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640" r:id="rId3"/>
  </p:sldIdLst>
  <p:sldSz cx="10693400" cy="7560945"/>
  <p:notesSz cx="9144000" cy="6858000"/>
  <p:custDataLst>
    <p:tags r:id="rId9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584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1168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752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233616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920365" algn="l" defTabSz="1168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3504565" algn="l" defTabSz="1168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4088765" algn="l" defTabSz="1168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4672965" algn="l" defTabSz="1168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0" userDrawn="1">
          <p15:clr>
            <a:srgbClr val="A4A3A4"/>
          </p15:clr>
        </p15:guide>
        <p15:guide id="2" pos="147" userDrawn="1">
          <p15:clr>
            <a:srgbClr val="A4A3A4"/>
          </p15:clr>
        </p15:guide>
        <p15:guide id="3" pos="6528" userDrawn="1">
          <p15:clr>
            <a:srgbClr val="A4A3A4"/>
          </p15:clr>
        </p15:guide>
        <p15:guide id="4" pos="280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o tao" initials="tt" lastIdx="3" clrIdx="0"/>
  <p:cmAuthor id="2" name="HuangSiQin" initials="H" lastIdx="1" clrIdx="1"/>
  <p:cmAuthor id="3" name="ZYX" initials="Z" lastIdx="1" clrIdx="2"/>
  <p:cmAuthor id="4" name="恩彤 包" initials="恩包" lastIdx="1" clrIdx="3"/>
  <p:cmAuthor id="5" name="gz" initials="g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D2F4"/>
    <a:srgbClr val="FB5A03"/>
    <a:srgbClr val="F3930B"/>
    <a:srgbClr val="CFC35B"/>
    <a:srgbClr val="FED1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42" d="100"/>
          <a:sy n="142" d="100"/>
        </p:scale>
        <p:origin x="1648" y="96"/>
      </p:cViewPr>
      <p:guideLst>
        <p:guide orient="horz" pos="950"/>
        <p:guide pos="147"/>
        <p:guide pos="6528"/>
        <p:guide pos="28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7.xml"/><Relationship Id="rId8" Type="http://schemas.openxmlformats.org/officeDocument/2006/relationships/commentAuthors" Target="commentAuthors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5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673B58EF-4ABD-40F4-ACA4-FE81D742E6DD}" type="datetimeFigureOut">
              <a:rPr lang="zh-CN" altLang="en-US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753916" y="514350"/>
            <a:ext cx="3636169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1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5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A11FC198-2D83-4DFC-8CDD-7D23AF44D411}" type="slidenum">
              <a:rPr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168400" rtl="0" eaLnBrk="1" latinLnBrk="0" hangingPunct="1">
      <a:defRPr sz="15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584200" algn="l" defTabSz="1168400" rtl="0" eaLnBrk="1" latinLnBrk="0" hangingPunct="1">
      <a:defRPr sz="15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1168400" algn="l" defTabSz="1168400" rtl="0" eaLnBrk="1" latinLnBrk="0" hangingPunct="1">
      <a:defRPr sz="15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752600" algn="l" defTabSz="1168400" rtl="0" eaLnBrk="1" latinLnBrk="0" hangingPunct="1">
      <a:defRPr sz="15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2336165" algn="l" defTabSz="1168400" rtl="0" eaLnBrk="1" latinLnBrk="0" hangingPunct="1">
      <a:defRPr sz="15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920365" algn="l" defTabSz="116840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504565" algn="l" defTabSz="116840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4088765" algn="l" defTabSz="116840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672965" algn="l" defTabSz="116840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和内容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和内容">
    <p:bg>
      <p:bgPr>
        <a:gradFill flip="none" rotWithShape="1">
          <a:gsLst>
            <a:gs pos="26000">
              <a:srgbClr val="EBECF0"/>
            </a:gs>
            <a:gs pos="0">
              <a:srgbClr val="D7D9E1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n-cursor_63438"/>
          <p:cNvSpPr>
            <a:spLocks noChangeAspect="1"/>
          </p:cNvSpPr>
          <p:nvPr userDrawn="1"/>
        </p:nvSpPr>
        <p:spPr bwMode="auto">
          <a:xfrm flipH="1">
            <a:off x="378349" y="314683"/>
            <a:ext cx="356497" cy="446001"/>
          </a:xfrm>
          <a:custGeom>
            <a:avLst/>
            <a:gdLst>
              <a:gd name="connsiteX0" fmla="*/ 36751 w 332960"/>
              <a:gd name="connsiteY0" fmla="*/ 238685 h 331372"/>
              <a:gd name="connsiteX1" fmla="*/ 92688 w 332960"/>
              <a:gd name="connsiteY1" fmla="*/ 294623 h 331372"/>
              <a:gd name="connsiteX2" fmla="*/ 75777 w 332960"/>
              <a:gd name="connsiteY2" fmla="*/ 311534 h 331372"/>
              <a:gd name="connsiteX3" fmla="*/ 38051 w 332960"/>
              <a:gd name="connsiteY3" fmla="*/ 305030 h 331372"/>
              <a:gd name="connsiteX4" fmla="*/ 14636 w 332960"/>
              <a:gd name="connsiteY4" fmla="*/ 328446 h 331372"/>
              <a:gd name="connsiteX5" fmla="*/ 2928 w 332960"/>
              <a:gd name="connsiteY5" fmla="*/ 328446 h 331372"/>
              <a:gd name="connsiteX6" fmla="*/ 2928 w 332960"/>
              <a:gd name="connsiteY6" fmla="*/ 316738 h 331372"/>
              <a:gd name="connsiteX7" fmla="*/ 26344 w 332960"/>
              <a:gd name="connsiteY7" fmla="*/ 293322 h 331372"/>
              <a:gd name="connsiteX8" fmla="*/ 19839 w 332960"/>
              <a:gd name="connsiteY8" fmla="*/ 258198 h 331372"/>
              <a:gd name="connsiteX9" fmla="*/ 21140 w 332960"/>
              <a:gd name="connsiteY9" fmla="*/ 254296 h 331372"/>
              <a:gd name="connsiteX10" fmla="*/ 36751 w 332960"/>
              <a:gd name="connsiteY10" fmla="*/ 238685 h 331372"/>
              <a:gd name="connsiteX11" fmla="*/ 132375 w 332960"/>
              <a:gd name="connsiteY11" fmla="*/ 143435 h 331372"/>
              <a:gd name="connsiteX12" fmla="*/ 187938 w 332960"/>
              <a:gd name="connsiteY12" fmla="*/ 200585 h 331372"/>
              <a:gd name="connsiteX13" fmla="*/ 105388 w 332960"/>
              <a:gd name="connsiteY13" fmla="*/ 281548 h 331372"/>
              <a:gd name="connsiteX14" fmla="*/ 49825 w 332960"/>
              <a:gd name="connsiteY14" fmla="*/ 225985 h 331372"/>
              <a:gd name="connsiteX15" fmla="*/ 209026 w 332960"/>
              <a:gd name="connsiteY15" fmla="*/ 12362 h 331372"/>
              <a:gd name="connsiteX16" fmla="*/ 223221 w 332960"/>
              <a:gd name="connsiteY16" fmla="*/ 12362 h 331372"/>
              <a:gd name="connsiteX17" fmla="*/ 223221 w 332960"/>
              <a:gd name="connsiteY17" fmla="*/ 25246 h 331372"/>
              <a:gd name="connsiteX18" fmla="*/ 216769 w 332960"/>
              <a:gd name="connsiteY18" fmla="*/ 31688 h 331372"/>
              <a:gd name="connsiteX19" fmla="*/ 230964 w 332960"/>
              <a:gd name="connsiteY19" fmla="*/ 45861 h 331372"/>
              <a:gd name="connsiteX20" fmla="*/ 243869 w 332960"/>
              <a:gd name="connsiteY20" fmla="*/ 32976 h 331372"/>
              <a:gd name="connsiteX21" fmla="*/ 246450 w 332960"/>
              <a:gd name="connsiteY21" fmla="*/ 31688 h 331372"/>
              <a:gd name="connsiteX22" fmla="*/ 250321 w 332960"/>
              <a:gd name="connsiteY22" fmla="*/ 32976 h 331372"/>
              <a:gd name="connsiteX23" fmla="*/ 299360 w 332960"/>
              <a:gd name="connsiteY23" fmla="*/ 81936 h 331372"/>
              <a:gd name="connsiteX24" fmla="*/ 299360 w 332960"/>
              <a:gd name="connsiteY24" fmla="*/ 88378 h 331372"/>
              <a:gd name="connsiteX25" fmla="*/ 201283 w 332960"/>
              <a:gd name="connsiteY25" fmla="*/ 186297 h 331372"/>
              <a:gd name="connsiteX26" fmla="*/ 145792 w 332960"/>
              <a:gd name="connsiteY26" fmla="*/ 130895 h 331372"/>
              <a:gd name="connsiteX27" fmla="*/ 206445 w 332960"/>
              <a:gd name="connsiteY27" fmla="*/ 70340 h 331372"/>
              <a:gd name="connsiteX28" fmla="*/ 192249 w 332960"/>
              <a:gd name="connsiteY28" fmla="*/ 56168 h 331372"/>
              <a:gd name="connsiteX29" fmla="*/ 117401 w 332960"/>
              <a:gd name="connsiteY29" fmla="*/ 130895 h 331372"/>
              <a:gd name="connsiteX30" fmla="*/ 110949 w 332960"/>
              <a:gd name="connsiteY30" fmla="*/ 133472 h 331372"/>
              <a:gd name="connsiteX31" fmla="*/ 104497 w 332960"/>
              <a:gd name="connsiteY31" fmla="*/ 130895 h 331372"/>
              <a:gd name="connsiteX32" fmla="*/ 104497 w 332960"/>
              <a:gd name="connsiteY32" fmla="*/ 118011 h 331372"/>
              <a:gd name="connsiteX33" fmla="*/ 209026 w 332960"/>
              <a:gd name="connsiteY33" fmla="*/ 12362 h 331372"/>
              <a:gd name="connsiteX34" fmla="*/ 304689 w 332960"/>
              <a:gd name="connsiteY34" fmla="*/ 0 h 331372"/>
              <a:gd name="connsiteX35" fmla="*/ 323809 w 332960"/>
              <a:gd name="connsiteY35" fmla="*/ 7844 h 331372"/>
              <a:gd name="connsiteX36" fmla="*/ 325116 w 332960"/>
              <a:gd name="connsiteY36" fmla="*/ 9151 h 331372"/>
              <a:gd name="connsiteX37" fmla="*/ 325116 w 332960"/>
              <a:gd name="connsiteY37" fmla="*/ 48372 h 331372"/>
              <a:gd name="connsiteX38" fmla="*/ 308121 w 332960"/>
              <a:gd name="connsiteY38" fmla="*/ 64060 h 331372"/>
              <a:gd name="connsiteX39" fmla="*/ 268900 w 332960"/>
              <a:gd name="connsiteY39" fmla="*/ 24839 h 331372"/>
              <a:gd name="connsiteX40" fmla="*/ 284588 w 332960"/>
              <a:gd name="connsiteY40" fmla="*/ 7844 h 331372"/>
              <a:gd name="connsiteX41" fmla="*/ 304689 w 332960"/>
              <a:gd name="connsiteY41" fmla="*/ 0 h 331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32960" h="331372"/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735171" y="403735"/>
            <a:ext cx="9223058" cy="1460911"/>
          </a:xfrm>
          <a:prstGeom prst="rect">
            <a:avLst/>
          </a:prstGeom>
        </p:spPr>
        <p:txBody>
          <a:bodyPr lIns="116824" tIns="58412" rIns="116824" bIns="58412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日期占位符 1"/>
          <p:cNvSpPr>
            <a:spLocks noGrp="1"/>
          </p:cNvSpPr>
          <p:nvPr>
            <p:ph type="dt" sz="half" idx="10"/>
          </p:nvPr>
        </p:nvSpPr>
        <p:spPr>
          <a:xfrm>
            <a:off x="735171" y="7008171"/>
            <a:ext cx="2406015" cy="402567"/>
          </a:xfrm>
          <a:prstGeom prst="rect">
            <a:avLst/>
          </a:prstGeom>
        </p:spPr>
        <p:txBody>
          <a:bodyPr/>
          <a:lstStyle/>
          <a:p>
            <a:fld id="{BBC63603-CD51-4A3C-9297-92F7CFF0D278}" type="datetimeFigureOut">
              <a:rPr lang="zh-CN" altLang="en-US"/>
            </a:fld>
            <a:endParaRPr lang="zh-CN" altLang="en-US"/>
          </a:p>
        </p:txBody>
      </p:sp>
      <p:sp>
        <p:nvSpPr>
          <p:cNvPr id="9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542189" y="7008171"/>
            <a:ext cx="3609023" cy="402567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552214" y="7008171"/>
            <a:ext cx="2406015" cy="402567"/>
          </a:xfrm>
          <a:prstGeom prst="rect">
            <a:avLst/>
          </a:prstGeom>
        </p:spPr>
        <p:txBody>
          <a:bodyPr/>
          <a:lstStyle/>
          <a:p>
            <a:fld id="{A7F0057B-D6C0-4D53-B527-15C1932369D5}" type="slidenum">
              <a:rPr/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824" tIns="58412" rIns="116824" bIns="58412"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5600" kern="1200">
          <a:solidFill>
            <a:schemeClr val="tx1"/>
          </a:solidFill>
          <a:latin typeface="+mj-lt"/>
          <a:ea typeface="微软雅黑" panose="020B0503020204020204" pitchFamily="34" charset="-122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584200" algn="ctr" rtl="0" fontAlgn="base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168400" algn="ctr" rtl="0" fontAlgn="base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752600" algn="ctr" rtl="0" fontAlgn="base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2336165" algn="ctr" rtl="0" fontAlgn="base"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438150" indent="-4381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1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949325" indent="-365125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460500" indent="-2921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2044700" indent="-2921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628265" indent="-2921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3212465" indent="-292100" algn="l" defTabSz="1168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796665" indent="-292100" algn="l" defTabSz="1168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380865" indent="-292100" algn="l" defTabSz="1168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65065" indent="-292100" algn="l" defTabSz="1168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16840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4200" algn="l" defTabSz="116840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68400" algn="l" defTabSz="116840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52600" algn="l" defTabSz="116840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6165" algn="l" defTabSz="116840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20365" algn="l" defTabSz="116840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04565" algn="l" defTabSz="116840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88765" algn="l" defTabSz="116840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72965" algn="l" defTabSz="116840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树木分布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335395" y="0"/>
            <a:ext cx="4358005" cy="7560945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5383530" y="149225"/>
            <a:ext cx="5209540" cy="7168515"/>
            <a:chOff x="8822" y="1090"/>
            <a:chExt cx="7815" cy="10754"/>
          </a:xfrm>
        </p:grpSpPr>
        <p:sp>
          <p:nvSpPr>
            <p:cNvPr id="6" name="任意多边形 5"/>
            <p:cNvSpPr/>
            <p:nvPr/>
          </p:nvSpPr>
          <p:spPr>
            <a:xfrm>
              <a:off x="11312" y="5175"/>
              <a:ext cx="4489" cy="4047"/>
            </a:xfrm>
            <a:custGeom>
              <a:avLst/>
              <a:gdLst>
                <a:gd name="connsiteX0" fmla="*/ 26 w 4489"/>
                <a:gd name="connsiteY0" fmla="*/ 0 h 4047"/>
                <a:gd name="connsiteX1" fmla="*/ 15 w 4489"/>
                <a:gd name="connsiteY1" fmla="*/ 2114 h 4047"/>
                <a:gd name="connsiteX2" fmla="*/ 0 w 4489"/>
                <a:gd name="connsiteY2" fmla="*/ 2935 h 4047"/>
                <a:gd name="connsiteX3" fmla="*/ 36 w 4489"/>
                <a:gd name="connsiteY3" fmla="*/ 4047 h 4047"/>
                <a:gd name="connsiteX4" fmla="*/ 936 w 4489"/>
                <a:gd name="connsiteY4" fmla="*/ 4047 h 4047"/>
                <a:gd name="connsiteX5" fmla="*/ 1656 w 4489"/>
                <a:gd name="connsiteY5" fmla="*/ 4047 h 4047"/>
                <a:gd name="connsiteX6" fmla="*/ 2576 w 4489"/>
                <a:gd name="connsiteY6" fmla="*/ 4037 h 4047"/>
                <a:gd name="connsiteX7" fmla="*/ 3076 w 4489"/>
                <a:gd name="connsiteY7" fmla="*/ 3087 h 4047"/>
                <a:gd name="connsiteX8" fmla="*/ 3226 w 4489"/>
                <a:gd name="connsiteY8" fmla="*/ 2847 h 4047"/>
                <a:gd name="connsiteX9" fmla="*/ 4466 w 4489"/>
                <a:gd name="connsiteY9" fmla="*/ 2847 h 4047"/>
                <a:gd name="connsiteX10" fmla="*/ 4489 w 4489"/>
                <a:gd name="connsiteY10" fmla="*/ 38 h 4047"/>
                <a:gd name="connsiteX11" fmla="*/ 26 w 4489"/>
                <a:gd name="connsiteY11" fmla="*/ 0 h 4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489" h="4047">
                  <a:moveTo>
                    <a:pt x="26" y="0"/>
                  </a:moveTo>
                  <a:lnTo>
                    <a:pt x="15" y="2114"/>
                  </a:lnTo>
                  <a:lnTo>
                    <a:pt x="0" y="2935"/>
                  </a:lnTo>
                  <a:lnTo>
                    <a:pt x="36" y="4047"/>
                  </a:lnTo>
                  <a:lnTo>
                    <a:pt x="936" y="4047"/>
                  </a:lnTo>
                  <a:lnTo>
                    <a:pt x="1656" y="4047"/>
                  </a:lnTo>
                  <a:lnTo>
                    <a:pt x="2576" y="4037"/>
                  </a:lnTo>
                  <a:lnTo>
                    <a:pt x="3076" y="3087"/>
                  </a:lnTo>
                  <a:lnTo>
                    <a:pt x="3226" y="2847"/>
                  </a:lnTo>
                  <a:lnTo>
                    <a:pt x="4466" y="2847"/>
                  </a:lnTo>
                  <a:lnTo>
                    <a:pt x="4489" y="38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57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endParaRPr lang="zh-CN" altLang="en-US" sz="1800">
                <a:sym typeface="+mn-ea"/>
              </a:endParaRPr>
            </a:p>
          </p:txBody>
        </p:sp>
        <p:sp>
          <p:nvSpPr>
            <p:cNvPr id="7" name="任意多边形 6"/>
            <p:cNvSpPr/>
            <p:nvPr/>
          </p:nvSpPr>
          <p:spPr>
            <a:xfrm>
              <a:off x="11327" y="3055"/>
              <a:ext cx="4471" cy="2158"/>
            </a:xfrm>
            <a:custGeom>
              <a:avLst/>
              <a:gdLst>
                <a:gd name="connsiteX0" fmla="*/ 0 w 4471"/>
                <a:gd name="connsiteY0" fmla="*/ 180 h 2158"/>
                <a:gd name="connsiteX1" fmla="*/ 300 w 4471"/>
                <a:gd name="connsiteY1" fmla="*/ 0 h 2158"/>
                <a:gd name="connsiteX2" fmla="*/ 855 w 4471"/>
                <a:gd name="connsiteY2" fmla="*/ 240 h 2158"/>
                <a:gd name="connsiteX3" fmla="*/ 1941 w 4471"/>
                <a:gd name="connsiteY3" fmla="*/ 737 h 2158"/>
                <a:gd name="connsiteX4" fmla="*/ 2103 w 4471"/>
                <a:gd name="connsiteY4" fmla="*/ 770 h 2158"/>
                <a:gd name="connsiteX5" fmla="*/ 4251 w 4471"/>
                <a:gd name="connsiteY5" fmla="*/ 827 h 2158"/>
                <a:gd name="connsiteX6" fmla="*/ 4471 w 4471"/>
                <a:gd name="connsiteY6" fmla="*/ 947 h 2158"/>
                <a:gd name="connsiteX7" fmla="*/ 4466 w 4471"/>
                <a:gd name="connsiteY7" fmla="*/ 2158 h 2158"/>
                <a:gd name="connsiteX8" fmla="*/ 11 w 4471"/>
                <a:gd name="connsiteY8" fmla="*/ 2128 h 2158"/>
                <a:gd name="connsiteX9" fmla="*/ 0 w 4471"/>
                <a:gd name="connsiteY9" fmla="*/ 180 h 2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471" h="2158">
                  <a:moveTo>
                    <a:pt x="0" y="180"/>
                  </a:moveTo>
                  <a:lnTo>
                    <a:pt x="300" y="0"/>
                  </a:lnTo>
                  <a:lnTo>
                    <a:pt x="855" y="240"/>
                  </a:lnTo>
                  <a:lnTo>
                    <a:pt x="1941" y="737"/>
                  </a:lnTo>
                  <a:lnTo>
                    <a:pt x="2103" y="770"/>
                  </a:lnTo>
                  <a:lnTo>
                    <a:pt x="4251" y="827"/>
                  </a:lnTo>
                  <a:lnTo>
                    <a:pt x="4471" y="947"/>
                  </a:lnTo>
                  <a:lnTo>
                    <a:pt x="4466" y="2158"/>
                  </a:lnTo>
                  <a:lnTo>
                    <a:pt x="11" y="2128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7030A0">
                <a:alpha val="57000"/>
              </a:srgb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任意多边形 7"/>
            <p:cNvSpPr/>
            <p:nvPr/>
          </p:nvSpPr>
          <p:spPr>
            <a:xfrm>
              <a:off x="8822" y="1090"/>
              <a:ext cx="6975" cy="4078"/>
            </a:xfrm>
            <a:custGeom>
              <a:avLst/>
              <a:gdLst>
                <a:gd name="connsiteX0" fmla="*/ 75 w 6975"/>
                <a:gd name="connsiteY0" fmla="*/ 0 h 4078"/>
                <a:gd name="connsiteX1" fmla="*/ 225 w 6975"/>
                <a:gd name="connsiteY1" fmla="*/ 345 h 4078"/>
                <a:gd name="connsiteX2" fmla="*/ 4590 w 6975"/>
                <a:gd name="connsiteY2" fmla="*/ 2355 h 4078"/>
                <a:gd name="connsiteX3" fmla="*/ 6780 w 6975"/>
                <a:gd name="connsiteY3" fmla="*/ 2370 h 4078"/>
                <a:gd name="connsiteX4" fmla="*/ 6885 w 6975"/>
                <a:gd name="connsiteY4" fmla="*/ 2175 h 4078"/>
                <a:gd name="connsiteX5" fmla="*/ 6975 w 6975"/>
                <a:gd name="connsiteY5" fmla="*/ 2910 h 4078"/>
                <a:gd name="connsiteX6" fmla="*/ 6750 w 6975"/>
                <a:gd name="connsiteY6" fmla="*/ 2775 h 4078"/>
                <a:gd name="connsiteX7" fmla="*/ 4725 w 6975"/>
                <a:gd name="connsiteY7" fmla="*/ 2745 h 4078"/>
                <a:gd name="connsiteX8" fmla="*/ 4545 w 6975"/>
                <a:gd name="connsiteY8" fmla="*/ 2730 h 4078"/>
                <a:gd name="connsiteX9" fmla="*/ 2835 w 6975"/>
                <a:gd name="connsiteY9" fmla="*/ 1965 h 4078"/>
                <a:gd name="connsiteX10" fmla="*/ 2509 w 6975"/>
                <a:gd name="connsiteY10" fmla="*/ 2173 h 4078"/>
                <a:gd name="connsiteX11" fmla="*/ 2524 w 6975"/>
                <a:gd name="connsiteY11" fmla="*/ 4078 h 4078"/>
                <a:gd name="connsiteX12" fmla="*/ 2134 w 6975"/>
                <a:gd name="connsiteY12" fmla="*/ 4070 h 4078"/>
                <a:gd name="connsiteX13" fmla="*/ 2130 w 6975"/>
                <a:gd name="connsiteY13" fmla="*/ 1935 h 4078"/>
                <a:gd name="connsiteX14" fmla="*/ 1965 w 6975"/>
                <a:gd name="connsiteY14" fmla="*/ 1560 h 4078"/>
                <a:gd name="connsiteX15" fmla="*/ 165 w 6975"/>
                <a:gd name="connsiteY15" fmla="*/ 750 h 4078"/>
                <a:gd name="connsiteX16" fmla="*/ 0 w 6975"/>
                <a:gd name="connsiteY16" fmla="*/ 825 h 4078"/>
                <a:gd name="connsiteX17" fmla="*/ 75 w 6975"/>
                <a:gd name="connsiteY17" fmla="*/ 0 h 4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975" h="4078">
                  <a:moveTo>
                    <a:pt x="75" y="0"/>
                  </a:moveTo>
                  <a:lnTo>
                    <a:pt x="225" y="345"/>
                  </a:lnTo>
                  <a:lnTo>
                    <a:pt x="4590" y="2355"/>
                  </a:lnTo>
                  <a:lnTo>
                    <a:pt x="6780" y="2370"/>
                  </a:lnTo>
                  <a:lnTo>
                    <a:pt x="6885" y="2175"/>
                  </a:lnTo>
                  <a:lnTo>
                    <a:pt x="6975" y="2910"/>
                  </a:lnTo>
                  <a:lnTo>
                    <a:pt x="6750" y="2775"/>
                  </a:lnTo>
                  <a:lnTo>
                    <a:pt x="4725" y="2745"/>
                  </a:lnTo>
                  <a:lnTo>
                    <a:pt x="4545" y="2730"/>
                  </a:lnTo>
                  <a:lnTo>
                    <a:pt x="2835" y="1965"/>
                  </a:lnTo>
                  <a:lnTo>
                    <a:pt x="2509" y="2173"/>
                  </a:lnTo>
                  <a:lnTo>
                    <a:pt x="2524" y="4078"/>
                  </a:lnTo>
                  <a:lnTo>
                    <a:pt x="2134" y="4070"/>
                  </a:lnTo>
                  <a:lnTo>
                    <a:pt x="2130" y="1935"/>
                  </a:lnTo>
                  <a:lnTo>
                    <a:pt x="1965" y="1560"/>
                  </a:lnTo>
                  <a:lnTo>
                    <a:pt x="165" y="750"/>
                  </a:lnTo>
                  <a:lnTo>
                    <a:pt x="0" y="825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7030A0">
                <a:alpha val="36000"/>
              </a:srgb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endParaRPr lang="zh-CN" altLang="en-US" sz="1800">
                <a:sym typeface="+mn-ea"/>
              </a:endParaRPr>
            </a:p>
          </p:txBody>
        </p:sp>
        <p:sp>
          <p:nvSpPr>
            <p:cNvPr id="10" name="任意多边形 9"/>
            <p:cNvSpPr/>
            <p:nvPr/>
          </p:nvSpPr>
          <p:spPr>
            <a:xfrm>
              <a:off x="9647" y="5168"/>
              <a:ext cx="6990" cy="6677"/>
            </a:xfrm>
            <a:custGeom>
              <a:avLst/>
              <a:gdLst>
                <a:gd name="connsiteX0" fmla="*/ 1691 w 6990"/>
                <a:gd name="connsiteY0" fmla="*/ 0 h 6677"/>
                <a:gd name="connsiteX1" fmla="*/ 1695 w 6990"/>
                <a:gd name="connsiteY1" fmla="*/ 6137 h 6677"/>
                <a:gd name="connsiteX2" fmla="*/ 1845 w 6990"/>
                <a:gd name="connsiteY2" fmla="*/ 6332 h 6677"/>
                <a:gd name="connsiteX3" fmla="*/ 6600 w 6990"/>
                <a:gd name="connsiteY3" fmla="*/ 6317 h 6677"/>
                <a:gd name="connsiteX4" fmla="*/ 6870 w 6990"/>
                <a:gd name="connsiteY4" fmla="*/ 6077 h 6677"/>
                <a:gd name="connsiteX5" fmla="*/ 6990 w 6990"/>
                <a:gd name="connsiteY5" fmla="*/ 6677 h 6677"/>
                <a:gd name="connsiteX6" fmla="*/ 225 w 6990"/>
                <a:gd name="connsiteY6" fmla="*/ 6602 h 6677"/>
                <a:gd name="connsiteX7" fmla="*/ 0 w 6990"/>
                <a:gd name="connsiteY7" fmla="*/ 6212 h 6677"/>
                <a:gd name="connsiteX8" fmla="*/ 345 w 6990"/>
                <a:gd name="connsiteY8" fmla="*/ 6287 h 6677"/>
                <a:gd name="connsiteX9" fmla="*/ 1155 w 6990"/>
                <a:gd name="connsiteY9" fmla="*/ 6347 h 6677"/>
                <a:gd name="connsiteX10" fmla="*/ 1320 w 6990"/>
                <a:gd name="connsiteY10" fmla="*/ 6182 h 6677"/>
                <a:gd name="connsiteX11" fmla="*/ 1316 w 6990"/>
                <a:gd name="connsiteY11" fmla="*/ 0 h 6677"/>
                <a:gd name="connsiteX12" fmla="*/ 1691 w 6990"/>
                <a:gd name="connsiteY12" fmla="*/ 0 h 6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990" h="6677">
                  <a:moveTo>
                    <a:pt x="1691" y="0"/>
                  </a:moveTo>
                  <a:lnTo>
                    <a:pt x="1695" y="6137"/>
                  </a:lnTo>
                  <a:lnTo>
                    <a:pt x="1845" y="6332"/>
                  </a:lnTo>
                  <a:lnTo>
                    <a:pt x="6600" y="6317"/>
                  </a:lnTo>
                  <a:lnTo>
                    <a:pt x="6870" y="6077"/>
                  </a:lnTo>
                  <a:lnTo>
                    <a:pt x="6990" y="6677"/>
                  </a:lnTo>
                  <a:lnTo>
                    <a:pt x="225" y="6602"/>
                  </a:lnTo>
                  <a:lnTo>
                    <a:pt x="0" y="6212"/>
                  </a:lnTo>
                  <a:lnTo>
                    <a:pt x="345" y="6287"/>
                  </a:lnTo>
                  <a:lnTo>
                    <a:pt x="1155" y="6347"/>
                  </a:lnTo>
                  <a:lnTo>
                    <a:pt x="1320" y="6182"/>
                  </a:lnTo>
                  <a:lnTo>
                    <a:pt x="1316" y="0"/>
                  </a:lnTo>
                  <a:lnTo>
                    <a:pt x="1691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28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endParaRPr lang="zh-CN" altLang="en-US" sz="1800">
                <a:sym typeface="+mn-ea"/>
              </a:endParaRPr>
            </a:p>
          </p:txBody>
        </p:sp>
      </p:grpSp>
      <p:pic>
        <p:nvPicPr>
          <p:cNvPr id="301" name="Picture 4" descr="C:\Users\gd\Desktop\图片1.png"/>
          <p:cNvPicPr>
            <a:picLocks noChangeAspect="1" noChangeArrowheads="1"/>
          </p:cNvPicPr>
          <p:nvPr/>
        </p:nvPicPr>
        <p:blipFill>
          <a:blip r:embed="rId2" cstate="print">
            <a:lum bright="-20000" contrast="20000"/>
          </a:blip>
          <a:srcRect/>
          <a:stretch>
            <a:fillRect/>
          </a:stretch>
        </p:blipFill>
        <p:spPr bwMode="auto">
          <a:xfrm>
            <a:off x="-6350" y="-10795"/>
            <a:ext cx="10699750" cy="742950"/>
          </a:xfrm>
          <a:prstGeom prst="rect">
            <a:avLst/>
          </a:prstGeom>
          <a:solidFill>
            <a:srgbClr val="5A80AA"/>
          </a:solidFill>
          <a:ln w="9525">
            <a:noFill/>
            <a:miter lim="800000"/>
            <a:headEnd/>
            <a:tailEnd/>
          </a:ln>
        </p:spPr>
      </p:pic>
      <p:sp>
        <p:nvSpPr>
          <p:cNvPr id="307" name="文本框 7"/>
          <p:cNvSpPr txBox="1">
            <a:spLocks noChangeArrowheads="1"/>
          </p:cNvSpPr>
          <p:nvPr/>
        </p:nvSpPr>
        <p:spPr bwMode="auto">
          <a:xfrm>
            <a:off x="233680" y="798195"/>
            <a:ext cx="5344160" cy="71120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 lIns="107522" tIns="53761" rIns="107522" bIns="53761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场地现状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——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拟拆除建筑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150000"/>
              </a:lnSpc>
            </a:pPr>
            <a:endParaRPr lang="zh-CN" altLang="en-US" sz="1800" b="1" i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任意多边形 19"/>
          <p:cNvSpPr/>
          <p:nvPr>
            <p:custDataLst>
              <p:tags r:id="rId3"/>
            </p:custDataLst>
          </p:nvPr>
        </p:nvSpPr>
        <p:spPr>
          <a:xfrm>
            <a:off x="6525260" y="5434965"/>
            <a:ext cx="1237615" cy="438785"/>
          </a:xfrm>
          <a:custGeom>
            <a:avLst/>
            <a:gdLst>
              <a:gd name="connsiteX0" fmla="*/ 18 w 2650"/>
              <a:gd name="connsiteY0" fmla="*/ 283 h 940"/>
              <a:gd name="connsiteX1" fmla="*/ 1670 w 2650"/>
              <a:gd name="connsiteY1" fmla="*/ 285 h 940"/>
              <a:gd name="connsiteX2" fmla="*/ 1670 w 2650"/>
              <a:gd name="connsiteY2" fmla="*/ 0 h 940"/>
              <a:gd name="connsiteX3" fmla="*/ 2650 w 2650"/>
              <a:gd name="connsiteY3" fmla="*/ 0 h 940"/>
              <a:gd name="connsiteX4" fmla="*/ 2650 w 2650"/>
              <a:gd name="connsiteY4" fmla="*/ 576 h 940"/>
              <a:gd name="connsiteX5" fmla="*/ 1776 w 2650"/>
              <a:gd name="connsiteY5" fmla="*/ 576 h 940"/>
              <a:gd name="connsiteX6" fmla="*/ 1776 w 2650"/>
              <a:gd name="connsiteY6" fmla="*/ 899 h 940"/>
              <a:gd name="connsiteX7" fmla="*/ 0 w 2650"/>
              <a:gd name="connsiteY7" fmla="*/ 940 h 940"/>
              <a:gd name="connsiteX8" fmla="*/ 18 w 2650"/>
              <a:gd name="connsiteY8" fmla="*/ 283 h 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50" h="940">
                <a:moveTo>
                  <a:pt x="18" y="283"/>
                </a:moveTo>
                <a:lnTo>
                  <a:pt x="1670" y="285"/>
                </a:lnTo>
                <a:lnTo>
                  <a:pt x="1670" y="0"/>
                </a:lnTo>
                <a:lnTo>
                  <a:pt x="2650" y="0"/>
                </a:lnTo>
                <a:lnTo>
                  <a:pt x="2650" y="576"/>
                </a:lnTo>
                <a:lnTo>
                  <a:pt x="1776" y="576"/>
                </a:lnTo>
                <a:lnTo>
                  <a:pt x="1776" y="899"/>
                </a:lnTo>
                <a:lnTo>
                  <a:pt x="0" y="940"/>
                </a:lnTo>
                <a:lnTo>
                  <a:pt x="18" y="283"/>
                </a:lnTo>
                <a:close/>
              </a:path>
            </a:pathLst>
          </a:custGeom>
          <a:solidFill>
            <a:srgbClr val="0070C0">
              <a:alpha val="31000"/>
            </a:srgbClr>
          </a:solidFill>
          <a:ln w="60325" cmpd="sng">
            <a:solidFill>
              <a:schemeClr val="tx1"/>
            </a:solidFill>
            <a:prstDash val="sysDash"/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  <a:defRPr/>
            </a:pPr>
            <a:endParaRPr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1" name="矩形 20"/>
          <p:cNvSpPr/>
          <p:nvPr>
            <p:custDataLst>
              <p:tags r:id="rId4"/>
            </p:custDataLst>
          </p:nvPr>
        </p:nvSpPr>
        <p:spPr>
          <a:xfrm rot="21360000">
            <a:off x="6374130" y="4284345"/>
            <a:ext cx="1419860" cy="339090"/>
          </a:xfrm>
          <a:prstGeom prst="rect">
            <a:avLst/>
          </a:prstGeom>
          <a:solidFill>
            <a:srgbClr val="0070C0">
              <a:alpha val="31000"/>
            </a:srgbClr>
          </a:solidFill>
          <a:ln w="60325" cmpd="sng">
            <a:solidFill>
              <a:schemeClr val="tx1"/>
            </a:solidFill>
            <a:prstDash val="sysDash"/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  <a:defRPr/>
            </a:pPr>
            <a:endParaRPr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2" name="矩形 21"/>
          <p:cNvSpPr/>
          <p:nvPr>
            <p:custDataLst>
              <p:tags r:id="rId5"/>
            </p:custDataLst>
          </p:nvPr>
        </p:nvSpPr>
        <p:spPr>
          <a:xfrm>
            <a:off x="6363970" y="2886710"/>
            <a:ext cx="1398905" cy="328930"/>
          </a:xfrm>
          <a:prstGeom prst="rect">
            <a:avLst/>
          </a:prstGeom>
          <a:solidFill>
            <a:schemeClr val="accent1">
              <a:lumMod val="75000"/>
              <a:alpha val="31000"/>
            </a:schemeClr>
          </a:solidFill>
          <a:ln w="60325" cmpd="sng">
            <a:solidFill>
              <a:schemeClr val="tx1"/>
            </a:solidFill>
            <a:prstDash val="sysDash"/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3" name="矩形 22"/>
          <p:cNvSpPr/>
          <p:nvPr>
            <p:custDataLst>
              <p:tags r:id="rId6"/>
            </p:custDataLst>
          </p:nvPr>
        </p:nvSpPr>
        <p:spPr>
          <a:xfrm>
            <a:off x="6363970" y="1847215"/>
            <a:ext cx="1091565" cy="173990"/>
          </a:xfrm>
          <a:prstGeom prst="rect">
            <a:avLst/>
          </a:prstGeom>
          <a:solidFill>
            <a:schemeClr val="tx1">
              <a:lumMod val="95000"/>
              <a:lumOff val="5000"/>
              <a:alpha val="31000"/>
            </a:schemeClr>
          </a:solidFill>
          <a:ln w="60325" cmpd="sng">
            <a:solidFill>
              <a:schemeClr val="tx1"/>
            </a:solidFill>
            <a:prstDash val="sysDash"/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  <a:defRPr/>
            </a:pPr>
            <a:r>
              <a:rPr lang="zh-CN" altLang="en-US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  <a:sym typeface="+mn-ea"/>
              </a:rPr>
              <a:t>.</a:t>
            </a:r>
            <a:endParaRPr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5" name="矩形 24"/>
          <p:cNvSpPr/>
          <p:nvPr>
            <p:custDataLst>
              <p:tags r:id="rId7"/>
            </p:custDataLst>
          </p:nvPr>
        </p:nvSpPr>
        <p:spPr>
          <a:xfrm>
            <a:off x="7750810" y="3536950"/>
            <a:ext cx="570865" cy="285750"/>
          </a:xfrm>
          <a:prstGeom prst="rect">
            <a:avLst/>
          </a:prstGeom>
          <a:solidFill>
            <a:srgbClr val="0070C0">
              <a:alpha val="31000"/>
            </a:srgbClr>
          </a:solidFill>
          <a:ln w="60325" cmpd="sng">
            <a:solidFill>
              <a:schemeClr val="tx1"/>
            </a:solidFill>
            <a:prstDash val="sysDash"/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  <a:defRPr/>
            </a:pPr>
            <a:endParaRPr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7669530" y="3489960"/>
            <a:ext cx="793115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en-US" sz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化机</a:t>
            </a:r>
            <a:r>
              <a:rPr lang="en-US" altLang="zh-CN" sz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号楼</a:t>
            </a:r>
            <a:endParaRPr lang="zh-CN" altLang="en-US" sz="9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2" name="文本框 31"/>
          <p:cNvSpPr txBox="1"/>
          <p:nvPr/>
        </p:nvSpPr>
        <p:spPr>
          <a:xfrm rot="21360000">
            <a:off x="6525260" y="4294505"/>
            <a:ext cx="793115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en-US" sz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化机</a:t>
            </a:r>
            <a:r>
              <a:rPr lang="en-US" altLang="zh-CN" sz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号楼</a:t>
            </a:r>
            <a:endParaRPr lang="zh-CN" altLang="en-US" sz="9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3" name="文本框 32"/>
          <p:cNvSpPr txBox="1"/>
          <p:nvPr/>
        </p:nvSpPr>
        <p:spPr>
          <a:xfrm rot="21360000">
            <a:off x="6653530" y="5543550"/>
            <a:ext cx="793115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en-US" sz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化机</a:t>
            </a:r>
            <a:r>
              <a:rPr lang="en-US" altLang="zh-CN" sz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4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号楼</a:t>
            </a:r>
            <a:endParaRPr lang="zh-CN" altLang="en-US" sz="9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6515735" y="2872105"/>
            <a:ext cx="793115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en-US" sz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化机</a:t>
            </a:r>
            <a:r>
              <a:rPr lang="en-US" altLang="zh-CN" sz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号楼</a:t>
            </a:r>
            <a:endParaRPr lang="zh-CN" altLang="en-US" sz="9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6563995" y="1755775"/>
            <a:ext cx="793115" cy="299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en-US" sz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化机</a:t>
            </a:r>
            <a:r>
              <a:rPr lang="en-US" altLang="zh-CN" sz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5</a:t>
            </a:r>
            <a:r>
              <a:rPr lang="zh-CN" altLang="en-US" sz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号楼</a:t>
            </a:r>
            <a:endParaRPr lang="zh-CN" altLang="en-US" sz="9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grpSp>
        <p:nvGrpSpPr>
          <p:cNvPr id="337" name="组合 8"/>
          <p:cNvGrpSpPr/>
          <p:nvPr/>
        </p:nvGrpSpPr>
        <p:grpSpPr>
          <a:xfrm>
            <a:off x="9808604" y="130329"/>
            <a:ext cx="490290" cy="566439"/>
            <a:chOff x="13216264" y="6146774"/>
            <a:chExt cx="329666" cy="380868"/>
          </a:xfrm>
        </p:grpSpPr>
        <p:sp>
          <p:nvSpPr>
            <p:cNvPr id="338" name="椭圆 9"/>
            <p:cNvSpPr/>
            <p:nvPr/>
          </p:nvSpPr>
          <p:spPr>
            <a:xfrm>
              <a:off x="13216264" y="6292237"/>
              <a:ext cx="241086" cy="235405"/>
            </a:xfrm>
            <a:prstGeom prst="ellipse">
              <a:avLst/>
            </a:prstGeom>
            <a:noFill/>
            <a:ln w="12700">
              <a:solidFill>
                <a:schemeClr val="tx1">
                  <a:alpha val="100000"/>
                </a:schemeClr>
              </a:solidFill>
              <a:prstDash val="solid"/>
              <a:miter lim="800000"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339" name="等腰三角形 10"/>
            <p:cNvSpPr/>
            <p:nvPr/>
          </p:nvSpPr>
          <p:spPr>
            <a:xfrm>
              <a:off x="13262646" y="6289650"/>
              <a:ext cx="142927" cy="210530"/>
            </a:xfrm>
            <a:prstGeom prst="triangle">
              <a:avLst/>
            </a:prstGeom>
            <a:solidFill>
              <a:schemeClr val="tx1">
                <a:alpha val="100000"/>
              </a:schemeClr>
            </a:solidFill>
            <a:ln w="0"/>
          </p:spPr>
          <p:txBody>
            <a:bodyPr anchor="ctr"/>
            <a:lstStyle/>
            <a:p>
              <a:pPr algn="ctr"/>
            </a:p>
          </p:txBody>
        </p:sp>
        <p:sp>
          <p:nvSpPr>
            <p:cNvPr id="340" name="文本框 2"/>
            <p:cNvSpPr txBox="1">
              <a:spLocks noChangeArrowheads="1"/>
            </p:cNvSpPr>
            <p:nvPr/>
          </p:nvSpPr>
          <p:spPr bwMode="auto">
            <a:xfrm>
              <a:off x="13216264" y="6146774"/>
              <a:ext cx="329666" cy="285750"/>
            </a:xfrm>
            <a:prstGeom prst="rect">
              <a:avLst/>
            </a:prstGeom>
            <a:noFill/>
            <a:ln w="12700">
              <a:noFill/>
              <a:miter lim="800000"/>
            </a:ln>
          </p:spPr>
          <p:txBody>
            <a:bodyPr wrap="square" lIns="107522" tIns="53761" rIns="107522" bIns="5376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N</a:t>
              </a:r>
              <a:endParaRPr dirty="0"/>
            </a:p>
          </p:txBody>
        </p:sp>
      </p:grpSp>
      <p:cxnSp>
        <p:nvCxnSpPr>
          <p:cNvPr id="12" name="直接连接符 11"/>
          <p:cNvCxnSpPr/>
          <p:nvPr/>
        </p:nvCxnSpPr>
        <p:spPr>
          <a:xfrm>
            <a:off x="4891405" y="2877185"/>
            <a:ext cx="5682615" cy="21590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4811395" y="2557145"/>
            <a:ext cx="211899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项目建设分界线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5" name="表格 14"/>
          <p:cNvGraphicFramePr/>
          <p:nvPr/>
        </p:nvGraphicFramePr>
        <p:xfrm>
          <a:off x="368935" y="3396932"/>
          <a:ext cx="5763895" cy="2020570"/>
        </p:xfrm>
        <a:graphic>
          <a:graphicData uri="http://schemas.openxmlformats.org/drawingml/2006/table">
            <a:tbl>
              <a:tblPr/>
              <a:tblGrid>
                <a:gridCol w="800100"/>
                <a:gridCol w="1104900"/>
                <a:gridCol w="1524000"/>
                <a:gridCol w="1427480"/>
                <a:gridCol w="907415"/>
              </a:tblGrid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建筑名称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建筑面积（㎡）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归口管理部门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使用单位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备注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化机一号楼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1203.07</a:t>
                      </a:r>
                      <a:endParaRPr lang="en-US" altLang="zh-CN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图书馆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图书馆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已达年限，</a:t>
                      </a:r>
                      <a:r>
                        <a:rPr lang="zh-CN" altLang="en-US" sz="12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已搬迁完毕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化机二号楼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2388.78</a:t>
                      </a:r>
                      <a:endParaRPr lang="en-US" altLang="zh-CN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endParaRPr lang="en-US" altLang="zh-CN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endParaRPr lang="en-US" altLang="zh-CN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已达年限，</a:t>
                      </a:r>
                      <a:r>
                        <a:rPr lang="zh-CN" altLang="en-US" sz="12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已搬迁完毕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化机三号楼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2576.62</a:t>
                      </a:r>
                      <a:endParaRPr lang="en-US" altLang="zh-CN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实验室与设备管理处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化工学院、电力学院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已达年限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化机四号楼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3411.89</a:t>
                      </a:r>
                      <a:endParaRPr lang="en-US" altLang="zh-CN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实验室与设备管理处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机汽学院、食品学院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已达年限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面积合计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9580.36</a:t>
                      </a:r>
                      <a:endParaRPr lang="en-US" altLang="zh-CN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表格 15"/>
          <p:cNvGraphicFramePr/>
          <p:nvPr>
            <p:custDataLst>
              <p:tags r:id="rId8"/>
            </p:custDataLst>
          </p:nvPr>
        </p:nvGraphicFramePr>
        <p:xfrm>
          <a:off x="368935" y="1838960"/>
          <a:ext cx="5763260" cy="762000"/>
        </p:xfrm>
        <a:graphic>
          <a:graphicData uri="http://schemas.openxmlformats.org/drawingml/2006/table">
            <a:tbl>
              <a:tblPr/>
              <a:tblGrid>
                <a:gridCol w="794385"/>
                <a:gridCol w="1162050"/>
                <a:gridCol w="1501775"/>
                <a:gridCol w="1403985"/>
                <a:gridCol w="901065"/>
              </a:tblGrid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建筑名称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建筑面积（㎡）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归口管理部门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使用单位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备注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化机五号楼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908.81</a:t>
                      </a:r>
                      <a:endParaRPr lang="en-US" altLang="zh-CN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实验室与设备管理处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电力学院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已达年限</a:t>
                      </a:r>
                      <a:endParaRPr lang="zh-CN" altLang="en-US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面积合计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908.81</a:t>
                      </a:r>
                      <a:endParaRPr lang="en-US" altLang="zh-CN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842" marR="9842" marT="9842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486093" y="86678"/>
            <a:ext cx="257556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6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05</a:t>
            </a:r>
            <a:r>
              <a:rPr lang="zh-CN" altLang="en-US" sz="36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地块拆除</a:t>
            </a:r>
            <a:endParaRPr lang="zh-CN" altLang="en-US" sz="36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486410" y="6253480"/>
            <a:ext cx="2700655" cy="956945"/>
            <a:chOff x="5802" y="9848"/>
            <a:chExt cx="4253" cy="1507"/>
          </a:xfrm>
        </p:grpSpPr>
        <p:sp>
          <p:nvSpPr>
            <p:cNvPr id="2" name="文本框 1"/>
            <p:cNvSpPr txBox="1"/>
            <p:nvPr/>
          </p:nvSpPr>
          <p:spPr>
            <a:xfrm>
              <a:off x="6719" y="9848"/>
              <a:ext cx="3337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学生宿舍建设范围</a:t>
              </a:r>
              <a:endPara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5802" y="9918"/>
              <a:ext cx="915" cy="405"/>
            </a:xfrm>
            <a:prstGeom prst="rect">
              <a:avLst/>
            </a:prstGeom>
            <a:solidFill>
              <a:srgbClr val="7030A0">
                <a:alpha val="57000"/>
              </a:srgb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endParaRPr lang="zh-CN" altLang="en-US" sz="1800">
                <a:sym typeface="+mn-ea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6719" y="10825"/>
              <a:ext cx="3337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人才公寓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建设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范围</a:t>
              </a:r>
              <a:endPara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802" y="10895"/>
              <a:ext cx="915" cy="405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57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endParaRPr lang="zh-CN" altLang="en-US" sz="1800">
                <a:sym typeface="+mn-ea"/>
              </a:endParaRPr>
            </a:p>
          </p:txBody>
        </p:sp>
      </p:grpSp>
      <p:sp>
        <p:nvSpPr>
          <p:cNvPr id="18" name="文本框 7"/>
          <p:cNvSpPr txBox="1">
            <a:spLocks noChangeArrowheads="1"/>
          </p:cNvSpPr>
          <p:nvPr/>
        </p:nvSpPr>
        <p:spPr bwMode="auto">
          <a:xfrm>
            <a:off x="233680" y="1350010"/>
            <a:ext cx="5344160" cy="53848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 lIns="107522" tIns="53761" rIns="107522" bIns="53761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sz="1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、新北七研究生宿舍项目拆除建筑面积</a:t>
            </a:r>
            <a:r>
              <a:rPr lang="en-US" altLang="zh-CN" sz="1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908.81</a:t>
            </a:r>
            <a:r>
              <a:rPr lang="zh-CN" altLang="en-US" sz="1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㎡</a:t>
            </a:r>
            <a:endParaRPr lang="zh-CN" altLang="en-US" sz="1800" i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1800" i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7"/>
          <p:cNvSpPr txBox="1">
            <a:spLocks noChangeArrowheads="1"/>
          </p:cNvSpPr>
          <p:nvPr/>
        </p:nvSpPr>
        <p:spPr bwMode="auto">
          <a:xfrm>
            <a:off x="233680" y="5215890"/>
            <a:ext cx="5899150" cy="89027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 lIns="107522" tIns="53761" rIns="107522" bIns="53761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8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化机</a:t>
            </a:r>
            <a:r>
              <a:rPr lang="en-US" altLang="zh-CN" sz="18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1~5</a:t>
            </a:r>
            <a:r>
              <a:rPr lang="zh-CN" altLang="en-US" sz="18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号楼为本次拆除建筑范围，现状建筑面积约共计</a:t>
            </a:r>
            <a:r>
              <a:rPr lang="en-US" altLang="zh-CN" sz="18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10489.17</a:t>
            </a:r>
            <a:r>
              <a:rPr lang="zh-CN" altLang="en-US" sz="18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㎡</a:t>
            </a:r>
            <a:endParaRPr lang="zh-CN" altLang="en-US" sz="1800" b="1" i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1800" i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7"/>
          <p:cNvSpPr txBox="1">
            <a:spLocks noChangeArrowheads="1"/>
          </p:cNvSpPr>
          <p:nvPr/>
        </p:nvSpPr>
        <p:spPr bwMode="auto">
          <a:xfrm>
            <a:off x="233680" y="2915920"/>
            <a:ext cx="5344160" cy="53848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 lIns="107522" tIns="53761" rIns="107522" bIns="53761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r>
            <a:r>
              <a:rPr lang="zh-CN" altLang="en-US" sz="1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、人才公寓二期项目拆除建筑面积</a:t>
            </a:r>
            <a:r>
              <a:rPr lang="en-US" altLang="zh-CN" sz="1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9580.36</a:t>
            </a:r>
            <a:r>
              <a:rPr lang="zh-CN" altLang="en-US" sz="1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㎡</a:t>
            </a:r>
            <a:endParaRPr lang="zh-CN" altLang="en-US" sz="1800" i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1800" i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TABLE_ENDDRAG_ORIGIN_RECT" val="450*69"/>
  <p:tag name="TABLE_ENDDRAG_RECT" val="35*120*450*69"/>
</p:tagLst>
</file>

<file path=ppt/tags/tag7.xml><?xml version="1.0" encoding="utf-8"?>
<p:tagLst xmlns:p="http://schemas.openxmlformats.org/presentationml/2006/main">
  <p:tag name="COMMONDATA" val="eyJoZGlkIjoiYWVlNWJiM2NmNTI2MDg2ZDIxMmVkY2YxYWMyOTY1NzQifQ=="/>
</p:tagLst>
</file>

<file path=ppt/theme/theme1.xml><?xml version="1.0" encoding="utf-8"?>
<a:theme xmlns:a="http://schemas.openxmlformats.org/drawingml/2006/main" name="Office 主题​​">
  <a:themeElements>
    <a:clrScheme name="自定义 2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2F89D8"/>
      </a:accent1>
      <a:accent2>
        <a:srgbClr val="262626"/>
      </a:accent2>
      <a:accent3>
        <a:srgbClr val="2F89D8"/>
      </a:accent3>
      <a:accent4>
        <a:srgbClr val="262626"/>
      </a:accent4>
      <a:accent5>
        <a:srgbClr val="2F89D8"/>
      </a:accent5>
      <a:accent6>
        <a:srgbClr val="262626"/>
      </a:accent6>
      <a:hlink>
        <a:srgbClr val="2F89D8"/>
      </a:hlink>
      <a:folHlink>
        <a:srgbClr val="26262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</Words>
  <Application>WPS 演示</Application>
  <PresentationFormat>自定义</PresentationFormat>
  <Paragraphs>112</Paragraphs>
  <Slides>1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9" baseType="lpstr">
      <vt:lpstr>Arial</vt:lpstr>
      <vt:lpstr>宋体</vt:lpstr>
      <vt:lpstr>Wingdings</vt:lpstr>
      <vt:lpstr>Calibri</vt:lpstr>
      <vt:lpstr>微软雅黑</vt:lpstr>
      <vt:lpstr>Arial</vt:lpstr>
      <vt:lpstr>Calibri</vt:lpstr>
      <vt:lpstr>Aptos</vt:lpstr>
      <vt:lpstr>Segoe UI</vt:lpstr>
      <vt:lpstr>等线</vt:lpstr>
      <vt:lpstr>黑体</vt:lpstr>
      <vt:lpstr>Times New Roman</vt:lpstr>
      <vt:lpstr>幼圆</vt:lpstr>
      <vt:lpstr>Arial Unicode MS</vt:lpstr>
      <vt:lpstr>Wingdings</vt:lpstr>
      <vt:lpstr>仿宋_GB2312</vt:lpstr>
      <vt:lpstr>华文黑体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ASUS</dc:creator>
  <cp:lastModifiedBy>哈铪</cp:lastModifiedBy>
  <cp:revision>174</cp:revision>
  <dcterms:created xsi:type="dcterms:W3CDTF">2024-10-28T14:49:00Z</dcterms:created>
  <dcterms:modified xsi:type="dcterms:W3CDTF">2025-04-28T09:06:14Z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9267848AF20940188FDDE880616BD726_13</vt:lpwstr>
  </property>
  <property fmtid="{D5CDD505-2E9C-101B-9397-08002B2CF9AE}" pid="3" name="KSOProductBuildVer">
    <vt:lpwstr>2052-12.1.0.20784</vt:lpwstr>
  </property>
</Properties>
</file>