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9" r:id="rId3"/>
    <p:sldId id="270" r:id="rId4"/>
    <p:sldId id="271" r:id="rId5"/>
    <p:sldId id="272" r:id="rId6"/>
    <p:sldId id="273" r:id="rId7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353" autoAdjust="0"/>
  </p:normalViewPr>
  <p:slideViewPr>
    <p:cSldViewPr snapToGrid="0">
      <p:cViewPr varScale="1">
        <p:scale>
          <a:sx n="98" d="100"/>
          <a:sy n="98" d="100"/>
        </p:scale>
        <p:origin x="27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B62BD-8034-4F39-A4BC-21B73B9DD651}" type="datetimeFigureOut">
              <a:rPr lang="zh-CN" altLang="en-US" smtClean="0"/>
              <a:t>2026/03/03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93AB5-1446-4E3A-857C-72250F3C2E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674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819B3-2877-44A0-A2BF-B22C11F586E2}" type="datetimeFigureOut">
              <a:rPr lang="zh-CN" altLang="en-US" smtClean="0"/>
              <a:t>2026/03/03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EBB0A-14B7-4982-87AC-C8B2F3D8DD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5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EBB0A-14B7-4982-87AC-C8B2F3D8DD1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1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EBB0A-14B7-4982-87AC-C8B2F3D8DD1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71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15D-DF5E-47FD-94D1-4841555A6EF5}" type="datetimeFigureOut">
              <a:rPr lang="zh-CN" altLang="en-US" smtClean="0"/>
              <a:t>2026/03/03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4E6-0C66-4721-9F35-23BE38CDD2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6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15D-DF5E-47FD-94D1-4841555A6EF5}" type="datetimeFigureOut">
              <a:rPr lang="zh-CN" altLang="en-US" smtClean="0"/>
              <a:t>2026/03/03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4E6-0C66-4721-9F35-23BE38CDD2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18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15D-DF5E-47FD-94D1-4841555A6EF5}" type="datetimeFigureOut">
              <a:rPr lang="zh-CN" altLang="en-US" smtClean="0"/>
              <a:t>2026/03/03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4E6-0C66-4721-9F35-23BE38CDD2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86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15D-DF5E-47FD-94D1-4841555A6EF5}" type="datetimeFigureOut">
              <a:rPr lang="zh-CN" altLang="en-US" smtClean="0"/>
              <a:t>2026/03/03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4E6-0C66-4721-9F35-23BE38CDD2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62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15D-DF5E-47FD-94D1-4841555A6EF5}" type="datetimeFigureOut">
              <a:rPr lang="zh-CN" altLang="en-US" smtClean="0"/>
              <a:t>2026/03/03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4E6-0C66-4721-9F35-23BE38CDD2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09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15D-DF5E-47FD-94D1-4841555A6EF5}" type="datetimeFigureOut">
              <a:rPr lang="zh-CN" altLang="en-US" smtClean="0"/>
              <a:t>2026/03/03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4E6-0C66-4721-9F35-23BE38CDD2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73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15D-DF5E-47FD-94D1-4841555A6EF5}" type="datetimeFigureOut">
              <a:rPr lang="zh-CN" altLang="en-US" smtClean="0"/>
              <a:t>2026/03/03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4E6-0C66-4721-9F35-23BE38CDD2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78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15D-DF5E-47FD-94D1-4841555A6EF5}" type="datetimeFigureOut">
              <a:rPr lang="zh-CN" altLang="en-US" smtClean="0"/>
              <a:t>2026/03/03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4E6-0C66-4721-9F35-23BE38CDD2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48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15D-DF5E-47FD-94D1-4841555A6EF5}" type="datetimeFigureOut">
              <a:rPr lang="zh-CN" altLang="en-US" smtClean="0"/>
              <a:t>2026/03/03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4E6-0C66-4721-9F35-23BE38CDD2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98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15D-DF5E-47FD-94D1-4841555A6EF5}" type="datetimeFigureOut">
              <a:rPr lang="zh-CN" altLang="en-US" smtClean="0"/>
              <a:t>2026/03/03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4E6-0C66-4721-9F35-23BE38CDD2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35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15D-DF5E-47FD-94D1-4841555A6EF5}" type="datetimeFigureOut">
              <a:rPr lang="zh-CN" altLang="en-US" smtClean="0"/>
              <a:t>2026/03/03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4E6-0C66-4721-9F35-23BE38CDD2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12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E415D-DF5E-47FD-94D1-4841555A6EF5}" type="datetimeFigureOut">
              <a:rPr lang="zh-CN" altLang="en-US" smtClean="0"/>
              <a:t>2026/03/03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E54E6-0C66-4721-9F35-23BE38CDD2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89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ut.edu.cn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jw.scut.edu.cn/zhinan/cms/article/view.do?type=posts&amp;id=ff80808179e44d41017c2f52959d00ef" TargetMode="External"/><Relationship Id="rId2" Type="http://schemas.openxmlformats.org/officeDocument/2006/relationships/hyperlink" Target="https://sms.scut.edu.c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11923" y="902555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ea typeface="创艺简标宋" pitchFamily="2" charset="-122"/>
              </a:rPr>
              <a:t>创新创业成果认定选修课学分</a:t>
            </a:r>
            <a:br>
              <a:rPr lang="en-US" altLang="zh-CN" dirty="0">
                <a:ea typeface="创艺简标宋" pitchFamily="2" charset="-122"/>
              </a:rPr>
            </a:br>
            <a:r>
              <a:rPr lang="zh-CN" altLang="en-US" sz="4800" dirty="0">
                <a:ea typeface="创艺简标宋" pitchFamily="2" charset="-122"/>
              </a:rPr>
              <a:t>线上申请操作指南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1923" y="4446100"/>
            <a:ext cx="9144000" cy="1348031"/>
          </a:xfrm>
        </p:spPr>
        <p:txBody>
          <a:bodyPr/>
          <a:lstStyle/>
          <a:p>
            <a:r>
              <a:rPr lang="zh-CN" altLang="en-US" dirty="0">
                <a:latin typeface="+mj-ea"/>
              </a:rPr>
              <a:t>本科生院    信息网络工程研究中心（信息化办公室）</a:t>
            </a:r>
            <a:endParaRPr lang="en-US" altLang="zh-CN" dirty="0">
              <a:latin typeface="+mj-ea"/>
            </a:endParaRPr>
          </a:p>
          <a:p>
            <a:r>
              <a:rPr lang="en-US" altLang="zh-CN" dirty="0">
                <a:latin typeface="+mj-ea"/>
              </a:rPr>
              <a:t>2026</a:t>
            </a:r>
            <a:r>
              <a:rPr lang="zh-CN" altLang="en-US" dirty="0">
                <a:latin typeface="+mj-ea"/>
              </a:rPr>
              <a:t>年</a:t>
            </a:r>
            <a:r>
              <a:rPr lang="en-US" altLang="zh-CN" dirty="0">
                <a:latin typeface="+mj-ea"/>
              </a:rPr>
              <a:t>3</a:t>
            </a:r>
            <a:r>
              <a:rPr lang="zh-CN" altLang="en-US" dirty="0">
                <a:latin typeface="+mj-ea"/>
              </a:rPr>
              <a:t>月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449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15796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/>
              <a:t>创新创业成果认定选修课学分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00DD251-AF28-48FD-A174-936E42E8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47" y="1602448"/>
            <a:ext cx="11476105" cy="393408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197AE3D-36A1-450E-BB9F-9832FB4C2F76}"/>
              </a:ext>
            </a:extLst>
          </p:cNvPr>
          <p:cNvSpPr txBox="1"/>
          <p:nvPr/>
        </p:nvSpPr>
        <p:spPr>
          <a:xfrm>
            <a:off x="2636196" y="42509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学生申请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002E28C-3EC6-4375-A5FB-3402250AC7E1}"/>
              </a:ext>
            </a:extLst>
          </p:cNvPr>
          <p:cNvSpPr/>
          <p:nvPr/>
        </p:nvSpPr>
        <p:spPr>
          <a:xfrm>
            <a:off x="2334638" y="3025302"/>
            <a:ext cx="1682885" cy="20428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8511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3F20136-92B4-4FCA-8565-F2788BD449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6" y="619125"/>
            <a:ext cx="5501110" cy="24994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670FC3D-1BCE-4861-8801-EF0A065664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62"/>
          <a:stretch/>
        </p:blipFill>
        <p:spPr>
          <a:xfrm>
            <a:off x="6096000" y="619125"/>
            <a:ext cx="5667375" cy="24994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D4356C8-4731-480D-A858-DFE9A6702A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7"/>
          <a:stretch/>
        </p:blipFill>
        <p:spPr>
          <a:xfrm>
            <a:off x="6177384" y="3771237"/>
            <a:ext cx="5667375" cy="239786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E75A0BA-1D93-4592-9DF5-553C220002D3}"/>
              </a:ext>
            </a:extLst>
          </p:cNvPr>
          <p:cNvSpPr txBox="1"/>
          <p:nvPr/>
        </p:nvSpPr>
        <p:spPr>
          <a:xfrm>
            <a:off x="438150" y="15133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+mn-ea"/>
              </a:rPr>
              <a:t>学生申请流程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8A9E869-9E6F-4529-BD32-2A4720C167AD}"/>
              </a:ext>
            </a:extLst>
          </p:cNvPr>
          <p:cNvSpPr txBox="1"/>
          <p:nvPr/>
        </p:nvSpPr>
        <p:spPr>
          <a:xfrm>
            <a:off x="333376" y="3252910"/>
            <a:ext cx="556260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</a:rPr>
              <a:t>1.</a:t>
            </a:r>
            <a:r>
              <a:rPr lang="zh-CN" altLang="en-US" b="1" dirty="0">
                <a:latin typeface="+mn-ea"/>
              </a:rPr>
              <a:t>打开华工主页</a:t>
            </a:r>
            <a:r>
              <a:rPr lang="en-US" altLang="zh-CN" b="1" dirty="0">
                <a:latin typeface="+mn-ea"/>
                <a:hlinkClick r:id="rId6"/>
              </a:rPr>
              <a:t>https://www.scut.edu.cn</a:t>
            </a:r>
            <a:r>
              <a:rPr lang="zh-CN" altLang="en-US" b="1" dirty="0">
                <a:latin typeface="+mn-ea"/>
              </a:rPr>
              <a:t>，点击“门户”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B18866-8D5C-460C-9AEE-E01D480F243E}"/>
              </a:ext>
            </a:extLst>
          </p:cNvPr>
          <p:cNvSpPr txBox="1"/>
          <p:nvPr/>
        </p:nvSpPr>
        <p:spPr>
          <a:xfrm>
            <a:off x="6177384" y="3252910"/>
            <a:ext cx="556260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</a:rPr>
              <a:t>2.</a:t>
            </a:r>
            <a:r>
              <a:rPr lang="zh-CN" altLang="en-US" b="1" dirty="0">
                <a:latin typeface="+mn-ea"/>
              </a:rPr>
              <a:t>登录门户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A87E335-24AE-4AEB-8C75-4BD4BC68169A}"/>
              </a:ext>
            </a:extLst>
          </p:cNvPr>
          <p:cNvSpPr txBox="1"/>
          <p:nvPr/>
        </p:nvSpPr>
        <p:spPr>
          <a:xfrm>
            <a:off x="333376" y="6397169"/>
            <a:ext cx="556260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</a:rPr>
              <a:t>3.</a:t>
            </a:r>
            <a:r>
              <a:rPr lang="zh-CN" altLang="en-US" b="1" dirty="0">
                <a:latin typeface="+mn-ea"/>
              </a:rPr>
              <a:t>点击“办事大厅”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CA7E1A9-1738-4386-B6D7-9CEDEAE90329}"/>
              </a:ext>
            </a:extLst>
          </p:cNvPr>
          <p:cNvSpPr txBox="1"/>
          <p:nvPr/>
        </p:nvSpPr>
        <p:spPr>
          <a:xfrm>
            <a:off x="6096000" y="6397169"/>
            <a:ext cx="556260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</a:rPr>
              <a:t>4.</a:t>
            </a:r>
            <a:r>
              <a:rPr lang="zh-CN" altLang="en-US" b="1" dirty="0">
                <a:latin typeface="+mn-ea"/>
              </a:rPr>
              <a:t>右上角搜索框搜索“创新创业成果认定选修课学分”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AA9A835-A160-446F-8947-A2343A041E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6"/>
          <a:stretch/>
        </p:blipFill>
        <p:spPr>
          <a:xfrm>
            <a:off x="333376" y="3771237"/>
            <a:ext cx="5562602" cy="249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4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BE75A0BA-1D93-4592-9DF5-553C220002D3}"/>
              </a:ext>
            </a:extLst>
          </p:cNvPr>
          <p:cNvSpPr txBox="1"/>
          <p:nvPr/>
        </p:nvSpPr>
        <p:spPr>
          <a:xfrm>
            <a:off x="438150" y="15133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+mn-ea"/>
              </a:rPr>
              <a:t>学生申请流程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8A9E869-9E6F-4529-BD32-2A4720C167AD}"/>
              </a:ext>
            </a:extLst>
          </p:cNvPr>
          <p:cNvSpPr txBox="1"/>
          <p:nvPr/>
        </p:nvSpPr>
        <p:spPr>
          <a:xfrm>
            <a:off x="333376" y="3252910"/>
            <a:ext cx="556260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</a:rPr>
              <a:t>5.</a:t>
            </a:r>
            <a:r>
              <a:rPr lang="zh-CN" altLang="en-US" b="1" dirty="0">
                <a:latin typeface="+mn-ea"/>
              </a:rPr>
              <a:t>点击“创新创业成果认定选修课学分”表单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B18866-8D5C-460C-9AEE-E01D480F243E}"/>
              </a:ext>
            </a:extLst>
          </p:cNvPr>
          <p:cNvSpPr txBox="1"/>
          <p:nvPr/>
        </p:nvSpPr>
        <p:spPr>
          <a:xfrm>
            <a:off x="6177384" y="3252910"/>
            <a:ext cx="5562602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</a:rPr>
              <a:t>6.</a:t>
            </a:r>
            <a:r>
              <a:rPr lang="zh-CN" altLang="en-US" b="1" dirty="0">
                <a:latin typeface="+mn-ea"/>
              </a:rPr>
              <a:t>选择“</a:t>
            </a:r>
            <a:r>
              <a:rPr lang="en-US" altLang="zh-CN" b="1" dirty="0">
                <a:latin typeface="+mn-ea"/>
              </a:rPr>
              <a:t>2025-2026</a:t>
            </a:r>
            <a:r>
              <a:rPr lang="zh-CN" altLang="en-US" b="1" dirty="0">
                <a:latin typeface="+mn-ea"/>
              </a:rPr>
              <a:t>下学期“，按要求添加成果，上传附件，点击“申请”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3A08A21-CEF7-4EC8-B3B4-D4E71C083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6" y="619125"/>
            <a:ext cx="5599299" cy="249942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894B8CE-8DBF-4B2B-962A-07FC6BCE0D89}"/>
              </a:ext>
            </a:extLst>
          </p:cNvPr>
          <p:cNvSpPr/>
          <p:nvPr/>
        </p:nvSpPr>
        <p:spPr>
          <a:xfrm>
            <a:off x="310649" y="3844150"/>
            <a:ext cx="11570701" cy="28510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81000" algn="just">
              <a:lnSpc>
                <a:spcPct val="15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+mn-ea"/>
              </a:rPr>
              <a:t>注意事项：</a:t>
            </a:r>
            <a:endParaRPr lang="en-US" altLang="zh-CN" b="1" dirty="0">
              <a:solidFill>
                <a:srgbClr val="C00000"/>
              </a:solidFill>
              <a:latin typeface="+mn-ea"/>
            </a:endParaRPr>
          </a:p>
          <a:p>
            <a:pPr indent="381000" algn="just">
              <a:lnSpc>
                <a:spcPct val="150000"/>
              </a:lnSpc>
            </a:pPr>
            <a:r>
              <a:rPr lang="en-US" altLang="zh-CN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每个表单只能申请一项创新创业成果认定选修课学分，同一类型的成果不能重复申请；</a:t>
            </a:r>
            <a:endParaRPr lang="en-US" altLang="zh-CN" sz="1600" b="1" kern="100" dirty="0">
              <a:solidFill>
                <a:srgbClr val="C00000"/>
              </a:solidFill>
              <a:effectLst/>
              <a:latin typeface="+mn-ea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ct val="150000"/>
              </a:lnSpc>
            </a:pPr>
            <a:r>
              <a:rPr lang="en-US" altLang="zh-CN" sz="1600" b="1" kern="100" dirty="0">
                <a:solidFill>
                  <a:srgbClr val="C00000"/>
                </a:solidFill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1600" b="1" kern="100" dirty="0">
                <a:solidFill>
                  <a:srgbClr val="C00000"/>
                </a:solidFill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如有不同类型的创新创业成果需要认定选修课学分，请通过两个表单进行申请，每名学生最多申请两次；</a:t>
            </a:r>
            <a:endParaRPr lang="en-US" altLang="zh-CN" sz="1600" b="1" kern="100" dirty="0">
              <a:solidFill>
                <a:srgbClr val="C00000"/>
              </a:solidFill>
              <a:latin typeface="+mn-ea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ct val="150000"/>
              </a:lnSpc>
            </a:pPr>
            <a:r>
              <a:rPr lang="en-US" altLang="zh-CN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全日制本科生在读期间累计认定选修课学分不超过</a:t>
            </a:r>
            <a:r>
              <a:rPr lang="en-US" altLang="zh-CN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个学分。</a:t>
            </a:r>
            <a:r>
              <a:rPr lang="en-US" altLang="zh-CN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创新研究训练</a:t>
            </a:r>
            <a:r>
              <a:rPr lang="en-US" altLang="zh-CN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创新研究实践</a:t>
            </a:r>
            <a:r>
              <a:rPr lang="en-US" altLang="zh-CN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Ⅰ》</a:t>
            </a: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创新研究实践</a:t>
            </a:r>
            <a:r>
              <a:rPr lang="en-US" altLang="zh-CN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Ⅱ》</a:t>
            </a: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及</a:t>
            </a:r>
            <a:r>
              <a:rPr lang="en-US" altLang="zh-CN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创业实践</a:t>
            </a:r>
            <a:r>
              <a:rPr lang="en-US" altLang="zh-CN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此四门课中每门课程仅能认定一次。</a:t>
            </a:r>
          </a:p>
          <a:p>
            <a:pPr indent="381000" algn="just">
              <a:lnSpc>
                <a:spcPct val="150000"/>
              </a:lnSpc>
            </a:pPr>
            <a:r>
              <a:rPr lang="en-US" altLang="zh-CN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经学校批准通过认定为选修课学分的，该学生不再获得此项目、论文、专利或竞赛对应的第二课堂创新分。如发现认定为选修课学分、同时计算个人第二课堂创新分的情况，则取消该学生的相应选修课成绩及第二课堂创新分，同时给予警告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6AC956C-0189-466F-B924-3375C2A3B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84" y="639375"/>
            <a:ext cx="5703966" cy="25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8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1CE7608-364C-4BCB-BC31-07987F382AF2}"/>
              </a:ext>
            </a:extLst>
          </p:cNvPr>
          <p:cNvSpPr/>
          <p:nvPr/>
        </p:nvSpPr>
        <p:spPr>
          <a:xfrm>
            <a:off x="208943" y="345331"/>
            <a:ext cx="11570701" cy="6167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学生成果无须手动录入，申请表单从相关数据源自动匹配获取（审核通过的数据读取截止时间为</a:t>
            </a:r>
            <a:r>
              <a:rPr lang="en-US" altLang="zh-CN" sz="2000" b="1" dirty="0">
                <a:solidFill>
                  <a:srgbClr val="C00000"/>
                </a:solidFill>
                <a:latin typeface="+mn-ea"/>
              </a:rPr>
              <a:t>3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月</a:t>
            </a:r>
            <a:r>
              <a:rPr lang="en-US" altLang="zh-CN" sz="2000" b="1" dirty="0">
                <a:solidFill>
                  <a:srgbClr val="C00000"/>
                </a:solidFill>
                <a:latin typeface="+mn-ea"/>
              </a:rPr>
              <a:t>17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日</a:t>
            </a:r>
            <a:r>
              <a:rPr lang="en-US" altLang="zh-CN" sz="2000" b="1" dirty="0">
                <a:solidFill>
                  <a:srgbClr val="C00000"/>
                </a:solidFill>
                <a:latin typeface="+mn-ea"/>
              </a:rPr>
              <a:t>24:00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，逾期审核的不再更新读取），具体数据来源如下：</a:t>
            </a:r>
            <a:endParaRPr lang="en-US" altLang="zh-CN" sz="2000" b="1" dirty="0">
              <a:solidFill>
                <a:srgbClr val="C00000"/>
              </a:solidFill>
              <a:latin typeface="+mn-ea"/>
            </a:endParaRPr>
          </a:p>
          <a:p>
            <a:pPr lvl="0" algn="just">
              <a:lnSpc>
                <a:spcPct val="130000"/>
              </a:lnSpc>
            </a:pPr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1.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主持合格</a:t>
            </a:r>
            <a:r>
              <a:rPr lang="zh-CN" altLang="zh-CN" sz="1600" b="1" dirty="0">
                <a:solidFill>
                  <a:schemeClr val="tx1"/>
                </a:solidFill>
                <a:latin typeface="+mn-ea"/>
              </a:rPr>
              <a:t>结题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的</a:t>
            </a:r>
            <a:r>
              <a:rPr lang="zh-CN" altLang="zh-CN" sz="1600" b="1" dirty="0">
                <a:solidFill>
                  <a:schemeClr val="tx1"/>
                </a:solidFill>
                <a:latin typeface="+mn-ea"/>
              </a:rPr>
              <a:t>学生科研项目</a:t>
            </a:r>
            <a:endParaRPr lang="en-US" altLang="zh-CN" sz="1600" b="1" dirty="0">
              <a:solidFill>
                <a:schemeClr val="tx1"/>
              </a:solidFill>
              <a:latin typeface="+mn-ea"/>
            </a:endParaRPr>
          </a:p>
          <a:p>
            <a:pPr lvl="0" algn="just">
              <a:lnSpc>
                <a:spcPct val="130000"/>
              </a:lnSpc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大学生创新创业训练计划管理系统，本科生院统一推送数据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lvl="0" algn="just">
              <a:lnSpc>
                <a:spcPct val="130000"/>
              </a:lnSpc>
            </a:pPr>
            <a:endParaRPr lang="zh-CN" altLang="zh-CN" sz="1600" b="1" dirty="0">
              <a:solidFill>
                <a:schemeClr val="tx1"/>
              </a:solidFill>
              <a:latin typeface="+mn-ea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2.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以第一作者发表在核心期刊及以上级别刊物或会议的论文</a:t>
            </a:r>
            <a:endParaRPr lang="en-US" altLang="zh-CN" sz="1600" b="1" dirty="0">
              <a:solidFill>
                <a:schemeClr val="tx1"/>
              </a:solidFill>
              <a:latin typeface="+mn-ea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学生登录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https://sms.scut.edu.cn/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，如实录入论文信息，并通过院（系）教务员审核的数据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lvl="0" algn="just">
              <a:lnSpc>
                <a:spcPct val="130000"/>
              </a:lnSpc>
            </a:pPr>
            <a:endParaRPr lang="en-US" altLang="zh-CN" sz="1600" b="1" dirty="0">
              <a:solidFill>
                <a:schemeClr val="tx1"/>
              </a:solidFill>
              <a:latin typeface="+mn-ea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3.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第一产权人为华南理工大学，且以主要参与人身份（排名前三）获得的发明专利</a:t>
            </a:r>
            <a:endParaRPr lang="en-US" altLang="zh-CN" sz="1600" b="1" dirty="0">
              <a:solidFill>
                <a:schemeClr val="tx1"/>
              </a:solidFill>
              <a:latin typeface="+mn-ea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专利中心统一推送专利信息平台数据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lvl="0" algn="just">
              <a:lnSpc>
                <a:spcPct val="130000"/>
              </a:lnSpc>
            </a:pPr>
            <a:endParaRPr lang="zh-CN" altLang="zh-CN" sz="1600" b="1" dirty="0">
              <a:solidFill>
                <a:schemeClr val="tx1"/>
              </a:solidFill>
              <a:latin typeface="+mn-ea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4.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以核心成员身份（排名前三）参加省级及以上重点学科竞赛并获得三等奖及以上的奖励</a:t>
            </a:r>
            <a:endParaRPr lang="en-US" altLang="zh-CN" sz="1600" b="1" dirty="0">
              <a:solidFill>
                <a:schemeClr val="tx1"/>
              </a:solidFill>
              <a:latin typeface="+mn-ea"/>
            </a:endParaRPr>
          </a:p>
          <a:p>
            <a:pPr lvl="0" algn="just">
              <a:lnSpc>
                <a:spcPct val="130000"/>
              </a:lnSpc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赛事负责老师统一录入赛事数据，通知网址：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http://jw.scut.edu.cn/zhinan/cms/article/view.do?type=posts&amp;id=ff80808179e44d41017c2f52959d00ef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lvl="0" algn="just">
              <a:lnSpc>
                <a:spcPct val="130000"/>
              </a:lnSpc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学院管理员审核数据，</a:t>
            </a:r>
            <a:r>
              <a:rPr lang="zh-CN" altLang="zh-CN" sz="16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使用办事大厅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——</a:t>
            </a:r>
            <a:r>
              <a:rPr lang="zh-CN" altLang="zh-CN" sz="16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服务管理与查询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——</a:t>
            </a:r>
            <a:r>
              <a:rPr lang="zh-CN" altLang="zh-CN" sz="16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学生竞赛参赛信息查询中审核通过的数据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lvl="0" algn="just">
              <a:lnSpc>
                <a:spcPct val="130000"/>
              </a:lnSpc>
            </a:pPr>
            <a:endParaRPr lang="zh-CN" altLang="zh-CN" sz="1600" b="1" dirty="0">
              <a:solidFill>
                <a:schemeClr val="tx1"/>
              </a:solidFill>
              <a:latin typeface="+mn-ea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5.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以核心成员身份（排名前五）参加自主创业并在省级及以上“挑战杯”系列竞赛或中国国际大学生创新大赛获奖</a:t>
            </a:r>
            <a:endParaRPr lang="en-US" altLang="zh-CN" sz="1600" b="1" dirty="0">
              <a:solidFill>
                <a:schemeClr val="tx1"/>
              </a:solidFill>
              <a:latin typeface="+mn-ea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数据来源同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4</a:t>
            </a:r>
            <a:endParaRPr lang="zh-CN" altLang="zh-CN" sz="16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6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AF0BC4C-F257-4E27-A024-86B73C3CE055}"/>
              </a:ext>
            </a:extLst>
          </p:cNvPr>
          <p:cNvSpPr txBox="1"/>
          <p:nvPr/>
        </p:nvSpPr>
        <p:spPr>
          <a:xfrm>
            <a:off x="247650" y="788854"/>
            <a:ext cx="11944350" cy="5317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相关说明</a:t>
            </a:r>
            <a:endParaRPr lang="en-US" altLang="zh-CN" sz="2000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+mn-ea"/>
              </a:rPr>
              <a:t>一、认定成果类型</a:t>
            </a:r>
            <a:endParaRPr lang="en-US" altLang="zh-CN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+mn-ea"/>
              </a:rPr>
              <a:t>1.</a:t>
            </a:r>
            <a:r>
              <a:rPr lang="zh-CN" altLang="en-US" sz="1600" b="1" dirty="0">
                <a:latin typeface="+mn-ea"/>
              </a:rPr>
              <a:t>学生主持国家级</a:t>
            </a:r>
            <a:r>
              <a:rPr lang="en-US" altLang="zh-CN" sz="1600" b="1" dirty="0">
                <a:latin typeface="+mn-ea"/>
              </a:rPr>
              <a:t>/</a:t>
            </a:r>
            <a:r>
              <a:rPr lang="zh-CN" altLang="en-US" sz="1600" b="1" dirty="0">
                <a:latin typeface="+mn-ea"/>
              </a:rPr>
              <a:t>省级大学生创新创业训练项目、省级</a:t>
            </a:r>
            <a:r>
              <a:rPr lang="en-US" altLang="zh-CN" sz="1600" b="1" dirty="0">
                <a:latin typeface="+mn-ea"/>
              </a:rPr>
              <a:t>/</a:t>
            </a:r>
            <a:r>
              <a:rPr lang="zh-CN" altLang="en-US" sz="1600" b="1" dirty="0">
                <a:latin typeface="+mn-ea"/>
              </a:rPr>
              <a:t>校级百步梯攀登计划项目并结题通过者，可申请认定“创新研究训练”课程（</a:t>
            </a:r>
            <a:r>
              <a:rPr lang="en-US" altLang="zh-CN" sz="1600" b="1" dirty="0">
                <a:latin typeface="+mn-ea"/>
              </a:rPr>
              <a:t>2</a:t>
            </a:r>
            <a:r>
              <a:rPr lang="zh-CN" altLang="en-US" sz="1600" b="1" dirty="0">
                <a:latin typeface="+mn-ea"/>
              </a:rPr>
              <a:t>个学分）。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+mn-ea"/>
              </a:rPr>
              <a:t>2.</a:t>
            </a:r>
            <a:r>
              <a:rPr lang="zh-CN" altLang="en-US" sz="1600" b="1" dirty="0">
                <a:latin typeface="+mn-ea"/>
              </a:rPr>
              <a:t>在核心期刊及以上级别刊物或会议上以第一作者发表</a:t>
            </a:r>
            <a:r>
              <a:rPr lang="en-US" altLang="zh-CN" sz="1600" b="1" dirty="0">
                <a:latin typeface="+mn-ea"/>
              </a:rPr>
              <a:t>1</a:t>
            </a:r>
            <a:r>
              <a:rPr lang="zh-CN" altLang="en-US" sz="1600" b="1" dirty="0">
                <a:latin typeface="+mn-ea"/>
              </a:rPr>
              <a:t>篇及以上论文者，可申请认定“创新研究实践</a:t>
            </a:r>
            <a:r>
              <a:rPr lang="en-US" altLang="zh-CN" sz="1600" b="1" dirty="0">
                <a:latin typeface="+mn-ea"/>
              </a:rPr>
              <a:t>Ⅰ”</a:t>
            </a:r>
            <a:r>
              <a:rPr lang="zh-CN" altLang="en-US" sz="1600" b="1" dirty="0">
                <a:latin typeface="+mn-ea"/>
              </a:rPr>
              <a:t>课程（</a:t>
            </a:r>
            <a:r>
              <a:rPr lang="en-US" altLang="zh-CN" sz="1600" b="1" dirty="0">
                <a:latin typeface="+mn-ea"/>
              </a:rPr>
              <a:t>2</a:t>
            </a:r>
            <a:r>
              <a:rPr lang="zh-CN" altLang="en-US" sz="1600" b="1" dirty="0">
                <a:latin typeface="+mn-ea"/>
              </a:rPr>
              <a:t>个学分）。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+mn-ea"/>
              </a:rPr>
              <a:t>3.</a:t>
            </a:r>
            <a:r>
              <a:rPr lang="zh-CN" altLang="en-US" sz="1600" b="1" dirty="0">
                <a:latin typeface="+mn-ea"/>
              </a:rPr>
              <a:t>以主要参与人身份（排名前三）获得发明专利者，且专利权人为华南理工大学，可申请认定“创新研究实践</a:t>
            </a:r>
            <a:r>
              <a:rPr lang="en-US" altLang="zh-CN" sz="1600" b="1" dirty="0">
                <a:latin typeface="+mn-ea"/>
              </a:rPr>
              <a:t>Ⅱ”</a:t>
            </a:r>
            <a:r>
              <a:rPr lang="zh-CN" altLang="en-US" sz="1600" b="1" dirty="0">
                <a:latin typeface="+mn-ea"/>
              </a:rPr>
              <a:t>课程（</a:t>
            </a:r>
            <a:r>
              <a:rPr lang="en-US" altLang="zh-CN" sz="1600" b="1" dirty="0">
                <a:latin typeface="+mn-ea"/>
              </a:rPr>
              <a:t>2</a:t>
            </a:r>
            <a:r>
              <a:rPr lang="zh-CN" altLang="en-US" sz="1600" b="1" dirty="0">
                <a:latin typeface="+mn-ea"/>
              </a:rPr>
              <a:t>个学分）。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+mn-ea"/>
              </a:rPr>
              <a:t>4.</a:t>
            </a:r>
            <a:r>
              <a:rPr lang="zh-CN" altLang="en-US" sz="1600" b="1" dirty="0">
                <a:latin typeface="+mn-ea"/>
              </a:rPr>
              <a:t>以核心成员身份（排名前三）参加省级及以上重点学科竞赛获得三等奖及以上者，可申请认定“创新研究实践</a:t>
            </a:r>
            <a:r>
              <a:rPr lang="en-US" altLang="zh-CN" sz="1600" b="1" dirty="0">
                <a:latin typeface="+mn-ea"/>
              </a:rPr>
              <a:t>Ⅱ”</a:t>
            </a:r>
            <a:r>
              <a:rPr lang="zh-CN" altLang="en-US" sz="1600" b="1" dirty="0">
                <a:latin typeface="+mn-ea"/>
              </a:rPr>
              <a:t>课程（</a:t>
            </a:r>
            <a:r>
              <a:rPr lang="en-US" altLang="zh-CN" sz="1600" b="1" dirty="0">
                <a:latin typeface="+mn-ea"/>
              </a:rPr>
              <a:t>2</a:t>
            </a:r>
            <a:r>
              <a:rPr lang="zh-CN" altLang="en-US" sz="1600" b="1" dirty="0">
                <a:latin typeface="+mn-ea"/>
              </a:rPr>
              <a:t>个学分）。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+mn-ea"/>
              </a:rPr>
              <a:t>5.</a:t>
            </a:r>
            <a:r>
              <a:rPr lang="zh-CN" altLang="en-US" sz="1600" b="1" dirty="0">
                <a:latin typeface="+mn-ea"/>
              </a:rPr>
              <a:t>以核心成员身份（排名前五）参加自主创业并在省级及以上“挑战杯”系列竞赛或中国国际大学生创新大赛获奖者，可申请认定“创业实践”课程（</a:t>
            </a:r>
            <a:r>
              <a:rPr lang="en-US" altLang="zh-CN" sz="1600" b="1" dirty="0">
                <a:latin typeface="+mn-ea"/>
              </a:rPr>
              <a:t>2</a:t>
            </a:r>
            <a:r>
              <a:rPr lang="zh-CN" altLang="en-US" sz="1600" b="1" dirty="0">
                <a:latin typeface="+mn-ea"/>
              </a:rPr>
              <a:t>个学分）。</a:t>
            </a:r>
            <a:endParaRPr lang="en-US" altLang="zh-CN" sz="16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+mn-ea"/>
              </a:rPr>
              <a:t>二、其它</a:t>
            </a:r>
            <a:endParaRPr lang="en-US" altLang="zh-CN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+mn-ea"/>
              </a:rPr>
              <a:t>1.</a:t>
            </a:r>
            <a:r>
              <a:rPr lang="zh-CN" altLang="en-US" sz="1600" b="1" dirty="0">
                <a:latin typeface="+mn-ea"/>
              </a:rPr>
              <a:t>如无法确定赛事负责老师，请联系院（系）教务员；</a:t>
            </a:r>
            <a:endParaRPr lang="en-US" altLang="zh-CN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+mn-ea"/>
              </a:rPr>
              <a:t>2.</a:t>
            </a:r>
            <a:r>
              <a:rPr lang="zh-CN" altLang="en-US" sz="1600" b="1" dirty="0">
                <a:latin typeface="+mn-ea"/>
              </a:rPr>
              <a:t>如数据已录入相关数据源，申请时却无法下拉选择，将之前暂存的申请刷新后，重新选择“成果类型”或“成果子类型”即可。</a:t>
            </a:r>
            <a:endParaRPr lang="en-US" altLang="zh-CN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+mn-ea"/>
              </a:rPr>
              <a:t>3.</a:t>
            </a:r>
            <a:r>
              <a:rPr lang="zh-CN" altLang="zh-CN" sz="1600" b="1" dirty="0">
                <a:latin typeface="+mn-ea"/>
              </a:rPr>
              <a:t>已提交“创新创业成果认定选修课学分”申请，但申请中成果类型及详细表单为空白的，视作无效申请，不予受理。</a:t>
            </a:r>
            <a:endParaRPr lang="zh-CN" altLang="en-US" sz="1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4288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851</Words>
  <Application>Microsoft Office PowerPoint</Application>
  <PresentationFormat>宽屏</PresentationFormat>
  <Paragraphs>48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创新创业成果认定选修课学分 线上申请操作指南</vt:lpstr>
      <vt:lpstr>创新创业成果认定选修课学分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本科实习经费报销办事大厅 操作指南</dc:title>
  <dc:creator>cyzxy</dc:creator>
  <cp:lastModifiedBy>凌莉</cp:lastModifiedBy>
  <cp:revision>75</cp:revision>
  <cp:lastPrinted>2022-04-29T07:59:41Z</cp:lastPrinted>
  <dcterms:created xsi:type="dcterms:W3CDTF">2022-04-28T02:12:52Z</dcterms:created>
  <dcterms:modified xsi:type="dcterms:W3CDTF">2026-03-03T01:46:36Z</dcterms:modified>
</cp:coreProperties>
</file>