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3" r:id="rId2"/>
    <p:sldId id="394" r:id="rId3"/>
    <p:sldId id="396" r:id="rId4"/>
    <p:sldId id="451" r:id="rId5"/>
    <p:sldId id="455" r:id="rId6"/>
    <p:sldId id="495" r:id="rId7"/>
    <p:sldId id="496" r:id="rId8"/>
    <p:sldId id="497" r:id="rId9"/>
    <p:sldId id="488" r:id="rId10"/>
    <p:sldId id="494" r:id="rId11"/>
    <p:sldId id="493" r:id="rId12"/>
    <p:sldId id="498" r:id="rId13"/>
    <p:sldId id="474" r:id="rId14"/>
    <p:sldId id="459" r:id="rId15"/>
    <p:sldId id="338" r:id="rId16"/>
    <p:sldId id="339" r:id="rId17"/>
    <p:sldId id="341" r:id="rId18"/>
    <p:sldId id="340" r:id="rId19"/>
    <p:sldId id="342" r:id="rId20"/>
    <p:sldId id="398" r:id="rId21"/>
    <p:sldId id="458" r:id="rId22"/>
    <p:sldId id="358" r:id="rId23"/>
    <p:sldId id="273" r:id="rId24"/>
    <p:sldId id="404" r:id="rId25"/>
    <p:sldId id="501" r:id="rId26"/>
    <p:sldId id="463" r:id="rId27"/>
    <p:sldId id="465" r:id="rId28"/>
    <p:sldId id="503" r:id="rId29"/>
    <p:sldId id="445" r:id="rId30"/>
    <p:sldId id="502" r:id="rId31"/>
    <p:sldId id="446" r:id="rId32"/>
    <p:sldId id="448" r:id="rId33"/>
    <p:sldId id="447"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mela Knowlton" initials="pr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17B55"/>
    <a:srgbClr val="E8E1C4"/>
    <a:srgbClr val="E6E7C4"/>
    <a:srgbClr val="E7E6C4"/>
    <a:srgbClr val="DED8C4"/>
    <a:srgbClr val="C5B2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varScale="1">
        <p:scale>
          <a:sx n="85" d="100"/>
          <a:sy n="85" d="100"/>
        </p:scale>
        <p:origin x="1548" y="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4944"/>
    </p:cViewPr>
  </p:sorterViewPr>
  <p:notesViewPr>
    <p:cSldViewPr>
      <p:cViewPr varScale="1">
        <p:scale>
          <a:sx n="71" d="100"/>
          <a:sy n="71" d="100"/>
        </p:scale>
        <p:origin x="2916"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8B4A84-E9A0-48AF-B180-D42FF38DB451}" type="datetimeFigureOut">
              <a:rPr lang="en-US" smtClean="0"/>
              <a:t>2/22/2019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6F5DF-A18E-4ECD-8E05-0C1CE6F7E8EB}" type="slidenum">
              <a:rPr lang="en-US" smtClean="0"/>
              <a:t>‹#›</a:t>
            </a:fld>
            <a:endParaRPr lang="en-US"/>
          </a:p>
        </p:txBody>
      </p:sp>
    </p:spTree>
    <p:extLst>
      <p:ext uri="{BB962C8B-B14F-4D97-AF65-F5344CB8AC3E}">
        <p14:creationId xmlns:p14="http://schemas.microsoft.com/office/powerpoint/2010/main" val="1436134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5CEDEFD-3C81-48D9-907D-36FC8E06FE07}" type="datetimeFigureOut">
              <a:rPr lang="en-US"/>
              <a:pPr>
                <a:defRPr/>
              </a:pPr>
              <a:t>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3D2496F-A354-42BD-BBD4-8E97031EFE50}" type="slidenum">
              <a:rPr lang="en-US"/>
              <a:pPr>
                <a:defRPr/>
              </a:pPr>
              <a:t>‹#›</a:t>
            </a:fld>
            <a:endParaRPr lang="en-US"/>
          </a:p>
        </p:txBody>
      </p:sp>
    </p:spTree>
    <p:extLst>
      <p:ext uri="{BB962C8B-B14F-4D97-AF65-F5344CB8AC3E}">
        <p14:creationId xmlns:p14="http://schemas.microsoft.com/office/powerpoint/2010/main" val="1131060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graduating class of 2019 comprises 119 LLM students and 10 exchange students—34 countries!  The most diverse LLM class of its size anywhere in the world.</a:t>
            </a:r>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2</a:t>
            </a:fld>
            <a:endParaRPr lang="en-US"/>
          </a:p>
        </p:txBody>
      </p:sp>
    </p:spTree>
    <p:extLst>
      <p:ext uri="{BB962C8B-B14F-4D97-AF65-F5344CB8AC3E}">
        <p14:creationId xmlns:p14="http://schemas.microsoft.com/office/powerpoint/2010/main" val="310796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Steve Barnes on his stand-up paddleboard on nearby lake, 15 minutes from campus</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12</a:t>
            </a:fld>
            <a:endParaRPr lang="en-US"/>
          </a:p>
        </p:txBody>
      </p:sp>
    </p:spTree>
    <p:extLst>
      <p:ext uri="{BB962C8B-B14F-4D97-AF65-F5344CB8AC3E}">
        <p14:creationId xmlns:p14="http://schemas.microsoft.com/office/powerpoint/2010/main" val="359514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University campus—bird’s eye view; founded in 1855</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13</a:t>
            </a:fld>
            <a:endParaRPr lang="en-US"/>
          </a:p>
        </p:txBody>
      </p:sp>
    </p:spTree>
    <p:extLst>
      <p:ext uri="{BB962C8B-B14F-4D97-AF65-F5344CB8AC3E}">
        <p14:creationId xmlns:p14="http://schemas.microsoft.com/office/powerpoint/2010/main" val="88094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Katz Building.  Each student has 24-hour access</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14</a:t>
            </a:fld>
            <a:endParaRPr lang="en-US"/>
          </a:p>
        </p:txBody>
      </p:sp>
    </p:spTree>
    <p:extLst>
      <p:ext uri="{BB962C8B-B14F-4D97-AF65-F5344CB8AC3E}">
        <p14:creationId xmlns:p14="http://schemas.microsoft.com/office/powerpoint/2010/main" val="137771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Katz reading room</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15</a:t>
            </a:fld>
            <a:endParaRPr lang="en-US"/>
          </a:p>
        </p:txBody>
      </p:sp>
    </p:spTree>
    <p:extLst>
      <p:ext uri="{BB962C8B-B14F-4D97-AF65-F5344CB8AC3E}">
        <p14:creationId xmlns:p14="http://schemas.microsoft.com/office/powerpoint/2010/main" val="926963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http://www.collegian.psu.edu/news/campus/article_64928c2c-bc99-11e4-9d11-47cbba6c9a34.html</a:t>
            </a:r>
          </a:p>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17</a:t>
            </a:fld>
            <a:endParaRPr lang="en-US"/>
          </a:p>
        </p:txBody>
      </p:sp>
    </p:spTree>
    <p:extLst>
      <p:ext uri="{BB962C8B-B14F-4D97-AF65-F5344CB8AC3E}">
        <p14:creationId xmlns:p14="http://schemas.microsoft.com/office/powerpoint/2010/main" val="149579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18</a:t>
            </a:fld>
            <a:endParaRPr lang="en-US"/>
          </a:p>
        </p:txBody>
      </p:sp>
    </p:spTree>
    <p:extLst>
      <p:ext uri="{BB962C8B-B14F-4D97-AF65-F5344CB8AC3E}">
        <p14:creationId xmlns:p14="http://schemas.microsoft.com/office/powerpoint/2010/main" val="301241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MLK Jr. spoke at PSU on 1/21/1965.  Here is the transcript: https://www.libraries.psu.edu/psul/speccolls/mlk_psu.html </a:t>
            </a:r>
          </a:p>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19</a:t>
            </a:fld>
            <a:endParaRPr lang="en-US"/>
          </a:p>
        </p:txBody>
      </p:sp>
    </p:spTree>
    <p:extLst>
      <p:ext uri="{BB962C8B-B14F-4D97-AF65-F5344CB8AC3E}">
        <p14:creationId xmlns:p14="http://schemas.microsoft.com/office/powerpoint/2010/main" val="68090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faculty among the 40+ full-time faculty members</a:t>
            </a:r>
          </a:p>
          <a:p>
            <a:r>
              <a:rPr lang="en-US" dirty="0"/>
              <a:t>https://pennstatelaw.psu.edu/faculty/rogers</a:t>
            </a:r>
          </a:p>
          <a:p>
            <a:r>
              <a:rPr lang="en-US" dirty="0"/>
              <a:t>https://pennstatelaw.psu.edu/faculty/carbonneau</a:t>
            </a:r>
          </a:p>
          <a:p>
            <a:r>
              <a:rPr lang="en-US" dirty="0"/>
              <a:t>https://pennstatelaw.psu.edu/faculty/brunner</a:t>
            </a:r>
          </a:p>
          <a:p>
            <a:r>
              <a:rPr lang="en-US" dirty="0"/>
              <a:t>https://pennstatelaw.psu.edu/faculty/purvis</a:t>
            </a:r>
          </a:p>
          <a:p>
            <a:r>
              <a:rPr lang="en-US" dirty="0"/>
              <a:t>https://pennstatelaw.psu.edu/faculty/romero</a:t>
            </a:r>
          </a:p>
          <a:p>
            <a:r>
              <a:rPr lang="en-US" dirty="0"/>
              <a:t>https://pennstatelaw.psu.edu/faculty/ventoruzzo</a:t>
            </a:r>
          </a:p>
          <a:p>
            <a:r>
              <a:rPr lang="en-US" dirty="0"/>
              <a:t>https://pennstatelaw.psu.edu/faculty/maluwa</a:t>
            </a:r>
          </a:p>
          <a:p>
            <a:r>
              <a:rPr lang="en-US" dirty="0"/>
              <a:t>https://pennstatelaw.psu.edu/faculty/tridimas</a:t>
            </a:r>
          </a:p>
          <a:p>
            <a:r>
              <a:rPr lang="en-US" dirty="0"/>
              <a:t>https://pennstatelaw.psu.edu/faculty/ross </a:t>
            </a:r>
          </a:p>
          <a:p>
            <a:r>
              <a:rPr lang="en-US" dirty="0"/>
              <a:t>https://pennstatelaw.psu.edu/faculty/backer </a:t>
            </a:r>
          </a:p>
          <a:p>
            <a:r>
              <a:rPr lang="en-US" dirty="0"/>
              <a:t>https://pennstatelaw.psu.edu/faculty/kinports </a:t>
            </a:r>
          </a:p>
          <a:p>
            <a:r>
              <a:rPr lang="en-US" dirty="0"/>
              <a:t>https://pennstatelaw.psu.edu/faculty/kaye </a:t>
            </a:r>
          </a:p>
          <a:p>
            <a:r>
              <a:rPr lang="en-US" dirty="0"/>
              <a:t>https://pennstatelaw.psu.edu/faculty/farmer</a:t>
            </a:r>
          </a:p>
          <a:p>
            <a:r>
              <a:rPr lang="en-US" dirty="0"/>
              <a:t>https://pennstatelaw.psu.edu/faculty/reilly</a:t>
            </a:r>
          </a:p>
          <a:p>
            <a:r>
              <a:rPr lang="en-US" dirty="0"/>
              <a:t>https://pennstatelaw.psu.edu/faculty/mathews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21</a:t>
            </a:fld>
            <a:endParaRPr lang="en-US"/>
          </a:p>
        </p:txBody>
      </p:sp>
    </p:spTree>
    <p:extLst>
      <p:ext uri="{BB962C8B-B14F-4D97-AF65-F5344CB8AC3E}">
        <p14:creationId xmlns:p14="http://schemas.microsoft.com/office/powerpoint/2010/main" val="208085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being one of the USA’s foremost legal authorities on M&amp;A Law, Professor Thompson served for 15 months as advisor to President Nelson Mandela.</a:t>
            </a:r>
          </a:p>
          <a:p>
            <a:r>
              <a:rPr lang="en-US" dirty="0"/>
              <a:t>https://pennstatelaw.psu.edu/faculty/thompson-jr</a:t>
            </a:r>
          </a:p>
          <a:p>
            <a:r>
              <a:rPr lang="en-US" dirty="0"/>
              <a:t>http://libguides.law.virginia.edu/faculty/thompson; Tax policy advisor (on</a:t>
            </a:r>
            <a:r>
              <a:rPr lang="en-US" baseline="0" dirty="0"/>
              <a:t> behalf of the U.S. Treasury Department) to the Ministry of Finance, Pretoria, South Africa (15 months); http://www.thehistorymakers.com/biography/samuel-c-thompson-jr </a:t>
            </a:r>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22</a:t>
            </a:fld>
            <a:endParaRPr lang="en-US"/>
          </a:p>
        </p:txBody>
      </p:sp>
    </p:spTree>
    <p:extLst>
      <p:ext uri="{BB962C8B-B14F-4D97-AF65-F5344CB8AC3E}">
        <p14:creationId xmlns:p14="http://schemas.microsoft.com/office/powerpoint/2010/main" val="249154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p:txBody>
          <a:bodyPr/>
          <a:lstStyle/>
          <a:p>
            <a:r>
              <a:rPr lang="en-US" altLang="en-US"/>
              <a:t>Const’l amendments, 2 ways:</a:t>
            </a:r>
          </a:p>
          <a:p>
            <a:pPr>
              <a:buFontTx/>
              <a:buAutoNum type="arabicPeriod"/>
            </a:pPr>
            <a:r>
              <a:rPr lang="en-US" altLang="en-US"/>
              <a:t>2/3 of both chambers + ¾ of all state legislatures … or</a:t>
            </a:r>
          </a:p>
          <a:p>
            <a:pPr>
              <a:buFontTx/>
              <a:buAutoNum type="arabicPeriod"/>
            </a:pPr>
            <a:r>
              <a:rPr lang="en-US" altLang="en-US"/>
              <a:t>Const’l convention of 2/3 of all state legislatures, then approved by ¾ of all state legislatures</a:t>
            </a:r>
          </a:p>
          <a:p>
            <a:r>
              <a:rPr lang="en-US" altLang="en-US"/>
              <a:t>Veto successful less than 10% </a:t>
            </a:r>
          </a:p>
        </p:txBody>
      </p:sp>
      <p:sp>
        <p:nvSpPr>
          <p:cNvPr id="665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EF930B7D-D0CE-564A-826A-E1E20ABB3DA8}" type="slidenum">
              <a:rPr lang="en-US" altLang="en-US">
                <a:latin typeface="Arial" charset="0"/>
              </a:rPr>
              <a:pPr eaLnBrk="1" hangingPunct="1">
                <a:spcBef>
                  <a:spcPct val="0"/>
                </a:spcBef>
              </a:pPr>
              <a:t>23</a:t>
            </a:fld>
            <a:endParaRPr lang="en-US" altLang="en-US">
              <a:latin typeface="Arial" charset="0"/>
            </a:endParaRPr>
          </a:p>
        </p:txBody>
      </p:sp>
    </p:spTree>
    <p:extLst>
      <p:ext uri="{BB962C8B-B14F-4D97-AF65-F5344CB8AC3E}">
        <p14:creationId xmlns:p14="http://schemas.microsoft.com/office/powerpoint/2010/main" val="149882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86 LL.M. students, 6</a:t>
            </a:r>
            <a:r>
              <a:rPr lang="en-US" baseline="0" dirty="0"/>
              <a:t> exchange students; 28 countries</a:t>
            </a:r>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3</a:t>
            </a:fld>
            <a:endParaRPr lang="en-US"/>
          </a:p>
        </p:txBody>
      </p:sp>
    </p:spTree>
    <p:extLst>
      <p:ext uri="{BB962C8B-B14F-4D97-AF65-F5344CB8AC3E}">
        <p14:creationId xmlns:p14="http://schemas.microsoft.com/office/powerpoint/2010/main" val="434711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origins of “WE ARE.”  Penn State’s football team was invited to play in the national championship game against at team in Texas (the “World Cup” of American sports). A moral choice:  would PSU follow Texas’s rule that PSU’s African American player could not take the pitch?  No.  The team voted unanimously that either all would play or none would play (forfeit the game).  The Texas side asked “why”?  Answer:  Because “We ARE Penn State).  http://www.centredaily.com/sports/college/penn-state-university/article42800379.html</a:t>
            </a:r>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26</a:t>
            </a:fld>
            <a:endParaRPr lang="en-US"/>
          </a:p>
        </p:txBody>
      </p:sp>
    </p:spTree>
    <p:extLst>
      <p:ext uri="{BB962C8B-B14F-4D97-AF65-F5344CB8AC3E}">
        <p14:creationId xmlns:p14="http://schemas.microsoft.com/office/powerpoint/2010/main" val="147905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contact Steve Barnes</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32</a:t>
            </a:fld>
            <a:endParaRPr lang="en-US"/>
          </a:p>
        </p:txBody>
      </p:sp>
    </p:spTree>
    <p:extLst>
      <p:ext uri="{BB962C8B-B14F-4D97-AF65-F5344CB8AC3E}">
        <p14:creationId xmlns:p14="http://schemas.microsoft.com/office/powerpoint/2010/main" val="9002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Law (Pennsylvania State University’s law school) is located in the mid-Atlantic region (Northeast) of the USA.</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4</a:t>
            </a:fld>
            <a:endParaRPr lang="en-US"/>
          </a:p>
        </p:txBody>
      </p:sp>
    </p:spTree>
    <p:extLst>
      <p:ext uri="{BB962C8B-B14F-4D97-AF65-F5344CB8AC3E}">
        <p14:creationId xmlns:p14="http://schemas.microsoft.com/office/powerpoint/2010/main" val="45063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University, founded in 1855, is ranked among the top 60 universities in the world.  Located between Pittsburgh and Philadelphia, Pennsylvania</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5</a:t>
            </a:fld>
            <a:endParaRPr lang="en-US"/>
          </a:p>
        </p:txBody>
      </p:sp>
    </p:spTree>
    <p:extLst>
      <p:ext uri="{BB962C8B-B14F-4D97-AF65-F5344CB8AC3E}">
        <p14:creationId xmlns:p14="http://schemas.microsoft.com/office/powerpoint/2010/main" val="266518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4 hours away by Megabus from midtown </a:t>
            </a:r>
            <a:r>
              <a:rPr lang="en-US" dirty="0" err="1"/>
              <a:t>Manhanttan</a:t>
            </a:r>
            <a:r>
              <a:rPr lang="en-US" dirty="0"/>
              <a:t> </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6</a:t>
            </a:fld>
            <a:endParaRPr lang="en-US"/>
          </a:p>
        </p:txBody>
      </p:sp>
    </p:spTree>
    <p:extLst>
      <p:ext uri="{BB962C8B-B14F-4D97-AF65-F5344CB8AC3E}">
        <p14:creationId xmlns:p14="http://schemas.microsoft.com/office/powerpoint/2010/main" val="90626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hours by bus or car from Philadelphia (also, University Park Airport [SCE] has direct flight from Philadelphia)</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7</a:t>
            </a:fld>
            <a:endParaRPr lang="en-US"/>
          </a:p>
        </p:txBody>
      </p:sp>
    </p:spTree>
    <p:extLst>
      <p:ext uri="{BB962C8B-B14F-4D97-AF65-F5344CB8AC3E}">
        <p14:creationId xmlns:p14="http://schemas.microsoft.com/office/powerpoint/2010/main" val="270175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hour drive from Washington DC (also, direct flights from Dulles International Airport [IAD] to University Park Airport [SCE])</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8</a:t>
            </a:fld>
            <a:endParaRPr lang="en-US"/>
          </a:p>
        </p:txBody>
      </p:sp>
    </p:spTree>
    <p:extLst>
      <p:ext uri="{BB962C8B-B14F-4D97-AF65-F5344CB8AC3E}">
        <p14:creationId xmlns:p14="http://schemas.microsoft.com/office/powerpoint/2010/main" val="259025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Law’s location!  Consistent ranked among the top 10 places to live in the United States; annual university student surveys consistently rank PSU as among the top 5 campuses in the USA.  Helps explain why this place is called “Happy Valley”!</a:t>
            </a:r>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9</a:t>
            </a:fld>
            <a:endParaRPr lang="en-US"/>
          </a:p>
        </p:txBody>
      </p:sp>
    </p:spTree>
    <p:extLst>
      <p:ext uri="{BB962C8B-B14F-4D97-AF65-F5344CB8AC3E}">
        <p14:creationId xmlns:p14="http://schemas.microsoft.com/office/powerpoint/2010/main" val="343030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from the nearby mountains—only 15 minutes away from campus; hiking trails everywhere (you could even hike from West Virginia through Pennsylvania to New York State on an uninterrupted trail)</a:t>
            </a:r>
          </a:p>
        </p:txBody>
      </p:sp>
      <p:sp>
        <p:nvSpPr>
          <p:cNvPr id="4" name="Slide Number Placeholder 3"/>
          <p:cNvSpPr>
            <a:spLocks noGrp="1"/>
          </p:cNvSpPr>
          <p:nvPr>
            <p:ph type="sldNum" sz="quarter" idx="5"/>
          </p:nvPr>
        </p:nvSpPr>
        <p:spPr/>
        <p:txBody>
          <a:bodyPr/>
          <a:lstStyle/>
          <a:p>
            <a:pPr>
              <a:defRPr/>
            </a:pPr>
            <a:fld id="{63D2496F-A354-42BD-BBD4-8E97031EFE50}" type="slidenum">
              <a:rPr lang="en-US" smtClean="0"/>
              <a:pPr>
                <a:defRPr/>
              </a:pPr>
              <a:t>10</a:t>
            </a:fld>
            <a:endParaRPr lang="en-US"/>
          </a:p>
        </p:txBody>
      </p:sp>
    </p:spTree>
    <p:extLst>
      <p:ext uri="{BB962C8B-B14F-4D97-AF65-F5344CB8AC3E}">
        <p14:creationId xmlns:p14="http://schemas.microsoft.com/office/powerpoint/2010/main" val="3287405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3219853"/>
          </a:xfrm>
          <a:prstGeom prst="rect">
            <a:avLst/>
          </a:prstGeom>
          <a:noFill/>
          <a:ln w="9525">
            <a:noFill/>
            <a:miter lim="800000"/>
            <a:headEnd/>
            <a:tailEnd/>
          </a:ln>
        </p:spPr>
      </p:pic>
      <p:sp>
        <p:nvSpPr>
          <p:cNvPr id="2" name="Title 1"/>
          <p:cNvSpPr>
            <a:spLocks noGrp="1"/>
          </p:cNvSpPr>
          <p:nvPr>
            <p:ph type="ctrTitle"/>
          </p:nvPr>
        </p:nvSpPr>
        <p:spPr>
          <a:xfrm>
            <a:off x="685800" y="3352800"/>
            <a:ext cx="7772400" cy="1470025"/>
          </a:xfrm>
        </p:spPr>
        <p:txBody>
          <a:bodyPr/>
          <a:lstStyle>
            <a:lvl1pPr>
              <a:defRPr sz="3400">
                <a:solidFill>
                  <a:schemeClr val="tx2"/>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219200" y="4876800"/>
            <a:ext cx="6629400" cy="762000"/>
          </a:xfrm>
        </p:spPr>
        <p:txBody>
          <a:bodyPr/>
          <a:lstStyle>
            <a:lvl1pPr marL="0" indent="0" algn="ctr">
              <a:buNone/>
              <a:defRPr sz="2800">
                <a:solidFill>
                  <a:schemeClr val="tx2">
                    <a:lumMod val="60000"/>
                    <a:lumOff val="4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646B01-67DB-4386-AF60-CD8C4FFACBE3}" type="datetimeFigureOut">
              <a:rPr lang="en-US"/>
              <a:pPr>
                <a:defRPr/>
              </a:pPr>
              <a:t>2/22/2019</a:t>
            </a:fld>
            <a:endParaRPr lang="en-US"/>
          </a:p>
        </p:txBody>
      </p:sp>
      <p:sp>
        <p:nvSpPr>
          <p:cNvPr id="15"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6"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114800"/>
          </a:xfrm>
        </p:spPr>
        <p:txBody>
          <a:bodyPr/>
          <a:lstStyle>
            <a:lvl1pPr>
              <a:defRPr sz="28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latin typeface="Arial" panose="020B0604020202020204" pitchFamily="34" charset="0"/>
                <a:cs typeface="Arial" panose="020B0604020202020204" pitchFamily="34" charset="0"/>
              </a:defRPr>
            </a:lvl2pPr>
            <a:lvl3pPr>
              <a:defRPr sz="2200">
                <a:solidFill>
                  <a:schemeClr val="tx2">
                    <a:lumMod val="75000"/>
                  </a:schemeClr>
                </a:solidFill>
                <a:latin typeface="Arial" panose="020B0604020202020204" pitchFamily="34" charset="0"/>
                <a:cs typeface="Arial" panose="020B0604020202020204" pitchFamily="34" charset="0"/>
              </a:defRPr>
            </a:lvl3pPr>
            <a:lvl4pPr>
              <a:defRPr>
                <a:solidFill>
                  <a:schemeClr val="bg1">
                    <a:lumMod val="75000"/>
                  </a:schemeClr>
                </a:solidFill>
                <a:latin typeface="Arial" panose="020B0604020202020204" pitchFamily="34" charset="0"/>
                <a:cs typeface="Arial" panose="020B0604020202020204" pitchFamily="34" charset="0"/>
              </a:defRPr>
            </a:lvl4pPr>
            <a:lvl5pPr>
              <a:defRPr sz="1800">
                <a:solidFill>
                  <a:schemeClr val="tx2">
                    <a:lumMod val="60000"/>
                    <a:lumOff val="4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646B01-67DB-4386-AF60-CD8C4FFACBE3}" type="datetimeFigureOut">
              <a:rPr lang="en-US"/>
              <a:pPr>
                <a:defRPr/>
              </a:pPr>
              <a:t>2/22/2019</a:t>
            </a:fld>
            <a:endParaRPr lang="en-US"/>
          </a:p>
        </p:txBody>
      </p:sp>
      <p:sp>
        <p:nvSpPr>
          <p:cNvPr id="9"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0"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114800"/>
          </a:xfrm>
        </p:spPr>
        <p:txBody>
          <a:bodyPr/>
          <a:lstStyle>
            <a:lvl1pPr>
              <a:defRPr sz="28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latin typeface="Arial" panose="020B0604020202020204" pitchFamily="34" charset="0"/>
                <a:cs typeface="Arial" panose="020B0604020202020204" pitchFamily="34" charset="0"/>
              </a:defRPr>
            </a:lvl2pPr>
            <a:lvl3pPr>
              <a:defRPr sz="2200">
                <a:solidFill>
                  <a:schemeClr val="tx2">
                    <a:lumMod val="75000"/>
                  </a:schemeClr>
                </a:solidFill>
                <a:latin typeface="Arial" panose="020B0604020202020204" pitchFamily="34" charset="0"/>
                <a:cs typeface="Arial" panose="020B0604020202020204" pitchFamily="34" charset="0"/>
              </a:defRPr>
            </a:lvl3pPr>
            <a:lvl4pPr>
              <a:defRPr>
                <a:solidFill>
                  <a:schemeClr val="bg1">
                    <a:lumMod val="75000"/>
                  </a:schemeClr>
                </a:solidFill>
                <a:latin typeface="Arial" panose="020B0604020202020204" pitchFamily="34" charset="0"/>
                <a:cs typeface="Arial" panose="020B0604020202020204" pitchFamily="34" charset="0"/>
              </a:defRPr>
            </a:lvl4pPr>
            <a:lvl5pPr>
              <a:defRPr sz="1800">
                <a:solidFill>
                  <a:schemeClr val="tx2">
                    <a:lumMod val="60000"/>
                    <a:lumOff val="4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646B01-67DB-4386-AF60-CD8C4FFACBE3}" type="datetimeFigureOut">
              <a:rPr lang="en-US"/>
              <a:pPr>
                <a:defRPr/>
              </a:pPr>
              <a:t>2/22/2019</a:t>
            </a:fld>
            <a:endParaRPr lang="en-US"/>
          </a:p>
        </p:txBody>
      </p:sp>
      <p:sp>
        <p:nvSpPr>
          <p:cNvPr id="9"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0"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a:p>
        </p:txBody>
      </p:sp>
    </p:spTree>
    <p:extLst>
      <p:ext uri="{BB962C8B-B14F-4D97-AF65-F5344CB8AC3E}">
        <p14:creationId xmlns:p14="http://schemas.microsoft.com/office/powerpoint/2010/main" val="179176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373563"/>
          </a:xfrm>
        </p:spPr>
        <p:txBody>
          <a:bodyPr/>
          <a:lstStyle>
            <a:lvl1pPr>
              <a:defRPr sz="26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defRPr>
            </a:lvl2pPr>
            <a:lvl3pPr>
              <a:defRPr sz="2000">
                <a:solidFill>
                  <a:schemeClr val="tx2">
                    <a:lumMod val="75000"/>
                  </a:schemeClr>
                </a:solidFill>
              </a:defRPr>
            </a:lvl3pPr>
            <a:lvl4pPr>
              <a:defRPr sz="1800">
                <a:solidFill>
                  <a:schemeClr val="bg1">
                    <a:lumMod val="75000"/>
                  </a:schemeClr>
                </a:solidFill>
              </a:defRPr>
            </a:lvl4pPr>
            <a:lvl5pPr>
              <a:defRPr sz="1800">
                <a:solidFill>
                  <a:schemeClr val="tx2">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373563"/>
          </a:xfrm>
        </p:spPr>
        <p:txBody>
          <a:bodyPr/>
          <a:lstStyle>
            <a:lvl1pPr>
              <a:defRPr sz="26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defRPr>
            </a:lvl2pPr>
            <a:lvl3pPr>
              <a:defRPr sz="2000">
                <a:solidFill>
                  <a:schemeClr val="tx2">
                    <a:lumMod val="50000"/>
                  </a:schemeClr>
                </a:solidFill>
              </a:defRPr>
            </a:lvl3pPr>
            <a:lvl4pPr>
              <a:defRPr sz="1800">
                <a:solidFill>
                  <a:schemeClr val="bg1">
                    <a:lumMod val="75000"/>
                  </a:schemeClr>
                </a:solidFill>
              </a:defRPr>
            </a:lvl4pPr>
            <a:lvl5pPr>
              <a:defRPr sz="1800">
                <a:solidFill>
                  <a:schemeClr val="tx2">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646B01-67DB-4386-AF60-CD8C4FFACBE3}" type="datetimeFigureOut">
              <a:rPr lang="en-US"/>
              <a:pPr>
                <a:defRPr/>
              </a:pPr>
              <a:t>2/22/2019</a:t>
            </a:fld>
            <a:endParaRPr lang="en-US"/>
          </a:p>
        </p:txBody>
      </p:sp>
      <p:sp>
        <p:nvSpPr>
          <p:cNvPr id="10"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1"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0E646B01-67DB-4386-AF60-CD8C4FFACBE3}" type="datetimeFigureOut">
              <a:rPr lang="en-US" smtClean="0"/>
              <a:pPr>
                <a:defRPr/>
              </a:pPr>
              <a:t>2/22/2019</a:t>
            </a:fld>
            <a:endParaRPr lang="en-US"/>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58E23E2-5B7B-4C7A-AB24-360C17FDC921}" type="slidenum">
              <a:rPr lang="en-US" smtClean="0"/>
              <a:pPr>
                <a:defRPr/>
              </a:pPr>
              <a:t>‹#›</a:t>
            </a:fld>
            <a:endParaRPr lang="en-US"/>
          </a:p>
        </p:txBody>
      </p:sp>
    </p:spTree>
    <p:extLst>
      <p:ext uri="{BB962C8B-B14F-4D97-AF65-F5344CB8AC3E}">
        <p14:creationId xmlns:p14="http://schemas.microsoft.com/office/powerpoint/2010/main" val="373361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DE11D-062A-4E9C-807A-3F95567B67E5}" type="datetimeFigureOut">
              <a:rPr lang="en-US" smtClean="0"/>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57986D-AEBF-4BAC-8383-FE545CA26C47}" type="slidenum">
              <a:rPr lang="en-US" smtClean="0"/>
              <a:t>‹#›</a:t>
            </a:fld>
            <a:endParaRPr lang="en-US"/>
          </a:p>
        </p:txBody>
      </p:sp>
    </p:spTree>
    <p:extLst>
      <p:ext uri="{BB962C8B-B14F-4D97-AF65-F5344CB8AC3E}">
        <p14:creationId xmlns:p14="http://schemas.microsoft.com/office/powerpoint/2010/main" val="407151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943600"/>
            <a:ext cx="9144000" cy="914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457200" y="5334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646B01-67DB-4386-AF60-CD8C4FFACBE3}" type="datetimeFigureOut">
              <a:rPr lang="en-US"/>
              <a:pPr>
                <a:defRPr/>
              </a:pPr>
              <a:t>2/22/2019</a:t>
            </a:fld>
            <a:endParaRPr lang="en-US"/>
          </a:p>
        </p:txBody>
      </p:sp>
      <p:sp>
        <p:nvSpPr>
          <p:cNvPr id="5" name="Footer Placeholder 4"/>
          <p:cNvSpPr>
            <a:spLocks noGrp="1"/>
          </p:cNvSpPr>
          <p:nvPr>
            <p:ph type="ftr" sz="quarter" idx="3"/>
          </p:nvPr>
        </p:nvSpPr>
        <p:spPr>
          <a:xfrm>
            <a:off x="1524000" y="6356350"/>
            <a:ext cx="42672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5943600" y="636270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34200" y="6172200"/>
            <a:ext cx="1951484" cy="473593"/>
          </a:xfrm>
          <a:prstGeom prst="rect">
            <a:avLst/>
          </a:prstGeom>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709" r:id="rId4"/>
    <p:sldLayoutId id="2147483711" r:id="rId5"/>
    <p:sldLayoutId id="2147483712" r:id="rId6"/>
  </p:sldLayoutIdLst>
  <p:txStyles>
    <p:titleStyle>
      <a:lvl1pPr algn="ctr" rtl="0" eaLnBrk="0" fontAlgn="base" hangingPunct="0">
        <a:spcBef>
          <a:spcPct val="0"/>
        </a:spcBef>
        <a:spcAft>
          <a:spcPct val="0"/>
        </a:spcAft>
        <a:defRPr sz="3600" kern="1200">
          <a:solidFill>
            <a:schemeClr val="tx2"/>
          </a:solidFill>
          <a:latin typeface="Georgia" pitchFamily="18" charset="0"/>
          <a:ea typeface="+mj-ea"/>
          <a:cs typeface="+mj-cs"/>
        </a:defRPr>
      </a:lvl1pPr>
      <a:lvl2pPr algn="ctr" rtl="0" eaLnBrk="0" fontAlgn="base" hangingPunct="0">
        <a:spcBef>
          <a:spcPct val="0"/>
        </a:spcBef>
        <a:spcAft>
          <a:spcPct val="0"/>
        </a:spcAft>
        <a:defRPr sz="3600">
          <a:solidFill>
            <a:schemeClr val="tx2"/>
          </a:solidFill>
          <a:latin typeface="Georgia" pitchFamily="18" charset="0"/>
        </a:defRPr>
      </a:lvl2pPr>
      <a:lvl3pPr algn="ctr" rtl="0" eaLnBrk="0" fontAlgn="base" hangingPunct="0">
        <a:spcBef>
          <a:spcPct val="0"/>
        </a:spcBef>
        <a:spcAft>
          <a:spcPct val="0"/>
        </a:spcAft>
        <a:defRPr sz="3600">
          <a:solidFill>
            <a:schemeClr val="tx2"/>
          </a:solidFill>
          <a:latin typeface="Georgia" pitchFamily="18" charset="0"/>
        </a:defRPr>
      </a:lvl3pPr>
      <a:lvl4pPr algn="ctr" rtl="0" eaLnBrk="0" fontAlgn="base" hangingPunct="0">
        <a:spcBef>
          <a:spcPct val="0"/>
        </a:spcBef>
        <a:spcAft>
          <a:spcPct val="0"/>
        </a:spcAft>
        <a:defRPr sz="3600">
          <a:solidFill>
            <a:schemeClr val="tx2"/>
          </a:solidFill>
          <a:latin typeface="Georgia" pitchFamily="18" charset="0"/>
        </a:defRPr>
      </a:lvl4pPr>
      <a:lvl5pPr algn="ctr" rtl="0" eaLnBrk="0" fontAlgn="base" hangingPunct="0">
        <a:spcBef>
          <a:spcPct val="0"/>
        </a:spcBef>
        <a:spcAft>
          <a:spcPct val="0"/>
        </a:spcAft>
        <a:defRPr sz="3600">
          <a:solidFill>
            <a:schemeClr val="tx2"/>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37609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rgbClr val="558ED5"/>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2">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xh574@p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g"/><Relationship Id="rId12" Type="http://schemas.openxmlformats.org/officeDocument/2006/relationships/image" Target="../media/image33.jpg"/><Relationship Id="rId17" Type="http://schemas.openxmlformats.org/officeDocument/2006/relationships/image" Target="../media/image38.jpg"/><Relationship Id="rId2" Type="http://schemas.openxmlformats.org/officeDocument/2006/relationships/notesSlide" Target="../notesSlides/notesSlide17.xml"/><Relationship Id="rId16"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2.jpg"/><Relationship Id="rId5" Type="http://schemas.openxmlformats.org/officeDocument/2006/relationships/image" Target="../media/image26.jpg"/><Relationship Id="rId15" Type="http://schemas.openxmlformats.org/officeDocument/2006/relationships/image" Target="../media/image36.jpe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jpg"/><Relationship Id="rId1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hyperlink" Target="mailto:llmadmit@pennstatelaw.psu.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mailto:zzy62@psu.edu"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mailto:sgb14@psu.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mailto:jxh574@psu.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sgb14@psu.ed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i.youku.com/pennstatelaw?spm=a2hzp.8244740.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581400"/>
            <a:ext cx="8458200" cy="1066800"/>
          </a:xfrm>
        </p:spPr>
        <p:txBody>
          <a:bodyPr>
            <a:normAutofit fontScale="90000"/>
          </a:bodyPr>
          <a:lstStyle/>
          <a:p>
            <a:r>
              <a:rPr lang="en-US" sz="3600" b="1" dirty="0">
                <a:solidFill>
                  <a:schemeClr val="tx2">
                    <a:lumMod val="75000"/>
                  </a:schemeClr>
                </a:solidFill>
                <a:latin typeface="Arial" panose="020B0604020202020204" pitchFamily="34" charset="0"/>
                <a:cs typeface="Arial" panose="020B0604020202020204" pitchFamily="34" charset="0"/>
              </a:rPr>
              <a:t>WE ARE</a:t>
            </a:r>
            <a:br>
              <a:rPr lang="en-US" sz="3600" b="1" dirty="0">
                <a:solidFill>
                  <a:schemeClr val="tx2">
                    <a:lumMod val="75000"/>
                  </a:schemeClr>
                </a:solidFill>
                <a:latin typeface="Arial" panose="020B0604020202020204" pitchFamily="34" charset="0"/>
                <a:cs typeface="Arial" panose="020B0604020202020204" pitchFamily="34" charset="0"/>
              </a:rPr>
            </a:br>
            <a:r>
              <a:rPr lang="en-US" sz="3600" b="1" dirty="0">
                <a:solidFill>
                  <a:schemeClr val="tx2">
                    <a:lumMod val="75000"/>
                  </a:schemeClr>
                </a:solidFill>
                <a:latin typeface="Arial" panose="020B0604020202020204" pitchFamily="34" charset="0"/>
                <a:cs typeface="Arial" panose="020B0604020202020204" pitchFamily="34" charset="0"/>
              </a:rPr>
              <a:t>PENN STATE LAW!</a:t>
            </a:r>
            <a:br>
              <a:rPr lang="en-US" sz="2400" b="1" dirty="0">
                <a:solidFill>
                  <a:schemeClr val="tx2">
                    <a:lumMod val="75000"/>
                  </a:schemeClr>
                </a:solidFill>
                <a:latin typeface="Arial" panose="020B0604020202020204" pitchFamily="34" charset="0"/>
                <a:cs typeface="Arial" panose="020B0604020202020204" pitchFamily="34" charset="0"/>
              </a:rPr>
            </a:br>
            <a:endParaRPr lang="en-US" sz="2400" b="1" dirty="0">
              <a:solidFill>
                <a:schemeClr val="tx2">
                  <a:lumMod val="75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4343400"/>
            <a:ext cx="9144000" cy="2699328"/>
          </a:xfrm>
        </p:spPr>
        <p:txBody>
          <a:bodyPr>
            <a:normAutofit/>
          </a:bodyPr>
          <a:lstStyle/>
          <a:p>
            <a:r>
              <a:rPr lang="en-US" sz="1800" dirty="0">
                <a:solidFill>
                  <a:schemeClr val="tx2">
                    <a:lumMod val="75000"/>
                  </a:schemeClr>
                </a:solidFill>
              </a:rPr>
              <a:t>Presented by Jing Hu</a:t>
            </a:r>
          </a:p>
          <a:p>
            <a:r>
              <a:rPr lang="en-US" sz="1800" dirty="0">
                <a:solidFill>
                  <a:schemeClr val="tx2">
                    <a:lumMod val="75000"/>
                  </a:schemeClr>
                </a:solidFill>
              </a:rPr>
              <a:t>Director of Graduate and International Programs, Penn State Law</a:t>
            </a:r>
          </a:p>
          <a:p>
            <a:r>
              <a:rPr lang="en-US" sz="1800" dirty="0">
                <a:solidFill>
                  <a:schemeClr val="tx2">
                    <a:lumMod val="75000"/>
                  </a:schemeClr>
                </a:solidFill>
              </a:rPr>
              <a:t>Email:  </a:t>
            </a:r>
            <a:r>
              <a:rPr lang="en-US" sz="1800" dirty="0">
                <a:solidFill>
                  <a:schemeClr val="tx2">
                    <a:lumMod val="75000"/>
                  </a:schemeClr>
                </a:solidFill>
                <a:hlinkClick r:id="rId2"/>
              </a:rPr>
              <a:t>jxh574@psu.edu</a:t>
            </a:r>
            <a:r>
              <a:rPr lang="en-US" sz="1800" dirty="0">
                <a:solidFill>
                  <a:schemeClr val="tx2">
                    <a:lumMod val="75000"/>
                  </a:schemeClr>
                </a:solidFill>
              </a:rPr>
              <a:t> </a:t>
            </a:r>
          </a:p>
          <a:p>
            <a:r>
              <a:rPr lang="en-US" sz="1800" dirty="0">
                <a:solidFill>
                  <a:schemeClr val="tx2">
                    <a:lumMod val="75000"/>
                  </a:schemeClr>
                </a:solidFill>
              </a:rPr>
              <a:t>March, 2019</a:t>
            </a:r>
          </a:p>
        </p:txBody>
      </p:sp>
    </p:spTree>
    <p:extLst>
      <p:ext uri="{BB962C8B-B14F-4D97-AF65-F5344CB8AC3E}">
        <p14:creationId xmlns:p14="http://schemas.microsoft.com/office/powerpoint/2010/main" val="1183283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A2D40-2F18-4FE9-8DBC-7798BBA1F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69000"/>
          </a:xfrm>
          <a:prstGeom prst="rect">
            <a:avLst/>
          </a:prstGeom>
        </p:spPr>
      </p:pic>
    </p:spTree>
    <p:extLst>
      <p:ext uri="{BB962C8B-B14F-4D97-AF65-F5344CB8AC3E}">
        <p14:creationId xmlns:p14="http://schemas.microsoft.com/office/powerpoint/2010/main" val="304100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A1443-1705-4BD3-B94B-11D9E1565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943600"/>
          </a:xfrm>
          <a:prstGeom prst="rect">
            <a:avLst/>
          </a:prstGeom>
        </p:spPr>
      </p:pic>
    </p:spTree>
    <p:extLst>
      <p:ext uri="{BB962C8B-B14F-4D97-AF65-F5344CB8AC3E}">
        <p14:creationId xmlns:p14="http://schemas.microsoft.com/office/powerpoint/2010/main" val="176758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B67CE-2A2B-4FAA-AE63-DC03D24172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859FF2-3506-4067-8C82-2A70F62CE2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943600"/>
          </a:xfrm>
        </p:spPr>
      </p:pic>
    </p:spTree>
    <p:extLst>
      <p:ext uri="{BB962C8B-B14F-4D97-AF65-F5344CB8AC3E}">
        <p14:creationId xmlns:p14="http://schemas.microsoft.com/office/powerpoint/2010/main" val="7067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2400" dirty="0">
                <a:latin typeface="Arial" panose="020B0604020202020204" pitchFamily="34" charset="0"/>
                <a:ea typeface="KaiTi" charset="-122"/>
                <a:cs typeface="Arial" panose="020B0604020202020204" pitchFamily="34" charset="0"/>
              </a:rPr>
              <a:t>Penn State University</a:t>
            </a:r>
            <a:endParaRPr kumimoji="1" lang="zh-CN" altLang="en-US" sz="2400" dirty="0">
              <a:latin typeface="Arial" panose="020B0604020202020204" pitchFamily="34" charset="0"/>
              <a:ea typeface="KaiTi" charset="-122"/>
              <a:cs typeface="Arial" panose="020B0604020202020204" pitchFamily="34" charset="0"/>
            </a:endParaRPr>
          </a:p>
        </p:txBody>
      </p:sp>
      <p:pic>
        <p:nvPicPr>
          <p:cNvPr id="4" name="Picture 1"/>
          <p:cNvPicPr>
            <a:picLocks noGrp="1" noChangeAspect="1"/>
          </p:cNvPicPr>
          <p:nvPr>
            <p:ph idx="1"/>
          </p:nvPr>
        </p:nvPicPr>
        <p:blipFill>
          <a:blip r:embed="rId3"/>
          <a:stretch>
            <a:fillRect/>
          </a:stretch>
        </p:blipFill>
        <p:spPr>
          <a:xfrm>
            <a:off x="0" y="1417639"/>
            <a:ext cx="9144000" cy="4525963"/>
          </a:xfrm>
          <a:prstGeom prst="rect">
            <a:avLst/>
          </a:prstGeom>
        </p:spPr>
      </p:pic>
      <p:pic>
        <p:nvPicPr>
          <p:cNvPr id="5" name="Picture 1"/>
          <p:cNvPicPr>
            <a:picLocks noChangeAspect="1"/>
          </p:cNvPicPr>
          <p:nvPr/>
        </p:nvPicPr>
        <p:blipFill>
          <a:blip r:embed="rId4"/>
          <a:stretch>
            <a:fillRect/>
          </a:stretch>
        </p:blipFill>
        <p:spPr>
          <a:xfrm flipH="1">
            <a:off x="9144000" y="1417638"/>
            <a:ext cx="152400" cy="4525963"/>
          </a:xfrm>
          <a:prstGeom prst="rect">
            <a:avLst/>
          </a:prstGeom>
        </p:spPr>
      </p:pic>
    </p:spTree>
    <p:extLst>
      <p:ext uri="{BB962C8B-B14F-4D97-AF65-F5344CB8AC3E}">
        <p14:creationId xmlns:p14="http://schemas.microsoft.com/office/powerpoint/2010/main" val="389682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7562" y="533400"/>
            <a:ext cx="7904062" cy="4956881"/>
          </a:xfrm>
          <a:prstGeom prst="rect">
            <a:avLst/>
          </a:prstGeom>
        </p:spPr>
      </p:pic>
    </p:spTree>
    <p:extLst>
      <p:ext uri="{BB962C8B-B14F-4D97-AF65-F5344CB8AC3E}">
        <p14:creationId xmlns:p14="http://schemas.microsoft.com/office/powerpoint/2010/main" val="252898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359229"/>
            <a:ext cx="7295660" cy="5397601"/>
          </a:xfrm>
          <a:prstGeom prst="rect">
            <a:avLst/>
          </a:prstGeom>
        </p:spPr>
      </p:pic>
    </p:spTree>
    <p:extLst>
      <p:ext uri="{BB962C8B-B14F-4D97-AF65-F5344CB8AC3E}">
        <p14:creationId xmlns:p14="http://schemas.microsoft.com/office/powerpoint/2010/main" val="277585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81000"/>
            <a:ext cx="4094040" cy="5211422"/>
          </a:xfrm>
          <a:prstGeom prst="rect">
            <a:avLst/>
          </a:prstGeom>
        </p:spPr>
      </p:pic>
      <p:pic>
        <p:nvPicPr>
          <p:cNvPr id="3" name="Picture 2"/>
          <p:cNvPicPr>
            <a:picLocks noChangeAspect="1"/>
          </p:cNvPicPr>
          <p:nvPr/>
        </p:nvPicPr>
        <p:blipFill>
          <a:blip r:embed="rId3"/>
          <a:stretch>
            <a:fillRect/>
          </a:stretch>
        </p:blipFill>
        <p:spPr>
          <a:xfrm>
            <a:off x="5181600" y="2616710"/>
            <a:ext cx="3315534" cy="1398741"/>
          </a:xfrm>
          <a:prstGeom prst="rect">
            <a:avLst/>
          </a:prstGeom>
        </p:spPr>
      </p:pic>
    </p:spTree>
    <p:extLst>
      <p:ext uri="{BB962C8B-B14F-4D97-AF65-F5344CB8AC3E}">
        <p14:creationId xmlns:p14="http://schemas.microsoft.com/office/powerpoint/2010/main" val="3028378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8675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9978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79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tx2">
                    <a:lumMod val="75000"/>
                  </a:schemeClr>
                </a:solidFill>
                <a:latin typeface="Arial" panose="020B0604020202020204" pitchFamily="34" charset="0"/>
                <a:cs typeface="Arial" panose="020B0604020202020204" pitchFamily="34" charset="0"/>
              </a:rPr>
              <a:t>Class of 2018-2019 (34 countries!)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295400"/>
            <a:ext cx="8001000" cy="4724400"/>
          </a:xfrm>
        </p:spPr>
      </p:pic>
    </p:spTree>
    <p:extLst>
      <p:ext uri="{BB962C8B-B14F-4D97-AF65-F5344CB8AC3E}">
        <p14:creationId xmlns:p14="http://schemas.microsoft.com/office/powerpoint/2010/main" val="2164182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142885"/>
            <a:ext cx="3963359" cy="2862322"/>
          </a:xfrm>
          <a:prstGeom prst="rect">
            <a:avLst/>
          </a:prstGeom>
          <a:noFill/>
        </p:spPr>
        <p:txBody>
          <a:bodyPr wrap="square" rtlCol="0">
            <a:spAutoFit/>
          </a:bodyPr>
          <a:lstStyle/>
          <a:p>
            <a:r>
              <a:rPr lang="en-US" sz="2000" dirty="0">
                <a:solidFill>
                  <a:schemeClr val="tx2"/>
                </a:solidFill>
              </a:rPr>
              <a:t>Dean Hari M. Osofsky, Ph.D.</a:t>
            </a:r>
          </a:p>
          <a:p>
            <a:endParaRPr lang="en-US" sz="2000" dirty="0">
              <a:solidFill>
                <a:schemeClr val="tx2"/>
              </a:solidFill>
            </a:endParaRPr>
          </a:p>
          <a:p>
            <a:r>
              <a:rPr lang="en-US" sz="2000" dirty="0">
                <a:solidFill>
                  <a:schemeClr val="tx2"/>
                </a:solidFill>
              </a:rPr>
              <a:t>Professor of Law</a:t>
            </a:r>
          </a:p>
          <a:p>
            <a:r>
              <a:rPr lang="en-US" sz="2000" dirty="0">
                <a:solidFill>
                  <a:schemeClr val="tx2"/>
                </a:solidFill>
              </a:rPr>
              <a:t>Professor of Geography</a:t>
            </a:r>
          </a:p>
          <a:p>
            <a:r>
              <a:rPr lang="en-US" sz="2000" dirty="0">
                <a:solidFill>
                  <a:schemeClr val="tx2"/>
                </a:solidFill>
              </a:rPr>
              <a:t>Professor of International Affairs</a:t>
            </a:r>
          </a:p>
          <a:p>
            <a:endParaRPr lang="en-US" sz="2000" dirty="0">
              <a:solidFill>
                <a:schemeClr val="tx2"/>
              </a:solidFill>
            </a:endParaRPr>
          </a:p>
          <a:p>
            <a:r>
              <a:rPr lang="en-US" sz="2000" dirty="0">
                <a:solidFill>
                  <a:schemeClr val="tx2"/>
                </a:solidFill>
              </a:rPr>
              <a:t>Environmental Law</a:t>
            </a:r>
          </a:p>
          <a:p>
            <a:r>
              <a:rPr lang="en-US" sz="2000" dirty="0">
                <a:solidFill>
                  <a:schemeClr val="tx2"/>
                </a:solidFill>
              </a:rPr>
              <a:t>Energy Policy</a:t>
            </a:r>
          </a:p>
          <a:p>
            <a:r>
              <a:rPr lang="en-US" sz="2000" dirty="0">
                <a:solidFill>
                  <a:schemeClr val="tx2"/>
                </a:solidFill>
              </a:rPr>
              <a:t>Technology and Law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520" y="228600"/>
            <a:ext cx="3488479" cy="5232719"/>
          </a:xfrm>
          <a:prstGeom prst="rect">
            <a:avLst/>
          </a:prstGeom>
        </p:spPr>
      </p:pic>
    </p:spTree>
    <p:extLst>
      <p:ext uri="{BB962C8B-B14F-4D97-AF65-F5344CB8AC3E}">
        <p14:creationId xmlns:p14="http://schemas.microsoft.com/office/powerpoint/2010/main" val="3387728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229" y="121351"/>
            <a:ext cx="1262721" cy="18016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066" y="152400"/>
            <a:ext cx="1219200" cy="173959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7229" y="4001576"/>
            <a:ext cx="1291336" cy="18425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4001576"/>
            <a:ext cx="1232628" cy="175875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72" y="2209800"/>
            <a:ext cx="1175294" cy="16769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7902" y="1993713"/>
            <a:ext cx="1291336" cy="184251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 y="152400"/>
            <a:ext cx="1219200" cy="173959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902" y="121351"/>
            <a:ext cx="1168926" cy="167498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1200" y="2057400"/>
            <a:ext cx="1202066" cy="171514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39753" y="2057400"/>
            <a:ext cx="1173921" cy="1674985"/>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940" y="4114800"/>
            <a:ext cx="1177660" cy="1680318"/>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84837" y="4114800"/>
            <a:ext cx="1198429" cy="170995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64038" y="4114800"/>
            <a:ext cx="1105199" cy="157693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34200" y="156643"/>
            <a:ext cx="1143000" cy="1630865"/>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27229" y="1996646"/>
            <a:ext cx="1254029" cy="1789285"/>
          </a:xfrm>
          <a:prstGeom prst="rect">
            <a:avLst/>
          </a:prstGeom>
        </p:spPr>
      </p:pic>
    </p:spTree>
    <p:extLst>
      <p:ext uri="{BB962C8B-B14F-4D97-AF65-F5344CB8AC3E}">
        <p14:creationId xmlns:p14="http://schemas.microsoft.com/office/powerpoint/2010/main" val="418624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533400"/>
            <a:ext cx="3369403" cy="44464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902" y="533400"/>
            <a:ext cx="3197385" cy="4562117"/>
          </a:xfrm>
          <a:prstGeom prst="rect">
            <a:avLst/>
          </a:prstGeom>
        </p:spPr>
      </p:pic>
    </p:spTree>
    <p:extLst>
      <p:ext uri="{BB962C8B-B14F-4D97-AF65-F5344CB8AC3E}">
        <p14:creationId xmlns:p14="http://schemas.microsoft.com/office/powerpoint/2010/main" val="325240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52400" y="1219200"/>
            <a:ext cx="8839200" cy="4495800"/>
          </a:xfrm>
        </p:spPr>
        <p:txBody>
          <a:bodyPr/>
          <a:lstStyle/>
          <a:p>
            <a:r>
              <a:rPr lang="en-US" sz="2400" dirty="0">
                <a:solidFill>
                  <a:schemeClr val="tx2">
                    <a:lumMod val="75000"/>
                  </a:schemeClr>
                </a:solidFill>
              </a:rPr>
              <a:t>Scholarships, ranging from $ 35,000 to 40,000, based upon:</a:t>
            </a:r>
          </a:p>
          <a:p>
            <a:pPr lvl="1"/>
            <a:r>
              <a:rPr lang="en-US" sz="2000" b="1" dirty="0">
                <a:solidFill>
                  <a:schemeClr val="tx2">
                    <a:lumMod val="75000"/>
                  </a:schemeClr>
                </a:solidFill>
              </a:rPr>
              <a:t>Academic performance</a:t>
            </a:r>
          </a:p>
          <a:p>
            <a:pPr lvl="1"/>
            <a:r>
              <a:rPr lang="en-US" sz="2000" b="1" dirty="0">
                <a:solidFill>
                  <a:schemeClr val="tx2">
                    <a:lumMod val="75000"/>
                  </a:schemeClr>
                </a:solidFill>
              </a:rPr>
              <a:t>Professional, volunteer experience</a:t>
            </a:r>
          </a:p>
          <a:p>
            <a:pPr lvl="1"/>
            <a:r>
              <a:rPr lang="en-US" sz="2000" b="1" dirty="0">
                <a:solidFill>
                  <a:schemeClr val="tx2">
                    <a:lumMod val="75000"/>
                  </a:schemeClr>
                </a:solidFill>
              </a:rPr>
              <a:t>Financial need</a:t>
            </a:r>
          </a:p>
          <a:p>
            <a:pPr lvl="1"/>
            <a:r>
              <a:rPr lang="en-US" sz="2000" b="1" dirty="0">
                <a:solidFill>
                  <a:schemeClr val="tx2">
                    <a:lumMod val="75000"/>
                  </a:schemeClr>
                </a:solidFill>
              </a:rPr>
              <a:t>Other (“intangibles”), e.g., diversity, other experience</a:t>
            </a:r>
          </a:p>
          <a:p>
            <a:pPr eaLnBrk="1" hangingPunct="1">
              <a:lnSpc>
                <a:spcPct val="90000"/>
              </a:lnSpc>
            </a:pPr>
            <a:r>
              <a:rPr lang="en-US" altLang="en-US" sz="2400" dirty="0">
                <a:solidFill>
                  <a:schemeClr val="tx2">
                    <a:lumMod val="75000"/>
                  </a:schemeClr>
                </a:solidFill>
              </a:rPr>
              <a:t>For more information, please contact Penn State Law Admission Office (email:  </a:t>
            </a:r>
            <a:r>
              <a:rPr lang="en-US" altLang="en-US" sz="2400" dirty="0">
                <a:solidFill>
                  <a:schemeClr val="tx2">
                    <a:lumMod val="75000"/>
                  </a:schemeClr>
                </a:solidFill>
                <a:hlinkClick r:id="rId3"/>
              </a:rPr>
              <a:t>llmadmit@pennstatelaw.psu.edu</a:t>
            </a:r>
            <a:r>
              <a:rPr lang="en-US" altLang="en-US" sz="2400" dirty="0">
                <a:solidFill>
                  <a:schemeClr val="tx2">
                    <a:lumMod val="75000"/>
                  </a:schemeClr>
                </a:solidFill>
              </a:rPr>
              <a:t> )</a:t>
            </a:r>
          </a:p>
          <a:p>
            <a:pPr marL="0" indent="0" eaLnBrk="1" hangingPunct="1">
              <a:lnSpc>
                <a:spcPct val="90000"/>
              </a:lnSpc>
              <a:buNone/>
            </a:pPr>
            <a:r>
              <a:rPr lang="en-US" altLang="en-US" sz="2400" dirty="0">
                <a:solidFill>
                  <a:schemeClr val="tx2">
                    <a:lumMod val="75000"/>
                  </a:schemeClr>
                </a:solidFill>
              </a:rPr>
              <a:t>    Or add WeChat: </a:t>
            </a:r>
          </a:p>
          <a:p>
            <a:pPr marL="0" indent="0" eaLnBrk="1" hangingPunct="1">
              <a:lnSpc>
                <a:spcPct val="90000"/>
              </a:lnSpc>
              <a:buNone/>
            </a:pPr>
            <a:r>
              <a:rPr lang="en-US" sz="2400" dirty="0">
                <a:solidFill>
                  <a:schemeClr val="tx2">
                    <a:lumMod val="75000"/>
                  </a:schemeClr>
                </a:solidFill>
              </a:rPr>
              <a:t>           ID: </a:t>
            </a:r>
            <a:r>
              <a:rPr lang="en-US" sz="2400" dirty="0" err="1">
                <a:solidFill>
                  <a:schemeClr val="tx2">
                    <a:lumMod val="75000"/>
                  </a:schemeClr>
                </a:solidFill>
              </a:rPr>
              <a:t>PennStateLawLLM</a:t>
            </a:r>
            <a:r>
              <a:rPr lang="en-US" sz="2400" dirty="0">
                <a:solidFill>
                  <a:schemeClr val="tx2">
                    <a:lumMod val="75000"/>
                  </a:schemeClr>
                </a:solidFill>
              </a:rPr>
              <a:t>  </a:t>
            </a:r>
          </a:p>
          <a:p>
            <a:pPr eaLnBrk="1" hangingPunct="1">
              <a:lnSpc>
                <a:spcPct val="90000"/>
              </a:lnSpc>
            </a:pPr>
            <a:endParaRPr lang="en-US" altLang="en-US" sz="2100" dirty="0"/>
          </a:p>
        </p:txBody>
      </p:sp>
      <p:sp>
        <p:nvSpPr>
          <p:cNvPr id="27650" name="Title 1"/>
          <p:cNvSpPr>
            <a:spLocks noGrp="1"/>
          </p:cNvSpPr>
          <p:nvPr>
            <p:ph type="title"/>
          </p:nvPr>
        </p:nvSpPr>
        <p:spPr>
          <a:xfrm>
            <a:off x="457200" y="228600"/>
            <a:ext cx="8229600" cy="990600"/>
          </a:xfrm>
        </p:spPr>
        <p:txBody>
          <a:bodyPr>
            <a:normAutofit/>
            <a:scene3d>
              <a:camera prst="orthographicFront"/>
              <a:lightRig rig="soft" dir="t"/>
            </a:scene3d>
            <a:sp3d prstMaterial="softEdge">
              <a:bevelT w="25400" h="25400"/>
            </a:sp3d>
          </a:bodyPr>
          <a:lstStyle/>
          <a:p>
            <a:pPr eaLnBrk="1" fontAlgn="auto" hangingPunct="1">
              <a:spcAft>
                <a:spcPts val="0"/>
              </a:spcAft>
              <a:defRPr/>
            </a:pPr>
            <a:r>
              <a:rPr lang="en-US" sz="2800" dirty="0">
                <a:solidFill>
                  <a:schemeClr val="tx2">
                    <a:lumMod val="75000"/>
                  </a:schemeClr>
                </a:solidFill>
                <a:latin typeface="Arial" panose="020B0604020202020204" pitchFamily="34" charset="0"/>
                <a:cs typeface="Arial" panose="020B0604020202020204" pitchFamily="34" charset="0"/>
              </a:rPr>
              <a:t>LL.M. Program Application timelines and scholarships</a:t>
            </a:r>
            <a:endParaRPr lang="en-US" sz="2800" b="1" dirty="0">
              <a:solidFill>
                <a:schemeClr val="tx2">
                  <a:lumMod val="75000"/>
                </a:schemeClr>
              </a:solidFill>
              <a:latin typeface="Arial" panose="020B0604020202020204" pitchFamily="34" charset="0"/>
              <a:cs typeface="Arial" panose="020B0604020202020204" pitchFamily="34" charset="0"/>
            </a:endParaRPr>
          </a:p>
        </p:txBody>
      </p:sp>
      <p:pic>
        <p:nvPicPr>
          <p:cNvPr id="4" name="Picture 2" descr="image004">
            <a:extLst>
              <a:ext uri="{FF2B5EF4-FFF2-40B4-BE49-F238E27FC236}">
                <a16:creationId xmlns:a16="http://schemas.microsoft.com/office/drawing/2014/main" id="{E91FD659-3881-4D5E-924D-FB1F7BE39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038600"/>
            <a:ext cx="1466694"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584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tx2">
                    <a:lumMod val="75000"/>
                  </a:schemeClr>
                </a:solidFill>
                <a:latin typeface="Arial" panose="020B0604020202020204" pitchFamily="34" charset="0"/>
                <a:cs typeface="Arial" panose="020B0604020202020204" pitchFamily="34" charset="0"/>
              </a:rPr>
              <a:t>Penn State Law’s application requirements</a:t>
            </a:r>
          </a:p>
        </p:txBody>
      </p:sp>
      <p:sp>
        <p:nvSpPr>
          <p:cNvPr id="3" name="Content Placeholder 2"/>
          <p:cNvSpPr>
            <a:spLocks noGrp="1"/>
          </p:cNvSpPr>
          <p:nvPr>
            <p:ph idx="1"/>
          </p:nvPr>
        </p:nvSpPr>
        <p:spPr/>
        <p:txBody>
          <a:bodyPr>
            <a:normAutofit/>
          </a:bodyPr>
          <a:lstStyle/>
          <a:p>
            <a:r>
              <a:rPr lang="en-US" sz="2400" dirty="0">
                <a:solidFill>
                  <a:schemeClr val="tx2">
                    <a:lumMod val="75000"/>
                  </a:schemeClr>
                </a:solidFill>
                <a:latin typeface="Arial" panose="020B0604020202020204" pitchFamily="34" charset="0"/>
                <a:cs typeface="Arial" panose="020B0604020202020204" pitchFamily="34" charset="0"/>
              </a:rPr>
              <a:t>On-line (or LSAC) application – no fee</a:t>
            </a:r>
          </a:p>
          <a:p>
            <a:r>
              <a:rPr lang="en-US" sz="2400" dirty="0">
                <a:solidFill>
                  <a:schemeClr val="tx2">
                    <a:lumMod val="75000"/>
                  </a:schemeClr>
                </a:solidFill>
                <a:latin typeface="Arial" panose="020B0604020202020204" pitchFamily="34" charset="0"/>
                <a:cs typeface="Arial" panose="020B0604020202020204" pitchFamily="34" charset="0"/>
              </a:rPr>
              <a:t>Transcripts</a:t>
            </a:r>
          </a:p>
          <a:p>
            <a:r>
              <a:rPr lang="en-US" sz="2400" dirty="0">
                <a:solidFill>
                  <a:schemeClr val="tx2">
                    <a:lumMod val="75000"/>
                  </a:schemeClr>
                </a:solidFill>
                <a:latin typeface="Arial" panose="020B0604020202020204" pitchFamily="34" charset="0"/>
                <a:cs typeface="Arial" panose="020B0604020202020204" pitchFamily="34" charset="0"/>
              </a:rPr>
              <a:t>CV</a:t>
            </a:r>
          </a:p>
          <a:p>
            <a:r>
              <a:rPr lang="en-US" sz="2400" dirty="0">
                <a:solidFill>
                  <a:schemeClr val="tx2">
                    <a:lumMod val="75000"/>
                  </a:schemeClr>
                </a:solidFill>
                <a:latin typeface="Arial" panose="020B0604020202020204" pitchFamily="34" charset="0"/>
                <a:cs typeface="Arial" panose="020B0604020202020204" pitchFamily="34" charset="0"/>
              </a:rPr>
              <a:t>Personal Statement</a:t>
            </a:r>
          </a:p>
          <a:p>
            <a:r>
              <a:rPr lang="en-US" sz="2400" dirty="0">
                <a:solidFill>
                  <a:schemeClr val="tx2">
                    <a:lumMod val="75000"/>
                  </a:schemeClr>
                </a:solidFill>
                <a:latin typeface="Arial" panose="020B0604020202020204" pitchFamily="34" charset="0"/>
                <a:cs typeface="Arial" panose="020B0604020202020204" pitchFamily="34" charset="0"/>
              </a:rPr>
              <a:t>Two (2)  letters of recommendation</a:t>
            </a:r>
          </a:p>
          <a:p>
            <a:r>
              <a:rPr lang="en-US" sz="2400" dirty="0">
                <a:solidFill>
                  <a:schemeClr val="tx2">
                    <a:lumMod val="75000"/>
                  </a:schemeClr>
                </a:solidFill>
              </a:rPr>
              <a:t>TOEFL and IELTS English proficiency exams (82 and 6.5 respectively—but interviews)</a:t>
            </a:r>
            <a:endParaRPr lang="en-US" sz="24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860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2">
                    <a:lumMod val="75000"/>
                  </a:schemeClr>
                </a:solidFill>
                <a:latin typeface="Arial" panose="020B0604020202020204" pitchFamily="34" charset="0"/>
                <a:cs typeface="Arial" panose="020B0604020202020204" pitchFamily="34" charset="0"/>
              </a:rPr>
              <a:t>You’ve been admitted (congratulations!)</a:t>
            </a:r>
            <a:br>
              <a:rPr lang="en-US" sz="2800" dirty="0">
                <a:solidFill>
                  <a:schemeClr val="tx2">
                    <a:lumMod val="75000"/>
                  </a:schemeClr>
                </a:solidFill>
                <a:latin typeface="Arial" panose="020B0604020202020204" pitchFamily="34" charset="0"/>
                <a:cs typeface="Arial" panose="020B0604020202020204" pitchFamily="34" charset="0"/>
              </a:rPr>
            </a:br>
            <a:r>
              <a:rPr lang="en-US" sz="2800" dirty="0">
                <a:solidFill>
                  <a:schemeClr val="tx2">
                    <a:lumMod val="75000"/>
                  </a:schemeClr>
                </a:solidFill>
                <a:latin typeface="Arial" panose="020B0604020202020204" pitchFamily="34" charset="0"/>
                <a:cs typeface="Arial" panose="020B0604020202020204" pitchFamily="34" charset="0"/>
              </a:rPr>
              <a:t>Now what?</a:t>
            </a:r>
          </a:p>
        </p:txBody>
      </p:sp>
      <p:sp>
        <p:nvSpPr>
          <p:cNvPr id="3" name="Content Placeholder 2"/>
          <p:cNvSpPr>
            <a:spLocks noGrp="1"/>
          </p:cNvSpPr>
          <p:nvPr>
            <p:ph idx="1"/>
          </p:nvPr>
        </p:nvSpPr>
        <p:spPr/>
        <p:txBody>
          <a:bodyPr/>
          <a:lstStyle/>
          <a:p>
            <a:r>
              <a:rPr lang="en-US" sz="1800" dirty="0">
                <a:solidFill>
                  <a:schemeClr val="tx2">
                    <a:lumMod val="75000"/>
                  </a:schemeClr>
                </a:solidFill>
              </a:rPr>
              <a:t>Within ten (10) days you will receive an admittance letter (email, followed by first-class mail) with enclosures on next steps</a:t>
            </a:r>
          </a:p>
          <a:p>
            <a:r>
              <a:rPr lang="en-US" sz="1800" dirty="0">
                <a:solidFill>
                  <a:schemeClr val="tx2">
                    <a:lumMod val="75000"/>
                  </a:schemeClr>
                </a:solidFill>
              </a:rPr>
              <a:t>You will complete the acceptance form (exchange and study abroad students) and remit; LL.M. students will submit a $500 deposit (within 30 days) to reserve the seat</a:t>
            </a:r>
          </a:p>
          <a:p>
            <a:r>
              <a:rPr lang="en-US" sz="1800" dirty="0">
                <a:solidFill>
                  <a:schemeClr val="tx2">
                    <a:lumMod val="75000"/>
                  </a:schemeClr>
                </a:solidFill>
              </a:rPr>
              <a:t>Within 5-7 business days upon receipt, Penn State Law’s Global Programs will send you visa documents for you to complete.  Remit to Global Programs</a:t>
            </a:r>
          </a:p>
          <a:p>
            <a:r>
              <a:rPr lang="en-US" sz="1800" dirty="0">
                <a:solidFill>
                  <a:schemeClr val="tx2">
                    <a:lumMod val="75000"/>
                  </a:schemeClr>
                </a:solidFill>
              </a:rPr>
              <a:t>Within 3-6 weeks, you will receive your I-20 form (invitation for U.S. Embassy interview)</a:t>
            </a:r>
          </a:p>
          <a:p>
            <a:r>
              <a:rPr lang="en-US" sz="1800" dirty="0">
                <a:solidFill>
                  <a:schemeClr val="tx2">
                    <a:lumMod val="75000"/>
                  </a:schemeClr>
                </a:solidFill>
              </a:rPr>
              <a:t>April (date to be determined) – Virtual Open House; logistical details</a:t>
            </a:r>
          </a:p>
          <a:p>
            <a:r>
              <a:rPr lang="en-US" sz="1800" dirty="0">
                <a:solidFill>
                  <a:schemeClr val="tx2">
                    <a:lumMod val="75000"/>
                  </a:schemeClr>
                </a:solidFill>
              </a:rPr>
              <a:t>Faculty advisor; Facebook, “Let’s Get Acquainted”</a:t>
            </a:r>
          </a:p>
          <a:p>
            <a:r>
              <a:rPr lang="en-US" sz="1800" dirty="0">
                <a:solidFill>
                  <a:schemeClr val="tx2">
                    <a:lumMod val="75000"/>
                  </a:schemeClr>
                </a:solidFill>
              </a:rPr>
              <a:t>Housing (information provided)</a:t>
            </a:r>
          </a:p>
          <a:p>
            <a:r>
              <a:rPr lang="en-US" sz="1800" dirty="0">
                <a:solidFill>
                  <a:schemeClr val="tx2">
                    <a:lumMod val="75000"/>
                  </a:schemeClr>
                </a:solidFill>
              </a:rPr>
              <a:t>See you in Happy Valley (Penn State Law)!</a:t>
            </a:r>
          </a:p>
        </p:txBody>
      </p:sp>
    </p:spTree>
    <p:extLst>
      <p:ext uri="{BB962C8B-B14F-4D97-AF65-F5344CB8AC3E}">
        <p14:creationId xmlns:p14="http://schemas.microsoft.com/office/powerpoint/2010/main" val="1125752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274" y="304800"/>
            <a:ext cx="2955745" cy="4270151"/>
          </a:xfrm>
          <a:prstGeom prst="rect">
            <a:avLst/>
          </a:prstGeom>
        </p:spPr>
      </p:pic>
      <p:pic>
        <p:nvPicPr>
          <p:cNvPr id="3" name="Picture 2"/>
          <p:cNvPicPr>
            <a:picLocks noChangeAspect="1"/>
          </p:cNvPicPr>
          <p:nvPr/>
        </p:nvPicPr>
        <p:blipFill>
          <a:blip r:embed="rId4"/>
          <a:stretch>
            <a:fillRect/>
          </a:stretch>
        </p:blipFill>
        <p:spPr>
          <a:xfrm>
            <a:off x="3505200" y="304800"/>
            <a:ext cx="5259054" cy="3048608"/>
          </a:xfrm>
          <a:prstGeom prst="rect">
            <a:avLst/>
          </a:prstGeom>
        </p:spPr>
      </p:pic>
      <p:pic>
        <p:nvPicPr>
          <p:cNvPr id="5" name="Picture 4"/>
          <p:cNvPicPr>
            <a:picLocks noChangeAspect="1"/>
          </p:cNvPicPr>
          <p:nvPr/>
        </p:nvPicPr>
        <p:blipFill>
          <a:blip r:embed="rId5"/>
          <a:stretch>
            <a:fillRect/>
          </a:stretch>
        </p:blipFill>
        <p:spPr>
          <a:xfrm>
            <a:off x="3581400" y="3567864"/>
            <a:ext cx="1576054" cy="2242500"/>
          </a:xfrm>
          <a:prstGeom prst="rect">
            <a:avLst/>
          </a:prstGeom>
        </p:spPr>
      </p:pic>
      <p:sp>
        <p:nvSpPr>
          <p:cNvPr id="6" name="TextBox 5"/>
          <p:cNvSpPr txBox="1"/>
          <p:nvPr/>
        </p:nvSpPr>
        <p:spPr>
          <a:xfrm>
            <a:off x="5562600" y="3950450"/>
            <a:ext cx="3048000" cy="1477328"/>
          </a:xfrm>
          <a:prstGeom prst="rect">
            <a:avLst/>
          </a:prstGeom>
          <a:noFill/>
        </p:spPr>
        <p:txBody>
          <a:bodyPr wrap="square" rtlCol="0">
            <a:spAutoFit/>
          </a:bodyPr>
          <a:lstStyle/>
          <a:p>
            <a:r>
              <a:rPr lang="en-US" dirty="0">
                <a:solidFill>
                  <a:schemeClr val="tx2">
                    <a:lumMod val="50000"/>
                  </a:schemeClr>
                </a:solidFill>
              </a:rPr>
              <a:t>1948 Cotton Bowl, Texas</a:t>
            </a:r>
          </a:p>
          <a:p>
            <a:r>
              <a:rPr lang="en-US" dirty="0">
                <a:solidFill>
                  <a:schemeClr val="tx2">
                    <a:lumMod val="50000"/>
                  </a:schemeClr>
                </a:solidFill>
              </a:rPr>
              <a:t>Wally Triplett</a:t>
            </a:r>
          </a:p>
          <a:p>
            <a:r>
              <a:rPr lang="en-US" dirty="0">
                <a:solidFill>
                  <a:schemeClr val="tx2">
                    <a:lumMod val="50000"/>
                  </a:schemeClr>
                </a:solidFill>
              </a:rPr>
              <a:t>Steve </a:t>
            </a:r>
            <a:r>
              <a:rPr lang="en-US" dirty="0" err="1">
                <a:solidFill>
                  <a:schemeClr val="tx2">
                    <a:lumMod val="50000"/>
                  </a:schemeClr>
                </a:solidFill>
              </a:rPr>
              <a:t>Suhey</a:t>
            </a:r>
            <a:endParaRPr lang="en-US" dirty="0">
              <a:solidFill>
                <a:schemeClr val="tx2">
                  <a:lumMod val="50000"/>
                </a:schemeClr>
              </a:solidFill>
            </a:endParaRPr>
          </a:p>
          <a:p>
            <a:endParaRPr lang="en-US" dirty="0">
              <a:solidFill>
                <a:schemeClr val="tx2">
                  <a:lumMod val="50000"/>
                </a:schemeClr>
              </a:solidFill>
            </a:endParaRPr>
          </a:p>
          <a:p>
            <a:r>
              <a:rPr lang="en-US" dirty="0">
                <a:solidFill>
                  <a:schemeClr val="tx2">
                    <a:lumMod val="50000"/>
                  </a:schemeClr>
                </a:solidFill>
              </a:rPr>
              <a:t>"WE ARE PENN STATE"</a:t>
            </a:r>
          </a:p>
        </p:txBody>
      </p:sp>
    </p:spTree>
    <p:extLst>
      <p:ext uri="{BB962C8B-B14F-4D97-AF65-F5344CB8AC3E}">
        <p14:creationId xmlns:p14="http://schemas.microsoft.com/office/powerpoint/2010/main" val="98970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a:solidFill>
                  <a:schemeClr val="tx2">
                    <a:lumMod val="75000"/>
                  </a:schemeClr>
                </a:solidFill>
              </a:rPr>
              <a:t>WE ARE and WE HAVE a dream!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400" y="1066800"/>
            <a:ext cx="7797799" cy="4876800"/>
          </a:xfrm>
        </p:spPr>
      </p:pic>
    </p:spTree>
    <p:extLst>
      <p:ext uri="{BB962C8B-B14F-4D97-AF65-F5344CB8AC3E}">
        <p14:creationId xmlns:p14="http://schemas.microsoft.com/office/powerpoint/2010/main" val="1502651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A33A-BEDC-4B3E-8CD4-EA1508199A3E}"/>
              </a:ext>
            </a:extLst>
          </p:cNvPr>
          <p:cNvSpPr>
            <a:spLocks noGrp="1"/>
          </p:cNvSpPr>
          <p:nvPr>
            <p:ph type="title"/>
          </p:nvPr>
        </p:nvSpPr>
        <p:spPr/>
        <p:txBody>
          <a:bodyPr/>
          <a:lstStyle/>
          <a:p>
            <a:r>
              <a:rPr lang="en-US" dirty="0"/>
              <a:t>Student life</a:t>
            </a:r>
          </a:p>
        </p:txBody>
      </p:sp>
      <p:pic>
        <p:nvPicPr>
          <p:cNvPr id="6" name="Content Placeholder 5">
            <a:extLst>
              <a:ext uri="{FF2B5EF4-FFF2-40B4-BE49-F238E27FC236}">
                <a16:creationId xmlns:a16="http://schemas.microsoft.com/office/drawing/2014/main" id="{A1A75C44-A03C-4761-B2CB-939853DF99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5668" y="1420217"/>
            <a:ext cx="4038600" cy="4017565"/>
          </a:xfrm>
        </p:spPr>
      </p:pic>
      <p:pic>
        <p:nvPicPr>
          <p:cNvPr id="8" name="Content Placeholder 7">
            <a:extLst>
              <a:ext uri="{FF2B5EF4-FFF2-40B4-BE49-F238E27FC236}">
                <a16:creationId xmlns:a16="http://schemas.microsoft.com/office/drawing/2014/main" id="{7C0D185A-C42D-4274-8422-0925C06962E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67956" y="2081336"/>
            <a:ext cx="4038600" cy="2695326"/>
          </a:xfrm>
        </p:spPr>
      </p:pic>
    </p:spTree>
    <p:extLst>
      <p:ext uri="{BB962C8B-B14F-4D97-AF65-F5344CB8AC3E}">
        <p14:creationId xmlns:p14="http://schemas.microsoft.com/office/powerpoint/2010/main" val="460450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b="1" dirty="0">
                <a:solidFill>
                  <a:schemeClr val="tx2">
                    <a:lumMod val="75000"/>
                  </a:schemeClr>
                </a:solidFill>
                <a:latin typeface="Arial" panose="020B0604020202020204" pitchFamily="34" charset="0"/>
                <a:ea typeface="KaiTi" charset="-122"/>
                <a:cs typeface="Arial" panose="020B0604020202020204" pitchFamily="34" charset="0"/>
              </a:rPr>
              <a:t>Contact information</a:t>
            </a:r>
            <a:endParaRPr lang="en-US" dirty="0">
              <a:solidFill>
                <a:schemeClr val="tx2">
                  <a:lumMod val="75000"/>
                </a:schemeClr>
              </a:solidFill>
            </a:endParaRPr>
          </a:p>
        </p:txBody>
      </p:sp>
      <p:sp>
        <p:nvSpPr>
          <p:cNvPr id="3" name="Content Placeholder 2"/>
          <p:cNvSpPr>
            <a:spLocks noGrp="1"/>
          </p:cNvSpPr>
          <p:nvPr>
            <p:ph idx="1"/>
          </p:nvPr>
        </p:nvSpPr>
        <p:spPr>
          <a:xfrm>
            <a:off x="4010025" y="1447800"/>
            <a:ext cx="4724400" cy="4114800"/>
          </a:xfrm>
        </p:spPr>
        <p:txBody>
          <a:bodyPr/>
          <a:lstStyle/>
          <a:p>
            <a:r>
              <a:rPr lang="en-US" dirty="0">
                <a:solidFill>
                  <a:schemeClr val="tx2">
                    <a:lumMod val="75000"/>
                  </a:schemeClr>
                </a:solidFill>
              </a:rPr>
              <a:t>Yuan Zhao Si Meng, Director of China Programs</a:t>
            </a:r>
          </a:p>
          <a:p>
            <a:pPr lvl="1"/>
            <a:r>
              <a:rPr lang="en-US" dirty="0">
                <a:solidFill>
                  <a:schemeClr val="tx2">
                    <a:lumMod val="75000"/>
                  </a:schemeClr>
                </a:solidFill>
              </a:rPr>
              <a:t>Email: </a:t>
            </a:r>
            <a:r>
              <a:rPr lang="en-US" dirty="0">
                <a:solidFill>
                  <a:schemeClr val="tx2">
                    <a:lumMod val="75000"/>
                  </a:schemeClr>
                </a:solidFill>
                <a:hlinkClick r:id="rId2"/>
              </a:rPr>
              <a:t>zzy62@psu.edu</a:t>
            </a:r>
            <a:endParaRPr lang="en-US" dirty="0">
              <a:solidFill>
                <a:schemeClr val="tx2">
                  <a:lumMod val="75000"/>
                </a:schemeClr>
              </a:solidFill>
            </a:endParaRPr>
          </a:p>
          <a:p>
            <a:pPr lvl="1"/>
            <a:r>
              <a:rPr lang="en-US" dirty="0">
                <a:solidFill>
                  <a:schemeClr val="tx2">
                    <a:lumMod val="75000"/>
                  </a:schemeClr>
                </a:solidFill>
              </a:rPr>
              <a:t>WeChat ID: </a:t>
            </a:r>
            <a:r>
              <a:rPr lang="en-US" dirty="0" err="1">
                <a:solidFill>
                  <a:schemeClr val="tx2">
                    <a:lumMod val="75000"/>
                  </a:schemeClr>
                </a:solidFill>
              </a:rPr>
              <a:t>PennStateLawLLM</a:t>
            </a:r>
            <a:endParaRPr lang="en-US" dirty="0">
              <a:solidFill>
                <a:schemeClr val="tx2">
                  <a:lumMod val="75000"/>
                </a:schemeClr>
              </a:solidFill>
            </a:endParaRPr>
          </a:p>
          <a:p>
            <a:endParaRPr lang="en-US" dirty="0"/>
          </a:p>
          <a:p>
            <a:endParaRPr lang="en-US" dirty="0"/>
          </a:p>
        </p:txBody>
      </p:sp>
      <p:pic>
        <p:nvPicPr>
          <p:cNvPr id="2050" name="Picture 8"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743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081463"/>
            <a:ext cx="1466694"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79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2800" dirty="0">
                <a:solidFill>
                  <a:schemeClr val="tx2">
                    <a:lumMod val="75000"/>
                  </a:schemeClr>
                </a:solidFill>
                <a:latin typeface="Arial" panose="020B0604020202020204" pitchFamily="34" charset="0"/>
                <a:cs typeface="Arial" panose="020B0604020202020204" pitchFamily="34" charset="0"/>
              </a:rPr>
              <a:t>109,000 Penn </a:t>
            </a:r>
            <a:r>
              <a:rPr lang="en-US" sz="2800" dirty="0" err="1">
                <a:solidFill>
                  <a:schemeClr val="tx2">
                    <a:lumMod val="75000"/>
                  </a:schemeClr>
                </a:solidFill>
                <a:latin typeface="Arial" panose="020B0604020202020204" pitchFamily="34" charset="0"/>
                <a:cs typeface="Arial" panose="020B0604020202020204" pitchFamily="34" charset="0"/>
              </a:rPr>
              <a:t>Staters</a:t>
            </a:r>
            <a:r>
              <a:rPr lang="en-US" sz="2800" dirty="0">
                <a:solidFill>
                  <a:schemeClr val="tx2">
                    <a:lumMod val="75000"/>
                  </a:schemeClr>
                </a:solidFill>
                <a:latin typeface="Arial" panose="020B0604020202020204" pitchFamily="34" charset="0"/>
                <a:cs typeface="Arial" panose="020B0604020202020204" pitchFamily="34" charset="0"/>
              </a:rPr>
              <a:t> in World’s 4</a:t>
            </a:r>
            <a:r>
              <a:rPr lang="en-US" sz="2800" baseline="30000" dirty="0">
                <a:solidFill>
                  <a:schemeClr val="tx2">
                    <a:lumMod val="75000"/>
                  </a:schemeClr>
                </a:solidFill>
                <a:latin typeface="Arial" panose="020B0604020202020204" pitchFamily="34" charset="0"/>
                <a:cs typeface="Arial" panose="020B0604020202020204" pitchFamily="34" charset="0"/>
              </a:rPr>
              <a:t>th</a:t>
            </a:r>
            <a:r>
              <a:rPr lang="en-US" sz="2800" dirty="0">
                <a:solidFill>
                  <a:schemeClr val="tx2">
                    <a:lumMod val="75000"/>
                  </a:schemeClr>
                </a:solidFill>
                <a:latin typeface="Arial" panose="020B0604020202020204" pitchFamily="34" charset="0"/>
                <a:cs typeface="Arial" panose="020B0604020202020204" pitchFamily="34" charset="0"/>
              </a:rPr>
              <a:t> largest stadium –September 9, 2017</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371600"/>
            <a:ext cx="8305800" cy="4648200"/>
          </a:xfrm>
        </p:spPr>
      </p:pic>
    </p:spTree>
    <p:extLst>
      <p:ext uri="{BB962C8B-B14F-4D97-AF65-F5344CB8AC3E}">
        <p14:creationId xmlns:p14="http://schemas.microsoft.com/office/powerpoint/2010/main" val="205626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b="1" dirty="0">
                <a:solidFill>
                  <a:schemeClr val="tx2">
                    <a:lumMod val="75000"/>
                  </a:schemeClr>
                </a:solidFill>
                <a:latin typeface="Arial" panose="020B0604020202020204" pitchFamily="34" charset="0"/>
                <a:ea typeface="KaiTi" charset="-122"/>
                <a:cs typeface="Arial" panose="020B0604020202020204" pitchFamily="34" charset="0"/>
              </a:rPr>
              <a:t>Contact information</a:t>
            </a:r>
            <a:endParaRPr lang="en-US" dirty="0"/>
          </a:p>
        </p:txBody>
      </p:sp>
      <p:sp>
        <p:nvSpPr>
          <p:cNvPr id="3" name="Content Placeholder 2"/>
          <p:cNvSpPr>
            <a:spLocks noGrp="1"/>
          </p:cNvSpPr>
          <p:nvPr>
            <p:ph idx="1"/>
          </p:nvPr>
        </p:nvSpPr>
        <p:spPr>
          <a:xfrm>
            <a:off x="2819400" y="1600200"/>
            <a:ext cx="5867400" cy="4114800"/>
          </a:xfrm>
        </p:spPr>
        <p:txBody>
          <a:bodyPr/>
          <a:lstStyle/>
          <a:p>
            <a:r>
              <a:rPr lang="en-US" dirty="0">
                <a:solidFill>
                  <a:schemeClr val="tx2">
                    <a:lumMod val="75000"/>
                  </a:schemeClr>
                </a:solidFill>
              </a:rPr>
              <a:t>Stephen G. Barnes (“Steve”), Assistant Dean, Graduate and International Programs</a:t>
            </a:r>
          </a:p>
          <a:p>
            <a:r>
              <a:rPr lang="en-US" dirty="0">
                <a:solidFill>
                  <a:schemeClr val="tx2">
                    <a:lumMod val="75000"/>
                  </a:schemeClr>
                </a:solidFill>
              </a:rPr>
              <a:t>Email: </a:t>
            </a:r>
            <a:r>
              <a:rPr lang="en-US" dirty="0">
                <a:solidFill>
                  <a:schemeClr val="tx2">
                    <a:lumMod val="75000"/>
                  </a:schemeClr>
                </a:solidFill>
                <a:hlinkClick r:id="rId2"/>
              </a:rPr>
              <a:t>sgb14@psu.edu</a:t>
            </a:r>
            <a:r>
              <a:rPr lang="en-US" dirty="0">
                <a:solidFill>
                  <a:schemeClr val="tx2">
                    <a:lumMod val="75000"/>
                  </a:schemeClr>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56173"/>
            <a:ext cx="2044700" cy="2895600"/>
          </a:xfrm>
          <a:prstGeom prst="rect">
            <a:avLst/>
          </a:prstGeom>
        </p:spPr>
      </p:pic>
    </p:spTree>
    <p:extLst>
      <p:ext uri="{BB962C8B-B14F-4D97-AF65-F5344CB8AC3E}">
        <p14:creationId xmlns:p14="http://schemas.microsoft.com/office/powerpoint/2010/main" val="305290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b="1" dirty="0">
                <a:solidFill>
                  <a:schemeClr val="tx2">
                    <a:lumMod val="75000"/>
                  </a:schemeClr>
                </a:solidFill>
                <a:latin typeface="Arial" panose="020B0604020202020204" pitchFamily="34" charset="0"/>
                <a:ea typeface="KaiTi" charset="-122"/>
                <a:cs typeface="Arial" panose="020B0604020202020204" pitchFamily="34" charset="0"/>
              </a:rPr>
              <a:t>My contact information</a:t>
            </a:r>
            <a:endParaRPr lang="en-US" dirty="0"/>
          </a:p>
        </p:txBody>
      </p:sp>
      <p:sp>
        <p:nvSpPr>
          <p:cNvPr id="3" name="Content Placeholder 2"/>
          <p:cNvSpPr>
            <a:spLocks noGrp="1"/>
          </p:cNvSpPr>
          <p:nvPr>
            <p:ph idx="1"/>
          </p:nvPr>
        </p:nvSpPr>
        <p:spPr>
          <a:xfrm>
            <a:off x="3962400" y="1600200"/>
            <a:ext cx="4572000" cy="4114800"/>
          </a:xfrm>
        </p:spPr>
        <p:txBody>
          <a:bodyPr/>
          <a:lstStyle/>
          <a:p>
            <a:r>
              <a:rPr lang="en-US" dirty="0">
                <a:solidFill>
                  <a:schemeClr val="tx2">
                    <a:lumMod val="75000"/>
                  </a:schemeClr>
                </a:solidFill>
              </a:rPr>
              <a:t>Hu Jing, Director of Graduate and International Programs</a:t>
            </a:r>
          </a:p>
          <a:p>
            <a:r>
              <a:rPr lang="en-US" dirty="0">
                <a:solidFill>
                  <a:schemeClr val="tx2">
                    <a:lumMod val="75000"/>
                  </a:schemeClr>
                </a:solidFill>
              </a:rPr>
              <a:t>Email: </a:t>
            </a:r>
            <a:r>
              <a:rPr lang="en-US" dirty="0">
                <a:hlinkClick r:id="rId2"/>
              </a:rPr>
              <a:t>jxh574@psu.edu</a:t>
            </a:r>
            <a:r>
              <a:rPr lang="en-US" dirty="0"/>
              <a:t> </a:t>
            </a:r>
          </a:p>
          <a:p>
            <a:pPr marL="0" indent="0">
              <a:buNone/>
            </a:pPr>
            <a:endParaRPr lang="en-US" dirty="0"/>
          </a:p>
        </p:txBody>
      </p:sp>
      <p:pic>
        <p:nvPicPr>
          <p:cNvPr id="3074" name="Picture 7"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289560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50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18632" cy="990600"/>
          </a:xfrm>
        </p:spPr>
        <p:txBody>
          <a:bodyPr/>
          <a:lstStyle/>
          <a:p>
            <a:r>
              <a:rPr lang="sv-SE" altLang="en-US" b="1" dirty="0">
                <a:solidFill>
                  <a:schemeClr val="tx2">
                    <a:lumMod val="75000"/>
                  </a:schemeClr>
                </a:solidFill>
                <a:latin typeface="Arial" panose="020B0604020202020204" pitchFamily="34" charset="0"/>
                <a:cs typeface="Arial" panose="020B0604020202020204" pitchFamily="34" charset="0"/>
              </a:rPr>
              <a:t>Tack så mycket!</a:t>
            </a:r>
            <a:br>
              <a:rPr lang="sv-SE" altLang="en-US" b="1" dirty="0">
                <a:solidFill>
                  <a:schemeClr val="tx2">
                    <a:lumMod val="75000"/>
                  </a:schemeClr>
                </a:solidFill>
                <a:latin typeface="Arial" panose="020B0604020202020204" pitchFamily="34" charset="0"/>
              </a:rPr>
            </a:br>
            <a:r>
              <a:rPr kumimoji="1" lang="en-US" altLang="en-US" b="1" dirty="0">
                <a:solidFill>
                  <a:schemeClr val="tx2">
                    <a:lumMod val="75000"/>
                  </a:schemeClr>
                </a:solidFill>
                <a:latin typeface="Arial" panose="020B0604020202020204" pitchFamily="34" charset="0"/>
                <a:ea typeface="KaiTi" charset="-122"/>
                <a:cs typeface="Arial" panose="020B0604020202020204" pitchFamily="34" charset="0"/>
              </a:rPr>
              <a:t>My c</a:t>
            </a:r>
            <a:r>
              <a:rPr kumimoji="1" lang="en-US" altLang="zh-CN" b="1" dirty="0">
                <a:solidFill>
                  <a:schemeClr val="tx2">
                    <a:lumMod val="75000"/>
                  </a:schemeClr>
                </a:solidFill>
                <a:latin typeface="Arial" panose="020B0604020202020204" pitchFamily="34" charset="0"/>
                <a:ea typeface="KaiTi" charset="-122"/>
                <a:cs typeface="Arial" panose="020B0604020202020204" pitchFamily="34" charset="0"/>
              </a:rPr>
              <a:t>ontact information</a:t>
            </a:r>
            <a:endParaRPr lang="en-US" b="1" dirty="0">
              <a:solidFill>
                <a:schemeClr val="tx2">
                  <a:lumMod val="75000"/>
                </a:schemeClr>
              </a:solidFill>
            </a:endParaRPr>
          </a:p>
        </p:txBody>
      </p:sp>
      <p:sp>
        <p:nvSpPr>
          <p:cNvPr id="3" name="Content Placeholder 2"/>
          <p:cNvSpPr>
            <a:spLocks noGrp="1"/>
          </p:cNvSpPr>
          <p:nvPr>
            <p:ph idx="1"/>
          </p:nvPr>
        </p:nvSpPr>
        <p:spPr>
          <a:xfrm>
            <a:off x="2819400" y="1600200"/>
            <a:ext cx="5867400" cy="4114800"/>
          </a:xfrm>
        </p:spPr>
        <p:txBody>
          <a:bodyPr/>
          <a:lstStyle/>
          <a:p>
            <a:r>
              <a:rPr lang="en-US" dirty="0">
                <a:solidFill>
                  <a:schemeClr val="tx2">
                    <a:lumMod val="75000"/>
                  </a:schemeClr>
                </a:solidFill>
              </a:rPr>
              <a:t>Stephen G. Barnes (“Steve”), Assistant Dean, Graduate and International Programs</a:t>
            </a:r>
          </a:p>
          <a:p>
            <a:r>
              <a:rPr lang="en-US" dirty="0">
                <a:solidFill>
                  <a:schemeClr val="tx2">
                    <a:lumMod val="75000"/>
                  </a:schemeClr>
                </a:solidFill>
              </a:rPr>
              <a:t>Email: </a:t>
            </a:r>
            <a:r>
              <a:rPr lang="en-US" dirty="0">
                <a:solidFill>
                  <a:schemeClr val="tx2">
                    <a:lumMod val="75000"/>
                  </a:schemeClr>
                </a:solidFill>
                <a:hlinkClick r:id="rId3"/>
              </a:rPr>
              <a:t>sgb14@psu.edu</a:t>
            </a:r>
            <a:r>
              <a:rPr lang="en-US" dirty="0">
                <a:solidFill>
                  <a:schemeClr val="tx2">
                    <a:lumMod val="75000"/>
                  </a:schemeClr>
                </a:solidFill>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856173"/>
            <a:ext cx="2044700" cy="2895600"/>
          </a:xfrm>
          <a:prstGeom prst="rect">
            <a:avLst/>
          </a:prstGeom>
        </p:spPr>
      </p:pic>
    </p:spTree>
    <p:extLst>
      <p:ext uri="{BB962C8B-B14F-4D97-AF65-F5344CB8AC3E}">
        <p14:creationId xmlns:p14="http://schemas.microsoft.com/office/powerpoint/2010/main" val="3078823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b="1" dirty="0">
                <a:solidFill>
                  <a:schemeClr val="tx2">
                    <a:lumMod val="75000"/>
                  </a:schemeClr>
                </a:solidFill>
                <a:latin typeface="Arial" panose="020B0604020202020204" pitchFamily="34" charset="0"/>
                <a:ea typeface="KaiTi" charset="-122"/>
                <a:cs typeface="Arial" panose="020B0604020202020204" pitchFamily="34" charset="0"/>
              </a:rPr>
              <a:t>Social media</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Image result for wei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2114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7000" y="2094005"/>
            <a:ext cx="5334000" cy="369332"/>
          </a:xfrm>
          <a:prstGeom prst="rect">
            <a:avLst/>
          </a:prstGeom>
        </p:spPr>
        <p:txBody>
          <a:bodyPr wrap="square">
            <a:spAutoFit/>
          </a:bodyPr>
          <a:lstStyle/>
          <a:p>
            <a:r>
              <a:rPr lang="en-US" dirty="0">
                <a:solidFill>
                  <a:schemeClr val="tx2">
                    <a:lumMod val="75000"/>
                  </a:schemeClr>
                </a:solidFill>
              </a:rPr>
              <a:t>Weibo ID: </a:t>
            </a:r>
            <a:r>
              <a:rPr lang="zh-CN" altLang="en-US" dirty="0">
                <a:solidFill>
                  <a:schemeClr val="tx2">
                    <a:lumMod val="75000"/>
                  </a:schemeClr>
                </a:solidFill>
              </a:rPr>
              <a:t>美国宾州州立大学法学院</a:t>
            </a:r>
            <a:r>
              <a:rPr lang="en-US" dirty="0">
                <a:solidFill>
                  <a:schemeClr val="tx2">
                    <a:lumMod val="75000"/>
                  </a:schemeClr>
                </a:solidFill>
              </a:rPr>
              <a:t>PSU_LAW</a:t>
            </a:r>
          </a:p>
        </p:txBody>
      </p:sp>
      <p:pic>
        <p:nvPicPr>
          <p:cNvPr id="4099" name="Picture 5" descr="Image result for youk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59" y="3124200"/>
            <a:ext cx="19240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47900" y="3519785"/>
            <a:ext cx="6172200" cy="923330"/>
          </a:xfrm>
          <a:prstGeom prst="rect">
            <a:avLst/>
          </a:prstGeom>
        </p:spPr>
        <p:txBody>
          <a:bodyPr wrap="square">
            <a:spAutoFit/>
          </a:bodyPr>
          <a:lstStyle/>
          <a:p>
            <a:r>
              <a:rPr lang="en-US" dirty="0" err="1">
                <a:solidFill>
                  <a:schemeClr val="tx2">
                    <a:lumMod val="75000"/>
                  </a:schemeClr>
                </a:solidFill>
              </a:rPr>
              <a:t>Youku</a:t>
            </a:r>
            <a:r>
              <a:rPr lang="en-US" dirty="0">
                <a:solidFill>
                  <a:schemeClr val="tx2">
                    <a:lumMod val="75000"/>
                  </a:schemeClr>
                </a:solidFill>
              </a:rPr>
              <a:t> ID:</a:t>
            </a:r>
            <a:r>
              <a:rPr lang="zh-CN" altLang="en-US" dirty="0">
                <a:solidFill>
                  <a:schemeClr val="tx2">
                    <a:lumMod val="75000"/>
                  </a:schemeClr>
                </a:solidFill>
              </a:rPr>
              <a:t>美国宾州州立大学法学院</a:t>
            </a:r>
            <a:endParaRPr lang="en-US" dirty="0">
              <a:solidFill>
                <a:schemeClr val="tx2">
                  <a:lumMod val="75000"/>
                </a:schemeClr>
              </a:solidFill>
            </a:endParaRPr>
          </a:p>
          <a:p>
            <a:r>
              <a:rPr lang="en-US" dirty="0">
                <a:solidFill>
                  <a:schemeClr val="tx2">
                    <a:lumMod val="75000"/>
                  </a:schemeClr>
                </a:solidFill>
              </a:rPr>
              <a:t>Link</a:t>
            </a:r>
            <a:r>
              <a:rPr lang="zh-CN" altLang="en-US" dirty="0">
                <a:solidFill>
                  <a:schemeClr val="tx2">
                    <a:lumMod val="75000"/>
                  </a:schemeClr>
                </a:solidFill>
              </a:rPr>
              <a:t>： </a:t>
            </a:r>
            <a:r>
              <a:rPr lang="en-US" u="sng" dirty="0">
                <a:hlinkClick r:id="rId4"/>
              </a:rPr>
              <a:t>http://i.youku.com/pennstatelaw?spm=a2hzp.8244740.0.0</a:t>
            </a:r>
            <a:r>
              <a:rPr lang="en-US" dirty="0"/>
              <a:t> </a:t>
            </a:r>
          </a:p>
        </p:txBody>
      </p:sp>
    </p:spTree>
    <p:extLst>
      <p:ext uri="{BB962C8B-B14F-4D97-AF65-F5344CB8AC3E}">
        <p14:creationId xmlns:p14="http://schemas.microsoft.com/office/powerpoint/2010/main" val="396347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3722" y="457200"/>
            <a:ext cx="7701102" cy="4822815"/>
          </a:xfrm>
          <a:prstGeom prst="rect">
            <a:avLst/>
          </a:prstGeom>
        </p:spPr>
      </p:pic>
    </p:spTree>
    <p:extLst>
      <p:ext uri="{BB962C8B-B14F-4D97-AF65-F5344CB8AC3E}">
        <p14:creationId xmlns:p14="http://schemas.microsoft.com/office/powerpoint/2010/main" val="33487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04800"/>
            <a:ext cx="8477517" cy="4826743"/>
          </a:xfrm>
          <a:prstGeom prst="rect">
            <a:avLst/>
          </a:prstGeom>
        </p:spPr>
      </p:pic>
    </p:spTree>
    <p:extLst>
      <p:ext uri="{BB962C8B-B14F-4D97-AF65-F5344CB8AC3E}">
        <p14:creationId xmlns:p14="http://schemas.microsoft.com/office/powerpoint/2010/main" val="420768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2597-D147-48A0-BB87-0E0A252DF2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0628A3-E50D-43E5-976F-2E12406312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943600"/>
          </a:xfrm>
        </p:spPr>
      </p:pic>
    </p:spTree>
    <p:extLst>
      <p:ext uri="{BB962C8B-B14F-4D97-AF65-F5344CB8AC3E}">
        <p14:creationId xmlns:p14="http://schemas.microsoft.com/office/powerpoint/2010/main" val="419599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AA1D-1CEE-4C32-BC12-8ED833DAF31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A8A858-6366-456C-8468-A28B05B73B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981700"/>
          </a:xfrm>
        </p:spPr>
      </p:pic>
    </p:spTree>
    <p:extLst>
      <p:ext uri="{BB962C8B-B14F-4D97-AF65-F5344CB8AC3E}">
        <p14:creationId xmlns:p14="http://schemas.microsoft.com/office/powerpoint/2010/main" val="332694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257-EE34-4847-A3D3-83F10E7834C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0BDECE-7E36-428B-89D1-41C0E6549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4000"/>
            <a:ext cx="9144000" cy="3657600"/>
          </a:xfrm>
        </p:spPr>
      </p:pic>
    </p:spTree>
    <p:extLst>
      <p:ext uri="{BB962C8B-B14F-4D97-AF65-F5344CB8AC3E}">
        <p14:creationId xmlns:p14="http://schemas.microsoft.com/office/powerpoint/2010/main" val="246554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81000"/>
            <a:ext cx="7665082" cy="5323748"/>
          </a:xfrm>
          <a:prstGeom prst="rect">
            <a:avLst/>
          </a:prstGeom>
        </p:spPr>
      </p:pic>
    </p:spTree>
    <p:extLst>
      <p:ext uri="{BB962C8B-B14F-4D97-AF65-F5344CB8AC3E}">
        <p14:creationId xmlns:p14="http://schemas.microsoft.com/office/powerpoint/2010/main" val="2337216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6649</TotalTime>
  <Words>1277</Words>
  <Application>Microsoft Office PowerPoint</Application>
  <PresentationFormat>On-screen Show (4:3)</PresentationFormat>
  <Paragraphs>128</Paragraphs>
  <Slides>33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KaiTi</vt:lpstr>
      <vt:lpstr>ＭＳ Ｐゴシック</vt:lpstr>
      <vt:lpstr>宋体</vt:lpstr>
      <vt:lpstr>Arial</vt:lpstr>
      <vt:lpstr>Calibri</vt:lpstr>
      <vt:lpstr>Georgia</vt:lpstr>
      <vt:lpstr>Office Theme</vt:lpstr>
      <vt:lpstr>WE ARE PENN STATE LAW! </vt:lpstr>
      <vt:lpstr>Class of 2018-2019 (34 countries!)</vt:lpstr>
      <vt:lpstr>109,000 Penn Staters in World’s 4th largest stadium –September 9,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Penn State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LL.M. Program Application timelines and scholarships</vt:lpstr>
      <vt:lpstr>Penn State Law’s application requirements</vt:lpstr>
      <vt:lpstr>You’ve been admitted (congratulations!) Now what?</vt:lpstr>
      <vt:lpstr>PowerPoint Presentation</vt:lpstr>
      <vt:lpstr>WE ARE and WE HAVE a dream!</vt:lpstr>
      <vt:lpstr>Student life</vt:lpstr>
      <vt:lpstr>Contact information</vt:lpstr>
      <vt:lpstr>Contact information</vt:lpstr>
      <vt:lpstr>My contact information</vt:lpstr>
      <vt:lpstr>Tack så mycket! My contact information</vt:lpstr>
      <vt:lpstr>Social media</vt:lpstr>
    </vt:vector>
  </TitlesOfParts>
  <Company>PSU Dickinson School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 State Law LL.M Program</dc:title>
  <dc:creator>dnadmin</dc:creator>
  <cp:lastModifiedBy>Hu, Jing</cp:lastModifiedBy>
  <cp:revision>507</cp:revision>
  <dcterms:created xsi:type="dcterms:W3CDTF">2010-02-15T20:04:47Z</dcterms:created>
  <dcterms:modified xsi:type="dcterms:W3CDTF">2019-02-22T19:29:32Z</dcterms:modified>
</cp:coreProperties>
</file>