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5" r:id="rId3"/>
    <p:sldMasterId id="2147483694" r:id="rId4"/>
    <p:sldMasterId id="2147483707" r:id="rId5"/>
  </p:sldMasterIdLst>
  <p:notesMasterIdLst>
    <p:notesMasterId r:id="rId7"/>
  </p:notesMasterIdLst>
  <p:handoutMasterIdLst>
    <p:handoutMasterId r:id="rId30"/>
  </p:handoutMasterIdLst>
  <p:sldIdLst>
    <p:sldId id="1059" r:id="rId6"/>
    <p:sldId id="1064" r:id="rId8"/>
    <p:sldId id="1152" r:id="rId9"/>
    <p:sldId id="645" r:id="rId10"/>
    <p:sldId id="1358" r:id="rId11"/>
    <p:sldId id="980" r:id="rId12"/>
    <p:sldId id="870" r:id="rId13"/>
    <p:sldId id="1186" r:id="rId14"/>
    <p:sldId id="1359" r:id="rId15"/>
    <p:sldId id="764" r:id="rId16"/>
    <p:sldId id="1023" r:id="rId17"/>
    <p:sldId id="1268" r:id="rId18"/>
    <p:sldId id="836" r:id="rId19"/>
    <p:sldId id="769" r:id="rId20"/>
    <p:sldId id="1361" r:id="rId21"/>
    <p:sldId id="1362" r:id="rId22"/>
    <p:sldId id="1360" r:id="rId23"/>
    <p:sldId id="1363" r:id="rId24"/>
    <p:sldId id="1230" r:id="rId25"/>
    <p:sldId id="1321" r:id="rId26"/>
    <p:sldId id="1247" r:id="rId27"/>
    <p:sldId id="1272" r:id="rId28"/>
    <p:sldId id="1101" r:id="rId29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微软雅黑" panose="020B0503020204020204" pitchFamily="34" charset="-122"/>
      <p:regular r:id="rId38"/>
    </p:embeddedFont>
    <p:embeddedFont>
      <p:font typeface="黑体" panose="02010609060101010101" pitchFamily="49" charset="-122"/>
      <p:regular r:id="rId39"/>
    </p:embeddedFont>
    <p:embeddedFont>
      <p:font typeface="华文楷体" panose="02010600040101010101" pitchFamily="2" charset="-122"/>
      <p:regular r:id="rId40"/>
    </p:embeddedFont>
    <p:embeddedFont>
      <p:font typeface="标准粗黑" panose="02000503000000000000" charset="-122"/>
      <p:regular r:id="rId41"/>
    </p:embeddedFont>
  </p:embeddedFontLst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18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18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18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18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18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18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18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18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24" userDrawn="1">
          <p15:clr>
            <a:srgbClr val="A4A3A4"/>
          </p15:clr>
        </p15:guide>
        <p15:guide id="2" pos="273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D9D9"/>
    <a:srgbClr val="356EB2"/>
    <a:srgbClr val="0A0A7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65" autoAdjust="0"/>
    <p:restoredTop sz="94660"/>
  </p:normalViewPr>
  <p:slideViewPr>
    <p:cSldViewPr showGuides="1">
      <p:cViewPr>
        <p:scale>
          <a:sx n="100" d="100"/>
          <a:sy n="100" d="100"/>
        </p:scale>
        <p:origin x="1041" y="81"/>
      </p:cViewPr>
      <p:guideLst>
        <p:guide orient="horz" pos="2224"/>
        <p:guide pos="273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5" cy="72005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3.xml"/><Relationship Id="rId8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5" Type="http://schemas.openxmlformats.org/officeDocument/2006/relationships/slideMaster" Target="slideMasters/slideMaster4.xml"/><Relationship Id="rId41" Type="http://schemas.openxmlformats.org/officeDocument/2006/relationships/font" Target="fonts/font8.fntdata"/><Relationship Id="rId40" Type="http://schemas.openxmlformats.org/officeDocument/2006/relationships/font" Target="fonts/font7.fntdata"/><Relationship Id="rId4" Type="http://schemas.openxmlformats.org/officeDocument/2006/relationships/slideMaster" Target="slideMasters/slideMaster3.xml"/><Relationship Id="rId39" Type="http://schemas.openxmlformats.org/officeDocument/2006/relationships/font" Target="fonts/font6.fntdata"/><Relationship Id="rId38" Type="http://schemas.openxmlformats.org/officeDocument/2006/relationships/font" Target="fonts/font5.fntdata"/><Relationship Id="rId37" Type="http://schemas.openxmlformats.org/officeDocument/2006/relationships/font" Target="fonts/font4.fntdata"/><Relationship Id="rId36" Type="http://schemas.openxmlformats.org/officeDocument/2006/relationships/font" Target="fonts/font3.fntdata"/><Relationship Id="rId35" Type="http://schemas.openxmlformats.org/officeDocument/2006/relationships/font" Target="fonts/font2.fntdata"/><Relationship Id="rId34" Type="http://schemas.openxmlformats.org/officeDocument/2006/relationships/font" Target="fonts/font1.fntdata"/><Relationship Id="rId33" Type="http://schemas.openxmlformats.org/officeDocument/2006/relationships/tableStyles" Target="tableStyles.xml"/><Relationship Id="rId32" Type="http://schemas.openxmlformats.org/officeDocument/2006/relationships/viewProps" Target="viewProps.xml"/><Relationship Id="rId31" Type="http://schemas.openxmlformats.org/officeDocument/2006/relationships/presProps" Target="presProps.xml"/><Relationship Id="rId30" Type="http://schemas.openxmlformats.org/officeDocument/2006/relationships/handoutMaster" Target="handoutMasters/handoutMaster1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3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0" Type="http://schemas.openxmlformats.org/officeDocument/2006/relationships/slide" Target="slides/slide14.xml"/><Relationship Id="rId2" Type="http://schemas.openxmlformats.org/officeDocument/2006/relationships/theme" Target="theme/theme1.xml"/><Relationship Id="rId19" Type="http://schemas.openxmlformats.org/officeDocument/2006/relationships/slide" Target="slides/slide13.xml"/><Relationship Id="rId18" Type="http://schemas.openxmlformats.org/officeDocument/2006/relationships/slide" Target="slides/slide12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64769E9B-D8AE-4C93-873B-9DEBE2EF57B1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/>
          <a:p>
            <a:pPr lvl="0" algn="r" fontAlgn="base"/>
            <a:fld id="{9A0DB2DC-4C9A-4742-B13C-FB6460FD3503}" type="slidenum">
              <a:rPr lang="zh-CN" altLang="en-US" sz="1200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z="1200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页眉占位符 1"/>
          <p:cNvSpPr>
            <a:spLocks noGrp="1" noChangeArrowheads="1"/>
          </p:cNvSpPr>
          <p:nvPr>
            <p:ph type="hdr" sz="quarter" idx="4294967295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algn="l">
              <a:buFont typeface="Arial" panose="020B0604020202020204" pitchFamily="34" charset="0"/>
              <a:buNone/>
              <a:defRPr sz="1200"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051" name="日期占位符 2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algn="r">
              <a:buFont typeface="Arial" panose="020B0604020202020204" pitchFamily="34" charset="0"/>
              <a:buNone/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7D912136-7B08-4A3C-896B-CA8B7805BA19}" type="datetime1"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2532" name="幻灯片图像占位符 3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noFill/>
          </a:ln>
        </p:spPr>
      </p:sp>
      <p:sp>
        <p:nvSpPr>
          <p:cNvPr id="22533" name="备注占位符 4"/>
          <p:cNvSpPr>
            <a:spLocks noGrp="1" noRot="1" noChangeAspect="1"/>
          </p:cNvSpPr>
          <p:nvPr/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 w="12700">
            <a:noFill/>
          </a:ln>
        </p:spPr>
        <p:txBody>
          <a:bodyPr anchor="ctr" anchorCtr="0"/>
          <a:lstStyle/>
          <a:p>
            <a:pPr lvl="0">
              <a:spcBef>
                <a:spcPct val="30000"/>
              </a:spcBef>
            </a:pPr>
            <a:r>
              <a:rPr lang="zh-CN" altLang="en-US" sz="1200" dirty="0"/>
              <a:t>单击此处编辑母版文本样式</a:t>
            </a:r>
            <a:endParaRPr lang="zh-CN" altLang="en-US" sz="1200" dirty="0"/>
          </a:p>
          <a:p>
            <a:pPr lvl="0">
              <a:spcBef>
                <a:spcPct val="30000"/>
              </a:spcBef>
            </a:pPr>
            <a:r>
              <a:rPr lang="zh-CN" altLang="en-US" sz="1200" dirty="0"/>
              <a:t>第二级</a:t>
            </a:r>
            <a:endParaRPr lang="zh-CN" altLang="en-US" sz="1200" dirty="0"/>
          </a:p>
          <a:p>
            <a:pPr lvl="0">
              <a:spcBef>
                <a:spcPct val="30000"/>
              </a:spcBef>
            </a:pPr>
            <a:r>
              <a:rPr lang="zh-CN" altLang="en-US" sz="1200" dirty="0"/>
              <a:t>第三级</a:t>
            </a:r>
            <a:endParaRPr lang="zh-CN" altLang="en-US" sz="1200" dirty="0"/>
          </a:p>
          <a:p>
            <a:pPr lvl="0">
              <a:spcBef>
                <a:spcPct val="30000"/>
              </a:spcBef>
            </a:pPr>
            <a:r>
              <a:rPr lang="zh-CN" altLang="en-US" sz="1200" dirty="0"/>
              <a:t>第四级</a:t>
            </a:r>
            <a:endParaRPr lang="zh-CN" altLang="en-US" sz="1200" dirty="0"/>
          </a:p>
          <a:p>
            <a:pPr lvl="0">
              <a:spcBef>
                <a:spcPct val="30000"/>
              </a:spcBef>
            </a:pPr>
            <a:r>
              <a:rPr lang="zh-CN" altLang="en-US" sz="1200" dirty="0"/>
              <a:t>第五级</a:t>
            </a:r>
            <a:endParaRPr lang="zh-CN" altLang="en-US" sz="1200" dirty="0"/>
          </a:p>
        </p:txBody>
      </p:sp>
      <p:sp>
        <p:nvSpPr>
          <p:cNvPr id="2054" name="页脚占位符 5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b" anchorCtr="0" compatLnSpc="1"/>
          <a:lstStyle>
            <a:lvl1pPr algn="l">
              <a:buFont typeface="Arial" panose="020B0604020202020204" pitchFamily="34" charset="0"/>
              <a:buNone/>
              <a:defRPr sz="1200"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055" name="灯片编号占位符 6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b" anchorCtr="0" compatLnSpc="1"/>
          <a:lstStyle/>
          <a:p>
            <a:pPr lvl="0" algn="r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z="1200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/>
  <p:notesStyle>
    <a:lvl1pPr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927100" y="744538"/>
            <a:ext cx="4965700" cy="3724275"/>
          </a:xfrm>
        </p:spPr>
      </p:sp>
      <p:sp>
        <p:nvSpPr>
          <p:cNvPr id="24578" name="备注占位符 2"/>
          <p:cNvSpPr>
            <a:spLocks noGrp="1"/>
          </p:cNvSpPr>
          <p:nvPr>
            <p:ph type="body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/>
          <a:p>
            <a:pPr lvl="0"/>
            <a:endParaRPr lang="zh-CN" altLang="en-US" dirty="0"/>
          </a:p>
        </p:txBody>
      </p:sp>
      <p:sp>
        <p:nvSpPr>
          <p:cNvPr id="24579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 anchorCtr="0"/>
          <a:lstStyle/>
          <a:p>
            <a:pPr lvl="0"/>
            <a:fld id="{9A0DB2DC-4C9A-4742-B13C-FB6460FD3503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927100" y="744538"/>
            <a:ext cx="4965700" cy="3724275"/>
          </a:xfrm>
        </p:spPr>
      </p:sp>
      <p:sp>
        <p:nvSpPr>
          <p:cNvPr id="26626" name="备注占位符 2"/>
          <p:cNvSpPr>
            <a:spLocks noGrp="1"/>
          </p:cNvSpPr>
          <p:nvPr>
            <p:ph type="body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/>
          <a:p>
            <a:pPr lvl="0"/>
            <a:endParaRPr lang="zh-CN" altLang="en-US" dirty="0"/>
          </a:p>
        </p:txBody>
      </p:sp>
      <p:sp>
        <p:nvSpPr>
          <p:cNvPr id="26627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 anchorCtr="0"/>
          <a:lstStyle/>
          <a:p>
            <a:pPr lvl="0"/>
            <a:fld id="{9A0DB2DC-4C9A-4742-B13C-FB6460FD3503}" type="slidenum">
              <a:rPr lang="zh-CN" altLang="en-US" sz="1800">
                <a:latin typeface="Arial" panose="020B0604020202020204" pitchFamily="34" charset="0"/>
                <a:ea typeface="宋体" panose="02010600030101010101" pitchFamily="2" charset="-122"/>
              </a:rPr>
            </a:fld>
            <a:endParaRPr lang="zh-CN" altLang="en-US" sz="18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927100" y="744538"/>
            <a:ext cx="4965700" cy="3724275"/>
          </a:xfrm>
        </p:spPr>
      </p:sp>
      <p:sp>
        <p:nvSpPr>
          <p:cNvPr id="26626" name="备注占位符 2"/>
          <p:cNvSpPr>
            <a:spLocks noGrp="1"/>
          </p:cNvSpPr>
          <p:nvPr>
            <p:ph type="body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/>
          <a:p>
            <a:pPr lvl="0"/>
            <a:endParaRPr lang="zh-CN" altLang="en-US" dirty="0"/>
          </a:p>
        </p:txBody>
      </p:sp>
      <p:sp>
        <p:nvSpPr>
          <p:cNvPr id="26627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 anchorCtr="0"/>
          <a:lstStyle/>
          <a:p>
            <a:pPr lvl="0"/>
            <a:fld id="{9A0DB2DC-4C9A-4742-B13C-FB6460FD3503}" type="slidenum">
              <a:rPr lang="zh-CN" altLang="en-US" sz="1800">
                <a:latin typeface="Arial" panose="020B0604020202020204" pitchFamily="34" charset="0"/>
                <a:ea typeface="宋体" panose="02010600030101010101" pitchFamily="2" charset="-122"/>
              </a:rPr>
            </a:fld>
            <a:endParaRPr lang="zh-CN" altLang="en-US" sz="18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pPr fontAlgn="base"/>
            <a:r>
              <a:rPr lang="zh-CN" altLang="en-US" strike="noStrike" noProof="1"/>
              <a:t>单击此处编辑母版副标题样式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标题和文本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16013" y="374650"/>
            <a:ext cx="7499350" cy="461963"/>
          </a:xfrm>
        </p:spPr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</p:spPr>
        <p:txBody>
          <a:bodyPr/>
          <a:lstStyle/>
          <a:p>
            <a:pPr fontAlgn="base"/>
            <a:fld id="{AC1B7B3F-A56B-4310-A966-BD55D80449F1}" type="datetimeFigureOut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</p:spPr>
        <p:txBody>
          <a:bodyPr/>
          <a:lstStyle/>
          <a:p>
            <a:pPr fontAlgn="base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/>
          <a:lstStyle/>
          <a:p>
            <a:pPr fontAlgn="base"/>
            <a:fld id="{73127340-2293-49D2-96F1-6E7BF0C8FD9C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fontAlgn="base"/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 fontAlgn="base">
              <a:defRPr/>
            </a:pPr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 fontAlgn="base">
              <a:defRPr/>
            </a:pPr>
            <a:endParaRPr lang="en-US" altLang="zh-CN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 fontAlgn="base">
              <a:defRPr/>
            </a:pPr>
            <a:fld id="{1DDFA577-3075-4893-A67E-6FD3CC1F7D1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矩形 35"/>
          <p:cNvSpPr/>
          <p:nvPr userDrawn="1"/>
        </p:nvSpPr>
        <p:spPr>
          <a:xfrm>
            <a:off x="0" y="1554446"/>
            <a:ext cx="9143999" cy="4686560"/>
          </a:xfrm>
          <a:prstGeom prst="rect">
            <a:avLst/>
          </a:prstGeom>
          <a:solidFill>
            <a:srgbClr val="F2F2F2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grpSp>
        <p:nvGrpSpPr>
          <p:cNvPr id="48" name="组合 47"/>
          <p:cNvGrpSpPr/>
          <p:nvPr userDrawn="1"/>
        </p:nvGrpSpPr>
        <p:grpSpPr>
          <a:xfrm>
            <a:off x="6318839" y="1554445"/>
            <a:ext cx="2825160" cy="4686561"/>
            <a:chOff x="6697042" y="21450"/>
            <a:chExt cx="5494958" cy="6836549"/>
          </a:xfrm>
        </p:grpSpPr>
        <p:sp>
          <p:nvSpPr>
            <p:cNvPr id="49" name="任意多边形: 形状 48"/>
            <p:cNvSpPr/>
            <p:nvPr userDrawn="1"/>
          </p:nvSpPr>
          <p:spPr>
            <a:xfrm>
              <a:off x="6708194" y="21450"/>
              <a:ext cx="5483806" cy="6836549"/>
            </a:xfrm>
            <a:custGeom>
              <a:avLst/>
              <a:gdLst>
                <a:gd name="connsiteX0" fmla="*/ 1714499 w 5483806"/>
                <a:gd name="connsiteY0" fmla="*/ 0 h 6858000"/>
                <a:gd name="connsiteX1" fmla="*/ 5483806 w 5483806"/>
                <a:gd name="connsiteY1" fmla="*/ 0 h 6858000"/>
                <a:gd name="connsiteX2" fmla="*/ 5483806 w 5483806"/>
                <a:gd name="connsiteY2" fmla="*/ 6858000 h 6858000"/>
                <a:gd name="connsiteX3" fmla="*/ 0 w 5483806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83806" h="6858000">
                  <a:moveTo>
                    <a:pt x="1714499" y="0"/>
                  </a:moveTo>
                  <a:lnTo>
                    <a:pt x="5483806" y="0"/>
                  </a:lnTo>
                  <a:lnTo>
                    <a:pt x="5483806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C7141A"/>
            </a:solidFill>
            <a:ln>
              <a:noFill/>
            </a:ln>
            <a:effectLst>
              <a:innerShdw blurRad="63500" dist="50800" dir="10980000">
                <a:prstClr val="black">
                  <a:alpha val="2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>
                <a:latin typeface="思源黑体 CN Normal" panose="020B0200000000000000" pitchFamily="34" charset="-122"/>
                <a:ea typeface="思源黑体 CN Normal" panose="020B0200000000000000" pitchFamily="34" charset="-122"/>
                <a:sym typeface="思源黑体 CN Normal" panose="020B0200000000000000" pitchFamily="34" charset="-122"/>
              </a:endParaRPr>
            </a:p>
          </p:txBody>
        </p:sp>
        <p:pic>
          <p:nvPicPr>
            <p:cNvPr id="50" name="图片 49"/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6697042" y="21450"/>
              <a:ext cx="5494957" cy="6836549"/>
            </a:xfrm>
            <a:prstGeom prst="rect">
              <a:avLst/>
            </a:prstGeom>
          </p:spPr>
        </p:pic>
        <p:sp>
          <p:nvSpPr>
            <p:cNvPr id="51" name="平行四边形 50"/>
            <p:cNvSpPr/>
            <p:nvPr userDrawn="1"/>
          </p:nvSpPr>
          <p:spPr>
            <a:xfrm>
              <a:off x="7009033" y="1925842"/>
              <a:ext cx="1376378" cy="3006317"/>
            </a:xfrm>
            <a:prstGeom prst="parallelogram">
              <a:avLst>
                <a:gd name="adj" fmla="val 54785"/>
              </a:avLst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 dirty="0">
                <a:latin typeface="思源黑体 CN Normal" panose="020B0200000000000000" pitchFamily="34" charset="-122"/>
                <a:ea typeface="思源黑体 CN Normal" panose="020B0200000000000000" pitchFamily="34" charset="-122"/>
                <a:sym typeface="思源黑体 CN Normal" panose="020B0200000000000000" pitchFamily="34" charset="-122"/>
              </a:endParaRPr>
            </a:p>
          </p:txBody>
        </p: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矩形 35"/>
          <p:cNvSpPr/>
          <p:nvPr userDrawn="1"/>
        </p:nvSpPr>
        <p:spPr>
          <a:xfrm>
            <a:off x="0" y="261259"/>
            <a:ext cx="9143999" cy="843642"/>
          </a:xfrm>
          <a:prstGeom prst="rect">
            <a:avLst/>
          </a:prstGeom>
          <a:solidFill>
            <a:srgbClr val="F2F2F2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sp>
        <p:nvSpPr>
          <p:cNvPr id="51" name="平行四边形 50"/>
          <p:cNvSpPr/>
          <p:nvPr userDrawn="1"/>
        </p:nvSpPr>
        <p:spPr>
          <a:xfrm>
            <a:off x="6479247" y="2859936"/>
            <a:ext cx="707647" cy="2060878"/>
          </a:xfrm>
          <a:prstGeom prst="parallelogram">
            <a:avLst>
              <a:gd name="adj" fmla="val 54785"/>
            </a:avLst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 dirty="0">
              <a:latin typeface="思源黑体 CN Normal" panose="020B0200000000000000" pitchFamily="34" charset="-122"/>
              <a:ea typeface="思源黑体 CN Normal" panose="020B0200000000000000" pitchFamily="34" charset="-122"/>
              <a:sym typeface="思源黑体 CN Normal" panose="020B0200000000000000" pitchFamily="34" charset="-122"/>
            </a:endParaRPr>
          </a:p>
        </p:txBody>
      </p:sp>
      <p:sp>
        <p:nvSpPr>
          <p:cNvPr id="30" name="矩形: 圆角 29"/>
          <p:cNvSpPr/>
          <p:nvPr userDrawn="1"/>
        </p:nvSpPr>
        <p:spPr>
          <a:xfrm rot="5400000">
            <a:off x="100449" y="633840"/>
            <a:ext cx="312392" cy="98480"/>
          </a:xfrm>
          <a:prstGeom prst="roundRect">
            <a:avLst>
              <a:gd name="adj" fmla="val 50000"/>
            </a:avLst>
          </a:prstGeom>
          <a:solidFill>
            <a:srgbClr val="C714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pPr fontAlgn="base"/>
            <a:r>
              <a:rPr lang="zh-CN" altLang="en-US" strike="noStrike" noProof="1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trike="noStrike" noProof="1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trike="noStrike" noProof="1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8601178-7DBB-4E59-AF8F-386F7C2C2802}" type="slidenum">
              <a:rPr lang="zh-CN" altLang="en-US" strike="noStrike" noProof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trike="noStrike" noProof="1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trike="noStrike" noProof="1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trike="noStrike" noProof="1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8601178-7DBB-4E59-AF8F-386F7C2C2802}" type="slidenum">
              <a:rPr lang="zh-CN" altLang="en-US" strike="noStrike" noProof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trike="noStrike" noProof="1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trike="noStrike" noProof="1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trike="noStrike" noProof="1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8601178-7DBB-4E59-AF8F-386F7C2C2802}" type="slidenum">
              <a:rPr lang="zh-CN" altLang="en-US" strike="noStrike" noProof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trike="noStrike" noProof="1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trike="noStrike" noProof="1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trike="noStrike" noProof="1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8601178-7DBB-4E59-AF8F-386F7C2C2802}" type="slidenum">
              <a:rPr lang="zh-CN" altLang="en-US" strike="noStrike" noProof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trike="noStrike" noProof="1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trike="noStrike" noProof="1">
              <a:solidFill>
                <a:srgbClr val="000000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trike="noStrike" noProof="1">
              <a:solidFill>
                <a:srgbClr val="000000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8601178-7DBB-4E59-AF8F-386F7C2C2802}" type="slidenum">
              <a:rPr lang="zh-CN" altLang="en-US" strike="noStrike" noProof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trike="noStrike" noProof="1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trike="noStrike" noProof="1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trike="noStrike" noProof="1">
              <a:solidFill>
                <a:srgbClr val="00000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8601178-7DBB-4E59-AF8F-386F7C2C2802}" type="slidenum">
              <a:rPr lang="zh-CN" altLang="en-US" strike="noStrike" noProof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trike="noStrike" noProof="1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trike="noStrike" noProof="1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trike="noStrike" noProof="1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8601178-7DBB-4E59-AF8F-386F7C2C2802}" type="slidenum">
              <a:rPr lang="zh-CN" altLang="en-US" strike="noStrike" noProof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trike="noStrike" noProof="1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trike="noStrike" noProof="1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trike="noStrike" noProof="1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8601178-7DBB-4E59-AF8F-386F7C2C2802}" type="slidenum">
              <a:rPr lang="zh-CN" altLang="en-US" strike="noStrike" noProof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trike="noStrike" noProof="1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 fontAlgn="base"/>
            <a:endParaRPr lang="zh-CN" altLang="en-US" strike="noStrike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trike="noStrike" noProof="1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trike="noStrike" noProof="1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8601178-7DBB-4E59-AF8F-386F7C2C2802}" type="slidenum">
              <a:rPr lang="zh-CN" altLang="en-US" strike="noStrike" noProof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trike="noStrike" noProof="1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trike="noStrike" noProof="1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trike="noStrike" noProof="1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8601178-7DBB-4E59-AF8F-386F7C2C2802}" type="slidenum">
              <a:rPr lang="zh-CN" altLang="en-US" strike="noStrike" noProof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trike="noStrike" noProof="1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trike="noStrike" noProof="1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trike="noStrike" noProof="1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8601178-7DBB-4E59-AF8F-386F7C2C2802}" type="slidenum">
              <a:rPr lang="zh-CN" altLang="en-US" strike="noStrike" noProof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trike="noStrike" noProof="1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8"/>
          <p:cNvPicPr/>
          <p:nvPr userDrawn="1"/>
        </p:nvPicPr>
        <p:blipFill>
          <a:blip r:embed="rId3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171" name="灯片编号占位符 5"/>
          <p:cNvSpPr txBox="1"/>
          <p:nvPr userDrawn="1"/>
        </p:nvSpPr>
        <p:spPr>
          <a:xfrm>
            <a:off x="6705600" y="6303963"/>
            <a:ext cx="2133600" cy="365125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 algn="r"/>
            <a:fld id="{9A0DB2DC-4C9A-4742-B13C-FB6460FD3503}" type="slidenum">
              <a:rPr lang="zh-CN" altLang="en-US" sz="120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</a:fld>
            <a:endParaRPr lang="zh-CN" altLang="en-US" sz="1200">
              <a:solidFill>
                <a:srgbClr val="00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13" name="标题 1"/>
          <p:cNvSpPr>
            <a:spLocks noGrp="1"/>
          </p:cNvSpPr>
          <p:nvPr>
            <p:ph type="ctrTitle"/>
          </p:nvPr>
        </p:nvSpPr>
        <p:spPr>
          <a:xfrm>
            <a:off x="678507" y="3438525"/>
            <a:ext cx="7772400" cy="792088"/>
          </a:xfrm>
        </p:spPr>
        <p:txBody>
          <a:bodyPr>
            <a:normAutofit/>
          </a:bodyPr>
          <a:lstStyle>
            <a:lvl1pPr algn="l">
              <a:defRPr sz="3800" b="0" i="0" baseline="0">
                <a:solidFill>
                  <a:schemeClr val="bg1"/>
                </a:solidFill>
                <a:latin typeface="(使用中文字体)"/>
                <a:ea typeface="微软雅黑" panose="020B0503020204020204" pitchFamily="34" charset="-122"/>
              </a:defRPr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trike="noStrike" noProof="1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trike="noStrike" noProof="1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8601178-7DBB-4E59-AF8F-386F7C2C2802}" type="slidenum">
              <a:rPr lang="zh-CN" altLang="en-US" strike="noStrike" noProof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trike="noStrike" noProof="1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幻灯片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3"/>
          <p:cNvSpPr txBox="1"/>
          <p:nvPr userDrawn="1"/>
        </p:nvSpPr>
        <p:spPr>
          <a:xfrm>
            <a:off x="757238" y="3552825"/>
            <a:ext cx="5400675" cy="70167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 lvl="0"/>
            <a:r>
              <a:rPr lang="zh-CN" altLang="zh-CN" sz="400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06   </a:t>
            </a:r>
            <a:r>
              <a:rPr lang="zh-CN" altLang="en-US" sz="40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市场调研分析 </a:t>
            </a:r>
            <a:endParaRPr lang="zh-CN" altLang="en-US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8195" name="灯片编号占位符 5"/>
          <p:cNvSpPr txBox="1"/>
          <p:nvPr userDrawn="1"/>
        </p:nvSpPr>
        <p:spPr>
          <a:xfrm>
            <a:off x="6705600" y="6303963"/>
            <a:ext cx="2133600" cy="365125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 algn="r"/>
            <a:fld id="{9A0DB2DC-4C9A-4742-B13C-FB6460FD3503}" type="slidenum">
              <a:rPr lang="zh-CN" altLang="en-US" sz="120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</a:fld>
            <a:endParaRPr lang="zh-CN" altLang="en-US" sz="1200">
              <a:solidFill>
                <a:srgbClr val="00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pic>
        <p:nvPicPr>
          <p:cNvPr id="8196" name="Picture 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849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trike="noStrike" noProof="1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trike="noStrike" noProof="1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8601178-7DBB-4E59-AF8F-386F7C2C2802}" type="slidenum">
              <a:rPr lang="zh-CN" altLang="en-US" strike="noStrike" noProof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trike="noStrike" noProof="1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6" descr="logo3"/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0"/>
            <a:ext cx="2679700" cy="7667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219" name="Rectangle 9"/>
          <p:cNvSpPr/>
          <p:nvPr userDrawn="1"/>
        </p:nvSpPr>
        <p:spPr>
          <a:xfrm>
            <a:off x="0" y="765175"/>
            <a:ext cx="9144000" cy="85725"/>
          </a:xfrm>
          <a:prstGeom prst="rect">
            <a:avLst/>
          </a:prstGeom>
          <a:gradFill rotWithShape="1">
            <a:gsLst>
              <a:gs pos="0">
                <a:srgbClr val="990033"/>
              </a:gs>
              <a:gs pos="100000">
                <a:srgbClr val="FFFFFF"/>
              </a:gs>
            </a:gsLst>
            <a:lin ang="0" scaled="1"/>
            <a:tileRect/>
          </a:gradFill>
          <a:ln w="9525">
            <a:noFill/>
          </a:ln>
        </p:spPr>
        <p:txBody>
          <a:bodyPr wrap="none" anchor="ctr" anchorCtr="0"/>
          <a:lstStyle/>
          <a:p>
            <a:pPr lvl="0"/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8" name="矩形 77"/>
          <p:cNvSpPr/>
          <p:nvPr userDrawn="1"/>
        </p:nvSpPr>
        <p:spPr>
          <a:xfrm>
            <a:off x="0" y="765175"/>
            <a:ext cx="620713" cy="85725"/>
          </a:xfrm>
          <a:prstGeom prst="rect">
            <a:avLst/>
          </a:prstGeom>
          <a:solidFill>
            <a:srgbClr val="9E9E9E"/>
          </a:solidFill>
          <a:ln w="9525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sp>
        <p:nvSpPr>
          <p:cNvPr id="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911642" y="228267"/>
            <a:ext cx="6063917" cy="5048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>
            <a:noAutofit/>
          </a:bodyPr>
          <a:lstStyle>
            <a:lvl1pPr algn="r">
              <a:defRPr sz="3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trike="noStrike" noProof="1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trike="noStrike" noProof="1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8601178-7DBB-4E59-AF8F-386F7C2C2802}" type="slidenum">
              <a:rPr lang="zh-CN" altLang="en-US" strike="noStrike" noProof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trike="noStrike" noProof="1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trike="noStrike" noProof="1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trike="noStrike" noProof="1">
              <a:solidFill>
                <a:srgbClr val="00000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8601178-7DBB-4E59-AF8F-386F7C2C2802}" type="slidenum">
              <a:rPr lang="zh-CN" altLang="en-US" strike="noStrike" noProof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trike="noStrike" noProof="1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pPr fontAlgn="base"/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trike="noStrike" noProof="1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trike="noStrike" noProof="1">
              <a:solidFill>
                <a:srgbClr val="00000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8601178-7DBB-4E59-AF8F-386F7C2C2802}" type="slidenum">
              <a:rPr lang="zh-CN" altLang="en-US" strike="noStrike" noProof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trike="noStrike" noProof="1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pPr fontAlgn="base"/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trike="noStrike" noProof="1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trike="noStrike" noProof="1">
              <a:solidFill>
                <a:srgbClr val="00000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8601178-7DBB-4E59-AF8F-386F7C2C2802}" type="slidenum">
              <a:rPr lang="zh-CN" altLang="en-US" strike="noStrike" noProof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trike="noStrike" noProof="1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标题和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pPr fontAlgn="base"/>
            <a:endParaRPr lang="zh-CN" altLang="en-US" strike="noStrike" noProof="1"/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fontAlgn="base">
              <a:defRPr/>
            </a:pPr>
            <a:endParaRPr lang="zh-CN" altLang="en-US" strike="noStrike" noProof="1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fontAlgn="base">
              <a:defRPr/>
            </a:pPr>
            <a:endParaRPr lang="en-US" altLang="zh-CN" strike="noStrike" noProof="1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mtClean="0"/>
            </a:lvl1pPr>
          </a:lstStyle>
          <a:p>
            <a:pPr fontAlgn="base">
              <a:defRPr/>
            </a:pPr>
            <a:fld id="{47290A3F-8E0B-407C-B2DB-125CF854A0FB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标题和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pPr fontAlgn="base"/>
            <a:endParaRPr lang="zh-CN" altLang="en-US" strike="noStrike" noProof="1"/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fontAlgn="base">
              <a:defRPr/>
            </a:pPr>
            <a:endParaRPr lang="zh-CN" altLang="en-US" strike="noStrike" noProof="1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fontAlgn="base">
              <a:defRPr/>
            </a:pPr>
            <a:endParaRPr lang="en-US" altLang="zh-CN" strike="noStrike" noProof="1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mtClean="0"/>
            </a:lvl1pPr>
          </a:lstStyle>
          <a:p>
            <a:pPr fontAlgn="base">
              <a:defRPr/>
            </a:pPr>
            <a:fld id="{47290A3F-8E0B-407C-B2DB-125CF854A0FB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标题和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pPr fontAlgn="base"/>
            <a:endParaRPr lang="zh-CN" altLang="en-US" strike="noStrike" noProof="1"/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fontAlgn="base">
              <a:defRPr/>
            </a:pPr>
            <a:endParaRPr lang="zh-CN" altLang="en-US" strike="noStrike" noProof="1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fontAlgn="base">
              <a:defRPr/>
            </a:pPr>
            <a:endParaRPr lang="en-US" altLang="zh-CN" strike="noStrike" noProof="1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mtClean="0"/>
            </a:lvl1pPr>
          </a:lstStyle>
          <a:p>
            <a:pPr fontAlgn="base">
              <a:defRPr/>
            </a:pPr>
            <a:fld id="{47290A3F-8E0B-407C-B2DB-125CF854A0FB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标题和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pPr fontAlgn="base"/>
            <a:endParaRPr lang="zh-CN" altLang="en-US" strike="noStrike" noProof="1"/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fontAlgn="base">
              <a:defRPr/>
            </a:pPr>
            <a:endParaRPr lang="zh-CN" altLang="en-US" strike="noStrike" noProof="1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fontAlgn="base">
              <a:defRPr/>
            </a:pPr>
            <a:endParaRPr lang="en-US" altLang="zh-CN" strike="noStrike" noProof="1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mtClean="0"/>
            </a:lvl1pPr>
          </a:lstStyle>
          <a:p>
            <a:pPr fontAlgn="base">
              <a:defRPr/>
            </a:pPr>
            <a:fld id="{47290A3F-8E0B-407C-B2DB-125CF854A0FB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标题和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pPr fontAlgn="base"/>
            <a:endParaRPr lang="zh-CN" altLang="en-US" strike="noStrike" noProof="1"/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fontAlgn="base">
              <a:defRPr/>
            </a:pPr>
            <a:endParaRPr lang="zh-CN" altLang="en-US" strike="noStrike" noProof="1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fontAlgn="base">
              <a:defRPr/>
            </a:pPr>
            <a:endParaRPr lang="en-US" altLang="zh-CN" strike="noStrike" noProof="1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mtClean="0"/>
            </a:lvl1pPr>
          </a:lstStyle>
          <a:p>
            <a:pPr fontAlgn="base">
              <a:defRPr/>
            </a:pPr>
            <a:fld id="{47290A3F-8E0B-407C-B2DB-125CF854A0FB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标题和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pPr fontAlgn="base"/>
            <a:endParaRPr lang="zh-CN" altLang="en-US" strike="noStrike" noProof="1"/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fontAlgn="base">
              <a:defRPr/>
            </a:pPr>
            <a:endParaRPr lang="zh-CN" altLang="en-US" strike="noStrike" noProof="1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fontAlgn="base">
              <a:defRPr/>
            </a:pPr>
            <a:endParaRPr lang="en-US" altLang="zh-CN" strike="noStrike" noProof="1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mtClean="0"/>
            </a:lvl1pPr>
          </a:lstStyle>
          <a:p>
            <a:pPr fontAlgn="base">
              <a:defRPr/>
            </a:pPr>
            <a:fld id="{47290A3F-8E0B-407C-B2DB-125CF854A0FB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标题和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pPr fontAlgn="base"/>
            <a:endParaRPr lang="zh-CN" altLang="en-US" strike="noStrike" noProof="1"/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fontAlgn="base">
              <a:defRPr/>
            </a:pPr>
            <a:endParaRPr lang="zh-CN" altLang="en-US" strike="noStrike" noProof="1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fontAlgn="base">
              <a:defRPr/>
            </a:pPr>
            <a:endParaRPr lang="en-US" altLang="zh-CN" strike="noStrike" noProof="1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mtClean="0"/>
            </a:lvl1pPr>
          </a:lstStyle>
          <a:p>
            <a:pPr fontAlgn="base">
              <a:defRPr/>
            </a:pPr>
            <a:fld id="{47290A3F-8E0B-407C-B2DB-125CF854A0FB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pPr fontAlgn="base"/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trike="noStrike" noProof="1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trike="noStrike" noProof="1">
              <a:solidFill>
                <a:srgbClr val="00000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8601178-7DBB-4E59-AF8F-386F7C2C2802}" type="slidenum">
              <a:rPr lang="zh-CN" altLang="en-US" strike="noStrike" noProof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trike="noStrike" noProof="1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pPr fontAlgn="base"/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trike="noStrike" noProof="1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trike="noStrike" noProof="1">
              <a:solidFill>
                <a:srgbClr val="00000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8601178-7DBB-4E59-AF8F-386F7C2C2802}" type="slidenum">
              <a:rPr lang="zh-CN" altLang="en-US" strike="noStrike" noProof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trike="noStrike" noProof="1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pPr fontAlgn="base"/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trike="noStrike" noProof="1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trike="noStrike" noProof="1">
              <a:solidFill>
                <a:srgbClr val="00000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8601178-7DBB-4E59-AF8F-386F7C2C2802}" type="slidenum">
              <a:rPr lang="zh-CN" altLang="en-US" strike="noStrike" noProof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trike="noStrike" noProof="1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pPr fontAlgn="base"/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trike="noStrike" noProof="1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trike="noStrike" noProof="1">
              <a:solidFill>
                <a:srgbClr val="00000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8601178-7DBB-4E59-AF8F-386F7C2C2802}" type="slidenum">
              <a:rPr lang="zh-CN" altLang="en-US" strike="noStrike" noProof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trike="noStrike" noProof="1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fontAlgn="base"/>
            <a:endParaRPr lang="zh-CN" altLang="en-US" strike="noStrike" noProof="1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fontAlgn="base"/>
            <a:endParaRPr lang="zh-CN" altLang="en-US" strike="noStrike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fontAlgn="base"/>
            <a:fld id="{CC39A2CA-D64A-44B5-8D25-EC86F08C5F30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auto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auto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auto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auto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auto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/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/>
            <a:fld id="{CC39A2CA-D64A-44B5-8D25-EC86F08C5F30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 fontAlgn="auto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auto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/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/>
            <a:fld id="{CC39A2CA-D64A-44B5-8D25-EC86F08C5F30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2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auto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auto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auto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auto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auto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2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auto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auto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auto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auto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auto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/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/>
            <a:fld id="{CC39A2CA-D64A-44B5-8D25-EC86F08C5F30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pPr fontAlgn="auto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auto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auto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auto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auto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auto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auto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30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auto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auto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auto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auto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auto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auto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/>
            <a:endParaRPr lang="zh-CN" altLang="en-US" strike="noStrike" noProof="1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/>
            <a:endParaRPr lang="zh-CN" altLang="en-US" strike="noStrike" noProof="1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/>
            <a:fld id="{CC39A2CA-D64A-44B5-8D25-EC86F08C5F30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/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/>
            <a:endParaRPr lang="zh-CN" altLang="en-US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/>
            <a:fld id="{CC39A2CA-D64A-44B5-8D25-EC86F08C5F30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/>
            <a:endParaRPr lang="zh-CN" altLang="en-US" strike="noStrike" noProof="1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/>
            <a:endParaRPr lang="zh-CN" altLang="en-US" strike="noStrike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/>
            <a:fld id="{CC39A2CA-D64A-44B5-8D25-EC86F08C5F30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auto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auto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auto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auto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auto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auto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2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auto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/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/>
            <a:fld id="{CC39A2CA-D64A-44B5-8D25-EC86F08C5F30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auto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fontAlgn="auto"/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40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auto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/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/>
            <a:fld id="{CC39A2CA-D64A-44B5-8D25-EC86F08C5F30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auto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auto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auto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auto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auto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/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/>
            <a:fld id="{CC39A2CA-D64A-44B5-8D25-EC86F08C5F30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1"/>
          </a:xfrm>
        </p:spPr>
        <p:txBody>
          <a:bodyPr vert="eaVert"/>
          <a:lstStyle/>
          <a:p>
            <a:pPr fontAlgn="auto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1"/>
          </a:xfrm>
        </p:spPr>
        <p:txBody>
          <a:bodyPr vert="eaVert"/>
          <a:lstStyle/>
          <a:p>
            <a:pPr lvl="0" fontAlgn="auto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auto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auto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auto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auto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/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/>
            <a:fld id="{CC39A2CA-D64A-44B5-8D25-EC86F08C5F30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/>
          <a:lstStyle/>
          <a:p>
            <a:pPr fontAlgn="auto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0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indent="0" algn="r" fontAlgn="base"/>
            <a:fld id="{9A0DB2DC-4C9A-4742-B13C-FB6460FD3503}" type="slidenum">
              <a:rPr lang="zh-CN" altLang="en-US" strike="noStrike" noProof="1">
                <a:solidFill>
                  <a:srgbClr val="898989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solidFill>
                <a:srgbClr val="898989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1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fontAlgn="base"/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2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fontAlgn="base"/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pPr fontAlgn="base"/>
            <a:r>
              <a:rPr lang="zh-CN" altLang="en-US" strike="noStrike" noProof="1"/>
              <a:t>单击此处编辑母版副标题样式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  <a:sym typeface="Calibri" panose="020F0502020204030204" pitchFamily="34" charset="0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标题和文本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16013" y="374650"/>
            <a:ext cx="7499350" cy="461963"/>
          </a:xfrm>
        </p:spPr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</p:spPr>
        <p:txBody>
          <a:bodyPr/>
          <a:lstStyle/>
          <a:p>
            <a:pPr fontAlgn="base"/>
            <a:fld id="{AC1B7B3F-A56B-4310-A966-BD55D80449F1}" type="datetimeFigureOut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</p:spPr>
        <p:txBody>
          <a:bodyPr/>
          <a:lstStyle/>
          <a:p>
            <a:pPr fontAlgn="base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/>
          <a:lstStyle/>
          <a:p>
            <a:pPr fontAlgn="base"/>
            <a:fld id="{73127340-2293-49D2-96F1-6E7BF0C8FD9C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fontAlgn="base"/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 fontAlgn="base">
              <a:defRPr/>
            </a:pPr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 fontAlgn="base">
              <a:defRPr/>
            </a:pPr>
            <a:endParaRPr lang="en-US" altLang="zh-CN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 fontAlgn="base">
              <a:defRPr/>
            </a:pPr>
            <a:fld id="{1DDFA577-3075-4893-A67E-6FD3CC1F7D1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  <a:sym typeface="Calibri" panose="020F0502020204030204" pitchFamily="34" charset="0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image" Target="../media/image2.jpeg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5.xml"/><Relationship Id="rId8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2.xml"/><Relationship Id="rId5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0.xml"/><Relationship Id="rId30" Type="http://schemas.openxmlformats.org/officeDocument/2006/relationships/theme" Target="../theme/theme2.xml"/><Relationship Id="rId3" Type="http://schemas.openxmlformats.org/officeDocument/2006/relationships/slideLayout" Target="../slideLayouts/slideLayout19.xml"/><Relationship Id="rId29" Type="http://schemas.openxmlformats.org/officeDocument/2006/relationships/image" Target="../media/image3.jpeg"/><Relationship Id="rId28" Type="http://schemas.openxmlformats.org/officeDocument/2006/relationships/slideLayout" Target="../slideLayouts/slideLayout44.xml"/><Relationship Id="rId27" Type="http://schemas.openxmlformats.org/officeDocument/2006/relationships/slideLayout" Target="../slideLayouts/slideLayout43.xml"/><Relationship Id="rId26" Type="http://schemas.openxmlformats.org/officeDocument/2006/relationships/slideLayout" Target="../slideLayouts/slideLayout42.xml"/><Relationship Id="rId25" Type="http://schemas.openxmlformats.org/officeDocument/2006/relationships/slideLayout" Target="../slideLayouts/slideLayout41.xml"/><Relationship Id="rId24" Type="http://schemas.openxmlformats.org/officeDocument/2006/relationships/slideLayout" Target="../slideLayouts/slideLayout40.xml"/><Relationship Id="rId23" Type="http://schemas.openxmlformats.org/officeDocument/2006/relationships/slideLayout" Target="../slideLayouts/slideLayout39.xml"/><Relationship Id="rId22" Type="http://schemas.openxmlformats.org/officeDocument/2006/relationships/slideLayout" Target="../slideLayouts/slideLayout38.xml"/><Relationship Id="rId21" Type="http://schemas.openxmlformats.org/officeDocument/2006/relationships/slideLayout" Target="../slideLayouts/slideLayout37.xml"/><Relationship Id="rId20" Type="http://schemas.openxmlformats.org/officeDocument/2006/relationships/slideLayout" Target="../slideLayouts/slideLayout36.xml"/><Relationship Id="rId2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3.xml"/><Relationship Id="rId16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6.xml"/><Relationship Id="rId1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3.xml"/><Relationship Id="rId8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6.xml"/><Relationship Id="rId13" Type="http://schemas.openxmlformats.org/officeDocument/2006/relationships/theme" Target="../theme/theme3.xml"/><Relationship Id="rId12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4.xml"/><Relationship Id="rId1" Type="http://schemas.openxmlformats.org/officeDocument/2006/relationships/slideLayout" Target="../slideLayouts/slideLayout45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5.xml"/><Relationship Id="rId8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2.xml"/><Relationship Id="rId5" Type="http://schemas.openxmlformats.org/officeDocument/2006/relationships/slideLayout" Target="../slideLayouts/slideLayout61.xml"/><Relationship Id="rId4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9.xml"/><Relationship Id="rId2" Type="http://schemas.openxmlformats.org/officeDocument/2006/relationships/slideLayout" Target="../slideLayouts/slideLayout58.xml"/><Relationship Id="rId16" Type="http://schemas.openxmlformats.org/officeDocument/2006/relationships/theme" Target="../theme/theme4.xml"/><Relationship Id="rId15" Type="http://schemas.openxmlformats.org/officeDocument/2006/relationships/image" Target="../media/image2.jpeg"/><Relationship Id="rId14" Type="http://schemas.openxmlformats.org/officeDocument/2006/relationships/slideLayout" Target="../slideLayouts/slideLayout70.xml"/><Relationship Id="rId13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66.xml"/><Relationship Id="rId1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7"/>
          <p:cNvSpPr/>
          <p:nvPr/>
        </p:nvSpPr>
        <p:spPr>
          <a:xfrm>
            <a:off x="571500" y="762000"/>
            <a:ext cx="8358188" cy="95250"/>
          </a:xfrm>
          <a:prstGeom prst="rect">
            <a:avLst/>
          </a:prstGeom>
          <a:solidFill>
            <a:srgbClr val="B10A32"/>
          </a:solidFill>
          <a:ln w="9525">
            <a:noFill/>
          </a:ln>
        </p:spPr>
        <p:txBody>
          <a:bodyPr wrap="none" anchor="ctr" anchorCtr="0"/>
          <a:lstStyle/>
          <a:p>
            <a:pPr lvl="0" eaLnBrk="0" hangingPunct="0"/>
            <a:endParaRPr lang="zh-CN" altLang="zh-CN" dirty="0">
              <a:solidFill>
                <a:srgbClr val="000000"/>
              </a:solidFill>
              <a:latin typeface="Calibri" panose="020F0502020204030204" pitchFamily="34" charset="0"/>
              <a:ea typeface="宋体" panose="02010600030101010101" pitchFamily="2" charset="-122"/>
              <a:sym typeface="Calibri" panose="020F0502020204030204" pitchFamily="34" charset="0"/>
            </a:endParaRPr>
          </a:p>
        </p:txBody>
      </p:sp>
      <p:sp>
        <p:nvSpPr>
          <p:cNvPr id="1027" name="Rectangle 8"/>
          <p:cNvSpPr/>
          <p:nvPr/>
        </p:nvSpPr>
        <p:spPr>
          <a:xfrm flipV="1">
            <a:off x="571500" y="6286500"/>
            <a:ext cx="8286750" cy="71438"/>
          </a:xfrm>
          <a:prstGeom prst="rect">
            <a:avLst/>
          </a:prstGeom>
          <a:solidFill>
            <a:srgbClr val="B10A32"/>
          </a:solidFill>
          <a:ln w="9525">
            <a:noFill/>
          </a:ln>
        </p:spPr>
        <p:txBody>
          <a:bodyPr wrap="none" anchor="ctr" anchorCtr="0"/>
          <a:lstStyle/>
          <a:p>
            <a:pPr lvl="0" eaLnBrk="0" hangingPunct="0"/>
            <a:endParaRPr lang="zh-CN" altLang="zh-CN" dirty="0">
              <a:solidFill>
                <a:srgbClr val="000000"/>
              </a:solidFill>
              <a:latin typeface="Calibri" panose="020F0502020204030204" pitchFamily="34" charset="0"/>
              <a:ea typeface="宋体" panose="02010600030101010101" pitchFamily="2" charset="-122"/>
              <a:sym typeface="Calibri" panose="020F0502020204030204" pitchFamily="34" charset="0"/>
            </a:endParaRPr>
          </a:p>
        </p:txBody>
      </p:sp>
      <p:pic>
        <p:nvPicPr>
          <p:cNvPr id="1028" name="图片 3" descr="中行标志(中文-横-带层)--便函使用--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81875" y="214313"/>
            <a:ext cx="1547813" cy="381000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Calibri" panose="020F0502020204030204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sym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sym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sym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sym typeface="Calibri" panose="020F0502020204030204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sym typeface="Calibri" panose="020F0502020204030204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sym typeface="Calibri" panose="020F0502020204030204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sym typeface="Calibri" panose="020F0502020204030204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sym typeface="Calibri" panose="020F0502020204030204" pitchFamily="34" charset="0"/>
        </a:defRPr>
      </a:lvl9pPr>
    </p:titleStyle>
    <p:bodyStyle>
      <a:lvl1pPr marL="342900" indent="-342900" algn="l" defTabSz="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Calibri" panose="020F0502020204030204" pitchFamily="34" charset="0"/>
        </a:defRPr>
      </a:lvl1pPr>
      <a:lvl2pPr marL="742950" indent="-285750" algn="l" defTabSz="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2pPr>
      <a:lvl3pPr marL="1143000" indent="-228600" algn="l" defTabSz="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3pPr>
      <a:lvl4pPr marL="1600200" indent="-228600" algn="l" defTabSz="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4pPr>
      <a:lvl5pPr marL="2057400" indent="-228600" algn="l" defTabSz="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5pPr>
      <a:lvl6pPr marL="2514600" indent="-228600" algn="l" defTabSz="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6pPr>
      <a:lvl7pPr marL="2971800" indent="-228600" algn="l" defTabSz="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7pPr>
      <a:lvl8pPr marL="3429000" indent="-228600" algn="l" defTabSz="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8pPr>
      <a:lvl9pPr marL="3886200" indent="-228600" algn="l" defTabSz="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9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ctr" anchorCtr="0"/>
          <a:lstStyle/>
          <a:p>
            <a:pPr lvl="0"/>
            <a:r>
              <a:rPr lang="zh-CN" altLang="zh-CN"/>
              <a:t>单击此处编辑母版标题样式</a:t>
            </a:r>
            <a:endParaRPr lang="zh-CN" altLang="zh-CN"/>
          </a:p>
        </p:txBody>
      </p:sp>
      <p:sp>
        <p:nvSpPr>
          <p:cNvPr id="2051" name="Rectangle 3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 anchorCtr="0"/>
          <a:lstStyle/>
          <a:p>
            <a:pPr lvl="0"/>
            <a:r>
              <a:rPr lang="zh-CN" altLang="zh-CN"/>
              <a:t>单击此处编辑母版文本样式</a:t>
            </a:r>
            <a:endParaRPr lang="zh-CN" altLang="zh-CN"/>
          </a:p>
          <a:p>
            <a:pPr lvl="1"/>
            <a:r>
              <a:rPr lang="zh-CN" altLang="zh-CN"/>
              <a:t>第二级</a:t>
            </a:r>
            <a:endParaRPr lang="zh-CN" altLang="zh-CN"/>
          </a:p>
          <a:p>
            <a:pPr lvl="2"/>
            <a:r>
              <a:rPr lang="zh-CN" altLang="zh-CN"/>
              <a:t>第三级</a:t>
            </a:r>
            <a:endParaRPr lang="zh-CN" altLang="zh-CN"/>
          </a:p>
          <a:p>
            <a:pPr lvl="3"/>
            <a:r>
              <a:rPr lang="zh-CN" altLang="zh-CN"/>
              <a:t>第四级</a:t>
            </a:r>
            <a:endParaRPr lang="zh-CN" altLang="zh-CN"/>
          </a:p>
          <a:p>
            <a:pPr lvl="4"/>
            <a:r>
              <a:rPr lang="zh-CN" altLang="zh-CN"/>
              <a:t>第五级</a:t>
            </a:r>
            <a:endParaRPr lang="zh-CN" altLang="zh-CN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buFont typeface="Arial" panose="020B0604020202020204" pitchFamily="34" charset="0"/>
              <a:buNone/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trike="noStrike" noProof="1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buFont typeface="Arial" panose="020B0604020202020204" pitchFamily="34" charset="0"/>
              <a:buNone/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trike="noStrike" noProof="1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buFont typeface="Arial" panose="020B0604020202020204" pitchFamily="34" charset="0"/>
              <a:buNone/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8601178-7DBB-4E59-AF8F-386F7C2C2802}" type="slidenum">
              <a:rPr lang="zh-CN" altLang="en-US" strike="noStrike" noProof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trike="noStrike" noProof="1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81" r:id="rId16"/>
    <p:sldLayoutId id="2147483682" r:id="rId17"/>
    <p:sldLayoutId id="2147483683" r:id="rId18"/>
    <p:sldLayoutId id="2147483684" r:id="rId19"/>
    <p:sldLayoutId id="2147483685" r:id="rId20"/>
    <p:sldLayoutId id="2147483686" r:id="rId21"/>
    <p:sldLayoutId id="2147483687" r:id="rId22"/>
    <p:sldLayoutId id="2147483688" r:id="rId23"/>
    <p:sldLayoutId id="2147483689" r:id="rId24"/>
    <p:sldLayoutId id="2147483690" r:id="rId25"/>
    <p:sldLayoutId id="2147483691" r:id="rId26"/>
    <p:sldLayoutId id="2147483692" r:id="rId27"/>
    <p:sldLayoutId id="2147483693" r:id="rId28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lIns="91440" tIns="45720" rIns="91440" bIns="45720" anchor="ctr" anchorCtr="0"/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075" name="文本占位符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 lIns="91440" tIns="45720" rIns="91440" bIns="45720" anchor="t" anchorCtr="0"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/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/>
            <a:fld id="{CC39A2CA-D64A-44B5-8D25-EC86F08C5F30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7"/>
          <p:cNvSpPr/>
          <p:nvPr/>
        </p:nvSpPr>
        <p:spPr>
          <a:xfrm>
            <a:off x="571500" y="762000"/>
            <a:ext cx="8358188" cy="95250"/>
          </a:xfrm>
          <a:prstGeom prst="rect">
            <a:avLst/>
          </a:prstGeom>
          <a:solidFill>
            <a:srgbClr val="B10A32"/>
          </a:solidFill>
          <a:ln w="9525">
            <a:noFill/>
          </a:ln>
        </p:spPr>
        <p:txBody>
          <a:bodyPr wrap="none" anchor="ctr" anchorCtr="0"/>
          <a:lstStyle/>
          <a:p>
            <a:pPr lvl="0" eaLnBrk="0" hangingPunct="0"/>
            <a:endParaRPr lang="zh-CN" altLang="zh-CN" dirty="0">
              <a:solidFill>
                <a:srgbClr val="000000"/>
              </a:solidFill>
              <a:latin typeface="Calibri" panose="020F0502020204030204" pitchFamily="34" charset="0"/>
              <a:ea typeface="宋体" panose="02010600030101010101" pitchFamily="2" charset="-122"/>
              <a:sym typeface="Calibri" panose="020F0502020204030204" pitchFamily="34" charset="0"/>
            </a:endParaRPr>
          </a:p>
        </p:txBody>
      </p:sp>
      <p:sp>
        <p:nvSpPr>
          <p:cNvPr id="1027" name="Rectangle 8"/>
          <p:cNvSpPr/>
          <p:nvPr/>
        </p:nvSpPr>
        <p:spPr>
          <a:xfrm flipV="1">
            <a:off x="571500" y="6286500"/>
            <a:ext cx="8286750" cy="71438"/>
          </a:xfrm>
          <a:prstGeom prst="rect">
            <a:avLst/>
          </a:prstGeom>
          <a:solidFill>
            <a:srgbClr val="B10A32"/>
          </a:solidFill>
          <a:ln w="9525">
            <a:noFill/>
          </a:ln>
        </p:spPr>
        <p:txBody>
          <a:bodyPr wrap="none" anchor="ctr" anchorCtr="0"/>
          <a:lstStyle/>
          <a:p>
            <a:pPr lvl="0" eaLnBrk="0" hangingPunct="0"/>
            <a:endParaRPr lang="zh-CN" altLang="zh-CN" dirty="0">
              <a:solidFill>
                <a:srgbClr val="000000"/>
              </a:solidFill>
              <a:latin typeface="Calibri" panose="020F0502020204030204" pitchFamily="34" charset="0"/>
              <a:ea typeface="宋体" panose="02010600030101010101" pitchFamily="2" charset="-122"/>
              <a:sym typeface="Calibri" panose="020F0502020204030204" pitchFamily="34" charset="0"/>
            </a:endParaRPr>
          </a:p>
        </p:txBody>
      </p:sp>
      <p:pic>
        <p:nvPicPr>
          <p:cNvPr id="1028" name="图片 3" descr="中行标志(中文-横-带层)--便函使用--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81875" y="214313"/>
            <a:ext cx="1547813" cy="381000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Calibri" panose="020F0502020204030204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sym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sym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sym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sym typeface="Calibri" panose="020F0502020204030204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sym typeface="Calibri" panose="020F0502020204030204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sym typeface="Calibri" panose="020F0502020204030204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sym typeface="Calibri" panose="020F0502020204030204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sym typeface="Calibri" panose="020F0502020204030204" pitchFamily="34" charset="0"/>
        </a:defRPr>
      </a:lvl9pPr>
    </p:titleStyle>
    <p:bodyStyle>
      <a:lvl1pPr marL="342900" indent="-342900" algn="l" defTabSz="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Calibri" panose="020F0502020204030204" pitchFamily="34" charset="0"/>
        </a:defRPr>
      </a:lvl1pPr>
      <a:lvl2pPr marL="742950" indent="-285750" algn="l" defTabSz="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2pPr>
      <a:lvl3pPr marL="1143000" indent="-228600" algn="l" defTabSz="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3pPr>
      <a:lvl4pPr marL="1600200" indent="-228600" algn="l" defTabSz="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4pPr>
      <a:lvl5pPr marL="2057400" indent="-228600" algn="l" defTabSz="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5pPr>
      <a:lvl6pPr marL="2514600" indent="-228600" algn="l" defTabSz="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6pPr>
      <a:lvl7pPr marL="2971800" indent="-228600" algn="l" defTabSz="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7pPr>
      <a:lvl8pPr marL="3429000" indent="-228600" algn="l" defTabSz="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8pPr>
      <a:lvl9pPr marL="3886200" indent="-228600" algn="l" defTabSz="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26.jpeg"/><Relationship Id="rId1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28.jpeg"/><Relationship Id="rId1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23.xml"/><Relationship Id="rId2" Type="http://schemas.openxmlformats.org/officeDocument/2006/relationships/slide" Target="slide1.xml"/><Relationship Id="rId1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23.xml"/><Relationship Id="rId2" Type="http://schemas.openxmlformats.org/officeDocument/2006/relationships/slide" Target="slide1.xml"/><Relationship Id="rId1" Type="http://schemas.openxmlformats.org/officeDocument/2006/relationships/image" Target="../media/image9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30.jpeg"/><Relationship Id="rId1" Type="http://schemas.openxmlformats.org/officeDocument/2006/relationships/image" Target="../media/image2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image" Target="../media/image32.jpeg"/><Relationship Id="rId1" Type="http://schemas.openxmlformats.org/officeDocument/2006/relationships/image" Target="../media/image3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9.xml"/><Relationship Id="rId1" Type="http://schemas.openxmlformats.org/officeDocument/2006/relationships/image" Target="../media/image10.w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2.xml"/><Relationship Id="rId4" Type="http://schemas.openxmlformats.org/officeDocument/2006/relationships/image" Target="../media/image14.jpeg"/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19.jpeg"/><Relationship Id="rId1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图片 3" descr="ppt模板1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4"/>
          <p:cNvSpPr txBox="1"/>
          <p:nvPr/>
        </p:nvSpPr>
        <p:spPr>
          <a:xfrm>
            <a:off x="93663" y="1881188"/>
            <a:ext cx="8956675" cy="1383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altLang="zh-CN" sz="2800" b="1" noProof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cs typeface="+mn-ea"/>
                <a:sym typeface="华文楷体" panose="02010600040101010101" pitchFamily="2" charset="-122"/>
              </a:rPr>
              <a:t>2026届毕业生校园地国家助学贷款还款指引</a:t>
            </a:r>
            <a:endParaRPr lang="en-US" altLang="zh-CN" sz="2800" b="1" noProof="1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  <a:cs typeface="+mn-ea"/>
              <a:sym typeface="华文楷体" panose="02010600040101010101" pitchFamily="2" charset="-122"/>
            </a:endParaRPr>
          </a:p>
          <a:p>
            <a:pPr algn="ctr">
              <a:lnSpc>
                <a:spcPct val="150000"/>
              </a:lnSpc>
              <a:defRPr/>
            </a:pPr>
            <a:endParaRPr lang="zh-CN" altLang="en-US" sz="2800" b="1" noProof="1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8" name="TextBox 5"/>
          <p:cNvSpPr txBox="1"/>
          <p:nvPr/>
        </p:nvSpPr>
        <p:spPr>
          <a:xfrm>
            <a:off x="1246188" y="5516563"/>
            <a:ext cx="6696075" cy="52197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CN" sz="2800" b="1" noProof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cs typeface="+mn-ea"/>
              </a:rPr>
              <a:t>2026</a:t>
            </a:r>
            <a:r>
              <a:rPr lang="zh-CN" altLang="en-US" sz="2800" b="1" noProof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cs typeface="+mn-ea"/>
              </a:rPr>
              <a:t>年</a:t>
            </a:r>
            <a:r>
              <a:rPr lang="en-US" altLang="zh-CN" sz="2800" b="1" noProof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cs typeface="+mn-ea"/>
              </a:rPr>
              <a:t>5</a:t>
            </a:r>
            <a:r>
              <a:rPr lang="zh-CN" altLang="en-US" sz="2800" b="1" noProof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cs typeface="+mn-ea"/>
              </a:rPr>
              <a:t>月</a:t>
            </a:r>
            <a:endParaRPr lang="zh-CN" altLang="en-US" sz="2800" b="1" noProof="1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标题 1"/>
          <p:cNvSpPr>
            <a:spLocks noGrp="1"/>
          </p:cNvSpPr>
          <p:nvPr>
            <p:ph type="title"/>
          </p:nvPr>
        </p:nvSpPr>
        <p:spPr>
          <a:xfrm>
            <a:off x="539750" y="1628775"/>
            <a:ext cx="8435975" cy="4838700"/>
          </a:xfrm>
          <a:noFill/>
          <a:ln>
            <a:noFill/>
          </a:ln>
        </p:spPr>
        <p:txBody>
          <a:bodyPr anchor="t" anchorCtr="0"/>
          <a:lstStyle/>
          <a:p>
            <a:pPr algn="l" fontAlgn="base" latinLnBrk="0">
              <a:lnSpc>
                <a:spcPct val="150000"/>
              </a:lnSpc>
            </a:pPr>
            <a:r>
              <a:rPr lang="en-US" altLang="zh-CN" sz="2000" b="1" strike="noStrike" noProof="1">
                <a:latin typeface="黑体" panose="02010609060101010101" pitchFamily="49" charset="-122"/>
                <a:ea typeface="黑体" panose="02010609060101010101" pitchFamily="49" charset="-122"/>
              </a:rPr>
              <a:t>   </a:t>
            </a:r>
            <a:r>
              <a:rPr lang="zh-CN" altLang="en-US" sz="2000" b="1" strike="noStrike" noProof="1"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lang="en-US" altLang="zh-CN" sz="2000" b="1" strike="noStrike" noProof="1">
                <a:latin typeface="黑体" panose="02010609060101010101" pitchFamily="49" charset="-122"/>
                <a:ea typeface="黑体" panose="02010609060101010101" pitchFamily="49" charset="-122"/>
              </a:rPr>
              <a:t>                </a:t>
            </a:r>
            <a:r>
              <a:rPr lang="zh-CN" altLang="en-US" sz="2400" b="1" strike="noStrike" noProof="1">
                <a:latin typeface="黑体" panose="02010609060101010101" pitchFamily="49" charset="-122"/>
                <a:ea typeface="黑体" panose="02010609060101010101" pitchFamily="49" charset="-122"/>
              </a:rPr>
              <a:t>毕业后按月偿还贷款</a:t>
            </a:r>
            <a:br>
              <a:rPr lang="zh-CN" altLang="en-US" sz="2400" b="1" strike="noStrike" noProof="1">
                <a:latin typeface="黑体" panose="02010609060101010101" pitchFamily="49" charset="-122"/>
                <a:ea typeface="黑体" panose="02010609060101010101" pitchFamily="49" charset="-122"/>
              </a:rPr>
            </a:b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</a:t>
            </a: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还款期限：</a:t>
            </a:r>
            <a:b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</a:br>
            <a:r>
              <a:rPr lang="en-US" altLang="zh-CN" sz="2400" b="1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   </a:t>
            </a: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 </a:t>
            </a:r>
            <a:r>
              <a:rPr lang="en-US" altLang="zh-CN" sz="24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2020</a:t>
            </a:r>
            <a:r>
              <a:rPr lang="zh-CN" altLang="en-US" sz="24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年</a:t>
            </a:r>
            <a:r>
              <a:rPr lang="en-US" altLang="zh-CN" sz="24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1</a:t>
            </a:r>
            <a:r>
              <a:rPr lang="zh-CN" altLang="en-US" sz="24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月</a:t>
            </a:r>
            <a:r>
              <a:rPr lang="en-US" altLang="zh-CN" sz="24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1</a:t>
            </a:r>
            <a:r>
              <a:rPr lang="zh-CN" altLang="en-US" sz="24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日后办理的贷款</a:t>
            </a: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，还款期为毕业后</a:t>
            </a:r>
            <a:r>
              <a:rPr lang="en-US" altLang="zh-CN" sz="24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15</a:t>
            </a:r>
            <a:r>
              <a:rPr lang="zh-CN" altLang="en-US" sz="24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年</a:t>
            </a: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，还本宽限期（延迟还本）为</a:t>
            </a:r>
            <a:r>
              <a:rPr lang="en-US" altLang="zh-CN" sz="2400" b="1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5</a:t>
            </a: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年，即毕业后</a:t>
            </a:r>
            <a:r>
              <a:rPr lang="zh-CN" altLang="en-US" sz="24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前</a:t>
            </a:r>
            <a:r>
              <a:rPr lang="en-US" altLang="zh-CN" sz="24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5</a:t>
            </a:r>
            <a:r>
              <a:rPr lang="zh-CN" altLang="en-US" sz="24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年</a:t>
            </a: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只需归还贷款利息，</a:t>
            </a:r>
            <a:r>
              <a:rPr lang="zh-CN" altLang="en-US" sz="24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后</a:t>
            </a:r>
            <a:r>
              <a:rPr lang="en-US" altLang="zh-CN" sz="24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10</a:t>
            </a:r>
            <a:r>
              <a:rPr lang="zh-CN" altLang="en-US" sz="24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年</a:t>
            </a: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开始按月还本付息，直到贷款结清。</a:t>
            </a:r>
            <a:r>
              <a:rPr lang="zh-CN" altLang="en-US" sz="2400" b="1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ea"/>
                <a:sym typeface="+mn-ea"/>
              </a:rPr>
              <a:t>（中途任何时候均可申请提前结清）</a:t>
            </a:r>
            <a:br>
              <a:rPr lang="zh-CN" altLang="en-US" sz="2400" b="1" strike="noStrike" noProof="1">
                <a:latin typeface="黑体" panose="02010609060101010101" pitchFamily="49" charset="-122"/>
                <a:ea typeface="黑体" panose="02010609060101010101" pitchFamily="49" charset="-122"/>
              </a:rPr>
            </a:br>
            <a:r>
              <a:rPr lang="en-US" altLang="zh-CN" sz="2400" b="1" strike="noStrike" noProof="1">
                <a:latin typeface="黑体" panose="02010609060101010101" pitchFamily="49" charset="-122"/>
                <a:ea typeface="黑体" panose="02010609060101010101" pitchFamily="49" charset="-122"/>
              </a:rPr>
              <a:t>  </a:t>
            </a:r>
            <a:br>
              <a:rPr lang="zh-CN" altLang="en-US" sz="2000" b="1" strike="noStrike" noProof="1">
                <a:latin typeface="黑体" panose="02010609060101010101" pitchFamily="49" charset="-122"/>
                <a:ea typeface="黑体" panose="02010609060101010101" pitchFamily="49" charset="-122"/>
              </a:rPr>
            </a:br>
            <a:r>
              <a:rPr lang="en-US" altLang="zh-CN" sz="2000" b="1" strike="noStrike" noProof="1">
                <a:latin typeface="黑体" panose="02010609060101010101" pitchFamily="49" charset="-122"/>
                <a:ea typeface="黑体" panose="02010609060101010101" pitchFamily="49" charset="-122"/>
              </a:rPr>
              <a:t>   </a:t>
            </a:r>
            <a:br>
              <a:rPr lang="zh-CN" altLang="en-US" sz="2000" b="1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</a:br>
            <a:br>
              <a:rPr lang="zh-CN" altLang="en-US" sz="2000" b="1" dirty="0">
                <a:latin typeface="黑体" panose="02010609060101010101" pitchFamily="49" charset="-122"/>
                <a:ea typeface="黑体" panose="02010609060101010101" pitchFamily="49" charset="-122"/>
              </a:rPr>
            </a:br>
            <a:r>
              <a:rPr lang="zh-CN" altLang="en-US" sz="2000" b="1" strike="noStrike" noProof="1">
                <a:latin typeface="黑体" panose="02010609060101010101" pitchFamily="49" charset="-122"/>
                <a:ea typeface="黑体" panose="02010609060101010101" pitchFamily="49" charset="-122"/>
              </a:rPr>
              <a:t>    </a:t>
            </a:r>
            <a:br>
              <a:rPr lang="zh-CN" altLang="en-US" sz="2000" b="1" strike="noStrike" noProof="1">
                <a:latin typeface="黑体" panose="02010609060101010101" pitchFamily="49" charset="-122"/>
                <a:ea typeface="黑体" panose="02010609060101010101" pitchFamily="49" charset="-122"/>
              </a:rPr>
            </a:br>
            <a:b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endParaRPr lang="zh-CN" altLang="en-US" sz="2000" b="1" strike="noStrike" noProof="1">
              <a:latin typeface="仿宋_GB2312" panose="02010609030101010101" charset="-122"/>
              <a:ea typeface="仿宋_GB2312" panose="02010609030101010101" charset="-122"/>
            </a:endParaRPr>
          </a:p>
        </p:txBody>
      </p:sp>
      <p:sp>
        <p:nvSpPr>
          <p:cNvPr id="39938" name="矩形 2"/>
          <p:cNvSpPr/>
          <p:nvPr/>
        </p:nvSpPr>
        <p:spPr>
          <a:xfrm>
            <a:off x="536575" y="88900"/>
            <a:ext cx="8435975" cy="731838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eaLnBrk="0" hangingPunct="0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</a:pPr>
            <a:endParaRPr lang="zh-CN" altLang="en-US" sz="28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36575" y="1014413"/>
            <a:ext cx="8435975" cy="51752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pPr algn="ctr" fontAlgn="base"/>
            <a:r>
              <a:rPr lang="zh-CN" altLang="en-US" sz="2800" strike="noStrike" noProof="1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正常还款</a:t>
            </a:r>
            <a:endParaRPr lang="zh-CN" altLang="en-US" sz="2800" strike="noStrike" noProof="1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标题 1" descr="7b0a202020202262756c6c6574223a20227b5c2263617465676f727949645c223a5c225c222c5c2274656d706c61746549645c223a32303233313537347d220a7d0a"/>
          <p:cNvSpPr>
            <a:spLocks noGrp="1"/>
          </p:cNvSpPr>
          <p:nvPr>
            <p:ph type="title"/>
          </p:nvPr>
        </p:nvSpPr>
        <p:spPr>
          <a:xfrm>
            <a:off x="756285" y="1629410"/>
            <a:ext cx="8038465" cy="4593590"/>
          </a:xfrm>
          <a:noFill/>
          <a:ln>
            <a:noFill/>
          </a:ln>
        </p:spPr>
        <p:txBody>
          <a:bodyPr anchor="t" anchorCtr="0"/>
          <a:lstStyle/>
          <a:p>
            <a:pPr marL="0" indent="0" algn="l">
              <a:buFont typeface="+mj-lt"/>
              <a:buNone/>
            </a:pPr>
            <a:r>
              <a:rPr lang="zh-CN" altLang="en-US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贷款利率（浮动利率）：</a:t>
            </a:r>
            <a:br>
              <a:rPr lang="zh-CN" altLang="en-US" sz="2000" b="1" dirty="0">
                <a:latin typeface="黑体" panose="02010609060101010101" pitchFamily="49" charset="-122"/>
                <a:ea typeface="黑体" panose="02010609060101010101" pitchFamily="49" charset="-122"/>
              </a:rPr>
            </a:br>
            <a:r>
              <a:rPr lang="en-US" altLang="zh-CN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   </a:t>
            </a:r>
            <a:r>
              <a:rPr lang="zh-CN" altLang="en-US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按照国家政策，目前国家助学贷款定价为</a:t>
            </a:r>
            <a:r>
              <a:rPr lang="zh-CN" altLang="en-US" sz="20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五年期以上</a:t>
            </a:r>
            <a:r>
              <a:rPr lang="en-US" altLang="zh-CN" sz="20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LPR-70BP</a:t>
            </a:r>
            <a:br>
              <a:rPr lang="en-US" altLang="zh-CN" sz="2000" b="1" dirty="0">
                <a:latin typeface="黑体" panose="02010609060101010101" pitchFamily="49" charset="-122"/>
                <a:ea typeface="黑体" panose="02010609060101010101" pitchFamily="49" charset="-122"/>
              </a:rPr>
            </a:br>
            <a:r>
              <a:rPr lang="zh-CN" altLang="en-US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如：</a:t>
            </a:r>
            <a:r>
              <a:rPr lang="en-US" altLang="zh-CN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2025</a:t>
            </a:r>
            <a:r>
              <a:rPr lang="zh-CN" altLang="en-US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年</a:t>
            </a:r>
            <a:r>
              <a:rPr lang="en-US" altLang="zh-CN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9</a:t>
            </a:r>
            <a:r>
              <a:rPr lang="zh-CN" altLang="en-US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月</a:t>
            </a:r>
            <a:r>
              <a:rPr lang="en-US" altLang="zh-CN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30</a:t>
            </a:r>
            <a:r>
              <a:rPr lang="zh-CN" altLang="en-US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发放的国家助学贷款，参照央行当月的五年期</a:t>
            </a:r>
            <a:r>
              <a:rPr lang="en-US" altLang="zh-CN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LPR</a:t>
            </a:r>
            <a:r>
              <a:rPr lang="zh-CN" altLang="en-US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为</a:t>
            </a:r>
            <a:r>
              <a:rPr lang="en-US" altLang="zh-CN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3.5%</a:t>
            </a:r>
            <a:r>
              <a:rPr lang="zh-CN" altLang="en-US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，则本笔贷款的最终利率为</a:t>
            </a:r>
            <a:r>
              <a:rPr lang="en-US" altLang="zh-CN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3.5%-0.7%=2.8%</a:t>
            </a:r>
            <a:br>
              <a:rPr lang="zh-CN" altLang="en-US" sz="2000" b="1" dirty="0">
                <a:latin typeface="黑体" panose="02010609060101010101" pitchFamily="49" charset="-122"/>
                <a:ea typeface="黑体" panose="02010609060101010101" pitchFamily="49" charset="-122"/>
              </a:rPr>
            </a:br>
            <a:r>
              <a:rPr lang="en-US" altLang="zh-CN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   LPR</a:t>
            </a:r>
            <a:r>
              <a:rPr lang="zh-CN" altLang="en-US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基础利率会随着央行报价利率所改变</a:t>
            </a:r>
            <a:r>
              <a:rPr lang="zh-CN" altLang="en-US" sz="20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，如未来央行报价利率上涨或下跌，都将导致最终利率发生变化</a:t>
            </a:r>
            <a:r>
              <a:rPr lang="en-US" altLang="zh-CN" sz="2000" b="1" dirty="0">
                <a:latin typeface="黑体" panose="02010609060101010101" pitchFamily="49" charset="-122"/>
                <a:ea typeface="黑体" panose="02010609060101010101" pitchFamily="49" charset="-122"/>
                <a:sym typeface="宋体" panose="02010600030101010101" pitchFamily="2" charset="-122"/>
              </a:rPr>
              <a:t>   </a:t>
            </a:r>
            <a:br>
              <a:rPr lang="en-US" altLang="zh-CN" sz="2000" b="1" dirty="0">
                <a:latin typeface="黑体" panose="02010609060101010101" pitchFamily="49" charset="-122"/>
                <a:ea typeface="黑体" panose="02010609060101010101" pitchFamily="49" charset="-122"/>
                <a:sym typeface="宋体" panose="02010600030101010101" pitchFamily="2" charset="-122"/>
              </a:rPr>
            </a:br>
            <a:r>
              <a:rPr lang="en-US" altLang="zh-CN" sz="2000" b="1" dirty="0">
                <a:latin typeface="黑体" panose="02010609060101010101" pitchFamily="49" charset="-122"/>
                <a:ea typeface="黑体" panose="02010609060101010101" pitchFamily="49" charset="-122"/>
                <a:sym typeface="宋体" panose="02010600030101010101" pitchFamily="2" charset="-122"/>
              </a:rPr>
              <a:t>   </a:t>
            </a:r>
            <a:r>
              <a:rPr lang="zh-CN" altLang="en-US" sz="2000" b="1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以本金</a:t>
            </a:r>
            <a:r>
              <a:rPr lang="en-US" altLang="zh-CN" sz="2000" b="1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1</a:t>
            </a:r>
            <a:r>
              <a:rPr lang="zh-CN" altLang="en-US" sz="2000" b="1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万元，</a:t>
            </a:r>
            <a:r>
              <a:rPr lang="en-US" altLang="zh-CN" sz="2000" b="1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LPR</a:t>
            </a:r>
            <a:r>
              <a:rPr lang="zh-CN" altLang="en-US" sz="2000" b="1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利率</a:t>
            </a:r>
            <a:r>
              <a:rPr lang="en-US" altLang="zh-CN" sz="2000" b="1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2.8%</a:t>
            </a:r>
            <a:r>
              <a:rPr lang="zh-CN" altLang="en-US" sz="2000" b="1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为例：</a:t>
            </a:r>
            <a:br>
              <a:rPr lang="zh-CN" altLang="en-US" sz="2000" b="1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</a:br>
            <a:r>
              <a:rPr lang="zh-CN" altLang="en-US" sz="20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在还本宽限期内</a:t>
            </a:r>
            <a:r>
              <a:rPr lang="zh-CN" altLang="en-US" sz="2000" b="1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，每月还款金额</a:t>
            </a:r>
            <a:r>
              <a:rPr lang="en-US" altLang="zh-CN" sz="2000" b="1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=</a:t>
            </a:r>
            <a:r>
              <a:rPr lang="zh-CN" altLang="en-US" sz="2000" b="1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每月贷款利息</a:t>
            </a:r>
            <a:br>
              <a:rPr lang="zh-CN" altLang="en-US" sz="2000" b="1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</a:br>
            <a:r>
              <a:rPr lang="zh-CN" altLang="en-US" sz="20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即，1</a:t>
            </a:r>
            <a:r>
              <a:rPr lang="zh-CN" altLang="en-US" sz="2000" b="1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0000（本金）*</a:t>
            </a:r>
            <a:r>
              <a:rPr lang="en-US" sz="2000" b="1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2.8</a:t>
            </a:r>
            <a:r>
              <a:rPr lang="zh-CN" altLang="en-US" sz="2000" b="1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%（利率）/</a:t>
            </a:r>
            <a:r>
              <a:rPr lang="en-US" altLang="zh-CN" sz="2000" b="1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12</a:t>
            </a:r>
            <a:r>
              <a:rPr lang="zh-CN" altLang="en-US" sz="2000" b="1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=</a:t>
            </a:r>
            <a:r>
              <a:rPr lang="en-US" altLang="zh-CN" sz="2000" b="1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23.33</a:t>
            </a:r>
            <a:r>
              <a:rPr lang="zh-CN" altLang="en-US" sz="2000" b="1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（利息）</a:t>
            </a:r>
            <a:br>
              <a:rPr lang="zh-CN" altLang="en-US" sz="2000" b="1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</a:br>
            <a:r>
              <a:rPr lang="zh-CN" altLang="en-US" sz="20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宋体" panose="02010600030101010101" pitchFamily="2" charset="-122"/>
              </a:rPr>
              <a:t>还本宽限期结束后</a:t>
            </a:r>
            <a:r>
              <a:rPr lang="zh-CN" altLang="en-US" sz="2000" b="1" dirty="0">
                <a:latin typeface="黑体" panose="02010609060101010101" pitchFamily="49" charset="-122"/>
                <a:ea typeface="黑体" panose="02010609060101010101" pitchFamily="49" charset="-122"/>
                <a:sym typeface="宋体" panose="02010600030101010101" pitchFamily="2" charset="-122"/>
              </a:rPr>
              <a:t>，每月偿还本金及利息：等额本金</a:t>
            </a:r>
            <a:r>
              <a:rPr lang="en-US" altLang="zh-CN" sz="2000" b="1" dirty="0">
                <a:latin typeface="黑体" panose="02010609060101010101" pitchFamily="49" charset="-122"/>
                <a:ea typeface="黑体" panose="02010609060101010101" pitchFamily="49" charset="-122"/>
                <a:sym typeface="宋体" panose="02010600030101010101" pitchFamily="2" charset="-122"/>
              </a:rPr>
              <a:t>/</a:t>
            </a:r>
            <a:r>
              <a:rPr lang="zh-CN" altLang="en-US" sz="2000" b="1" dirty="0">
                <a:latin typeface="黑体" panose="02010609060101010101" pitchFamily="49" charset="-122"/>
                <a:ea typeface="黑体" panose="02010609060101010101" pitchFamily="49" charset="-122"/>
                <a:sym typeface="宋体" panose="02010600030101010101" pitchFamily="2" charset="-122"/>
              </a:rPr>
              <a:t>等额本息（可登录手机银行查询具体月供额）</a:t>
            </a:r>
            <a:endParaRPr lang="zh-CN" altLang="en-US" sz="2000" b="1" dirty="0">
              <a:latin typeface="黑体" panose="02010609060101010101" pitchFamily="49" charset="-122"/>
              <a:ea typeface="黑体" panose="02010609060101010101" pitchFamily="49" charset="-122"/>
              <a:sym typeface="宋体" panose="02010600030101010101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36575" y="1014413"/>
            <a:ext cx="8435975" cy="51752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pPr algn="ctr" fontAlgn="base"/>
            <a:r>
              <a:rPr lang="zh-CN" altLang="en-US" sz="2800" strike="noStrike" noProof="1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正常还款</a:t>
            </a:r>
            <a:endParaRPr lang="zh-CN" altLang="en-US" sz="2800" strike="noStrike" noProof="1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标题 1"/>
          <p:cNvSpPr>
            <a:spLocks noGrp="1"/>
          </p:cNvSpPr>
          <p:nvPr>
            <p:ph type="title"/>
          </p:nvPr>
        </p:nvSpPr>
        <p:spPr>
          <a:xfrm>
            <a:off x="540385" y="1532255"/>
            <a:ext cx="7785735" cy="3556635"/>
          </a:xfrm>
          <a:noFill/>
          <a:ln>
            <a:noFill/>
          </a:ln>
        </p:spPr>
        <p:txBody>
          <a:bodyPr anchor="t" anchorCtr="0"/>
          <a:lstStyle/>
          <a:p>
            <a:pPr algn="l" fontAlgn="base" latinLnBrk="0">
              <a:lnSpc>
                <a:spcPct val="150000"/>
              </a:lnSpc>
            </a:pPr>
            <a:r>
              <a:rPr lang="en-US" altLang="zh-CN" sz="2000" b="1" strike="noStrike" noProof="1">
                <a:latin typeface="黑体" panose="02010609060101010101" pitchFamily="49" charset="-122"/>
                <a:ea typeface="黑体" panose="02010609060101010101" pitchFamily="49" charset="-122"/>
              </a:rPr>
              <a:t>    </a:t>
            </a:r>
            <a:r>
              <a:rPr lang="en-US" altLang="zh-CN" sz="2000" b="1" strike="noStrike" noProof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“</a:t>
            </a:r>
            <a:r>
              <a:rPr lang="zh-CN" altLang="en-US" sz="2000" b="1" strike="noStrike" noProof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毕业确认</a:t>
            </a:r>
            <a:r>
              <a:rPr lang="en-US" altLang="zh-CN" sz="2000" b="1" strike="noStrike" noProof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”</a:t>
            </a:r>
            <a:r>
              <a:rPr lang="zh-CN" altLang="en-US" sz="2000" b="1" strike="noStrike" noProof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有两种方式</a:t>
            </a:r>
            <a:r>
              <a:rPr lang="zh-CN" altLang="en-US" sz="2000" b="1" strike="noStrike" noProof="1">
                <a:latin typeface="黑体" panose="02010609060101010101" pitchFamily="49" charset="-122"/>
                <a:ea typeface="黑体" panose="02010609060101010101" pitchFamily="49" charset="-122"/>
              </a:rPr>
              <a:t>（按贷款年份区分）</a:t>
            </a:r>
            <a:endParaRPr lang="zh-CN" altLang="en-US" sz="2000" b="1" strike="noStrike" noProof="1">
              <a:latin typeface="仿宋_GB2312" panose="02010609030101010101" charset="-122"/>
              <a:ea typeface="仿宋_GB2312" panose="02010609030101010101" charset="-122"/>
            </a:endParaRPr>
          </a:p>
        </p:txBody>
      </p:sp>
      <p:sp>
        <p:nvSpPr>
          <p:cNvPr id="39938" name="矩形 2"/>
          <p:cNvSpPr/>
          <p:nvPr/>
        </p:nvSpPr>
        <p:spPr>
          <a:xfrm>
            <a:off x="536575" y="88900"/>
            <a:ext cx="8435975" cy="731838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eaLnBrk="0" hangingPunct="0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</a:pPr>
            <a:endParaRPr lang="zh-CN" altLang="en-US" sz="28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36575" y="1014413"/>
            <a:ext cx="8435975" cy="52197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pPr algn="ctr" fontAlgn="base"/>
            <a:r>
              <a:rPr lang="zh-CN" altLang="en-US" sz="2800" strike="noStrike" noProof="1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毕业</a:t>
            </a:r>
            <a:r>
              <a:rPr lang="zh-CN" altLang="en-US" sz="2800" strike="noStrike" noProof="1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确认</a:t>
            </a:r>
            <a:endParaRPr lang="zh-CN" altLang="en-US" sz="2800" strike="noStrike" noProof="1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</p:txBody>
      </p:sp>
      <p:graphicFrame>
        <p:nvGraphicFramePr>
          <p:cNvPr id="2" name="表格 1"/>
          <p:cNvGraphicFramePr/>
          <p:nvPr>
            <p:custDataLst>
              <p:tags r:id="rId1"/>
            </p:custDataLst>
          </p:nvPr>
        </p:nvGraphicFramePr>
        <p:xfrm>
          <a:off x="828040" y="2112010"/>
          <a:ext cx="7236460" cy="2311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67050"/>
                <a:gridCol w="4169410"/>
              </a:tblGrid>
              <a:tr h="51181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/>
                        <a:t>贷款年份</a:t>
                      </a:r>
                      <a:endParaRPr lang="zh-CN" altLang="en-US"/>
                    </a:p>
                  </a:txBody>
                  <a:tcPr>
                    <a:gradFill>
                      <a:gsLst>
                        <a:gs pos="0">
                          <a:schemeClr val="accent2">
                            <a:lumMod val="40000"/>
                            <a:lumOff val="60000"/>
                          </a:schemeClr>
                        </a:gs>
                        <a:gs pos="100000">
                          <a:srgbClr val="832B2B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/>
                        <a:t>确认方式</a:t>
                      </a:r>
                      <a:endParaRPr lang="zh-CN" altLang="en-US"/>
                    </a:p>
                  </a:txBody>
                  <a:tcPr>
                    <a:gradFill>
                      <a:gsLst>
                        <a:gs pos="0">
                          <a:schemeClr val="accent2">
                            <a:lumMod val="40000"/>
                            <a:lumOff val="60000"/>
                          </a:schemeClr>
                        </a:gs>
                        <a:gs pos="100000">
                          <a:srgbClr val="832B2B"/>
                        </a:gs>
                      </a:gsLst>
                      <a:lin ang="5400000" scaled="0"/>
                    </a:gradFill>
                  </a:tcPr>
                </a:tc>
              </a:tr>
              <a:tr h="90741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800" b="1" dirty="0">
                          <a:solidFill>
                            <a:schemeClr val="tx1"/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  <a:sym typeface="+mn-ea"/>
                        </a:rPr>
                        <a:t>2021</a:t>
                      </a:r>
                      <a:r>
                        <a:rPr lang="zh-CN" altLang="en-US" sz="1800" b="1" dirty="0">
                          <a:solidFill>
                            <a:schemeClr val="tx1"/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  <a:sym typeface="+mn-ea"/>
                        </a:rPr>
                        <a:t>年及以前</a:t>
                      </a:r>
                      <a:endParaRPr lang="zh-CN" altLang="en-US" sz="1800" b="1" dirty="0">
                        <a:solidFill>
                          <a:schemeClr val="tx1"/>
                        </a:solidFill>
                        <a:latin typeface="黑体" panose="02010609060101010101" pitchFamily="49" charset="-122"/>
                        <a:ea typeface="黑体" panose="02010609060101010101" pitchFamily="49" charset="-122"/>
                        <a:sym typeface="+mn-ea"/>
                      </a:endParaRPr>
                    </a:p>
                  </a:txBody>
                  <a:tcPr>
                    <a:gradFill>
                      <a:gsLst>
                        <a:gs pos="0">
                          <a:schemeClr val="accent2">
                            <a:lumMod val="40000"/>
                            <a:lumOff val="60000"/>
                          </a:schemeClr>
                        </a:gs>
                        <a:gs pos="100000">
                          <a:srgbClr val="832B2B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b="1" dirty="0">
                          <a:highlight>
                            <a:srgbClr val="FFFF00"/>
                          </a:highlight>
                        </a:rPr>
                        <a:t>线下签署还款协议</a:t>
                      </a:r>
                      <a:endParaRPr lang="zh-CN" altLang="en-US" b="1" dirty="0"/>
                    </a:p>
                    <a:p>
                      <a:pPr>
                        <a:buNone/>
                      </a:pPr>
                      <a:endParaRPr lang="zh-CN" altLang="en-US" b="1" dirty="0"/>
                    </a:p>
                  </a:txBody>
                  <a:tcPr>
                    <a:gradFill>
                      <a:gsLst>
                        <a:gs pos="0">
                          <a:schemeClr val="accent2">
                            <a:lumMod val="40000"/>
                            <a:lumOff val="60000"/>
                          </a:schemeClr>
                        </a:gs>
                        <a:gs pos="100000">
                          <a:srgbClr val="832B2B"/>
                        </a:gs>
                      </a:gsLst>
                      <a:lin ang="5400000" scaled="0"/>
                    </a:gradFill>
                  </a:tcPr>
                </a:tc>
              </a:tr>
              <a:tr h="89217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800" b="1" dirty="0">
                          <a:solidFill>
                            <a:schemeClr val="tx1"/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  <a:sym typeface="+mn-ea"/>
                        </a:rPr>
                        <a:t>2022</a:t>
                      </a:r>
                      <a:r>
                        <a:rPr lang="zh-CN" altLang="en-US" sz="1800" b="1" dirty="0">
                          <a:solidFill>
                            <a:schemeClr val="tx1"/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  <a:sym typeface="+mn-ea"/>
                        </a:rPr>
                        <a:t>年</a:t>
                      </a:r>
                      <a:r>
                        <a:rPr lang="zh-CN" sz="1800" b="1" dirty="0">
                          <a:solidFill>
                            <a:schemeClr val="tx1"/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  <a:sym typeface="+mn-ea"/>
                        </a:rPr>
                        <a:t>及以后</a:t>
                      </a:r>
                      <a:endParaRPr lang="zh-CN" altLang="en-US" sz="1800" b="1" dirty="0">
                        <a:solidFill>
                          <a:schemeClr val="tx1"/>
                        </a:solidFill>
                        <a:latin typeface="黑体" panose="02010609060101010101" pitchFamily="49" charset="-122"/>
                        <a:ea typeface="黑体" panose="02010609060101010101" pitchFamily="49" charset="-122"/>
                        <a:sym typeface="+mn-ea"/>
                      </a:endParaRPr>
                    </a:p>
                  </a:txBody>
                  <a:tcPr>
                    <a:gradFill>
                      <a:gsLst>
                        <a:gs pos="0">
                          <a:schemeClr val="accent2">
                            <a:lumMod val="40000"/>
                            <a:lumOff val="60000"/>
                          </a:schemeClr>
                        </a:gs>
                        <a:gs pos="100000">
                          <a:srgbClr val="832B2B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b="1" dirty="0">
                          <a:highlight>
                            <a:srgbClr val="FFFF00"/>
                          </a:highlight>
                        </a:rPr>
                        <a:t>线上登录手机银行点击</a:t>
                      </a:r>
                      <a:r>
                        <a:rPr lang="en-US" altLang="zh-CN" b="1" dirty="0">
                          <a:highlight>
                            <a:srgbClr val="FFFF00"/>
                          </a:highlight>
                        </a:rPr>
                        <a:t>“</a:t>
                      </a:r>
                      <a:r>
                        <a:rPr lang="zh-CN" altLang="en-US" b="1" dirty="0">
                          <a:highlight>
                            <a:srgbClr val="FFFF00"/>
                          </a:highlight>
                        </a:rPr>
                        <a:t>毕业确认</a:t>
                      </a:r>
                      <a:r>
                        <a:rPr lang="en-US" altLang="zh-CN" b="1" dirty="0">
                          <a:highlight>
                            <a:srgbClr val="FFFF00"/>
                          </a:highlight>
                        </a:rPr>
                        <a:t>”</a:t>
                      </a:r>
                      <a:endParaRPr lang="zh-CN" altLang="en-US" b="1" dirty="0"/>
                    </a:p>
                  </a:txBody>
                  <a:tcPr>
                    <a:gradFill>
                      <a:gsLst>
                        <a:gs pos="0">
                          <a:schemeClr val="accent2">
                            <a:lumMod val="40000"/>
                            <a:lumOff val="60000"/>
                          </a:schemeClr>
                        </a:gs>
                        <a:gs pos="100000">
                          <a:srgbClr val="832B2B"/>
                        </a:gs>
                      </a:gsLst>
                      <a:lin ang="5400000" scaled="0"/>
                    </a:gradFill>
                  </a:tcPr>
                </a:tc>
              </a:tr>
            </a:tbl>
          </a:graphicData>
        </a:graphic>
      </p:graphicFrame>
      <p:sp>
        <p:nvSpPr>
          <p:cNvPr id="3" name="文本框 2"/>
          <p:cNvSpPr txBox="1"/>
          <p:nvPr/>
        </p:nvSpPr>
        <p:spPr>
          <a:xfrm>
            <a:off x="756285" y="4725035"/>
            <a:ext cx="7409815" cy="68580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zh-CN" altLang="en-US" sz="2000" b="1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无论选择提前还款、正常还款、继续贴息哪一种方式还款，学生均需在</a:t>
            </a:r>
            <a:r>
              <a:rPr lang="en-US" altLang="zh-CN" sz="2000" b="1" dirty="0">
                <a:solidFill>
                  <a:srgbClr val="FF0000"/>
                </a:solidFill>
                <a:highlight>
                  <a:srgbClr val="FFFF00"/>
                </a:highlight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6</a:t>
            </a:r>
            <a:r>
              <a:rPr lang="zh-CN" altLang="en-US" sz="2000" b="1" dirty="0">
                <a:solidFill>
                  <a:srgbClr val="FF0000"/>
                </a:solidFill>
                <a:highlight>
                  <a:srgbClr val="FFFF00"/>
                </a:highlight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月</a:t>
            </a:r>
            <a:r>
              <a:rPr lang="en-US" altLang="zh-CN" sz="2000" b="1" dirty="0">
                <a:solidFill>
                  <a:srgbClr val="FF0000"/>
                </a:solidFill>
                <a:highlight>
                  <a:srgbClr val="FFFF00"/>
                </a:highlight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10</a:t>
            </a:r>
            <a:r>
              <a:rPr lang="zh-CN" altLang="en-US" sz="2000" b="1" dirty="0">
                <a:solidFill>
                  <a:srgbClr val="FF0000"/>
                </a:solidFill>
                <a:highlight>
                  <a:srgbClr val="FFFF00"/>
                </a:highlight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前</a:t>
            </a:r>
            <a:r>
              <a:rPr lang="zh-CN" altLang="en-US" sz="2000" b="1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完成</a:t>
            </a:r>
            <a:r>
              <a:rPr lang="en-US" altLang="zh-CN" sz="2000" b="1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“</a:t>
            </a:r>
            <a:r>
              <a:rPr lang="zh-CN" altLang="en-US" sz="2000" b="1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毕业确认</a:t>
            </a:r>
            <a:r>
              <a:rPr lang="en-US" altLang="zh-CN" sz="2000" b="1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”</a:t>
            </a:r>
            <a:endParaRPr lang="en-US" altLang="zh-CN" sz="2000" b="1" dirty="0"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标题 1"/>
          <p:cNvSpPr>
            <a:spLocks noGrp="1"/>
          </p:cNvSpPr>
          <p:nvPr>
            <p:ph type="title"/>
          </p:nvPr>
        </p:nvSpPr>
        <p:spPr>
          <a:xfrm>
            <a:off x="541020" y="1574800"/>
            <a:ext cx="8431530" cy="4624705"/>
          </a:xfrm>
          <a:noFill/>
          <a:ln>
            <a:noFill/>
          </a:ln>
        </p:spPr>
        <p:txBody>
          <a:bodyPr anchor="t" anchorCtr="0"/>
          <a:lstStyle/>
          <a:p>
            <a:pPr algn="l"/>
            <a:r>
              <a:rPr lang="en-US" altLang="zh-CN" sz="2000" b="1" dirty="0">
                <a:latin typeface="黑体" panose="02010609060101010101" pitchFamily="49" charset="-122"/>
                <a:ea typeface="黑体" panose="02010609060101010101" pitchFamily="49" charset="-122"/>
                <a:sym typeface="宋体" panose="02010600030101010101" pitchFamily="2" charset="-122"/>
              </a:rPr>
              <a:t>  </a:t>
            </a:r>
            <a:r>
              <a:rPr lang="zh-CN" altLang="en-US" sz="2000" b="1" dirty="0">
                <a:latin typeface="黑体" panose="02010609060101010101" pitchFamily="49" charset="-122"/>
                <a:ea typeface="黑体" panose="02010609060101010101" pitchFamily="49" charset="-122"/>
                <a:sym typeface="宋体" panose="02010600030101010101" pitchFamily="2" charset="-122"/>
              </a:rPr>
              <a:t>线上</a:t>
            </a:r>
            <a:r>
              <a:rPr lang="en-US" altLang="zh-CN" sz="2000" b="1" dirty="0">
                <a:latin typeface="黑体" panose="02010609060101010101" pitchFamily="49" charset="-122"/>
                <a:ea typeface="黑体" panose="02010609060101010101" pitchFamily="49" charset="-122"/>
                <a:sym typeface="宋体" panose="02010600030101010101" pitchFamily="2" charset="-122"/>
              </a:rPr>
              <a:t>“</a:t>
            </a:r>
            <a:r>
              <a:rPr lang="zh-CN" altLang="en-US" sz="2000" b="1" dirty="0">
                <a:latin typeface="黑体" panose="02010609060101010101" pitchFamily="49" charset="-122"/>
                <a:ea typeface="黑体" panose="02010609060101010101" pitchFamily="49" charset="-122"/>
                <a:sym typeface="宋体" panose="02010600030101010101" pitchFamily="2" charset="-122"/>
              </a:rPr>
              <a:t>毕业确认</a:t>
            </a:r>
            <a:r>
              <a:rPr lang="en-US" altLang="zh-CN" sz="2000" b="1" dirty="0">
                <a:latin typeface="黑体" panose="02010609060101010101" pitchFamily="49" charset="-122"/>
                <a:ea typeface="黑体" panose="02010609060101010101" pitchFamily="49" charset="-122"/>
                <a:sym typeface="宋体" panose="02010600030101010101" pitchFamily="2" charset="-122"/>
              </a:rPr>
              <a:t>”</a:t>
            </a:r>
            <a:r>
              <a:rPr lang="zh-CN" altLang="en-US" sz="2000" b="1" dirty="0">
                <a:latin typeface="黑体" panose="02010609060101010101" pitchFamily="49" charset="-122"/>
                <a:ea typeface="黑体" panose="02010609060101010101" pitchFamily="49" charset="-122"/>
                <a:sym typeface="宋体" panose="02010600030101010101" pitchFamily="2" charset="-122"/>
              </a:rPr>
              <a:t>操作指引：</a:t>
            </a:r>
            <a:br>
              <a:rPr lang="zh-CN" altLang="en-US" sz="2000" b="1" dirty="0">
                <a:latin typeface="黑体" panose="02010609060101010101" pitchFamily="49" charset="-122"/>
                <a:ea typeface="黑体" panose="02010609060101010101" pitchFamily="49" charset="-122"/>
                <a:sym typeface="宋体" panose="02010600030101010101" pitchFamily="2" charset="-122"/>
              </a:rPr>
            </a:br>
            <a:r>
              <a:rPr lang="en-US" altLang="zh-CN" sz="2000" b="1" dirty="0">
                <a:latin typeface="黑体" panose="02010609060101010101" pitchFamily="49" charset="-122"/>
                <a:ea typeface="黑体" panose="02010609060101010101" pitchFamily="49" charset="-122"/>
                <a:sym typeface="宋体" panose="02010600030101010101" pitchFamily="2" charset="-122"/>
              </a:rPr>
              <a:t>  </a:t>
            </a:r>
            <a:r>
              <a:rPr lang="zh-CN" altLang="en-US" sz="20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贷款</a:t>
            </a:r>
            <a:r>
              <a:rPr lang="zh-CN" altLang="en-US" sz="2000" b="1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  <a:sym typeface="+mn-ea"/>
              </a:rPr>
              <a:t>→助学→</a:t>
            </a:r>
            <a:r>
              <a:rPr lang="zh-CN" altLang="en-US" sz="20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国家助学贷款</a:t>
            </a:r>
            <a:r>
              <a:rPr lang="zh-CN" altLang="en-US" sz="2000" b="1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  <a:sym typeface="+mn-ea"/>
              </a:rPr>
              <a:t>→毕业确认→毕业去向→保存并提交</a:t>
            </a:r>
            <a:r>
              <a:rPr lang="zh-CN" altLang="en-US" sz="2000" b="1" dirty="0">
                <a:latin typeface="仿宋_GB2312" panose="02010609030101010101" charset="-122"/>
                <a:ea typeface="仿宋_GB2312" panose="02010609030101010101" charset="-122"/>
              </a:rPr>
              <a:t>       </a:t>
            </a:r>
            <a:br>
              <a:rPr lang="zh-CN" altLang="en-US" sz="2000" b="1" dirty="0">
                <a:latin typeface="仿宋_GB2312" panose="02010609030101010101" charset="-122"/>
                <a:ea typeface="仿宋_GB2312" panose="02010609030101010101" charset="-122"/>
              </a:rPr>
            </a:br>
            <a:br>
              <a:rPr lang="zh-CN" altLang="en-US" sz="2000" b="1" dirty="0">
                <a:latin typeface="仿宋_GB2312" panose="02010609030101010101" charset="-122"/>
                <a:ea typeface="仿宋_GB2312" panose="02010609030101010101" charset="-122"/>
              </a:rPr>
            </a:br>
            <a:endParaRPr lang="zh-CN" altLang="en-US" sz="2000">
              <a:latin typeface="仿宋_GB2312" panose="02010609030101010101" charset="-122"/>
              <a:ea typeface="仿宋_GB2312" panose="02010609030101010101" charset="-122"/>
            </a:endParaRPr>
          </a:p>
        </p:txBody>
      </p:sp>
      <p:sp>
        <p:nvSpPr>
          <p:cNvPr id="8193" name="矩形 2"/>
          <p:cNvSpPr/>
          <p:nvPr/>
        </p:nvSpPr>
        <p:spPr>
          <a:xfrm>
            <a:off x="536575" y="111125"/>
            <a:ext cx="8366125" cy="731838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lvl="0" indent="0" eaLnBrk="0" fontAlgn="base" hangingPunct="0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None/>
            </a:pPr>
            <a:endParaRPr lang="zh-CN" altLang="en-US" sz="2800" strike="noStrike" noProof="1"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alpha val="40000"/>
                    <a:lumMod val="5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华文楷体" panose="02010600040101010101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36575" y="1014413"/>
            <a:ext cx="8435975" cy="52197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pPr algn="ctr" fontAlgn="base"/>
            <a:r>
              <a:rPr lang="zh-CN" altLang="en-US" sz="2800" strike="noStrike" noProof="1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毕业</a:t>
            </a:r>
            <a:r>
              <a:rPr lang="zh-CN" altLang="en-US" sz="2800" strike="noStrike" noProof="1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确认</a:t>
            </a:r>
            <a:endParaRPr lang="zh-CN" altLang="en-US" sz="2800" strike="noStrike" noProof="1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</p:txBody>
      </p:sp>
      <p:pic>
        <p:nvPicPr>
          <p:cNvPr id="2" name="图片 1" descr="f05eb0dc-6b09-4f3e-b36f-53c1696b2b0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83260" y="2277745"/>
            <a:ext cx="6422390" cy="392176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7379970" y="2853055"/>
            <a:ext cx="1522730" cy="20880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dirty="0">
                <a:solidFill>
                  <a:srgbClr val="7030A0"/>
                </a:solidFill>
                <a:highlight>
                  <a:srgbClr val="FFFF00"/>
                </a:highlight>
              </a:rPr>
              <a:t>毕业去向</a:t>
            </a:r>
            <a:r>
              <a:rPr lang="zh-CN" altLang="en-US" dirty="0">
                <a:solidFill>
                  <a:srgbClr val="7030A0"/>
                </a:solidFill>
              </a:rPr>
              <a:t>：出国</a:t>
            </a:r>
            <a:r>
              <a:rPr lang="en-US" altLang="zh-CN" dirty="0">
                <a:solidFill>
                  <a:srgbClr val="7030A0"/>
                </a:solidFill>
              </a:rPr>
              <a:t>/</a:t>
            </a:r>
            <a:r>
              <a:rPr lang="zh-CN" altLang="en-US" dirty="0">
                <a:solidFill>
                  <a:srgbClr val="7030A0"/>
                </a:solidFill>
              </a:rPr>
              <a:t>就业</a:t>
            </a:r>
            <a:r>
              <a:rPr lang="en-US" altLang="zh-CN" dirty="0">
                <a:solidFill>
                  <a:srgbClr val="7030A0"/>
                </a:solidFill>
              </a:rPr>
              <a:t>/</a:t>
            </a:r>
            <a:r>
              <a:rPr lang="zh-CN" altLang="en-US" dirty="0">
                <a:solidFill>
                  <a:srgbClr val="7030A0"/>
                </a:solidFill>
              </a:rPr>
              <a:t>继续攻读学位</a:t>
            </a:r>
            <a:r>
              <a:rPr lang="en-US" altLang="zh-CN" dirty="0">
                <a:solidFill>
                  <a:srgbClr val="7030A0"/>
                </a:solidFill>
              </a:rPr>
              <a:t>/</a:t>
            </a:r>
            <a:r>
              <a:rPr lang="zh-CN" altLang="en-US" dirty="0">
                <a:solidFill>
                  <a:srgbClr val="7030A0"/>
                </a:solidFill>
              </a:rPr>
              <a:t>延期毕业</a:t>
            </a:r>
            <a:r>
              <a:rPr lang="en-US" altLang="zh-CN" dirty="0">
                <a:solidFill>
                  <a:srgbClr val="7030A0"/>
                </a:solidFill>
              </a:rPr>
              <a:t>/</a:t>
            </a:r>
            <a:r>
              <a:rPr lang="zh-CN" altLang="en-US" dirty="0">
                <a:solidFill>
                  <a:srgbClr val="7030A0"/>
                </a:solidFill>
              </a:rPr>
              <a:t>其他，根据本人实际情况填写</a:t>
            </a:r>
            <a:endParaRPr lang="zh-CN" altLang="en-US" dirty="0">
              <a:solidFill>
                <a:srgbClr val="7030A0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标题 1"/>
          <p:cNvSpPr>
            <a:spLocks noGrp="1"/>
          </p:cNvSpPr>
          <p:nvPr>
            <p:ph type="title"/>
          </p:nvPr>
        </p:nvSpPr>
        <p:spPr>
          <a:xfrm>
            <a:off x="539750" y="1629410"/>
            <a:ext cx="8307070" cy="4549775"/>
          </a:xfrm>
          <a:noFill/>
          <a:ln>
            <a:noFill/>
          </a:ln>
        </p:spPr>
        <p:txBody>
          <a:bodyPr anchor="t" anchorCtr="0"/>
          <a:lstStyle/>
          <a:p>
            <a:pPr algn="l" latinLnBrk="0">
              <a:lnSpc>
                <a:spcPct val="100000"/>
              </a:lnSpc>
            </a:pPr>
            <a:r>
              <a:rPr lang="en-US" altLang="zh-CN" sz="2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   </a:t>
            </a:r>
            <a:r>
              <a:rPr lang="zh-CN" altLang="en-US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继续攻读高一级学历的学生可申请继续贴息</a:t>
            </a:r>
            <a:b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  <a:sym typeface="宋体" panose="02010600030101010101" pitchFamily="2" charset="-122"/>
              </a:rPr>
            </a:br>
            <a:r>
              <a:rPr lang="en-US" altLang="zh-CN" sz="20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2021</a:t>
            </a:r>
            <a:r>
              <a:rPr lang="zh-CN" altLang="en-US" sz="20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年及以前年度申请的贷款</a:t>
            </a:r>
            <a:br>
              <a:rPr lang="zh-CN" altLang="en-US" sz="20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</a:br>
            <a:r>
              <a:rPr lang="en-US" altLang="zh-CN" sz="20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    </a:t>
            </a:r>
            <a:r>
              <a:rPr lang="zh-CN" altLang="en-US" sz="20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线下签署纸质还款协议及《国家助学贷款调整还款计划及贴息申请书》。待收到《录取通知书》后，提供《录取通知书》原件（不收取，仅用于核对）及复印件至银行，银行审批通过后生效</a:t>
            </a:r>
            <a:br>
              <a:rPr lang="zh-CN" altLang="en-US" sz="20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</a:br>
            <a:r>
              <a:rPr lang="en-US" altLang="zh-CN" sz="20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2022</a:t>
            </a:r>
            <a:r>
              <a:rPr lang="zh-CN" altLang="en-US" sz="20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年</a:t>
            </a:r>
            <a:r>
              <a:rPr lang="zh-CN" sz="20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及以后年度</a:t>
            </a:r>
            <a:r>
              <a:rPr lang="zh-CN" altLang="en-US" sz="20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申请的贷款</a:t>
            </a:r>
            <a:br>
              <a:rPr lang="zh-CN" altLang="en-US" sz="20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</a:br>
            <a:r>
              <a:rPr lang="en-US" altLang="zh-CN" sz="20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    </a:t>
            </a:r>
            <a:r>
              <a:rPr lang="zh-CN" altLang="en-US" sz="2000" b="1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在</a:t>
            </a:r>
            <a:r>
              <a:rPr lang="en-US" altLang="zh-CN" sz="2000" b="1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2026</a:t>
            </a:r>
            <a:r>
              <a:rPr lang="zh-CN" altLang="en-US" sz="2000" b="1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年</a:t>
            </a:r>
            <a:r>
              <a:rPr lang="en-US" altLang="zh-CN" sz="2000" b="1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6</a:t>
            </a:r>
            <a:r>
              <a:rPr lang="zh-CN" altLang="en-US" sz="2000" b="1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月</a:t>
            </a:r>
            <a:r>
              <a:rPr lang="en-US" altLang="zh-CN" sz="2000" b="1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10</a:t>
            </a:r>
            <a:r>
              <a:rPr lang="zh-CN" altLang="en-US" sz="2000" b="1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日前登录中国银行手机银行完成线上</a:t>
            </a:r>
            <a:r>
              <a:rPr lang="zh-CN" altLang="en-US" sz="20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毕业确认</a:t>
            </a:r>
            <a:r>
              <a:rPr lang="zh-CN" altLang="en-US" sz="2000" b="1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，待</a:t>
            </a:r>
            <a:r>
              <a:rPr lang="zh-CN" altLang="en-US" sz="2000" b="1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收到录取通知书后，</a:t>
            </a:r>
            <a:r>
              <a:rPr lang="zh-CN" altLang="en-US" sz="2000" b="1" dirty="0">
                <a:latin typeface="黑体" panose="02010609060101010101" pitchFamily="49" charset="-122"/>
                <a:ea typeface="黑体" panose="02010609060101010101" pitchFamily="49" charset="-122"/>
                <a:sym typeface="宋体" panose="02010600030101010101" pitchFamily="2" charset="-122"/>
              </a:rPr>
              <a:t>登录</a:t>
            </a:r>
            <a:r>
              <a:rPr lang="zh-CN" altLang="en-US" sz="20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宋体" panose="02010600030101010101" pitchFamily="2" charset="-122"/>
              </a:rPr>
              <a:t>中国银行手机银行</a:t>
            </a:r>
            <a:r>
              <a:rPr lang="zh-CN" altLang="en-US" sz="2000" b="1" dirty="0">
                <a:latin typeface="黑体" panose="02010609060101010101" pitchFamily="49" charset="-122"/>
                <a:ea typeface="黑体" panose="02010609060101010101" pitchFamily="49" charset="-122"/>
                <a:sym typeface="宋体" panose="02010600030101010101" pitchFamily="2" charset="-122"/>
              </a:rPr>
              <a:t>提交继续贴息申请</a:t>
            </a:r>
            <a:r>
              <a:rPr lang="zh-CN" altLang="en-US" sz="2000" b="1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，上传录取通知书等资料影像，学校在线审批后生效。</a:t>
            </a:r>
            <a:r>
              <a:rPr lang="zh-CN" altLang="en-US" sz="2000" b="1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（如学生名下有多笔贷款，则每一笔都需申请线上继续贴息。）</a:t>
            </a:r>
            <a:br>
              <a:rPr lang="zh-CN" altLang="en-US" sz="2000" b="1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</a:br>
            <a:br>
              <a:rPr lang="zh-CN" altLang="en-US" sz="2000" b="1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</a:br>
            <a:br>
              <a:rPr lang="zh-CN" altLang="en-US" sz="2000" b="1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</a:br>
            <a:r>
              <a:rPr lang="en-US" altLang="zh-CN" sz="2000" b="1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              </a:t>
            </a:r>
            <a:br>
              <a:rPr lang="en-US" altLang="zh-CN" sz="2000" b="1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</a:br>
            <a:r>
              <a:rPr lang="en-US" altLang="zh-CN" sz="2000" b="1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        </a:t>
            </a:r>
            <a:endParaRPr lang="zh-CN" altLang="en-US" sz="2000" b="1" dirty="0">
              <a:solidFill>
                <a:srgbClr val="7030A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36575" y="1014413"/>
            <a:ext cx="8435975" cy="52197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pPr algn="ctr" fontAlgn="base"/>
            <a:r>
              <a:rPr lang="zh-CN" altLang="en-US" sz="2800" strike="noStrike" noProof="1">
                <a:latin typeface="黑体" panose="02010609060101010101" pitchFamily="49" charset="-122"/>
                <a:ea typeface="黑体" panose="02010609060101010101" pitchFamily="49" charset="-122"/>
                <a:sym typeface="宋体" panose="02010600030101010101" pitchFamily="2" charset="-122"/>
              </a:rPr>
              <a:t>继续贴息</a:t>
            </a:r>
            <a:r>
              <a:rPr lang="en-US" altLang="zh-CN" sz="2800" strike="noStrike" noProof="1">
                <a:latin typeface="黑体" panose="02010609060101010101" pitchFamily="49" charset="-122"/>
                <a:ea typeface="黑体" panose="02010609060101010101" pitchFamily="49" charset="-122"/>
                <a:sym typeface="宋体" panose="02010600030101010101" pitchFamily="2" charset="-122"/>
              </a:rPr>
              <a:t>—</a:t>
            </a:r>
            <a:r>
              <a:rPr lang="zh-CN" altLang="en-US" sz="2800" strike="noStrike" noProof="1">
                <a:latin typeface="黑体" panose="02010609060101010101" pitchFamily="49" charset="-122"/>
                <a:ea typeface="黑体" panose="02010609060101010101" pitchFamily="49" charset="-122"/>
                <a:sym typeface="宋体" panose="02010600030101010101" pitchFamily="2" charset="-122"/>
              </a:rPr>
              <a:t>继续</a:t>
            </a:r>
            <a:r>
              <a:rPr lang="zh-CN" altLang="en-US" sz="2800" strike="noStrike" noProof="1">
                <a:latin typeface="黑体" panose="02010609060101010101" pitchFamily="49" charset="-122"/>
                <a:ea typeface="黑体" panose="02010609060101010101" pitchFamily="49" charset="-122"/>
                <a:sym typeface="宋体" panose="02010600030101010101" pitchFamily="2" charset="-122"/>
              </a:rPr>
              <a:t>攻读</a:t>
            </a:r>
            <a:endParaRPr lang="zh-CN" altLang="en-US" sz="2800" strike="noStrike" noProof="1">
              <a:latin typeface="黑体" panose="02010609060101010101" pitchFamily="49" charset="-122"/>
              <a:ea typeface="黑体" panose="02010609060101010101" pitchFamily="49" charset="-122"/>
              <a:sym typeface="宋体" panose="02010600030101010101" pitchFamily="2" charset="-122"/>
            </a:endParaRPr>
          </a:p>
        </p:txBody>
      </p:sp>
      <p:sp>
        <p:nvSpPr>
          <p:cNvPr id="5" name="心形 4"/>
          <p:cNvSpPr/>
          <p:nvPr/>
        </p:nvSpPr>
        <p:spPr>
          <a:xfrm>
            <a:off x="617220" y="4853940"/>
            <a:ext cx="1233170" cy="1099185"/>
          </a:xfrm>
          <a:prstGeom prst="heart">
            <a:avLst/>
          </a:prstGeom>
          <a:solidFill>
            <a:schemeClr val="accent6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99795" y="5080635"/>
            <a:ext cx="64960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800" b="1">
                <a:solidFill>
                  <a:srgbClr val="7030A0"/>
                </a:solidFill>
              </a:rPr>
              <a:t>温馨提示</a:t>
            </a:r>
            <a:endParaRPr lang="zh-CN" altLang="en-US" sz="1800" b="1">
              <a:solidFill>
                <a:srgbClr val="7030A0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764030" y="4742815"/>
            <a:ext cx="6966585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2000" b="1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   </a:t>
            </a:r>
            <a:r>
              <a:rPr lang="zh-CN" altLang="en-US" sz="2000" b="1" dirty="0">
                <a:latin typeface="黑体" panose="02010609060101010101" pitchFamily="49" charset="-122"/>
                <a:ea typeface="黑体" panose="02010609060101010101" pitchFamily="49" charset="-122"/>
                <a:sym typeface="宋体" panose="02010600030101010101" pitchFamily="2" charset="-122"/>
              </a:rPr>
              <a:t>必须提供正式录取通知书，不得以拟录取名单等非正式文件替代，申请后请关注审批进度，确认审批是否通过。继续贴息</a:t>
            </a:r>
            <a:r>
              <a:rPr lang="zh-CN" altLang="en-US" sz="20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宋体" panose="02010600030101010101" pitchFamily="2" charset="-122"/>
              </a:rPr>
              <a:t>生效前</a:t>
            </a:r>
            <a:r>
              <a:rPr lang="zh-CN" altLang="en-US" sz="2000" b="1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请按原计划</a:t>
            </a:r>
            <a:r>
              <a:rPr lang="zh-CN" altLang="en-US" sz="20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宋体" panose="02010600030101010101" pitchFamily="2" charset="-122"/>
              </a:rPr>
              <a:t>正常还款</a:t>
            </a:r>
            <a:r>
              <a:rPr lang="zh-CN" altLang="en-US" sz="2000" b="1" dirty="0">
                <a:latin typeface="黑体" panose="02010609060101010101" pitchFamily="49" charset="-122"/>
                <a:ea typeface="黑体" panose="02010609060101010101" pitchFamily="49" charset="-122"/>
                <a:sym typeface="宋体" panose="02010600030101010101" pitchFamily="2" charset="-122"/>
              </a:rPr>
              <a:t>，避免贷款逾期影响征信记录。</a:t>
            </a:r>
            <a:endParaRPr lang="zh-CN" altLang="en-US" sz="20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标题 1"/>
          <p:cNvSpPr>
            <a:spLocks noGrp="1"/>
          </p:cNvSpPr>
          <p:nvPr>
            <p:ph type="title"/>
          </p:nvPr>
        </p:nvSpPr>
        <p:spPr>
          <a:xfrm>
            <a:off x="683895" y="1623060"/>
            <a:ext cx="8249285" cy="4660900"/>
          </a:xfrm>
          <a:noFill/>
          <a:ln>
            <a:noFill/>
          </a:ln>
        </p:spPr>
        <p:txBody>
          <a:bodyPr anchor="t" anchorCtr="0"/>
          <a:lstStyle/>
          <a:p>
            <a:pPr algn="l"/>
            <a:r>
              <a:rPr lang="zh-CN" altLang="en-US" sz="2000" b="1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线上</a:t>
            </a:r>
            <a:r>
              <a:rPr lang="en-US" altLang="zh-CN" sz="2000" b="1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“</a:t>
            </a:r>
            <a:r>
              <a:rPr lang="zh-CN" altLang="en-US" sz="2000" b="1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继续贴息申请</a:t>
            </a:r>
            <a:r>
              <a:rPr lang="en-US" altLang="zh-CN" sz="2000" b="1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—</a:t>
            </a:r>
            <a:r>
              <a:rPr lang="zh-CN" altLang="en-US" sz="2000" b="1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继续攻读</a:t>
            </a:r>
            <a:r>
              <a:rPr lang="en-US" altLang="zh-CN" sz="2000" b="1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”</a:t>
            </a:r>
            <a:r>
              <a:rPr lang="zh-CN" altLang="en-US" sz="2000" b="1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操作指引：</a:t>
            </a:r>
            <a:r>
              <a:rPr lang="zh-CN" altLang="en-US" sz="20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贷款</a:t>
            </a:r>
            <a:r>
              <a:rPr lang="zh-CN" altLang="en-US" sz="2000" b="1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  <a:sym typeface="+mn-ea"/>
              </a:rPr>
              <a:t>→助学→</a:t>
            </a:r>
            <a:r>
              <a:rPr lang="zh-CN" altLang="en-US" sz="20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国家助学贷款</a:t>
            </a:r>
            <a:r>
              <a:rPr lang="zh-CN" altLang="en-US" sz="2000" b="1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  <a:sym typeface="+mn-ea"/>
              </a:rPr>
              <a:t>→继续贴息申请→按照提示填写资料→保存并提交</a:t>
            </a:r>
            <a:br>
              <a:rPr lang="zh-CN" altLang="en-US" sz="2000" b="1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</a:br>
            <a:br>
              <a:rPr lang="zh-CN" altLang="en-US" sz="2000" dirty="0">
                <a:solidFill>
                  <a:srgbClr val="7030A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</a:br>
            <a:r>
              <a:rPr lang="zh-CN" altLang="en-US" sz="2000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宋体" panose="02010600030101010101" pitchFamily="2" charset="-122"/>
              </a:rPr>
              <a:t> </a:t>
            </a:r>
            <a:br>
              <a:rPr lang="zh-CN" altLang="en-US" sz="2000" b="1" dirty="0">
                <a:latin typeface="仿宋_GB2312" panose="02010609030101010101" charset="-122"/>
                <a:ea typeface="仿宋_GB2312" panose="02010609030101010101" charset="-122"/>
              </a:rPr>
            </a:br>
            <a:br>
              <a:rPr lang="zh-CN" altLang="en-US" sz="2000" b="1" dirty="0">
                <a:latin typeface="仿宋_GB2312" panose="02010609030101010101" charset="-122"/>
                <a:ea typeface="仿宋_GB2312" panose="02010609030101010101" charset="-122"/>
              </a:rPr>
            </a:br>
            <a:endParaRPr lang="zh-CN" altLang="en-US" sz="2000" b="1" dirty="0">
              <a:latin typeface="仿宋_GB2312" panose="02010609030101010101" charset="-122"/>
              <a:ea typeface="仿宋_GB2312" panose="02010609030101010101" charset="-122"/>
            </a:endParaRPr>
          </a:p>
        </p:txBody>
      </p:sp>
      <p:sp>
        <p:nvSpPr>
          <p:cNvPr id="8193" name="矩形 2"/>
          <p:cNvSpPr/>
          <p:nvPr/>
        </p:nvSpPr>
        <p:spPr>
          <a:xfrm>
            <a:off x="536575" y="112713"/>
            <a:ext cx="8435975" cy="731838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lvl="0" indent="0" eaLnBrk="0" fontAlgn="base" hangingPunct="0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None/>
            </a:pPr>
            <a:endParaRPr lang="zh-CN" altLang="en-US" sz="2800" strike="noStrike" noProof="1"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alpha val="40000"/>
                    <a:lumMod val="5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华文楷体" panose="02010600040101010101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36575" y="1014413"/>
            <a:ext cx="8435975" cy="52197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pPr algn="ctr" fontAlgn="base"/>
            <a:r>
              <a:rPr lang="zh-CN" altLang="en-US" sz="2800" strike="noStrike" noProof="1">
                <a:latin typeface="黑体" panose="02010609060101010101" pitchFamily="49" charset="-122"/>
                <a:ea typeface="黑体" panose="02010609060101010101" pitchFamily="49" charset="-122"/>
                <a:sym typeface="宋体" panose="02010600030101010101" pitchFamily="2" charset="-122"/>
              </a:rPr>
              <a:t>继续贴息</a:t>
            </a:r>
            <a:r>
              <a:rPr lang="en-US" altLang="zh-CN" sz="2800" strike="noStrike" noProof="1">
                <a:latin typeface="黑体" panose="02010609060101010101" pitchFamily="49" charset="-122"/>
                <a:ea typeface="黑体" panose="02010609060101010101" pitchFamily="49" charset="-122"/>
                <a:sym typeface="宋体" panose="02010600030101010101" pitchFamily="2" charset="-122"/>
              </a:rPr>
              <a:t>—</a:t>
            </a:r>
            <a:r>
              <a:rPr lang="zh-CN" altLang="en-US" sz="2800" strike="noStrike" noProof="1">
                <a:latin typeface="黑体" panose="02010609060101010101" pitchFamily="49" charset="-122"/>
                <a:ea typeface="黑体" panose="02010609060101010101" pitchFamily="49" charset="-122"/>
                <a:sym typeface="宋体" panose="02010600030101010101" pitchFamily="2" charset="-122"/>
              </a:rPr>
              <a:t>继续</a:t>
            </a:r>
            <a:r>
              <a:rPr lang="zh-CN" altLang="en-US" sz="2800" strike="noStrike" noProof="1">
                <a:latin typeface="黑体" panose="02010609060101010101" pitchFamily="49" charset="-122"/>
                <a:ea typeface="黑体" panose="02010609060101010101" pitchFamily="49" charset="-122"/>
                <a:sym typeface="宋体" panose="02010600030101010101" pitchFamily="2" charset="-122"/>
              </a:rPr>
              <a:t>攻读</a:t>
            </a:r>
            <a:endParaRPr lang="zh-CN" altLang="en-US" sz="2800" strike="noStrike" noProof="1">
              <a:latin typeface="黑体" panose="02010609060101010101" pitchFamily="49" charset="-122"/>
              <a:ea typeface="黑体" panose="02010609060101010101" pitchFamily="49" charset="-122"/>
              <a:sym typeface="宋体" panose="02010600030101010101" pitchFamily="2" charset="-122"/>
            </a:endParaRPr>
          </a:p>
        </p:txBody>
      </p:sp>
      <p:pic>
        <p:nvPicPr>
          <p:cNvPr id="6" name="图片 5" descr="1"/>
          <p:cNvPicPr>
            <a:picLocks noChangeAspect="1"/>
          </p:cNvPicPr>
          <p:nvPr/>
        </p:nvPicPr>
        <p:blipFill>
          <a:blip r:embed="rId1"/>
          <a:srcRect r="55" b="30586"/>
          <a:stretch>
            <a:fillRect/>
          </a:stretch>
        </p:blipFill>
        <p:spPr>
          <a:xfrm>
            <a:off x="683260" y="2348865"/>
            <a:ext cx="2498090" cy="3763010"/>
          </a:xfrm>
          <a:prstGeom prst="rect">
            <a:avLst/>
          </a:prstGeom>
        </p:spPr>
      </p:pic>
      <p:pic>
        <p:nvPicPr>
          <p:cNvPr id="8" name="图片 7" descr="2"/>
          <p:cNvPicPr>
            <a:picLocks noChangeAspect="1"/>
          </p:cNvPicPr>
          <p:nvPr/>
        </p:nvPicPr>
        <p:blipFill>
          <a:blip r:embed="rId2"/>
          <a:srcRect l="3661" t="41748" r="1876"/>
          <a:stretch>
            <a:fillRect/>
          </a:stretch>
        </p:blipFill>
        <p:spPr>
          <a:xfrm>
            <a:off x="3228975" y="2348865"/>
            <a:ext cx="2686050" cy="3592830"/>
          </a:xfrm>
          <a:prstGeom prst="rect">
            <a:avLst/>
          </a:prstGeom>
        </p:spPr>
      </p:pic>
      <p:pic>
        <p:nvPicPr>
          <p:cNvPr id="10" name="图片 9" descr="3"/>
          <p:cNvPicPr>
            <a:picLocks noChangeAspect="1"/>
          </p:cNvPicPr>
          <p:nvPr/>
        </p:nvPicPr>
        <p:blipFill>
          <a:blip r:embed="rId3"/>
          <a:srcRect l="2526" t="1833" r="1163" b="38454"/>
          <a:stretch>
            <a:fillRect/>
          </a:stretch>
        </p:blipFill>
        <p:spPr>
          <a:xfrm>
            <a:off x="5962650" y="2420620"/>
            <a:ext cx="2748915" cy="369633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标题 1"/>
          <p:cNvSpPr>
            <a:spLocks noGrp="1"/>
          </p:cNvSpPr>
          <p:nvPr>
            <p:ph type="title"/>
          </p:nvPr>
        </p:nvSpPr>
        <p:spPr>
          <a:xfrm>
            <a:off x="611505" y="1557020"/>
            <a:ext cx="8295005" cy="657225"/>
          </a:xfrm>
          <a:noFill/>
          <a:ln>
            <a:noFill/>
          </a:ln>
        </p:spPr>
        <p:txBody>
          <a:bodyPr anchor="t" anchorCtr="0"/>
          <a:lstStyle/>
          <a:p>
            <a:pPr algn="l"/>
            <a:r>
              <a:rPr lang="zh-CN" altLang="en-US" sz="2000" b="1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线上</a:t>
            </a:r>
            <a:r>
              <a:rPr lang="en-US" altLang="zh-CN" sz="2000" b="1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“</a:t>
            </a:r>
            <a:r>
              <a:rPr lang="zh-CN" altLang="en-US" sz="2000" b="1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继续贴息申请</a:t>
            </a:r>
            <a:r>
              <a:rPr lang="en-US" altLang="zh-CN" sz="2000" b="1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—</a:t>
            </a:r>
            <a:r>
              <a:rPr lang="zh-CN" altLang="en-US" sz="2000" b="1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继续攻读</a:t>
            </a:r>
            <a:r>
              <a:rPr lang="en-US" altLang="zh-CN" sz="2000" b="1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”</a:t>
            </a:r>
            <a:r>
              <a:rPr lang="zh-CN" altLang="en-US" sz="2000" b="1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操作指引：</a:t>
            </a:r>
            <a:r>
              <a:rPr lang="zh-CN" altLang="en-US" sz="20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贷款</a:t>
            </a:r>
            <a:r>
              <a:rPr lang="zh-CN" altLang="en-US" sz="2000" b="1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  <a:sym typeface="+mn-ea"/>
              </a:rPr>
              <a:t>→助学→</a:t>
            </a:r>
            <a:r>
              <a:rPr lang="zh-CN" altLang="en-US" sz="20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国家助学贷款</a:t>
            </a:r>
            <a:r>
              <a:rPr lang="zh-CN" altLang="en-US" sz="2000" b="1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  <a:sym typeface="+mn-ea"/>
              </a:rPr>
              <a:t>→继续贴息申请→按照提示填写资料→保存并提交</a:t>
            </a:r>
            <a:br>
              <a:rPr lang="zh-CN" altLang="en-US" sz="2000" b="1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</a:br>
            <a:br>
              <a:rPr lang="zh-CN" altLang="en-US" sz="2000" dirty="0">
                <a:solidFill>
                  <a:srgbClr val="7030A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</a:br>
            <a:r>
              <a:rPr lang="zh-CN" altLang="en-US" sz="2000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宋体" panose="02010600030101010101" pitchFamily="2" charset="-122"/>
              </a:rPr>
              <a:t> </a:t>
            </a:r>
            <a:br>
              <a:rPr lang="zh-CN" altLang="en-US" sz="2000" b="1" dirty="0">
                <a:latin typeface="仿宋_GB2312" panose="02010609030101010101" charset="-122"/>
                <a:ea typeface="仿宋_GB2312" panose="02010609030101010101" charset="-122"/>
              </a:rPr>
            </a:br>
            <a:br>
              <a:rPr lang="zh-CN" altLang="en-US" sz="2000" b="1" dirty="0">
                <a:latin typeface="仿宋_GB2312" panose="02010609030101010101" charset="-122"/>
                <a:ea typeface="仿宋_GB2312" panose="02010609030101010101" charset="-122"/>
              </a:rPr>
            </a:br>
            <a:endParaRPr lang="zh-CN" altLang="en-US" sz="2000" b="1" dirty="0">
              <a:latin typeface="仿宋_GB2312" panose="02010609030101010101" charset="-122"/>
              <a:ea typeface="仿宋_GB2312" panose="02010609030101010101" charset="-122"/>
            </a:endParaRPr>
          </a:p>
        </p:txBody>
      </p:sp>
      <p:sp>
        <p:nvSpPr>
          <p:cNvPr id="8193" name="矩形 2"/>
          <p:cNvSpPr/>
          <p:nvPr/>
        </p:nvSpPr>
        <p:spPr>
          <a:xfrm>
            <a:off x="536575" y="112713"/>
            <a:ext cx="8435975" cy="731838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lvl="0" indent="0" eaLnBrk="0" fontAlgn="base" hangingPunct="0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None/>
            </a:pPr>
            <a:endParaRPr lang="zh-CN" altLang="en-US" sz="2800" strike="noStrike" noProof="1"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alpha val="40000"/>
                    <a:lumMod val="5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华文楷体" panose="02010600040101010101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36575" y="1014413"/>
            <a:ext cx="8435975" cy="52197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pPr algn="ctr" fontAlgn="base"/>
            <a:r>
              <a:rPr lang="zh-CN" altLang="en-US" sz="2800" strike="noStrike" noProof="1">
                <a:latin typeface="黑体" panose="02010609060101010101" pitchFamily="49" charset="-122"/>
                <a:ea typeface="黑体" panose="02010609060101010101" pitchFamily="49" charset="-122"/>
                <a:sym typeface="宋体" panose="02010600030101010101" pitchFamily="2" charset="-122"/>
              </a:rPr>
              <a:t>继续贴息</a:t>
            </a:r>
            <a:r>
              <a:rPr lang="en-US" altLang="zh-CN" sz="2800" strike="noStrike" noProof="1">
                <a:latin typeface="黑体" panose="02010609060101010101" pitchFamily="49" charset="-122"/>
                <a:ea typeface="黑体" panose="02010609060101010101" pitchFamily="49" charset="-122"/>
                <a:sym typeface="宋体" panose="02010600030101010101" pitchFamily="2" charset="-122"/>
              </a:rPr>
              <a:t>—</a:t>
            </a:r>
            <a:r>
              <a:rPr lang="zh-CN" altLang="en-US" sz="2800" strike="noStrike" noProof="1">
                <a:latin typeface="黑体" panose="02010609060101010101" pitchFamily="49" charset="-122"/>
                <a:ea typeface="黑体" panose="02010609060101010101" pitchFamily="49" charset="-122"/>
                <a:sym typeface="宋体" panose="02010600030101010101" pitchFamily="2" charset="-122"/>
              </a:rPr>
              <a:t>继续</a:t>
            </a:r>
            <a:r>
              <a:rPr lang="zh-CN" altLang="en-US" sz="2800" strike="noStrike" noProof="1">
                <a:latin typeface="黑体" panose="02010609060101010101" pitchFamily="49" charset="-122"/>
                <a:ea typeface="黑体" panose="02010609060101010101" pitchFamily="49" charset="-122"/>
                <a:sym typeface="宋体" panose="02010600030101010101" pitchFamily="2" charset="-122"/>
              </a:rPr>
              <a:t>攻读</a:t>
            </a:r>
            <a:endParaRPr lang="zh-CN" altLang="en-US" sz="2800" strike="noStrike" noProof="1">
              <a:latin typeface="黑体" panose="02010609060101010101" pitchFamily="49" charset="-122"/>
              <a:ea typeface="黑体" panose="02010609060101010101" pitchFamily="49" charset="-122"/>
              <a:sym typeface="宋体" panose="02010600030101010101" pitchFamily="2" charset="-122"/>
            </a:endParaRPr>
          </a:p>
        </p:txBody>
      </p:sp>
      <p:pic>
        <p:nvPicPr>
          <p:cNvPr id="6" name="图片 5" descr="4"/>
          <p:cNvPicPr>
            <a:picLocks noChangeAspect="1"/>
          </p:cNvPicPr>
          <p:nvPr/>
        </p:nvPicPr>
        <p:blipFill>
          <a:blip r:embed="rId1"/>
          <a:srcRect t="6954" r="-80" b="31102"/>
          <a:stretch>
            <a:fillRect/>
          </a:stretch>
        </p:blipFill>
        <p:spPr>
          <a:xfrm>
            <a:off x="611505" y="2327275"/>
            <a:ext cx="2908300" cy="3903345"/>
          </a:xfrm>
          <a:prstGeom prst="rect">
            <a:avLst/>
          </a:prstGeom>
        </p:spPr>
      </p:pic>
      <p:pic>
        <p:nvPicPr>
          <p:cNvPr id="7" name="图片 6" descr="5"/>
          <p:cNvPicPr>
            <a:picLocks noChangeAspect="1"/>
          </p:cNvPicPr>
          <p:nvPr/>
        </p:nvPicPr>
        <p:blipFill>
          <a:blip r:embed="rId2"/>
          <a:srcRect t="5898" r="1090" b="28982"/>
          <a:stretch>
            <a:fillRect/>
          </a:stretch>
        </p:blipFill>
        <p:spPr>
          <a:xfrm>
            <a:off x="3636010" y="2327275"/>
            <a:ext cx="2641600" cy="3771265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6659880" y="2637155"/>
            <a:ext cx="2026920" cy="109474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000" b="1" kern="0" dirty="0">
                <a:solidFill>
                  <a:srgbClr val="7030A0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j-cs"/>
              </a:rPr>
              <a:t>注意：拍照上传的资料需清晰、完整</a:t>
            </a:r>
            <a:endParaRPr lang="zh-CN" altLang="en-US" sz="2000" b="1" kern="0" dirty="0">
              <a:solidFill>
                <a:srgbClr val="7030A0"/>
              </a:solidFill>
              <a:latin typeface="黑体" panose="02010609060101010101" pitchFamily="49" charset="-122"/>
              <a:ea typeface="黑体" panose="02010609060101010101" pitchFamily="49" charset="-122"/>
              <a:cs typeface="+mj-cs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标题 1"/>
          <p:cNvSpPr>
            <a:spLocks noGrp="1"/>
          </p:cNvSpPr>
          <p:nvPr>
            <p:ph type="title"/>
          </p:nvPr>
        </p:nvSpPr>
        <p:spPr>
          <a:xfrm>
            <a:off x="539750" y="1629410"/>
            <a:ext cx="8307070" cy="4549775"/>
          </a:xfrm>
          <a:noFill/>
          <a:ln>
            <a:noFill/>
          </a:ln>
        </p:spPr>
        <p:txBody>
          <a:bodyPr anchor="t" anchorCtr="0"/>
          <a:lstStyle/>
          <a:p>
            <a:pPr algn="l" latinLnBrk="0">
              <a:lnSpc>
                <a:spcPct val="100000"/>
              </a:lnSpc>
            </a:pPr>
            <a:r>
              <a:rPr lang="en-US" altLang="zh-CN" sz="2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         </a:t>
            </a:r>
            <a:r>
              <a:rPr lang="zh-CN" altLang="en-US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延迟毕业可申请继续贴息</a:t>
            </a:r>
            <a:b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  <a:sym typeface="宋体" panose="02010600030101010101" pitchFamily="2" charset="-122"/>
              </a:rPr>
            </a:br>
            <a:r>
              <a:rPr lang="en-US" altLang="zh-CN" sz="20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2021</a:t>
            </a:r>
            <a:r>
              <a:rPr lang="zh-CN" altLang="en-US" sz="20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年及以前年度申请的贷款</a:t>
            </a:r>
            <a:br>
              <a:rPr lang="zh-CN" altLang="en-US" sz="20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</a:br>
            <a:r>
              <a:rPr lang="en-US" altLang="zh-CN" sz="20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    </a:t>
            </a:r>
            <a:r>
              <a:rPr lang="zh-CN" altLang="en-US" sz="2000" b="1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线下签署纸质还款协议，并提供《延期毕业证明》原件，银行审批后生效。</a:t>
            </a:r>
            <a:br>
              <a:rPr lang="zh-CN" altLang="en-US" sz="2000" b="1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</a:br>
            <a:r>
              <a:rPr lang="en-US" altLang="zh-CN" sz="20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2022</a:t>
            </a:r>
            <a:r>
              <a:rPr lang="zh-CN" altLang="en-US" sz="20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年及以后申请的贷款</a:t>
            </a:r>
            <a:br>
              <a:rPr lang="zh-CN" altLang="en-US" sz="20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</a:br>
            <a:r>
              <a:rPr lang="zh-CN" altLang="en-US" sz="20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 </a:t>
            </a:r>
            <a:r>
              <a:rPr lang="en-US" altLang="zh-CN" sz="20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   </a:t>
            </a:r>
            <a:r>
              <a:rPr lang="zh-CN" altLang="en-US" sz="2000" b="1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在</a:t>
            </a:r>
            <a:r>
              <a:rPr lang="en-US" altLang="zh-CN" sz="2000" b="1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2026</a:t>
            </a:r>
            <a:r>
              <a:rPr lang="zh-CN" altLang="en-US" sz="2000" b="1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年</a:t>
            </a:r>
            <a:r>
              <a:rPr lang="en-US" altLang="zh-CN" sz="2000" b="1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6</a:t>
            </a:r>
            <a:r>
              <a:rPr lang="zh-CN" altLang="en-US" sz="2000" b="1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月</a:t>
            </a:r>
            <a:r>
              <a:rPr lang="en-US" altLang="zh-CN" sz="2000" b="1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10</a:t>
            </a:r>
            <a:r>
              <a:rPr lang="zh-CN" altLang="en-US" sz="2000" b="1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日前登录中国银行手机银行完成线上毕业确认，并在中国银行手机银行提交线上继续贴息申请，上传《延期毕业证明》原件，学校在线审批通过后生效。（如学生名下有多笔贷款，则每一笔都需申请线上继续贴息。）</a:t>
            </a:r>
            <a:br>
              <a:rPr lang="zh-CN" altLang="en-US" sz="2000" b="1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</a:br>
            <a:br>
              <a:rPr lang="zh-CN" altLang="en-US" sz="2000" b="1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</a:br>
            <a:r>
              <a:rPr lang="en-US" altLang="zh-CN" sz="2000" b="1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              </a:t>
            </a:r>
            <a:br>
              <a:rPr lang="en-US" altLang="zh-CN" sz="2000" b="1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</a:br>
            <a:r>
              <a:rPr lang="en-US" altLang="zh-CN" sz="2000" b="1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        </a:t>
            </a:r>
            <a:endParaRPr lang="zh-CN" altLang="en-US" sz="2000" b="1" dirty="0">
              <a:solidFill>
                <a:srgbClr val="7030A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36575" y="1014413"/>
            <a:ext cx="8435975" cy="52197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pPr algn="ctr" fontAlgn="base"/>
            <a:r>
              <a:rPr lang="zh-CN" altLang="en-US" sz="2800" strike="noStrike" noProof="1">
                <a:latin typeface="黑体" panose="02010609060101010101" pitchFamily="49" charset="-122"/>
                <a:ea typeface="黑体" panose="02010609060101010101" pitchFamily="49" charset="-122"/>
                <a:sym typeface="宋体" panose="02010600030101010101" pitchFamily="2" charset="-122"/>
              </a:rPr>
              <a:t>继续贴息</a:t>
            </a:r>
            <a:r>
              <a:rPr lang="en-US" altLang="zh-CN" sz="2800" strike="noStrike" noProof="1">
                <a:latin typeface="黑体" panose="02010609060101010101" pitchFamily="49" charset="-122"/>
                <a:ea typeface="黑体" panose="02010609060101010101" pitchFamily="49" charset="-122"/>
                <a:sym typeface="宋体" panose="02010600030101010101" pitchFamily="2" charset="-122"/>
              </a:rPr>
              <a:t>—</a:t>
            </a:r>
            <a:r>
              <a:rPr lang="zh-CN" altLang="en-US" sz="2800" strike="noStrike" noProof="1">
                <a:latin typeface="黑体" panose="02010609060101010101" pitchFamily="49" charset="-122"/>
                <a:ea typeface="黑体" panose="02010609060101010101" pitchFamily="49" charset="-122"/>
                <a:sym typeface="宋体" panose="02010600030101010101" pitchFamily="2" charset="-122"/>
              </a:rPr>
              <a:t>延迟毕业</a:t>
            </a:r>
            <a:endParaRPr lang="zh-CN" altLang="en-US" sz="2800" strike="noStrike" noProof="1">
              <a:latin typeface="黑体" panose="02010609060101010101" pitchFamily="49" charset="-122"/>
              <a:ea typeface="黑体" panose="02010609060101010101" pitchFamily="49" charset="-122"/>
              <a:sym typeface="宋体" panose="02010600030101010101" pitchFamily="2" charset="-122"/>
            </a:endParaRPr>
          </a:p>
        </p:txBody>
      </p:sp>
      <p:sp>
        <p:nvSpPr>
          <p:cNvPr id="5" name="心形 4"/>
          <p:cNvSpPr/>
          <p:nvPr/>
        </p:nvSpPr>
        <p:spPr>
          <a:xfrm>
            <a:off x="617220" y="4853940"/>
            <a:ext cx="1233170" cy="1099185"/>
          </a:xfrm>
          <a:prstGeom prst="heart">
            <a:avLst/>
          </a:prstGeom>
          <a:solidFill>
            <a:schemeClr val="accent6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99795" y="5080635"/>
            <a:ext cx="64960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800" b="1">
                <a:solidFill>
                  <a:srgbClr val="7030A0"/>
                </a:solidFill>
              </a:rPr>
              <a:t>温馨提示</a:t>
            </a:r>
            <a:endParaRPr lang="zh-CN" altLang="en-US" sz="1800" b="1">
              <a:solidFill>
                <a:srgbClr val="7030A0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882140" y="4501515"/>
            <a:ext cx="6731635" cy="148463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altLang="zh-CN" sz="2000" b="1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 1.</a:t>
            </a:r>
            <a:r>
              <a:rPr lang="zh-CN" altLang="en-US" sz="1800" b="1" dirty="0">
                <a:latin typeface="黑体" panose="02010609060101010101" pitchFamily="49" charset="-122"/>
                <a:ea typeface="黑体" panose="02010609060101010101" pitchFamily="49" charset="-122"/>
                <a:sym typeface="宋体" panose="02010600030101010101" pitchFamily="2" charset="-122"/>
              </a:rPr>
              <a:t>《延期毕业证明》须使用统一指定模板</a:t>
            </a:r>
            <a:r>
              <a:rPr lang="en-US" altLang="zh-CN" sz="1800" b="1" dirty="0">
                <a:latin typeface="黑体" panose="02010609060101010101" pitchFamily="49" charset="-122"/>
                <a:ea typeface="黑体" panose="02010609060101010101" pitchFamily="49" charset="-122"/>
                <a:sym typeface="宋体" panose="02010600030101010101" pitchFamily="2" charset="-122"/>
              </a:rPr>
              <a:t>(</a:t>
            </a:r>
            <a:r>
              <a:rPr lang="zh-CN" altLang="en-US" sz="1800" b="1" dirty="0">
                <a:latin typeface="黑体" panose="02010609060101010101" pitchFamily="49" charset="-122"/>
                <a:ea typeface="黑体" panose="02010609060101010101" pitchFamily="49" charset="-122"/>
                <a:sym typeface="宋体" panose="02010600030101010101" pitchFamily="2" charset="-122"/>
              </a:rPr>
              <a:t>见学校通知</a:t>
            </a:r>
            <a:r>
              <a:rPr lang="en-US" altLang="zh-CN" sz="1800" b="1" dirty="0">
                <a:latin typeface="黑体" panose="02010609060101010101" pitchFamily="49" charset="-122"/>
                <a:ea typeface="黑体" panose="02010609060101010101" pitchFamily="49" charset="-122"/>
                <a:sym typeface="宋体" panose="02010600030101010101" pitchFamily="2" charset="-122"/>
              </a:rPr>
              <a:t>),</a:t>
            </a:r>
            <a:r>
              <a:rPr lang="zh-CN" altLang="en-US" sz="1800" b="1" dirty="0">
                <a:latin typeface="黑体" panose="02010609060101010101" pitchFamily="49" charset="-122"/>
                <a:ea typeface="黑体" panose="02010609060101010101" pitchFamily="49" charset="-122"/>
                <a:sym typeface="宋体" panose="02010600030101010101" pitchFamily="2" charset="-122"/>
              </a:rPr>
              <a:t>并</a:t>
            </a:r>
            <a:r>
              <a:rPr lang="zh-CN" altLang="en-US" sz="1800" b="1" dirty="0">
                <a:latin typeface="黑体" panose="02010609060101010101" pitchFamily="49" charset="-122"/>
                <a:ea typeface="黑体" panose="02010609060101010101" pitchFamily="49" charset="-122"/>
                <a:sym typeface="宋体" panose="02010600030101010101" pitchFamily="2" charset="-122"/>
              </a:rPr>
              <a:t>加盖学院公章及学生资助管理中心公章。</a:t>
            </a:r>
            <a:endParaRPr lang="en-US" altLang="zh-CN" sz="1800" b="1" dirty="0">
              <a:latin typeface="黑体" panose="02010609060101010101" pitchFamily="49" charset="-122"/>
              <a:ea typeface="黑体" panose="02010609060101010101" pitchFamily="49" charset="-122"/>
              <a:sym typeface="宋体" panose="02010600030101010101" pitchFamily="2" charset="-122"/>
            </a:endParaRPr>
          </a:p>
          <a:p>
            <a:pPr algn="l"/>
            <a:r>
              <a:rPr lang="en-US" altLang="zh-CN" sz="1800" b="1" dirty="0">
                <a:latin typeface="黑体" panose="02010609060101010101" pitchFamily="49" charset="-122"/>
                <a:ea typeface="黑体" panose="02010609060101010101" pitchFamily="49" charset="-122"/>
                <a:sym typeface="宋体" panose="02010600030101010101" pitchFamily="2" charset="-122"/>
              </a:rPr>
              <a:t> 2.</a:t>
            </a:r>
            <a:r>
              <a:rPr lang="zh-CN" altLang="en-US" sz="1800" b="1" dirty="0">
                <a:latin typeface="黑体" panose="02010609060101010101" pitchFamily="49" charset="-122"/>
                <a:ea typeface="黑体" panose="02010609060101010101" pitchFamily="49" charset="-122"/>
                <a:sym typeface="宋体" panose="02010600030101010101" pitchFamily="2" charset="-122"/>
              </a:rPr>
              <a:t>延期年限原则上不低于</a:t>
            </a:r>
            <a:r>
              <a:rPr lang="en-US" altLang="zh-CN" sz="1800" b="1" dirty="0">
                <a:latin typeface="黑体" panose="02010609060101010101" pitchFamily="49" charset="-122"/>
                <a:ea typeface="黑体" panose="02010609060101010101" pitchFamily="49" charset="-122"/>
                <a:sym typeface="宋体" panose="02010600030101010101" pitchFamily="2" charset="-122"/>
              </a:rPr>
              <a:t>1</a:t>
            </a:r>
            <a:r>
              <a:rPr lang="zh-CN" altLang="en-US" sz="1800" b="1" dirty="0">
                <a:latin typeface="黑体" panose="02010609060101010101" pitchFamily="49" charset="-122"/>
                <a:ea typeface="黑体" panose="02010609060101010101" pitchFamily="49" charset="-122"/>
                <a:sym typeface="宋体" panose="02010600030101010101" pitchFamily="2" charset="-122"/>
              </a:rPr>
              <a:t>年，且以半年为单位递增，即</a:t>
            </a:r>
            <a:r>
              <a:rPr lang="en-US" altLang="zh-CN" sz="1800" b="1" dirty="0">
                <a:latin typeface="黑体" panose="02010609060101010101" pitchFamily="49" charset="-122"/>
                <a:ea typeface="黑体" panose="02010609060101010101" pitchFamily="49" charset="-122"/>
                <a:sym typeface="宋体" panose="02010600030101010101" pitchFamily="2" charset="-122"/>
              </a:rPr>
              <a:t>1</a:t>
            </a:r>
            <a:r>
              <a:rPr lang="zh-CN" altLang="en-US" sz="1800" b="1" dirty="0">
                <a:latin typeface="黑体" panose="02010609060101010101" pitchFamily="49" charset="-122"/>
                <a:ea typeface="黑体" panose="02010609060101010101" pitchFamily="49" charset="-122"/>
                <a:sym typeface="宋体" panose="02010600030101010101" pitchFamily="2" charset="-122"/>
              </a:rPr>
              <a:t>年、</a:t>
            </a:r>
            <a:r>
              <a:rPr lang="en-US" altLang="zh-CN" sz="1800" b="1" dirty="0">
                <a:latin typeface="黑体" panose="02010609060101010101" pitchFamily="49" charset="-122"/>
                <a:ea typeface="黑体" panose="02010609060101010101" pitchFamily="49" charset="-122"/>
                <a:sym typeface="宋体" panose="02010600030101010101" pitchFamily="2" charset="-122"/>
              </a:rPr>
              <a:t>1.5</a:t>
            </a:r>
            <a:r>
              <a:rPr lang="zh-CN" altLang="en-US" sz="1800" b="1" dirty="0">
                <a:latin typeface="黑体" panose="02010609060101010101" pitchFamily="49" charset="-122"/>
                <a:ea typeface="黑体" panose="02010609060101010101" pitchFamily="49" charset="-122"/>
                <a:sym typeface="宋体" panose="02010600030101010101" pitchFamily="2" charset="-122"/>
              </a:rPr>
              <a:t>年、</a:t>
            </a:r>
            <a:r>
              <a:rPr lang="en-US" altLang="zh-CN" sz="1800" b="1" dirty="0">
                <a:latin typeface="黑体" panose="02010609060101010101" pitchFamily="49" charset="-122"/>
                <a:ea typeface="黑体" panose="02010609060101010101" pitchFamily="49" charset="-122"/>
                <a:sym typeface="宋体" panose="02010600030101010101" pitchFamily="2" charset="-122"/>
              </a:rPr>
              <a:t>2</a:t>
            </a:r>
            <a:r>
              <a:rPr lang="zh-CN" altLang="en-US" sz="1800" b="1" dirty="0">
                <a:latin typeface="黑体" panose="02010609060101010101" pitchFamily="49" charset="-122"/>
                <a:ea typeface="黑体" panose="02010609060101010101" pitchFamily="49" charset="-122"/>
                <a:sym typeface="宋体" panose="02010600030101010101" pitchFamily="2" charset="-122"/>
              </a:rPr>
              <a:t>年以此类推。</a:t>
            </a:r>
            <a:endParaRPr lang="zh-CN" altLang="en-US" sz="1800" b="1" dirty="0">
              <a:latin typeface="黑体" panose="02010609060101010101" pitchFamily="49" charset="-122"/>
              <a:ea typeface="黑体" panose="02010609060101010101" pitchFamily="49" charset="-122"/>
              <a:sym typeface="宋体" panose="02010600030101010101" pitchFamily="2" charset="-122"/>
            </a:endParaRPr>
          </a:p>
          <a:p>
            <a:pPr algn="l"/>
            <a:r>
              <a:rPr lang="en-US" altLang="zh-CN" sz="1800" b="1" dirty="0">
                <a:latin typeface="黑体" panose="02010609060101010101" pitchFamily="49" charset="-122"/>
                <a:ea typeface="黑体" panose="02010609060101010101" pitchFamily="49" charset="-122"/>
                <a:sym typeface="宋体" panose="02010600030101010101" pitchFamily="2" charset="-122"/>
              </a:rPr>
              <a:t> 3.</a:t>
            </a:r>
            <a:r>
              <a:rPr lang="zh-CN" altLang="en-US" sz="1800" b="1" dirty="0">
                <a:latin typeface="黑体" panose="02010609060101010101" pitchFamily="49" charset="-122"/>
                <a:ea typeface="黑体" panose="02010609060101010101" pitchFamily="49" charset="-122"/>
                <a:sym typeface="宋体" panose="02010600030101010101" pitchFamily="2" charset="-122"/>
              </a:rPr>
              <a:t>申请后请关注审批进度，确认审批是否通过。继续贴息</a:t>
            </a:r>
            <a:r>
              <a:rPr lang="zh-CN" altLang="en-US" sz="18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宋体" panose="02010600030101010101" pitchFamily="2" charset="-122"/>
              </a:rPr>
              <a:t>生效前</a:t>
            </a:r>
            <a:r>
              <a:rPr lang="zh-CN" altLang="en-US" sz="1800" b="1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请按原计划</a:t>
            </a:r>
            <a:r>
              <a:rPr lang="zh-CN" altLang="en-US" sz="18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宋体" panose="02010600030101010101" pitchFamily="2" charset="-122"/>
              </a:rPr>
              <a:t>正常还款</a:t>
            </a:r>
            <a:r>
              <a:rPr lang="zh-CN" altLang="en-US" sz="1800" b="1" dirty="0">
                <a:latin typeface="黑体" panose="02010609060101010101" pitchFamily="49" charset="-122"/>
                <a:ea typeface="黑体" panose="02010609060101010101" pitchFamily="49" charset="-122"/>
                <a:sym typeface="宋体" panose="02010600030101010101" pitchFamily="2" charset="-122"/>
              </a:rPr>
              <a:t>，避免贷款逾期影响征信记录。</a:t>
            </a:r>
            <a:endParaRPr lang="zh-CN" altLang="en-US" sz="18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标题 1"/>
          <p:cNvSpPr>
            <a:spLocks noGrp="1"/>
          </p:cNvSpPr>
          <p:nvPr>
            <p:ph type="title"/>
          </p:nvPr>
        </p:nvSpPr>
        <p:spPr>
          <a:xfrm>
            <a:off x="683895" y="1623060"/>
            <a:ext cx="8249285" cy="4660900"/>
          </a:xfrm>
          <a:noFill/>
          <a:ln>
            <a:noFill/>
          </a:ln>
        </p:spPr>
        <p:txBody>
          <a:bodyPr anchor="t" anchorCtr="0"/>
          <a:lstStyle/>
          <a:p>
            <a:pPr algn="l"/>
            <a:r>
              <a:rPr lang="zh-CN" altLang="en-US" sz="2000" b="1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线上</a:t>
            </a:r>
            <a:r>
              <a:rPr lang="en-US" altLang="zh-CN" sz="2000" b="1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“</a:t>
            </a:r>
            <a:r>
              <a:rPr lang="zh-CN" altLang="en-US" sz="2000" b="1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继续贴息申请</a:t>
            </a:r>
            <a:r>
              <a:rPr lang="en-US" altLang="zh-CN" sz="2000" b="1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—</a:t>
            </a:r>
            <a:r>
              <a:rPr lang="zh-CN" altLang="en-US" sz="2000" b="1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延迟毕业</a:t>
            </a:r>
            <a:r>
              <a:rPr lang="en-US" altLang="zh-CN" sz="2000" b="1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”</a:t>
            </a:r>
            <a:r>
              <a:rPr lang="zh-CN" altLang="en-US" sz="2000" b="1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操作指引：</a:t>
            </a:r>
            <a:r>
              <a:rPr lang="zh-CN" altLang="en-US" sz="20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贷款</a:t>
            </a:r>
            <a:r>
              <a:rPr lang="zh-CN" altLang="en-US" sz="2000" b="1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  <a:sym typeface="+mn-ea"/>
              </a:rPr>
              <a:t>→助学→</a:t>
            </a:r>
            <a:r>
              <a:rPr lang="zh-CN" altLang="en-US" sz="20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国家助学贷款</a:t>
            </a:r>
            <a:r>
              <a:rPr lang="zh-CN" altLang="en-US" sz="2000" b="1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  <a:sym typeface="+mn-ea"/>
              </a:rPr>
              <a:t>→继续贴息申请→</a:t>
            </a:r>
            <a:r>
              <a:rPr lang="zh-CN" altLang="en-US" sz="2000" b="1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  <a:sym typeface="+mn-ea"/>
              </a:rPr>
              <a:t>按个人实际情况选择延迟毕业原因</a:t>
            </a:r>
            <a:r>
              <a:rPr lang="zh-CN" altLang="en-US" sz="2000" b="1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  <a:sym typeface="+mn-ea"/>
              </a:rPr>
              <a:t>→保存并提交</a:t>
            </a:r>
            <a:br>
              <a:rPr lang="zh-CN" altLang="en-US" sz="2000" b="1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</a:br>
            <a:br>
              <a:rPr lang="zh-CN" altLang="en-US" sz="2000" dirty="0">
                <a:solidFill>
                  <a:srgbClr val="7030A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</a:br>
            <a:r>
              <a:rPr lang="zh-CN" altLang="en-US" sz="2000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宋体" panose="02010600030101010101" pitchFamily="2" charset="-122"/>
              </a:rPr>
              <a:t> </a:t>
            </a:r>
            <a:br>
              <a:rPr lang="zh-CN" altLang="en-US" sz="2000" b="1" dirty="0">
                <a:latin typeface="仿宋_GB2312" panose="02010609030101010101" charset="-122"/>
                <a:ea typeface="仿宋_GB2312" panose="02010609030101010101" charset="-122"/>
              </a:rPr>
            </a:br>
            <a:br>
              <a:rPr lang="zh-CN" altLang="en-US" sz="2000" b="1" dirty="0">
                <a:latin typeface="仿宋_GB2312" panose="02010609030101010101" charset="-122"/>
                <a:ea typeface="仿宋_GB2312" panose="02010609030101010101" charset="-122"/>
              </a:rPr>
            </a:br>
            <a:endParaRPr lang="zh-CN" altLang="en-US" sz="2000" b="1" dirty="0">
              <a:latin typeface="仿宋_GB2312" panose="02010609030101010101" charset="-122"/>
              <a:ea typeface="仿宋_GB2312" panose="02010609030101010101" charset="-122"/>
            </a:endParaRPr>
          </a:p>
        </p:txBody>
      </p:sp>
      <p:sp>
        <p:nvSpPr>
          <p:cNvPr id="8193" name="矩形 2"/>
          <p:cNvSpPr/>
          <p:nvPr/>
        </p:nvSpPr>
        <p:spPr>
          <a:xfrm>
            <a:off x="536575" y="112713"/>
            <a:ext cx="8435975" cy="731838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lvl="0" indent="0" eaLnBrk="0" fontAlgn="base" hangingPunct="0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None/>
            </a:pPr>
            <a:endParaRPr lang="zh-CN" altLang="en-US" sz="2800" strike="noStrike" noProof="1"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alpha val="40000"/>
                    <a:lumMod val="5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华文楷体" panose="02010600040101010101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36575" y="1014413"/>
            <a:ext cx="8435975" cy="52197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pPr algn="ctr" fontAlgn="base"/>
            <a:r>
              <a:rPr lang="zh-CN" altLang="en-US" sz="2800" strike="noStrike" noProof="1">
                <a:latin typeface="黑体" panose="02010609060101010101" pitchFamily="49" charset="-122"/>
                <a:ea typeface="黑体" panose="02010609060101010101" pitchFamily="49" charset="-122"/>
                <a:sym typeface="宋体" panose="02010600030101010101" pitchFamily="2" charset="-122"/>
              </a:rPr>
              <a:t>继续贴息</a:t>
            </a:r>
            <a:r>
              <a:rPr lang="en-US" altLang="zh-CN" sz="2800" strike="noStrike" noProof="1">
                <a:latin typeface="黑体" panose="02010609060101010101" pitchFamily="49" charset="-122"/>
                <a:ea typeface="黑体" panose="02010609060101010101" pitchFamily="49" charset="-122"/>
                <a:sym typeface="宋体" panose="02010600030101010101" pitchFamily="2" charset="-122"/>
              </a:rPr>
              <a:t>—</a:t>
            </a:r>
            <a:r>
              <a:rPr lang="zh-CN" altLang="en-US" sz="2800" strike="noStrike" noProof="1">
                <a:latin typeface="黑体" panose="02010609060101010101" pitchFamily="49" charset="-122"/>
                <a:ea typeface="黑体" panose="02010609060101010101" pitchFamily="49" charset="-122"/>
                <a:sym typeface="宋体" panose="02010600030101010101" pitchFamily="2" charset="-122"/>
              </a:rPr>
              <a:t>延迟</a:t>
            </a:r>
            <a:r>
              <a:rPr lang="zh-CN" altLang="en-US" sz="2800" strike="noStrike" noProof="1">
                <a:latin typeface="黑体" panose="02010609060101010101" pitchFamily="49" charset="-122"/>
                <a:ea typeface="黑体" panose="02010609060101010101" pitchFamily="49" charset="-122"/>
                <a:sym typeface="宋体" panose="02010600030101010101" pitchFamily="2" charset="-122"/>
              </a:rPr>
              <a:t>毕业</a:t>
            </a:r>
            <a:endParaRPr lang="zh-CN" altLang="en-US" sz="2800" strike="noStrike" noProof="1">
              <a:latin typeface="黑体" panose="02010609060101010101" pitchFamily="49" charset="-122"/>
              <a:ea typeface="黑体" panose="02010609060101010101" pitchFamily="49" charset="-122"/>
              <a:sym typeface="宋体" panose="02010600030101010101" pitchFamily="2" charset="-122"/>
            </a:endParaRPr>
          </a:p>
        </p:txBody>
      </p:sp>
      <p:pic>
        <p:nvPicPr>
          <p:cNvPr id="6" name="图片 5" descr="1"/>
          <p:cNvPicPr>
            <a:picLocks noChangeAspect="1"/>
          </p:cNvPicPr>
          <p:nvPr/>
        </p:nvPicPr>
        <p:blipFill>
          <a:blip r:embed="rId1"/>
          <a:srcRect r="55" b="30586"/>
          <a:stretch>
            <a:fillRect/>
          </a:stretch>
        </p:blipFill>
        <p:spPr>
          <a:xfrm>
            <a:off x="683260" y="2348865"/>
            <a:ext cx="2498090" cy="3763010"/>
          </a:xfrm>
          <a:prstGeom prst="rect">
            <a:avLst/>
          </a:prstGeom>
        </p:spPr>
      </p:pic>
      <p:pic>
        <p:nvPicPr>
          <p:cNvPr id="8" name="图片 7" descr="2"/>
          <p:cNvPicPr>
            <a:picLocks noChangeAspect="1"/>
          </p:cNvPicPr>
          <p:nvPr/>
        </p:nvPicPr>
        <p:blipFill>
          <a:blip r:embed="rId2"/>
          <a:srcRect l="3661" t="41748" r="1876"/>
          <a:stretch>
            <a:fillRect/>
          </a:stretch>
        </p:blipFill>
        <p:spPr>
          <a:xfrm>
            <a:off x="3228975" y="2348865"/>
            <a:ext cx="2686050" cy="3592830"/>
          </a:xfrm>
          <a:prstGeom prst="rect">
            <a:avLst/>
          </a:prstGeom>
        </p:spPr>
      </p:pic>
      <p:pic>
        <p:nvPicPr>
          <p:cNvPr id="10" name="图片 9" descr="3"/>
          <p:cNvPicPr>
            <a:picLocks noChangeAspect="1"/>
          </p:cNvPicPr>
          <p:nvPr/>
        </p:nvPicPr>
        <p:blipFill>
          <a:blip r:embed="rId3"/>
          <a:srcRect l="2526" t="1833" r="1163" b="38454"/>
          <a:stretch>
            <a:fillRect/>
          </a:stretch>
        </p:blipFill>
        <p:spPr>
          <a:xfrm>
            <a:off x="5962650" y="2420620"/>
            <a:ext cx="2748915" cy="3696335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标题 1"/>
          <p:cNvSpPr>
            <a:spLocks noGrp="1"/>
          </p:cNvSpPr>
          <p:nvPr>
            <p:ph type="title"/>
          </p:nvPr>
        </p:nvSpPr>
        <p:spPr>
          <a:xfrm>
            <a:off x="611505" y="1557020"/>
            <a:ext cx="8295005" cy="657225"/>
          </a:xfrm>
          <a:noFill/>
          <a:ln>
            <a:noFill/>
          </a:ln>
        </p:spPr>
        <p:txBody>
          <a:bodyPr anchor="t" anchorCtr="0"/>
          <a:lstStyle/>
          <a:p>
            <a:pPr algn="l"/>
            <a:r>
              <a:rPr lang="zh-CN" altLang="en-US" sz="2000" b="1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线上</a:t>
            </a:r>
            <a:r>
              <a:rPr lang="en-US" altLang="zh-CN" sz="2000" b="1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“</a:t>
            </a:r>
            <a:r>
              <a:rPr lang="zh-CN" altLang="en-US" sz="2000" b="1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继续贴息申请</a:t>
            </a:r>
            <a:r>
              <a:rPr lang="en-US" altLang="zh-CN" sz="2000" b="1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-</a:t>
            </a:r>
            <a:r>
              <a:rPr lang="zh-CN" altLang="en-US" sz="2000" b="1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延期毕业</a:t>
            </a:r>
            <a:r>
              <a:rPr lang="en-US" altLang="zh-CN" sz="2000" b="1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”</a:t>
            </a:r>
            <a:r>
              <a:rPr lang="zh-CN" altLang="en-US" sz="2000" b="1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操作指引：</a:t>
            </a:r>
            <a:r>
              <a:rPr lang="zh-CN" altLang="en-US" sz="20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贷款</a:t>
            </a:r>
            <a:r>
              <a:rPr lang="zh-CN" altLang="en-US" sz="2000" b="1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  <a:sym typeface="+mn-ea"/>
              </a:rPr>
              <a:t>→助学→</a:t>
            </a:r>
            <a:r>
              <a:rPr lang="zh-CN" altLang="en-US" sz="20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国家助学贷款</a:t>
            </a:r>
            <a:r>
              <a:rPr lang="zh-CN" altLang="en-US" sz="2000" b="1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  <a:sym typeface="+mn-ea"/>
              </a:rPr>
              <a:t>→继续贴息申请→按</a:t>
            </a:r>
            <a:r>
              <a:rPr lang="zh-CN" altLang="en-US" sz="2000" b="1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  <a:sym typeface="+mn-ea"/>
              </a:rPr>
              <a:t>个人实际情况选择延迟毕业</a:t>
            </a:r>
            <a:r>
              <a:rPr lang="zh-CN" altLang="en-US" sz="2000" b="1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  <a:sym typeface="+mn-ea"/>
              </a:rPr>
              <a:t>原因→保存并提交</a:t>
            </a:r>
            <a:br>
              <a:rPr lang="zh-CN" altLang="en-US" sz="2000" b="1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</a:br>
            <a:br>
              <a:rPr lang="zh-CN" altLang="en-US" sz="2000" dirty="0">
                <a:solidFill>
                  <a:srgbClr val="7030A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</a:br>
            <a:r>
              <a:rPr lang="zh-CN" altLang="en-US" sz="2000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宋体" panose="02010600030101010101" pitchFamily="2" charset="-122"/>
              </a:rPr>
              <a:t> </a:t>
            </a:r>
            <a:br>
              <a:rPr lang="zh-CN" altLang="en-US" sz="2000" b="1" dirty="0">
                <a:latin typeface="仿宋_GB2312" panose="02010609030101010101" charset="-122"/>
                <a:ea typeface="仿宋_GB2312" panose="02010609030101010101" charset="-122"/>
              </a:rPr>
            </a:br>
            <a:br>
              <a:rPr lang="zh-CN" altLang="en-US" sz="2000" b="1" dirty="0">
                <a:latin typeface="仿宋_GB2312" panose="02010609030101010101" charset="-122"/>
                <a:ea typeface="仿宋_GB2312" panose="02010609030101010101" charset="-122"/>
              </a:rPr>
            </a:br>
            <a:endParaRPr lang="zh-CN" altLang="en-US" sz="2000" b="1" dirty="0">
              <a:latin typeface="仿宋_GB2312" panose="02010609030101010101" charset="-122"/>
              <a:ea typeface="仿宋_GB2312" panose="02010609030101010101" charset="-122"/>
            </a:endParaRPr>
          </a:p>
        </p:txBody>
      </p:sp>
      <p:sp>
        <p:nvSpPr>
          <p:cNvPr id="8193" name="矩形 2"/>
          <p:cNvSpPr/>
          <p:nvPr/>
        </p:nvSpPr>
        <p:spPr>
          <a:xfrm>
            <a:off x="536575" y="112713"/>
            <a:ext cx="8435975" cy="731838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lvl="0" indent="0" eaLnBrk="0" fontAlgn="base" hangingPunct="0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None/>
            </a:pPr>
            <a:endParaRPr lang="zh-CN" altLang="en-US" sz="2800" strike="noStrike" noProof="1"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alpha val="40000"/>
                    <a:lumMod val="5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华文楷体" panose="02010600040101010101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36575" y="1014413"/>
            <a:ext cx="8435975" cy="52197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pPr algn="ctr" fontAlgn="base"/>
            <a:r>
              <a:rPr lang="zh-CN" altLang="en-US" sz="2800" strike="noStrike" noProof="1">
                <a:latin typeface="黑体" panose="02010609060101010101" pitchFamily="49" charset="-122"/>
                <a:ea typeface="黑体" panose="02010609060101010101" pitchFamily="49" charset="-122"/>
                <a:sym typeface="宋体" panose="02010600030101010101" pitchFamily="2" charset="-122"/>
              </a:rPr>
              <a:t>继续贴息</a:t>
            </a:r>
            <a:r>
              <a:rPr lang="en-US" altLang="zh-CN" sz="2800" strike="noStrike" noProof="1">
                <a:latin typeface="黑体" panose="02010609060101010101" pitchFamily="49" charset="-122"/>
                <a:ea typeface="黑体" panose="02010609060101010101" pitchFamily="49" charset="-122"/>
                <a:sym typeface="宋体" panose="02010600030101010101" pitchFamily="2" charset="-122"/>
              </a:rPr>
              <a:t>—</a:t>
            </a:r>
            <a:r>
              <a:rPr lang="zh-CN" altLang="en-US" sz="2800" strike="noStrike" noProof="1">
                <a:latin typeface="黑体" panose="02010609060101010101" pitchFamily="49" charset="-122"/>
                <a:ea typeface="黑体" panose="02010609060101010101" pitchFamily="49" charset="-122"/>
                <a:sym typeface="宋体" panose="02010600030101010101" pitchFamily="2" charset="-122"/>
              </a:rPr>
              <a:t>延迟毕业</a:t>
            </a:r>
            <a:endParaRPr lang="zh-CN" altLang="en-US" sz="2800" strike="noStrike" noProof="1">
              <a:latin typeface="黑体" panose="02010609060101010101" pitchFamily="49" charset="-122"/>
              <a:ea typeface="黑体" panose="02010609060101010101" pitchFamily="49" charset="-122"/>
              <a:sym typeface="宋体" panose="02010600030101010101" pitchFamily="2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5796280" y="2564765"/>
            <a:ext cx="2534285" cy="106299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000" b="1" kern="0" dirty="0">
                <a:solidFill>
                  <a:srgbClr val="7030A0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j-cs"/>
              </a:rPr>
              <a:t>注意：拍照上传的资料需清晰、完整</a:t>
            </a:r>
            <a:endParaRPr lang="zh-CN" altLang="en-US" sz="2000" b="1" kern="0" dirty="0">
              <a:solidFill>
                <a:srgbClr val="7030A0"/>
              </a:solidFill>
              <a:latin typeface="黑体" panose="02010609060101010101" pitchFamily="49" charset="-122"/>
              <a:ea typeface="黑体" panose="02010609060101010101" pitchFamily="49" charset="-122"/>
              <a:cs typeface="+mj-cs"/>
            </a:endParaRPr>
          </a:p>
        </p:txBody>
      </p:sp>
      <p:pic>
        <p:nvPicPr>
          <p:cNvPr id="2" name="图片 1" descr="微信图片_20260515160047_13_5"/>
          <p:cNvPicPr>
            <a:picLocks noChangeAspect="1"/>
          </p:cNvPicPr>
          <p:nvPr/>
        </p:nvPicPr>
        <p:blipFill>
          <a:blip r:embed="rId1"/>
          <a:srcRect t="6731" r="1024"/>
          <a:stretch>
            <a:fillRect/>
          </a:stretch>
        </p:blipFill>
        <p:spPr>
          <a:xfrm>
            <a:off x="756285" y="2234565"/>
            <a:ext cx="1925955" cy="3937635"/>
          </a:xfrm>
          <a:prstGeom prst="rect">
            <a:avLst/>
          </a:prstGeom>
        </p:spPr>
      </p:pic>
      <p:pic>
        <p:nvPicPr>
          <p:cNvPr id="5" name="图片 4" descr="微信图片_20260515160047_14_5"/>
          <p:cNvPicPr>
            <a:picLocks noChangeAspect="1"/>
          </p:cNvPicPr>
          <p:nvPr/>
        </p:nvPicPr>
        <p:blipFill>
          <a:blip r:embed="rId2"/>
          <a:srcRect t="6954" r="4457" b="9046"/>
          <a:stretch>
            <a:fillRect/>
          </a:stretch>
        </p:blipFill>
        <p:spPr>
          <a:xfrm>
            <a:off x="2915920" y="2214245"/>
            <a:ext cx="2066925" cy="394081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图片 1" descr="20100624-3inner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685" y="-5823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8" name="标题 1"/>
          <p:cNvSpPr txBox="1"/>
          <p:nvPr/>
        </p:nvSpPr>
        <p:spPr bwMode="auto">
          <a:xfrm>
            <a:off x="-30830" y="535916"/>
            <a:ext cx="1500198" cy="642942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indent="3810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200" b="1" strike="noStrike" noProof="1">
                <a:solidFill>
                  <a:srgbClr val="1F497D">
                    <a:lumMod val="75000"/>
                  </a:srgbClr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目录</a:t>
            </a:r>
            <a:endParaRPr lang="zh-CN" altLang="en-US" sz="3200" b="1" strike="noStrike" noProof="1">
              <a:solidFill>
                <a:srgbClr val="1F497D">
                  <a:lumMod val="75000"/>
                </a:srgbClr>
              </a:solidFill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69" name="同侧圆角矩形 168"/>
          <p:cNvSpPr/>
          <p:nvPr/>
        </p:nvSpPr>
        <p:spPr>
          <a:xfrm rot="5400000">
            <a:off x="-71437" y="714375"/>
            <a:ext cx="428625" cy="285750"/>
          </a:xfrm>
          <a:prstGeom prst="round2Same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base" hangingPunct="1">
              <a:defRPr/>
            </a:pPr>
            <a:endParaRPr lang="zh-CN" altLang="en-US" strike="noStrike" noProof="1">
              <a:solidFill>
                <a:prstClr val="white"/>
              </a:solidFill>
            </a:endParaRPr>
          </a:p>
        </p:txBody>
      </p:sp>
      <p:sp>
        <p:nvSpPr>
          <p:cNvPr id="43" name="Rounded Rectangle 58"/>
          <p:cNvSpPr/>
          <p:nvPr/>
        </p:nvSpPr>
        <p:spPr bwMode="auto">
          <a:xfrm>
            <a:off x="1470025" y="2249488"/>
            <a:ext cx="1457325" cy="762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000" strike="noStrike" noProof="1">
              <a:latin typeface="+mj-lt"/>
              <a:ea typeface="黑体" panose="02010609060101010101" pitchFamily="49" charset="-122"/>
            </a:endParaRPr>
          </a:p>
        </p:txBody>
      </p:sp>
      <p:sp>
        <p:nvSpPr>
          <p:cNvPr id="44" name="Rounded Rectangle 59"/>
          <p:cNvSpPr/>
          <p:nvPr/>
        </p:nvSpPr>
        <p:spPr bwMode="auto">
          <a:xfrm>
            <a:off x="1450975" y="2247900"/>
            <a:ext cx="339725" cy="76200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000" strike="noStrike" noProof="1">
              <a:latin typeface="+mj-lt"/>
              <a:ea typeface="黑体" panose="02010609060101010101" pitchFamily="49" charset="-122"/>
            </a:endParaRPr>
          </a:p>
        </p:txBody>
      </p:sp>
      <p:grpSp>
        <p:nvGrpSpPr>
          <p:cNvPr id="25608" name="组合 3"/>
          <p:cNvGrpSpPr/>
          <p:nvPr/>
        </p:nvGrpSpPr>
        <p:grpSpPr>
          <a:xfrm>
            <a:off x="755650" y="1863725"/>
            <a:ext cx="431800" cy="469900"/>
            <a:chOff x="601663" y="1497013"/>
            <a:chExt cx="396875" cy="431800"/>
          </a:xfrm>
        </p:grpSpPr>
        <p:grpSp>
          <p:nvGrpSpPr>
            <p:cNvPr id="25609" name="Group 56"/>
            <p:cNvGrpSpPr/>
            <p:nvPr/>
          </p:nvGrpSpPr>
          <p:grpSpPr>
            <a:xfrm>
              <a:off x="601663" y="1497013"/>
              <a:ext cx="396519" cy="422936"/>
              <a:chOff x="956895" y="3589879"/>
              <a:chExt cx="863797" cy="792643"/>
            </a:xfrm>
          </p:grpSpPr>
          <p:sp>
            <p:nvSpPr>
              <p:cNvPr id="49" name="Rectangle 60"/>
              <p:cNvSpPr/>
              <p:nvPr/>
            </p:nvSpPr>
            <p:spPr>
              <a:xfrm>
                <a:off x="956895" y="3589879"/>
                <a:ext cx="864573" cy="791404"/>
              </a:xfrm>
              <a:prstGeom prst="rect">
                <a:avLst/>
              </a:prstGeom>
              <a:ln>
                <a:noFill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b="1" strike="noStrike" noProof="1">
                    <a:solidFill>
                      <a:schemeClr val="bg1"/>
                    </a:solidFill>
                    <a:latin typeface="+mj-lt"/>
                    <a:ea typeface="黑体" panose="02010609060101010101" pitchFamily="49" charset="-122"/>
                  </a:rPr>
                  <a:t>1</a:t>
                </a:r>
                <a:endParaRPr lang="zh-CN" altLang="en-US" b="1" strike="noStrike" noProof="1">
                  <a:solidFill>
                    <a:schemeClr val="bg1"/>
                  </a:solidFill>
                  <a:latin typeface="+mj-lt"/>
                  <a:ea typeface="黑体" panose="02010609060101010101" pitchFamily="49" charset="-122"/>
                </a:endParaRPr>
              </a:p>
            </p:txBody>
          </p:sp>
          <p:sp>
            <p:nvSpPr>
              <p:cNvPr id="50" name="Rounded Rectangle 61"/>
              <p:cNvSpPr/>
              <p:nvPr/>
            </p:nvSpPr>
            <p:spPr>
              <a:xfrm>
                <a:off x="1035692" y="4238087"/>
                <a:ext cx="720001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softEdge rad="127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trike="noStrike" noProof="1">
                  <a:latin typeface="+mj-lt"/>
                  <a:ea typeface="黑体" panose="02010609060101010101" pitchFamily="49" charset="-122"/>
                </a:endParaRPr>
              </a:p>
            </p:txBody>
          </p:sp>
        </p:grpSp>
        <p:sp>
          <p:nvSpPr>
            <p:cNvPr id="47" name="Rectangle 60"/>
            <p:cNvSpPr/>
            <p:nvPr/>
          </p:nvSpPr>
          <p:spPr bwMode="auto">
            <a:xfrm>
              <a:off x="601663" y="1506538"/>
              <a:ext cx="396875" cy="422275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b="1" strike="noStrike" noProof="1">
                  <a:solidFill>
                    <a:schemeClr val="bg1"/>
                  </a:solidFill>
                  <a:latin typeface="+mj-lt"/>
                  <a:ea typeface="黑体" panose="02010609060101010101" pitchFamily="49" charset="-122"/>
                </a:rPr>
                <a:t>1</a:t>
              </a:r>
              <a:endParaRPr lang="zh-CN" altLang="en-US" b="1" strike="noStrike" noProof="1">
                <a:solidFill>
                  <a:schemeClr val="bg1"/>
                </a:solidFill>
                <a:latin typeface="+mj-lt"/>
                <a:ea typeface="黑体" panose="02010609060101010101" pitchFamily="49" charset="-122"/>
              </a:endParaRPr>
            </a:p>
          </p:txBody>
        </p:sp>
        <p:sp>
          <p:nvSpPr>
            <p:cNvPr id="48" name="Rounded Rectangle 61"/>
            <p:cNvSpPr/>
            <p:nvPr/>
          </p:nvSpPr>
          <p:spPr bwMode="auto">
            <a:xfrm>
              <a:off x="638615" y="1849073"/>
              <a:ext cx="330510" cy="38417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trike="noStrike" noProof="1">
                <a:latin typeface="+mj-lt"/>
                <a:ea typeface="黑体" panose="02010609060101010101" pitchFamily="49" charset="-122"/>
              </a:endParaRPr>
            </a:p>
          </p:txBody>
        </p:sp>
      </p:grpSp>
      <p:grpSp>
        <p:nvGrpSpPr>
          <p:cNvPr id="25614" name="组合 9"/>
          <p:cNvGrpSpPr/>
          <p:nvPr/>
        </p:nvGrpSpPr>
        <p:grpSpPr>
          <a:xfrm>
            <a:off x="755650" y="2905125"/>
            <a:ext cx="2171700" cy="469900"/>
            <a:chOff x="601663" y="2159000"/>
            <a:chExt cx="1994215" cy="431800"/>
          </a:xfrm>
        </p:grpSpPr>
        <p:sp>
          <p:nvSpPr>
            <p:cNvPr id="52" name="Rounded Rectangle 58"/>
            <p:cNvSpPr/>
            <p:nvPr/>
          </p:nvSpPr>
          <p:spPr bwMode="auto">
            <a:xfrm>
              <a:off x="1257072" y="2511196"/>
              <a:ext cx="1338806" cy="69973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000" strike="noStrike" noProof="1">
                <a:latin typeface="+mj-lt"/>
                <a:ea typeface="黑体" panose="02010609060101010101" pitchFamily="49" charset="-122"/>
              </a:endParaRPr>
            </a:p>
          </p:txBody>
        </p:sp>
        <p:sp>
          <p:nvSpPr>
            <p:cNvPr id="53" name="Rounded Rectangle 59"/>
            <p:cNvSpPr/>
            <p:nvPr/>
          </p:nvSpPr>
          <p:spPr bwMode="auto">
            <a:xfrm>
              <a:off x="1239838" y="2511425"/>
              <a:ext cx="311150" cy="69850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000" strike="noStrike" noProof="1">
                <a:latin typeface="+mj-lt"/>
                <a:ea typeface="黑体" panose="02010609060101010101" pitchFamily="49" charset="-122"/>
              </a:endParaRPr>
            </a:p>
          </p:txBody>
        </p:sp>
        <p:grpSp>
          <p:nvGrpSpPr>
            <p:cNvPr id="25617" name="组合 5"/>
            <p:cNvGrpSpPr/>
            <p:nvPr/>
          </p:nvGrpSpPr>
          <p:grpSpPr>
            <a:xfrm>
              <a:off x="601663" y="2159000"/>
              <a:ext cx="396875" cy="431800"/>
              <a:chOff x="601663" y="2159000"/>
              <a:chExt cx="396875" cy="431800"/>
            </a:xfrm>
          </p:grpSpPr>
          <p:grpSp>
            <p:nvGrpSpPr>
              <p:cNvPr id="25618" name="Group 56"/>
              <p:cNvGrpSpPr/>
              <p:nvPr/>
            </p:nvGrpSpPr>
            <p:grpSpPr>
              <a:xfrm>
                <a:off x="601663" y="2159000"/>
                <a:ext cx="396496" cy="422936"/>
                <a:chOff x="956895" y="3589879"/>
                <a:chExt cx="863797" cy="792643"/>
              </a:xfrm>
            </p:grpSpPr>
            <p:sp>
              <p:nvSpPr>
                <p:cNvPr id="58" name="Rectangle 60"/>
                <p:cNvSpPr/>
                <p:nvPr/>
              </p:nvSpPr>
              <p:spPr>
                <a:xfrm>
                  <a:off x="956895" y="3589879"/>
                  <a:ext cx="864623" cy="791404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altLang="zh-CN" b="1" strike="noStrike" noProof="1">
                      <a:solidFill>
                        <a:schemeClr val="bg1"/>
                      </a:solidFill>
                      <a:latin typeface="+mj-lt"/>
                      <a:ea typeface="黑体" panose="02010609060101010101" pitchFamily="49" charset="-122"/>
                    </a:rPr>
                    <a:t>1</a:t>
                  </a:r>
                  <a:endParaRPr lang="zh-CN" altLang="en-US" b="1" strike="noStrike" noProof="1">
                    <a:solidFill>
                      <a:schemeClr val="bg1"/>
                    </a:solidFill>
                    <a:latin typeface="+mj-lt"/>
                    <a:ea typeface="黑体" panose="02010609060101010101" pitchFamily="49" charset="-122"/>
                  </a:endParaRPr>
                </a:p>
              </p:txBody>
            </p:sp>
            <p:sp>
              <p:nvSpPr>
                <p:cNvPr id="59" name="Rounded Rectangle 61"/>
                <p:cNvSpPr/>
                <p:nvPr/>
              </p:nvSpPr>
              <p:spPr>
                <a:xfrm>
                  <a:off x="1035692" y="4238087"/>
                  <a:ext cx="720001" cy="72000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trike="noStrike" noProof="1">
                    <a:latin typeface="+mj-lt"/>
                    <a:ea typeface="黑体" panose="02010609060101010101" pitchFamily="49" charset="-122"/>
                  </a:endParaRPr>
                </a:p>
              </p:txBody>
            </p:sp>
          </p:grpSp>
          <p:sp>
            <p:nvSpPr>
              <p:cNvPr id="56" name="Rectangle 60"/>
              <p:cNvSpPr/>
              <p:nvPr/>
            </p:nvSpPr>
            <p:spPr bwMode="auto">
              <a:xfrm>
                <a:off x="601663" y="2168525"/>
                <a:ext cx="396875" cy="422275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b="1" strike="noStrike" noProof="1">
                    <a:solidFill>
                      <a:schemeClr val="bg1"/>
                    </a:solidFill>
                    <a:latin typeface="+mj-lt"/>
                    <a:ea typeface="黑体" panose="02010609060101010101" pitchFamily="49" charset="-122"/>
                  </a:rPr>
                  <a:t>2</a:t>
                </a:r>
                <a:endParaRPr lang="zh-CN" altLang="en-US" b="1" strike="noStrike" noProof="1">
                  <a:solidFill>
                    <a:schemeClr val="bg1"/>
                  </a:solidFill>
                  <a:latin typeface="+mj-lt"/>
                  <a:ea typeface="黑体" panose="02010609060101010101" pitchFamily="49" charset="-122"/>
                </a:endParaRPr>
              </a:p>
            </p:txBody>
          </p:sp>
          <p:sp>
            <p:nvSpPr>
              <p:cNvPr id="57" name="Rounded Rectangle 61"/>
              <p:cNvSpPr/>
              <p:nvPr/>
            </p:nvSpPr>
            <p:spPr bwMode="auto">
              <a:xfrm>
                <a:off x="638613" y="2511060"/>
                <a:ext cx="330491" cy="38417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softEdge rad="127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trike="noStrike" noProof="1">
                  <a:latin typeface="+mj-lt"/>
                  <a:ea typeface="黑体" panose="02010609060101010101" pitchFamily="49" charset="-122"/>
                </a:endParaRPr>
              </a:p>
            </p:txBody>
          </p:sp>
        </p:grpSp>
      </p:grpSp>
      <p:sp>
        <p:nvSpPr>
          <p:cNvPr id="25642" name="文本框 1">
            <a:hlinkClick r:id="rId2" action="ppaction://hlinksldjump"/>
          </p:cNvPr>
          <p:cNvSpPr txBox="1"/>
          <p:nvPr/>
        </p:nvSpPr>
        <p:spPr>
          <a:xfrm>
            <a:off x="5770563" y="1179513"/>
            <a:ext cx="3248025" cy="30162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lnSpc>
                <a:spcPct val="85000"/>
              </a:lnSpc>
            </a:pPr>
            <a:endParaRPr lang="en-US" altLang="zh-CN" sz="16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5644" name="文本框 1">
            <a:hlinkClick r:id="rId2" action="ppaction://hlinksldjump"/>
          </p:cNvPr>
          <p:cNvSpPr txBox="1"/>
          <p:nvPr/>
        </p:nvSpPr>
        <p:spPr>
          <a:xfrm>
            <a:off x="1331278" y="2874963"/>
            <a:ext cx="3273425" cy="3683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zh-CN" altLang="en-US" b="1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其他说明</a:t>
            </a:r>
            <a:endParaRPr lang="zh-CN" altLang="en-US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5645" name="文本框 1">
            <a:hlinkClick r:id="rId2" action="ppaction://hlinksldjump"/>
          </p:cNvPr>
          <p:cNvSpPr txBox="1"/>
          <p:nvPr/>
        </p:nvSpPr>
        <p:spPr>
          <a:xfrm>
            <a:off x="1338580" y="1843405"/>
            <a:ext cx="2330450" cy="3683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zh-CN" altLang="en-US" b="1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贷款还款方式</a:t>
            </a:r>
            <a:endParaRPr lang="zh-CN" altLang="en-US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图片 1" descr="20100624-3inner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685" y="-5823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8" name="标题 1"/>
          <p:cNvSpPr txBox="1"/>
          <p:nvPr/>
        </p:nvSpPr>
        <p:spPr bwMode="auto">
          <a:xfrm>
            <a:off x="-30830" y="535916"/>
            <a:ext cx="1500198" cy="642942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indent="3810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200" b="1" strike="noStrike" noProof="1">
                <a:solidFill>
                  <a:srgbClr val="1F497D">
                    <a:lumMod val="75000"/>
                  </a:srgbClr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目录</a:t>
            </a:r>
            <a:endParaRPr lang="zh-CN" altLang="en-US" sz="3200" b="1" strike="noStrike" noProof="1">
              <a:solidFill>
                <a:srgbClr val="1F497D">
                  <a:lumMod val="75000"/>
                </a:srgbClr>
              </a:solidFill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69" name="同侧圆角矩形 168"/>
          <p:cNvSpPr/>
          <p:nvPr/>
        </p:nvSpPr>
        <p:spPr>
          <a:xfrm rot="5400000">
            <a:off x="-71437" y="714375"/>
            <a:ext cx="428625" cy="285750"/>
          </a:xfrm>
          <a:prstGeom prst="round2Same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base" hangingPunct="1">
              <a:defRPr/>
            </a:pPr>
            <a:endParaRPr lang="zh-CN" altLang="en-US" strike="noStrike" noProof="1">
              <a:solidFill>
                <a:prstClr val="white"/>
              </a:solidFill>
            </a:endParaRPr>
          </a:p>
        </p:txBody>
      </p:sp>
      <p:sp>
        <p:nvSpPr>
          <p:cNvPr id="43" name="Rounded Rectangle 58"/>
          <p:cNvSpPr/>
          <p:nvPr/>
        </p:nvSpPr>
        <p:spPr bwMode="auto">
          <a:xfrm>
            <a:off x="1470025" y="2249488"/>
            <a:ext cx="1457325" cy="762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000" strike="noStrike" noProof="1">
              <a:latin typeface="+mj-lt"/>
              <a:ea typeface="黑体" panose="02010609060101010101" pitchFamily="49" charset="-122"/>
            </a:endParaRPr>
          </a:p>
        </p:txBody>
      </p:sp>
      <p:sp>
        <p:nvSpPr>
          <p:cNvPr id="44" name="Rounded Rectangle 59"/>
          <p:cNvSpPr/>
          <p:nvPr/>
        </p:nvSpPr>
        <p:spPr bwMode="auto">
          <a:xfrm>
            <a:off x="1450975" y="2247900"/>
            <a:ext cx="339725" cy="76200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000" strike="noStrike" noProof="1">
              <a:latin typeface="+mj-lt"/>
              <a:ea typeface="黑体" panose="02010609060101010101" pitchFamily="49" charset="-122"/>
            </a:endParaRPr>
          </a:p>
        </p:txBody>
      </p:sp>
      <p:grpSp>
        <p:nvGrpSpPr>
          <p:cNvPr id="25608" name="组合 3"/>
          <p:cNvGrpSpPr/>
          <p:nvPr/>
        </p:nvGrpSpPr>
        <p:grpSpPr>
          <a:xfrm>
            <a:off x="755650" y="1863725"/>
            <a:ext cx="431800" cy="469900"/>
            <a:chOff x="601663" y="1497013"/>
            <a:chExt cx="396875" cy="431800"/>
          </a:xfrm>
          <a:solidFill>
            <a:schemeClr val="bg1">
              <a:lumMod val="85000"/>
            </a:schemeClr>
          </a:solidFill>
        </p:grpSpPr>
        <p:grpSp>
          <p:nvGrpSpPr>
            <p:cNvPr id="25609" name="Group 56"/>
            <p:cNvGrpSpPr/>
            <p:nvPr/>
          </p:nvGrpSpPr>
          <p:grpSpPr>
            <a:xfrm>
              <a:off x="601663" y="1497013"/>
              <a:ext cx="396519" cy="422936"/>
              <a:chOff x="956895" y="3589879"/>
              <a:chExt cx="863797" cy="792643"/>
            </a:xfrm>
            <a:grpFill/>
          </p:grpSpPr>
          <p:sp>
            <p:nvSpPr>
              <p:cNvPr id="49" name="Rectangle 60"/>
              <p:cNvSpPr/>
              <p:nvPr/>
            </p:nvSpPr>
            <p:spPr>
              <a:xfrm>
                <a:off x="956895" y="3589879"/>
                <a:ext cx="864573" cy="79140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b="1" strike="noStrike" noProof="1">
                    <a:solidFill>
                      <a:schemeClr val="bg1"/>
                    </a:solidFill>
                    <a:latin typeface="+mj-lt"/>
                    <a:ea typeface="黑体" panose="02010609060101010101" pitchFamily="49" charset="-122"/>
                  </a:rPr>
                  <a:t>1</a:t>
                </a:r>
                <a:endParaRPr lang="zh-CN" altLang="en-US" b="1" strike="noStrike" noProof="1">
                  <a:solidFill>
                    <a:schemeClr val="bg1"/>
                  </a:solidFill>
                  <a:latin typeface="+mj-lt"/>
                  <a:ea typeface="黑体" panose="02010609060101010101" pitchFamily="49" charset="-122"/>
                </a:endParaRPr>
              </a:p>
            </p:txBody>
          </p:sp>
          <p:sp>
            <p:nvSpPr>
              <p:cNvPr id="50" name="Rounded Rectangle 61"/>
              <p:cNvSpPr/>
              <p:nvPr/>
            </p:nvSpPr>
            <p:spPr>
              <a:xfrm>
                <a:off x="1035692" y="4238087"/>
                <a:ext cx="720001" cy="72000"/>
              </a:xfrm>
              <a:prstGeom prst="roundRect">
                <a:avLst/>
              </a:prstGeom>
              <a:grpFill/>
              <a:ln>
                <a:noFill/>
              </a:ln>
              <a:effectLst>
                <a:softEdge rad="127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trike="noStrike" noProof="1">
                  <a:latin typeface="+mj-lt"/>
                  <a:ea typeface="黑体" panose="02010609060101010101" pitchFamily="49" charset="-122"/>
                </a:endParaRPr>
              </a:p>
            </p:txBody>
          </p:sp>
        </p:grpSp>
        <p:sp>
          <p:nvSpPr>
            <p:cNvPr id="47" name="Rectangle 60"/>
            <p:cNvSpPr/>
            <p:nvPr/>
          </p:nvSpPr>
          <p:spPr bwMode="auto">
            <a:xfrm>
              <a:off x="601663" y="1506538"/>
              <a:ext cx="396875" cy="422275"/>
            </a:xfrm>
            <a:prstGeom prst="rect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b="1" strike="noStrike" noProof="1">
                  <a:solidFill>
                    <a:schemeClr val="bg1"/>
                  </a:solidFill>
                  <a:latin typeface="+mj-lt"/>
                  <a:ea typeface="黑体" panose="02010609060101010101" pitchFamily="49" charset="-122"/>
                </a:rPr>
                <a:t>1</a:t>
              </a:r>
              <a:endParaRPr lang="zh-CN" altLang="en-US" b="1" strike="noStrike" noProof="1">
                <a:solidFill>
                  <a:schemeClr val="bg1"/>
                </a:solidFill>
                <a:latin typeface="+mj-lt"/>
                <a:ea typeface="黑体" panose="02010609060101010101" pitchFamily="49" charset="-122"/>
              </a:endParaRPr>
            </a:p>
          </p:txBody>
        </p:sp>
        <p:sp>
          <p:nvSpPr>
            <p:cNvPr id="48" name="Rounded Rectangle 61"/>
            <p:cNvSpPr/>
            <p:nvPr/>
          </p:nvSpPr>
          <p:spPr bwMode="auto">
            <a:xfrm>
              <a:off x="638615" y="1849073"/>
              <a:ext cx="330510" cy="38417"/>
            </a:xfrm>
            <a:prstGeom prst="roundRect">
              <a:avLst/>
            </a:prstGeom>
            <a:grpFill/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trike="noStrike" noProof="1">
                <a:latin typeface="+mj-lt"/>
                <a:ea typeface="黑体" panose="02010609060101010101" pitchFamily="49" charset="-122"/>
              </a:endParaRPr>
            </a:p>
          </p:txBody>
        </p:sp>
      </p:grpSp>
      <p:grpSp>
        <p:nvGrpSpPr>
          <p:cNvPr id="25614" name="组合 9"/>
          <p:cNvGrpSpPr/>
          <p:nvPr/>
        </p:nvGrpSpPr>
        <p:grpSpPr>
          <a:xfrm>
            <a:off x="755650" y="2905125"/>
            <a:ext cx="2171700" cy="469900"/>
            <a:chOff x="601663" y="2159000"/>
            <a:chExt cx="1994215" cy="431800"/>
          </a:xfrm>
        </p:grpSpPr>
        <p:sp>
          <p:nvSpPr>
            <p:cNvPr id="52" name="Rounded Rectangle 58"/>
            <p:cNvSpPr/>
            <p:nvPr/>
          </p:nvSpPr>
          <p:spPr bwMode="auto">
            <a:xfrm>
              <a:off x="1257072" y="2511196"/>
              <a:ext cx="1338806" cy="69973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000" strike="noStrike" noProof="1">
                <a:latin typeface="+mj-lt"/>
                <a:ea typeface="黑体" panose="02010609060101010101" pitchFamily="49" charset="-122"/>
              </a:endParaRPr>
            </a:p>
          </p:txBody>
        </p:sp>
        <p:sp>
          <p:nvSpPr>
            <p:cNvPr id="53" name="Rounded Rectangle 59"/>
            <p:cNvSpPr/>
            <p:nvPr/>
          </p:nvSpPr>
          <p:spPr bwMode="auto">
            <a:xfrm>
              <a:off x="1239838" y="2511425"/>
              <a:ext cx="311150" cy="69850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000" strike="noStrike" noProof="1">
                <a:latin typeface="+mj-lt"/>
                <a:ea typeface="黑体" panose="02010609060101010101" pitchFamily="49" charset="-122"/>
              </a:endParaRPr>
            </a:p>
          </p:txBody>
        </p:sp>
        <p:grpSp>
          <p:nvGrpSpPr>
            <p:cNvPr id="25617" name="组合 5"/>
            <p:cNvGrpSpPr/>
            <p:nvPr/>
          </p:nvGrpSpPr>
          <p:grpSpPr>
            <a:xfrm>
              <a:off x="601663" y="2159000"/>
              <a:ext cx="396875" cy="431800"/>
              <a:chOff x="601663" y="2159000"/>
              <a:chExt cx="396875" cy="431800"/>
            </a:xfrm>
          </p:grpSpPr>
          <p:grpSp>
            <p:nvGrpSpPr>
              <p:cNvPr id="25618" name="Group 56"/>
              <p:cNvGrpSpPr/>
              <p:nvPr/>
            </p:nvGrpSpPr>
            <p:grpSpPr>
              <a:xfrm>
                <a:off x="601663" y="2159000"/>
                <a:ext cx="396496" cy="422936"/>
                <a:chOff x="956895" y="3589879"/>
                <a:chExt cx="863797" cy="792643"/>
              </a:xfrm>
            </p:grpSpPr>
            <p:sp>
              <p:nvSpPr>
                <p:cNvPr id="58" name="Rectangle 60"/>
                <p:cNvSpPr/>
                <p:nvPr/>
              </p:nvSpPr>
              <p:spPr>
                <a:xfrm>
                  <a:off x="956895" y="3589879"/>
                  <a:ext cx="864623" cy="791404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altLang="zh-CN" b="1" strike="noStrike" noProof="1">
                      <a:solidFill>
                        <a:schemeClr val="bg1"/>
                      </a:solidFill>
                      <a:latin typeface="+mj-lt"/>
                      <a:ea typeface="黑体" panose="02010609060101010101" pitchFamily="49" charset="-122"/>
                    </a:rPr>
                    <a:t>1</a:t>
                  </a:r>
                  <a:endParaRPr lang="zh-CN" altLang="en-US" b="1" strike="noStrike" noProof="1">
                    <a:solidFill>
                      <a:schemeClr val="bg1"/>
                    </a:solidFill>
                    <a:latin typeface="+mj-lt"/>
                    <a:ea typeface="黑体" panose="02010609060101010101" pitchFamily="49" charset="-122"/>
                  </a:endParaRPr>
                </a:p>
              </p:txBody>
            </p:sp>
            <p:sp>
              <p:nvSpPr>
                <p:cNvPr id="59" name="Rounded Rectangle 61"/>
                <p:cNvSpPr/>
                <p:nvPr/>
              </p:nvSpPr>
              <p:spPr>
                <a:xfrm>
                  <a:off x="1035692" y="4238087"/>
                  <a:ext cx="720001" cy="72000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trike="noStrike" noProof="1">
                    <a:latin typeface="+mj-lt"/>
                    <a:ea typeface="黑体" panose="02010609060101010101" pitchFamily="49" charset="-122"/>
                  </a:endParaRPr>
                </a:p>
              </p:txBody>
            </p:sp>
          </p:grpSp>
          <p:sp>
            <p:nvSpPr>
              <p:cNvPr id="56" name="Rectangle 60"/>
              <p:cNvSpPr/>
              <p:nvPr/>
            </p:nvSpPr>
            <p:spPr bwMode="auto">
              <a:xfrm>
                <a:off x="601663" y="2168525"/>
                <a:ext cx="396875" cy="422275"/>
              </a:xfrm>
              <a:prstGeom prst="rect">
                <a:avLst/>
              </a:prstGeom>
              <a:solidFill>
                <a:schemeClr val="accent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b="1" strike="noStrike" noProof="1">
                    <a:solidFill>
                      <a:schemeClr val="bg1"/>
                    </a:solidFill>
                    <a:latin typeface="+mj-lt"/>
                    <a:ea typeface="黑体" panose="02010609060101010101" pitchFamily="49" charset="-122"/>
                  </a:rPr>
                  <a:t>2</a:t>
                </a:r>
                <a:endParaRPr lang="zh-CN" altLang="en-US" b="1" strike="noStrike" noProof="1">
                  <a:solidFill>
                    <a:schemeClr val="bg1"/>
                  </a:solidFill>
                  <a:latin typeface="+mj-lt"/>
                  <a:ea typeface="黑体" panose="02010609060101010101" pitchFamily="49" charset="-122"/>
                </a:endParaRPr>
              </a:p>
            </p:txBody>
          </p:sp>
          <p:sp>
            <p:nvSpPr>
              <p:cNvPr id="57" name="Rounded Rectangle 61"/>
              <p:cNvSpPr/>
              <p:nvPr/>
            </p:nvSpPr>
            <p:spPr bwMode="auto">
              <a:xfrm>
                <a:off x="638613" y="2511060"/>
                <a:ext cx="330491" cy="38417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softEdge rad="127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trike="noStrike" noProof="1">
                  <a:latin typeface="+mj-lt"/>
                  <a:ea typeface="黑体" panose="02010609060101010101" pitchFamily="49" charset="-122"/>
                </a:endParaRPr>
              </a:p>
            </p:txBody>
          </p:sp>
        </p:grpSp>
      </p:grpSp>
      <p:sp>
        <p:nvSpPr>
          <p:cNvPr id="25642" name="文本框 1">
            <a:hlinkClick r:id="rId2" action="ppaction://hlinksldjump"/>
          </p:cNvPr>
          <p:cNvSpPr txBox="1"/>
          <p:nvPr/>
        </p:nvSpPr>
        <p:spPr>
          <a:xfrm>
            <a:off x="5770563" y="1179513"/>
            <a:ext cx="3248025" cy="30162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lnSpc>
                <a:spcPct val="85000"/>
              </a:lnSpc>
            </a:pPr>
            <a:endParaRPr lang="en-US" altLang="zh-CN" sz="16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5644" name="文本框 1">
            <a:hlinkClick r:id="rId2" action="ppaction://hlinksldjump"/>
          </p:cNvPr>
          <p:cNvSpPr txBox="1"/>
          <p:nvPr/>
        </p:nvSpPr>
        <p:spPr>
          <a:xfrm>
            <a:off x="1338263" y="2884488"/>
            <a:ext cx="3273425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zh-CN" altLang="en-US" b="1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其他说明</a:t>
            </a:r>
            <a:endParaRPr lang="zh-CN" altLang="en-US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endParaRPr lang="zh-CN" altLang="en-US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5645" name="文本框 1">
            <a:hlinkClick r:id="rId2" action="ppaction://hlinksldjump"/>
          </p:cNvPr>
          <p:cNvSpPr txBox="1"/>
          <p:nvPr/>
        </p:nvSpPr>
        <p:spPr>
          <a:xfrm>
            <a:off x="1338580" y="1843405"/>
            <a:ext cx="2330450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zh-CN" altLang="en-US" b="1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贷款还款方式</a:t>
            </a:r>
            <a:endParaRPr lang="zh-CN" altLang="en-US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endParaRPr lang="zh-CN" altLang="en-US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标题 1"/>
          <p:cNvSpPr>
            <a:spLocks noGrp="1"/>
          </p:cNvSpPr>
          <p:nvPr>
            <p:ph type="title"/>
          </p:nvPr>
        </p:nvSpPr>
        <p:spPr>
          <a:xfrm>
            <a:off x="536575" y="1690688"/>
            <a:ext cx="8435975" cy="4508500"/>
          </a:xfrm>
          <a:noFill/>
          <a:ln>
            <a:noFill/>
          </a:ln>
        </p:spPr>
        <p:txBody>
          <a:bodyPr anchor="t" anchorCtr="0"/>
          <a:lstStyle/>
          <a:p>
            <a:pPr algn="l"/>
            <a:r>
              <a:rPr lang="zh-CN" altLang="en-US" sz="2000" b="1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一、信息隔离</a:t>
            </a:r>
            <a:br>
              <a:rPr lang="zh-CN" altLang="en-US" sz="2000" b="1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</a:br>
            <a:r>
              <a:rPr lang="en-US" altLang="zh-CN" sz="2000" b="1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    </a:t>
            </a:r>
            <a:r>
              <a:rPr lang="zh-CN" altLang="en-US" sz="2000" b="1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根据《中华人民共和国反洗钱法》、《个人存款账户实名制规定》、《金融机构客户身份识别和客户身份资料及交易记录保存管理办法》等法律法规，我行分别在2019年9月2日和2020年</a:t>
            </a:r>
            <a:r>
              <a:rPr lang="en-US" altLang="zh-CN" sz="2000" b="1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6</a:t>
            </a:r>
            <a:r>
              <a:rPr lang="zh-CN" altLang="en-US" sz="2000" b="1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月</a:t>
            </a:r>
            <a:r>
              <a:rPr lang="en-US" altLang="zh-CN" sz="2000" b="1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30</a:t>
            </a:r>
            <a:r>
              <a:rPr lang="zh-CN" altLang="en-US" sz="2000" b="1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日发布《关于开展个人客户身份基本信息核实和完善的公告》，客户如在我行留存的身份信息不完整、不真实，或有效</a:t>
            </a:r>
            <a:r>
              <a:rPr lang="zh-CN" altLang="en-US" sz="20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身份证件过期</a:t>
            </a:r>
            <a:r>
              <a:rPr lang="zh-CN" altLang="en-US" sz="2000" b="1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且</a:t>
            </a:r>
            <a:r>
              <a:rPr lang="zh-CN" altLang="en-US" sz="20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在合理期限内没有及时更新，</a:t>
            </a:r>
            <a:r>
              <a:rPr lang="zh-CN" altLang="en-US" sz="20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我行将无法对其名下的账户继续提供金融服务。如果学生</a:t>
            </a:r>
            <a:r>
              <a:rPr lang="zh-CN" altLang="en-US" sz="20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身份证件过期超</a:t>
            </a:r>
            <a:r>
              <a:rPr lang="en-US" altLang="zh-CN" sz="20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90</a:t>
            </a:r>
            <a:r>
              <a:rPr lang="zh-CN" altLang="en-US" sz="20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天未维护，</a:t>
            </a:r>
            <a:r>
              <a:rPr lang="zh-CN" altLang="en-US" sz="20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将导致</a:t>
            </a:r>
            <a:r>
              <a:rPr lang="zh-CN" altLang="en-US" sz="20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贴息失败</a:t>
            </a:r>
            <a:r>
              <a:rPr lang="zh-CN" altLang="en-US" sz="20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或</a:t>
            </a:r>
            <a:r>
              <a:rPr lang="zh-CN" altLang="en-US" sz="20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还款扣账不成功，贷款逾期，影响征信记录。</a:t>
            </a:r>
            <a:br>
              <a:rPr lang="zh-CN" altLang="en-US" sz="20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</a:br>
            <a:br>
              <a:rPr lang="zh-CN" altLang="en-US" sz="2000" b="1" dirty="0">
                <a:solidFill>
                  <a:schemeClr val="tx1"/>
                </a:solidFill>
                <a:latin typeface="仿宋_GB2312" panose="02010609030101010101" charset="-122"/>
                <a:ea typeface="仿宋_GB2312" panose="02010609030101010101" charset="-122"/>
              </a:rPr>
            </a:br>
            <a:br>
              <a:rPr lang="zh-CN" altLang="en-US" sz="2000" b="1" dirty="0">
                <a:solidFill>
                  <a:srgbClr val="7030A0"/>
                </a:solidFill>
                <a:latin typeface="仿宋_GB2312" panose="02010609030101010101" charset="-122"/>
                <a:ea typeface="仿宋_GB2312" panose="02010609030101010101" charset="-122"/>
              </a:rPr>
            </a:br>
            <a:br>
              <a:rPr lang="zh-CN" altLang="en-US" sz="2000" b="1" dirty="0">
                <a:solidFill>
                  <a:srgbClr val="7030A0"/>
                </a:solidFill>
                <a:latin typeface="仿宋_GB2312" panose="02010609030101010101" charset="-122"/>
                <a:ea typeface="仿宋_GB2312" panose="02010609030101010101" charset="-122"/>
              </a:rPr>
            </a:br>
            <a:endParaRPr lang="zh-CN" altLang="en-US" sz="2000" b="1" dirty="0">
              <a:solidFill>
                <a:srgbClr val="7030A0"/>
              </a:solidFill>
              <a:latin typeface="仿宋_GB2312" panose="02010609030101010101" charset="-122"/>
              <a:ea typeface="仿宋_GB2312" panose="0201060903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36575" y="1014413"/>
            <a:ext cx="8435975" cy="52197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pPr algn="ctr" fontAlgn="base"/>
            <a:r>
              <a:rPr lang="zh-CN" altLang="en-US" sz="2800" strike="noStrike" noProof="1">
                <a:latin typeface="黑体" panose="02010609060101010101" pitchFamily="49" charset="-122"/>
                <a:ea typeface="黑体" panose="02010609060101010101" pitchFamily="49" charset="-122"/>
                <a:sym typeface="宋体" panose="02010600030101010101" pitchFamily="2" charset="-122"/>
              </a:rPr>
              <a:t>其他说明</a:t>
            </a:r>
            <a:endParaRPr lang="zh-CN" altLang="en-US" sz="2800" strike="noStrike" noProof="1">
              <a:latin typeface="黑体" panose="02010609060101010101" pitchFamily="49" charset="-122"/>
              <a:ea typeface="黑体" panose="02010609060101010101" pitchFamily="49" charset="-122"/>
              <a:sym typeface="宋体" panose="02010600030101010101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835785" y="4869180"/>
            <a:ext cx="704024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2000" b="1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    </a:t>
            </a:r>
            <a:r>
              <a:rPr lang="zh-CN" altLang="en-US" sz="2000" b="1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为保证您的账户正常使用，请及</a:t>
            </a:r>
            <a:r>
              <a:rPr lang="zh-CN" altLang="en-US" sz="20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及时申请更换身份证</a:t>
            </a:r>
            <a:r>
              <a:rPr lang="zh-CN" altLang="en-US" sz="2000" b="1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，并通过中国银行营业网点或中国银行手机银行APP、中银客信通小程序</a:t>
            </a:r>
            <a:r>
              <a:rPr lang="zh-CN" altLang="en-US" sz="20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等渠道在</a:t>
            </a:r>
            <a:r>
              <a:rPr lang="zh-CN" altLang="en-US" sz="2000" b="1" dirty="0">
                <a:solidFill>
                  <a:schemeClr val="tx1"/>
                </a:solidFill>
                <a:highlight>
                  <a:srgbClr val="FFFF00"/>
                </a:highlight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中国银行系统同步更新</a:t>
            </a:r>
            <a:r>
              <a:rPr lang="zh-CN" altLang="en-US" sz="2000" b="1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。</a:t>
            </a:r>
            <a:endParaRPr lang="zh-CN" altLang="en-US" sz="2000"/>
          </a:p>
        </p:txBody>
      </p:sp>
      <p:sp>
        <p:nvSpPr>
          <p:cNvPr id="5" name="心形 4"/>
          <p:cNvSpPr/>
          <p:nvPr/>
        </p:nvSpPr>
        <p:spPr>
          <a:xfrm>
            <a:off x="683895" y="4436745"/>
            <a:ext cx="1184910" cy="1228090"/>
          </a:xfrm>
          <a:prstGeom prst="heart">
            <a:avLst/>
          </a:prstGeom>
          <a:solidFill>
            <a:schemeClr val="accent6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lang="zh-CN" altLang="en-US" sz="1800" b="1">
                <a:solidFill>
                  <a:srgbClr val="7030A0"/>
                </a:solidFill>
                <a:sym typeface="+mn-ea"/>
              </a:rPr>
              <a:t>温馨提示</a:t>
            </a: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标题 1"/>
          <p:cNvSpPr>
            <a:spLocks noGrp="1"/>
          </p:cNvSpPr>
          <p:nvPr>
            <p:ph type="title"/>
          </p:nvPr>
        </p:nvSpPr>
        <p:spPr>
          <a:xfrm>
            <a:off x="554355" y="1694180"/>
            <a:ext cx="3147060" cy="4465320"/>
          </a:xfrm>
          <a:noFill/>
          <a:ln>
            <a:noFill/>
          </a:ln>
        </p:spPr>
        <p:txBody>
          <a:bodyPr anchor="t" anchorCtr="0"/>
          <a:lstStyle/>
          <a:p>
            <a:pPr algn="l"/>
            <a:r>
              <a:rPr lang="zh-CN" altLang="en-US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二、查询国家助学贷款信息操作指引：</a:t>
            </a:r>
            <a:br>
              <a:rPr lang="zh-CN" altLang="en-US" sz="2000" b="1" dirty="0">
                <a:latin typeface="黑体" panose="02010609060101010101" pitchFamily="49" charset="-122"/>
                <a:ea typeface="黑体" panose="02010609060101010101" pitchFamily="49" charset="-122"/>
              </a:rPr>
            </a:br>
            <a:r>
              <a:rPr lang="zh-CN" altLang="en-US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   </a:t>
            </a:r>
            <a:r>
              <a:rPr lang="zh-CN" altLang="en-US" sz="20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贷款</a:t>
            </a:r>
            <a:r>
              <a:rPr lang="zh-CN" altLang="en-US" sz="2000" b="1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  <a:sym typeface="+mn-ea"/>
              </a:rPr>
              <a:t>→助学→</a:t>
            </a:r>
            <a:r>
              <a:rPr lang="en-US" altLang="zh-CN" sz="2000" b="1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  <a:sym typeface="+mn-ea"/>
              </a:rPr>
              <a:t>“</a:t>
            </a:r>
            <a:r>
              <a:rPr lang="zh-CN" altLang="en-US" sz="20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国家助学贷款</a:t>
            </a:r>
            <a:r>
              <a:rPr lang="en-US" altLang="zh-CN" sz="20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”</a:t>
            </a:r>
            <a:r>
              <a:rPr lang="zh-CN" altLang="en-US" sz="2000" b="1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  <a:sym typeface="+mn-ea"/>
              </a:rPr>
              <a:t>→贷款详情</a:t>
            </a:r>
            <a:br>
              <a:rPr lang="zh-CN" altLang="en-US" sz="2000" b="1" dirty="0">
                <a:solidFill>
                  <a:srgbClr val="7030A0"/>
                </a:solidFill>
                <a:latin typeface="仿宋_GB2312" panose="02010609030101010101" charset="-122"/>
                <a:ea typeface="仿宋_GB2312" panose="02010609030101010101" charset="-122"/>
              </a:rPr>
            </a:br>
            <a:br>
              <a:rPr lang="zh-CN" altLang="en-US" sz="2000" b="1" dirty="0">
                <a:solidFill>
                  <a:srgbClr val="7030A0"/>
                </a:solidFill>
                <a:latin typeface="仿宋_GB2312" panose="02010609030101010101" charset="-122"/>
                <a:ea typeface="仿宋_GB2312" panose="02010609030101010101" charset="-122"/>
              </a:rPr>
            </a:br>
            <a:r>
              <a:rPr lang="zh-CN" altLang="en-US" sz="2000" b="1" dirty="0">
                <a:solidFill>
                  <a:srgbClr val="7030A0"/>
                </a:solidFill>
                <a:latin typeface="仿宋_GB2312" panose="02010609030101010101" charset="-122"/>
                <a:ea typeface="仿宋_GB2312" panose="02010609030101010101" charset="-122"/>
              </a:rPr>
              <a:t>该页面可查询贷款金额、利率、期限等关键信息</a:t>
            </a:r>
            <a:br>
              <a:rPr lang="zh-CN" altLang="en-US" sz="2000" b="1" dirty="0">
                <a:solidFill>
                  <a:srgbClr val="7030A0"/>
                </a:solidFill>
                <a:latin typeface="仿宋_GB2312" panose="02010609030101010101" charset="-122"/>
                <a:ea typeface="仿宋_GB2312" panose="02010609030101010101" charset="-122"/>
              </a:rPr>
            </a:br>
            <a:br>
              <a:rPr lang="zh-CN" altLang="en-US" sz="2000" b="1" dirty="0">
                <a:solidFill>
                  <a:srgbClr val="7030A0"/>
                </a:solidFill>
                <a:latin typeface="仿宋_GB2312" panose="02010609030101010101" charset="-122"/>
                <a:ea typeface="仿宋_GB2312" panose="02010609030101010101" charset="-122"/>
              </a:rPr>
            </a:br>
            <a:r>
              <a:rPr lang="zh-CN" altLang="en-US" sz="2000" b="1" dirty="0">
                <a:solidFill>
                  <a:srgbClr val="7030A0"/>
                </a:solidFill>
                <a:highlight>
                  <a:srgbClr val="FFFF00"/>
                </a:highlight>
                <a:latin typeface="仿宋_GB2312" panose="02010609030101010101" charset="-122"/>
                <a:ea typeface="仿宋_GB2312" panose="02010609030101010101" charset="-122"/>
              </a:rPr>
              <a:t>还款记录</a:t>
            </a:r>
            <a:r>
              <a:rPr lang="zh-CN" altLang="en-US" sz="2000" b="1" dirty="0">
                <a:solidFill>
                  <a:srgbClr val="7030A0"/>
                </a:solidFill>
                <a:latin typeface="仿宋_GB2312" panose="02010609030101010101" charset="-122"/>
                <a:ea typeface="仿宋_GB2312" panose="02010609030101010101" charset="-122"/>
              </a:rPr>
              <a:t>：可以查询未还、已还、逾期记录</a:t>
            </a:r>
            <a:br>
              <a:rPr lang="zh-CN" altLang="en-US" sz="2000" b="1" dirty="0">
                <a:solidFill>
                  <a:srgbClr val="7030A0"/>
                </a:solidFill>
                <a:latin typeface="仿宋_GB2312" panose="02010609030101010101" charset="-122"/>
                <a:ea typeface="仿宋_GB2312" panose="02010609030101010101" charset="-122"/>
              </a:rPr>
            </a:br>
            <a:br>
              <a:rPr lang="zh-CN" altLang="en-US" sz="2000" b="1" dirty="0">
                <a:solidFill>
                  <a:srgbClr val="7030A0"/>
                </a:solidFill>
                <a:latin typeface="仿宋_GB2312" panose="02010609030101010101" charset="-122"/>
                <a:ea typeface="仿宋_GB2312" panose="02010609030101010101" charset="-122"/>
              </a:rPr>
            </a:br>
            <a:r>
              <a:rPr lang="zh-CN" altLang="en-US" sz="2000" b="1" dirty="0">
                <a:solidFill>
                  <a:srgbClr val="7030A0"/>
                </a:solidFill>
                <a:highlight>
                  <a:srgbClr val="FFFF00"/>
                </a:highlight>
                <a:latin typeface="仿宋_GB2312" panose="02010609030101010101" charset="-122"/>
                <a:ea typeface="仿宋_GB2312" panose="02010609030101010101" charset="-122"/>
              </a:rPr>
              <a:t>更改</a:t>
            </a:r>
            <a:r>
              <a:rPr lang="zh-CN" altLang="en-US" sz="2000" b="1" dirty="0">
                <a:solidFill>
                  <a:srgbClr val="7030A0"/>
                </a:solidFill>
                <a:latin typeface="仿宋_GB2312" panose="02010609030101010101" charset="-122"/>
                <a:ea typeface="仿宋_GB2312" panose="02010609030101010101" charset="-122"/>
              </a:rPr>
              <a:t>：可变更还款卡号</a:t>
            </a:r>
            <a:br>
              <a:rPr lang="zh-CN" altLang="en-US" sz="2000" b="1" dirty="0">
                <a:solidFill>
                  <a:srgbClr val="7030A0"/>
                </a:solidFill>
                <a:latin typeface="仿宋_GB2312" panose="02010609030101010101" charset="-122"/>
                <a:ea typeface="仿宋_GB2312" panose="02010609030101010101" charset="-122"/>
              </a:rPr>
            </a:br>
            <a:br>
              <a:rPr lang="zh-CN" altLang="en-US" sz="2000" b="1" dirty="0">
                <a:solidFill>
                  <a:srgbClr val="7030A0"/>
                </a:solidFill>
                <a:latin typeface="仿宋_GB2312" panose="02010609030101010101" charset="-122"/>
                <a:ea typeface="仿宋_GB2312" panose="02010609030101010101" charset="-122"/>
              </a:rPr>
            </a:br>
            <a:r>
              <a:rPr lang="zh-CN" altLang="en-US" sz="2000" b="1" dirty="0">
                <a:solidFill>
                  <a:srgbClr val="7030A0"/>
                </a:solidFill>
                <a:highlight>
                  <a:srgbClr val="FFFF00"/>
                </a:highlight>
                <a:latin typeface="仿宋_GB2312" panose="02010609030101010101" charset="-122"/>
                <a:ea typeface="仿宋_GB2312" panose="02010609030101010101" charset="-122"/>
              </a:rPr>
              <a:t>提前还款</a:t>
            </a:r>
            <a:r>
              <a:rPr lang="zh-CN" altLang="en-US" sz="2000" b="1" dirty="0">
                <a:solidFill>
                  <a:srgbClr val="7030A0"/>
                </a:solidFill>
                <a:latin typeface="仿宋_GB2312" panose="02010609030101010101" charset="-122"/>
                <a:ea typeface="仿宋_GB2312" panose="02010609030101010101" charset="-122"/>
              </a:rPr>
              <a:t>：可申请提还</a:t>
            </a:r>
            <a:endParaRPr lang="zh-CN" altLang="en-US" sz="2000" b="1" dirty="0">
              <a:solidFill>
                <a:srgbClr val="7030A0"/>
              </a:solidFill>
              <a:latin typeface="仿宋_GB2312" panose="02010609030101010101" charset="-122"/>
              <a:ea typeface="仿宋_GB2312" panose="0201060903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36575" y="1014413"/>
            <a:ext cx="8435975" cy="52197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pPr algn="ctr" fontAlgn="base"/>
            <a:r>
              <a:rPr lang="zh-CN" altLang="en-US" sz="2800" strike="noStrike" noProof="1">
                <a:latin typeface="黑体" panose="02010609060101010101" pitchFamily="49" charset="-122"/>
                <a:ea typeface="黑体" panose="02010609060101010101" pitchFamily="49" charset="-122"/>
                <a:sym typeface="宋体" panose="02010600030101010101" pitchFamily="2" charset="-122"/>
              </a:rPr>
              <a:t>其他说明</a:t>
            </a:r>
            <a:endParaRPr lang="zh-CN" altLang="en-US" sz="2800" strike="noStrike" noProof="1">
              <a:latin typeface="黑体" panose="02010609060101010101" pitchFamily="49" charset="-122"/>
              <a:ea typeface="黑体" panose="02010609060101010101" pitchFamily="49" charset="-122"/>
              <a:sym typeface="宋体" panose="02010600030101010101" pitchFamily="2" charset="-122"/>
            </a:endParaRPr>
          </a:p>
        </p:txBody>
      </p:sp>
      <p:pic>
        <p:nvPicPr>
          <p:cNvPr id="3" name="图片 2" descr="16149139844470382654"/>
          <p:cNvPicPr>
            <a:picLocks noChangeAspect="1"/>
          </p:cNvPicPr>
          <p:nvPr/>
        </p:nvPicPr>
        <p:blipFill>
          <a:blip r:embed="rId1"/>
          <a:srcRect t="29139" r="2108" b="3806"/>
          <a:stretch>
            <a:fillRect/>
          </a:stretch>
        </p:blipFill>
        <p:spPr>
          <a:xfrm>
            <a:off x="3851910" y="1691005"/>
            <a:ext cx="2615565" cy="3886200"/>
          </a:xfrm>
          <a:prstGeom prst="rect">
            <a:avLst/>
          </a:prstGeom>
        </p:spPr>
      </p:pic>
      <p:pic>
        <p:nvPicPr>
          <p:cNvPr id="8" name="图片 7" descr="1"/>
          <p:cNvPicPr>
            <a:picLocks noChangeAspect="1"/>
          </p:cNvPicPr>
          <p:nvPr/>
        </p:nvPicPr>
        <p:blipFill>
          <a:blip r:embed="rId2"/>
          <a:srcRect t="5898" r="-80"/>
          <a:stretch>
            <a:fillRect/>
          </a:stretch>
        </p:blipFill>
        <p:spPr>
          <a:xfrm>
            <a:off x="6588125" y="1557020"/>
            <a:ext cx="2245360" cy="457835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fld id="{CC39A2CA-D64A-44B5-8D25-EC86F08C5F30}" type="slidenum">
              <a:rPr kumimoji="0" lang="zh-CN" altLang="en-US" sz="1200" b="0" i="0" u="none" strike="noStrike" kern="1200" cap="none" spc="0" normalizeH="0" baseline="0" noProof="1" smtClean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kumimoji="0" lang="zh-CN" altLang="en-US" sz="1200" b="0" i="0" u="none" strike="noStrike" kern="1200" cap="none" spc="0" normalizeH="0" baseline="0" noProof="1">
              <a:solidFill>
                <a:schemeClr val="tx1">
                  <a:tint val="75000"/>
                </a:schemeClr>
              </a:solidFill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491866" y="4365180"/>
            <a:ext cx="2591989" cy="1080075"/>
          </a:xfrm>
          <a:prstGeom prst="rect">
            <a:avLst/>
          </a:prstGeom>
          <a:noFill/>
        </p:spPr>
        <p:txBody>
          <a:bodyPr wrap="square" rtlCol="0">
            <a:no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zh-CN" altLang="en-US" sz="2000" dirty="0">
                <a:solidFill>
                  <a:schemeClr val="accent4"/>
                </a:solidFill>
                <a:effectLst/>
                <a:latin typeface="标准粗黑" panose="02000503000000000000" charset="-122"/>
                <a:ea typeface="标准粗黑" panose="02000503000000000000" charset="-122"/>
                <a:cs typeface="标准粗黑" panose="02000503000000000000" charset="-122"/>
                <a:sym typeface="标准粗黑" panose="02000503000000000000" charset="-122"/>
              </a:rPr>
              <a:t>联系人：左经理</a:t>
            </a:r>
            <a:r>
              <a:rPr lang="en-US" altLang="zh-CN" sz="2000" dirty="0">
                <a:solidFill>
                  <a:schemeClr val="accent4"/>
                </a:solidFill>
                <a:effectLst/>
                <a:latin typeface="标准粗黑" panose="02000503000000000000" charset="-122"/>
                <a:ea typeface="标准粗黑" panose="02000503000000000000" charset="-122"/>
                <a:cs typeface="标准粗黑" panose="02000503000000000000" charset="-122"/>
                <a:sym typeface="标准粗黑" panose="02000503000000000000" charset="-122"/>
              </a:rPr>
              <a:t> </a:t>
            </a:r>
            <a:endParaRPr lang="en-US" altLang="zh-CN" sz="2000" dirty="0">
              <a:solidFill>
                <a:schemeClr val="accent4"/>
              </a:solidFill>
              <a:effectLst/>
              <a:latin typeface="标准粗黑" panose="02000503000000000000" charset="-122"/>
              <a:ea typeface="标准粗黑" panose="02000503000000000000" charset="-122"/>
              <a:cs typeface="标准粗黑" panose="02000503000000000000" charset="-122"/>
              <a:sym typeface="标准粗黑" panose="02000503000000000000" charset="-122"/>
            </a:endParaRPr>
          </a:p>
          <a:p>
            <a:r>
              <a:rPr lang="en-US" altLang="zh-CN" sz="2000" dirty="0" err="1">
                <a:solidFill>
                  <a:schemeClr val="accent4"/>
                </a:solidFill>
                <a:effectLst/>
                <a:latin typeface="标准粗黑" panose="02000503000000000000" charset="-122"/>
                <a:ea typeface="标准粗黑" panose="02000503000000000000" charset="-122"/>
                <a:cs typeface="标准粗黑" panose="02000503000000000000" charset="-122"/>
                <a:sym typeface="标准粗黑" panose="02000503000000000000" charset="-122"/>
              </a:rPr>
              <a:t>tel</a:t>
            </a:r>
            <a:r>
              <a:rPr lang="zh-CN" altLang="en-US" sz="2000" dirty="0">
                <a:solidFill>
                  <a:schemeClr val="accent4"/>
                </a:solidFill>
                <a:effectLst/>
                <a:latin typeface="标准粗黑" panose="02000503000000000000" charset="-122"/>
                <a:ea typeface="标准粗黑" panose="02000503000000000000" charset="-122"/>
                <a:cs typeface="标准粗黑" panose="02000503000000000000" charset="-122"/>
                <a:sym typeface="标准粗黑" panose="02000503000000000000" charset="-122"/>
              </a:rPr>
              <a:t>：</a:t>
            </a:r>
            <a:r>
              <a:rPr lang="en-US" altLang="zh-CN" sz="2000" dirty="0">
                <a:solidFill>
                  <a:schemeClr val="accent4"/>
                </a:solidFill>
                <a:effectLst/>
                <a:latin typeface="标准粗黑" panose="02000503000000000000" charset="-122"/>
                <a:ea typeface="标准粗黑" panose="02000503000000000000" charset="-122"/>
                <a:cs typeface="标准粗黑" panose="02000503000000000000" charset="-122"/>
                <a:sym typeface="标准粗黑" panose="02000503000000000000" charset="-122"/>
              </a:rPr>
              <a:t>020-37162235</a:t>
            </a:r>
            <a:endParaRPr lang="en-US" altLang="zh-CN" sz="2000" dirty="0">
              <a:solidFill>
                <a:schemeClr val="accent4"/>
              </a:solidFill>
              <a:effectLst/>
              <a:latin typeface="标准粗黑" panose="02000503000000000000" charset="-122"/>
              <a:ea typeface="标准粗黑" panose="02000503000000000000" charset="-122"/>
              <a:cs typeface="标准粗黑" panose="02000503000000000000" charset="-122"/>
              <a:sym typeface="标准粗黑" panose="02000503000000000000" charset="-122"/>
            </a:endParaRPr>
          </a:p>
          <a:p>
            <a:endParaRPr lang="en-US" altLang="zh-CN" sz="2000" dirty="0">
              <a:solidFill>
                <a:schemeClr val="accent4"/>
              </a:solidFill>
              <a:effectLst/>
              <a:latin typeface="标准粗黑" panose="02000503000000000000" charset="-122"/>
              <a:ea typeface="标准粗黑" panose="02000503000000000000" charset="-122"/>
              <a:cs typeface="标准粗黑" panose="02000503000000000000" charset="-122"/>
              <a:sym typeface="标准粗黑" panose="02000503000000000000" charset="-122"/>
            </a:endParaRPr>
          </a:p>
        </p:txBody>
      </p:sp>
      <p:pic>
        <p:nvPicPr>
          <p:cNvPr id="4" name="图片 3" descr="10930488600073580158"/>
          <p:cNvPicPr>
            <a:picLocks noChangeAspect="1"/>
          </p:cNvPicPr>
          <p:nvPr/>
        </p:nvPicPr>
        <p:blipFill>
          <a:blip r:embed="rId2"/>
          <a:srcRect l="10264" t="24796" r="10252" b="18500"/>
          <a:stretch>
            <a:fillRect/>
          </a:stretch>
        </p:blipFill>
        <p:spPr>
          <a:xfrm>
            <a:off x="3750945" y="5156835"/>
            <a:ext cx="1642745" cy="158496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标题 1"/>
          <p:cNvSpPr>
            <a:spLocks noGrp="1"/>
          </p:cNvSpPr>
          <p:nvPr>
            <p:ph type="title"/>
          </p:nvPr>
        </p:nvSpPr>
        <p:spPr>
          <a:xfrm>
            <a:off x="571500" y="263525"/>
            <a:ext cx="8043863" cy="584200"/>
          </a:xfrm>
          <a:prstGeom prst="rect">
            <a:avLst/>
          </a:prstGeom>
          <a:noFill/>
          <a:ln>
            <a:noFill/>
          </a:ln>
        </p:spPr>
        <p:txBody>
          <a:bodyPr lIns="83119" tIns="41559" rIns="83119" bIns="41559" anchor="t" anchorCtr="0"/>
          <a:lstStyle/>
          <a:p>
            <a:pPr algn="l"/>
            <a:endParaRPr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650" name="文本占位符 3"/>
          <p:cNvSpPr>
            <a:spLocks noGrp="1"/>
          </p:cNvSpPr>
          <p:nvPr>
            <p:ph type="body" idx="1"/>
          </p:nvPr>
        </p:nvSpPr>
        <p:spPr>
          <a:xfrm>
            <a:off x="571500" y="1138238"/>
            <a:ext cx="7943850" cy="5027612"/>
          </a:xfrm>
          <a:prstGeom prst="rect">
            <a:avLst/>
          </a:prstGeom>
          <a:noFill/>
          <a:ln>
            <a:noFill/>
          </a:ln>
        </p:spPr>
        <p:txBody>
          <a:bodyPr anchor="t" anchorCtr="0"/>
          <a:lstStyle/>
          <a:p>
            <a:pPr marL="0" indent="0" algn="ctr">
              <a:buNone/>
            </a:pP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校园地国家助学贷款的还款方式</a:t>
            </a:r>
            <a:endParaRPr lang="zh-CN" altLang="en-US" sz="28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0" indent="0" algn="ctr">
              <a:buNone/>
            </a:pPr>
            <a:endParaRPr lang="zh-CN" altLang="en-US" sz="24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0" indent="0">
              <a:buNone/>
            </a:pPr>
            <a:r>
              <a:rPr lang="zh-CN" altLang="en-US" sz="2400" b="1" dirty="0">
                <a:solidFill>
                  <a:srgbClr val="0070C0"/>
                </a:solidFill>
                <a:latin typeface="宋体" panose="02010600030101010101" pitchFamily="2" charset="-122"/>
              </a:rPr>
              <a:t>★</a:t>
            </a:r>
            <a:r>
              <a:rPr lang="zh-CN" altLang="en-US" sz="2400" b="1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lang="zh-CN" altLang="en-US" sz="24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毕业前</a:t>
            </a: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提前还款：可部分</a:t>
            </a: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或全额</a:t>
            </a: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还款</a:t>
            </a:r>
            <a:endParaRPr lang="zh-CN" altLang="en-US" sz="24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0" indent="0">
              <a:buNone/>
            </a:pPr>
            <a:endParaRPr lang="zh-CN" altLang="en-US" sz="24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0" indent="0">
              <a:buNone/>
            </a:pPr>
            <a:r>
              <a:rPr lang="zh-CN" altLang="en-US" sz="2400" b="1" dirty="0">
                <a:solidFill>
                  <a:srgbClr val="0070C0"/>
                </a:solidFill>
                <a:latin typeface="宋体" panose="02010600030101010101" pitchFamily="2" charset="-122"/>
              </a:rPr>
              <a:t>★</a:t>
            </a:r>
            <a:r>
              <a:rPr lang="zh-CN" altLang="en-US" sz="2400" b="1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毕业后</a:t>
            </a: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正常还款：</a:t>
            </a:r>
            <a:r>
              <a:rPr lang="zh-CN" altLang="en-US" sz="2400" b="1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毕业后按月偿还贷款</a:t>
            </a:r>
            <a:r>
              <a:rPr lang="zh-CN" altLang="en-US" sz="2400" b="1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ea"/>
                <a:sym typeface="+mn-ea"/>
              </a:rPr>
              <a:t>，直到贷款结清（中途任何时候均可</a:t>
            </a:r>
            <a:r>
              <a:rPr lang="zh-CN" altLang="en-US" sz="2400" b="1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ea"/>
                <a:sym typeface="+mn-ea"/>
              </a:rPr>
              <a:t>申请提前</a:t>
            </a:r>
            <a:r>
              <a:rPr lang="zh-CN" altLang="en-US" sz="2400" b="1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ea"/>
                <a:sym typeface="+mn-ea"/>
              </a:rPr>
              <a:t>结清）</a:t>
            </a:r>
            <a:endParaRPr lang="zh-CN" altLang="en-US" sz="2400" b="1" dirty="0">
              <a:solidFill>
                <a:srgbClr val="000000"/>
              </a:solidFill>
              <a:latin typeface="黑体" panose="02010609060101010101" pitchFamily="49" charset="-122"/>
              <a:ea typeface="黑体" panose="02010609060101010101" pitchFamily="49" charset="-122"/>
              <a:cs typeface="+mn-ea"/>
              <a:sym typeface="+mn-ea"/>
            </a:endParaRPr>
          </a:p>
          <a:p>
            <a:pPr marL="0" indent="0">
              <a:buNone/>
            </a:pPr>
            <a:endParaRPr lang="zh-CN" altLang="en-US" sz="2400" b="1" dirty="0">
              <a:solidFill>
                <a:srgbClr val="000000"/>
              </a:solidFill>
              <a:latin typeface="黑体" panose="02010609060101010101" pitchFamily="49" charset="-122"/>
              <a:ea typeface="黑体" panose="02010609060101010101" pitchFamily="49" charset="-122"/>
              <a:cs typeface="+mn-ea"/>
              <a:sym typeface="+mn-ea"/>
            </a:endParaRPr>
          </a:p>
          <a:p>
            <a:pPr marL="0" indent="0">
              <a:buNone/>
            </a:pPr>
            <a:r>
              <a:rPr lang="zh-CN" altLang="en-US" sz="2400" b="1" dirty="0">
                <a:solidFill>
                  <a:srgbClr val="0070C0"/>
                </a:solidFill>
                <a:latin typeface="宋体" panose="02010600030101010101" pitchFamily="2" charset="-122"/>
              </a:rPr>
              <a:t>★</a:t>
            </a:r>
            <a:r>
              <a:rPr lang="zh-CN" altLang="en-US" sz="2400" b="1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继续贴息：毕业后继续攻读</a:t>
            </a:r>
            <a:r>
              <a:rPr lang="zh-CN" altLang="en-US" sz="24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高一级</a:t>
            </a: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学历</a:t>
            </a:r>
            <a:r>
              <a:rPr lang="en-US" altLang="zh-CN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/</a:t>
            </a:r>
            <a:r>
              <a:rPr lang="zh-CN" altLang="en-US" sz="24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延迟毕业</a:t>
            </a: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，可</a:t>
            </a:r>
            <a:r>
              <a:rPr lang="zh-CN" altLang="en-US" sz="24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申请</a:t>
            </a: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财政继续贴息</a:t>
            </a:r>
            <a:endParaRPr lang="zh-CN" altLang="en-US" sz="24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0" indent="0" algn="ctr">
              <a:buNone/>
            </a:pPr>
            <a:endParaRPr lang="zh-CN" altLang="en-US" dirty="0">
              <a:solidFill>
                <a:srgbClr val="C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0" indent="0" algn="ctr">
              <a:buNone/>
            </a:pPr>
            <a:endParaRPr lang="zh-CN" altLang="en-US" dirty="0">
              <a:solidFill>
                <a:srgbClr val="C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27651" name="Picture 8" descr="BS00554_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481763" y="4791075"/>
            <a:ext cx="1695450" cy="127476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pull dir="d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标题 1"/>
          <p:cNvSpPr>
            <a:spLocks noGrp="1"/>
          </p:cNvSpPr>
          <p:nvPr>
            <p:ph type="title"/>
          </p:nvPr>
        </p:nvSpPr>
        <p:spPr>
          <a:xfrm>
            <a:off x="671195" y="2205355"/>
            <a:ext cx="7980680" cy="2781935"/>
          </a:xfrm>
          <a:noFill/>
          <a:ln>
            <a:noFill/>
          </a:ln>
        </p:spPr>
        <p:txBody>
          <a:bodyPr anchor="t" anchorCtr="0"/>
          <a:lstStyle/>
          <a:p>
            <a:pPr algn="l">
              <a:lnSpc>
                <a:spcPct val="150000"/>
              </a:lnSpc>
            </a:pPr>
            <a:r>
              <a:rPr lang="en-US" altLang="zh-CN" sz="2000" b="1" strike="noStrike" noProof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ea"/>
              </a:rPr>
              <a:t>  </a:t>
            </a:r>
            <a:r>
              <a:rPr lang="zh-CN" altLang="en-US" sz="2000" b="1" strike="noStrike" noProof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ea"/>
              </a:rPr>
              <a:t>全额</a:t>
            </a:r>
            <a:r>
              <a:rPr lang="zh-CN" altLang="en-US" sz="2000" b="1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ea"/>
                <a:sym typeface="+mn-ea"/>
              </a:rPr>
              <a:t>偿还国家助学贷款本金：</a:t>
            </a:r>
            <a:r>
              <a:rPr lang="zh-CN" altLang="en-US" sz="20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ea"/>
                <a:sym typeface="+mn-ea"/>
              </a:rPr>
              <a:t>无需学生自付利息</a:t>
            </a:r>
            <a:r>
              <a:rPr lang="zh-CN" altLang="en-US" sz="2000" b="1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ea"/>
                <a:sym typeface="+mn-ea"/>
              </a:rPr>
              <a:t>，由财政补贴</a:t>
            </a:r>
            <a:br>
              <a:rPr lang="zh-CN" altLang="en-US" sz="2000" b="1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ea"/>
                <a:sym typeface="+mn-ea"/>
              </a:rPr>
            </a:br>
            <a:br>
              <a:rPr lang="zh-CN" altLang="en-US" sz="2000" b="1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ea"/>
                <a:sym typeface="+mn-ea"/>
              </a:rPr>
            </a:br>
            <a:r>
              <a:rPr lang="en-US" altLang="zh-CN" sz="2000" b="1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ea"/>
                <a:sym typeface="+mn-ea"/>
              </a:rPr>
              <a:t>  </a:t>
            </a:r>
            <a:r>
              <a:rPr lang="zh-CN" altLang="en-US" sz="20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ea"/>
                <a:sym typeface="+mn-ea"/>
              </a:rPr>
              <a:t>部分</a:t>
            </a:r>
            <a:r>
              <a:rPr lang="zh-CN" altLang="en-US" sz="2000" b="1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ea"/>
                <a:sym typeface="+mn-ea"/>
              </a:rPr>
              <a:t>偿还国家助学贷款本金：已还本金无需学生自付利息，</a:t>
            </a:r>
            <a:r>
              <a:rPr lang="zh-CN" altLang="en-US" sz="20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ea"/>
                <a:sym typeface="+mn-ea"/>
              </a:rPr>
              <a:t>剩余未还本金</a:t>
            </a:r>
            <a:r>
              <a:rPr lang="zh-CN" altLang="en-US" sz="20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ea"/>
                <a:sym typeface="+mn-ea"/>
              </a:rPr>
              <a:t>则在毕业后</a:t>
            </a:r>
            <a:r>
              <a:rPr lang="zh-CN" altLang="en-US" sz="20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ea"/>
                <a:sym typeface="+mn-ea"/>
              </a:rPr>
              <a:t>按月偿还，直到贷款结清。</a:t>
            </a:r>
            <a:r>
              <a:rPr lang="zh-CN" altLang="en-US" sz="2000" b="1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ea"/>
                <a:sym typeface="+mn-ea"/>
              </a:rPr>
              <a:t>（中途任何时候均可申请提前结清）</a:t>
            </a:r>
            <a:b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  <a:sym typeface="宋体" panose="02010600030101010101" pitchFamily="2" charset="-122"/>
              </a:rPr>
            </a:br>
            <a:r>
              <a:rPr lang="en-US" altLang="zh-CN" sz="1800" b="1" dirty="0">
                <a:solidFill>
                  <a:srgbClr val="7030A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宋体" panose="02010600030101010101" pitchFamily="2" charset="-122"/>
              </a:rPr>
              <a:t>  </a:t>
            </a:r>
            <a:br>
              <a:rPr lang="en-US" altLang="zh-CN" sz="1800" b="1" dirty="0">
                <a:solidFill>
                  <a:srgbClr val="7030A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宋体" panose="02010600030101010101" pitchFamily="2" charset="-122"/>
              </a:rPr>
            </a:br>
            <a:br>
              <a:rPr lang="en-US" altLang="zh-CN" sz="1800" b="1" dirty="0">
                <a:solidFill>
                  <a:srgbClr val="7030A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宋体" panose="02010600030101010101" pitchFamily="2" charset="-122"/>
              </a:rPr>
            </a:br>
            <a:r>
              <a:rPr lang="en-US" altLang="zh-CN" sz="1800" b="1" dirty="0">
                <a:solidFill>
                  <a:srgbClr val="7030A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宋体" panose="02010600030101010101" pitchFamily="2" charset="-122"/>
              </a:rPr>
              <a:t>        </a:t>
            </a:r>
            <a:br>
              <a:rPr lang="zh-CN" altLang="en-US" sz="18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</a:br>
            <a:br>
              <a:rPr lang="zh-CN" altLang="en-US" sz="2000" dirty="0">
                <a:latin typeface="仿宋_GB2312" panose="02010609030101010101" charset="-122"/>
                <a:ea typeface="仿宋_GB2312" panose="02010609030101010101" charset="-122"/>
              </a:rPr>
            </a:br>
            <a:endParaRPr lang="zh-CN" altLang="en-US" sz="2000" dirty="0">
              <a:latin typeface="仿宋_GB2312" panose="02010609030101010101" charset="-122"/>
              <a:ea typeface="仿宋_GB2312" panose="02010609030101010101" charset="-122"/>
            </a:endParaRPr>
          </a:p>
        </p:txBody>
      </p:sp>
      <p:sp>
        <p:nvSpPr>
          <p:cNvPr id="31746" name="矩形 2"/>
          <p:cNvSpPr/>
          <p:nvPr/>
        </p:nvSpPr>
        <p:spPr>
          <a:xfrm>
            <a:off x="619125" y="77788"/>
            <a:ext cx="8353425" cy="731837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eaLnBrk="0" hangingPunct="0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</a:pPr>
            <a:endParaRPr lang="zh-CN" altLang="en-US" sz="2800" b="1" dirty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17538" y="1014413"/>
            <a:ext cx="8355013" cy="51752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pPr algn="ctr" fontAlgn="base"/>
            <a:r>
              <a:rPr lang="zh-CN" altLang="en-US" sz="2800" strike="noStrike" noProof="1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提前还款</a:t>
            </a:r>
            <a:endParaRPr lang="zh-CN" altLang="en-US" sz="2800" strike="noStrike" noProof="1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83895" y="1629410"/>
            <a:ext cx="69246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4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ea"/>
                <a:sym typeface="+mn-ea"/>
              </a:rPr>
              <a:t>   </a:t>
            </a:r>
            <a:r>
              <a:rPr lang="zh-CN" altLang="en-US" sz="24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ea"/>
                <a:sym typeface="+mn-ea"/>
              </a:rPr>
              <a:t>毕业前（</a:t>
            </a:r>
            <a:r>
              <a:rPr lang="en-US" altLang="zh-CN" sz="24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ea"/>
                <a:sym typeface="+mn-ea"/>
              </a:rPr>
              <a:t>2026</a:t>
            </a:r>
            <a:r>
              <a:rPr lang="zh-CN" altLang="en-US" sz="24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ea"/>
                <a:sym typeface="+mn-ea"/>
              </a:rPr>
              <a:t>年</a:t>
            </a:r>
            <a:r>
              <a:rPr lang="en-US" altLang="zh-CN" sz="24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ea"/>
                <a:sym typeface="+mn-ea"/>
              </a:rPr>
              <a:t>6</a:t>
            </a:r>
            <a:r>
              <a:rPr lang="zh-CN" altLang="en-US" sz="24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ea"/>
                <a:sym typeface="+mn-ea"/>
              </a:rPr>
              <a:t>月</a:t>
            </a:r>
            <a:r>
              <a:rPr lang="en-US" altLang="zh-CN" sz="24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ea"/>
                <a:sym typeface="+mn-ea"/>
              </a:rPr>
              <a:t>30</a:t>
            </a:r>
            <a:r>
              <a:rPr lang="zh-CN" altLang="en-US" sz="24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ea"/>
                <a:sym typeface="+mn-ea"/>
              </a:rPr>
              <a:t>日前）提前还款</a:t>
            </a:r>
            <a:endParaRPr lang="en-US" altLang="zh-CN" sz="2400" b="1">
              <a:solidFill>
                <a:srgbClr val="000000"/>
              </a:solidFill>
              <a:latin typeface="黑体" panose="02010609060101010101" pitchFamily="49" charset="-122"/>
              <a:ea typeface="黑体" panose="02010609060101010101" pitchFamily="49" charset="-122"/>
              <a:cs typeface="+mn-ea"/>
              <a:sym typeface="+mn-ea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标题 1"/>
          <p:cNvSpPr>
            <a:spLocks noGrp="1"/>
          </p:cNvSpPr>
          <p:nvPr>
            <p:ph type="title"/>
          </p:nvPr>
        </p:nvSpPr>
        <p:spPr>
          <a:xfrm>
            <a:off x="663575" y="1532255"/>
            <a:ext cx="8264525" cy="4712970"/>
          </a:xfrm>
          <a:noFill/>
          <a:ln>
            <a:noFill/>
          </a:ln>
        </p:spPr>
        <p:txBody>
          <a:bodyPr anchor="t" anchorCtr="0"/>
          <a:lstStyle/>
          <a:p>
            <a:pPr algn="l">
              <a:lnSpc>
                <a:spcPct val="150000"/>
              </a:lnSpc>
            </a:pPr>
            <a:r>
              <a:rPr lang="zh-CN" altLang="en-US" sz="2000" b="1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提前还款途经：</a:t>
            </a:r>
            <a:br>
              <a:rPr lang="zh-CN" altLang="en-US" sz="2000" b="1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</a:br>
            <a:r>
              <a:rPr lang="zh-CN" altLang="en-US" sz="2000" b="1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 学生可</a:t>
            </a:r>
            <a:r>
              <a:rPr lang="zh-CN" altLang="en-US" sz="2000" b="1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宋体" panose="02010600030101010101" pitchFamily="2" charset="-122"/>
              </a:rPr>
              <a:t>通过</a:t>
            </a:r>
            <a:r>
              <a:rPr lang="zh-CN" altLang="en-US" sz="20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宋体" panose="02010600030101010101" pitchFamily="2" charset="-122"/>
              </a:rPr>
              <a:t>中国银行手机银行</a:t>
            </a:r>
            <a:r>
              <a:rPr lang="zh-CN" altLang="en-US" sz="2000" b="1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宋体" panose="02010600030101010101" pitchFamily="2" charset="-122"/>
              </a:rPr>
              <a:t>自行还款。</a:t>
            </a:r>
            <a:r>
              <a:rPr lang="zh-CN" altLang="en-US" sz="2000" b="1" dirty="0">
                <a:latin typeface="黑体" panose="02010609060101010101" pitchFamily="49" charset="-122"/>
                <a:ea typeface="黑体" panose="02010609060101010101" pitchFamily="49" charset="-122"/>
                <a:sym typeface="宋体" panose="02010600030101010101" pitchFamily="2" charset="-122"/>
              </a:rPr>
              <a:t>提前还款操作的安全工具是</a:t>
            </a:r>
            <a:r>
              <a:rPr lang="en-US" altLang="zh-CN" sz="2000" b="1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宋体" panose="02010600030101010101" pitchFamily="2" charset="-122"/>
              </a:rPr>
              <a:t>“</a:t>
            </a:r>
            <a:r>
              <a:rPr lang="zh-CN" altLang="en-US" sz="2000" b="1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宋体" panose="02010600030101010101" pitchFamily="2" charset="-122"/>
              </a:rPr>
              <a:t>手机交易码</a:t>
            </a:r>
            <a:r>
              <a:rPr lang="en-US" altLang="zh-CN" sz="2000" b="1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宋体" panose="02010600030101010101" pitchFamily="2" charset="-122"/>
              </a:rPr>
              <a:t>+</a:t>
            </a:r>
            <a:r>
              <a:rPr lang="zh-CN" altLang="en-US" sz="2000" b="1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宋体" panose="02010600030101010101" pitchFamily="2" charset="-122"/>
              </a:rPr>
              <a:t>动态口令</a:t>
            </a:r>
            <a:r>
              <a:rPr lang="en-US" altLang="zh-CN" sz="2000" b="1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宋体" panose="02010600030101010101" pitchFamily="2" charset="-122"/>
              </a:rPr>
              <a:t>”</a:t>
            </a:r>
            <a:r>
              <a:rPr lang="zh-CN" altLang="en-US" sz="2000" b="1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宋体" panose="02010600030101010101" pitchFamily="2" charset="-122"/>
              </a:rPr>
              <a:t>或</a:t>
            </a:r>
            <a:r>
              <a:rPr lang="en-US" altLang="zh-CN" sz="2000" b="1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宋体" panose="02010600030101010101" pitchFamily="2" charset="-122"/>
              </a:rPr>
              <a:t>“</a:t>
            </a:r>
            <a:r>
              <a:rPr lang="zh-CN" altLang="en-US" sz="2000" b="1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宋体" panose="02010600030101010101" pitchFamily="2" charset="-122"/>
              </a:rPr>
              <a:t>手机盾</a:t>
            </a:r>
            <a:r>
              <a:rPr lang="en-US" altLang="zh-CN" sz="2000" b="1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宋体" panose="02010600030101010101" pitchFamily="2" charset="-122"/>
              </a:rPr>
              <a:t>”</a:t>
            </a:r>
            <a:r>
              <a:rPr lang="zh-CN" altLang="en-US" sz="2000" b="1" dirty="0">
                <a:latin typeface="黑体" panose="02010609060101010101" pitchFamily="49" charset="-122"/>
                <a:ea typeface="黑体" panose="02010609060101010101" pitchFamily="49" charset="-122"/>
                <a:sym typeface="宋体" panose="02010600030101010101" pitchFamily="2" charset="-122"/>
              </a:rPr>
              <a:t>，没有开立中国银行动态口令牌或开通手机盾，提前还款无法操作。</a:t>
            </a:r>
            <a:b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  <a:sym typeface="宋体" panose="02010600030101010101" pitchFamily="2" charset="-122"/>
              </a:rPr>
            </a:br>
            <a:r>
              <a:rPr lang="en-US" altLang="zh-CN" sz="1800" b="1" dirty="0">
                <a:solidFill>
                  <a:srgbClr val="7030A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宋体" panose="02010600030101010101" pitchFamily="2" charset="-122"/>
              </a:rPr>
              <a:t> </a:t>
            </a:r>
            <a:br>
              <a:rPr lang="en-US" altLang="zh-CN" sz="1800" b="1" dirty="0">
                <a:solidFill>
                  <a:srgbClr val="7030A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宋体" panose="02010600030101010101" pitchFamily="2" charset="-122"/>
              </a:rPr>
            </a:br>
            <a:br>
              <a:rPr lang="en-US" altLang="zh-CN" sz="1800" b="1" dirty="0">
                <a:solidFill>
                  <a:srgbClr val="7030A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宋体" panose="02010600030101010101" pitchFamily="2" charset="-122"/>
              </a:rPr>
            </a:br>
            <a:r>
              <a:rPr lang="en-US" altLang="zh-CN" sz="1800" b="1" dirty="0">
                <a:solidFill>
                  <a:srgbClr val="7030A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宋体" panose="02010600030101010101" pitchFamily="2" charset="-122"/>
              </a:rPr>
              <a:t>        </a:t>
            </a:r>
            <a:br>
              <a:rPr lang="zh-CN" altLang="en-US" sz="18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</a:br>
            <a:br>
              <a:rPr lang="zh-CN" altLang="en-US" sz="2000" dirty="0">
                <a:latin typeface="仿宋_GB2312" panose="02010609030101010101" charset="-122"/>
                <a:ea typeface="仿宋_GB2312" panose="02010609030101010101" charset="-122"/>
              </a:rPr>
            </a:br>
            <a:endParaRPr lang="zh-CN" altLang="en-US" sz="2000" dirty="0">
              <a:latin typeface="仿宋_GB2312" panose="02010609030101010101" charset="-122"/>
              <a:ea typeface="仿宋_GB2312" panose="02010609030101010101" charset="-122"/>
            </a:endParaRPr>
          </a:p>
        </p:txBody>
      </p:sp>
      <p:sp>
        <p:nvSpPr>
          <p:cNvPr id="31746" name="矩形 2"/>
          <p:cNvSpPr/>
          <p:nvPr/>
        </p:nvSpPr>
        <p:spPr>
          <a:xfrm>
            <a:off x="619125" y="77788"/>
            <a:ext cx="8353425" cy="731837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eaLnBrk="0" hangingPunct="0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</a:pPr>
            <a:endParaRPr lang="zh-CN" altLang="en-US" sz="2800" b="1" dirty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17538" y="1014413"/>
            <a:ext cx="8355013" cy="51752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pPr algn="ctr" fontAlgn="base"/>
            <a:r>
              <a:rPr lang="zh-CN" altLang="en-US" sz="2800" strike="noStrike" noProof="1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提前还款</a:t>
            </a:r>
            <a:endParaRPr lang="zh-CN" altLang="en-US" sz="2800" strike="noStrike" noProof="1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</p:txBody>
      </p:sp>
      <p:sp>
        <p:nvSpPr>
          <p:cNvPr id="5" name="心形 4"/>
          <p:cNvSpPr/>
          <p:nvPr/>
        </p:nvSpPr>
        <p:spPr>
          <a:xfrm>
            <a:off x="755650" y="4220845"/>
            <a:ext cx="1188085" cy="1167130"/>
          </a:xfrm>
          <a:prstGeom prst="heart">
            <a:avLst/>
          </a:prstGeom>
          <a:solidFill>
            <a:schemeClr val="accent6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052320" y="4293235"/>
            <a:ext cx="6772275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2000" b="1" dirty="0">
                <a:latin typeface="黑体" panose="02010609060101010101" pitchFamily="49" charset="-122"/>
                <a:ea typeface="黑体" panose="02010609060101010101" pitchFamily="49" charset="-122"/>
                <a:sym typeface="宋体" panose="02010600030101010101" pitchFamily="2" charset="-122"/>
              </a:rPr>
              <a:t>1</a:t>
            </a:r>
            <a:r>
              <a:rPr lang="zh-CN" altLang="en-US" sz="2000" b="1" dirty="0">
                <a:latin typeface="黑体" panose="02010609060101010101" pitchFamily="49" charset="-122"/>
                <a:ea typeface="黑体" panose="02010609060101010101" pitchFamily="49" charset="-122"/>
                <a:sym typeface="宋体" panose="02010600030101010101" pitchFamily="2" charset="-122"/>
              </a:rPr>
              <a:t>、</a:t>
            </a:r>
            <a:r>
              <a:rPr lang="en-US" altLang="zh-CN" sz="2000" b="1" dirty="0">
                <a:latin typeface="黑体" panose="02010609060101010101" pitchFamily="49" charset="-122"/>
                <a:ea typeface="黑体" panose="02010609060101010101" pitchFamily="49" charset="-122"/>
                <a:sym typeface="宋体" panose="02010600030101010101" pitchFamily="2" charset="-122"/>
              </a:rPr>
              <a:t>“</a:t>
            </a:r>
            <a:r>
              <a:rPr lang="zh-CN" altLang="en-US" sz="2000" b="1" dirty="0">
                <a:latin typeface="黑体" panose="02010609060101010101" pitchFamily="49" charset="-122"/>
                <a:ea typeface="黑体" panose="02010609060101010101" pitchFamily="49" charset="-122"/>
                <a:sym typeface="宋体" panose="02010600030101010101" pitchFamily="2" charset="-122"/>
              </a:rPr>
              <a:t>动态口令牌</a:t>
            </a:r>
            <a:r>
              <a:rPr lang="en-US" altLang="zh-CN" sz="2000" b="1" dirty="0">
                <a:latin typeface="黑体" panose="02010609060101010101" pitchFamily="49" charset="-122"/>
                <a:ea typeface="黑体" panose="02010609060101010101" pitchFamily="49" charset="-122"/>
                <a:sym typeface="宋体" panose="02010600030101010101" pitchFamily="2" charset="-122"/>
              </a:rPr>
              <a:t>”</a:t>
            </a:r>
            <a:r>
              <a:rPr lang="zh-CN" altLang="en-US" sz="2000" b="1" dirty="0">
                <a:latin typeface="黑体" panose="02010609060101010101" pitchFamily="49" charset="-122"/>
                <a:ea typeface="黑体" panose="02010609060101010101" pitchFamily="49" charset="-122"/>
                <a:sym typeface="宋体" panose="02010600030101010101" pitchFamily="2" charset="-122"/>
              </a:rPr>
              <a:t>开立或过期更换方式：本人携带身份证原件到中国银行网点办理。</a:t>
            </a:r>
            <a:br>
              <a:rPr lang="zh-CN" altLang="en-US" sz="2000" b="1" dirty="0">
                <a:latin typeface="黑体" panose="02010609060101010101" pitchFamily="49" charset="-122"/>
                <a:ea typeface="黑体" panose="02010609060101010101" pitchFamily="49" charset="-122"/>
                <a:sym typeface="宋体" panose="02010600030101010101" pitchFamily="2" charset="-122"/>
              </a:rPr>
            </a:br>
            <a:r>
              <a:rPr lang="en-US" altLang="zh-CN" sz="2000" b="1" dirty="0">
                <a:latin typeface="黑体" panose="02010609060101010101" pitchFamily="49" charset="-122"/>
                <a:ea typeface="黑体" panose="02010609060101010101" pitchFamily="49" charset="-122"/>
                <a:sym typeface="宋体" panose="02010600030101010101" pitchFamily="2" charset="-122"/>
              </a:rPr>
              <a:t>2</a:t>
            </a:r>
            <a:r>
              <a:rPr lang="zh-CN" altLang="en-US" sz="2000" b="1" dirty="0">
                <a:latin typeface="黑体" panose="02010609060101010101" pitchFamily="49" charset="-122"/>
                <a:ea typeface="黑体" panose="02010609060101010101" pitchFamily="49" charset="-122"/>
                <a:sym typeface="宋体" panose="02010600030101010101" pitchFamily="2" charset="-122"/>
              </a:rPr>
              <a:t>、</a:t>
            </a:r>
            <a:r>
              <a:rPr lang="en-US" altLang="zh-CN" sz="2000" b="1" dirty="0">
                <a:latin typeface="黑体" panose="02010609060101010101" pitchFamily="49" charset="-122"/>
                <a:ea typeface="黑体" panose="02010609060101010101" pitchFamily="49" charset="-122"/>
                <a:sym typeface="宋体" panose="02010600030101010101" pitchFamily="2" charset="-122"/>
              </a:rPr>
              <a:t>“</a:t>
            </a:r>
            <a:r>
              <a:rPr lang="zh-CN" altLang="en-US" sz="2000" b="1" dirty="0">
                <a:latin typeface="黑体" panose="02010609060101010101" pitchFamily="49" charset="-122"/>
                <a:ea typeface="黑体" panose="02010609060101010101" pitchFamily="49" charset="-122"/>
                <a:sym typeface="宋体" panose="02010600030101010101" pitchFamily="2" charset="-122"/>
              </a:rPr>
              <a:t>手机盾</a:t>
            </a:r>
            <a:r>
              <a:rPr lang="en-US" altLang="zh-CN" sz="2000" b="1" dirty="0">
                <a:latin typeface="黑体" panose="02010609060101010101" pitchFamily="49" charset="-122"/>
                <a:ea typeface="黑体" panose="02010609060101010101" pitchFamily="49" charset="-122"/>
                <a:sym typeface="宋体" panose="02010600030101010101" pitchFamily="2" charset="-122"/>
              </a:rPr>
              <a:t>”</a:t>
            </a:r>
            <a:r>
              <a:rPr lang="zh-CN" altLang="en-US" sz="2000" b="1" dirty="0">
                <a:latin typeface="黑体" panose="02010609060101010101" pitchFamily="49" charset="-122"/>
                <a:ea typeface="黑体" panose="02010609060101010101" pitchFamily="49" charset="-122"/>
                <a:sym typeface="宋体" panose="02010600030101010101" pitchFamily="2" charset="-122"/>
              </a:rPr>
              <a:t>开通方式：登陆手机银行，在</a:t>
            </a:r>
            <a:r>
              <a:rPr lang="en-US" altLang="zh-CN" sz="2000" b="1" dirty="0">
                <a:latin typeface="黑体" panose="02010609060101010101" pitchFamily="49" charset="-122"/>
                <a:ea typeface="黑体" panose="02010609060101010101" pitchFamily="49" charset="-122"/>
                <a:sym typeface="宋体" panose="02010600030101010101" pitchFamily="2" charset="-122"/>
              </a:rPr>
              <a:t>“</a:t>
            </a:r>
            <a:r>
              <a:rPr lang="zh-CN" altLang="en-US" sz="2000" b="1" dirty="0">
                <a:latin typeface="黑体" panose="02010609060101010101" pitchFamily="49" charset="-122"/>
                <a:ea typeface="黑体" panose="02010609060101010101" pitchFamily="49" charset="-122"/>
                <a:sym typeface="宋体" panose="02010600030101010101" pitchFamily="2" charset="-122"/>
              </a:rPr>
              <a:t>安全工具</a:t>
            </a:r>
            <a:r>
              <a:rPr lang="en-US" altLang="zh-CN" sz="2000" b="1" dirty="0">
                <a:latin typeface="黑体" panose="02010609060101010101" pitchFamily="49" charset="-122"/>
                <a:ea typeface="黑体" panose="02010609060101010101" pitchFamily="49" charset="-122"/>
                <a:sym typeface="宋体" panose="02010600030101010101" pitchFamily="2" charset="-122"/>
              </a:rPr>
              <a:t>”</a:t>
            </a:r>
            <a:r>
              <a:rPr lang="zh-CN" altLang="en-US" sz="2000" b="1" dirty="0">
                <a:latin typeface="黑体" panose="02010609060101010101" pitchFamily="49" charset="-122"/>
                <a:ea typeface="黑体" panose="02010609060101010101" pitchFamily="49" charset="-122"/>
                <a:sym typeface="宋体" panose="02010600030101010101" pitchFamily="2" charset="-122"/>
              </a:rPr>
              <a:t>模块下，选择</a:t>
            </a:r>
            <a:r>
              <a:rPr lang="en-US" altLang="zh-CN" sz="2000" b="1" dirty="0">
                <a:latin typeface="黑体" panose="02010609060101010101" pitchFamily="49" charset="-122"/>
                <a:ea typeface="黑体" panose="02010609060101010101" pitchFamily="49" charset="-122"/>
                <a:sym typeface="宋体" panose="02010600030101010101" pitchFamily="2" charset="-122"/>
              </a:rPr>
              <a:t>“</a:t>
            </a:r>
            <a:r>
              <a:rPr lang="zh-CN" altLang="en-US" sz="2000" b="1" dirty="0">
                <a:latin typeface="黑体" panose="02010609060101010101" pitchFamily="49" charset="-122"/>
                <a:ea typeface="黑体" panose="02010609060101010101" pitchFamily="49" charset="-122"/>
                <a:sym typeface="宋体" panose="02010600030101010101" pitchFamily="2" charset="-122"/>
              </a:rPr>
              <a:t>管理手机盾</a:t>
            </a:r>
            <a:r>
              <a:rPr lang="en-US" altLang="zh-CN" sz="2000" b="1" dirty="0">
                <a:latin typeface="黑体" panose="02010609060101010101" pitchFamily="49" charset="-122"/>
                <a:ea typeface="黑体" panose="02010609060101010101" pitchFamily="49" charset="-122"/>
                <a:sym typeface="宋体" panose="02010600030101010101" pitchFamily="2" charset="-122"/>
              </a:rPr>
              <a:t>”</a:t>
            </a:r>
            <a:r>
              <a:rPr lang="zh-CN" altLang="en-US" sz="2000" b="1" dirty="0">
                <a:latin typeface="黑体" panose="02010609060101010101" pitchFamily="49" charset="-122"/>
                <a:ea typeface="黑体" panose="02010609060101010101" pitchFamily="49" charset="-122"/>
                <a:sym typeface="宋体" panose="02010600030101010101" pitchFamily="2" charset="-122"/>
              </a:rPr>
              <a:t>进行申请开通。</a:t>
            </a:r>
            <a:endParaRPr lang="zh-CN" altLang="en-US" sz="2000"/>
          </a:p>
        </p:txBody>
      </p:sp>
      <p:sp>
        <p:nvSpPr>
          <p:cNvPr id="3" name="文本框 2"/>
          <p:cNvSpPr txBox="1"/>
          <p:nvPr/>
        </p:nvSpPr>
        <p:spPr>
          <a:xfrm>
            <a:off x="1024255" y="4508500"/>
            <a:ext cx="764540" cy="61849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b="1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温馨提示</a:t>
            </a:r>
            <a:endParaRPr lang="zh-CN" altLang="en-US" b="1">
              <a:solidFill>
                <a:srgbClr val="7030A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标题 1"/>
          <p:cNvSpPr>
            <a:spLocks noGrp="1"/>
          </p:cNvSpPr>
          <p:nvPr>
            <p:ph type="title"/>
          </p:nvPr>
        </p:nvSpPr>
        <p:spPr>
          <a:xfrm>
            <a:off x="536575" y="1565275"/>
            <a:ext cx="8435975" cy="4633913"/>
          </a:xfrm>
          <a:noFill/>
          <a:ln>
            <a:noFill/>
          </a:ln>
        </p:spPr>
        <p:txBody>
          <a:bodyPr anchor="t" anchorCtr="0"/>
          <a:lstStyle/>
          <a:p>
            <a:pPr algn="l"/>
            <a:r>
              <a:rPr lang="zh-CN" altLang="en-US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开通手机盾：首页</a:t>
            </a:r>
            <a:r>
              <a:rPr lang="zh-CN" altLang="en-US" sz="2000" b="1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  <a:sym typeface="+mn-ea"/>
              </a:rPr>
              <a:t>→</a:t>
            </a:r>
            <a:r>
              <a:rPr lang="zh-CN" altLang="en-US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更多</a:t>
            </a:r>
            <a:r>
              <a:rPr lang="zh-CN" altLang="en-US" sz="2000" b="1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→</a:t>
            </a:r>
            <a:r>
              <a:rPr lang="zh-CN" altLang="en-US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安全中心</a:t>
            </a:r>
            <a:r>
              <a:rPr lang="zh-CN" altLang="en-US" sz="2000" b="1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  <a:sym typeface="+mn-ea"/>
              </a:rPr>
              <a:t>→</a:t>
            </a:r>
            <a:r>
              <a:rPr lang="zh-CN" altLang="en-US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安全工具</a:t>
            </a:r>
            <a:r>
              <a:rPr lang="zh-CN" altLang="en-US" sz="2000" b="1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  <a:sym typeface="+mn-ea"/>
              </a:rPr>
              <a:t>→</a:t>
            </a:r>
            <a:r>
              <a:rPr lang="zh-CN" altLang="en-US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管理手机盾</a:t>
            </a:r>
            <a:r>
              <a:rPr lang="zh-CN" altLang="en-US" sz="2000" b="1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  <a:sym typeface="+mn-ea"/>
              </a:rPr>
              <a:t>→</a:t>
            </a:r>
            <a:r>
              <a:rPr lang="zh-CN" altLang="en-US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开通</a:t>
            </a:r>
            <a:br>
              <a:rPr lang="zh-CN" altLang="en-US" sz="2000" b="1" dirty="0">
                <a:solidFill>
                  <a:srgbClr val="7030A0"/>
                </a:solidFill>
                <a:latin typeface="仿宋_GB2312" panose="02010609030101010101" charset="-122"/>
                <a:ea typeface="仿宋_GB2312" panose="02010609030101010101" charset="-122"/>
              </a:rPr>
            </a:br>
            <a:br>
              <a:rPr lang="zh-CN" altLang="en-US" sz="2000" b="1" dirty="0">
                <a:solidFill>
                  <a:srgbClr val="7030A0"/>
                </a:solidFill>
                <a:latin typeface="仿宋_GB2312" panose="02010609030101010101" charset="-122"/>
                <a:ea typeface="仿宋_GB2312" panose="02010609030101010101" charset="-122"/>
              </a:rPr>
            </a:br>
            <a:br>
              <a:rPr lang="zh-CN" altLang="en-US" sz="2000" b="1" dirty="0">
                <a:solidFill>
                  <a:srgbClr val="7030A0"/>
                </a:solidFill>
                <a:latin typeface="仿宋_GB2312" panose="02010609030101010101" charset="-122"/>
                <a:ea typeface="仿宋_GB2312" panose="02010609030101010101" charset="-122"/>
              </a:rPr>
            </a:br>
            <a:br>
              <a:rPr lang="zh-CN" altLang="en-US" sz="2000" b="1" dirty="0">
                <a:solidFill>
                  <a:srgbClr val="7030A0"/>
                </a:solidFill>
                <a:latin typeface="仿宋_GB2312" panose="02010609030101010101" charset="-122"/>
                <a:ea typeface="仿宋_GB2312" panose="02010609030101010101" charset="-122"/>
              </a:rPr>
            </a:br>
            <a:endParaRPr lang="zh-CN" altLang="en-US" sz="2000" b="1" dirty="0">
              <a:solidFill>
                <a:srgbClr val="7030A0"/>
              </a:solidFill>
              <a:latin typeface="仿宋_GB2312" panose="02010609030101010101" charset="-122"/>
              <a:ea typeface="仿宋_GB2312" panose="0201060903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36575" y="1014413"/>
            <a:ext cx="8435975" cy="51752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pPr algn="ctr" fontAlgn="base"/>
            <a:r>
              <a:rPr lang="zh-CN" altLang="en-US" sz="2800" strike="noStrike" noProof="1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提前还款</a:t>
            </a:r>
            <a:endParaRPr lang="zh-CN" altLang="en-US" sz="2800" strike="noStrike" noProof="1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</p:txBody>
      </p:sp>
      <p:pic>
        <p:nvPicPr>
          <p:cNvPr id="5" name="图片 4" descr="1"/>
          <p:cNvPicPr>
            <a:picLocks noChangeAspect="1"/>
          </p:cNvPicPr>
          <p:nvPr/>
        </p:nvPicPr>
        <p:blipFill>
          <a:blip r:embed="rId1"/>
          <a:srcRect t="4852" r="-80" b="36352"/>
          <a:stretch>
            <a:fillRect/>
          </a:stretch>
        </p:blipFill>
        <p:spPr>
          <a:xfrm>
            <a:off x="536575" y="2348865"/>
            <a:ext cx="2308225" cy="2940685"/>
          </a:xfrm>
          <a:prstGeom prst="rect">
            <a:avLst/>
          </a:prstGeom>
        </p:spPr>
      </p:pic>
      <p:pic>
        <p:nvPicPr>
          <p:cNvPr id="7" name="图片 6" descr="2"/>
          <p:cNvPicPr>
            <a:picLocks noChangeAspect="1"/>
          </p:cNvPicPr>
          <p:nvPr/>
        </p:nvPicPr>
        <p:blipFill>
          <a:blip r:embed="rId2"/>
          <a:srcRect t="6954" r="2188" b="40556"/>
          <a:stretch>
            <a:fillRect/>
          </a:stretch>
        </p:blipFill>
        <p:spPr>
          <a:xfrm>
            <a:off x="2915920" y="2220595"/>
            <a:ext cx="2659380" cy="3094355"/>
          </a:xfrm>
          <a:prstGeom prst="rect">
            <a:avLst/>
          </a:prstGeom>
        </p:spPr>
      </p:pic>
      <p:pic>
        <p:nvPicPr>
          <p:cNvPr id="9" name="图片 8" descr="3"/>
          <p:cNvPicPr>
            <a:picLocks noChangeAspect="1"/>
          </p:cNvPicPr>
          <p:nvPr/>
        </p:nvPicPr>
        <p:blipFill>
          <a:blip r:embed="rId3"/>
          <a:srcRect t="5898" r="-80" b="53148"/>
          <a:stretch>
            <a:fillRect/>
          </a:stretch>
        </p:blipFill>
        <p:spPr>
          <a:xfrm>
            <a:off x="5795645" y="1917065"/>
            <a:ext cx="2949575" cy="2617470"/>
          </a:xfrm>
          <a:prstGeom prst="rect">
            <a:avLst/>
          </a:prstGeom>
        </p:spPr>
      </p:pic>
      <p:pic>
        <p:nvPicPr>
          <p:cNvPr id="10" name="图片 9" descr="4"/>
          <p:cNvPicPr>
            <a:picLocks noChangeAspect="1"/>
          </p:cNvPicPr>
          <p:nvPr/>
        </p:nvPicPr>
        <p:blipFill>
          <a:blip r:embed="rId4"/>
          <a:srcRect t="47250" r="-1229" b="25454"/>
          <a:stretch>
            <a:fillRect/>
          </a:stretch>
        </p:blipFill>
        <p:spPr>
          <a:xfrm>
            <a:off x="5583555" y="4364990"/>
            <a:ext cx="3228975" cy="186499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标题 1"/>
          <p:cNvSpPr>
            <a:spLocks noGrp="1"/>
          </p:cNvSpPr>
          <p:nvPr>
            <p:ph type="title"/>
          </p:nvPr>
        </p:nvSpPr>
        <p:spPr>
          <a:xfrm>
            <a:off x="619125" y="1701800"/>
            <a:ext cx="8264525" cy="4600575"/>
          </a:xfrm>
          <a:noFill/>
          <a:ln>
            <a:noFill/>
          </a:ln>
        </p:spPr>
        <p:txBody>
          <a:bodyPr anchor="t" anchorCtr="0"/>
          <a:lstStyle/>
          <a:p>
            <a:pPr algn="l"/>
            <a:r>
              <a:rPr lang="zh-CN" altLang="en-US" sz="2000" b="1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提前还款操作指引：首页</a:t>
            </a:r>
            <a:r>
              <a:rPr lang="zh-CN" altLang="en-US" sz="2000" b="1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  <a:sym typeface="+mn-ea"/>
              </a:rPr>
              <a:t>→</a:t>
            </a:r>
            <a:r>
              <a:rPr lang="zh-CN" altLang="en-US" sz="2000" b="1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贷款</a:t>
            </a:r>
            <a:r>
              <a:rPr lang="zh-CN" altLang="en-US" sz="2000" b="1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  <a:sym typeface="+mn-ea"/>
              </a:rPr>
              <a:t>→我的贷款→</a:t>
            </a:r>
            <a:r>
              <a:rPr lang="zh-CN" altLang="en-US" sz="2000" b="1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国家助学贷款</a:t>
            </a:r>
            <a:r>
              <a:rPr lang="zh-CN" altLang="en-US" sz="2000" b="1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  <a:sym typeface="+mn-ea"/>
              </a:rPr>
              <a:t>→</a:t>
            </a:r>
            <a:r>
              <a:rPr lang="zh-CN" altLang="en-US" sz="2000" b="1" dirty="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  <a:sym typeface="+mn-ea"/>
              </a:rPr>
              <a:t>还款</a:t>
            </a:r>
            <a:r>
              <a:rPr lang="zh-CN" altLang="en-US" sz="2000" b="1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  <a:sym typeface="+mn-ea"/>
              </a:rPr>
              <a:t>→提前还款</a:t>
            </a:r>
            <a:br>
              <a:rPr lang="zh-CN" altLang="en-US" sz="2000">
                <a:latin typeface="仿宋_GB2312" panose="02010609030101010101" charset="-122"/>
                <a:ea typeface="仿宋_GB2312" panose="02010609030101010101" charset="-122"/>
              </a:rPr>
            </a:br>
            <a:br>
              <a:rPr lang="zh-CN" altLang="en-US" sz="2000" noProof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cs typeface="Arial" panose="020B0604020202020204" pitchFamily="34" charset="0"/>
              </a:rPr>
            </a:br>
            <a:endParaRPr lang="zh-CN" altLang="en-US" sz="2000">
              <a:latin typeface="仿宋_GB2312" panose="02010609030101010101" charset="-122"/>
              <a:ea typeface="仿宋_GB2312" panose="02010609030101010101" charset="-122"/>
            </a:endParaRPr>
          </a:p>
        </p:txBody>
      </p:sp>
      <p:sp>
        <p:nvSpPr>
          <p:cNvPr id="33794" name="矩形 2"/>
          <p:cNvSpPr/>
          <p:nvPr/>
        </p:nvSpPr>
        <p:spPr>
          <a:xfrm>
            <a:off x="619125" y="77788"/>
            <a:ext cx="8353425" cy="731837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eaLnBrk="0" hangingPunct="0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</a:pPr>
            <a:endParaRPr lang="zh-CN" altLang="en-US" sz="2800" b="1" dirty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17538" y="1014413"/>
            <a:ext cx="8355013" cy="51752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pPr algn="ctr" fontAlgn="base"/>
            <a:r>
              <a:rPr lang="zh-CN" altLang="en-US" sz="2800" strike="noStrike" noProof="1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提前还款</a:t>
            </a:r>
            <a:endParaRPr lang="zh-CN" altLang="en-US" sz="2800" strike="noStrike" noProof="1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</p:txBody>
      </p:sp>
      <p:pic>
        <p:nvPicPr>
          <p:cNvPr id="7" name="图片 6" descr="1"/>
          <p:cNvPicPr>
            <a:picLocks noChangeAspect="1"/>
          </p:cNvPicPr>
          <p:nvPr/>
        </p:nvPicPr>
        <p:blipFill>
          <a:blip r:embed="rId1"/>
          <a:srcRect t="26898" r="-1825" b="3598"/>
          <a:stretch>
            <a:fillRect/>
          </a:stretch>
        </p:blipFill>
        <p:spPr>
          <a:xfrm>
            <a:off x="3473450" y="2439670"/>
            <a:ext cx="2482850" cy="3644265"/>
          </a:xfrm>
          <a:prstGeom prst="rect">
            <a:avLst/>
          </a:prstGeom>
        </p:spPr>
      </p:pic>
      <p:pic>
        <p:nvPicPr>
          <p:cNvPr id="9" name="图片 8" descr="2"/>
          <p:cNvPicPr>
            <a:picLocks noChangeAspect="1"/>
          </p:cNvPicPr>
          <p:nvPr/>
        </p:nvPicPr>
        <p:blipFill>
          <a:blip r:embed="rId2"/>
          <a:srcRect t="5898" r="-80" b="38454"/>
          <a:stretch>
            <a:fillRect/>
          </a:stretch>
        </p:blipFill>
        <p:spPr>
          <a:xfrm>
            <a:off x="756285" y="2421255"/>
            <a:ext cx="2753360" cy="3320415"/>
          </a:xfrm>
          <a:prstGeom prst="rect">
            <a:avLst/>
          </a:prstGeom>
        </p:spPr>
      </p:pic>
      <p:pic>
        <p:nvPicPr>
          <p:cNvPr id="6" name="图片 5" descr="6597156619609815313"/>
          <p:cNvPicPr>
            <a:picLocks noChangeAspect="1"/>
          </p:cNvPicPr>
          <p:nvPr/>
        </p:nvPicPr>
        <p:blipFill>
          <a:blip r:embed="rId3"/>
          <a:srcRect t="5898" r="-201" b="25852"/>
          <a:stretch>
            <a:fillRect/>
          </a:stretch>
        </p:blipFill>
        <p:spPr>
          <a:xfrm>
            <a:off x="5868670" y="2439670"/>
            <a:ext cx="2522220" cy="373443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标题 1"/>
          <p:cNvSpPr>
            <a:spLocks noGrp="1"/>
          </p:cNvSpPr>
          <p:nvPr>
            <p:ph type="title"/>
          </p:nvPr>
        </p:nvSpPr>
        <p:spPr>
          <a:xfrm>
            <a:off x="3589020" y="1580515"/>
            <a:ext cx="5114290" cy="4691380"/>
          </a:xfrm>
          <a:noFill/>
          <a:ln>
            <a:noFill/>
          </a:ln>
        </p:spPr>
        <p:txBody>
          <a:bodyPr anchor="t" anchorCtr="0"/>
          <a:lstStyle/>
          <a:p>
            <a:pPr algn="l" latinLnBrk="0">
              <a:lnSpc>
                <a:spcPct val="150000"/>
              </a:lnSpc>
            </a:pPr>
            <a:r>
              <a:rPr lang="zh-CN" altLang="en-US" sz="2000" b="1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温馨提示：</a:t>
            </a:r>
            <a:br>
              <a:rPr lang="zh-CN" altLang="en-US" sz="2000" b="1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</a:br>
            <a:r>
              <a:rPr lang="en-US" altLang="zh-CN" sz="2000" b="1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1</a:t>
            </a:r>
            <a:r>
              <a:rPr lang="zh-CN" altLang="en-US" sz="2000" b="1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、</a:t>
            </a:r>
            <a:r>
              <a:rPr lang="zh-CN" altLang="en-US" sz="20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部分提前</a:t>
            </a:r>
            <a:r>
              <a:rPr lang="zh-CN" altLang="en-US" sz="2000" b="1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还款时，如</a:t>
            </a:r>
            <a:r>
              <a:rPr lang="zh-CN" altLang="en-US" sz="2000" b="1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宋体" panose="02010600030101010101" pitchFamily="2" charset="-122"/>
              </a:rPr>
              <a:t>出现报错码</a:t>
            </a:r>
            <a:r>
              <a:rPr lang="zh-CN" altLang="en-US" sz="2000" b="1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PR247，</a:t>
            </a:r>
            <a:r>
              <a:rPr lang="zh-CN" altLang="en-US" sz="2000" b="1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因国家助学贷款还款期限是固定的，不能缩短，</a:t>
            </a:r>
            <a:r>
              <a:rPr lang="zh-CN" altLang="en-US" sz="20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请重新选择“每期还款减少，期数不变”</a:t>
            </a:r>
            <a:br>
              <a:rPr lang="zh-CN" altLang="en-US" sz="2000" b="1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</a:br>
            <a:r>
              <a:rPr lang="zh-CN" altLang="en-US" sz="2000" b="1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2、</a:t>
            </a:r>
            <a:r>
              <a:rPr lang="zh-CN" altLang="en-US" sz="20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提前还款确认</a:t>
            </a:r>
            <a:r>
              <a:rPr lang="zh-CN" altLang="en-US" sz="2000" b="1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时，如</a:t>
            </a:r>
            <a:r>
              <a:rPr lang="zh-CN" altLang="en-US" sz="2000" b="1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出现报错码PB091，</a:t>
            </a:r>
            <a:r>
              <a:rPr lang="zh-CN" altLang="en-US" sz="20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因提前还款只接受</a:t>
            </a:r>
            <a:r>
              <a:rPr lang="zh-CN" altLang="en-US" sz="2000" b="1" dirty="0">
                <a:latin typeface="黑体" panose="02010609060101010101" pitchFamily="49" charset="-122"/>
                <a:ea typeface="黑体" panose="02010609060101010101" pitchFamily="49" charset="-122"/>
                <a:sym typeface="宋体" panose="02010600030101010101" pitchFamily="2" charset="-122"/>
              </a:rPr>
              <a:t>“手机交易码+动态口令”或“手机盾”这两种安全工具，</a:t>
            </a:r>
            <a:r>
              <a:rPr lang="zh-CN" altLang="en-US" sz="2000" b="1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请返回安全工具模块</a:t>
            </a:r>
            <a:r>
              <a:rPr lang="zh-CN" altLang="en-US" sz="20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开通手机盾</a:t>
            </a:r>
            <a:r>
              <a:rPr lang="zh-CN" altLang="en-US" sz="2000" b="1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，再操作提前还款。</a:t>
            </a:r>
            <a:br>
              <a:rPr lang="zh-CN" altLang="en-US" sz="2000" b="1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</a:br>
            <a:br>
              <a:rPr lang="zh-CN" altLang="en-US" sz="2000" b="1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</a:br>
            <a:endParaRPr lang="zh-CN" altLang="en-US" sz="2000" b="1" dirty="0"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</p:txBody>
      </p:sp>
      <p:sp>
        <p:nvSpPr>
          <p:cNvPr id="33794" name="矩形 2"/>
          <p:cNvSpPr/>
          <p:nvPr/>
        </p:nvSpPr>
        <p:spPr>
          <a:xfrm>
            <a:off x="619125" y="77788"/>
            <a:ext cx="8353425" cy="731837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eaLnBrk="0" hangingPunct="0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</a:pPr>
            <a:endParaRPr lang="zh-CN" altLang="en-US" sz="2800" b="1" dirty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17538" y="1014413"/>
            <a:ext cx="8355013" cy="51752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pPr algn="ctr" fontAlgn="base"/>
            <a:r>
              <a:rPr lang="zh-CN" altLang="en-US" sz="2800" strike="noStrike" noProof="1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提前还款</a:t>
            </a:r>
            <a:endParaRPr lang="zh-CN" altLang="en-US" sz="2800" strike="noStrike" noProof="1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</p:txBody>
      </p:sp>
      <p:pic>
        <p:nvPicPr>
          <p:cNvPr id="7" name="图片 6" descr="微信图片_20260515144236_12_5"/>
          <p:cNvPicPr>
            <a:picLocks noChangeAspect="1"/>
          </p:cNvPicPr>
          <p:nvPr/>
        </p:nvPicPr>
        <p:blipFill>
          <a:blip r:embed="rId1"/>
          <a:srcRect t="6296" r="4127" b="33861"/>
          <a:stretch>
            <a:fillRect/>
          </a:stretch>
        </p:blipFill>
        <p:spPr>
          <a:xfrm>
            <a:off x="619125" y="1580515"/>
            <a:ext cx="2233930" cy="3032125"/>
          </a:xfrm>
          <a:prstGeom prst="rect">
            <a:avLst/>
          </a:prstGeom>
        </p:spPr>
      </p:pic>
      <p:pic>
        <p:nvPicPr>
          <p:cNvPr id="8" name="图片 7" descr="微信图片_20260515144235_11_5"/>
          <p:cNvPicPr>
            <a:picLocks noChangeAspect="1"/>
          </p:cNvPicPr>
          <p:nvPr/>
        </p:nvPicPr>
        <p:blipFill>
          <a:blip r:embed="rId2"/>
          <a:srcRect l="2518" t="1261" r="2595"/>
          <a:stretch>
            <a:fillRect/>
          </a:stretch>
        </p:blipFill>
        <p:spPr>
          <a:xfrm>
            <a:off x="619125" y="4648835"/>
            <a:ext cx="2704465" cy="109474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标题 1"/>
          <p:cNvSpPr>
            <a:spLocks noGrp="1"/>
          </p:cNvSpPr>
          <p:nvPr>
            <p:ph type="title"/>
          </p:nvPr>
        </p:nvSpPr>
        <p:spPr>
          <a:xfrm>
            <a:off x="4838700" y="1724025"/>
            <a:ext cx="4013200" cy="4599305"/>
          </a:xfrm>
          <a:noFill/>
          <a:ln>
            <a:noFill/>
          </a:ln>
        </p:spPr>
        <p:txBody>
          <a:bodyPr anchor="t" anchorCtr="0"/>
          <a:lstStyle/>
          <a:p>
            <a:pPr algn="l" latinLnBrk="0">
              <a:lnSpc>
                <a:spcPct val="150000"/>
              </a:lnSpc>
            </a:pPr>
            <a:r>
              <a:rPr lang="en-US" sz="2000" b="1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3</a:t>
            </a:r>
            <a:r>
              <a:rPr lang="zh-CN" altLang="en-US" sz="2000" b="1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、申请提前还款时，界面会显示</a:t>
            </a:r>
            <a:r>
              <a:rPr lang="en-US" altLang="zh-CN" sz="2000" b="1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“</a:t>
            </a:r>
            <a:r>
              <a:rPr lang="zh-CN" altLang="en-US" sz="2000" b="1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当前应还利息：人民币</a:t>
            </a:r>
            <a:r>
              <a:rPr lang="en-US" altLang="zh-CN" sz="2000" b="1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 XX</a:t>
            </a:r>
            <a:r>
              <a:rPr lang="zh-CN" altLang="en-US" sz="2000" b="1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元</a:t>
            </a:r>
            <a:r>
              <a:rPr lang="en-US" altLang="zh-CN" sz="2000" b="1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”</a:t>
            </a:r>
            <a:r>
              <a:rPr lang="zh-CN" altLang="en-US" sz="2000" b="1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（如图所示），如为</a:t>
            </a:r>
            <a:r>
              <a:rPr lang="zh-CN" altLang="en-US" sz="20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毕业前还款</a:t>
            </a:r>
            <a:r>
              <a:rPr lang="zh-CN" altLang="en-US" sz="2000" b="1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，该利息由国家财政贴息，不会从学生银行卡里扣除，但在操作时</a:t>
            </a:r>
            <a:r>
              <a:rPr lang="zh-CN" altLang="en-US" sz="20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银行卡内余额需大于应还利息</a:t>
            </a:r>
            <a:r>
              <a:rPr lang="en-US" altLang="zh-CN" sz="20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+</a:t>
            </a:r>
            <a:r>
              <a:rPr lang="zh-CN" altLang="en-US" sz="20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本金的总额，</a:t>
            </a:r>
            <a:r>
              <a:rPr lang="zh-CN" altLang="en-US" sz="20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否则系统无法提交</a:t>
            </a:r>
            <a:br>
              <a:rPr lang="zh-CN" altLang="en-US" sz="20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</a:br>
            <a:br>
              <a:rPr lang="zh-CN" altLang="en-US" sz="2000" b="1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</a:br>
            <a:endParaRPr lang="zh-CN" altLang="en-US" sz="2000" b="1" dirty="0"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</p:txBody>
      </p:sp>
      <p:sp>
        <p:nvSpPr>
          <p:cNvPr id="33794" name="矩形 2"/>
          <p:cNvSpPr/>
          <p:nvPr/>
        </p:nvSpPr>
        <p:spPr>
          <a:xfrm>
            <a:off x="619125" y="77788"/>
            <a:ext cx="8353425" cy="731837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eaLnBrk="0" hangingPunct="0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</a:pPr>
            <a:endParaRPr lang="zh-CN" altLang="en-US" sz="2800" b="1" dirty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17538" y="1014413"/>
            <a:ext cx="8355013" cy="51752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pPr algn="ctr" fontAlgn="base"/>
            <a:r>
              <a:rPr lang="zh-CN" altLang="en-US" sz="2800" strike="noStrike" noProof="1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提前还款</a:t>
            </a:r>
            <a:endParaRPr lang="zh-CN" altLang="en-US" sz="2800" strike="noStrike" noProof="1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</p:txBody>
      </p:sp>
      <p:pic>
        <p:nvPicPr>
          <p:cNvPr id="2" name="图片 1" descr="微信图片_20260515143335_9_5"/>
          <p:cNvPicPr>
            <a:picLocks noChangeAspect="1"/>
          </p:cNvPicPr>
          <p:nvPr/>
        </p:nvPicPr>
        <p:blipFill>
          <a:blip r:embed="rId1"/>
          <a:srcRect l="1323" t="23434"/>
          <a:stretch>
            <a:fillRect/>
          </a:stretch>
        </p:blipFill>
        <p:spPr>
          <a:xfrm>
            <a:off x="619125" y="1628775"/>
            <a:ext cx="4054475" cy="3661410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TABLE_ENDDRAG_ORIGIN_RECT" val="569*181"/>
  <p:tag name="TABLE_ENDDRAG_RECT" val="76*298*569*181"/>
</p:tagLst>
</file>

<file path=ppt/theme/theme1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Office 主题">
      <a:majorFont>
        <a:latin typeface="Calibri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默认设计模板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Office 主题">
      <a:majorFont>
        <a:latin typeface="Calibri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3068</Words>
  <Application>WPS 演示</Application>
  <PresentationFormat>全屏显示(4:3)</PresentationFormat>
  <Paragraphs>164</Paragraphs>
  <Slides>23</Slides>
  <Notes>7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4</vt:i4>
      </vt:variant>
      <vt:variant>
        <vt:lpstr>幻灯片标题</vt:lpstr>
      </vt:variant>
      <vt:variant>
        <vt:i4>23</vt:i4>
      </vt:variant>
    </vt:vector>
  </HeadingPairs>
  <TitlesOfParts>
    <vt:vector size="42" baseType="lpstr">
      <vt:lpstr>Arial</vt:lpstr>
      <vt:lpstr>宋体</vt:lpstr>
      <vt:lpstr>Wingdings</vt:lpstr>
      <vt:lpstr>Calibri</vt:lpstr>
      <vt:lpstr>思源黑体 CN Normal</vt:lpstr>
      <vt:lpstr>Times New Roman</vt:lpstr>
      <vt:lpstr>(使用中文字体)</vt:lpstr>
      <vt:lpstr>Segoe Print</vt:lpstr>
      <vt:lpstr>微软雅黑</vt:lpstr>
      <vt:lpstr>黑体</vt:lpstr>
      <vt:lpstr>华文楷体</vt:lpstr>
      <vt:lpstr>仿宋_GB2312</vt:lpstr>
      <vt:lpstr>仿宋</vt:lpstr>
      <vt:lpstr>Arial Unicode MS</vt:lpstr>
      <vt:lpstr>标准粗黑</vt:lpstr>
      <vt:lpstr>Office 主题</vt:lpstr>
      <vt:lpstr>默认设计模板</vt:lpstr>
      <vt:lpstr>1_Office 主题</vt:lpstr>
      <vt:lpstr>3_Office 主题</vt:lpstr>
      <vt:lpstr>PowerPoint 演示文稿</vt:lpstr>
      <vt:lpstr>PowerPoint 演示文稿</vt:lpstr>
      <vt:lpstr>PowerPoint 演示文稿</vt:lpstr>
      <vt:lpstr>  全额偿还国家助学贷款本金：无需学生自付利息，由财政补贴    部分偿还国家助学贷款本金：已还本金无需学生自付利息，剩余未还本金则在毕业后按月偿还，直到贷款结清。（中途任何时候均可申请提前结清）               </vt:lpstr>
      <vt:lpstr>提前还款途经：     学生可通过中国银行手机银行自行还款。提前还款操作的安全工具是“手机交易码+动态口令”或“手机盾”，没有开立中国银行动态口令牌或开通手机盾，提前还款无法操作。              </vt:lpstr>
      <vt:lpstr>开通手机盾：首页→更多→安全中心→安全工具→管理手机盾→开通    </vt:lpstr>
      <vt:lpstr>提前还款操作指引：首页→贷款→我的贷款→国家助学贷款→还款→提前还款  </vt:lpstr>
      <vt:lpstr>温馨提示： 1、部分提前还款时，如出现报错码PR247，因国家助学贷款还款期限是固定的，不能缩短，请重新选择“每期还款减少，期数不变” 2、提前还款确认时，如出现报错码PB091，因提前还款只接受“手机交易码+动态口令”或“手机盾”这两种安全工具，请返回安全工具模块开通手机盾，再操作提前还款。  </vt:lpstr>
      <vt:lpstr>3、申请提前还款时，界面会显示“当前应还利息：人民币 XX元”（如图所示），如为毕业前还款，该利息由国家财政贴息，不会从学生银行卡里扣除，但在操作时银行卡内余额需大于应还利息+本金的总额，否则系统无法提交  </vt:lpstr>
      <vt:lpstr>                    毕业后按月偿还贷款  还款期限：     2020年1月1日后办理的贷款，还款期为毕业后15年，还本宽限期（延迟还本）为5年，即毕业后前5年只需归还贷款利息，后10年开始按月还本付息，直到贷款结清。（中途任何时候均可申请提前结清）               </vt:lpstr>
      <vt:lpstr>贷款利率（浮动利率）：    按照国家政策，目前国家助学贷款定价为五年期以上LPR-70BP 如：2025年9月30发放的国家助学贷款，参照央行当月的五年期LPR为3.5%，则本笔贷款的最终利率为3.5%-0.7%=2.8%    LPR基础利率会随着央行报价利率所改变，如未来央行报价利率上涨或下跌，都将导致最终利率发生变化       以本金1万元，LPR利率2.8%为例： 在还本宽限期内，每月还款金额=每月贷款利息 即，10000（本金）*2.8%（利率）/12=23.33（利息） 还本宽限期结束后，每月偿还本金及利息：等额本金/等额本息（可登录手机银行查询具体月供额）</vt:lpstr>
      <vt:lpstr>    “毕业确认”有两种方式（按贷款年份区分）</vt:lpstr>
      <vt:lpstr>  线上“毕业确认”操作指引：   贷款→助学→国家助学贷款→毕业确认→毕业去向→保存并提交         </vt:lpstr>
      <vt:lpstr>              继续攻读高一级学历的学生可申请继续贴息 2021年及以前年度申请的贷款     线下签署纸质还款协议及《国家助学贷款调整还款计划及贴息申请书》。待收到《录取通知书》后，提供《录取通知书》原件（不收取，仅用于核对）及复印件至银行，银行审批通过后生效 2022年及以后年度申请的贷款     在2026年6月10日前登录中国银行手机银行完成线上毕业确认，待收到录取通知书后，登录中国银行手机银行提交继续贴息申请，上传录取通知书等资料影像，学校在线审批后生效。（如学生名下有多笔贷款，则每一笔都需申请线上继续贴息。）                          </vt:lpstr>
      <vt:lpstr>线上“继续贴息申请—继续攻读”操作指引：贷款→助学→国家助学贷款→继续贴息申请→按照提示填写资料→保存并提交     </vt:lpstr>
      <vt:lpstr>线上“继续贴息申请—继续攻读”操作指引：贷款→助学→国家助学贷款→继续贴息申请→按照提示填写资料→保存并提交     </vt:lpstr>
      <vt:lpstr>                    延迟毕业可申请继续贴息 2021年及以前年度申请的贷款     线下签署纸质还款协议，并提供《延期毕业证明》原件，银行审批后生效。 2022年及以后申请的贷款     在2026年6月10日前登录中国银行手机银行完成线上毕业确认，并在中国银行手机银行提交线上继续贴息申请，上传《延期毕业证明》原件，学校在线审批通过后生效。（如学生名下有多笔贷款，则每一笔都需申请线上继续贴息。）                         </vt:lpstr>
      <vt:lpstr>线上“继续贴息申请—延迟毕业”操作指引：贷款→助学→国家助学贷款→继续贴息申请→按个人实际情况选择延迟毕业原因→保存并提交     </vt:lpstr>
      <vt:lpstr>线上“继续贴息申请-延期毕业”操作指引：贷款→助学→国家助学贷款→继续贴息申请→按个人实际情况选择延迟毕业原因→保存并提交     </vt:lpstr>
      <vt:lpstr>PowerPoint 演示文稿</vt:lpstr>
      <vt:lpstr>一、信息隔离     根据《中华人民共和国反洗钱法》、《个人存款账户实名制规定》、《金融机构客户身份识别和客户身份资料及交易记录保存管理办法》等法律法规，我行分别在2019年9月2日和2020年6月30日发布《关于开展个人客户身份基本信息核实和完善的公告》，客户如在我行留存的身份信息不完整、不真实，或有效身份证件过期且在合理期限内没有及时更新，我行将无法对其名下的账户继续提供金融服务。如果学生身份证件过期超90天未维护，将导致贴息失败或还款扣账不成功，贷款逾期，影响征信记录。    </vt:lpstr>
      <vt:lpstr>二、查询国家助学贷款信息操作指引：    贷款→助学→“国家助学贷款”→贷款详情  该页面可查询贷款金额、利率、期限等关键信息  还款记录：可以查询未还、已还、逾期记录  更改：可变更还款卡号  提前还款：可申请提还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Administrator</dc:creator>
  <cp:lastModifiedBy>詹min</cp:lastModifiedBy>
  <cp:revision>1646</cp:revision>
  <dcterms:created xsi:type="dcterms:W3CDTF">2014-03-30T11:14:00Z</dcterms:created>
  <dcterms:modified xsi:type="dcterms:W3CDTF">2026-05-18T00:15:12Z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2052-12.1.0.25865</vt:lpwstr>
  </property>
  <property fmtid="{D5CDD505-2E9C-101B-9397-08002B2CF9AE}" pid="3" name="ICV">
    <vt:lpwstr>05F838EE78BE49F7AA42B699792FB55B_13</vt:lpwstr>
  </property>
</Properties>
</file>