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349" r:id="rId3"/>
    <p:sldId id="330" r:id="rId4"/>
    <p:sldId id="331" r:id="rId5"/>
    <p:sldId id="332" r:id="rId6"/>
    <p:sldId id="333" r:id="rId7"/>
    <p:sldId id="334" r:id="rId8"/>
    <p:sldId id="336" r:id="rId9"/>
    <p:sldId id="337" r:id="rId10"/>
    <p:sldId id="353" r:id="rId11"/>
    <p:sldId id="338" r:id="rId12"/>
    <p:sldId id="339" r:id="rId13"/>
    <p:sldId id="340" r:id="rId14"/>
    <p:sldId id="281" r:id="rId15"/>
    <p:sldId id="352" r:id="rId16"/>
    <p:sldId id="350" r:id="rId17"/>
    <p:sldId id="347" r:id="rId18"/>
    <p:sldId id="348" r:id="rId19"/>
    <p:sldId id="268" r:id="rId20"/>
    <p:sldId id="278" r:id="rId21"/>
    <p:sldId id="269" r:id="rId22"/>
    <p:sldId id="351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94660"/>
  </p:normalViewPr>
  <p:slideViewPr>
    <p:cSldViewPr>
      <p:cViewPr varScale="1">
        <p:scale>
          <a:sx n="106" d="100"/>
          <a:sy n="106" d="100"/>
        </p:scale>
        <p:origin x="-102" y="-270"/>
      </p:cViewPr>
      <p:guideLst>
        <p:guide orient="horz" pos="2131"/>
        <p:guide pos="28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9B9F0-439C-4BE6-9D51-17FADEB8D8DF}" type="datetimeFigureOut">
              <a:rPr lang="zh-CN" altLang="en-US" smtClean="0"/>
              <a:t>2017-9-18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3C44E-ECC7-4DB0-B5F4-62DC95F5A5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4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3C44E-ECC7-4DB0-B5F4-62DC95F5A5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94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781045-E7FF-4FA7-AD06-691594DE46EA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3379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F6031-0FA5-46B7-BA00-BB3479355B9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D43F4-9487-4746-AFC0-BDDC1B1127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A9F6B-6B5A-4054-B53C-3C3C9AAEEAF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19663-A295-418B-85BF-2290FBAC86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FE003-8298-42FC-88B9-97D31B08C1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84F3-E920-4C76-B5D9-A9A72585268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50282-7005-4558-B2F5-1BE2C0912CB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ED805-5EE7-49C9-9680-C2AFB8D9BFC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B3345-08AC-4559-8547-1D05691C357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AB1E0-4139-4BC7-BC07-C1BF42E74DA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j-lt"/>
              </a:defRPr>
            </a:lvl1pPr>
          </a:lstStyle>
          <a:p>
            <a:endParaRPr lang="en-US" altLang="zh-CN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latin typeface="+mj-lt"/>
              </a:defRPr>
            </a:lvl1pPr>
          </a:lstStyle>
          <a:p>
            <a:endParaRPr lang="en-US" altLang="zh-CN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+mj-lt"/>
              </a:defRPr>
            </a:lvl1pPr>
          </a:lstStyle>
          <a:p>
            <a:fld id="{AA71974D-41A5-4F44-9123-200421E8D0E8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327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1155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623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4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2513" y="2205038"/>
            <a:ext cx="7623175" cy="1752600"/>
          </a:xfrm>
        </p:spPr>
        <p:txBody>
          <a:bodyPr/>
          <a:lstStyle/>
          <a:p>
            <a:pPr algn="ctr"/>
            <a:r>
              <a:rPr lang="zh-CN" altLang="en-US" sz="3600" b="1" dirty="0" smtClean="0">
                <a:solidFill>
                  <a:schemeClr val="tx2"/>
                </a:solidFill>
              </a:rPr>
              <a:t>校园地国家助学贷款</a:t>
            </a:r>
            <a:r>
              <a:rPr lang="zh-CN" altLang="en-US" sz="3600" b="1" dirty="0">
                <a:solidFill>
                  <a:schemeClr val="tx2"/>
                </a:solidFill>
              </a:rPr>
              <a:t>申请系统</a:t>
            </a:r>
            <a:r>
              <a:rPr lang="zh-CN" altLang="en-US" sz="3600" b="1" dirty="0" smtClean="0">
                <a:solidFill>
                  <a:schemeClr val="tx2"/>
                </a:solidFill>
              </a:rPr>
              <a:t>讲解</a:t>
            </a:r>
            <a:r>
              <a:rPr lang="en-US" altLang="zh-CN" sz="3600" b="1" dirty="0" smtClean="0">
                <a:solidFill>
                  <a:schemeClr val="tx2"/>
                </a:solidFill>
              </a:rPr>
              <a:t/>
            </a:r>
            <a:br>
              <a:rPr lang="en-US" altLang="zh-CN" sz="3600" b="1" dirty="0" smtClean="0">
                <a:solidFill>
                  <a:schemeClr val="tx2"/>
                </a:solidFill>
              </a:rPr>
            </a:br>
            <a:r>
              <a:rPr lang="zh-CN" altLang="en-US" sz="3600" b="1" dirty="0" smtClean="0">
                <a:solidFill>
                  <a:schemeClr val="tx2"/>
                </a:solidFill>
              </a:rPr>
              <a:t>（</a:t>
            </a:r>
            <a:r>
              <a:rPr lang="en-US" altLang="zh-CN" sz="3600" b="1" smtClean="0">
                <a:solidFill>
                  <a:schemeClr val="tx2"/>
                </a:solidFill>
              </a:rPr>
              <a:t>2017</a:t>
            </a:r>
            <a:r>
              <a:rPr lang="zh-CN" altLang="en-US" sz="3600" b="1" smtClean="0">
                <a:solidFill>
                  <a:schemeClr val="tx2"/>
                </a:solidFill>
              </a:rPr>
              <a:t>学</a:t>
            </a:r>
            <a:r>
              <a:rPr lang="zh-CN" altLang="en-US" sz="3600" b="1" dirty="0" smtClean="0">
                <a:solidFill>
                  <a:schemeClr val="tx2"/>
                </a:solidFill>
              </a:rPr>
              <a:t>年度）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rgbClr val="000000"/>
                </a:solidFill>
                <a:latin typeface="宋体"/>
              </a:rPr>
              <a:t>做</a:t>
            </a:r>
            <a:r>
              <a:rPr lang="en-US" altLang="zh-CN" sz="3200" dirty="0">
                <a:solidFill>
                  <a:srgbClr val="000000"/>
                </a:solidFill>
                <a:latin typeface="宋体"/>
              </a:rPr>
              <a:t>《</a:t>
            </a:r>
            <a:r>
              <a:rPr lang="zh-CN" altLang="en-US" sz="3200" dirty="0">
                <a:solidFill>
                  <a:srgbClr val="000000"/>
                </a:solidFill>
                <a:latin typeface="宋体"/>
              </a:rPr>
              <a:t>国家助学贷款知识问答</a:t>
            </a:r>
            <a:r>
              <a:rPr lang="en-US" altLang="zh-CN" sz="3200" dirty="0" smtClean="0">
                <a:solidFill>
                  <a:srgbClr val="000000"/>
                </a:solidFill>
                <a:latin typeface="宋体"/>
              </a:rPr>
              <a:t>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283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19405" y="66675"/>
            <a:ext cx="5770245" cy="6720840"/>
            <a:chOff x="503" y="105"/>
            <a:chExt cx="9087" cy="1058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r="13118"/>
            <a:stretch>
              <a:fillRect/>
            </a:stretch>
          </p:blipFill>
          <p:spPr>
            <a:xfrm>
              <a:off x="503" y="105"/>
              <a:ext cx="9087" cy="491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rcRect r="16028"/>
            <a:stretch>
              <a:fillRect/>
            </a:stretch>
          </p:blipFill>
          <p:spPr>
            <a:xfrm>
              <a:off x="503" y="5023"/>
              <a:ext cx="8917" cy="451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H="1" flipV="1">
              <a:off x="503" y="9380"/>
              <a:ext cx="8125" cy="13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79705" y="45085"/>
            <a:ext cx="6120765" cy="684022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988945" y="6421120"/>
            <a:ext cx="322580" cy="366395"/>
          </a:xfrm>
          <a:prstGeom prst="rect">
            <a:avLst/>
          </a:prstGeom>
          <a:noFill/>
          <a:ln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5981700" y="1847215"/>
            <a:ext cx="3020695" cy="2407285"/>
          </a:xfrm>
        </p:spPr>
        <p:txBody>
          <a:bodyPr/>
          <a:lstStyle/>
          <a:p>
            <a:r>
              <a:rPr lang="en-US" altLang="zh-CN" sz="2000" b="1" dirty="0">
                <a:solidFill>
                  <a:schemeClr val="tx2"/>
                </a:solidFill>
                <a:sym typeface="+mn-ea"/>
              </a:rPr>
              <a:t>step </a:t>
            </a:r>
            <a:r>
              <a:rPr lang="en-US" altLang="zh-CN" sz="2000" b="1" dirty="0" smtClean="0">
                <a:solidFill>
                  <a:schemeClr val="tx2"/>
                </a:solidFill>
                <a:sym typeface="+mn-ea"/>
              </a:rPr>
              <a:t>5. </a:t>
            </a:r>
            <a:r>
              <a:rPr lang="zh-CN" altLang="en-US" sz="2000" b="1" dirty="0" smtClean="0">
                <a:solidFill>
                  <a:schemeClr val="tx2"/>
                </a:solidFill>
                <a:sym typeface="+mn-ea"/>
              </a:rPr>
              <a:t>页面</a:t>
            </a:r>
            <a:r>
              <a:rPr lang="zh-CN" altLang="en-US" sz="2000" b="1" dirty="0">
                <a:solidFill>
                  <a:schemeClr val="tx2"/>
                </a:solidFill>
                <a:sym typeface="+mn-ea"/>
              </a:rPr>
              <a:t>显示《国家助学贷款知识问答》，学生需正确完成全部问答。完成后，点击</a:t>
            </a:r>
            <a:r>
              <a:rPr lang="en-US" altLang="zh-CN" sz="2000" b="1" dirty="0">
                <a:solidFill>
                  <a:schemeClr val="tx2"/>
                </a:solidFill>
                <a:sym typeface="+mn-ea"/>
              </a:rPr>
              <a:t>“</a:t>
            </a:r>
            <a:r>
              <a:rPr lang="zh-CN" altLang="en-US" sz="2000" b="1" dirty="0">
                <a:solidFill>
                  <a:schemeClr val="tx2"/>
                </a:solidFill>
                <a:sym typeface="+mn-ea"/>
              </a:rPr>
              <a:t>下一步</a:t>
            </a:r>
            <a:r>
              <a:rPr lang="en-US" altLang="zh-CN" sz="2000" b="1" dirty="0">
                <a:solidFill>
                  <a:schemeClr val="tx2"/>
                </a:solidFill>
                <a:sym typeface="+mn-ea"/>
              </a:rPr>
              <a:t>”</a:t>
            </a:r>
            <a:r>
              <a:rPr lang="zh-CN" altLang="en-US" sz="2000" b="1" dirty="0">
                <a:solidFill>
                  <a:schemeClr val="tx2"/>
                </a:solidFill>
                <a:sym typeface="+mn-ea"/>
              </a:rPr>
              <a:t>。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1519" y="3645024"/>
            <a:ext cx="8529895" cy="231061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>
                <a:solidFill>
                  <a:schemeClr val="tx2"/>
                </a:solidFill>
              </a:rPr>
              <a:t>step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6.  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学生</a:t>
            </a:r>
            <a:r>
              <a:rPr lang="zh-CN" altLang="en-US" sz="2000" b="1" dirty="0">
                <a:solidFill>
                  <a:schemeClr val="tx2"/>
                </a:solidFill>
              </a:rPr>
              <a:t>核对贷款信息，选择贷款银行为</a:t>
            </a:r>
            <a:r>
              <a:rPr lang="en-US" altLang="zh-CN" sz="2000" b="1" dirty="0">
                <a:solidFill>
                  <a:schemeClr val="tx2"/>
                </a:solidFill>
              </a:rPr>
              <a:t>“</a:t>
            </a:r>
            <a:r>
              <a:rPr lang="zh-CN" altLang="en-US" sz="2000" b="1" dirty="0">
                <a:solidFill>
                  <a:schemeClr val="tx2"/>
                </a:solidFill>
              </a:rPr>
              <a:t>中国银行</a:t>
            </a:r>
            <a:r>
              <a:rPr lang="en-US" altLang="zh-CN" sz="2000" b="1" dirty="0">
                <a:solidFill>
                  <a:schemeClr val="tx2"/>
                </a:solidFill>
              </a:rPr>
              <a:t>”</a:t>
            </a:r>
            <a:r>
              <a:rPr lang="zh-CN" altLang="en-US" sz="2000" b="1" dirty="0">
                <a:solidFill>
                  <a:schemeClr val="tx2"/>
                </a:solidFill>
              </a:rPr>
              <a:t>，贷款年数为剩余在校年数，贷款总额系统自动计算。计算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公式</a:t>
            </a:r>
            <a:r>
              <a:rPr lang="zh-CN" altLang="en-US" sz="2000" b="1" dirty="0">
                <a:solidFill>
                  <a:schemeClr val="tx2"/>
                </a:solidFill>
              </a:rPr>
              <a:t>有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以下几种情况：</a:t>
            </a:r>
            <a:endParaRPr lang="en-US" altLang="zh-CN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chemeClr val="tx2"/>
                </a:solidFill>
              </a:rPr>
              <a:t>1.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贷款</a:t>
            </a:r>
            <a:r>
              <a:rPr lang="zh-CN" altLang="en-US" sz="2000" b="1" dirty="0">
                <a:solidFill>
                  <a:schemeClr val="tx2"/>
                </a:solidFill>
              </a:rPr>
              <a:t>总额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=8000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元</a:t>
            </a:r>
            <a:r>
              <a:rPr lang="en-US" altLang="zh-CN" sz="2000" b="1" dirty="0">
                <a:solidFill>
                  <a:schemeClr val="tx2"/>
                </a:solidFill>
              </a:rPr>
              <a:t>[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学费（（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6850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）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+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部分住宿费（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1150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））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]*</a:t>
            </a:r>
            <a:r>
              <a:rPr lang="zh-CN" altLang="en-US" sz="2000" b="1" dirty="0">
                <a:solidFill>
                  <a:schemeClr val="tx2"/>
                </a:solidFill>
              </a:rPr>
              <a:t>贷款年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数</a:t>
            </a:r>
            <a:endParaRPr lang="en-US" altLang="zh-CN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2000" b="1" dirty="0" smtClean="0">
                <a:solidFill>
                  <a:schemeClr val="tx2"/>
                </a:solidFill>
              </a:rPr>
              <a:t>2.</a:t>
            </a:r>
            <a:r>
              <a:rPr lang="zh-CN" altLang="en-US" sz="2000" b="1" dirty="0" smtClean="0">
                <a:solidFill>
                  <a:srgbClr val="006633"/>
                </a:solidFill>
              </a:rPr>
              <a:t>贷款总额</a:t>
            </a:r>
            <a:r>
              <a:rPr lang="en-US" altLang="zh-CN" sz="2000" b="1" dirty="0" smtClean="0">
                <a:solidFill>
                  <a:srgbClr val="006633"/>
                </a:solidFill>
              </a:rPr>
              <a:t>=7560</a:t>
            </a:r>
            <a:r>
              <a:rPr lang="zh-CN" altLang="en-US" sz="2000" b="1" dirty="0" smtClean="0">
                <a:solidFill>
                  <a:srgbClr val="006633"/>
                </a:solidFill>
              </a:rPr>
              <a:t>元</a:t>
            </a:r>
            <a:r>
              <a:rPr lang="en-US" altLang="zh-CN" sz="2000" b="1" dirty="0">
                <a:solidFill>
                  <a:srgbClr val="006633"/>
                </a:solidFill>
              </a:rPr>
              <a:t>[</a:t>
            </a:r>
            <a:r>
              <a:rPr lang="zh-CN" altLang="en-US" sz="2000" b="1" dirty="0" smtClean="0">
                <a:solidFill>
                  <a:srgbClr val="006633"/>
                </a:solidFill>
              </a:rPr>
              <a:t>学费（（</a:t>
            </a:r>
            <a:r>
              <a:rPr lang="en-US" altLang="zh-CN" sz="2000" b="1" dirty="0" smtClean="0">
                <a:solidFill>
                  <a:srgbClr val="006633"/>
                </a:solidFill>
              </a:rPr>
              <a:t>6060</a:t>
            </a:r>
            <a:r>
              <a:rPr lang="zh-CN" altLang="en-US" sz="2000" b="1" dirty="0" smtClean="0">
                <a:solidFill>
                  <a:srgbClr val="006633"/>
                </a:solidFill>
              </a:rPr>
              <a:t>）</a:t>
            </a:r>
            <a:r>
              <a:rPr lang="en-US" altLang="zh-CN" sz="2000" b="1" dirty="0" smtClean="0">
                <a:solidFill>
                  <a:srgbClr val="006633"/>
                </a:solidFill>
              </a:rPr>
              <a:t>+</a:t>
            </a:r>
            <a:r>
              <a:rPr lang="zh-CN" altLang="en-US" sz="2000" b="1" dirty="0" smtClean="0">
                <a:solidFill>
                  <a:srgbClr val="006633"/>
                </a:solidFill>
              </a:rPr>
              <a:t>住宿费</a:t>
            </a:r>
            <a:r>
              <a:rPr lang="zh-CN" altLang="en-US" sz="2000" b="1" dirty="0">
                <a:solidFill>
                  <a:srgbClr val="006633"/>
                </a:solidFill>
              </a:rPr>
              <a:t>（</a:t>
            </a:r>
            <a:r>
              <a:rPr lang="en-US" altLang="zh-CN" sz="2000" b="1" dirty="0" smtClean="0">
                <a:solidFill>
                  <a:srgbClr val="006633"/>
                </a:solidFill>
              </a:rPr>
              <a:t>1500</a:t>
            </a:r>
            <a:r>
              <a:rPr lang="zh-CN" altLang="en-US" sz="2000" b="1" dirty="0" smtClean="0">
                <a:solidFill>
                  <a:srgbClr val="006633"/>
                </a:solidFill>
              </a:rPr>
              <a:t>））</a:t>
            </a:r>
            <a:r>
              <a:rPr lang="en-US" altLang="zh-CN" sz="2000" b="1" dirty="0" smtClean="0">
                <a:solidFill>
                  <a:srgbClr val="006633"/>
                </a:solidFill>
              </a:rPr>
              <a:t>]*</a:t>
            </a:r>
            <a:r>
              <a:rPr lang="zh-CN" altLang="en-US" sz="2000" b="1" dirty="0">
                <a:solidFill>
                  <a:srgbClr val="006633"/>
                </a:solidFill>
              </a:rPr>
              <a:t>贷款年</a:t>
            </a:r>
            <a:r>
              <a:rPr lang="zh-CN" altLang="en-US" sz="2000" b="1" dirty="0" smtClean="0">
                <a:solidFill>
                  <a:srgbClr val="006633"/>
                </a:solidFill>
              </a:rPr>
              <a:t>数</a:t>
            </a:r>
            <a:endParaRPr lang="en-US" altLang="zh-CN" sz="2000" b="1" dirty="0" smtClean="0">
              <a:solidFill>
                <a:schemeClr val="tx2"/>
              </a:solidFill>
            </a:endParaRPr>
          </a:p>
          <a:p>
            <a:pPr marL="0" lvl="0" indent="0">
              <a:buClr>
                <a:srgbClr val="CC9900"/>
              </a:buClr>
              <a:buNone/>
            </a:pPr>
            <a:r>
              <a:rPr lang="en-US" altLang="zh-CN" sz="2000" b="1" dirty="0" smtClean="0">
                <a:solidFill>
                  <a:schemeClr val="tx2"/>
                </a:solidFill>
              </a:rPr>
              <a:t>3.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部分学院学费高于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8000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元的，</a:t>
            </a:r>
            <a:r>
              <a:rPr lang="zh-CN" altLang="en-US" sz="2000" b="1" dirty="0">
                <a:solidFill>
                  <a:srgbClr val="006633"/>
                </a:solidFill>
              </a:rPr>
              <a:t>贷款总额</a:t>
            </a:r>
            <a:r>
              <a:rPr lang="en-US" altLang="zh-CN" sz="2000" b="1" dirty="0">
                <a:solidFill>
                  <a:srgbClr val="006633"/>
                </a:solidFill>
              </a:rPr>
              <a:t>=8000</a:t>
            </a:r>
            <a:r>
              <a:rPr lang="zh-CN" altLang="en-US" sz="2000" b="1" dirty="0" smtClean="0">
                <a:solidFill>
                  <a:srgbClr val="006633"/>
                </a:solidFill>
              </a:rPr>
              <a:t>元</a:t>
            </a:r>
            <a:r>
              <a:rPr lang="en-US" altLang="zh-CN" sz="2000" b="1" dirty="0" smtClean="0">
                <a:solidFill>
                  <a:srgbClr val="006633"/>
                </a:solidFill>
              </a:rPr>
              <a:t>[</a:t>
            </a:r>
            <a:r>
              <a:rPr lang="zh-CN" altLang="en-US" sz="2000" b="1" dirty="0" smtClean="0">
                <a:solidFill>
                  <a:srgbClr val="006633"/>
                </a:solidFill>
              </a:rPr>
              <a:t>部分学费</a:t>
            </a:r>
            <a:r>
              <a:rPr lang="en-US" altLang="zh-CN" sz="2000" b="1" dirty="0" smtClean="0">
                <a:solidFill>
                  <a:srgbClr val="006633"/>
                </a:solidFill>
              </a:rPr>
              <a:t>]*</a:t>
            </a:r>
            <a:r>
              <a:rPr lang="zh-CN" altLang="en-US" sz="2000" b="1" dirty="0">
                <a:solidFill>
                  <a:srgbClr val="006633"/>
                </a:solidFill>
              </a:rPr>
              <a:t>贷款年数</a:t>
            </a:r>
            <a:endParaRPr lang="en-US" altLang="zh-CN" sz="2000" b="1" dirty="0">
              <a:solidFill>
                <a:srgbClr val="006633"/>
              </a:solidFill>
            </a:endParaRPr>
          </a:p>
          <a:p>
            <a:pPr marL="0" indent="0">
              <a:buNone/>
            </a:pPr>
            <a:r>
              <a:rPr lang="zh-CN" altLang="en-US" sz="2000" b="1" dirty="0" smtClean="0">
                <a:solidFill>
                  <a:schemeClr val="tx2"/>
                </a:solidFill>
              </a:rPr>
              <a:t>完成</a:t>
            </a:r>
            <a:r>
              <a:rPr lang="zh-CN" altLang="en-US" sz="2000" b="1" dirty="0">
                <a:solidFill>
                  <a:schemeClr val="tx2"/>
                </a:solidFill>
              </a:rPr>
              <a:t>后，点击</a:t>
            </a:r>
            <a:r>
              <a:rPr lang="en-US" altLang="zh-CN" sz="2000" b="1" dirty="0">
                <a:solidFill>
                  <a:schemeClr val="tx2"/>
                </a:solidFill>
              </a:rPr>
              <a:t>”</a:t>
            </a:r>
            <a:r>
              <a:rPr lang="zh-CN" altLang="en-US" sz="2000" b="1" dirty="0">
                <a:solidFill>
                  <a:schemeClr val="tx2"/>
                </a:solidFill>
              </a:rPr>
              <a:t>提交</a:t>
            </a:r>
            <a:r>
              <a:rPr lang="en-US" altLang="zh-CN" sz="2000" b="1" dirty="0">
                <a:solidFill>
                  <a:schemeClr val="tx2"/>
                </a:solidFill>
              </a:rPr>
              <a:t>”,</a:t>
            </a:r>
            <a:r>
              <a:rPr lang="zh-CN" altLang="en-US" sz="2000" b="1" dirty="0">
                <a:solidFill>
                  <a:schemeClr val="tx2"/>
                </a:solidFill>
              </a:rPr>
              <a:t>系统自动保存信息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。</a:t>
            </a:r>
            <a:endParaRPr lang="en-US" altLang="zh-CN" sz="20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2000" b="1" dirty="0" smtClean="0">
                <a:solidFill>
                  <a:srgbClr val="FF0000"/>
                </a:solidFill>
              </a:rPr>
              <a:t>请务必点击“提交”，否则学院端及学校端无法显示相关学生贷款信息。</a:t>
            </a:r>
            <a:endParaRPr lang="en-US" altLang="zh-CN" sz="2000" b="1" dirty="0" smtClean="0">
              <a:solidFill>
                <a:srgbClr val="FF0000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61950" y="281940"/>
            <a:ext cx="8418830" cy="3312160"/>
            <a:chOff x="570" y="1298"/>
            <a:chExt cx="13258" cy="5344"/>
          </a:xfrm>
        </p:grpSpPr>
        <p:grpSp>
          <p:nvGrpSpPr>
            <p:cNvPr id="22" name="组合 21"/>
            <p:cNvGrpSpPr/>
            <p:nvPr/>
          </p:nvGrpSpPr>
          <p:grpSpPr>
            <a:xfrm>
              <a:off x="570" y="1298"/>
              <a:ext cx="13258" cy="5344"/>
              <a:chOff x="570" y="1081"/>
              <a:chExt cx="13258" cy="534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570" y="1081"/>
                <a:ext cx="13258" cy="5344"/>
                <a:chOff x="570" y="1081"/>
                <a:chExt cx="13258" cy="5344"/>
              </a:xfrm>
            </p:grpSpPr>
            <p:pic>
              <p:nvPicPr>
                <p:cNvPr id="4" name="图片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0" y="1081"/>
                  <a:ext cx="13259" cy="5345"/>
                </a:xfrm>
                <a:prstGeom prst="rect">
                  <a:avLst/>
                </a:prstGeom>
              </p:spPr>
            </p:pic>
            <p:sp>
              <p:nvSpPr>
                <p:cNvPr id="5" name="矩形 4"/>
                <p:cNvSpPr/>
                <p:nvPr/>
              </p:nvSpPr>
              <p:spPr>
                <a:xfrm>
                  <a:off x="2324" y="1885"/>
                  <a:ext cx="680" cy="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10530" y="1885"/>
                  <a:ext cx="680" cy="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5921" y="1885"/>
                  <a:ext cx="680" cy="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5921" y="2211"/>
                  <a:ext cx="1439" cy="1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10530" y="2555"/>
                  <a:ext cx="932" cy="1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2324" y="3242"/>
                  <a:ext cx="680" cy="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5921" y="3242"/>
                  <a:ext cx="1439" cy="1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21" y="2555"/>
                  <a:ext cx="2035" cy="1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10530" y="3241"/>
                  <a:ext cx="2035" cy="1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10530" y="2899"/>
                  <a:ext cx="680" cy="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0530" y="2212"/>
                  <a:ext cx="680" cy="11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3004" y="3966"/>
                  <a:ext cx="9210" cy="1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3004" y="4328"/>
                  <a:ext cx="9210" cy="12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720" y="5720"/>
                  <a:ext cx="508" cy="577"/>
                </a:xfrm>
                <a:prstGeom prst="rect">
                  <a:avLst/>
                </a:prstGeom>
                <a:noFill/>
                <a:ln>
                  <a:solidFill>
                    <a:srgbClr val="FF33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2324" y="5112"/>
                  <a:ext cx="1899" cy="577"/>
                </a:xfrm>
                <a:prstGeom prst="rect">
                  <a:avLst/>
                </a:prstGeom>
                <a:noFill/>
                <a:ln>
                  <a:solidFill>
                    <a:srgbClr val="FF33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2324" y="2212"/>
                <a:ext cx="932" cy="1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2324" y="2772"/>
              <a:ext cx="2035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700405"/>
            <a:ext cx="8331200" cy="3590925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4989195"/>
            <a:ext cx="8229600" cy="732155"/>
          </a:xfrm>
        </p:spPr>
        <p:txBody>
          <a:bodyPr/>
          <a:lstStyle/>
          <a:p>
            <a:r>
              <a:rPr lang="zh-CN" altLang="en-US" sz="2000" b="1">
                <a:solidFill>
                  <a:schemeClr val="tx2"/>
                </a:solidFill>
              </a:rPr>
              <a:t>返回主页面后，系统显示学生贷款信息和提交、审核状态。</a:t>
            </a:r>
            <a:endParaRPr lang="en-US" altLang="zh-CN" sz="2000" b="1">
              <a:solidFill>
                <a:schemeClr val="tx2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7900" y="1944370"/>
            <a:ext cx="5447030" cy="762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559550" y="1799590"/>
            <a:ext cx="1205865" cy="366395"/>
          </a:xfrm>
          <a:prstGeom prst="rect">
            <a:avLst/>
          </a:prstGeom>
          <a:noFill/>
          <a:ln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268970" y="1798955"/>
            <a:ext cx="346075" cy="366395"/>
          </a:xfrm>
          <a:prstGeom prst="rect">
            <a:avLst/>
          </a:prstGeom>
          <a:noFill/>
          <a:ln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5547995"/>
            <a:ext cx="8229600" cy="767964"/>
          </a:xfrm>
        </p:spPr>
        <p:txBody>
          <a:bodyPr/>
          <a:lstStyle/>
          <a:p>
            <a:r>
              <a:rPr lang="en-US" altLang="zh-CN" sz="2000" b="1" dirty="0">
                <a:solidFill>
                  <a:schemeClr val="tx2"/>
                </a:solidFill>
              </a:rPr>
              <a:t>step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7. 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点击</a:t>
            </a:r>
            <a:r>
              <a:rPr lang="en-US" altLang="zh-CN" sz="2000" b="1" dirty="0">
                <a:solidFill>
                  <a:schemeClr val="tx2"/>
                </a:solidFill>
              </a:rPr>
              <a:t>“</a:t>
            </a:r>
            <a:r>
              <a:rPr lang="zh-CN" altLang="en-US" sz="2000" b="1" dirty="0">
                <a:solidFill>
                  <a:schemeClr val="tx2"/>
                </a:solidFill>
              </a:rPr>
              <a:t>打印</a:t>
            </a:r>
            <a:r>
              <a:rPr lang="en-US" altLang="zh-CN" sz="2000" b="1" dirty="0">
                <a:solidFill>
                  <a:schemeClr val="tx2"/>
                </a:solidFill>
              </a:rPr>
              <a:t>”</a:t>
            </a:r>
            <a:r>
              <a:rPr lang="zh-CN" altLang="en-US" sz="2000" b="1" dirty="0">
                <a:solidFill>
                  <a:schemeClr val="tx2"/>
                </a:solidFill>
              </a:rPr>
              <a:t>，打印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《中国银行国家助学贷款审批表》，打印时请去掉页眉页脚。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24075" y="260985"/>
            <a:ext cx="4392295" cy="5184140"/>
          </a:xfrm>
          <a:prstGeom prst="rect">
            <a:avLst/>
          </a:prstGeom>
          <a:noFill/>
          <a:ln w="28575">
            <a:solidFill>
              <a:srgbClr val="00B0F0">
                <a:alpha val="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195830" y="295910"/>
            <a:ext cx="4248150" cy="518477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195830" y="260985"/>
            <a:ext cx="4426585" cy="5205730"/>
            <a:chOff x="3458" y="411"/>
            <a:chExt cx="6971" cy="819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rcRect l="3689"/>
            <a:stretch>
              <a:fillRect/>
            </a:stretch>
          </p:blipFill>
          <p:spPr>
            <a:xfrm>
              <a:off x="3458" y="411"/>
              <a:ext cx="6971" cy="626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" y="6620"/>
              <a:ext cx="6733" cy="1989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4733" y="1271"/>
              <a:ext cx="680" cy="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6860" y="1271"/>
              <a:ext cx="680" cy="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804" y="1271"/>
              <a:ext cx="888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7093" y="1741"/>
              <a:ext cx="1282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733" y="2295"/>
              <a:ext cx="1468" cy="3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666" y="2295"/>
              <a:ext cx="907" cy="3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6406" y="2109"/>
              <a:ext cx="1571" cy="4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8186" y="2388"/>
              <a:ext cx="1282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4238" y="4656"/>
              <a:ext cx="2361" cy="1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4011" y="4911"/>
              <a:ext cx="1093" cy="3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81000">
              <a:lnSpc>
                <a:spcPct val="150000"/>
              </a:lnSpc>
              <a:spcAft>
                <a:spcPts val="0"/>
              </a:spcAft>
            </a:pPr>
            <a:r>
              <a:rPr lang="zh-CN" altLang="zh-CN" sz="3200" dirty="0">
                <a:solidFill>
                  <a:srgbClr val="FF0000"/>
                </a:solidFill>
                <a:latin typeface="Calibri"/>
                <a:cs typeface="宋体"/>
              </a:rPr>
              <a:t>选择“打印预览”→“页面设置”→</a:t>
            </a:r>
            <a:r>
              <a:rPr lang="en-US" altLang="zh-CN" sz="3200" dirty="0">
                <a:solidFill>
                  <a:srgbClr val="FF0000"/>
                </a:solidFill>
                <a:latin typeface="宋体"/>
                <a:cs typeface="宋体"/>
              </a:rPr>
              <a:t> </a:t>
            </a:r>
            <a:r>
              <a:rPr lang="zh-CN" altLang="zh-CN" sz="3200" dirty="0" smtClean="0">
                <a:solidFill>
                  <a:srgbClr val="FF0000"/>
                </a:solidFill>
                <a:latin typeface="Calibri"/>
                <a:cs typeface="宋体"/>
              </a:rPr>
              <a:t>，</a:t>
            </a:r>
            <a:endParaRPr lang="en-US" altLang="zh-CN" sz="3200" dirty="0" smtClean="0">
              <a:solidFill>
                <a:srgbClr val="FF0000"/>
              </a:solidFill>
              <a:latin typeface="Calibri"/>
              <a:cs typeface="宋体"/>
            </a:endParaRPr>
          </a:p>
          <a:p>
            <a:pPr indent="381000">
              <a:lnSpc>
                <a:spcPct val="150000"/>
              </a:lnSpc>
              <a:spcAft>
                <a:spcPts val="0"/>
              </a:spcAft>
            </a:pPr>
            <a:endParaRPr lang="en-US" altLang="zh-CN" sz="3200" dirty="0">
              <a:solidFill>
                <a:srgbClr val="FF0000"/>
              </a:solidFill>
              <a:latin typeface="Calibri"/>
              <a:cs typeface="宋体"/>
            </a:endParaRPr>
          </a:p>
          <a:p>
            <a:pPr indent="381000">
              <a:lnSpc>
                <a:spcPct val="150000"/>
              </a:lnSpc>
              <a:spcAft>
                <a:spcPts val="0"/>
              </a:spcAft>
            </a:pPr>
            <a:endParaRPr lang="en-US" altLang="zh-CN" sz="3200" dirty="0" smtClean="0">
              <a:solidFill>
                <a:srgbClr val="FF0000"/>
              </a:solidFill>
              <a:latin typeface="Calibri"/>
              <a:cs typeface="宋体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CN" sz="3200" dirty="0" smtClean="0">
                <a:solidFill>
                  <a:srgbClr val="FF0000"/>
                </a:solidFill>
                <a:latin typeface="Calibri"/>
                <a:cs typeface="宋体"/>
              </a:rPr>
              <a:t>                                 </a:t>
            </a:r>
            <a:r>
              <a:rPr lang="zh-CN" altLang="zh-CN" sz="3200" dirty="0" smtClean="0">
                <a:solidFill>
                  <a:srgbClr val="FF0000"/>
                </a:solidFill>
                <a:latin typeface="Calibri"/>
                <a:cs typeface="宋体"/>
              </a:rPr>
              <a:t>“页眉”</a:t>
            </a:r>
            <a:r>
              <a:rPr lang="zh-CN" altLang="zh-CN" sz="3200" dirty="0">
                <a:solidFill>
                  <a:srgbClr val="FF0000"/>
                </a:solidFill>
                <a:latin typeface="Calibri"/>
                <a:cs typeface="宋体"/>
              </a:rPr>
              <a:t>、“页脚”的几个选项均选择“空”，确定后可去掉打印时的页眉和页脚。</a:t>
            </a:r>
            <a:endParaRPr lang="zh-CN" altLang="zh-CN" sz="2400" kern="100" dirty="0">
              <a:latin typeface="Calibri"/>
              <a:cs typeface="Times New Roman"/>
            </a:endParaRPr>
          </a:p>
          <a:p>
            <a:endParaRPr lang="zh-CN" altLang="en-US" dirty="0"/>
          </a:p>
        </p:txBody>
      </p:sp>
      <p:pic>
        <p:nvPicPr>
          <p:cNvPr id="1027" name="Picture 3" descr="C:\Users\Administrator\Desktop\图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096344" cy="23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0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2513" y="2205038"/>
            <a:ext cx="7623175" cy="1752600"/>
          </a:xfrm>
        </p:spPr>
        <p:txBody>
          <a:bodyPr/>
          <a:lstStyle/>
          <a:p>
            <a:pPr algn="ctr"/>
            <a:r>
              <a:rPr lang="zh-CN" sz="3600" b="1" dirty="0" smtClean="0">
                <a:solidFill>
                  <a:schemeClr val="tx2"/>
                </a:solidFill>
              </a:rPr>
              <a:t>学院审批操作流程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>
                <a:srgbClr val="CC9900"/>
              </a:buClr>
              <a:buFont typeface="Wingdings" panose="05000000000000000000" pitchFamily="2" charset="2"/>
              <a:buNone/>
              <a:defRPr/>
            </a:pPr>
            <a:endParaRPr lang="en-US" altLang="zh-CN" b="1" dirty="0">
              <a:solidFill>
                <a:srgbClr val="3B812F">
                  <a:lumMod val="75000"/>
                </a:srgbClr>
              </a:solidFill>
            </a:endParaRPr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26626" name="图片 3"/>
          <p:cNvPicPr>
            <a:picLocks noChangeAspect="1"/>
          </p:cNvPicPr>
          <p:nvPr/>
        </p:nvPicPr>
        <p:blipFill>
          <a:blip r:embed="rId2"/>
          <a:srcRect l="21420" t="9912" r="5550"/>
          <a:stretch>
            <a:fillRect/>
          </a:stretch>
        </p:blipFill>
        <p:spPr bwMode="auto">
          <a:xfrm>
            <a:off x="485775" y="869950"/>
            <a:ext cx="81724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192088" y="4505325"/>
            <a:ext cx="8229600" cy="3279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6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8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30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102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altLang="zh-CN" sz="2000" b="1" dirty="0" smtClean="0"/>
          </a:p>
          <a:p>
            <a:pPr>
              <a:defRPr/>
            </a:pPr>
            <a:endParaRPr lang="en-US" altLang="zh-CN" sz="2000" b="1" dirty="0"/>
          </a:p>
          <a:p>
            <a:pPr>
              <a:defRPr/>
            </a:pP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</a:rPr>
              <a:t>step 1.  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使用统一身份认证进入学生信息管理系统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5359400"/>
            <a:ext cx="8229600" cy="7318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000" b="1" kern="1200" dirty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step </a:t>
            </a:r>
            <a:r>
              <a:rPr lang="en-US" altLang="zh-CN" sz="2000" b="1" kern="1200" dirty="0" smtClean="0">
                <a:solidFill>
                  <a:srgbClr val="3B812F">
                    <a:lumMod val="7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</a:t>
            </a:r>
            <a:r>
              <a:rPr lang="zh-CN" altLang="en-US" sz="2000" b="1" dirty="0" smtClean="0">
                <a:solidFill>
                  <a:srgbClr val="2C6123"/>
                </a:solidFill>
                <a:latin typeface="+mj-ea"/>
                <a:ea typeface="+mj-ea"/>
              </a:rPr>
              <a:t>选择</a:t>
            </a:r>
            <a:r>
              <a:rPr lang="en-US" altLang="zh-CN" sz="2000" b="1" dirty="0">
                <a:solidFill>
                  <a:srgbClr val="2C6123"/>
                </a:solidFill>
                <a:latin typeface="+mj-ea"/>
                <a:ea typeface="+mj-ea"/>
              </a:rPr>
              <a:t>“</a:t>
            </a:r>
            <a:r>
              <a:rPr lang="zh-CN" altLang="en-US" sz="2000" b="1" dirty="0">
                <a:solidFill>
                  <a:srgbClr val="2C6123"/>
                </a:solidFill>
                <a:latin typeface="+mj-ea"/>
                <a:ea typeface="+mj-ea"/>
              </a:rPr>
              <a:t>学生工作</a:t>
            </a:r>
            <a:r>
              <a:rPr lang="en-US" altLang="zh-CN" sz="2000" b="1" dirty="0">
                <a:solidFill>
                  <a:srgbClr val="2C6123"/>
                </a:solidFill>
                <a:latin typeface="+mj-ea"/>
                <a:ea typeface="+mj-ea"/>
              </a:rPr>
              <a:t>”    “</a:t>
            </a:r>
            <a:r>
              <a:rPr lang="zh-CN" altLang="en-US" sz="2000" b="1" dirty="0">
                <a:solidFill>
                  <a:srgbClr val="2C6123"/>
                </a:solidFill>
                <a:latin typeface="+mj-ea"/>
                <a:ea typeface="+mj-ea"/>
              </a:rPr>
              <a:t>学生管理</a:t>
            </a:r>
            <a:r>
              <a:rPr lang="en-US" altLang="zh-CN" sz="2000" b="1" dirty="0">
                <a:solidFill>
                  <a:srgbClr val="2C6123"/>
                </a:solidFill>
                <a:latin typeface="+mj-ea"/>
                <a:ea typeface="+mj-ea"/>
              </a:rPr>
              <a:t>”</a:t>
            </a:r>
          </a:p>
        </p:txBody>
      </p:sp>
      <p:pic>
        <p:nvPicPr>
          <p:cNvPr id="27650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987425"/>
            <a:ext cx="786765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6005513" y="1079500"/>
            <a:ext cx="511175" cy="21748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19563" y="1203325"/>
            <a:ext cx="504825" cy="936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7653" name="组合 11"/>
          <p:cNvGrpSpPr/>
          <p:nvPr/>
        </p:nvGrpSpPr>
        <p:grpSpPr bwMode="auto">
          <a:xfrm>
            <a:off x="542925" y="974725"/>
            <a:ext cx="7869238" cy="3597275"/>
            <a:chOff x="855" y="1535"/>
            <a:chExt cx="12392" cy="5666"/>
          </a:xfrm>
        </p:grpSpPr>
        <p:pic>
          <p:nvPicPr>
            <p:cNvPr id="27655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5" y="1535"/>
              <a:ext cx="12392" cy="5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/>
            <p:nvPr/>
          </p:nvSpPr>
          <p:spPr>
            <a:xfrm>
              <a:off x="9477" y="1680"/>
              <a:ext cx="805" cy="3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510" y="1875"/>
              <a:ext cx="792" cy="14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" name="右箭头 12"/>
          <p:cNvSpPr/>
          <p:nvPr/>
        </p:nvSpPr>
        <p:spPr>
          <a:xfrm>
            <a:off x="3902075" y="5511309"/>
            <a:ext cx="431800" cy="128588"/>
          </a:xfrm>
          <a:prstGeom prst="rightArrow">
            <a:avLst/>
          </a:prstGeom>
          <a:solidFill>
            <a:srgbClr val="2C6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835" y="4820285"/>
            <a:ext cx="8229600" cy="7318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000" b="1" dirty="0" smtClean="0">
                <a:solidFill>
                  <a:srgbClr val="2C6123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step</a:t>
            </a:r>
            <a:r>
              <a:rPr lang="en-US" altLang="zh-CN" sz="2000" b="1" dirty="0" smtClean="0">
                <a:solidFill>
                  <a:srgbClr val="2C6123"/>
                </a:solidFill>
                <a:latin typeface="Arial" pitchFamily="34" charset="0"/>
                <a:ea typeface="+mj-ea"/>
                <a:cs typeface="Arial" pitchFamily="34" charset="0"/>
              </a:rPr>
              <a:t> 3</a:t>
            </a:r>
            <a:r>
              <a:rPr lang="en-US" altLang="zh-CN" sz="2000" b="1" dirty="0" smtClean="0">
                <a:solidFill>
                  <a:srgbClr val="2C6123"/>
                </a:solidFill>
                <a:latin typeface="+mj-ea"/>
                <a:ea typeface="+mj-ea"/>
              </a:rPr>
              <a:t>. </a:t>
            </a:r>
            <a:r>
              <a:rPr lang="zh-CN" sz="2000" b="1" dirty="0" smtClean="0">
                <a:solidFill>
                  <a:srgbClr val="2C6123"/>
                </a:solidFill>
                <a:latin typeface="+mj-ea"/>
                <a:ea typeface="+mj-ea"/>
              </a:rPr>
              <a:t>学院</a:t>
            </a:r>
            <a:r>
              <a:rPr lang="zh-CN" sz="2000" b="1" dirty="0">
                <a:solidFill>
                  <a:srgbClr val="2C6123"/>
                </a:solidFill>
                <a:latin typeface="+mj-ea"/>
                <a:ea typeface="+mj-ea"/>
              </a:rPr>
              <a:t>用户首先选择</a:t>
            </a:r>
            <a:r>
              <a:rPr lang="en-US" altLang="zh-CN" sz="2000" b="1" dirty="0">
                <a:solidFill>
                  <a:srgbClr val="2C6123"/>
                </a:solidFill>
                <a:latin typeface="+mj-ea"/>
                <a:ea typeface="+mj-ea"/>
              </a:rPr>
              <a:t>“</a:t>
            </a:r>
            <a:r>
              <a:rPr lang="zh-CN" sz="2000" b="1" dirty="0">
                <a:solidFill>
                  <a:srgbClr val="2C6123"/>
                </a:solidFill>
                <a:latin typeface="+mj-ea"/>
                <a:ea typeface="+mj-ea"/>
              </a:rPr>
              <a:t>学院</a:t>
            </a:r>
            <a:r>
              <a:rPr lang="en-US" altLang="zh-CN" sz="2000" b="1" dirty="0">
                <a:solidFill>
                  <a:srgbClr val="2C6123"/>
                </a:solidFill>
                <a:latin typeface="+mj-ea"/>
                <a:ea typeface="+mj-ea"/>
              </a:rPr>
              <a:t>”    “</a:t>
            </a:r>
            <a:r>
              <a:rPr lang="zh-CN" sz="2000" b="1" dirty="0">
                <a:solidFill>
                  <a:srgbClr val="2C6123"/>
                </a:solidFill>
                <a:latin typeface="+mj-ea"/>
                <a:ea typeface="+mj-ea"/>
              </a:rPr>
              <a:t>学生信息管理</a:t>
            </a:r>
            <a:r>
              <a:rPr lang="en-US" altLang="zh-CN" sz="2000" b="1" dirty="0">
                <a:solidFill>
                  <a:srgbClr val="2C6123"/>
                </a:solidFill>
                <a:latin typeface="+mj-ea"/>
                <a:ea typeface="+mj-ea"/>
              </a:rPr>
              <a:t>”    “</a:t>
            </a:r>
            <a:r>
              <a:rPr lang="zh-CN" altLang="en-US" sz="2000" b="1" dirty="0">
                <a:solidFill>
                  <a:srgbClr val="2C6123"/>
                </a:solidFill>
                <a:latin typeface="+mj-ea"/>
                <a:ea typeface="+mj-ea"/>
              </a:rPr>
              <a:t>学生基本信息管理</a:t>
            </a:r>
            <a:r>
              <a:rPr lang="en-US" altLang="zh-CN" sz="2000" b="1" dirty="0">
                <a:solidFill>
                  <a:srgbClr val="2C6123"/>
                </a:solidFill>
                <a:latin typeface="+mj-ea"/>
                <a:ea typeface="+mj-ea"/>
              </a:rPr>
              <a:t>”</a:t>
            </a:r>
            <a:r>
              <a:rPr lang="zh-CN" altLang="en-US" sz="2000" b="1" dirty="0">
                <a:solidFill>
                  <a:srgbClr val="2C6123"/>
                </a:solidFill>
                <a:latin typeface="+mj-ea"/>
                <a:ea typeface="+mj-ea"/>
              </a:rPr>
              <a:t>审核通过学生的基本信息。学生基本信息审核通过后，</a:t>
            </a:r>
            <a:r>
              <a:rPr lang="zh-CN" altLang="en-US" sz="2000" b="1" dirty="0" smtClean="0">
                <a:solidFill>
                  <a:srgbClr val="2C6123"/>
                </a:solidFill>
                <a:latin typeface="+mj-ea"/>
                <a:ea typeface="+mj-ea"/>
              </a:rPr>
              <a:t>学生</a:t>
            </a:r>
            <a:r>
              <a:rPr lang="zh-CN" altLang="en-US" sz="2000" b="1" dirty="0">
                <a:solidFill>
                  <a:srgbClr val="2C6123"/>
                </a:solidFill>
                <a:latin typeface="+mj-ea"/>
                <a:ea typeface="+mj-ea"/>
              </a:rPr>
              <a:t>方可</a:t>
            </a:r>
            <a:r>
              <a:rPr lang="zh-CN" altLang="en-US" sz="2000" b="1" dirty="0" smtClean="0">
                <a:solidFill>
                  <a:srgbClr val="2C6123"/>
                </a:solidFill>
                <a:latin typeface="+mj-ea"/>
                <a:ea typeface="+mj-ea"/>
              </a:rPr>
              <a:t>进行</a:t>
            </a:r>
            <a:r>
              <a:rPr lang="zh-CN" altLang="en-US" sz="2000" b="1" dirty="0">
                <a:solidFill>
                  <a:srgbClr val="2C6123"/>
                </a:solidFill>
                <a:latin typeface="+mj-ea"/>
                <a:ea typeface="+mj-ea"/>
              </a:rPr>
              <a:t>贷款申请。</a:t>
            </a:r>
          </a:p>
        </p:txBody>
      </p:sp>
      <p:sp>
        <p:nvSpPr>
          <p:cNvPr id="13" name="右箭头 12"/>
          <p:cNvSpPr/>
          <p:nvPr/>
        </p:nvSpPr>
        <p:spPr>
          <a:xfrm>
            <a:off x="5053965" y="4935855"/>
            <a:ext cx="431800" cy="128588"/>
          </a:xfrm>
          <a:prstGeom prst="rightArrow">
            <a:avLst/>
          </a:prstGeom>
          <a:solidFill>
            <a:srgbClr val="2C6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7567295" y="4935855"/>
            <a:ext cx="431800" cy="128588"/>
          </a:xfrm>
          <a:prstGeom prst="rightArrow">
            <a:avLst/>
          </a:prstGeom>
          <a:solidFill>
            <a:srgbClr val="2C6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57835" y="512445"/>
            <a:ext cx="8436610" cy="3689350"/>
            <a:chOff x="721" y="807"/>
            <a:chExt cx="13286" cy="5810"/>
          </a:xfrm>
        </p:grpSpPr>
        <p:grpSp>
          <p:nvGrpSpPr>
            <p:cNvPr id="5" name="组合 4"/>
            <p:cNvGrpSpPr/>
            <p:nvPr/>
          </p:nvGrpSpPr>
          <p:grpSpPr>
            <a:xfrm>
              <a:off x="721" y="807"/>
              <a:ext cx="13287" cy="5810"/>
              <a:chOff x="721" y="807"/>
              <a:chExt cx="13287" cy="5810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21" y="807"/>
                <a:ext cx="13287" cy="5810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835" y="1224"/>
                <a:ext cx="1786" cy="68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2987" y="5039"/>
                <a:ext cx="5834" cy="39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3567" y="2249"/>
              <a:ext cx="9481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567" y="2539"/>
              <a:ext cx="9481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67" y="2811"/>
              <a:ext cx="9481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567" y="3083"/>
              <a:ext cx="9481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567" y="3391"/>
              <a:ext cx="9481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567" y="3652"/>
              <a:ext cx="9481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567" y="3979"/>
              <a:ext cx="9481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567" y="4269"/>
              <a:ext cx="9481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567" y="4509"/>
              <a:ext cx="9481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567" y="4795"/>
              <a:ext cx="9481" cy="1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2513" y="2205038"/>
            <a:ext cx="7623175" cy="1752600"/>
          </a:xfrm>
        </p:spPr>
        <p:txBody>
          <a:bodyPr/>
          <a:lstStyle/>
          <a:p>
            <a:pPr algn="ctr"/>
            <a:r>
              <a:rPr lang="zh-CN" altLang="en-US" sz="3600" b="1" dirty="0" smtClean="0">
                <a:solidFill>
                  <a:schemeClr val="tx2"/>
                </a:solidFill>
              </a:rPr>
              <a:t>学生申请操作流程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698365"/>
            <a:ext cx="8229600" cy="2178685"/>
          </a:xfrm>
        </p:spPr>
        <p:txBody>
          <a:bodyPr/>
          <a:lstStyle/>
          <a:p>
            <a:r>
              <a:rPr lang="en-US" altLang="zh-CN" sz="2000" b="1" dirty="0">
                <a:solidFill>
                  <a:schemeClr val="tx2"/>
                </a:solidFill>
              </a:rPr>
              <a:t>step 4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. 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选择</a:t>
            </a:r>
            <a:r>
              <a:rPr lang="en-US" altLang="zh-CN" sz="2000" b="1" dirty="0">
                <a:solidFill>
                  <a:schemeClr val="tx2"/>
                </a:solidFill>
              </a:rPr>
              <a:t>“</a:t>
            </a:r>
            <a:r>
              <a:rPr lang="zh-CN" altLang="en-US" sz="2000" b="1" dirty="0">
                <a:solidFill>
                  <a:schemeClr val="tx2"/>
                </a:solidFill>
              </a:rPr>
              <a:t>学生贷款</a:t>
            </a:r>
            <a:r>
              <a:rPr lang="en-US" altLang="zh-CN" sz="2000" b="1" dirty="0">
                <a:solidFill>
                  <a:schemeClr val="tx2"/>
                </a:solidFill>
              </a:rPr>
              <a:t>”        “</a:t>
            </a:r>
            <a:r>
              <a:rPr lang="zh-CN" altLang="en-US" sz="2000" b="1" dirty="0">
                <a:solidFill>
                  <a:schemeClr val="tx2"/>
                </a:solidFill>
              </a:rPr>
              <a:t>申请管理</a:t>
            </a:r>
            <a:r>
              <a:rPr lang="en-US" altLang="zh-CN" sz="2000" b="1" dirty="0">
                <a:solidFill>
                  <a:schemeClr val="tx2"/>
                </a:solidFill>
              </a:rPr>
              <a:t>”</a:t>
            </a:r>
            <a:r>
              <a:rPr lang="zh-CN" altLang="en-US" sz="2000" b="1" dirty="0">
                <a:solidFill>
                  <a:schemeClr val="tx2"/>
                </a:solidFill>
              </a:rPr>
              <a:t>，对学生贷款进行审批或其他操作。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" y="443230"/>
            <a:ext cx="8167370" cy="356616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24510" y="1752600"/>
            <a:ext cx="1134110" cy="386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3635896" y="4826912"/>
            <a:ext cx="431800" cy="128588"/>
          </a:xfrm>
          <a:prstGeom prst="rightArrow">
            <a:avLst/>
          </a:prstGeom>
          <a:solidFill>
            <a:srgbClr val="2C6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2178685"/>
          </a:xfrm>
        </p:spPr>
        <p:txBody>
          <a:bodyPr/>
          <a:lstStyle/>
          <a:p>
            <a:r>
              <a:rPr lang="en-US" altLang="zh-CN" sz="2000" b="1" dirty="0">
                <a:solidFill>
                  <a:srgbClr val="006633"/>
                </a:solidFill>
              </a:rPr>
              <a:t>step </a:t>
            </a:r>
            <a:r>
              <a:rPr lang="en-US" altLang="zh-CN" sz="2000" b="1" dirty="0" smtClean="0">
                <a:solidFill>
                  <a:srgbClr val="006633"/>
                </a:solidFill>
              </a:rPr>
              <a:t>5. 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点击页面下方“导出”可以导出申请贷款学生的详细信息。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67544" y="764704"/>
            <a:ext cx="8131704" cy="3649509"/>
            <a:chOff x="467544" y="764704"/>
            <a:chExt cx="8131704" cy="364950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764704"/>
              <a:ext cx="8131704" cy="3649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矩形 9"/>
            <p:cNvSpPr/>
            <p:nvPr/>
          </p:nvSpPr>
          <p:spPr bwMode="auto">
            <a:xfrm>
              <a:off x="2267744" y="4030439"/>
              <a:ext cx="502940" cy="1906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915816" y="2781300"/>
            <a:ext cx="2808312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谢  谢</a:t>
            </a:r>
            <a:r>
              <a:rPr lang="zh-CN" altLang="en-US" sz="5400" b="1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0838" y="5624513"/>
            <a:ext cx="8229600" cy="1117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</a:rPr>
              <a:t>step 1. 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登录华南理工大学主页办公门户       学生管理</a:t>
            </a:r>
          </a:p>
        </p:txBody>
      </p:sp>
      <p:sp>
        <p:nvSpPr>
          <p:cNvPr id="6" name="矩形 5"/>
          <p:cNvSpPr/>
          <p:nvPr/>
        </p:nvSpPr>
        <p:spPr>
          <a:xfrm>
            <a:off x="5795963" y="3717925"/>
            <a:ext cx="215900" cy="746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flipV="1">
            <a:off x="5321193" y="5784850"/>
            <a:ext cx="287338" cy="1143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6388" name="组合 10"/>
          <p:cNvGrpSpPr/>
          <p:nvPr/>
        </p:nvGrpSpPr>
        <p:grpSpPr bwMode="auto">
          <a:xfrm>
            <a:off x="838200" y="576263"/>
            <a:ext cx="7399338" cy="4837112"/>
            <a:chOff x="1320" y="907"/>
            <a:chExt cx="11652" cy="7618"/>
          </a:xfrm>
        </p:grpSpPr>
        <p:grpSp>
          <p:nvGrpSpPr>
            <p:cNvPr id="16389" name="组合 8"/>
            <p:cNvGrpSpPr/>
            <p:nvPr/>
          </p:nvGrpSpPr>
          <p:grpSpPr bwMode="auto">
            <a:xfrm>
              <a:off x="1320" y="907"/>
              <a:ext cx="11653" cy="7618"/>
              <a:chOff x="1320" y="907"/>
              <a:chExt cx="11653" cy="7618"/>
            </a:xfrm>
          </p:grpSpPr>
          <p:pic>
            <p:nvPicPr>
              <p:cNvPr id="16391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b="46861"/>
              <a:stretch>
                <a:fillRect/>
              </a:stretch>
            </p:blipFill>
            <p:spPr bwMode="auto">
              <a:xfrm>
                <a:off x="1320" y="907"/>
                <a:ext cx="9412" cy="37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矩形 1"/>
              <p:cNvSpPr/>
              <p:nvPr/>
            </p:nvSpPr>
            <p:spPr>
              <a:xfrm>
                <a:off x="6660" y="1322"/>
                <a:ext cx="742" cy="40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16393" name="Picture 2" descr="C:\Users\Administrator\Desktop\9.jpg9"/>
              <p:cNvPicPr>
                <a:picLocks noChangeAspect="1" noChangeArrowheads="1"/>
              </p:cNvPicPr>
              <p:nvPr/>
            </p:nvPicPr>
            <p:blipFill>
              <a:blip r:embed="rId3"/>
              <a:srcRect b="25076"/>
              <a:stretch>
                <a:fillRect/>
              </a:stretch>
            </p:blipFill>
            <p:spPr bwMode="auto">
              <a:xfrm>
                <a:off x="2795" y="5057"/>
                <a:ext cx="10178" cy="3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矩形 6"/>
              <p:cNvSpPr/>
              <p:nvPr/>
            </p:nvSpPr>
            <p:spPr>
              <a:xfrm>
                <a:off x="9127" y="5410"/>
                <a:ext cx="742" cy="56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9582" y="5175"/>
              <a:ext cx="680" cy="2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3281363"/>
          </a:xfrm>
        </p:spPr>
        <p:txBody>
          <a:bodyPr/>
          <a:lstStyle/>
          <a:p>
            <a:pPr eaLnBrk="1" hangingPunct="1">
              <a:defRPr/>
            </a:pPr>
            <a:endParaRPr lang="en-US" altLang="zh-CN" sz="2000" b="1" dirty="0" smtClean="0"/>
          </a:p>
          <a:p>
            <a:pPr eaLnBrk="1" hangingPunct="1">
              <a:defRPr/>
            </a:pPr>
            <a:endParaRPr lang="en-US" altLang="zh-CN" sz="2000" b="1" dirty="0"/>
          </a:p>
          <a:p>
            <a:pPr eaLnBrk="1" hangingPunct="1">
              <a:defRPr/>
            </a:pP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</a:rPr>
              <a:t>或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点击</a:t>
            </a: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</a:rPr>
              <a:t>华南理工大学主页下面的服务指南      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学生管理系统</a:t>
            </a:r>
          </a:p>
        </p:txBody>
      </p:sp>
      <p:grpSp>
        <p:nvGrpSpPr>
          <p:cNvPr id="17410" name="组合 1"/>
          <p:cNvGrpSpPr/>
          <p:nvPr/>
        </p:nvGrpSpPr>
        <p:grpSpPr bwMode="auto">
          <a:xfrm>
            <a:off x="555625" y="574675"/>
            <a:ext cx="7640638" cy="4908550"/>
            <a:chOff x="957" y="1664"/>
            <a:chExt cx="12032" cy="7728"/>
          </a:xfrm>
        </p:grpSpPr>
        <p:pic>
          <p:nvPicPr>
            <p:cNvPr id="17412" name="Picture 2"/>
            <p:cNvPicPr>
              <a:picLocks noChangeAspect="1" noChangeArrowheads="1"/>
            </p:cNvPicPr>
            <p:nvPr/>
          </p:nvPicPr>
          <p:blipFill>
            <a:blip r:embed="rId2"/>
            <a:srcRect t="44849"/>
            <a:stretch>
              <a:fillRect/>
            </a:stretch>
          </p:blipFill>
          <p:spPr bwMode="auto">
            <a:xfrm>
              <a:off x="957" y="1664"/>
              <a:ext cx="11119" cy="3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矩形 3"/>
            <p:cNvSpPr/>
            <p:nvPr/>
          </p:nvSpPr>
          <p:spPr>
            <a:xfrm>
              <a:off x="2242" y="4363"/>
              <a:ext cx="1630" cy="627"/>
            </a:xfrm>
            <a:prstGeom prst="rect">
              <a:avLst/>
            </a:prstGeom>
            <a:noFill/>
            <a:ln>
              <a:solidFill>
                <a:srgbClr val="FF0000">
                  <a:alpha val="9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17414" name="Picture 2"/>
            <p:cNvPicPr>
              <a:picLocks noChangeAspect="1" noChangeArrowheads="1"/>
            </p:cNvPicPr>
            <p:nvPr/>
          </p:nvPicPr>
          <p:blipFill>
            <a:blip r:embed="rId3"/>
            <a:srcRect t="42419"/>
            <a:stretch>
              <a:fillRect/>
            </a:stretch>
          </p:blipFill>
          <p:spPr bwMode="auto">
            <a:xfrm>
              <a:off x="2097" y="5662"/>
              <a:ext cx="10892" cy="3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4"/>
            <p:cNvSpPr/>
            <p:nvPr/>
          </p:nvSpPr>
          <p:spPr>
            <a:xfrm>
              <a:off x="4452" y="8282"/>
              <a:ext cx="1630" cy="340"/>
            </a:xfrm>
            <a:prstGeom prst="rect">
              <a:avLst/>
            </a:prstGeom>
            <a:noFill/>
            <a:ln>
              <a:solidFill>
                <a:srgbClr val="FF0000">
                  <a:alpha val="9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" name="右箭头 7"/>
          <p:cNvSpPr/>
          <p:nvPr/>
        </p:nvSpPr>
        <p:spPr>
          <a:xfrm flipV="1">
            <a:off x="5575300" y="5748338"/>
            <a:ext cx="287338" cy="115887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>
                <a:srgbClr val="CC9900"/>
              </a:buClr>
              <a:buFont typeface="Wingdings" panose="05000000000000000000" pitchFamily="2" charset="2"/>
              <a:buNone/>
              <a:defRPr/>
            </a:pPr>
            <a:endParaRPr lang="en-US" altLang="zh-CN" b="1" dirty="0">
              <a:solidFill>
                <a:srgbClr val="3B812F">
                  <a:lumMod val="75000"/>
                </a:srgbClr>
              </a:solidFill>
            </a:endParaRPr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18434" name="图片 3"/>
          <p:cNvPicPr>
            <a:picLocks noChangeAspect="1"/>
          </p:cNvPicPr>
          <p:nvPr/>
        </p:nvPicPr>
        <p:blipFill>
          <a:blip r:embed="rId2"/>
          <a:srcRect l="21420" t="9912" r="5550"/>
          <a:stretch>
            <a:fillRect/>
          </a:stretch>
        </p:blipFill>
        <p:spPr bwMode="auto">
          <a:xfrm>
            <a:off x="485775" y="552450"/>
            <a:ext cx="81724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内容占位符 2"/>
          <p:cNvSpPr>
            <a:spLocks noGrp="1"/>
          </p:cNvSpPr>
          <p:nvPr/>
        </p:nvSpPr>
        <p:spPr>
          <a:xfrm>
            <a:off x="179388" y="4386263"/>
            <a:ext cx="8229600" cy="3279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6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8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30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102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en-US" altLang="zh-CN" sz="2000" b="1" dirty="0" smtClean="0"/>
          </a:p>
          <a:p>
            <a:pPr>
              <a:defRPr/>
            </a:pPr>
            <a:endParaRPr lang="en-US" altLang="zh-CN" sz="2000" b="1" dirty="0"/>
          </a:p>
          <a:p>
            <a:pPr>
              <a:defRPr/>
            </a:pPr>
            <a:r>
              <a:rPr lang="en-US" altLang="zh-CN" sz="2000" b="1" dirty="0" smtClean="0">
                <a:solidFill>
                  <a:schemeClr val="accent2">
                    <a:lumMod val="75000"/>
                  </a:schemeClr>
                </a:solidFill>
              </a:rPr>
              <a:t>step 2. </a:t>
            </a:r>
            <a:r>
              <a:rPr lang="zh-CN" altLang="en-US" sz="2000" b="1" dirty="0" smtClean="0">
                <a:solidFill>
                  <a:schemeClr val="accent2">
                    <a:lumMod val="75000"/>
                  </a:schemeClr>
                </a:solidFill>
              </a:rPr>
              <a:t>登录学生信息管理系统。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29"/>
          <p:cNvGrpSpPr/>
          <p:nvPr/>
        </p:nvGrpSpPr>
        <p:grpSpPr bwMode="auto">
          <a:xfrm>
            <a:off x="457200" y="-796925"/>
            <a:ext cx="8245475" cy="5568950"/>
            <a:chOff x="695" y="-591"/>
            <a:chExt cx="12985" cy="8769"/>
          </a:xfrm>
        </p:grpSpPr>
        <p:pic>
          <p:nvPicPr>
            <p:cNvPr id="19460" name="图片 9"/>
            <p:cNvPicPr>
              <a:picLocks noChangeAspect="1"/>
            </p:cNvPicPr>
            <p:nvPr/>
          </p:nvPicPr>
          <p:blipFill>
            <a:blip r:embed="rId2"/>
            <a:srcRect b="4321"/>
            <a:stretch>
              <a:fillRect/>
            </a:stretch>
          </p:blipFill>
          <p:spPr bwMode="auto">
            <a:xfrm>
              <a:off x="695" y="1626"/>
              <a:ext cx="12845" cy="6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10"/>
            <p:cNvSpPr/>
            <p:nvPr/>
          </p:nvSpPr>
          <p:spPr>
            <a:xfrm>
              <a:off x="2438" y="2791"/>
              <a:ext cx="907" cy="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948" y="2791"/>
              <a:ext cx="907" cy="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948" y="3201"/>
              <a:ext cx="1362" cy="1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948" y="3629"/>
              <a:ext cx="1362" cy="1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948" y="3961"/>
              <a:ext cx="1487" cy="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9638" y="3111"/>
              <a:ext cx="1777" cy="3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885" y="5448"/>
              <a:ext cx="1488" cy="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438" y="5448"/>
              <a:ext cx="1487" cy="1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763" y="2791"/>
              <a:ext cx="1632" cy="19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233" y="2649"/>
              <a:ext cx="1020" cy="19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4865" y="2649"/>
              <a:ext cx="1020" cy="192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470" y="2649"/>
              <a:ext cx="1020" cy="11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8470" y="4286"/>
              <a:ext cx="1020" cy="2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233" y="4948"/>
              <a:ext cx="1020" cy="6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233" y="6041"/>
              <a:ext cx="1020" cy="9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233" y="7353"/>
              <a:ext cx="1020" cy="2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4865" y="5323"/>
              <a:ext cx="1020" cy="2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470" y="6041"/>
              <a:ext cx="1020" cy="9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638" y="3111"/>
              <a:ext cx="1777" cy="3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1763" y="2791"/>
              <a:ext cx="1632" cy="19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470" y="2649"/>
              <a:ext cx="1020" cy="116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8318" y="4581128"/>
            <a:ext cx="8229600" cy="3279775"/>
          </a:xfrm>
        </p:spPr>
        <p:txBody>
          <a:bodyPr/>
          <a:lstStyle/>
          <a:p>
            <a:pPr eaLnBrk="1" hangingPunct="1"/>
            <a:endParaRPr lang="en-US" altLang="zh-CN" sz="2000" b="1" dirty="0" smtClean="0"/>
          </a:p>
          <a:p>
            <a:pPr eaLnBrk="1" hangingPunct="1"/>
            <a:endParaRPr lang="en-US" altLang="zh-CN" sz="2000" b="1" dirty="0" smtClean="0"/>
          </a:p>
          <a:p>
            <a:pPr indent="381000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 dirty="0" smtClean="0">
                <a:solidFill>
                  <a:srgbClr val="2C6123"/>
                </a:solidFill>
              </a:rPr>
              <a:t>step 3. </a:t>
            </a:r>
            <a:r>
              <a:rPr lang="zh-CN" altLang="en-US" sz="2000" b="1" dirty="0" smtClean="0">
                <a:solidFill>
                  <a:srgbClr val="2C6123"/>
                </a:solidFill>
              </a:rPr>
              <a:t>检查并</a:t>
            </a:r>
            <a:r>
              <a:rPr lang="zh-CN" altLang="zh-CN" sz="20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宋体"/>
              </a:rPr>
              <a:t>完善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宋体"/>
              </a:rPr>
              <a:t>学生</a:t>
            </a:r>
            <a:r>
              <a:rPr lang="zh-CN" altLang="zh-CN" sz="20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宋体"/>
              </a:rPr>
              <a:t>本人</a:t>
            </a:r>
            <a:r>
              <a:rPr lang="zh-CN" altLang="zh-CN" sz="20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宋体"/>
              </a:rPr>
              <a:t>、家庭及银行信息。</a:t>
            </a:r>
            <a:endParaRPr lang="zh-CN" altLang="zh-CN" sz="1600" b="1" kern="100" dirty="0">
              <a:solidFill>
                <a:schemeClr val="accent2">
                  <a:lumMod val="75000"/>
                </a:schemeClr>
              </a:solidFill>
              <a:latin typeface="Calibri"/>
              <a:cs typeface="Times New Roman"/>
            </a:endParaRPr>
          </a:p>
          <a:p>
            <a:pPr eaLnBrk="1" hangingPunct="1"/>
            <a:endParaRPr lang="zh-CN" altLang="en-US" sz="2000" b="1" dirty="0" smtClean="0">
              <a:solidFill>
                <a:srgbClr val="2C6123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1143000" y="-938213"/>
            <a:ext cx="20574000" cy="82010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6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8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30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102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endParaRPr lang="zh-CN" alt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9900" y="5688013"/>
            <a:ext cx="8229600" cy="30940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CN" sz="2000" b="1" dirty="0" smtClean="0">
                <a:solidFill>
                  <a:srgbClr val="2C6123"/>
                </a:solidFill>
                <a:latin typeface="+mn-ea"/>
              </a:rPr>
              <a:t>*</a:t>
            </a:r>
            <a:r>
              <a:rPr lang="zh-CN" altLang="en-US" sz="2000" b="1" dirty="0" smtClean="0">
                <a:solidFill>
                  <a:srgbClr val="2C6123"/>
                </a:solidFill>
                <a:latin typeface="+mn-ea"/>
              </a:rPr>
              <a:t>父母信息要完整，家庭住址要详细，家庭联系电话如果没有固定电话可填父母手机号。</a:t>
            </a:r>
            <a:endParaRPr lang="zh-CN" altLang="en-US" sz="2000" b="1" dirty="0">
              <a:solidFill>
                <a:srgbClr val="2C6123"/>
              </a:solidFill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80330" y="473075"/>
            <a:ext cx="1087120" cy="795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510" name="文本框 35"/>
          <p:cNvSpPr txBox="1">
            <a:spLocks noChangeArrowheads="1"/>
          </p:cNvSpPr>
          <p:nvPr/>
        </p:nvSpPr>
        <p:spPr bwMode="auto">
          <a:xfrm>
            <a:off x="894715" y="1135380"/>
            <a:ext cx="796925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sym typeface="+mn-ea"/>
              </a:rPr>
              <a:t>*</a:t>
            </a:r>
            <a:endParaRPr lang="en-US" altLang="zh-CN" sz="4800">
              <a:solidFill>
                <a:srgbClr val="FF0000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71830" y="231775"/>
            <a:ext cx="7446645" cy="5193030"/>
            <a:chOff x="1058" y="365"/>
            <a:chExt cx="11727" cy="8178"/>
          </a:xfrm>
        </p:grpSpPr>
        <p:pic>
          <p:nvPicPr>
            <p:cNvPr id="20484" name="图片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8" y="365"/>
              <a:ext cx="10338" cy="4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图片 7"/>
            <p:cNvPicPr>
              <a:picLocks noChangeAspect="1"/>
            </p:cNvPicPr>
            <p:nvPr/>
          </p:nvPicPr>
          <p:blipFill>
            <a:blip r:embed="rId3"/>
            <a:srcRect t="3278"/>
            <a:stretch>
              <a:fillRect/>
            </a:stretch>
          </p:blipFill>
          <p:spPr bwMode="auto">
            <a:xfrm>
              <a:off x="1058" y="5150"/>
              <a:ext cx="10338" cy="3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/>
            <p:nvPr/>
          </p:nvSpPr>
          <p:spPr>
            <a:xfrm>
              <a:off x="2663" y="1998"/>
              <a:ext cx="2042" cy="2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178" y="745"/>
              <a:ext cx="1837" cy="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870" y="1133"/>
              <a:ext cx="1835" cy="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9870" y="745"/>
              <a:ext cx="1835" cy="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740" y="3083"/>
              <a:ext cx="11045" cy="2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740" y="3470"/>
              <a:ext cx="11045" cy="2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415" y="7243"/>
              <a:ext cx="5437" cy="1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415" y="5467"/>
              <a:ext cx="1835" cy="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415" y="6120"/>
              <a:ext cx="1835" cy="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9265" y="5467"/>
              <a:ext cx="1835" cy="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265" y="5870"/>
              <a:ext cx="1835" cy="2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3088" y="8293"/>
              <a:ext cx="1835" cy="2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980" y="8293"/>
              <a:ext cx="1835" cy="2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90" y="745"/>
              <a:ext cx="1472" cy="15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643" y="745"/>
              <a:ext cx="1535" cy="3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643" y="1380"/>
              <a:ext cx="1535" cy="6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058" y="2833"/>
              <a:ext cx="11727" cy="8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0" y="5327"/>
              <a:ext cx="1535" cy="10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880" y="7138"/>
              <a:ext cx="1535" cy="3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7730" y="5327"/>
              <a:ext cx="1535" cy="79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7445" y="7963"/>
              <a:ext cx="1535" cy="5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553" y="7963"/>
              <a:ext cx="1535" cy="5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483" name="文本框 36"/>
            <p:cNvSpPr txBox="1">
              <a:spLocks noChangeArrowheads="1"/>
            </p:cNvSpPr>
            <p:nvPr/>
          </p:nvSpPr>
          <p:spPr bwMode="auto">
            <a:xfrm>
              <a:off x="8073" y="788"/>
              <a:ext cx="827" cy="12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4800">
                  <a:solidFill>
                    <a:srgbClr val="FF0000"/>
                  </a:solidFill>
                </a:rPr>
                <a:t>*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986155" y="1106170"/>
            <a:ext cx="426085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sym typeface="+mn-ea"/>
              </a:rPr>
              <a:t>*</a:t>
            </a:r>
          </a:p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3235" y="1111885"/>
            <a:ext cx="8229600" cy="4530725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4000" b="1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提示</a:t>
            </a: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   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CN" altLang="en-US" sz="32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学生信息更新完毕后，学院须对学生的信息进行审核。学院审核通过后，学生的信息才能自动导入贷款申请模块。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4989195"/>
            <a:ext cx="8229600" cy="732155"/>
          </a:xfrm>
        </p:spPr>
        <p:txBody>
          <a:bodyPr/>
          <a:lstStyle/>
          <a:p>
            <a:r>
              <a:rPr lang="en-US" altLang="zh-CN" sz="2000" b="1" dirty="0">
                <a:solidFill>
                  <a:schemeClr val="tx2"/>
                </a:solidFill>
              </a:rPr>
              <a:t>step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4. 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审核</a:t>
            </a:r>
            <a:r>
              <a:rPr lang="zh-CN" altLang="en-US" sz="2000" b="1" dirty="0">
                <a:solidFill>
                  <a:schemeClr val="tx2"/>
                </a:solidFill>
              </a:rPr>
              <a:t>通过后，点击</a:t>
            </a:r>
            <a:r>
              <a:rPr lang="en-US" altLang="zh-CN" sz="2000" b="1" dirty="0">
                <a:solidFill>
                  <a:schemeClr val="tx2"/>
                </a:solidFill>
              </a:rPr>
              <a:t>“</a:t>
            </a:r>
            <a:r>
              <a:rPr lang="zh-CN" altLang="en-US" sz="2000" b="1" dirty="0">
                <a:solidFill>
                  <a:schemeClr val="tx2"/>
                </a:solidFill>
              </a:rPr>
              <a:t>学生贷款</a:t>
            </a:r>
            <a:r>
              <a:rPr lang="en-US" altLang="zh-CN" sz="2000" b="1" dirty="0">
                <a:solidFill>
                  <a:schemeClr val="tx2"/>
                </a:solidFill>
              </a:rPr>
              <a:t>”     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 </a:t>
            </a:r>
            <a:r>
              <a:rPr lang="en-US" altLang="zh-CN" sz="2000" b="1" dirty="0">
                <a:solidFill>
                  <a:schemeClr val="tx2"/>
                </a:solidFill>
              </a:rPr>
              <a:t>“</a:t>
            </a:r>
            <a:r>
              <a:rPr lang="zh-CN" altLang="en-US" sz="2000" b="1" dirty="0">
                <a:solidFill>
                  <a:schemeClr val="tx2"/>
                </a:solidFill>
              </a:rPr>
              <a:t>贷款申请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”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，做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《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国家助学贷款知识问答</a:t>
            </a:r>
            <a:r>
              <a:rPr lang="en-US" altLang="zh-CN" sz="2000" b="1" dirty="0" smtClean="0">
                <a:solidFill>
                  <a:schemeClr val="tx2"/>
                </a:solidFill>
              </a:rPr>
              <a:t>》     </a:t>
            </a:r>
            <a:r>
              <a:rPr lang="zh-CN" altLang="en-US" sz="2000" b="1" dirty="0" smtClean="0">
                <a:solidFill>
                  <a:schemeClr val="tx2"/>
                </a:solidFill>
              </a:rPr>
              <a:t>点击</a:t>
            </a:r>
            <a:r>
              <a:rPr lang="en-US" altLang="zh-CN" sz="2000" b="1" dirty="0">
                <a:solidFill>
                  <a:schemeClr val="tx2"/>
                </a:solidFill>
              </a:rPr>
              <a:t>“</a:t>
            </a:r>
            <a:r>
              <a:rPr lang="zh-CN" altLang="en-US" sz="2000" b="1" dirty="0">
                <a:solidFill>
                  <a:schemeClr val="tx2"/>
                </a:solidFill>
              </a:rPr>
              <a:t>增加</a:t>
            </a:r>
            <a:r>
              <a:rPr lang="en-US" altLang="zh-CN" sz="2000" b="1" dirty="0">
                <a:solidFill>
                  <a:schemeClr val="tx2"/>
                </a:solidFill>
              </a:rPr>
              <a:t>”</a:t>
            </a:r>
            <a:r>
              <a:rPr lang="zh-CN" altLang="en-US" sz="2000" b="1" dirty="0">
                <a:solidFill>
                  <a:schemeClr val="tx2"/>
                </a:solidFill>
              </a:rPr>
              <a:t>进行下一步操作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514080" cy="36906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9750" y="1845310"/>
            <a:ext cx="720090" cy="287655"/>
          </a:xfrm>
          <a:prstGeom prst="rect">
            <a:avLst/>
          </a:prstGeom>
          <a:noFill/>
          <a:ln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748790" y="3646805"/>
            <a:ext cx="322580" cy="366395"/>
          </a:xfrm>
          <a:prstGeom prst="rect">
            <a:avLst/>
          </a:prstGeom>
          <a:noFill/>
          <a:ln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5176981" y="5186681"/>
            <a:ext cx="360045" cy="4571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24" y="5456337"/>
            <a:ext cx="360363" cy="4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142</TotalTime>
  <Words>475</Words>
  <Application>Microsoft Office PowerPoint</Application>
  <PresentationFormat>全屏显示(4:3)</PresentationFormat>
  <Paragraphs>44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Edge</vt:lpstr>
      <vt:lpstr>校园地国家助学贷款申请系统讲解 （2017学年度）</vt:lpstr>
      <vt:lpstr>学生申请操作流程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学院审批操作流程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雨林木风</dc:creator>
  <cp:lastModifiedBy>金格科技</cp:lastModifiedBy>
  <cp:revision>169</cp:revision>
  <dcterms:created xsi:type="dcterms:W3CDTF">2009-09-14T03:15:00Z</dcterms:created>
  <dcterms:modified xsi:type="dcterms:W3CDTF">2017-09-18T00:50:49Z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