
<file path=[Content_Types].xml><?xml version="1.0" encoding="utf-8"?>
<Types xmlns="http://schemas.openxmlformats.org/package/2006/content-types">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94" r:id="rId4"/>
    <p:sldMasterId id="2147483707" r:id="rId5"/>
  </p:sldMasterIdLst>
  <p:notesMasterIdLst>
    <p:notesMasterId r:id="rId7"/>
  </p:notesMasterIdLst>
  <p:handoutMasterIdLst>
    <p:handoutMasterId r:id="rId38"/>
  </p:handoutMasterIdLst>
  <p:sldIdLst>
    <p:sldId id="1059" r:id="rId6"/>
    <p:sldId id="1064" r:id="rId8"/>
    <p:sldId id="484" r:id="rId9"/>
    <p:sldId id="1273" r:id="rId10"/>
    <p:sldId id="1274" r:id="rId11"/>
    <p:sldId id="1321" r:id="rId12"/>
    <p:sldId id="1152" r:id="rId13"/>
    <p:sldId id="645" r:id="rId14"/>
    <p:sldId id="980" r:id="rId15"/>
    <p:sldId id="870" r:id="rId16"/>
    <p:sldId id="1186" r:id="rId17"/>
    <p:sldId id="764" r:id="rId18"/>
    <p:sldId id="1270" r:id="rId19"/>
    <p:sldId id="1023" r:id="rId20"/>
    <p:sldId id="1187" r:id="rId21"/>
    <p:sldId id="1268" r:id="rId22"/>
    <p:sldId id="1271" r:id="rId23"/>
    <p:sldId id="1253" r:id="rId24"/>
    <p:sldId id="836" r:id="rId25"/>
    <p:sldId id="769" r:id="rId26"/>
    <p:sldId id="892" r:id="rId27"/>
    <p:sldId id="1358" r:id="rId28"/>
    <p:sldId id="1229" r:id="rId29"/>
    <p:sldId id="1230" r:id="rId30"/>
    <p:sldId id="1356" r:id="rId31"/>
    <p:sldId id="1247" r:id="rId32"/>
    <p:sldId id="1272" r:id="rId33"/>
    <p:sldId id="919" r:id="rId34"/>
    <p:sldId id="1365" r:id="rId35"/>
    <p:sldId id="1101" r:id="rId36"/>
    <p:sldId id="1362" r:id="rId3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356EB2"/>
    <a:srgbClr val="0A0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94660"/>
  </p:normalViewPr>
  <p:slideViewPr>
    <p:cSldViewPr showGuides="1">
      <p:cViewPr>
        <p:scale>
          <a:sx n="100" d="100"/>
          <a:sy n="100" d="100"/>
        </p:scale>
        <p:origin x="1041" y="81"/>
      </p:cViewPr>
      <p:guideLst>
        <p:guide orient="horz" pos="2216"/>
        <p:guide pos="2762"/>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64769E9B-D8AE-4C93-873B-9DEBE2EF57B1}"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7D912136-7B08-4A3C-896B-CA8B7805BA19}"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2"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22533" name="备注占位符 4"/>
          <p:cNvSpPr>
            <a:spLocks noGrp="1" noRot="1" noChangeAspect="1"/>
          </p:cNvSpPr>
          <p:nvPr/>
        </p:nvSpPr>
        <p:spPr>
          <a:xfrm>
            <a:off x="685800" y="4343400"/>
            <a:ext cx="5486400" cy="4114800"/>
          </a:xfrm>
          <a:prstGeom prst="rect">
            <a:avLst/>
          </a:prstGeom>
          <a:noFill/>
          <a:ln w="12700">
            <a:noFill/>
          </a:ln>
        </p:spPr>
        <p:txBody>
          <a:bodyPr anchor="ctr" anchorCtr="0"/>
          <a:lstStyle/>
          <a:p>
            <a:pPr lvl="0">
              <a:spcBef>
                <a:spcPct val="30000"/>
              </a:spcBef>
            </a:pPr>
            <a:r>
              <a:rPr lang="zh-CN" altLang="en-US" sz="1200" dirty="0"/>
              <a:t>单击此处编辑母版文本样式</a:t>
            </a:r>
            <a:endParaRPr lang="zh-CN" altLang="en-US" sz="1200" dirty="0"/>
          </a:p>
          <a:p>
            <a:pPr lvl="0">
              <a:spcBef>
                <a:spcPct val="30000"/>
              </a:spcBef>
            </a:pPr>
            <a:r>
              <a:rPr lang="zh-CN" altLang="en-US" sz="1200" dirty="0"/>
              <a:t>第二级</a:t>
            </a:r>
            <a:endParaRPr lang="zh-CN" altLang="en-US" sz="1200" dirty="0"/>
          </a:p>
          <a:p>
            <a:pPr lvl="0">
              <a:spcBef>
                <a:spcPct val="30000"/>
              </a:spcBef>
            </a:pPr>
            <a:r>
              <a:rPr lang="zh-CN" altLang="en-US" sz="1200" dirty="0"/>
              <a:t>第三级</a:t>
            </a:r>
            <a:endParaRPr lang="zh-CN" altLang="en-US" sz="1200" dirty="0"/>
          </a:p>
          <a:p>
            <a:pPr lvl="0">
              <a:spcBef>
                <a:spcPct val="30000"/>
              </a:spcBef>
            </a:pPr>
            <a:r>
              <a:rPr lang="zh-CN" altLang="en-US" sz="1200" dirty="0"/>
              <a:t>第四级</a:t>
            </a:r>
            <a:endParaRPr lang="zh-CN" altLang="en-US" sz="1200" dirty="0"/>
          </a:p>
          <a:p>
            <a:pPr lvl="0">
              <a:spcBef>
                <a:spcPct val="30000"/>
              </a:spcBef>
            </a:pPr>
            <a:r>
              <a:rPr lang="zh-CN" altLang="en-US" sz="1200" dirty="0"/>
              <a:t>第五级</a:t>
            </a:r>
            <a:endParaRPr lang="zh-CN" altLang="en-US" sz="1200" dirty="0"/>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xfrm>
            <a:off x="927100" y="744538"/>
            <a:ext cx="4965700" cy="3724275"/>
          </a:xfrm>
        </p:spPr>
      </p:sp>
      <p:sp>
        <p:nvSpPr>
          <p:cNvPr id="24578" name="备注占位符 2"/>
          <p:cNvSpPr>
            <a:spLocks noGrp="1"/>
          </p:cNvSpPr>
          <p:nvPr>
            <p:ph type="body"/>
          </p:nvPr>
        </p:nvSpPr>
        <p:spPr>
          <a:xfrm>
            <a:off x="0" y="0"/>
            <a:ext cx="0" cy="0"/>
          </a:xfrm>
          <a:prstGeom prst="rect">
            <a:avLst/>
          </a:prstGeom>
          <a:noFill/>
          <a:ln w="9525">
            <a:noFill/>
          </a:ln>
        </p:spPr>
        <p:txBody>
          <a:bodyPr anchor="t" anchorCtr="0"/>
          <a:lstStyle/>
          <a:p>
            <a:pPr lvl="0"/>
            <a:endParaRPr lang="zh-CN" altLang="en-US" dirty="0"/>
          </a:p>
        </p:txBody>
      </p:sp>
      <p:sp>
        <p:nvSpPr>
          <p:cNvPr id="2457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fld id="{9A0DB2DC-4C9A-4742-B13C-FB6460FD350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927100" y="744538"/>
            <a:ext cx="4965700" cy="3724275"/>
          </a:xfrm>
        </p:spPr>
      </p:sp>
      <p:sp>
        <p:nvSpPr>
          <p:cNvPr id="26626" name="备注占位符 2"/>
          <p:cNvSpPr>
            <a:spLocks noGrp="1"/>
          </p:cNvSpPr>
          <p:nvPr>
            <p:ph type="body"/>
          </p:nvPr>
        </p:nvSpPr>
        <p:spPr>
          <a:xfrm>
            <a:off x="0" y="0"/>
            <a:ext cx="0" cy="0"/>
          </a:xfrm>
          <a:prstGeom prst="rect">
            <a:avLst/>
          </a:prstGeom>
          <a:noFill/>
          <a:ln w="9525">
            <a:noFill/>
          </a:ln>
        </p:spPr>
        <p:txBody>
          <a:bodyPr anchor="t" anchorCtr="0"/>
          <a:lstStyle/>
          <a:p>
            <a:pPr lvl="0"/>
            <a:endParaRPr lang="zh-CN" altLang="en-US" dirty="0"/>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927100" y="744538"/>
            <a:ext cx="4965700" cy="3724275"/>
          </a:xfrm>
        </p:spPr>
      </p:sp>
      <p:sp>
        <p:nvSpPr>
          <p:cNvPr id="26626" name="备注占位符 2"/>
          <p:cNvSpPr>
            <a:spLocks noGrp="1"/>
          </p:cNvSpPr>
          <p:nvPr>
            <p:ph type="body"/>
          </p:nvPr>
        </p:nvSpPr>
        <p:spPr>
          <a:xfrm>
            <a:off x="0" y="0"/>
            <a:ext cx="0" cy="0"/>
          </a:xfrm>
          <a:prstGeom prst="rect">
            <a:avLst/>
          </a:prstGeom>
          <a:noFill/>
          <a:ln w="9525">
            <a:noFill/>
          </a:ln>
        </p:spPr>
        <p:txBody>
          <a:bodyPr anchor="t" anchorCtr="0"/>
          <a:lstStyle/>
          <a:p>
            <a:pPr lvl="0"/>
            <a:endParaRPr lang="zh-CN" altLang="en-US" dirty="0"/>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927100" y="744538"/>
            <a:ext cx="4965700" cy="3724275"/>
          </a:xfrm>
        </p:spPr>
      </p:sp>
      <p:sp>
        <p:nvSpPr>
          <p:cNvPr id="26626" name="备注占位符 2"/>
          <p:cNvSpPr>
            <a:spLocks noGrp="1"/>
          </p:cNvSpPr>
          <p:nvPr>
            <p:ph type="body"/>
          </p:nvPr>
        </p:nvSpPr>
        <p:spPr>
          <a:xfrm>
            <a:off x="0" y="0"/>
            <a:ext cx="0" cy="0"/>
          </a:xfrm>
          <a:prstGeom prst="rect">
            <a:avLst/>
          </a:prstGeom>
          <a:noFill/>
          <a:ln w="9525">
            <a:noFill/>
          </a:ln>
        </p:spPr>
        <p:txBody>
          <a:bodyPr anchor="t" anchorCtr="0"/>
          <a:lstStyle/>
          <a:p>
            <a:pPr lvl="0"/>
            <a:endParaRPr lang="zh-CN" altLang="en-US" dirty="0"/>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927100" y="744538"/>
            <a:ext cx="4965700" cy="3724275"/>
          </a:xfrm>
        </p:spPr>
      </p:sp>
      <p:sp>
        <p:nvSpPr>
          <p:cNvPr id="26626" name="备注占位符 2"/>
          <p:cNvSpPr>
            <a:spLocks noGrp="1"/>
          </p:cNvSpPr>
          <p:nvPr>
            <p:ph type="body"/>
          </p:nvPr>
        </p:nvSpPr>
        <p:spPr>
          <a:xfrm>
            <a:off x="0" y="0"/>
            <a:ext cx="0" cy="0"/>
          </a:xfrm>
          <a:prstGeom prst="rect">
            <a:avLst/>
          </a:prstGeom>
          <a:noFill/>
          <a:ln w="9525">
            <a:noFill/>
          </a:ln>
        </p:spPr>
        <p:txBody>
          <a:bodyPr anchor="t" anchorCtr="0"/>
          <a:lstStyle/>
          <a:p>
            <a:pPr lvl="0"/>
            <a:endParaRPr lang="zh-CN" altLang="en-US" dirty="0"/>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标题和文本">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6013" y="374650"/>
            <a:ext cx="7499350" cy="4619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8650" y="1825625"/>
            <a:ext cx="78867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628650" y="6356350"/>
            <a:ext cx="2057400" cy="365125"/>
          </a:xfrm>
        </p:spPr>
        <p:txBody>
          <a:bodyPr/>
          <a:lstStyle/>
          <a:p>
            <a:pPr fontAlgn="base"/>
            <a:fld id="{AC1B7B3F-A56B-4310-A966-BD55D80449F1}"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a:xfrm>
            <a:off x="3028950" y="6356350"/>
            <a:ext cx="3086100" cy="365125"/>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457950" y="6356350"/>
            <a:ext cx="2057400" cy="365125"/>
          </a:xfrm>
        </p:spPr>
        <p:txBody>
          <a:bodyPr/>
          <a:lstStyle/>
          <a:p>
            <a:pPr fontAlgn="base"/>
            <a:fld id="{73127340-2293-49D2-96F1-6E7BF0C8FD9C}"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endParaRPr lang="zh-CN" altLang="en-US" strike="noStrike" noProof="1"/>
          </a:p>
        </p:txBody>
      </p:sp>
      <p:sp>
        <p:nvSpPr>
          <p:cNvPr id="4" name="日期占位符 3"/>
          <p:cNvSpPr>
            <a:spLocks noGrp="1"/>
          </p:cNvSpPr>
          <p:nvPr>
            <p:ph type="dt" sz="half" idx="10"/>
          </p:nvPr>
        </p:nvSpPr>
        <p:spPr>
          <a:xfrm>
            <a:off x="457200" y="6245225"/>
            <a:ext cx="2133600" cy="476250"/>
          </a:xfrm>
        </p:spPr>
        <p:txBody>
          <a:bodyPr/>
          <a:lstStyle>
            <a:lvl1pPr>
              <a:defRPr/>
            </a:lvl1pPr>
          </a:lstStyle>
          <a:p>
            <a:pPr fontAlgn="base">
              <a:defRPr/>
            </a:pPr>
            <a:endParaRPr lang="zh-CN" altLang="en-US" strike="noStrike" noProof="1"/>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fontAlgn="base">
              <a:defRPr/>
            </a:pPr>
            <a:endParaRPr lang="en-US" altLang="zh-CN" strike="noStrike" noProof="1"/>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fontAlgn="base">
              <a:defRPr/>
            </a:pPr>
            <a:fld id="{1DDFA577-3075-4893-A67E-6FD3CC1F7D13}"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
        <p:nvSpPr>
          <p:cNvPr id="36" name="矩形 35"/>
          <p:cNvSpPr/>
          <p:nvPr userDrawn="1"/>
        </p:nvSpPr>
        <p:spPr>
          <a:xfrm>
            <a:off x="0" y="1554446"/>
            <a:ext cx="9143999" cy="4686560"/>
          </a:xfrm>
          <a:prstGeom prst="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8" name="组合 47"/>
          <p:cNvGrpSpPr/>
          <p:nvPr userDrawn="1"/>
        </p:nvGrpSpPr>
        <p:grpSpPr>
          <a:xfrm>
            <a:off x="6318839" y="1554445"/>
            <a:ext cx="2825160" cy="4686561"/>
            <a:chOff x="6697042" y="21450"/>
            <a:chExt cx="5494958" cy="6836549"/>
          </a:xfrm>
        </p:grpSpPr>
        <p:sp>
          <p:nvSpPr>
            <p:cNvPr id="49" name="任意多边形: 形状 48"/>
            <p:cNvSpPr/>
            <p:nvPr userDrawn="1"/>
          </p:nvSpPr>
          <p:spPr>
            <a:xfrm>
              <a:off x="6708194" y="21450"/>
              <a:ext cx="5483806" cy="6836549"/>
            </a:xfrm>
            <a:custGeom>
              <a:avLst/>
              <a:gdLst>
                <a:gd name="connsiteX0" fmla="*/ 1714499 w 5483806"/>
                <a:gd name="connsiteY0" fmla="*/ 0 h 6858000"/>
                <a:gd name="connsiteX1" fmla="*/ 5483806 w 5483806"/>
                <a:gd name="connsiteY1" fmla="*/ 0 h 6858000"/>
                <a:gd name="connsiteX2" fmla="*/ 5483806 w 5483806"/>
                <a:gd name="connsiteY2" fmla="*/ 6858000 h 6858000"/>
                <a:gd name="connsiteX3" fmla="*/ 0 w 54838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83806" h="6858000">
                  <a:moveTo>
                    <a:pt x="1714499" y="0"/>
                  </a:moveTo>
                  <a:lnTo>
                    <a:pt x="5483806" y="0"/>
                  </a:lnTo>
                  <a:lnTo>
                    <a:pt x="5483806" y="6858000"/>
                  </a:lnTo>
                  <a:lnTo>
                    <a:pt x="0" y="6858000"/>
                  </a:lnTo>
                  <a:close/>
                </a:path>
              </a:pathLst>
            </a:custGeom>
            <a:solidFill>
              <a:srgbClr val="C7141A"/>
            </a:solidFill>
            <a:ln>
              <a:noFill/>
            </a:ln>
            <a:effectLst>
              <a:innerShdw blurRad="63500" dist="50800" dir="1098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思源黑体 CN Normal" panose="020B0200000000000000" pitchFamily="34" charset="-122"/>
                <a:ea typeface="思源黑体 CN Normal" panose="020B0200000000000000" pitchFamily="34" charset="-122"/>
                <a:sym typeface="思源黑体 CN Normal" panose="020B0200000000000000" pitchFamily="34" charset="-122"/>
              </a:endParaRPr>
            </a:p>
          </p:txBody>
        </p:sp>
        <p:pic>
          <p:nvPicPr>
            <p:cNvPr id="50" name="图片 49"/>
            <p:cNvPicPr>
              <a:picLocks noChangeAspect="1"/>
            </p:cNvPicPr>
            <p:nvPr userDrawn="1"/>
          </p:nvPicPr>
          <p:blipFill>
            <a:blip r:embed="rId2"/>
            <a:stretch>
              <a:fillRect/>
            </a:stretch>
          </p:blipFill>
          <p:spPr>
            <a:xfrm>
              <a:off x="6697042" y="21450"/>
              <a:ext cx="5494957" cy="6836549"/>
            </a:xfrm>
            <a:prstGeom prst="rect">
              <a:avLst/>
            </a:prstGeom>
          </p:spPr>
        </p:pic>
        <p:sp>
          <p:nvSpPr>
            <p:cNvPr id="51" name="平行四边形 50"/>
            <p:cNvSpPr/>
            <p:nvPr userDrawn="1"/>
          </p:nvSpPr>
          <p:spPr>
            <a:xfrm>
              <a:off x="7009033" y="1925842"/>
              <a:ext cx="1376378" cy="3006317"/>
            </a:xfrm>
            <a:prstGeom prst="parallelogram">
              <a:avLst>
                <a:gd name="adj" fmla="val 54785"/>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思源黑体 CN Normal" panose="020B0200000000000000" pitchFamily="34" charset="-122"/>
                <a:ea typeface="思源黑体 CN Normal" panose="020B0200000000000000" pitchFamily="34" charset="-122"/>
                <a:sym typeface="思源黑体 CN Normal" panose="020B0200000000000000" pitchFamily="34" charset="-122"/>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3_标题幻灯片">
    <p:spTree>
      <p:nvGrpSpPr>
        <p:cNvPr id="1" name=""/>
        <p:cNvGrpSpPr/>
        <p:nvPr/>
      </p:nvGrpSpPr>
      <p:grpSpPr>
        <a:xfrm>
          <a:off x="0" y="0"/>
          <a:ext cx="0" cy="0"/>
          <a:chOff x="0" y="0"/>
          <a:chExt cx="0" cy="0"/>
        </a:xfrm>
      </p:grpSpPr>
      <p:sp>
        <p:nvSpPr>
          <p:cNvPr id="36" name="矩形 35"/>
          <p:cNvSpPr/>
          <p:nvPr userDrawn="1"/>
        </p:nvSpPr>
        <p:spPr>
          <a:xfrm>
            <a:off x="0" y="261259"/>
            <a:ext cx="9143999" cy="843642"/>
          </a:xfrm>
          <a:prstGeom prst="rect">
            <a:avLst/>
          </a:prstGeom>
          <a:solidFill>
            <a:srgbClr val="F2F2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1" name="平行四边形 50"/>
          <p:cNvSpPr/>
          <p:nvPr userDrawn="1"/>
        </p:nvSpPr>
        <p:spPr>
          <a:xfrm>
            <a:off x="6479247" y="2859936"/>
            <a:ext cx="707647" cy="2060878"/>
          </a:xfrm>
          <a:prstGeom prst="parallelogram">
            <a:avLst>
              <a:gd name="adj" fmla="val 54785"/>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思源黑体 CN Normal" panose="020B0200000000000000" pitchFamily="34" charset="-122"/>
              <a:ea typeface="思源黑体 CN Normal" panose="020B0200000000000000" pitchFamily="34" charset="-122"/>
              <a:sym typeface="思源黑体 CN Normal" panose="020B0200000000000000" pitchFamily="34" charset="-122"/>
            </a:endParaRPr>
          </a:p>
        </p:txBody>
      </p:sp>
      <p:sp>
        <p:nvSpPr>
          <p:cNvPr id="30" name="矩形: 圆角 29"/>
          <p:cNvSpPr/>
          <p:nvPr userDrawn="1"/>
        </p:nvSpPr>
        <p:spPr>
          <a:xfrm rot="5400000">
            <a:off x="100449" y="633840"/>
            <a:ext cx="312392" cy="98480"/>
          </a:xfrm>
          <a:prstGeom prst="roundRect">
            <a:avLst>
              <a:gd name="adj" fmla="val 50000"/>
            </a:avLst>
          </a:prstGeom>
          <a:solidFill>
            <a:srgbClr val="C71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8" name="页脚占位符 7"/>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9" name="灯片编号占位符 8"/>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3" name="页脚占位符 2"/>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灯片编号占位符 3"/>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40"/>
            <a:ext cx="60198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170" name="Picture 8"/>
          <p:cNvPicPr/>
          <p:nvPr userDrawn="1"/>
        </p:nvPicPr>
        <p:blipFill>
          <a:blip r:embed="rId3"/>
          <a:stretch>
            <a:fillRect/>
          </a:stretch>
        </p:blipFill>
        <p:spPr>
          <a:xfrm>
            <a:off x="0" y="9525"/>
            <a:ext cx="9144000" cy="6858000"/>
          </a:xfrm>
          <a:prstGeom prst="rect">
            <a:avLst/>
          </a:prstGeom>
          <a:noFill/>
          <a:ln w="9525">
            <a:noFill/>
          </a:ln>
        </p:spPr>
      </p:pic>
      <p:sp>
        <p:nvSpPr>
          <p:cNvPr id="7171" name="灯片编号占位符 5"/>
          <p:cNvSpPr txBox="1"/>
          <p:nvPr userDrawn="1"/>
        </p:nvSpPr>
        <p:spPr>
          <a:xfrm>
            <a:off x="6705600" y="6303963"/>
            <a:ext cx="2133600" cy="365125"/>
          </a:xfrm>
          <a:prstGeom prst="rect">
            <a:avLst/>
          </a:prstGeom>
          <a:noFill/>
          <a:ln w="9525">
            <a:noFill/>
          </a:ln>
        </p:spPr>
        <p:txBody>
          <a:bodyPr anchor="ctr" anchorCtr="0"/>
          <a:lstStyle/>
          <a:p>
            <a:pPr lvl="0" algn="r"/>
            <a:fld id="{9A0DB2DC-4C9A-4742-B13C-FB6460FD3503}" type="slidenum">
              <a:rPr lang="zh-CN" altLang="en-US" sz="1200">
                <a:solidFill>
                  <a:srgbClr val="000000"/>
                </a:solidFill>
                <a:latin typeface="Times New Roman" panose="02020603050405020304" pitchFamily="18" charset="0"/>
                <a:ea typeface="宋体" panose="02010600030101010101" pitchFamily="2" charset="-122"/>
              </a:rPr>
            </a:fld>
            <a:endParaRPr lang="zh-CN" altLang="en-US" sz="1200">
              <a:solidFill>
                <a:srgbClr val="000000"/>
              </a:solidFill>
              <a:latin typeface="Times New Roman" panose="02020603050405020304" pitchFamily="18" charset="0"/>
              <a:ea typeface="宋体" panose="02010600030101010101" pitchFamily="2" charset="-122"/>
            </a:endParaRPr>
          </a:p>
        </p:txBody>
      </p:sp>
      <p:sp>
        <p:nvSpPr>
          <p:cNvPr id="13" name="标题 1"/>
          <p:cNvSpPr>
            <a:spLocks noGrp="1"/>
          </p:cNvSpPr>
          <p:nvPr>
            <p:ph type="ctrTitle"/>
          </p:nvPr>
        </p:nvSpPr>
        <p:spPr>
          <a:xfrm>
            <a:off x="678507" y="3438525"/>
            <a:ext cx="7772400" cy="792088"/>
          </a:xfrm>
        </p:spPr>
        <p:txBody>
          <a:bodyPr>
            <a:normAutofit/>
          </a:bodyPr>
          <a:lstStyle>
            <a:lvl1pPr algn="l">
              <a:defRPr sz="3800" b="0" i="0" baseline="0">
                <a:solidFill>
                  <a:schemeClr val="bg1"/>
                </a:solidFill>
                <a:latin typeface="(使用中文字体)"/>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defRPr/>
            </a:pPr>
            <a:endParaRPr lang="zh-CN" altLang="en-US" strike="noStrike" noProof="1">
              <a:solidFill>
                <a:srgbClr val="000000"/>
              </a:solidFill>
            </a:endParaRPr>
          </a:p>
        </p:txBody>
      </p:sp>
      <p:sp>
        <p:nvSpPr>
          <p:cNvPr id="3" name="页脚占位符 2"/>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defRPr/>
            </a:pPr>
            <a:endParaRPr lang="zh-CN" altLang="en-US" strike="noStrike" noProof="1">
              <a:solidFill>
                <a:srgbClr val="000000"/>
              </a:solidFill>
            </a:endParaRPr>
          </a:p>
        </p:txBody>
      </p:sp>
      <p:sp>
        <p:nvSpPr>
          <p:cNvPr id="4" name="灯片编号占位符 3"/>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Text Box 3"/>
          <p:cNvSpPr txBox="1"/>
          <p:nvPr userDrawn="1"/>
        </p:nvSpPr>
        <p:spPr>
          <a:xfrm>
            <a:off x="757238" y="3552825"/>
            <a:ext cx="5400675" cy="701675"/>
          </a:xfrm>
          <a:prstGeom prst="rect">
            <a:avLst/>
          </a:prstGeom>
          <a:noFill/>
          <a:ln w="9525">
            <a:noFill/>
          </a:ln>
        </p:spPr>
        <p:txBody>
          <a:bodyPr anchor="t" anchorCtr="0">
            <a:spAutoFit/>
          </a:bodyPr>
          <a:lstStyle/>
          <a:p>
            <a:pPr lvl="0"/>
            <a:r>
              <a:rPr lang="zh-CN" altLang="zh-CN" sz="4000">
                <a:solidFill>
                  <a:srgbClr val="FFFFFF"/>
                </a:solidFill>
                <a:latin typeface="Arial" panose="020B0604020202020204" pitchFamily="34" charset="0"/>
                <a:ea typeface="宋体" panose="02010600030101010101" pitchFamily="2" charset="-122"/>
              </a:rPr>
              <a:t>06   </a:t>
            </a:r>
            <a:r>
              <a:rPr lang="zh-CN" altLang="en-US" sz="4000">
                <a:solidFill>
                  <a:srgbClr val="FFFFFF"/>
                </a:solidFill>
                <a:latin typeface="Arial" panose="020B0604020202020204" pitchFamily="34" charset="0"/>
                <a:ea typeface="微软雅黑" panose="020B0503020204020204" pitchFamily="34" charset="-122"/>
              </a:rPr>
              <a:t>市场调研分析 </a:t>
            </a:r>
            <a:endParaRPr lang="zh-CN" altLang="en-US">
              <a:solidFill>
                <a:srgbClr val="000000"/>
              </a:solidFill>
              <a:latin typeface="Arial" panose="020B0604020202020204" pitchFamily="34" charset="0"/>
              <a:ea typeface="宋体" panose="02010600030101010101" pitchFamily="2" charset="-122"/>
            </a:endParaRPr>
          </a:p>
        </p:txBody>
      </p:sp>
      <p:sp>
        <p:nvSpPr>
          <p:cNvPr id="8195" name="灯片编号占位符 5"/>
          <p:cNvSpPr txBox="1"/>
          <p:nvPr userDrawn="1"/>
        </p:nvSpPr>
        <p:spPr>
          <a:xfrm>
            <a:off x="6705600" y="6303963"/>
            <a:ext cx="2133600" cy="365125"/>
          </a:xfrm>
          <a:prstGeom prst="rect">
            <a:avLst/>
          </a:prstGeom>
          <a:noFill/>
          <a:ln w="9525">
            <a:noFill/>
          </a:ln>
        </p:spPr>
        <p:txBody>
          <a:bodyPr anchor="ctr" anchorCtr="0"/>
          <a:lstStyle/>
          <a:p>
            <a:pPr lvl="0" algn="r"/>
            <a:fld id="{9A0DB2DC-4C9A-4742-B13C-FB6460FD3503}" type="slidenum">
              <a:rPr lang="zh-CN" altLang="en-US" sz="1200">
                <a:solidFill>
                  <a:srgbClr val="000000"/>
                </a:solidFill>
                <a:latin typeface="Times New Roman" panose="02020603050405020304" pitchFamily="18" charset="0"/>
                <a:ea typeface="宋体" panose="02010600030101010101" pitchFamily="2" charset="-122"/>
              </a:rPr>
            </a:fld>
            <a:endParaRPr lang="zh-CN" altLang="en-US" sz="1200">
              <a:solidFill>
                <a:srgbClr val="000000"/>
              </a:solidFill>
              <a:latin typeface="Times New Roman" panose="02020603050405020304" pitchFamily="18" charset="0"/>
              <a:ea typeface="宋体" panose="02010600030101010101" pitchFamily="2" charset="-122"/>
            </a:endParaRPr>
          </a:p>
        </p:txBody>
      </p:sp>
      <p:pic>
        <p:nvPicPr>
          <p:cNvPr id="8196" name="Picture 4"/>
          <p:cNvPicPr>
            <a:picLocks noChangeAspect="1"/>
          </p:cNvPicPr>
          <p:nvPr userDrawn="1"/>
        </p:nvPicPr>
        <p:blipFill>
          <a:blip r:embed="rId3"/>
          <a:stretch>
            <a:fillRect/>
          </a:stretch>
        </p:blipFill>
        <p:spPr>
          <a:xfrm>
            <a:off x="0" y="0"/>
            <a:ext cx="9144000" cy="6884988"/>
          </a:xfrm>
          <a:prstGeom prst="rect">
            <a:avLst/>
          </a:prstGeom>
          <a:noFill/>
          <a:ln w="9525">
            <a:noFill/>
          </a:ln>
        </p:spPr>
      </p:pic>
      <p:sp>
        <p:nvSpPr>
          <p:cNvPr id="2" name="日期占位符 1"/>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defRPr/>
            </a:pPr>
            <a:endParaRPr lang="zh-CN" altLang="en-US" strike="noStrike" noProof="1">
              <a:solidFill>
                <a:srgbClr val="000000"/>
              </a:solidFill>
            </a:endParaRPr>
          </a:p>
        </p:txBody>
      </p:sp>
      <p:sp>
        <p:nvSpPr>
          <p:cNvPr id="3" name="页脚占位符 2"/>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defRPr/>
            </a:pPr>
            <a:endParaRPr lang="zh-CN" altLang="en-US" strike="noStrike" noProof="1">
              <a:solidFill>
                <a:srgbClr val="000000"/>
              </a:solidFill>
            </a:endParaRPr>
          </a:p>
        </p:txBody>
      </p:sp>
      <p:sp>
        <p:nvSpPr>
          <p:cNvPr id="4" name="灯片编号占位符 3"/>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218" name="Picture 6" descr="logo3"/>
          <p:cNvPicPr>
            <a:picLocks noChangeAspect="1"/>
          </p:cNvPicPr>
          <p:nvPr userDrawn="1"/>
        </p:nvPicPr>
        <p:blipFill>
          <a:blip r:embed="rId3">
            <a:clrChange>
              <a:clrFrom>
                <a:srgbClr val="FFFFFF"/>
              </a:clrFrom>
              <a:clrTo>
                <a:srgbClr val="FFFFFF">
                  <a:alpha val="0"/>
                </a:srgbClr>
              </a:clrTo>
            </a:clrChange>
          </a:blip>
          <a:stretch>
            <a:fillRect/>
          </a:stretch>
        </p:blipFill>
        <p:spPr>
          <a:xfrm>
            <a:off x="0" y="0"/>
            <a:ext cx="2679700" cy="766763"/>
          </a:xfrm>
          <a:prstGeom prst="rect">
            <a:avLst/>
          </a:prstGeom>
          <a:noFill/>
          <a:ln w="9525">
            <a:noFill/>
          </a:ln>
        </p:spPr>
      </p:pic>
      <p:sp>
        <p:nvSpPr>
          <p:cNvPr id="9219" name="Rectangle 9"/>
          <p:cNvSpPr/>
          <p:nvPr userDrawn="1"/>
        </p:nvSpPr>
        <p:spPr>
          <a:xfrm>
            <a:off x="0" y="765175"/>
            <a:ext cx="9144000" cy="85725"/>
          </a:xfrm>
          <a:prstGeom prst="rect">
            <a:avLst/>
          </a:prstGeom>
          <a:gradFill rotWithShape="1">
            <a:gsLst>
              <a:gs pos="0">
                <a:srgbClr val="990033"/>
              </a:gs>
              <a:gs pos="100000">
                <a:srgbClr val="FFFFFF"/>
              </a:gs>
            </a:gsLst>
            <a:lin ang="0" scaled="1"/>
            <a:tileRect/>
          </a:gradFill>
          <a:ln w="9525">
            <a:noFill/>
          </a:ln>
        </p:spPr>
        <p:txBody>
          <a:bodyPr wrap="none" anchor="ctr" anchorCtr="0"/>
          <a:lstStyle/>
          <a:p>
            <a:pPr lvl="0"/>
            <a:endParaRPr lang="zh-CN" altLang="en-US">
              <a:latin typeface="Arial" panose="020B0604020202020204" pitchFamily="34" charset="0"/>
              <a:ea typeface="宋体" panose="02010600030101010101" pitchFamily="2" charset="-122"/>
            </a:endParaRPr>
          </a:p>
        </p:txBody>
      </p:sp>
      <p:sp>
        <p:nvSpPr>
          <p:cNvPr id="78" name="矩形 77"/>
          <p:cNvSpPr/>
          <p:nvPr userDrawn="1"/>
        </p:nvSpPr>
        <p:spPr>
          <a:xfrm>
            <a:off x="0" y="765175"/>
            <a:ext cx="620713" cy="85725"/>
          </a:xfrm>
          <a:prstGeom prst="rect">
            <a:avLst/>
          </a:prstGeom>
          <a:solidFill>
            <a:srgbClr val="9E9E9E"/>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2" name="Rectangle 2"/>
          <p:cNvSpPr>
            <a:spLocks noGrp="1" noChangeArrowheads="1"/>
          </p:cNvSpPr>
          <p:nvPr>
            <p:ph type="title"/>
          </p:nvPr>
        </p:nvSpPr>
        <p:spPr bwMode="auto">
          <a:xfrm>
            <a:off x="2911642" y="228267"/>
            <a:ext cx="6063917" cy="504825"/>
          </a:xfrm>
          <a:prstGeom prst="rect">
            <a:avLst/>
          </a:prstGeom>
          <a:noFill/>
          <a:ln w="9525">
            <a:noFill/>
            <a:miter lim="800000"/>
          </a:ln>
        </p:spPr>
        <p:txBody>
          <a:bodyPr vert="horz" wrap="square" lIns="91440" tIns="45720" rIns="91440" bIns="45720" numCol="1" anchor="ctr" anchorCtr="0" compatLnSpc="1">
            <a:noAutofit/>
          </a:bodyPr>
          <a:lstStyle>
            <a:lvl1pPr algn="r">
              <a:defRPr sz="3200">
                <a:latin typeface="微软雅黑" panose="020B0503020204020204" pitchFamily="34" charset="-122"/>
                <a:ea typeface="微软雅黑" panose="020B0503020204020204" pitchFamily="34" charset="-122"/>
              </a:defRPr>
            </a:lvl1pPr>
          </a:lstStyle>
          <a:p>
            <a:pPr lvl="0" fontAlgn="base"/>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defRPr/>
            </a:pPr>
            <a:endParaRPr lang="zh-CN" altLang="en-US" strike="noStrike" noProof="1">
              <a:solidFill>
                <a:srgbClr val="000000"/>
              </a:solidFill>
            </a:endParaRPr>
          </a:p>
        </p:txBody>
      </p:sp>
      <p:sp>
        <p:nvSpPr>
          <p:cNvPr id="3" name="页脚占位符 2"/>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defRPr/>
            </a:pPr>
            <a:endParaRPr lang="zh-CN" altLang="en-US" strike="noStrike" noProof="1">
              <a:solidFill>
                <a:srgbClr val="000000"/>
              </a:solidFill>
            </a:endParaRPr>
          </a:p>
        </p:txBody>
      </p:sp>
      <p:sp>
        <p:nvSpPr>
          <p:cNvPr id="4" name="灯片编号占位符 3"/>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3"/>
          <p:cNvSpPr>
            <a:spLocks noGrp="1"/>
          </p:cNvSpPr>
          <p:nvPr>
            <p:ph type="dt" sz="half" idx="10"/>
          </p:nvPr>
        </p:nvSpPr>
        <p:spPr>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zh-CN" altLang="en-US" strike="noStrike" noProof="1">
              <a:solidFill>
                <a:prstClr val="black">
                  <a:tint val="75000"/>
                </a:prstClr>
              </a:solidFill>
            </a:endParaRPr>
          </a:p>
        </p:txBody>
      </p:sp>
      <p:sp>
        <p:nvSpPr>
          <p:cNvPr id="4" name="页脚占位符 4"/>
          <p:cNvSpPr>
            <a:spLocks noGrp="1"/>
          </p:cNvSpPr>
          <p:nvPr>
            <p:ph type="ftr" sz="quarter" idx="11"/>
          </p:nvPr>
        </p:nvSpPr>
        <p:spPr>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p>
        </p:txBody>
      </p:sp>
      <p:sp>
        <p:nvSpPr>
          <p:cNvPr id="5" name="灯片编号占位符 5"/>
          <p:cNvSpPr>
            <a:spLocks noGrp="1"/>
          </p:cNvSpPr>
          <p:nvPr>
            <p:ph type="sldNum" sz="quarter" idx="12"/>
          </p:nvPr>
        </p:nvSpPr>
        <p:spPr>
          <a:xfrm>
            <a:off x="6553200" y="6245225"/>
            <a:ext cx="2133600" cy="476250"/>
          </a:xfrm>
          <a:prstGeom prst="rect">
            <a:avLst/>
          </a:prstGeom>
          <a:noFill/>
          <a:ln>
            <a:noFill/>
          </a:ln>
          <a:effectLst/>
        </p:spPr>
        <p:txBody>
          <a:bodyPr vert="horz" wrap="square" lIns="91440" tIns="45720" rIns="91440" bIns="45720" numCol="1" anchor="t" anchorCtr="0" compatLnSpc="1"/>
          <a:lstStyle>
            <a:lvl1pPr>
              <a:defRPr smtClean="0"/>
            </a:lvl1pPr>
          </a:lstStyle>
          <a:p>
            <a:pPr fontAlgn="base">
              <a:defRPr/>
            </a:pPr>
            <a:fld id="{47290A3F-8E0B-407C-B2DB-125CF854A0FB}"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zh-CN" altLang="en-US"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vert="horz" lIns="91440" tIns="45720" rIns="91440" bIns="45720" rtlCol="0" anchor="ctr"/>
          <a:lstStyle/>
          <a:p>
            <a:pPr fontAlgn="base"/>
            <a:endParaRPr lang="zh-CN" altLang="en-US" strike="noStrike" noProof="1"/>
          </a:p>
        </p:txBody>
      </p:sp>
      <p:sp>
        <p:nvSpPr>
          <p:cNvPr id="3" name="页脚占位符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base"/>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229600" cy="1143000"/>
          </a:xfrm>
        </p:spPr>
        <p:txBody>
          <a:bodyPr/>
          <a:lstStyle>
            <a:lvl1pPr>
              <a:defRPr/>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base"/>
            <a:endParaRPr lang="zh-CN" altLang="en-US" strike="noStrike" noProof="1"/>
          </a:p>
        </p:txBody>
      </p:sp>
      <p:sp>
        <p:nvSpPr>
          <p:cNvPr id="8" name="页脚占位符 7"/>
          <p:cNvSpPr>
            <a:spLocks noGrp="1"/>
          </p:cNvSpPr>
          <p:nvPr>
            <p:ph type="ftr" sz="quarter" idx="11"/>
          </p:nvPr>
        </p:nvSpPr>
        <p:spPr/>
        <p:txBody>
          <a:bodyPr/>
          <a:lstStyle/>
          <a:p>
            <a:pPr fontAlgn="base"/>
            <a:endParaRPr lang="zh-CN" altLang="en-US" strike="noStrike" noProof="1"/>
          </a:p>
        </p:txBody>
      </p:sp>
      <p:sp>
        <p:nvSpPr>
          <p:cNvPr id="9" name="灯片编号占位符 8"/>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fontAlgn="base"/>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fontAlgn="base"/>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1"/>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1"/>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p>
            <a:pPr indent="0" algn="r" fontAlgn="base"/>
            <a:fld id="{9A0DB2DC-4C9A-4742-B13C-FB6460FD3503}" type="slidenum">
              <a:rPr lang="zh-CN" altLang="en-US" strike="noStrike" noProof="1">
                <a:solidFill>
                  <a:srgbClr val="898989"/>
                </a:solidFill>
                <a:latin typeface="Arial" panose="020B0604020202020204" pitchFamily="34" charset="0"/>
                <a:ea typeface="宋体" panose="02010600030101010101" pitchFamily="2" charset="-122"/>
                <a:cs typeface="+mn-cs"/>
              </a:rPr>
            </a:fld>
            <a:endParaRPr lang="zh-CN" altLang="en-US" strike="noStrike" noProof="1">
              <a:solidFill>
                <a:srgbClr val="898989"/>
              </a:solidFill>
              <a:latin typeface="Arial" panose="020B0604020202020204" pitchFamily="34" charset="0"/>
              <a:ea typeface="宋体" panose="02010600030101010101" pitchFamily="2" charset="-122"/>
            </a:endParaRPr>
          </a:p>
        </p:txBody>
      </p:sp>
      <p:sp>
        <p:nvSpPr>
          <p:cNvPr id="4" name="日期占位符 3"/>
          <p:cNvSpPr>
            <a:spLocks noGrp="1"/>
          </p:cNvSpPr>
          <p:nvPr>
            <p:ph type="dt" sz="half" idx="11"/>
          </p:nvPr>
        </p:nvSpPr>
        <p:spPr>
          <a:xfrm>
            <a:off x="457200" y="6356350"/>
            <a:ext cx="2133600" cy="365125"/>
          </a:xfrm>
          <a:prstGeom prst="rect">
            <a:avLst/>
          </a:prstGeom>
        </p:spPr>
        <p:txBody>
          <a:bodyPr vert="horz" lIns="91440" tIns="45720" rIns="91440" bIns="45720" rtlCol="0" anchor="ctr"/>
          <a:lstStyle/>
          <a:p>
            <a:pPr fontAlgn="base"/>
            <a:endParaRPr lang="zh-CN" altLang="en-US" strike="noStrike" noProof="1"/>
          </a:p>
        </p:txBody>
      </p:sp>
      <p:sp>
        <p:nvSpPr>
          <p:cNvPr id="5" name="页脚占位符 4"/>
          <p:cNvSpPr>
            <a:spLocks noGrp="1"/>
          </p:cNvSpPr>
          <p:nvPr>
            <p:ph type="ftr" sz="quarter" idx="12"/>
          </p:nvPr>
        </p:nvSpPr>
        <p:spPr>
          <a:xfrm>
            <a:off x="3124200" y="6356350"/>
            <a:ext cx="2895600" cy="365125"/>
          </a:xfrm>
          <a:prstGeom prst="rect">
            <a:avLst/>
          </a:prstGeom>
        </p:spPr>
        <p:txBody>
          <a:bodyPr vert="horz" lIns="91440" tIns="45720" rIns="91440" bIns="45720" rtlCol="0" anchor="ctr"/>
          <a:lstStyle/>
          <a:p>
            <a:pPr fontAlgn="base"/>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reserve="1">
  <p:cSld name="标题和文本">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6013" y="374650"/>
            <a:ext cx="7499350" cy="4619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8650" y="1825625"/>
            <a:ext cx="78867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628650" y="6356350"/>
            <a:ext cx="2057400" cy="365125"/>
          </a:xfrm>
        </p:spPr>
        <p:txBody>
          <a:bodyPr/>
          <a:lstStyle/>
          <a:p>
            <a:pPr fontAlgn="base"/>
            <a:fld id="{AC1B7B3F-A56B-4310-A966-BD55D80449F1}"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a:xfrm>
            <a:off x="3028950" y="6356350"/>
            <a:ext cx="3086100" cy="365125"/>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457950" y="6356350"/>
            <a:ext cx="2057400" cy="365125"/>
          </a:xfrm>
        </p:spPr>
        <p:txBody>
          <a:bodyPr/>
          <a:lstStyle/>
          <a:p>
            <a:pPr fontAlgn="base"/>
            <a:fld id="{73127340-2293-49D2-96F1-6E7BF0C8FD9C}"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endParaRPr lang="zh-CN" altLang="en-US" strike="noStrike" noProof="1"/>
          </a:p>
        </p:txBody>
      </p:sp>
      <p:sp>
        <p:nvSpPr>
          <p:cNvPr id="4" name="日期占位符 3"/>
          <p:cNvSpPr>
            <a:spLocks noGrp="1"/>
          </p:cNvSpPr>
          <p:nvPr>
            <p:ph type="dt" sz="half" idx="10"/>
          </p:nvPr>
        </p:nvSpPr>
        <p:spPr>
          <a:xfrm>
            <a:off x="457200" y="6245225"/>
            <a:ext cx="2133600" cy="476250"/>
          </a:xfrm>
        </p:spPr>
        <p:txBody>
          <a:bodyPr/>
          <a:lstStyle>
            <a:lvl1pPr>
              <a:defRPr/>
            </a:lvl1pPr>
          </a:lstStyle>
          <a:p>
            <a:pPr fontAlgn="base">
              <a:defRPr/>
            </a:pPr>
            <a:endParaRPr lang="zh-CN" altLang="en-US" strike="noStrike" noProof="1"/>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fontAlgn="base">
              <a:defRPr/>
            </a:pPr>
            <a:endParaRPr lang="en-US" altLang="zh-CN" strike="noStrike" noProof="1"/>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fontAlgn="base">
              <a:defRPr/>
            </a:pPr>
            <a:fld id="{1DDFA577-3075-4893-A67E-6FD3CC1F7D13}" type="slidenum">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0" Type="http://schemas.openxmlformats.org/officeDocument/2006/relationships/theme" Target="../theme/theme2.xml"/><Relationship Id="rId3" Type="http://schemas.openxmlformats.org/officeDocument/2006/relationships/slideLayout" Target="../slideLayouts/slideLayout19.xml"/><Relationship Id="rId29" Type="http://schemas.openxmlformats.org/officeDocument/2006/relationships/image" Target="../media/image3.jpeg"/><Relationship Id="rId28" Type="http://schemas.openxmlformats.org/officeDocument/2006/relationships/slideLayout" Target="../slideLayouts/slideLayout44.xml"/><Relationship Id="rId27" Type="http://schemas.openxmlformats.org/officeDocument/2006/relationships/slideLayout" Target="../slideLayouts/slideLayout43.xml"/><Relationship Id="rId26" Type="http://schemas.openxmlformats.org/officeDocument/2006/relationships/slideLayout" Target="../slideLayouts/slideLayout42.xml"/><Relationship Id="rId25" Type="http://schemas.openxmlformats.org/officeDocument/2006/relationships/slideLayout" Target="../slideLayouts/slideLayout41.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0" Type="http://schemas.openxmlformats.org/officeDocument/2006/relationships/slideLayout" Target="../slideLayouts/slideLayout36.xml"/><Relationship Id="rId2" Type="http://schemas.openxmlformats.org/officeDocument/2006/relationships/slideLayout" Target="../slideLayouts/slideLayout18.xml"/><Relationship Id="rId19" Type="http://schemas.openxmlformats.org/officeDocument/2006/relationships/slideLayout" Target="../slideLayouts/slideLayout35.xml"/><Relationship Id="rId18" Type="http://schemas.openxmlformats.org/officeDocument/2006/relationships/slideLayout" Target="../slideLayouts/slideLayout3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3.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6" Type="http://schemas.openxmlformats.org/officeDocument/2006/relationships/theme" Target="../theme/theme4.xml"/><Relationship Id="rId15" Type="http://schemas.openxmlformats.org/officeDocument/2006/relationships/image" Target="../media/image2.jpeg"/><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p:nvPr/>
        </p:nvSpPr>
        <p:spPr>
          <a:xfrm>
            <a:off x="571500" y="762000"/>
            <a:ext cx="8358188" cy="95250"/>
          </a:xfrm>
          <a:prstGeom prst="rect">
            <a:avLst/>
          </a:prstGeom>
          <a:solidFill>
            <a:srgbClr val="B10A32"/>
          </a:solidFill>
          <a:ln w="9525">
            <a:noFill/>
          </a:ln>
        </p:spPr>
        <p:txBody>
          <a:bodyPr wrap="none" anchor="ctr" anchorCtr="0"/>
          <a:lstStyle/>
          <a:p>
            <a:pPr lvl="0" eaLnBrk="0" hangingPunct="0"/>
            <a:endParaRPr lang="zh-CN" altLang="zh-CN" dirty="0">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1027" name="Rectangle 8"/>
          <p:cNvSpPr/>
          <p:nvPr/>
        </p:nvSpPr>
        <p:spPr>
          <a:xfrm flipV="1">
            <a:off x="571500" y="6286500"/>
            <a:ext cx="8286750" cy="71438"/>
          </a:xfrm>
          <a:prstGeom prst="rect">
            <a:avLst/>
          </a:prstGeom>
          <a:solidFill>
            <a:srgbClr val="B10A32"/>
          </a:solidFill>
          <a:ln w="9525">
            <a:noFill/>
          </a:ln>
        </p:spPr>
        <p:txBody>
          <a:bodyPr wrap="none" anchor="ctr" anchorCtr="0"/>
          <a:lstStyle/>
          <a:p>
            <a:pPr lvl="0" eaLnBrk="0" hangingPunct="0"/>
            <a:endParaRPr lang="zh-CN" altLang="zh-CN" dirty="0">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pic>
        <p:nvPicPr>
          <p:cNvPr id="1028" name="图片 3" descr="中行标志(中文-横-带层)--便函使用--"/>
          <p:cNvPicPr>
            <a:picLocks noChangeAspect="1"/>
          </p:cNvPicPr>
          <p:nvPr/>
        </p:nvPicPr>
        <p:blipFill>
          <a:blip r:embed="rId17"/>
          <a:stretch>
            <a:fillRect/>
          </a:stretch>
        </p:blipFill>
        <p:spPr>
          <a:xfrm>
            <a:off x="7381875" y="214313"/>
            <a:ext cx="1547813" cy="381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9"/>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wrap="square" lIns="91440" tIns="45720" rIns="91440" bIns="45720" anchor="ctr" anchorCtr="0"/>
          <a:lstStyle/>
          <a:p>
            <a:pPr lvl="0"/>
            <a:r>
              <a:rPr lang="zh-CN" altLang="zh-CN"/>
              <a:t>单击此处编辑母版标题样式</a:t>
            </a:r>
            <a:endParaRPr lang="zh-CN" altLang="zh-CN"/>
          </a:p>
        </p:txBody>
      </p:sp>
      <p:sp>
        <p:nvSpPr>
          <p:cNvPr id="2051" name="Rectangle 3"/>
          <p:cNvSpPr>
            <a:spLocks noGrp="1"/>
          </p:cNvSpPr>
          <p:nvPr>
            <p:ph type="body"/>
          </p:nvPr>
        </p:nvSpPr>
        <p:spPr>
          <a:xfrm>
            <a:off x="457200" y="1600200"/>
            <a:ext cx="8229600" cy="4525963"/>
          </a:xfrm>
          <a:prstGeom prst="rect">
            <a:avLst/>
          </a:prstGeom>
          <a:noFill/>
          <a:ln w="9525">
            <a:noFill/>
          </a:ln>
        </p:spPr>
        <p:txBody>
          <a:bodyPr wrap="square" lIns="91440" tIns="45720" rIns="91440" bIns="45720" anchor="t" anchorCtr="0"/>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fontAlgn="base">
              <a:spcBef>
                <a:spcPct val="0"/>
              </a:spcBef>
              <a:spcAft>
                <a:spcPct val="0"/>
              </a:spcAft>
              <a:defRPr/>
            </a:pPr>
            <a:endParaRPr lang="zh-CN" altLang="en-US" strike="noStrike" noProof="1">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fontAlgn="base">
              <a:spcBef>
                <a:spcPct val="0"/>
              </a:spcBef>
              <a:spcAft>
                <a:spcPct val="0"/>
              </a:spcAft>
              <a:defRPr/>
            </a:pPr>
            <a:endParaRPr lang="zh-CN" altLang="en-US" strike="noStrike" noProof="1">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fontAlgn="base">
              <a:spcBef>
                <a:spcPct val="0"/>
              </a:spcBef>
              <a:spcAft>
                <a:spcPct val="0"/>
              </a:spcAft>
            </a:pPr>
            <a:fld id="{78601178-7DBB-4E59-AF8F-386F7C2C2802}" type="slidenum">
              <a:rPr lang="zh-CN" altLang="en-US" strike="noStrike" noProof="1">
                <a:solidFill>
                  <a:srgbClr val="000000"/>
                </a:solidFill>
                <a:latin typeface="Arial" panose="020B0604020202020204" pitchFamily="34" charset="0"/>
                <a:ea typeface="宋体" panose="02010600030101010101" pitchFamily="2" charset="-122"/>
                <a:cs typeface="+mn-ea"/>
              </a:rPr>
            </a:fld>
            <a:endParaRPr lang="zh-CN" altLang="en-US" strike="noStrike" noProof="1">
              <a:solidFill>
                <a:srgbClr val="000000"/>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457200" y="274638"/>
            <a:ext cx="8229600" cy="1143000"/>
          </a:xfrm>
          <a:prstGeom prst="rect">
            <a:avLst/>
          </a:prstGeom>
          <a:noFill/>
          <a:ln w="9525">
            <a:noFill/>
          </a:ln>
        </p:spPr>
        <p:txBody>
          <a:bodyPr lIns="91440" tIns="45720" rIns="91440" bIns="45720" anchor="ctr" anchorCtr="0"/>
          <a:lstStyle/>
          <a:p>
            <a:pPr lvl="0"/>
            <a:r>
              <a:rPr lang="zh-CN" altLang="en-US"/>
              <a:t>单击此处编辑母版标题样式</a:t>
            </a:r>
            <a:endParaRPr lang="zh-CN" altLang="en-US"/>
          </a:p>
        </p:txBody>
      </p:sp>
      <p:sp>
        <p:nvSpPr>
          <p:cNvPr id="3075" name="文本占位符 2"/>
          <p:cNvSpPr>
            <a:spLocks noGrp="1"/>
          </p:cNvSpPr>
          <p:nvPr>
            <p:ph type="body"/>
          </p:nvPr>
        </p:nvSpPr>
        <p:spPr>
          <a:xfrm>
            <a:off x="457200" y="1600200"/>
            <a:ext cx="8229600" cy="4525963"/>
          </a:xfrm>
          <a:prstGeom prst="rect">
            <a:avLst/>
          </a:prstGeom>
          <a:noFill/>
          <a:ln w="9525">
            <a:noFill/>
          </a:ln>
        </p:spPr>
        <p:txBody>
          <a:bodyPr lIns="91440" tIns="45720" rIns="91440" bIns="45720"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endParaRPr lang="zh-CN" altLang="en-US" strike="noStrike" noProof="1"/>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CC39A2CA-D64A-44B5-8D25-EC86F08C5F3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p:nvPr/>
        </p:nvSpPr>
        <p:spPr>
          <a:xfrm>
            <a:off x="571500" y="762000"/>
            <a:ext cx="8358188" cy="95250"/>
          </a:xfrm>
          <a:prstGeom prst="rect">
            <a:avLst/>
          </a:prstGeom>
          <a:solidFill>
            <a:srgbClr val="B10A32"/>
          </a:solidFill>
          <a:ln w="9525">
            <a:noFill/>
          </a:ln>
        </p:spPr>
        <p:txBody>
          <a:bodyPr wrap="none" anchor="ctr" anchorCtr="0"/>
          <a:lstStyle/>
          <a:p>
            <a:pPr lvl="0" eaLnBrk="0" hangingPunct="0"/>
            <a:endParaRPr lang="zh-CN" altLang="zh-CN" dirty="0">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1027" name="Rectangle 8"/>
          <p:cNvSpPr/>
          <p:nvPr/>
        </p:nvSpPr>
        <p:spPr>
          <a:xfrm flipV="1">
            <a:off x="571500" y="6286500"/>
            <a:ext cx="8286750" cy="71438"/>
          </a:xfrm>
          <a:prstGeom prst="rect">
            <a:avLst/>
          </a:prstGeom>
          <a:solidFill>
            <a:srgbClr val="B10A32"/>
          </a:solidFill>
          <a:ln w="9525">
            <a:noFill/>
          </a:ln>
        </p:spPr>
        <p:txBody>
          <a:bodyPr wrap="none" anchor="ctr" anchorCtr="0"/>
          <a:lstStyle/>
          <a:p>
            <a:pPr lvl="0" eaLnBrk="0" hangingPunct="0"/>
            <a:endParaRPr lang="zh-CN" altLang="zh-CN" dirty="0">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pic>
        <p:nvPicPr>
          <p:cNvPr id="1028" name="图片 3" descr="中行标志(中文-横-带层)--便函使用--"/>
          <p:cNvPicPr>
            <a:picLocks noChangeAspect="1"/>
          </p:cNvPicPr>
          <p:nvPr/>
        </p:nvPicPr>
        <p:blipFill>
          <a:blip r:embed="rId15"/>
          <a:stretch>
            <a:fillRect/>
          </a:stretch>
        </p:blipFill>
        <p:spPr>
          <a:xfrm>
            <a:off x="7381875" y="214313"/>
            <a:ext cx="1547813" cy="381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3.xml"/><Relationship Id="rId2" Type="http://schemas.openxmlformats.org/officeDocument/2006/relationships/slide" Target="slide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jpeg"/><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3.xml"/><Relationship Id="rId2" Type="http://schemas.openxmlformats.org/officeDocument/2006/relationships/slide" Target="slide1.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3.jpe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image" Target="../media/image35.jpeg"/><Relationship Id="rId1" Type="http://schemas.openxmlformats.org/officeDocument/2006/relationships/image" Target="../media/image34.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3.xml"/><Relationship Id="rId2" Type="http://schemas.openxmlformats.org/officeDocument/2006/relationships/image" Target="../media/image36.jpeg"/><Relationship Id="rId1" Type="http://schemas.openxmlformats.org/officeDocument/2006/relationships/slide" Target="sl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3.xml"/><Relationship Id="rId2" Type="http://schemas.openxmlformats.org/officeDocument/2006/relationships/slide" Target="slide1.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ppt模板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 name="TextBox 4"/>
          <p:cNvSpPr txBox="1"/>
          <p:nvPr/>
        </p:nvSpPr>
        <p:spPr>
          <a:xfrm>
            <a:off x="93663" y="1881188"/>
            <a:ext cx="8956675" cy="1383665"/>
          </a:xfrm>
          <a:prstGeom prst="rect">
            <a:avLst/>
          </a:prstGeom>
          <a:noFill/>
        </p:spPr>
        <p:txBody>
          <a:bodyPr>
            <a:spAutoFit/>
          </a:bodyPr>
          <a:lstStyle/>
          <a:p>
            <a:pPr algn="ctr">
              <a:lnSpc>
                <a:spcPct val="150000"/>
              </a:lnSpc>
              <a:defRPr/>
            </a:pPr>
            <a:r>
              <a:rPr lang="en-US" altLang="zh-CN"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ea"/>
                <a:sym typeface="华文楷体" panose="02010600040101010101" pitchFamily="2" charset="-122"/>
              </a:rPr>
              <a:t>2025届毕业生校园地国家助学贷款还款指引</a:t>
            </a:r>
            <a:endParaRPr lang="en-US" altLang="zh-CN"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ea"/>
              <a:sym typeface="华文楷体" panose="02010600040101010101" pitchFamily="2" charset="-122"/>
            </a:endParaRPr>
          </a:p>
          <a:p>
            <a:pPr algn="ctr">
              <a:lnSpc>
                <a:spcPct val="150000"/>
              </a:lnSpc>
              <a:defRPr/>
            </a:pPr>
            <a:endParaRPr lang="zh-CN" altLang="en-US" sz="28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TextBox 5"/>
          <p:cNvSpPr txBox="1"/>
          <p:nvPr/>
        </p:nvSpPr>
        <p:spPr>
          <a:xfrm>
            <a:off x="1246188" y="5516563"/>
            <a:ext cx="6696075" cy="521970"/>
          </a:xfrm>
          <a:prstGeom prst="rect">
            <a:avLst/>
          </a:prstGeom>
          <a:noFill/>
        </p:spPr>
        <p:txBody>
          <a:bodyPr>
            <a:spAutoFit/>
          </a:bodyPr>
          <a:lstStyle/>
          <a:p>
            <a:pPr algn="ctr">
              <a:defRPr/>
            </a:pPr>
            <a:r>
              <a:rPr lang="en-US" altLang="zh-CN"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ea"/>
              </a:rPr>
              <a:t>2025</a:t>
            </a:r>
            <a:r>
              <a:rPr lang="zh-CN" altLang="en-US"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ea"/>
              </a:rPr>
              <a:t>年</a:t>
            </a:r>
            <a:r>
              <a:rPr lang="en-US" altLang="zh-CN"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ea"/>
              </a:rPr>
              <a:t>5</a:t>
            </a:r>
            <a:r>
              <a:rPr lang="zh-CN" altLang="en-US"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ea"/>
              </a:rPr>
              <a:t>月</a:t>
            </a:r>
            <a:endParaRPr lang="zh-CN" altLang="en-US" sz="2800" b="1"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619125" y="1701800"/>
            <a:ext cx="8264525" cy="4600575"/>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sym typeface="+mn-ea"/>
              </a:rPr>
              <a:t>提前还款操作指引：首页</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latin typeface="黑体" panose="02010609060101010101" pitchFamily="49" charset="-122"/>
                <a:ea typeface="黑体" panose="02010609060101010101" pitchFamily="49" charset="-122"/>
                <a:sym typeface="+mn-ea"/>
              </a:rPr>
              <a:t>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→我的贷款→</a:t>
            </a:r>
            <a:r>
              <a:rPr lang="zh-CN" altLang="en-US" sz="2000" b="1" dirty="0">
                <a:solidFill>
                  <a:schemeClr val="tx1"/>
                </a:solidFill>
                <a:latin typeface="Arial" panose="020B0604020202020204" pitchFamily="34" charset="0"/>
                <a:ea typeface="黑体" panose="02010609060101010101" pitchFamily="49" charset="-122"/>
                <a:cs typeface="Arial" panose="020B0604020202020204" pitchFamily="34" charset="0"/>
                <a:sym typeface="+mn-ea"/>
              </a:rPr>
              <a:t>选择对应的</a:t>
            </a:r>
            <a:r>
              <a:rPr lang="zh-CN" altLang="en-US" sz="2000" b="1" dirty="0">
                <a:solidFill>
                  <a:schemeClr val="tx1"/>
                </a:solidFill>
                <a:latin typeface="黑体" panose="02010609060101010101" pitchFamily="49" charset="-122"/>
                <a:ea typeface="黑体" panose="02010609060101010101" pitchFamily="49" charset="-122"/>
                <a:sym typeface="+mn-ea"/>
              </a:rPr>
              <a:t>国家</a:t>
            </a:r>
            <a:r>
              <a:rPr lang="zh-CN" altLang="en-US" sz="2000" b="1" dirty="0">
                <a:latin typeface="黑体" panose="02010609060101010101" pitchFamily="49" charset="-122"/>
                <a:ea typeface="黑体" panose="02010609060101010101" pitchFamily="49" charset="-122"/>
                <a:sym typeface="+mn-ea"/>
              </a:rPr>
              <a:t>助学贷款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chemeClr val="tx1"/>
                </a:solidFill>
                <a:latin typeface="Arial" panose="020B0604020202020204" pitchFamily="34" charset="0"/>
                <a:ea typeface="黑体" panose="02010609060101010101" pitchFamily="49" charset="-122"/>
                <a:cs typeface="Arial" panose="020B0604020202020204" pitchFamily="34" charset="0"/>
                <a:sym typeface="+mn-ea"/>
              </a:rPr>
              <a:t>还款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→提前还款</a:t>
            </a:r>
            <a:br>
              <a:rPr lang="zh-CN" altLang="en-US" sz="2000">
                <a:latin typeface="仿宋_GB2312" panose="02010609030101010101" charset="-122"/>
                <a:ea typeface="仿宋_GB2312" panose="02010609030101010101" charset="-122"/>
              </a:rPr>
            </a:br>
            <a:br>
              <a:rPr lang="zh-CN" altLang="en-US" sz="2000" noProof="1">
                <a:ln w="22225">
                  <a:solidFill>
                    <a:schemeClr val="accent2"/>
                  </a:solidFill>
                  <a:prstDash val="solid"/>
                </a:ln>
                <a:solidFill>
                  <a:schemeClr val="accent2">
                    <a:lumMod val="40000"/>
                    <a:lumOff val="60000"/>
                  </a:schemeClr>
                </a:solidFill>
                <a:cs typeface="Arial" panose="020B0604020202020204" pitchFamily="34" charset="0"/>
              </a:rPr>
            </a:br>
            <a:endParaRPr lang="zh-CN" altLang="en-US" sz="2000">
              <a:latin typeface="仿宋_GB2312" panose="02010609030101010101" charset="-122"/>
              <a:ea typeface="仿宋_GB2312" panose="02010609030101010101" charset="-122"/>
            </a:endParaRPr>
          </a:p>
        </p:txBody>
      </p:sp>
      <p:sp>
        <p:nvSpPr>
          <p:cNvPr id="33794" name="矩形 2"/>
          <p:cNvSpPr/>
          <p:nvPr/>
        </p:nvSpPr>
        <p:spPr>
          <a:xfrm>
            <a:off x="619125" y="77788"/>
            <a:ext cx="8353425" cy="731837"/>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4" name="文本框 3"/>
          <p:cNvSpPr txBox="1"/>
          <p:nvPr/>
        </p:nvSpPr>
        <p:spPr>
          <a:xfrm>
            <a:off x="617538" y="1014413"/>
            <a:ext cx="8355013"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提前还款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pic>
        <p:nvPicPr>
          <p:cNvPr id="7" name="图片 6" descr="1"/>
          <p:cNvPicPr>
            <a:picLocks noChangeAspect="1"/>
          </p:cNvPicPr>
          <p:nvPr/>
        </p:nvPicPr>
        <p:blipFill>
          <a:blip r:embed="rId1"/>
          <a:srcRect t="26898" r="-1825" b="3598"/>
          <a:stretch>
            <a:fillRect/>
          </a:stretch>
        </p:blipFill>
        <p:spPr>
          <a:xfrm>
            <a:off x="5363845" y="2204720"/>
            <a:ext cx="2749550" cy="4035425"/>
          </a:xfrm>
          <a:prstGeom prst="rect">
            <a:avLst/>
          </a:prstGeom>
        </p:spPr>
      </p:pic>
      <p:pic>
        <p:nvPicPr>
          <p:cNvPr id="9" name="图片 8" descr="2"/>
          <p:cNvPicPr>
            <a:picLocks noChangeAspect="1"/>
          </p:cNvPicPr>
          <p:nvPr/>
        </p:nvPicPr>
        <p:blipFill>
          <a:blip r:embed="rId2"/>
          <a:srcRect t="5898" r="-80" b="38454"/>
          <a:stretch>
            <a:fillRect/>
          </a:stretch>
        </p:blipFill>
        <p:spPr>
          <a:xfrm>
            <a:off x="2339340" y="2525395"/>
            <a:ext cx="2814320" cy="33934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3420110" y="2780665"/>
            <a:ext cx="5478780" cy="3464560"/>
          </a:xfrm>
          <a:noFill/>
          <a:ln>
            <a:noFill/>
          </a:ln>
        </p:spPr>
        <p:txBody>
          <a:bodyPr anchor="t" anchorCtr="0"/>
          <a:lstStyle/>
          <a:p>
            <a:pPr algn="l" latinLnBrk="0">
              <a:lnSpc>
                <a:spcPct val="150000"/>
              </a:lnSpc>
            </a:pPr>
            <a:r>
              <a:rPr lang="en-US" altLang="zh-CN" sz="2000" b="1" dirty="0">
                <a:latin typeface="黑体" panose="02010609060101010101" pitchFamily="49" charset="-122"/>
                <a:ea typeface="黑体" panose="02010609060101010101" pitchFamily="49" charset="-122"/>
                <a:sym typeface="+mn-ea"/>
              </a:rPr>
              <a:t>1</a:t>
            </a:r>
            <a:r>
              <a:rPr lang="zh-CN" altLang="en-US" sz="2000" b="1" dirty="0">
                <a:latin typeface="黑体" panose="02010609060101010101" pitchFamily="49" charset="-122"/>
                <a:ea typeface="黑体" panose="02010609060101010101" pitchFamily="49" charset="-122"/>
                <a:sym typeface="+mn-ea"/>
              </a:rPr>
              <a:t>、部分提前还款时，</a:t>
            </a:r>
            <a:r>
              <a:rPr lang="zh-CN" altLang="en-US"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出现报错码</a:t>
            </a:r>
            <a:r>
              <a:rPr lang="zh-CN" altLang="en-US" sz="2000" b="1" dirty="0">
                <a:solidFill>
                  <a:srgbClr val="0070C0"/>
                </a:solidFill>
                <a:latin typeface="黑体" panose="02010609060101010101" pitchFamily="49" charset="-122"/>
                <a:ea typeface="黑体" panose="02010609060101010101" pitchFamily="49" charset="-122"/>
                <a:sym typeface="+mn-ea"/>
              </a:rPr>
              <a:t>RL.PR247</a:t>
            </a:r>
            <a:r>
              <a:rPr lang="zh-CN" altLang="en-US" sz="2000" b="1" dirty="0">
                <a:latin typeface="黑体" panose="02010609060101010101" pitchFamily="49" charset="-122"/>
                <a:ea typeface="黑体" panose="02010609060101010101" pitchFamily="49" charset="-122"/>
                <a:sym typeface="+mn-ea"/>
              </a:rPr>
              <a:t>。</a:t>
            </a:r>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因国家助学贷款还款期限是固定的，不能缩短，</a:t>
            </a:r>
            <a:r>
              <a:rPr lang="zh-CN" altLang="en-US" sz="2000" b="1" dirty="0">
                <a:solidFill>
                  <a:srgbClr val="FF0000"/>
                </a:solidFill>
                <a:latin typeface="黑体" panose="02010609060101010101" pitchFamily="49" charset="-122"/>
                <a:ea typeface="黑体" panose="02010609060101010101" pitchFamily="49" charset="-122"/>
                <a:sym typeface="+mn-ea"/>
              </a:rPr>
              <a:t>请重新选择“还款减少期数不变”</a:t>
            </a:r>
            <a:r>
              <a:rPr lang="zh-CN" altLang="en-US" sz="2000" b="1" dirty="0">
                <a:latin typeface="黑体" panose="02010609060101010101" pitchFamily="49" charset="-122"/>
                <a:ea typeface="黑体" panose="02010609060101010101" pitchFamily="49" charset="-122"/>
                <a:sym typeface="+mn-ea"/>
              </a:rPr>
              <a:t>；</a:t>
            </a:r>
            <a:br>
              <a:rPr lang="zh-CN" altLang="en-US" sz="2000" b="1" dirty="0">
                <a:latin typeface="黑体" panose="02010609060101010101" pitchFamily="49" charset="-122"/>
                <a:ea typeface="黑体" panose="02010609060101010101" pitchFamily="49" charset="-122"/>
                <a:sym typeface="+mn-ea"/>
              </a:rPr>
            </a:br>
            <a:r>
              <a:rPr lang="zh-CN" altLang="en-US" sz="2000" b="1" dirty="0">
                <a:latin typeface="黑体" panose="02010609060101010101" pitchFamily="49" charset="-122"/>
                <a:ea typeface="黑体" panose="02010609060101010101" pitchFamily="49" charset="-122"/>
                <a:sym typeface="+mn-ea"/>
              </a:rPr>
              <a:t>2、提前还款确认时，</a:t>
            </a:r>
            <a:r>
              <a:rPr lang="zh-CN" altLang="en-US" sz="2000" b="1" dirty="0">
                <a:solidFill>
                  <a:srgbClr val="0070C0"/>
                </a:solidFill>
                <a:latin typeface="黑体" panose="02010609060101010101" pitchFamily="49" charset="-122"/>
                <a:ea typeface="黑体" panose="02010609060101010101" pitchFamily="49" charset="-122"/>
                <a:sym typeface="+mn-ea"/>
              </a:rPr>
              <a:t>出现报错码PB091</a:t>
            </a:r>
            <a:r>
              <a:rPr lang="zh-CN" altLang="en-US" sz="2000" b="1" dirty="0">
                <a:solidFill>
                  <a:schemeClr val="tx1"/>
                </a:solidFill>
                <a:latin typeface="黑体" panose="02010609060101010101" pitchFamily="49" charset="-122"/>
                <a:ea typeface="黑体" panose="02010609060101010101" pitchFamily="49" charset="-122"/>
                <a:sym typeface="+mn-ea"/>
              </a:rPr>
              <a:t>。</a:t>
            </a:r>
            <a:br>
              <a:rPr lang="zh-CN" altLang="en-US" sz="2000" b="1" dirty="0">
                <a:solidFill>
                  <a:schemeClr val="tx1"/>
                </a:solidFill>
                <a:latin typeface="黑体" panose="02010609060101010101" pitchFamily="49" charset="-122"/>
                <a:ea typeface="黑体" panose="02010609060101010101" pitchFamily="49" charset="-122"/>
                <a:sym typeface="+mn-ea"/>
              </a:rPr>
            </a:br>
            <a:r>
              <a:rPr lang="zh-CN" altLang="en-US" sz="2000" b="1" dirty="0">
                <a:solidFill>
                  <a:schemeClr val="tx1"/>
                </a:solidFill>
                <a:latin typeface="黑体" panose="02010609060101010101" pitchFamily="49" charset="-122"/>
                <a:ea typeface="黑体" panose="02010609060101010101" pitchFamily="49" charset="-122"/>
                <a:sym typeface="+mn-ea"/>
              </a:rPr>
              <a:t>因提前还款只接受</a:t>
            </a:r>
            <a:r>
              <a:rPr lang="zh-CN" altLang="en-US" sz="2000" b="1" dirty="0">
                <a:latin typeface="黑体" panose="02010609060101010101" pitchFamily="49" charset="-122"/>
                <a:ea typeface="黑体" panose="02010609060101010101" pitchFamily="49" charset="-122"/>
                <a:sym typeface="宋体" panose="02010600030101010101" pitchFamily="2" charset="-122"/>
              </a:rPr>
              <a:t>“手机交易码+动态口令”或“手机盾”这两种安全工具，</a:t>
            </a:r>
            <a:r>
              <a:rPr lang="zh-CN" altLang="en-US" sz="2000" b="1" dirty="0">
                <a:latin typeface="黑体" panose="02010609060101010101" pitchFamily="49" charset="-122"/>
                <a:ea typeface="黑体" panose="02010609060101010101" pitchFamily="49" charset="-122"/>
                <a:sym typeface="+mn-ea"/>
              </a:rPr>
              <a:t>请返回安全工具模块</a:t>
            </a:r>
            <a:r>
              <a:rPr lang="zh-CN" altLang="en-US" sz="2000" b="1" dirty="0">
                <a:solidFill>
                  <a:srgbClr val="FF0000"/>
                </a:solidFill>
                <a:latin typeface="黑体" panose="02010609060101010101" pitchFamily="49" charset="-122"/>
                <a:ea typeface="黑体" panose="02010609060101010101" pitchFamily="49" charset="-122"/>
                <a:sym typeface="+mn-ea"/>
              </a:rPr>
              <a:t>开通手机盾</a:t>
            </a:r>
            <a:r>
              <a:rPr lang="zh-CN" altLang="en-US" sz="2000" b="1" dirty="0">
                <a:latin typeface="黑体" panose="02010609060101010101" pitchFamily="49" charset="-122"/>
                <a:ea typeface="黑体" panose="02010609060101010101" pitchFamily="49" charset="-122"/>
                <a:sym typeface="+mn-ea"/>
              </a:rPr>
              <a:t>，然后再操作提前还款。</a:t>
            </a:r>
            <a:endParaRPr lang="zh-CN" altLang="en-US" sz="2000" b="1" dirty="0">
              <a:latin typeface="黑体" panose="02010609060101010101" pitchFamily="49" charset="-122"/>
              <a:ea typeface="黑体" panose="02010609060101010101" pitchFamily="49" charset="-122"/>
              <a:sym typeface="+mn-ea"/>
            </a:endParaRPr>
          </a:p>
        </p:txBody>
      </p:sp>
      <p:sp>
        <p:nvSpPr>
          <p:cNvPr id="33794" name="矩形 2"/>
          <p:cNvSpPr/>
          <p:nvPr/>
        </p:nvSpPr>
        <p:spPr>
          <a:xfrm>
            <a:off x="619125" y="77788"/>
            <a:ext cx="8353425" cy="731837"/>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4" name="文本框 3"/>
          <p:cNvSpPr txBox="1"/>
          <p:nvPr/>
        </p:nvSpPr>
        <p:spPr>
          <a:xfrm>
            <a:off x="617538" y="1014413"/>
            <a:ext cx="8355013"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提前还款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sp>
        <p:nvSpPr>
          <p:cNvPr id="5" name="心形 4"/>
          <p:cNvSpPr/>
          <p:nvPr/>
        </p:nvSpPr>
        <p:spPr>
          <a:xfrm>
            <a:off x="3636010" y="1865630"/>
            <a:ext cx="1122680" cy="982980"/>
          </a:xfrm>
          <a:prstGeom prst="heart">
            <a:avLst/>
          </a:prstGeom>
          <a:solidFill>
            <a:schemeClr val="accent6">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800" b="1">
                <a:solidFill>
                  <a:srgbClr val="7030A0"/>
                </a:solidFill>
                <a:sym typeface="+mn-ea"/>
              </a:rPr>
              <a:t>温馨提示</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0" name="图片 9" descr="6597156619609815313"/>
          <p:cNvPicPr>
            <a:picLocks noChangeAspect="1"/>
          </p:cNvPicPr>
          <p:nvPr/>
        </p:nvPicPr>
        <p:blipFill>
          <a:blip r:embed="rId1"/>
          <a:srcRect t="5898" r="-201" b="25852"/>
          <a:stretch>
            <a:fillRect/>
          </a:stretch>
        </p:blipFill>
        <p:spPr>
          <a:xfrm>
            <a:off x="683260" y="1917065"/>
            <a:ext cx="2703830" cy="40030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539750" y="1628775"/>
            <a:ext cx="8435975" cy="4838700"/>
          </a:xfrm>
          <a:noFill/>
          <a:ln>
            <a:noFill/>
          </a:ln>
        </p:spPr>
        <p:txBody>
          <a:bodyPr anchor="t" anchorCtr="0"/>
          <a:lstStyle/>
          <a:p>
            <a:pPr algn="l" fontAlgn="base" latinLnBrk="0">
              <a:lnSpc>
                <a:spcPct val="150000"/>
              </a:lnSpc>
            </a:pPr>
            <a:r>
              <a:rPr lang="en-US" altLang="zh-CN" sz="2000" b="1" strike="noStrike" noProof="1">
                <a:latin typeface="黑体" panose="02010609060101010101" pitchFamily="49" charset="-122"/>
                <a:ea typeface="黑体" panose="02010609060101010101" pitchFamily="49" charset="-122"/>
              </a:rPr>
              <a:t>   </a:t>
            </a:r>
            <a:r>
              <a:rPr lang="zh-CN" altLang="en-US" sz="2000" b="1" strike="noStrike" noProof="1">
                <a:latin typeface="黑体" panose="02010609060101010101" pitchFamily="49" charset="-122"/>
                <a:ea typeface="黑体" panose="02010609060101010101" pitchFamily="49" charset="-122"/>
              </a:rPr>
              <a:t> </a:t>
            </a:r>
            <a:r>
              <a:rPr lang="en-US" altLang="zh-CN" sz="2000" b="1" strike="noStrike" noProof="1">
                <a:latin typeface="黑体" panose="02010609060101010101" pitchFamily="49" charset="-122"/>
                <a:ea typeface="黑体" panose="02010609060101010101" pitchFamily="49" charset="-122"/>
              </a:rPr>
              <a:t>                 </a:t>
            </a:r>
            <a:r>
              <a:rPr lang="zh-CN" altLang="en-US" sz="2400" b="1" strike="noStrike" noProof="1">
                <a:latin typeface="黑体" panose="02010609060101010101" pitchFamily="49" charset="-122"/>
                <a:ea typeface="黑体" panose="02010609060101010101" pitchFamily="49" charset="-122"/>
              </a:rPr>
              <a:t>学生毕业后按月偿还贷款</a:t>
            </a:r>
            <a:br>
              <a:rPr lang="zh-CN" altLang="en-US" sz="2400" b="1" strike="noStrike" noProof="1">
                <a:latin typeface="黑体" panose="02010609060101010101" pitchFamily="49" charset="-122"/>
                <a:ea typeface="黑体" panose="02010609060101010101" pitchFamily="49" charset="-122"/>
              </a:rPr>
            </a:br>
            <a:r>
              <a:rPr lang="en-US" altLang="zh-CN" sz="2400" dirty="0">
                <a:latin typeface="微软雅黑" panose="020B0503020204020204" pitchFamily="34" charset="-122"/>
                <a:ea typeface="微软雅黑" panose="020B0503020204020204" pitchFamily="34" charset="-122"/>
                <a:sym typeface="+mn-ea"/>
              </a:rPr>
              <a:t> </a:t>
            </a:r>
            <a:r>
              <a:rPr lang="zh-CN" altLang="en-US" sz="2400" b="1" dirty="0">
                <a:latin typeface="黑体" panose="02010609060101010101" pitchFamily="49" charset="-122"/>
                <a:ea typeface="黑体" panose="02010609060101010101" pitchFamily="49" charset="-122"/>
                <a:sym typeface="+mn-ea"/>
              </a:rPr>
              <a:t>还款期限：</a:t>
            </a:r>
            <a:br>
              <a:rPr lang="zh-CN" altLang="en-US" sz="2400" b="1" dirty="0">
                <a:latin typeface="黑体" panose="02010609060101010101" pitchFamily="49" charset="-122"/>
                <a:ea typeface="黑体" panose="02010609060101010101" pitchFamily="49" charset="-122"/>
                <a:sym typeface="+mn-ea"/>
              </a:rPr>
            </a:br>
            <a:r>
              <a:rPr lang="en-US" altLang="zh-CN" sz="2400" b="1" dirty="0">
                <a:latin typeface="黑体" panose="02010609060101010101" pitchFamily="49" charset="-122"/>
                <a:ea typeface="黑体" panose="02010609060101010101" pitchFamily="49" charset="-122"/>
                <a:sym typeface="+mn-ea"/>
              </a:rPr>
              <a:t>    </a:t>
            </a:r>
            <a:br>
              <a:rPr lang="zh-CN" altLang="en-US" sz="2400" b="1" dirty="0">
                <a:latin typeface="黑体" panose="02010609060101010101" pitchFamily="49" charset="-122"/>
                <a:ea typeface="黑体" panose="02010609060101010101" pitchFamily="49" charset="-122"/>
                <a:sym typeface="+mn-ea"/>
              </a:rPr>
            </a:br>
            <a:r>
              <a:rPr lang="zh-CN" altLang="en-US" sz="2400" b="1" dirty="0">
                <a:latin typeface="黑体" panose="02010609060101010101" pitchFamily="49" charset="-122"/>
                <a:ea typeface="黑体" panose="02010609060101010101" pitchFamily="49" charset="-122"/>
                <a:sym typeface="+mn-ea"/>
              </a:rPr>
              <a:t>    </a:t>
            </a:r>
            <a:r>
              <a:rPr lang="en-US" altLang="zh-CN" sz="2400" b="1" dirty="0">
                <a:solidFill>
                  <a:srgbClr val="FF0000"/>
                </a:solidFill>
                <a:latin typeface="黑体" panose="02010609060101010101" pitchFamily="49" charset="-122"/>
                <a:ea typeface="黑体" panose="02010609060101010101" pitchFamily="49" charset="-122"/>
                <a:sym typeface="+mn-ea"/>
              </a:rPr>
              <a:t>2020</a:t>
            </a:r>
            <a:r>
              <a:rPr lang="zh-CN" altLang="en-US" sz="2400" b="1" dirty="0">
                <a:solidFill>
                  <a:srgbClr val="FF0000"/>
                </a:solidFill>
                <a:latin typeface="黑体" panose="02010609060101010101" pitchFamily="49" charset="-122"/>
                <a:ea typeface="黑体" panose="02010609060101010101" pitchFamily="49" charset="-122"/>
                <a:sym typeface="+mn-ea"/>
              </a:rPr>
              <a:t>年</a:t>
            </a:r>
            <a:r>
              <a:rPr lang="en-US" altLang="zh-CN" sz="2400" b="1" dirty="0">
                <a:solidFill>
                  <a:srgbClr val="FF0000"/>
                </a:solidFill>
                <a:latin typeface="黑体" panose="02010609060101010101" pitchFamily="49" charset="-122"/>
                <a:ea typeface="黑体" panose="02010609060101010101" pitchFamily="49" charset="-122"/>
                <a:sym typeface="+mn-ea"/>
              </a:rPr>
              <a:t>1</a:t>
            </a:r>
            <a:r>
              <a:rPr lang="zh-CN" altLang="en-US" sz="2400" b="1" dirty="0">
                <a:solidFill>
                  <a:srgbClr val="FF0000"/>
                </a:solidFill>
                <a:latin typeface="黑体" panose="02010609060101010101" pitchFamily="49" charset="-122"/>
                <a:ea typeface="黑体" panose="02010609060101010101" pitchFamily="49" charset="-122"/>
                <a:sym typeface="+mn-ea"/>
              </a:rPr>
              <a:t>月</a:t>
            </a:r>
            <a:r>
              <a:rPr lang="en-US" altLang="zh-CN" sz="2400" b="1" dirty="0">
                <a:solidFill>
                  <a:srgbClr val="FF0000"/>
                </a:solidFill>
                <a:latin typeface="黑体" panose="02010609060101010101" pitchFamily="49" charset="-122"/>
                <a:ea typeface="黑体" panose="02010609060101010101" pitchFamily="49" charset="-122"/>
                <a:sym typeface="+mn-ea"/>
              </a:rPr>
              <a:t>1</a:t>
            </a:r>
            <a:r>
              <a:rPr lang="zh-CN" altLang="en-US" sz="2400" b="1" dirty="0">
                <a:solidFill>
                  <a:srgbClr val="FF0000"/>
                </a:solidFill>
                <a:latin typeface="黑体" panose="02010609060101010101" pitchFamily="49" charset="-122"/>
                <a:ea typeface="黑体" panose="02010609060101010101" pitchFamily="49" charset="-122"/>
                <a:sym typeface="+mn-ea"/>
              </a:rPr>
              <a:t>日后办理的贷款</a:t>
            </a:r>
            <a:r>
              <a:rPr lang="zh-CN" altLang="en-US" sz="2400" b="1" dirty="0">
                <a:latin typeface="黑体" panose="02010609060101010101" pitchFamily="49" charset="-122"/>
                <a:ea typeface="黑体" panose="02010609060101010101" pitchFamily="49" charset="-122"/>
                <a:sym typeface="+mn-ea"/>
              </a:rPr>
              <a:t>，还款期为毕业后</a:t>
            </a:r>
            <a:r>
              <a:rPr lang="en-US" altLang="zh-CN" sz="2400" b="1" dirty="0">
                <a:latin typeface="黑体" panose="02010609060101010101" pitchFamily="49" charset="-122"/>
                <a:ea typeface="黑体" panose="02010609060101010101" pitchFamily="49" charset="-122"/>
                <a:sym typeface="+mn-ea"/>
              </a:rPr>
              <a:t>15</a:t>
            </a:r>
            <a:r>
              <a:rPr lang="zh-CN" altLang="en-US" sz="2400" b="1" dirty="0">
                <a:latin typeface="黑体" panose="02010609060101010101" pitchFamily="49" charset="-122"/>
                <a:ea typeface="黑体" panose="02010609060101010101" pitchFamily="49" charset="-122"/>
                <a:sym typeface="+mn-ea"/>
              </a:rPr>
              <a:t>年，还本宽限期（延迟还本）为</a:t>
            </a:r>
            <a:r>
              <a:rPr lang="en-US" altLang="zh-CN" sz="2400" b="1" dirty="0">
                <a:latin typeface="黑体" panose="02010609060101010101" pitchFamily="49" charset="-122"/>
                <a:ea typeface="黑体" panose="02010609060101010101" pitchFamily="49" charset="-122"/>
                <a:sym typeface="+mn-ea"/>
              </a:rPr>
              <a:t>5</a:t>
            </a:r>
            <a:r>
              <a:rPr lang="zh-CN" altLang="en-US" sz="2400" b="1" dirty="0">
                <a:latin typeface="黑体" panose="02010609060101010101" pitchFamily="49" charset="-122"/>
                <a:ea typeface="黑体" panose="02010609060101010101" pitchFamily="49" charset="-122"/>
                <a:sym typeface="+mn-ea"/>
              </a:rPr>
              <a:t>年，即毕业后</a:t>
            </a:r>
            <a:r>
              <a:rPr lang="zh-CN" altLang="en-US" sz="2400" b="1" dirty="0">
                <a:solidFill>
                  <a:srgbClr val="FF0000"/>
                </a:solidFill>
                <a:latin typeface="黑体" panose="02010609060101010101" pitchFamily="49" charset="-122"/>
                <a:ea typeface="黑体" panose="02010609060101010101" pitchFamily="49" charset="-122"/>
                <a:sym typeface="+mn-ea"/>
              </a:rPr>
              <a:t>前</a:t>
            </a:r>
            <a:r>
              <a:rPr lang="en-US" altLang="zh-CN" sz="2400" b="1" dirty="0">
                <a:solidFill>
                  <a:srgbClr val="FF0000"/>
                </a:solidFill>
                <a:latin typeface="黑体" panose="02010609060101010101" pitchFamily="49" charset="-122"/>
                <a:ea typeface="黑体" panose="02010609060101010101" pitchFamily="49" charset="-122"/>
                <a:sym typeface="+mn-ea"/>
              </a:rPr>
              <a:t>5</a:t>
            </a:r>
            <a:r>
              <a:rPr lang="zh-CN" altLang="en-US" sz="2400" b="1" dirty="0">
                <a:solidFill>
                  <a:srgbClr val="FF0000"/>
                </a:solidFill>
                <a:latin typeface="黑体" panose="02010609060101010101" pitchFamily="49" charset="-122"/>
                <a:ea typeface="黑体" panose="02010609060101010101" pitchFamily="49" charset="-122"/>
                <a:sym typeface="+mn-ea"/>
              </a:rPr>
              <a:t>年</a:t>
            </a:r>
            <a:r>
              <a:rPr lang="zh-CN" altLang="en-US" sz="2400" b="1" dirty="0">
                <a:latin typeface="黑体" panose="02010609060101010101" pitchFamily="49" charset="-122"/>
                <a:ea typeface="黑体" panose="02010609060101010101" pitchFamily="49" charset="-122"/>
                <a:sym typeface="+mn-ea"/>
              </a:rPr>
              <a:t>只需归还贷款利息，</a:t>
            </a:r>
            <a:r>
              <a:rPr lang="zh-CN" altLang="en-US" sz="2400" b="1" dirty="0">
                <a:solidFill>
                  <a:srgbClr val="FF0000"/>
                </a:solidFill>
                <a:latin typeface="黑体" panose="02010609060101010101" pitchFamily="49" charset="-122"/>
                <a:ea typeface="黑体" panose="02010609060101010101" pitchFamily="49" charset="-122"/>
                <a:sym typeface="+mn-ea"/>
              </a:rPr>
              <a:t>后</a:t>
            </a:r>
            <a:r>
              <a:rPr lang="en-US" altLang="zh-CN" sz="2400" b="1" dirty="0">
                <a:solidFill>
                  <a:srgbClr val="FF0000"/>
                </a:solidFill>
                <a:latin typeface="黑体" panose="02010609060101010101" pitchFamily="49" charset="-122"/>
                <a:ea typeface="黑体" panose="02010609060101010101" pitchFamily="49" charset="-122"/>
                <a:sym typeface="+mn-ea"/>
              </a:rPr>
              <a:t>10</a:t>
            </a:r>
            <a:r>
              <a:rPr lang="zh-CN" altLang="en-US" sz="2400" b="1" dirty="0">
                <a:solidFill>
                  <a:srgbClr val="FF0000"/>
                </a:solidFill>
                <a:latin typeface="黑体" panose="02010609060101010101" pitchFamily="49" charset="-122"/>
                <a:ea typeface="黑体" panose="02010609060101010101" pitchFamily="49" charset="-122"/>
                <a:sym typeface="+mn-ea"/>
              </a:rPr>
              <a:t>年</a:t>
            </a:r>
            <a:r>
              <a:rPr lang="zh-CN" altLang="en-US" sz="2400" b="1" dirty="0">
                <a:latin typeface="黑体" panose="02010609060101010101" pitchFamily="49" charset="-122"/>
                <a:ea typeface="黑体" panose="02010609060101010101" pitchFamily="49" charset="-122"/>
                <a:sym typeface="+mn-ea"/>
              </a:rPr>
              <a:t>开始按月还本付息，直到贷款结清。</a:t>
            </a:r>
            <a:br>
              <a:rPr lang="zh-CN" altLang="en-US" sz="2400" b="1" dirty="0">
                <a:latin typeface="黑体" panose="02010609060101010101" pitchFamily="49" charset="-122"/>
                <a:ea typeface="黑体" panose="02010609060101010101" pitchFamily="49" charset="-122"/>
                <a:sym typeface="+mn-ea"/>
              </a:rPr>
            </a:br>
            <a:br>
              <a:rPr lang="zh-CN" altLang="en-US" sz="2400" b="1" strike="noStrike" noProof="1">
                <a:latin typeface="黑体" panose="02010609060101010101" pitchFamily="49" charset="-122"/>
                <a:ea typeface="黑体" panose="02010609060101010101" pitchFamily="49" charset="-122"/>
              </a:rPr>
            </a:br>
            <a:r>
              <a:rPr lang="en-US" altLang="zh-CN" sz="2400" b="1" strike="noStrike" noProof="1">
                <a:latin typeface="黑体" panose="02010609060101010101" pitchFamily="49" charset="-122"/>
                <a:ea typeface="黑体" panose="02010609060101010101" pitchFamily="49" charset="-122"/>
              </a:rPr>
              <a:t>  </a:t>
            </a:r>
            <a:br>
              <a:rPr lang="zh-CN" altLang="en-US" sz="2000" b="1" strike="noStrike" noProof="1">
                <a:latin typeface="黑体" panose="02010609060101010101" pitchFamily="49" charset="-122"/>
                <a:ea typeface="黑体" panose="02010609060101010101" pitchFamily="49" charset="-122"/>
              </a:rPr>
            </a:br>
            <a:r>
              <a:rPr lang="en-US" altLang="zh-CN" sz="2000" b="1" strike="noStrike" noProof="1">
                <a:latin typeface="黑体" panose="02010609060101010101" pitchFamily="49" charset="-122"/>
                <a:ea typeface="黑体" panose="02010609060101010101" pitchFamily="49" charset="-122"/>
              </a:rPr>
              <a:t>   </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rPr>
            </a:br>
            <a:r>
              <a:rPr lang="zh-CN" altLang="en-US" sz="2000" b="1" strike="noStrike" noProof="1">
                <a:latin typeface="黑体" panose="02010609060101010101" pitchFamily="49" charset="-122"/>
                <a:ea typeface="黑体" panose="02010609060101010101" pitchFamily="49" charset="-122"/>
              </a:rPr>
              <a:t>    </a:t>
            </a:r>
            <a:br>
              <a:rPr lang="zh-CN" altLang="en-US" sz="2000" b="1" strike="noStrike" noProof="1">
                <a:latin typeface="黑体" panose="02010609060101010101" pitchFamily="49" charset="-122"/>
                <a:ea typeface="黑体" panose="02010609060101010101" pitchFamily="49" charset="-122"/>
              </a:rPr>
            </a:br>
            <a:br>
              <a:rPr lang="zh-CN" altLang="en-US" sz="2000" dirty="0">
                <a:latin typeface="微软雅黑" panose="020B0503020204020204" pitchFamily="34" charset="-122"/>
                <a:ea typeface="微软雅黑" panose="020B0503020204020204" pitchFamily="34" charset="-122"/>
              </a:rPr>
            </a:br>
            <a:endParaRPr lang="zh-CN" altLang="en-US" sz="2000" b="1" strike="noStrike" noProof="1">
              <a:latin typeface="仿宋_GB2312" panose="02010609030101010101" charset="-122"/>
              <a:ea typeface="仿宋_GB2312" panose="02010609030101010101" charset="-122"/>
            </a:endParaRPr>
          </a:p>
        </p:txBody>
      </p:sp>
      <p:sp>
        <p:nvSpPr>
          <p:cNvPr id="39938" name="矩形 2"/>
          <p:cNvSpPr/>
          <p:nvPr/>
        </p:nvSpPr>
        <p:spPr>
          <a:xfrm>
            <a:off x="536575" y="88900"/>
            <a:ext cx="8435975" cy="731838"/>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540385" y="1532255"/>
            <a:ext cx="8435975" cy="4838700"/>
          </a:xfrm>
          <a:noFill/>
          <a:ln>
            <a:noFill/>
          </a:ln>
        </p:spPr>
        <p:txBody>
          <a:bodyPr anchor="t" anchorCtr="0"/>
          <a:lstStyle/>
          <a:p>
            <a:pPr algn="l" fontAlgn="base" latinLnBrk="0">
              <a:lnSpc>
                <a:spcPct val="150000"/>
              </a:lnSpc>
            </a:pPr>
            <a:r>
              <a:rPr lang="en-US" altLang="zh-CN" sz="2000" b="1" strike="noStrike" noProof="1">
                <a:latin typeface="黑体" panose="02010609060101010101" pitchFamily="49" charset="-122"/>
                <a:ea typeface="黑体" panose="02010609060101010101" pitchFamily="49" charset="-122"/>
              </a:rPr>
              <a:t>  </a:t>
            </a:r>
            <a:br>
              <a:rPr lang="zh-CN" altLang="en-US" sz="2000" b="1" strike="noStrike" noProof="1">
                <a:latin typeface="黑体" panose="02010609060101010101" pitchFamily="49" charset="-122"/>
                <a:ea typeface="黑体" panose="02010609060101010101" pitchFamily="49" charset="-122"/>
              </a:rPr>
            </a:br>
            <a:r>
              <a:rPr lang="en-US" altLang="zh-CN" sz="2000" b="1" strike="noStrike" noProof="1">
                <a:solidFill>
                  <a:srgbClr val="FF0000"/>
                </a:solidFill>
                <a:latin typeface="黑体" panose="02010609060101010101" pitchFamily="49" charset="-122"/>
                <a:ea typeface="黑体" panose="02010609060101010101" pitchFamily="49" charset="-122"/>
              </a:rPr>
              <a:t>    </a:t>
            </a:r>
            <a:r>
              <a:rPr lang="zh-CN" altLang="en-US" sz="2400" b="1" strike="noStrike" noProof="1">
                <a:solidFill>
                  <a:srgbClr val="FF0000"/>
                </a:solidFill>
                <a:latin typeface="黑体" panose="02010609060101010101" pitchFamily="49" charset="-122"/>
                <a:ea typeface="黑体" panose="02010609060101010101" pitchFamily="49" charset="-122"/>
              </a:rPr>
              <a:t>还款日</a:t>
            </a:r>
            <a:r>
              <a:rPr lang="zh-CN" altLang="en-US" sz="2000" b="1" strike="noStrike" noProof="1">
                <a:solidFill>
                  <a:schemeClr val="tx1"/>
                </a:solidFill>
                <a:latin typeface="黑体" panose="02010609060101010101" pitchFamily="49" charset="-122"/>
                <a:ea typeface="黑体" panose="02010609060101010101" pitchFamily="49" charset="-122"/>
              </a:rPr>
              <a:t>及</a:t>
            </a:r>
            <a:r>
              <a:rPr lang="zh-CN" altLang="en-US" sz="2400" b="1" strike="noStrike" noProof="1">
                <a:solidFill>
                  <a:srgbClr val="FF0000"/>
                </a:solidFill>
                <a:latin typeface="黑体" panose="02010609060101010101" pitchFamily="49" charset="-122"/>
                <a:ea typeface="黑体" panose="02010609060101010101" pitchFamily="49" charset="-122"/>
              </a:rPr>
              <a:t>还款方式</a:t>
            </a:r>
            <a:br>
              <a:rPr lang="zh-CN" altLang="en-US" sz="2000" b="1" strike="noStrike" noProof="1">
                <a:highlight>
                  <a:srgbClr val="FFFF00"/>
                </a:highlight>
                <a:latin typeface="黑体" panose="02010609060101010101" pitchFamily="49" charset="-122"/>
                <a:ea typeface="黑体" panose="02010609060101010101" pitchFamily="49" charset="-122"/>
              </a:rPr>
            </a:br>
            <a:br>
              <a:rPr lang="zh-CN" altLang="en-US" sz="2000" b="1" strike="noStrike" noProof="1">
                <a:latin typeface="黑体" panose="02010609060101010101" pitchFamily="49" charset="-122"/>
                <a:ea typeface="黑体" panose="02010609060101010101" pitchFamily="49" charset="-122"/>
              </a:rPr>
            </a:br>
            <a:r>
              <a:rPr lang="en-US" altLang="zh-CN" sz="2000" b="1" strike="noStrike" noProof="1">
                <a:latin typeface="黑体" panose="02010609060101010101" pitchFamily="49" charset="-122"/>
                <a:ea typeface="黑体" panose="02010609060101010101" pitchFamily="49" charset="-122"/>
              </a:rPr>
              <a:t>   </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rPr>
            </a:br>
            <a:r>
              <a:rPr lang="zh-CN" altLang="en-US" sz="2000" b="1" strike="noStrike" noProof="1">
                <a:latin typeface="黑体" panose="02010609060101010101" pitchFamily="49" charset="-122"/>
                <a:ea typeface="黑体" panose="02010609060101010101" pitchFamily="49" charset="-122"/>
              </a:rPr>
              <a:t>    </a:t>
            </a:r>
            <a:br>
              <a:rPr lang="zh-CN" altLang="en-US" sz="2000" b="1" strike="noStrike" noProof="1">
                <a:latin typeface="黑体" panose="02010609060101010101" pitchFamily="49" charset="-122"/>
                <a:ea typeface="黑体" panose="02010609060101010101" pitchFamily="49" charset="-122"/>
              </a:rPr>
            </a:br>
            <a:br>
              <a:rPr lang="zh-CN" altLang="en-US" sz="2000" dirty="0">
                <a:latin typeface="微软雅黑" panose="020B0503020204020204" pitchFamily="34" charset="-122"/>
                <a:ea typeface="微软雅黑" panose="020B0503020204020204" pitchFamily="34" charset="-122"/>
              </a:rPr>
            </a:br>
            <a:endParaRPr lang="zh-CN" altLang="en-US" sz="2000" b="1" strike="noStrike" noProof="1">
              <a:latin typeface="仿宋_GB2312" panose="02010609030101010101" charset="-122"/>
              <a:ea typeface="仿宋_GB2312" panose="02010609030101010101" charset="-122"/>
            </a:endParaRPr>
          </a:p>
        </p:txBody>
      </p:sp>
      <p:sp>
        <p:nvSpPr>
          <p:cNvPr id="39938" name="矩形 2"/>
          <p:cNvSpPr/>
          <p:nvPr/>
        </p:nvSpPr>
        <p:spPr>
          <a:xfrm>
            <a:off x="536575" y="88900"/>
            <a:ext cx="8435975" cy="731838"/>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graphicFrame>
        <p:nvGraphicFramePr>
          <p:cNvPr id="2" name="表格 1"/>
          <p:cNvGraphicFramePr/>
          <p:nvPr>
            <p:custDataLst>
              <p:tags r:id="rId1"/>
            </p:custDataLst>
          </p:nvPr>
        </p:nvGraphicFramePr>
        <p:xfrm>
          <a:off x="905510" y="2725420"/>
          <a:ext cx="7683500" cy="2663190"/>
        </p:xfrm>
        <a:graphic>
          <a:graphicData uri="http://schemas.openxmlformats.org/drawingml/2006/table">
            <a:tbl>
              <a:tblPr firstRow="1" bandRow="1">
                <a:tableStyleId>{5C22544A-7EE6-4342-B048-85BDC9FD1C3A}</a:tableStyleId>
              </a:tblPr>
              <a:tblGrid>
                <a:gridCol w="2192020"/>
                <a:gridCol w="2745740"/>
                <a:gridCol w="2745740"/>
              </a:tblGrid>
              <a:tr h="522605">
                <a:tc>
                  <a:txBody>
                    <a:bodyPr/>
                    <a:lstStyle/>
                    <a:p>
                      <a:pPr algn="ctr">
                        <a:buNone/>
                      </a:pPr>
                      <a:r>
                        <a:rPr lang="zh-CN" altLang="en-US"/>
                        <a:t>贷款年份</a:t>
                      </a:r>
                      <a:endParaRPr lang="zh-CN" altLang="en-US"/>
                    </a:p>
                  </a:txBody>
                  <a:tcPr>
                    <a:gradFill>
                      <a:gsLst>
                        <a:gs pos="0">
                          <a:schemeClr val="accent2">
                            <a:lumMod val="40000"/>
                            <a:lumOff val="60000"/>
                          </a:schemeClr>
                        </a:gs>
                        <a:gs pos="100000">
                          <a:srgbClr val="832B2B"/>
                        </a:gs>
                      </a:gsLst>
                      <a:lin ang="5400000" scaled="0"/>
                    </a:gradFill>
                  </a:tcPr>
                </a:tc>
                <a:tc>
                  <a:txBody>
                    <a:bodyPr/>
                    <a:lstStyle/>
                    <a:p>
                      <a:pPr algn="ctr">
                        <a:buNone/>
                      </a:pPr>
                      <a:r>
                        <a:rPr lang="en-US" altLang="zh-CN" sz="1800" dirty="0">
                          <a:latin typeface="微软雅黑" panose="020B0503020204020204" pitchFamily="34" charset="-122"/>
                          <a:ea typeface="微软雅黑" panose="020B0503020204020204" pitchFamily="34" charset="-122"/>
                          <a:sym typeface="+mn-ea"/>
                        </a:rPr>
                        <a:t>  </a:t>
                      </a:r>
                      <a:r>
                        <a:rPr lang="zh-CN" altLang="en-US" sz="1800" dirty="0">
                          <a:latin typeface="黑体" panose="02010609060101010101" pitchFamily="49" charset="-122"/>
                          <a:ea typeface="黑体" panose="02010609060101010101" pitchFamily="49" charset="-122"/>
                          <a:sym typeface="+mn-ea"/>
                        </a:rPr>
                        <a:t>还款日</a:t>
                      </a:r>
                      <a:endParaRPr lang="zh-CN" altLang="en-US"/>
                    </a:p>
                  </a:txBody>
                  <a:tcPr>
                    <a:gradFill>
                      <a:gsLst>
                        <a:gs pos="0">
                          <a:schemeClr val="accent2">
                            <a:lumMod val="40000"/>
                            <a:lumOff val="60000"/>
                          </a:schemeClr>
                        </a:gs>
                        <a:gs pos="100000">
                          <a:srgbClr val="832B2B"/>
                        </a:gs>
                      </a:gsLst>
                      <a:lin ang="5400000" scaled="0"/>
                    </a:gradFill>
                  </a:tcPr>
                </a:tc>
                <a:tc>
                  <a:txBody>
                    <a:bodyPr/>
                    <a:lstStyle/>
                    <a:p>
                      <a:pPr algn="ctr">
                        <a:buNone/>
                      </a:pPr>
                      <a:r>
                        <a:rPr lang="zh-CN" altLang="en-US" sz="1800" dirty="0">
                          <a:latin typeface="黑体" panose="02010609060101010101" pitchFamily="49" charset="-122"/>
                          <a:ea typeface="黑体" panose="02010609060101010101" pitchFamily="49" charset="-122"/>
                          <a:sym typeface="+mn-ea"/>
                        </a:rPr>
                        <a:t>还款方式</a:t>
                      </a:r>
                      <a:endParaRPr lang="zh-CN" altLang="en-US"/>
                    </a:p>
                  </a:txBody>
                  <a:tcPr>
                    <a:gradFill>
                      <a:gsLst>
                        <a:gs pos="0">
                          <a:schemeClr val="accent2">
                            <a:lumMod val="40000"/>
                            <a:lumOff val="60000"/>
                          </a:schemeClr>
                        </a:gs>
                        <a:gs pos="100000">
                          <a:srgbClr val="832B2B"/>
                        </a:gs>
                      </a:gsLst>
                      <a:lin ang="5400000" scaled="0"/>
                    </a:gradFill>
                  </a:tcPr>
                </a:tc>
              </a:tr>
              <a:tr h="1224915">
                <a:tc>
                  <a:txBody>
                    <a:bodyPr/>
                    <a:lstStyle/>
                    <a:p>
                      <a:pPr>
                        <a:buNone/>
                      </a:pPr>
                      <a:r>
                        <a:rPr lang="en-US" altLang="zh-CN" sz="1800" b="1" dirty="0">
                          <a:solidFill>
                            <a:schemeClr val="tx1"/>
                          </a:solidFill>
                          <a:latin typeface="黑体" panose="02010609060101010101" pitchFamily="49" charset="-122"/>
                          <a:ea typeface="黑体" panose="02010609060101010101" pitchFamily="49" charset="-122"/>
                          <a:sym typeface="+mn-ea"/>
                        </a:rPr>
                        <a:t>2021</a:t>
                      </a:r>
                      <a:r>
                        <a:rPr lang="zh-CN" altLang="en-US" sz="1800" b="1" dirty="0">
                          <a:solidFill>
                            <a:schemeClr val="tx1"/>
                          </a:solidFill>
                          <a:latin typeface="黑体" panose="02010609060101010101" pitchFamily="49" charset="-122"/>
                          <a:ea typeface="黑体" panose="02010609060101010101" pitchFamily="49" charset="-122"/>
                          <a:sym typeface="+mn-ea"/>
                        </a:rPr>
                        <a:t>年及以前</a:t>
                      </a:r>
                      <a:endParaRPr lang="zh-CN" altLang="en-US" sz="1800" b="1" dirty="0">
                        <a:solidFill>
                          <a:schemeClr val="tx1"/>
                        </a:solidFill>
                        <a:latin typeface="黑体" panose="02010609060101010101" pitchFamily="49" charset="-122"/>
                        <a:ea typeface="黑体" panose="02010609060101010101" pitchFamily="49" charset="-122"/>
                        <a:sym typeface="+mn-ea"/>
                      </a:endParaRPr>
                    </a:p>
                  </a:txBody>
                  <a:tcPr>
                    <a:gradFill>
                      <a:gsLst>
                        <a:gs pos="0">
                          <a:schemeClr val="accent2">
                            <a:lumMod val="40000"/>
                            <a:lumOff val="60000"/>
                          </a:schemeClr>
                        </a:gs>
                        <a:gs pos="100000">
                          <a:srgbClr val="832B2B"/>
                        </a:gs>
                      </a:gsLst>
                      <a:lin ang="5400000" scaled="0"/>
                    </a:gradFill>
                  </a:tcPr>
                </a:tc>
                <a:tc>
                  <a:txBody>
                    <a:bodyPr/>
                    <a:lstStyle/>
                    <a:p>
                      <a:pPr>
                        <a:buNone/>
                      </a:pPr>
                      <a:r>
                        <a:rPr lang="zh-CN" altLang="en-US" sz="1800" b="1" dirty="0">
                          <a:solidFill>
                            <a:schemeClr val="tx1"/>
                          </a:solidFill>
                          <a:latin typeface="黑体" panose="02010609060101010101" pitchFamily="49" charset="-122"/>
                          <a:ea typeface="黑体" panose="02010609060101010101" pitchFamily="49" charset="-122"/>
                          <a:sym typeface="+mn-ea"/>
                        </a:rPr>
                        <a:t>每月</a:t>
                      </a:r>
                      <a:r>
                        <a:rPr lang="en-US" altLang="zh-CN" sz="1800" b="1" dirty="0">
                          <a:solidFill>
                            <a:schemeClr val="tx1"/>
                          </a:solidFill>
                          <a:latin typeface="黑体" panose="02010609060101010101" pitchFamily="49" charset="-122"/>
                          <a:ea typeface="黑体" panose="02010609060101010101" pitchFamily="49" charset="-122"/>
                          <a:sym typeface="+mn-ea"/>
                        </a:rPr>
                        <a:t>1</a:t>
                      </a:r>
                      <a:r>
                        <a:rPr lang="zh-CN" altLang="en-US" sz="1800" b="1" dirty="0">
                          <a:solidFill>
                            <a:schemeClr val="tx1"/>
                          </a:solidFill>
                          <a:latin typeface="黑体" panose="02010609060101010101" pitchFamily="49" charset="-122"/>
                          <a:ea typeface="黑体" panose="02010609060101010101" pitchFamily="49" charset="-122"/>
                          <a:sym typeface="+mn-ea"/>
                        </a:rPr>
                        <a:t>号</a:t>
                      </a:r>
                      <a:endParaRPr lang="zh-CN" altLang="en-US" sz="1800" b="1" dirty="0">
                        <a:solidFill>
                          <a:schemeClr val="tx1"/>
                        </a:solidFill>
                        <a:latin typeface="黑体" panose="02010609060101010101" pitchFamily="49" charset="-122"/>
                        <a:ea typeface="黑体" panose="02010609060101010101" pitchFamily="49" charset="-122"/>
                        <a:sym typeface="+mn-ea"/>
                      </a:endParaRPr>
                    </a:p>
                  </a:txBody>
                  <a:tcPr>
                    <a:gradFill>
                      <a:gsLst>
                        <a:gs pos="0">
                          <a:schemeClr val="accent2">
                            <a:lumMod val="40000"/>
                            <a:lumOff val="60000"/>
                          </a:schemeClr>
                        </a:gs>
                        <a:gs pos="100000">
                          <a:srgbClr val="832B2B"/>
                        </a:gs>
                      </a:gsLst>
                      <a:lin ang="5400000" scaled="0"/>
                    </a:gradFill>
                  </a:tcPr>
                </a:tc>
                <a:tc>
                  <a:txBody>
                    <a:bodyPr/>
                    <a:lstStyle/>
                    <a:p>
                      <a:pPr>
                        <a:buNone/>
                      </a:pPr>
                      <a:r>
                        <a:rPr lang="zh-CN" altLang="en-US" sz="1800" b="1" dirty="0">
                          <a:latin typeface="黑体" panose="02010609060101010101" pitchFamily="49" charset="-122"/>
                          <a:ea typeface="黑体" panose="02010609060101010101" pitchFamily="49" charset="-122"/>
                          <a:sym typeface="+mn-ea"/>
                        </a:rPr>
                        <a:t>等额本金（递减法）</a:t>
                      </a:r>
                      <a:endParaRPr lang="zh-CN" altLang="en-US" b="1"/>
                    </a:p>
                  </a:txBody>
                  <a:tcPr>
                    <a:gradFill>
                      <a:gsLst>
                        <a:gs pos="0">
                          <a:schemeClr val="accent2">
                            <a:lumMod val="40000"/>
                            <a:lumOff val="60000"/>
                          </a:schemeClr>
                        </a:gs>
                        <a:gs pos="100000">
                          <a:srgbClr val="832B2B"/>
                        </a:gs>
                      </a:gsLst>
                      <a:lin ang="5400000" scaled="0"/>
                    </a:gradFill>
                  </a:tcPr>
                </a:tc>
              </a:tr>
              <a:tr h="915670">
                <a:tc>
                  <a:txBody>
                    <a:bodyPr/>
                    <a:lstStyle/>
                    <a:p>
                      <a:pPr>
                        <a:buNone/>
                      </a:pPr>
                      <a:r>
                        <a:rPr lang="en-US" altLang="zh-CN" sz="1800" b="1" dirty="0">
                          <a:solidFill>
                            <a:schemeClr val="tx1"/>
                          </a:solidFill>
                          <a:latin typeface="黑体" panose="02010609060101010101" pitchFamily="49" charset="-122"/>
                          <a:ea typeface="黑体" panose="02010609060101010101" pitchFamily="49" charset="-122"/>
                          <a:sym typeface="+mn-ea"/>
                        </a:rPr>
                        <a:t>2022</a:t>
                      </a:r>
                      <a:r>
                        <a:rPr lang="zh-CN" altLang="en-US" sz="1800" b="1" dirty="0">
                          <a:solidFill>
                            <a:schemeClr val="tx1"/>
                          </a:solidFill>
                          <a:latin typeface="黑体" panose="02010609060101010101" pitchFamily="49" charset="-122"/>
                          <a:ea typeface="黑体" panose="02010609060101010101" pitchFamily="49" charset="-122"/>
                          <a:sym typeface="+mn-ea"/>
                        </a:rPr>
                        <a:t>年</a:t>
                      </a:r>
                      <a:r>
                        <a:rPr lang="zh-CN" sz="1800" b="1" dirty="0">
                          <a:solidFill>
                            <a:schemeClr val="tx1"/>
                          </a:solidFill>
                          <a:latin typeface="黑体" panose="02010609060101010101" pitchFamily="49" charset="-122"/>
                          <a:ea typeface="黑体" panose="02010609060101010101" pitchFamily="49" charset="-122"/>
                          <a:sym typeface="+mn-ea"/>
                        </a:rPr>
                        <a:t>及以后</a:t>
                      </a:r>
                      <a:endParaRPr lang="zh-CN" altLang="en-US" sz="1800" b="1" dirty="0">
                        <a:solidFill>
                          <a:schemeClr val="tx1"/>
                        </a:solidFill>
                        <a:latin typeface="黑体" panose="02010609060101010101" pitchFamily="49" charset="-122"/>
                        <a:ea typeface="黑体" panose="02010609060101010101" pitchFamily="49" charset="-122"/>
                        <a:sym typeface="+mn-ea"/>
                      </a:endParaRPr>
                    </a:p>
                  </a:txBody>
                  <a:tcPr>
                    <a:gradFill>
                      <a:gsLst>
                        <a:gs pos="0">
                          <a:schemeClr val="accent2">
                            <a:lumMod val="40000"/>
                            <a:lumOff val="60000"/>
                          </a:schemeClr>
                        </a:gs>
                        <a:gs pos="100000">
                          <a:srgbClr val="832B2B"/>
                        </a:gs>
                      </a:gsLst>
                      <a:lin ang="5400000" scaled="0"/>
                    </a:gradFill>
                  </a:tcPr>
                </a:tc>
                <a:tc>
                  <a:txBody>
                    <a:bodyPr/>
                    <a:lstStyle/>
                    <a:p>
                      <a:pPr>
                        <a:buNone/>
                      </a:pPr>
                      <a:r>
                        <a:rPr lang="zh-CN" altLang="en-US" sz="1800" b="1" dirty="0">
                          <a:solidFill>
                            <a:schemeClr val="tx1"/>
                          </a:solidFill>
                          <a:latin typeface="黑体" panose="02010609060101010101" pitchFamily="49" charset="-122"/>
                          <a:ea typeface="黑体" panose="02010609060101010101" pitchFamily="49" charset="-122"/>
                          <a:sym typeface="+mn-ea"/>
                        </a:rPr>
                        <a:t>以手机银行显示的还款日为准</a:t>
                      </a:r>
                      <a:endParaRPr lang="zh-CN" altLang="en-US" sz="1800" b="1" dirty="0">
                        <a:solidFill>
                          <a:schemeClr val="tx1"/>
                        </a:solidFill>
                        <a:latin typeface="黑体" panose="02010609060101010101" pitchFamily="49" charset="-122"/>
                        <a:ea typeface="黑体" panose="02010609060101010101" pitchFamily="49" charset="-122"/>
                        <a:sym typeface="+mn-ea"/>
                      </a:endParaRPr>
                    </a:p>
                  </a:txBody>
                  <a:tcPr>
                    <a:gradFill>
                      <a:gsLst>
                        <a:gs pos="0">
                          <a:schemeClr val="accent2">
                            <a:lumMod val="40000"/>
                            <a:lumOff val="60000"/>
                          </a:schemeClr>
                        </a:gs>
                        <a:gs pos="100000">
                          <a:srgbClr val="832B2B"/>
                        </a:gs>
                      </a:gsLst>
                      <a:lin ang="5400000" scaled="0"/>
                    </a:gradFill>
                  </a:tcPr>
                </a:tc>
                <a:tc>
                  <a:txBody>
                    <a:bodyPr/>
                    <a:lstStyle/>
                    <a:p>
                      <a:pPr>
                        <a:buNone/>
                      </a:pPr>
                      <a:r>
                        <a:rPr lang="zh-CN" altLang="en-US" sz="1800" b="1" dirty="0">
                          <a:latin typeface="黑体" panose="02010609060101010101" pitchFamily="49" charset="-122"/>
                          <a:ea typeface="黑体" panose="02010609060101010101" pitchFamily="49" charset="-122"/>
                          <a:sym typeface="+mn-ea"/>
                        </a:rPr>
                        <a:t>等额本息（等额法）</a:t>
                      </a:r>
                      <a:endParaRPr lang="zh-CN" altLang="en-US" b="1"/>
                    </a:p>
                  </a:txBody>
                  <a:tcPr>
                    <a:gradFill>
                      <a:gsLst>
                        <a:gs pos="0">
                          <a:schemeClr val="accent2">
                            <a:lumMod val="40000"/>
                            <a:lumOff val="60000"/>
                          </a:schemeClr>
                        </a:gs>
                        <a:gs pos="100000">
                          <a:srgbClr val="832B2B"/>
                        </a:gs>
                      </a:gsLst>
                      <a:lin ang="5400000" scaled="0"/>
                    </a:gra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descr="7b0a202020202262756c6c6574223a20227b5c2263617465676f727949645c223a5c225c222c5c2274656d706c61746549645c223a32303233313537347d220a7d0a"/>
          <p:cNvSpPr>
            <a:spLocks noGrp="1"/>
          </p:cNvSpPr>
          <p:nvPr>
            <p:ph type="title"/>
          </p:nvPr>
        </p:nvSpPr>
        <p:spPr>
          <a:xfrm>
            <a:off x="756285" y="1629410"/>
            <a:ext cx="8038465" cy="4593590"/>
          </a:xfrm>
          <a:noFill/>
          <a:ln>
            <a:noFill/>
          </a:ln>
        </p:spPr>
        <p:txBody>
          <a:bodyPr anchor="t" anchorCtr="0"/>
          <a:lstStyle/>
          <a:p>
            <a:pPr marL="0" indent="0" algn="l">
              <a:buFont typeface="+mj-lt"/>
              <a:buNone/>
            </a:pPr>
            <a:r>
              <a:rPr lang="zh-CN" altLang="en-US" sz="2000" b="1" dirty="0">
                <a:latin typeface="黑体" panose="02010609060101010101" pitchFamily="49" charset="-122"/>
                <a:ea typeface="黑体" panose="02010609060101010101" pitchFamily="49" charset="-122"/>
              </a:rPr>
              <a:t>贷款利率：</a:t>
            </a:r>
            <a:br>
              <a:rPr lang="zh-CN" altLang="en-US" sz="2000" b="1" dirty="0">
                <a:latin typeface="黑体" panose="02010609060101010101" pitchFamily="49" charset="-122"/>
                <a:ea typeface="黑体" panose="02010609060101010101" pitchFamily="49" charset="-122"/>
              </a:rPr>
            </a:br>
            <a:br>
              <a:rPr lang="zh-CN" altLang="en-US" sz="2000" b="1" dirty="0">
                <a:latin typeface="黑体" panose="02010609060101010101" pitchFamily="49" charset="-122"/>
                <a:ea typeface="黑体" panose="02010609060101010101" pitchFamily="49" charset="-122"/>
              </a:rPr>
            </a:br>
            <a:r>
              <a:rPr lang="en-US" altLang="zh-CN" sz="2000" b="1"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按照国家政策，目前国家助学贷款定价为</a:t>
            </a:r>
            <a:r>
              <a:rPr lang="zh-CN" altLang="en-US" sz="2000" b="1" dirty="0">
                <a:solidFill>
                  <a:srgbClr val="FF0000"/>
                </a:solidFill>
                <a:latin typeface="黑体" panose="02010609060101010101" pitchFamily="49" charset="-122"/>
                <a:ea typeface="黑体" panose="02010609060101010101" pitchFamily="49" charset="-122"/>
              </a:rPr>
              <a:t>五年期以上</a:t>
            </a:r>
            <a:r>
              <a:rPr lang="en-US" altLang="zh-CN" sz="2000" b="1" dirty="0">
                <a:solidFill>
                  <a:srgbClr val="FF0000"/>
                </a:solidFill>
                <a:latin typeface="黑体" panose="02010609060101010101" pitchFamily="49" charset="-122"/>
                <a:ea typeface="黑体" panose="02010609060101010101" pitchFamily="49" charset="-122"/>
              </a:rPr>
              <a:t>LPR-70BP</a:t>
            </a:r>
            <a:br>
              <a:rPr lang="en-US" altLang="zh-CN" sz="2000" b="1" dirty="0">
                <a:latin typeface="黑体" panose="02010609060101010101" pitchFamily="49" charset="-122"/>
                <a:ea typeface="黑体" panose="02010609060101010101" pitchFamily="49" charset="-122"/>
              </a:rPr>
            </a:br>
            <a:r>
              <a:rPr lang="zh-CN" altLang="en-US" sz="2000" b="1" dirty="0">
                <a:latin typeface="黑体" panose="02010609060101010101" pitchFamily="49" charset="-122"/>
                <a:ea typeface="黑体" panose="02010609060101010101" pitchFamily="49" charset="-122"/>
              </a:rPr>
              <a:t>如：</a:t>
            </a:r>
            <a:r>
              <a:rPr lang="en-US" altLang="zh-CN" sz="2000" b="1" dirty="0">
                <a:latin typeface="黑体" panose="02010609060101010101" pitchFamily="49" charset="-122"/>
                <a:ea typeface="黑体" panose="02010609060101010101" pitchFamily="49" charset="-122"/>
              </a:rPr>
              <a:t>2024</a:t>
            </a:r>
            <a:r>
              <a:rPr lang="zh-CN" altLang="en-US" sz="2000" b="1" dirty="0">
                <a:latin typeface="黑体" panose="02010609060101010101" pitchFamily="49" charset="-122"/>
                <a:ea typeface="黑体" panose="02010609060101010101" pitchFamily="49" charset="-122"/>
              </a:rPr>
              <a:t>年</a:t>
            </a:r>
            <a:r>
              <a:rPr lang="en-US" altLang="zh-CN" sz="2000" b="1" dirty="0">
                <a:latin typeface="黑体" panose="02010609060101010101" pitchFamily="49" charset="-122"/>
                <a:ea typeface="黑体" panose="02010609060101010101" pitchFamily="49" charset="-122"/>
              </a:rPr>
              <a:t>9</a:t>
            </a:r>
            <a:r>
              <a:rPr lang="zh-CN" altLang="en-US" sz="2000" b="1" dirty="0">
                <a:latin typeface="黑体" panose="02010609060101010101" pitchFamily="49" charset="-122"/>
                <a:ea typeface="黑体" panose="02010609060101010101" pitchFamily="49" charset="-122"/>
              </a:rPr>
              <a:t>月</a:t>
            </a:r>
            <a:r>
              <a:rPr lang="en-US" altLang="zh-CN" sz="2000" b="1" dirty="0">
                <a:latin typeface="黑体" panose="02010609060101010101" pitchFamily="49" charset="-122"/>
                <a:ea typeface="黑体" panose="02010609060101010101" pitchFamily="49" charset="-122"/>
              </a:rPr>
              <a:t>30</a:t>
            </a:r>
            <a:r>
              <a:rPr lang="zh-CN" altLang="en-US" sz="2000" b="1" dirty="0">
                <a:latin typeface="黑体" panose="02010609060101010101" pitchFamily="49" charset="-122"/>
                <a:ea typeface="黑体" panose="02010609060101010101" pitchFamily="49" charset="-122"/>
              </a:rPr>
              <a:t>发放的国家助学贷款，参照央行当月的五年期</a:t>
            </a:r>
            <a:r>
              <a:rPr lang="en-US" altLang="zh-CN" sz="2000" b="1" dirty="0">
                <a:latin typeface="黑体" panose="02010609060101010101" pitchFamily="49" charset="-122"/>
                <a:ea typeface="黑体" panose="02010609060101010101" pitchFamily="49" charset="-122"/>
              </a:rPr>
              <a:t>LPR</a:t>
            </a:r>
            <a:r>
              <a:rPr lang="zh-CN" altLang="en-US" sz="2000" b="1" dirty="0">
                <a:latin typeface="黑体" panose="02010609060101010101" pitchFamily="49" charset="-122"/>
                <a:ea typeface="黑体" panose="02010609060101010101" pitchFamily="49" charset="-122"/>
              </a:rPr>
              <a:t>为</a:t>
            </a:r>
            <a:r>
              <a:rPr lang="en-US" altLang="zh-CN" sz="2000" b="1" dirty="0">
                <a:latin typeface="黑体" panose="02010609060101010101" pitchFamily="49" charset="-122"/>
                <a:ea typeface="黑体" panose="02010609060101010101" pitchFamily="49" charset="-122"/>
              </a:rPr>
              <a:t>3.85%</a:t>
            </a:r>
            <a:r>
              <a:rPr lang="zh-CN" altLang="en-US" sz="2000" b="1" dirty="0">
                <a:latin typeface="黑体" panose="02010609060101010101" pitchFamily="49" charset="-122"/>
                <a:ea typeface="黑体" panose="02010609060101010101" pitchFamily="49" charset="-122"/>
              </a:rPr>
              <a:t>，则本笔贷款的最终利率为</a:t>
            </a:r>
            <a:r>
              <a:rPr lang="en-US" altLang="zh-CN" sz="2000" b="1" dirty="0">
                <a:latin typeface="黑体" panose="02010609060101010101" pitchFamily="49" charset="-122"/>
                <a:ea typeface="黑体" panose="02010609060101010101" pitchFamily="49" charset="-122"/>
              </a:rPr>
              <a:t>3.85%-0.7%=3.15%</a:t>
            </a:r>
            <a:br>
              <a:rPr lang="zh-CN" altLang="en-US" sz="2000" b="1" dirty="0">
                <a:latin typeface="黑体" panose="02010609060101010101" pitchFamily="49" charset="-122"/>
                <a:ea typeface="黑体" panose="02010609060101010101" pitchFamily="49" charset="-122"/>
              </a:rPr>
            </a:br>
            <a:r>
              <a:rPr lang="en-US" altLang="zh-CN" sz="2000" b="1" dirty="0">
                <a:latin typeface="黑体" panose="02010609060101010101" pitchFamily="49" charset="-122"/>
                <a:ea typeface="黑体" panose="02010609060101010101" pitchFamily="49" charset="-122"/>
              </a:rPr>
              <a:t>    LPR</a:t>
            </a:r>
            <a:r>
              <a:rPr lang="zh-CN" altLang="en-US" sz="2000" b="1" dirty="0">
                <a:latin typeface="黑体" panose="02010609060101010101" pitchFamily="49" charset="-122"/>
                <a:ea typeface="黑体" panose="02010609060101010101" pitchFamily="49" charset="-122"/>
              </a:rPr>
              <a:t>每年按照央行挂牌利率</a:t>
            </a:r>
            <a:r>
              <a:rPr lang="zh-CN" altLang="en-US" sz="2000" b="1" dirty="0">
                <a:solidFill>
                  <a:schemeClr val="tx1"/>
                </a:solidFill>
                <a:latin typeface="黑体" panose="02010609060101010101" pitchFamily="49" charset="-122"/>
                <a:ea typeface="黑体" panose="02010609060101010101" pitchFamily="49" charset="-122"/>
                <a:sym typeface="+mn-ea"/>
              </a:rPr>
              <a:t>重新定价一次（即上述例子中的</a:t>
            </a:r>
            <a:r>
              <a:rPr lang="en-US" altLang="zh-CN" sz="2000" b="1" dirty="0">
                <a:solidFill>
                  <a:schemeClr val="tx1"/>
                </a:solidFill>
                <a:latin typeface="黑体" panose="02010609060101010101" pitchFamily="49" charset="-122"/>
                <a:ea typeface="黑体" panose="02010609060101010101" pitchFamily="49" charset="-122"/>
                <a:sym typeface="+mn-ea"/>
              </a:rPr>
              <a:t>3.85%</a:t>
            </a:r>
            <a:r>
              <a:rPr lang="zh-CN" altLang="en-US" sz="2000" b="1" dirty="0">
                <a:solidFill>
                  <a:schemeClr val="tx1"/>
                </a:solidFill>
                <a:latin typeface="黑体" panose="02010609060101010101" pitchFamily="49" charset="-122"/>
                <a:ea typeface="黑体" panose="02010609060101010101" pitchFamily="49" charset="-122"/>
                <a:sym typeface="+mn-ea"/>
              </a:rPr>
              <a:t>可能发生浮动，从而导致最终发生利率浮动），</a:t>
            </a:r>
            <a:r>
              <a:rPr lang="zh-CN" altLang="en-US" sz="2000" b="1" dirty="0">
                <a:solidFill>
                  <a:srgbClr val="FF0000"/>
                </a:solidFill>
                <a:latin typeface="黑体" panose="02010609060101010101" pitchFamily="49" charset="-122"/>
                <a:ea typeface="黑体" panose="02010609060101010101" pitchFamily="49" charset="-122"/>
                <a:sym typeface="+mn-ea"/>
              </a:rPr>
              <a:t>重新定价日为贷款发放日（手机银行可查询）</a:t>
            </a:r>
            <a:br>
              <a:rPr lang="zh-CN" altLang="en-US" sz="2000" b="1" dirty="0">
                <a:latin typeface="黑体" panose="02010609060101010101" pitchFamily="49" charset="-122"/>
                <a:ea typeface="黑体" panose="02010609060101010101" pitchFamily="49" charset="-122"/>
                <a:sym typeface="宋体" panose="02010600030101010101" pitchFamily="2" charset="-122"/>
              </a:rPr>
            </a:br>
            <a:r>
              <a:rPr lang="en-US" altLang="zh-CN" sz="2000" b="1" dirty="0">
                <a:latin typeface="黑体" panose="02010609060101010101" pitchFamily="49" charset="-122"/>
                <a:ea typeface="黑体" panose="02010609060101010101" pitchFamily="49" charset="-122"/>
                <a:sym typeface="宋体" panose="02010600030101010101" pitchFamily="2" charset="-122"/>
              </a:rPr>
              <a:t>    </a:t>
            </a:r>
            <a:r>
              <a:rPr lang="zh-CN" altLang="en-US" sz="2000" b="1" dirty="0">
                <a:latin typeface="黑体" panose="02010609060101010101" pitchFamily="49" charset="-122"/>
                <a:ea typeface="黑体" panose="02010609060101010101" pitchFamily="49" charset="-122"/>
                <a:sym typeface="+mn-ea"/>
              </a:rPr>
              <a:t>以本金</a:t>
            </a:r>
            <a:r>
              <a:rPr lang="en-US" altLang="zh-CN" sz="2000" b="1" dirty="0">
                <a:latin typeface="黑体" panose="02010609060101010101" pitchFamily="49" charset="-122"/>
                <a:ea typeface="黑体" panose="02010609060101010101" pitchFamily="49" charset="-122"/>
                <a:sym typeface="+mn-ea"/>
              </a:rPr>
              <a:t>1</a:t>
            </a:r>
            <a:r>
              <a:rPr lang="zh-CN" altLang="en-US" sz="2000" b="1" dirty="0">
                <a:latin typeface="黑体" panose="02010609060101010101" pitchFamily="49" charset="-122"/>
                <a:ea typeface="黑体" panose="02010609060101010101" pitchFamily="49" charset="-122"/>
                <a:sym typeface="+mn-ea"/>
              </a:rPr>
              <a:t>万元，</a:t>
            </a:r>
            <a:r>
              <a:rPr lang="en-US" altLang="zh-CN" sz="2000" b="1" dirty="0">
                <a:latin typeface="黑体" panose="02010609060101010101" pitchFamily="49" charset="-122"/>
                <a:ea typeface="黑体" panose="02010609060101010101" pitchFamily="49" charset="-122"/>
                <a:sym typeface="+mn-ea"/>
              </a:rPr>
              <a:t>LPR</a:t>
            </a:r>
            <a:r>
              <a:rPr lang="zh-CN" altLang="en-US" sz="2000" b="1" dirty="0">
                <a:latin typeface="黑体" panose="02010609060101010101" pitchFamily="49" charset="-122"/>
                <a:ea typeface="黑体" panose="02010609060101010101" pitchFamily="49" charset="-122"/>
                <a:sym typeface="+mn-ea"/>
              </a:rPr>
              <a:t>利率</a:t>
            </a:r>
            <a:r>
              <a:rPr lang="en-US" altLang="zh-CN" sz="2000" b="1" dirty="0">
                <a:latin typeface="黑体" panose="02010609060101010101" pitchFamily="49" charset="-122"/>
                <a:ea typeface="黑体" panose="02010609060101010101" pitchFamily="49" charset="-122"/>
                <a:sym typeface="+mn-ea"/>
              </a:rPr>
              <a:t>3.15%</a:t>
            </a:r>
            <a:r>
              <a:rPr lang="zh-CN" altLang="en-US" sz="2000" b="1" dirty="0">
                <a:latin typeface="黑体" panose="02010609060101010101" pitchFamily="49" charset="-122"/>
                <a:ea typeface="黑体" panose="02010609060101010101" pitchFamily="49" charset="-122"/>
                <a:sym typeface="+mn-ea"/>
              </a:rPr>
              <a:t>为例</a:t>
            </a:r>
            <a:br>
              <a:rPr lang="zh-CN" altLang="en-US" sz="2000" b="1" dirty="0">
                <a:latin typeface="黑体" panose="02010609060101010101" pitchFamily="49" charset="-122"/>
                <a:ea typeface="黑体" panose="02010609060101010101" pitchFamily="49" charset="-122"/>
                <a:sym typeface="+mn-ea"/>
              </a:rPr>
            </a:br>
            <a:r>
              <a:rPr lang="zh-CN" altLang="en-US" sz="2000" b="1" dirty="0">
                <a:solidFill>
                  <a:srgbClr val="FF0000"/>
                </a:solidFill>
                <a:latin typeface="黑体" panose="02010609060101010101" pitchFamily="49" charset="-122"/>
                <a:ea typeface="黑体" panose="02010609060101010101" pitchFamily="49" charset="-122"/>
                <a:sym typeface="+mn-ea"/>
              </a:rPr>
              <a:t>在还本宽限期内</a:t>
            </a:r>
            <a:r>
              <a:rPr lang="zh-CN" altLang="en-US" sz="2000" b="1" dirty="0">
                <a:latin typeface="黑体" panose="02010609060101010101" pitchFamily="49" charset="-122"/>
                <a:ea typeface="黑体" panose="02010609060101010101" pitchFamily="49" charset="-122"/>
                <a:sym typeface="+mn-ea"/>
              </a:rPr>
              <a:t>，每月还款金额</a:t>
            </a:r>
            <a:r>
              <a:rPr lang="en-US" altLang="zh-CN"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mn-ea"/>
              </a:rPr>
              <a:t>每月贷款利息</a:t>
            </a: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即，1</a:t>
            </a:r>
            <a:r>
              <a:rPr lang="zh-CN" altLang="en-US" sz="2000" b="1" dirty="0">
                <a:solidFill>
                  <a:srgbClr val="0070C0"/>
                </a:solidFill>
                <a:latin typeface="黑体" panose="02010609060101010101" pitchFamily="49" charset="-122"/>
                <a:ea typeface="黑体" panose="02010609060101010101" pitchFamily="49" charset="-122"/>
                <a:sym typeface="+mn-ea"/>
              </a:rPr>
              <a:t>0000（本金）*</a:t>
            </a:r>
            <a:r>
              <a:rPr lang="en-US" sz="2000" b="1" dirty="0">
                <a:solidFill>
                  <a:srgbClr val="0070C0"/>
                </a:solidFill>
                <a:latin typeface="黑体" panose="02010609060101010101" pitchFamily="49" charset="-122"/>
                <a:ea typeface="黑体" panose="02010609060101010101" pitchFamily="49" charset="-122"/>
                <a:sym typeface="+mn-ea"/>
              </a:rPr>
              <a:t>3.15</a:t>
            </a:r>
            <a:r>
              <a:rPr lang="zh-CN" altLang="en-US" sz="2000" b="1" dirty="0">
                <a:solidFill>
                  <a:srgbClr val="0070C0"/>
                </a:solidFill>
                <a:latin typeface="黑体" panose="02010609060101010101" pitchFamily="49" charset="-122"/>
                <a:ea typeface="黑体" panose="02010609060101010101" pitchFamily="49" charset="-122"/>
                <a:sym typeface="+mn-ea"/>
              </a:rPr>
              <a:t>%（利率）/</a:t>
            </a:r>
            <a:r>
              <a:rPr lang="en-US" altLang="zh-CN" sz="2000" b="1" dirty="0">
                <a:solidFill>
                  <a:srgbClr val="0070C0"/>
                </a:solidFill>
                <a:latin typeface="黑体" panose="02010609060101010101" pitchFamily="49" charset="-122"/>
                <a:ea typeface="黑体" panose="02010609060101010101" pitchFamily="49" charset="-122"/>
                <a:sym typeface="+mn-ea"/>
              </a:rPr>
              <a:t>12</a:t>
            </a:r>
            <a:r>
              <a:rPr lang="zh-CN" altLang="en-US" sz="2000" b="1" dirty="0">
                <a:solidFill>
                  <a:srgbClr val="0070C0"/>
                </a:solidFill>
                <a:latin typeface="黑体" panose="02010609060101010101" pitchFamily="49" charset="-122"/>
                <a:ea typeface="黑体" panose="02010609060101010101" pitchFamily="49" charset="-122"/>
                <a:sym typeface="+mn-ea"/>
              </a:rPr>
              <a:t>=</a:t>
            </a:r>
            <a:r>
              <a:rPr lang="en-US" altLang="zh-CN" sz="2000" b="1" dirty="0">
                <a:solidFill>
                  <a:srgbClr val="0070C0"/>
                </a:solidFill>
                <a:latin typeface="黑体" panose="02010609060101010101" pitchFamily="49" charset="-122"/>
                <a:ea typeface="黑体" panose="02010609060101010101" pitchFamily="49" charset="-122"/>
                <a:sym typeface="+mn-ea"/>
              </a:rPr>
              <a:t>26.25</a:t>
            </a:r>
            <a:r>
              <a:rPr lang="zh-CN" altLang="en-US" sz="2000" b="1" dirty="0">
                <a:solidFill>
                  <a:srgbClr val="0070C0"/>
                </a:solidFill>
                <a:latin typeface="黑体" panose="02010609060101010101" pitchFamily="49" charset="-122"/>
                <a:ea typeface="黑体" panose="02010609060101010101" pitchFamily="49" charset="-122"/>
                <a:sym typeface="+mn-ea"/>
              </a:rPr>
              <a:t>（利息）</a:t>
            </a:r>
            <a:br>
              <a:rPr lang="zh-CN" altLang="en-US" sz="2000" b="1" dirty="0">
                <a:latin typeface="黑体" panose="02010609060101010101" pitchFamily="49" charset="-122"/>
                <a:ea typeface="黑体" panose="02010609060101010101" pitchFamily="49" charset="-122"/>
                <a:sym typeface="+mn-ea"/>
              </a:rPr>
            </a:br>
            <a:r>
              <a:rPr lang="zh-CN" altLang="en-US" sz="2000" b="1" dirty="0">
                <a:solidFill>
                  <a:srgbClr val="FF0000"/>
                </a:solidFill>
                <a:latin typeface="黑体" panose="02010609060101010101" pitchFamily="49" charset="-122"/>
                <a:ea typeface="黑体" panose="02010609060101010101" pitchFamily="49" charset="-122"/>
                <a:sym typeface="宋体" panose="02010600030101010101" pitchFamily="2" charset="-122"/>
              </a:rPr>
              <a:t>还本宽限期结束后</a:t>
            </a:r>
            <a:r>
              <a:rPr lang="zh-CN" altLang="en-US" sz="2000" b="1" dirty="0">
                <a:latin typeface="黑体" panose="02010609060101010101" pitchFamily="49" charset="-122"/>
                <a:ea typeface="黑体" panose="02010609060101010101" pitchFamily="49" charset="-122"/>
                <a:sym typeface="宋体" panose="02010600030101010101" pitchFamily="2" charset="-122"/>
              </a:rPr>
              <a:t>，每月偿还本金及利息：等额本金</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等额本息（可登录手机银行查询具体月供额）</a:t>
            </a:r>
            <a:br>
              <a:rPr lang="zh-CN" altLang="en-US" sz="2000" b="1" dirty="0">
                <a:latin typeface="黑体" panose="02010609060101010101" pitchFamily="49" charset="-122"/>
                <a:ea typeface="黑体" panose="02010609060101010101" pitchFamily="49" charset="-122"/>
                <a:sym typeface="宋体" panose="02010600030101010101" pitchFamily="2" charset="-122"/>
              </a:rPr>
            </a:br>
            <a:br>
              <a:rPr lang="zh-CN" altLang="en-US" sz="2000" b="1" dirty="0">
                <a:latin typeface="黑体" panose="02010609060101010101" pitchFamily="49" charset="-122"/>
                <a:ea typeface="黑体" panose="02010609060101010101" pitchFamily="49" charset="-122"/>
                <a:sym typeface="宋体" panose="02010600030101010101" pitchFamily="2" charset="-122"/>
              </a:rPr>
            </a:br>
            <a:r>
              <a:rPr lang="zh-CN" altLang="en-US" sz="2000" b="1" dirty="0">
                <a:latin typeface="黑体" panose="02010609060101010101" pitchFamily="49" charset="-122"/>
                <a:ea typeface="黑体" panose="02010609060101010101" pitchFamily="49" charset="-122"/>
                <a:sym typeface="宋体" panose="02010600030101010101" pitchFamily="2" charset="-122"/>
              </a:rPr>
              <a:t>（如有国家免息政策，则利息部分由国家补贴）</a:t>
            </a:r>
            <a:endParaRPr lang="zh-CN" altLang="en-US" sz="2000" b="1" dirty="0">
              <a:latin typeface="黑体" panose="02010609060101010101" pitchFamily="49" charset="-122"/>
              <a:ea typeface="黑体" panose="02010609060101010101" pitchFamily="49" charset="-122"/>
              <a:sym typeface="宋体" panose="0201060003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683260" y="2060575"/>
            <a:ext cx="7807325" cy="3954780"/>
          </a:xfrm>
          <a:noFill/>
          <a:ln>
            <a:noFill/>
          </a:ln>
        </p:spPr>
        <p:txBody>
          <a:bodyPr anchor="t" anchorCtr="0"/>
          <a:lstStyle/>
          <a:p>
            <a:pPr algn="l" latinLnBrk="0">
              <a:lnSpc>
                <a:spcPct val="100000"/>
              </a:lnSpc>
            </a:pPr>
            <a:r>
              <a:rPr lang="en-US" altLang="zh-CN" sz="2000" dirty="0">
                <a:latin typeface="微软雅黑" panose="020B0503020204020204" pitchFamily="34" charset="-122"/>
                <a:ea typeface="微软雅黑" panose="020B0503020204020204" pitchFamily="34" charset="-122"/>
              </a:rPr>
              <a:t>   </a:t>
            </a:r>
            <a:r>
              <a:rPr lang="zh-CN" altLang="en-US" sz="2000" b="1" dirty="0">
                <a:latin typeface="黑体" panose="02010609060101010101" pitchFamily="49" charset="-122"/>
                <a:ea typeface="黑体" panose="02010609060101010101" pitchFamily="49" charset="-122"/>
              </a:rPr>
              <a:t>毕业确认：</a:t>
            </a:r>
            <a:br>
              <a:rPr lang="zh-CN" altLang="en-US" sz="2000" b="1" dirty="0">
                <a:latin typeface="黑体" panose="02010609060101010101" pitchFamily="49" charset="-122"/>
                <a:ea typeface="黑体" panose="02010609060101010101" pitchFamily="49" charset="-122"/>
              </a:rPr>
            </a:br>
            <a:br>
              <a:rPr lang="zh-CN" altLang="en-US" sz="2000" b="1" dirty="0">
                <a:latin typeface="黑体" panose="02010609060101010101" pitchFamily="49" charset="-122"/>
                <a:ea typeface="黑体" panose="02010609060101010101" pitchFamily="49" charset="-122"/>
              </a:rPr>
            </a:br>
            <a:r>
              <a:rPr lang="en-US" altLang="zh-CN" sz="2000" dirty="0">
                <a:latin typeface="微软雅黑" panose="020B0503020204020204" pitchFamily="34" charset="-122"/>
                <a:ea typeface="微软雅黑" panose="020B0503020204020204" pitchFamily="34" charset="-122"/>
              </a:rPr>
              <a:t>    </a:t>
            </a:r>
            <a:r>
              <a:rPr lang="zh-CN" altLang="en-US" sz="2000" b="1" dirty="0">
                <a:latin typeface="黑体" panose="02010609060101010101" pitchFamily="49" charset="-122"/>
                <a:ea typeface="黑体" panose="02010609060101010101" pitchFamily="49" charset="-122"/>
                <a:sym typeface="+mn-ea"/>
              </a:rPr>
              <a:t>学生名下所有的国家助学贷款都需做</a:t>
            </a:r>
            <a:r>
              <a:rPr lang="zh-CN" altLang="en-US" sz="2000" b="1" dirty="0">
                <a:highlight>
                  <a:srgbClr val="FFFF00"/>
                </a:highlight>
                <a:latin typeface="黑体" panose="02010609060101010101" pitchFamily="49" charset="-122"/>
                <a:ea typeface="黑体" panose="02010609060101010101" pitchFamily="49" charset="-122"/>
                <a:sym typeface="+mn-ea"/>
              </a:rPr>
              <a:t>毕业确认</a:t>
            </a:r>
            <a:r>
              <a:rPr lang="zh-CN" altLang="en-US" sz="2000" b="1" dirty="0">
                <a:latin typeface="黑体" panose="02010609060101010101" pitchFamily="49" charset="-122"/>
                <a:ea typeface="黑体" panose="02010609060101010101" pitchFamily="49" charset="-122"/>
                <a:sym typeface="+mn-ea"/>
              </a:rPr>
              <a:t>，包括中途做过</a:t>
            </a:r>
            <a:r>
              <a:rPr lang="zh-CN" altLang="en-US" sz="2000" b="1" dirty="0">
                <a:solidFill>
                  <a:srgbClr val="FF0000"/>
                </a:solidFill>
                <a:latin typeface="黑体" panose="02010609060101010101" pitchFamily="49" charset="-122"/>
                <a:ea typeface="黑体" panose="02010609060101010101" pitchFamily="49" charset="-122"/>
                <a:sym typeface="+mn-ea"/>
              </a:rPr>
              <a:t>调额</a:t>
            </a:r>
            <a:r>
              <a:rPr lang="zh-CN" altLang="en-US" sz="2000" b="1" dirty="0">
                <a:latin typeface="黑体" panose="02010609060101010101" pitchFamily="49" charset="-122"/>
                <a:ea typeface="黑体" panose="02010609060101010101" pitchFamily="49" charset="-122"/>
                <a:sym typeface="+mn-ea"/>
              </a:rPr>
              <a:t>的贷款，同一个学生名下可能有多笔国家助学贷款，均需</a:t>
            </a:r>
            <a:r>
              <a:rPr lang="zh-CN" altLang="en-US" sz="2000" b="1" dirty="0">
                <a:solidFill>
                  <a:srgbClr val="FF0000"/>
                </a:solidFill>
                <a:latin typeface="黑体" panose="02010609060101010101" pitchFamily="49" charset="-122"/>
                <a:ea typeface="黑体" panose="02010609060101010101" pitchFamily="49" charset="-122"/>
                <a:sym typeface="+mn-ea"/>
              </a:rPr>
              <a:t>完成</a:t>
            </a:r>
            <a:r>
              <a:rPr lang="en-US" altLang="zh-CN"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mn-ea"/>
              </a:rPr>
              <a:t>毕业确认</a:t>
            </a:r>
            <a:r>
              <a:rPr lang="en-US" altLang="zh-CN" sz="2000" b="1" dirty="0">
                <a:latin typeface="黑体" panose="02010609060101010101" pitchFamily="49" charset="-122"/>
                <a:ea typeface="黑体" panose="02010609060101010101" pitchFamily="49" charset="-122"/>
                <a:sym typeface="+mn-ea"/>
              </a:rPr>
              <a:t>”</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r>
              <a:rPr lang="zh-CN" altLang="en-US" sz="2000" b="1" dirty="0">
                <a:solidFill>
                  <a:srgbClr val="FF0000"/>
                </a:solidFill>
                <a:latin typeface="黑体" panose="02010609060101010101" pitchFamily="49" charset="-122"/>
                <a:ea typeface="黑体" panose="02010609060101010101" pitchFamily="49" charset="-122"/>
                <a:sym typeface="+mn-ea"/>
              </a:rPr>
              <a:t>注：除已全额结清贷款或延迟毕业的学生外，其余学生均需在</a:t>
            </a:r>
            <a:r>
              <a:rPr lang="en-US" altLang="zh-CN" sz="2000" b="1" dirty="0">
                <a:highlight>
                  <a:srgbClr val="FFFF00"/>
                </a:highlight>
                <a:latin typeface="黑体" panose="02010609060101010101" pitchFamily="49" charset="-122"/>
                <a:ea typeface="黑体" panose="02010609060101010101" pitchFamily="49" charset="-122"/>
                <a:sym typeface="+mn-ea"/>
              </a:rPr>
              <a:t>6</a:t>
            </a:r>
            <a:r>
              <a:rPr lang="zh-CN" altLang="en-US" sz="2000" b="1" dirty="0">
                <a:highlight>
                  <a:srgbClr val="FFFF00"/>
                </a:highlight>
                <a:latin typeface="黑体" panose="02010609060101010101" pitchFamily="49" charset="-122"/>
                <a:ea typeface="黑体" panose="02010609060101010101" pitchFamily="49" charset="-122"/>
                <a:sym typeface="+mn-ea"/>
              </a:rPr>
              <a:t>月</a:t>
            </a:r>
            <a:r>
              <a:rPr lang="en-US" altLang="zh-CN" sz="2000" b="1" dirty="0">
                <a:highlight>
                  <a:srgbClr val="FFFF00"/>
                </a:highlight>
                <a:latin typeface="黑体" panose="02010609060101010101" pitchFamily="49" charset="-122"/>
                <a:ea typeface="黑体" panose="02010609060101010101" pitchFamily="49" charset="-122"/>
                <a:sym typeface="+mn-ea"/>
              </a:rPr>
              <a:t>13</a:t>
            </a:r>
            <a:r>
              <a:rPr lang="zh-CN" altLang="en-US" sz="2000" b="1" dirty="0">
                <a:highlight>
                  <a:srgbClr val="FFFF00"/>
                </a:highlight>
                <a:latin typeface="黑体" panose="02010609060101010101" pitchFamily="49" charset="-122"/>
                <a:ea typeface="黑体" panose="02010609060101010101" pitchFamily="49" charset="-122"/>
                <a:sym typeface="+mn-ea"/>
              </a:rPr>
              <a:t>日前</a:t>
            </a:r>
            <a:r>
              <a:rPr lang="zh-CN" altLang="en-US" sz="2000" b="1" dirty="0">
                <a:solidFill>
                  <a:srgbClr val="FF0000"/>
                </a:solidFill>
                <a:latin typeface="黑体" panose="02010609060101010101" pitchFamily="49" charset="-122"/>
                <a:ea typeface="黑体" panose="02010609060101010101" pitchFamily="49" charset="-122"/>
                <a:sym typeface="+mn-ea"/>
              </a:rPr>
              <a:t>完成</a:t>
            </a:r>
            <a:r>
              <a:rPr lang="en-US" altLang="zh-CN" sz="2000" b="1" dirty="0">
                <a:solidFill>
                  <a:srgbClr val="FF0000"/>
                </a:solidFill>
                <a:latin typeface="黑体" panose="02010609060101010101" pitchFamily="49" charset="-122"/>
                <a:ea typeface="黑体" panose="02010609060101010101" pitchFamily="49" charset="-122"/>
                <a:sym typeface="+mn-ea"/>
              </a:rPr>
              <a:t>“</a:t>
            </a:r>
            <a:r>
              <a:rPr lang="zh-CN" altLang="en-US" sz="2000" b="1" dirty="0">
                <a:solidFill>
                  <a:srgbClr val="FF0000"/>
                </a:solidFill>
                <a:latin typeface="黑体" panose="02010609060101010101" pitchFamily="49" charset="-122"/>
                <a:ea typeface="黑体" panose="02010609060101010101" pitchFamily="49" charset="-122"/>
                <a:sym typeface="+mn-ea"/>
              </a:rPr>
              <a:t>毕业确认</a:t>
            </a:r>
            <a:r>
              <a:rPr lang="en-US" altLang="zh-CN" sz="2000" b="1" dirty="0">
                <a:solidFill>
                  <a:srgbClr val="FF0000"/>
                </a:solidFill>
                <a:latin typeface="黑体" panose="02010609060101010101" pitchFamily="49" charset="-122"/>
                <a:ea typeface="黑体" panose="02010609060101010101" pitchFamily="49" charset="-122"/>
                <a:sym typeface="+mn-ea"/>
              </a:rPr>
              <a:t>”</a:t>
            </a:r>
            <a:br>
              <a:rPr lang="en-US" altLang="zh-CN" sz="2000" dirty="0">
                <a:latin typeface="微软雅黑" panose="020B0503020204020204" pitchFamily="34" charset="-122"/>
                <a:ea typeface="微软雅黑" panose="020B0503020204020204" pitchFamily="34" charset="-122"/>
              </a:rPr>
            </a:br>
            <a:r>
              <a:rPr lang="en-US" altLang="zh-CN" sz="2000" dirty="0">
                <a:latin typeface="微软雅黑" panose="020B0503020204020204" pitchFamily="34" charset="-122"/>
                <a:ea typeface="微软雅黑" panose="020B0503020204020204" pitchFamily="34" charset="-122"/>
              </a:rPr>
              <a:t>     </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br>
              <a:rPr lang="zh-CN" altLang="en-US" sz="2000" b="1" dirty="0">
                <a:latin typeface="黑体" panose="02010609060101010101" pitchFamily="49" charset="-122"/>
                <a:ea typeface="黑体" panose="02010609060101010101" pitchFamily="49" charset="-122"/>
              </a:rPr>
            </a:br>
            <a:br>
              <a:rPr lang="zh-CN" altLang="en-US" sz="2000" dirty="0">
                <a:latin typeface="微软雅黑" panose="020B0503020204020204" pitchFamily="34" charset="-122"/>
                <a:ea typeface="微软雅黑" panose="020B0503020204020204" pitchFamily="34" charset="-122"/>
              </a:rPr>
            </a:br>
            <a:br>
              <a:rPr lang="zh-CN" altLang="en-US" sz="2000" b="1" dirty="0">
                <a:latin typeface="仿宋_GB2312" panose="02010609030101010101" charset="-122"/>
                <a:ea typeface="仿宋_GB2312" panose="02010609030101010101" charset="-122"/>
              </a:rPr>
            </a:br>
            <a:endParaRPr lang="zh-CN" altLang="en-US" sz="2000" b="1" dirty="0">
              <a:latin typeface="仿宋_GB2312" panose="02010609030101010101" charset="-122"/>
              <a:ea typeface="仿宋_GB2312" panose="02010609030101010101" charset="-122"/>
            </a:endParaRPr>
          </a:p>
        </p:txBody>
      </p:sp>
      <p:sp>
        <p:nvSpPr>
          <p:cNvPr id="40962" name="矩形 2"/>
          <p:cNvSpPr/>
          <p:nvPr/>
        </p:nvSpPr>
        <p:spPr>
          <a:xfrm>
            <a:off x="536575" y="88900"/>
            <a:ext cx="8435975" cy="731838"/>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dirty="0">
              <a:solidFill>
                <a:srgbClr val="000000"/>
              </a:solidFill>
              <a:highlight>
                <a:srgbClr val="00FFFF"/>
              </a:highlight>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540385" y="1532255"/>
            <a:ext cx="8435975" cy="4838700"/>
          </a:xfrm>
          <a:noFill/>
          <a:ln>
            <a:noFill/>
          </a:ln>
        </p:spPr>
        <p:txBody>
          <a:bodyPr anchor="t" anchorCtr="0"/>
          <a:lstStyle/>
          <a:p>
            <a:pPr algn="l" fontAlgn="base" latinLnBrk="0">
              <a:lnSpc>
                <a:spcPct val="150000"/>
              </a:lnSpc>
            </a:pPr>
            <a:r>
              <a:rPr lang="en-US" altLang="zh-CN" sz="2000" b="1" strike="noStrike" noProof="1">
                <a:latin typeface="黑体" panose="02010609060101010101" pitchFamily="49" charset="-122"/>
                <a:ea typeface="黑体" panose="02010609060101010101" pitchFamily="49" charset="-122"/>
              </a:rPr>
              <a:t>  </a:t>
            </a:r>
            <a:br>
              <a:rPr lang="zh-CN" altLang="en-US" sz="2000" b="1" strike="noStrike" noProof="1">
                <a:latin typeface="黑体" panose="02010609060101010101" pitchFamily="49" charset="-122"/>
                <a:ea typeface="黑体" panose="02010609060101010101" pitchFamily="49" charset="-122"/>
              </a:rPr>
            </a:br>
            <a:r>
              <a:rPr lang="en-US" altLang="zh-CN" sz="2000" b="1" strike="noStrike" noProof="1">
                <a:solidFill>
                  <a:srgbClr val="FF0000"/>
                </a:solidFill>
                <a:latin typeface="黑体" panose="02010609060101010101" pitchFamily="49" charset="-122"/>
                <a:ea typeface="黑体" panose="02010609060101010101" pitchFamily="49" charset="-122"/>
              </a:rPr>
              <a:t>      “</a:t>
            </a:r>
            <a:r>
              <a:rPr lang="zh-CN" altLang="en-US" sz="2000" b="1" strike="noStrike" noProof="1">
                <a:solidFill>
                  <a:srgbClr val="FF0000"/>
                </a:solidFill>
                <a:latin typeface="黑体" panose="02010609060101010101" pitchFamily="49" charset="-122"/>
                <a:ea typeface="黑体" panose="02010609060101010101" pitchFamily="49" charset="-122"/>
              </a:rPr>
              <a:t>毕业确认</a:t>
            </a:r>
            <a:r>
              <a:rPr lang="en-US" altLang="zh-CN" sz="2000" b="1" strike="noStrike" noProof="1">
                <a:solidFill>
                  <a:srgbClr val="FF0000"/>
                </a:solidFill>
                <a:latin typeface="黑体" panose="02010609060101010101" pitchFamily="49" charset="-122"/>
                <a:ea typeface="黑体" panose="02010609060101010101" pitchFamily="49" charset="-122"/>
              </a:rPr>
              <a:t>”</a:t>
            </a:r>
            <a:r>
              <a:rPr lang="zh-CN" altLang="en-US" sz="2000" b="1" strike="noStrike" noProof="1">
                <a:solidFill>
                  <a:srgbClr val="FF0000"/>
                </a:solidFill>
                <a:latin typeface="黑体" panose="02010609060101010101" pitchFamily="49" charset="-122"/>
                <a:ea typeface="黑体" panose="02010609060101010101" pitchFamily="49" charset="-122"/>
              </a:rPr>
              <a:t>有两种方式</a:t>
            </a:r>
            <a:r>
              <a:rPr lang="zh-CN" altLang="en-US" sz="2000" b="1" strike="noStrike" noProof="1">
                <a:latin typeface="黑体" panose="02010609060101010101" pitchFamily="49" charset="-122"/>
                <a:ea typeface="黑体" panose="02010609060101010101" pitchFamily="49" charset="-122"/>
              </a:rPr>
              <a:t>（按放款年份区分）</a:t>
            </a:r>
            <a:br>
              <a:rPr lang="zh-CN" altLang="en-US" sz="2000" b="1" strike="noStrike" noProof="1">
                <a:latin typeface="黑体" panose="02010609060101010101" pitchFamily="49" charset="-122"/>
                <a:ea typeface="黑体" panose="02010609060101010101" pitchFamily="49" charset="-122"/>
              </a:rPr>
            </a:br>
            <a:r>
              <a:rPr lang="zh-CN" altLang="en-US" sz="2000" b="1" strike="noStrike" noProof="1">
                <a:latin typeface="黑体" panose="02010609060101010101" pitchFamily="49" charset="-122"/>
                <a:ea typeface="黑体" panose="02010609060101010101" pitchFamily="49" charset="-122"/>
              </a:rPr>
              <a:t> </a:t>
            </a:r>
            <a:r>
              <a:rPr lang="en-US" altLang="zh-CN" sz="2000" b="1" strike="noStrike" noProof="1">
                <a:latin typeface="黑体" panose="02010609060101010101" pitchFamily="49" charset="-122"/>
                <a:ea typeface="黑体" panose="02010609060101010101" pitchFamily="49" charset="-122"/>
              </a:rPr>
              <a:t>     1.</a:t>
            </a:r>
            <a:r>
              <a:rPr lang="zh-CN" altLang="en-US" sz="2000" b="1" strike="noStrike" noProof="1">
                <a:latin typeface="黑体" panose="02010609060101010101" pitchFamily="49" charset="-122"/>
                <a:ea typeface="黑体" panose="02010609060101010101" pitchFamily="49" charset="-122"/>
              </a:rPr>
              <a:t>线下签署还款协议</a:t>
            </a:r>
            <a:r>
              <a:rPr lang="en-US" altLang="zh-CN" sz="2000" b="1" strike="noStrike" noProof="1">
                <a:latin typeface="黑体" panose="02010609060101010101" pitchFamily="49" charset="-122"/>
                <a:ea typeface="黑体" panose="02010609060101010101" pitchFamily="49" charset="-122"/>
              </a:rPr>
              <a:t> </a:t>
            </a:r>
            <a:r>
              <a:rPr lang="zh-CN" altLang="en-US" sz="2000" b="1" strike="noStrike" noProof="1">
                <a:latin typeface="黑体" panose="02010609060101010101" pitchFamily="49" charset="-122"/>
                <a:ea typeface="黑体" panose="02010609060101010101" pitchFamily="49" charset="-122"/>
              </a:rPr>
              <a:t>；</a:t>
            </a:r>
            <a:r>
              <a:rPr lang="en-US" altLang="zh-CN" sz="2000" b="1" strike="noStrike" noProof="1">
                <a:latin typeface="黑体" panose="02010609060101010101" pitchFamily="49" charset="-122"/>
                <a:ea typeface="黑体" panose="02010609060101010101" pitchFamily="49" charset="-122"/>
              </a:rPr>
              <a:t> 2.</a:t>
            </a:r>
            <a:r>
              <a:rPr lang="zh-CN" altLang="en-US" sz="2000" b="1" strike="noStrike" noProof="1">
                <a:latin typeface="黑体" panose="02010609060101010101" pitchFamily="49" charset="-122"/>
                <a:ea typeface="黑体" panose="02010609060101010101" pitchFamily="49" charset="-122"/>
              </a:rPr>
              <a:t>线上手机点</a:t>
            </a:r>
            <a:r>
              <a:rPr lang="en-US" altLang="zh-CN" sz="2000" b="1" strike="noStrike" noProof="1">
                <a:latin typeface="黑体" panose="02010609060101010101" pitchFamily="49" charset="-122"/>
                <a:ea typeface="黑体" panose="02010609060101010101" pitchFamily="49" charset="-122"/>
              </a:rPr>
              <a:t>“</a:t>
            </a:r>
            <a:r>
              <a:rPr lang="zh-CN" altLang="en-US" sz="2000" b="1" strike="noStrike" noProof="1">
                <a:latin typeface="黑体" panose="02010609060101010101" pitchFamily="49" charset="-122"/>
                <a:ea typeface="黑体" panose="02010609060101010101" pitchFamily="49" charset="-122"/>
              </a:rPr>
              <a:t>毕业确认</a:t>
            </a:r>
            <a:r>
              <a:rPr lang="en-US" altLang="zh-CN" sz="2000" b="1" strike="noStrike" noProof="1">
                <a:latin typeface="黑体" panose="02010609060101010101" pitchFamily="49" charset="-122"/>
                <a:ea typeface="黑体" panose="02010609060101010101" pitchFamily="49" charset="-122"/>
              </a:rPr>
              <a:t>”</a:t>
            </a:r>
            <a:br>
              <a:rPr lang="zh-CN" altLang="en-US" sz="2000" b="1" strike="noStrike" noProof="1">
                <a:latin typeface="黑体" panose="02010609060101010101" pitchFamily="49" charset="-122"/>
                <a:ea typeface="黑体" panose="02010609060101010101" pitchFamily="49" charset="-122"/>
              </a:rPr>
            </a:br>
            <a:r>
              <a:rPr lang="en-US" altLang="zh-CN" sz="2000" b="1" strike="noStrike" noProof="1">
                <a:latin typeface="黑体" panose="02010609060101010101" pitchFamily="49" charset="-122"/>
                <a:ea typeface="黑体" panose="02010609060101010101" pitchFamily="49" charset="-122"/>
              </a:rPr>
              <a:t>   </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rPr>
            </a:br>
            <a:r>
              <a:rPr lang="zh-CN" altLang="en-US" sz="2000" b="1" strike="noStrike" noProof="1">
                <a:latin typeface="黑体" panose="02010609060101010101" pitchFamily="49" charset="-122"/>
                <a:ea typeface="黑体" panose="02010609060101010101" pitchFamily="49" charset="-122"/>
              </a:rPr>
              <a:t>    </a:t>
            </a:r>
            <a:br>
              <a:rPr lang="zh-CN" altLang="en-US" sz="2000" b="1" strike="noStrike" noProof="1">
                <a:latin typeface="黑体" panose="02010609060101010101" pitchFamily="49" charset="-122"/>
                <a:ea typeface="黑体" panose="02010609060101010101" pitchFamily="49" charset="-122"/>
              </a:rPr>
            </a:br>
            <a:br>
              <a:rPr lang="zh-CN" altLang="en-US" sz="2000" dirty="0">
                <a:latin typeface="微软雅黑" panose="020B0503020204020204" pitchFamily="34" charset="-122"/>
                <a:ea typeface="微软雅黑" panose="020B0503020204020204" pitchFamily="34" charset="-122"/>
              </a:rPr>
            </a:br>
            <a:endParaRPr lang="zh-CN" altLang="en-US" sz="2000" b="1" strike="noStrike" noProof="1">
              <a:latin typeface="仿宋_GB2312" panose="02010609030101010101" charset="-122"/>
              <a:ea typeface="仿宋_GB2312" panose="02010609030101010101" charset="-122"/>
            </a:endParaRPr>
          </a:p>
        </p:txBody>
      </p:sp>
      <p:sp>
        <p:nvSpPr>
          <p:cNvPr id="39938" name="矩形 2"/>
          <p:cNvSpPr/>
          <p:nvPr/>
        </p:nvSpPr>
        <p:spPr>
          <a:xfrm>
            <a:off x="536575" y="88900"/>
            <a:ext cx="8435975" cy="731838"/>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graphicFrame>
        <p:nvGraphicFramePr>
          <p:cNvPr id="2" name="表格 1"/>
          <p:cNvGraphicFramePr/>
          <p:nvPr>
            <p:custDataLst>
              <p:tags r:id="rId1"/>
            </p:custDataLst>
          </p:nvPr>
        </p:nvGraphicFramePr>
        <p:xfrm>
          <a:off x="1187450" y="3644900"/>
          <a:ext cx="7236460" cy="2311400"/>
        </p:xfrm>
        <a:graphic>
          <a:graphicData uri="http://schemas.openxmlformats.org/drawingml/2006/table">
            <a:tbl>
              <a:tblPr firstRow="1" bandRow="1">
                <a:tableStyleId>{5C22544A-7EE6-4342-B048-85BDC9FD1C3A}</a:tableStyleId>
              </a:tblPr>
              <a:tblGrid>
                <a:gridCol w="3067050"/>
                <a:gridCol w="4169410"/>
              </a:tblGrid>
              <a:tr h="511810">
                <a:tc>
                  <a:txBody>
                    <a:bodyPr/>
                    <a:lstStyle/>
                    <a:p>
                      <a:pPr algn="ctr">
                        <a:buNone/>
                      </a:pPr>
                      <a:r>
                        <a:rPr lang="zh-CN" altLang="en-US"/>
                        <a:t>贷款年份</a:t>
                      </a:r>
                      <a:endParaRPr lang="zh-CN" altLang="en-US"/>
                    </a:p>
                  </a:txBody>
                  <a:tcPr>
                    <a:gradFill>
                      <a:gsLst>
                        <a:gs pos="0">
                          <a:schemeClr val="accent2">
                            <a:lumMod val="40000"/>
                            <a:lumOff val="60000"/>
                          </a:schemeClr>
                        </a:gs>
                        <a:gs pos="100000">
                          <a:srgbClr val="832B2B"/>
                        </a:gs>
                      </a:gsLst>
                      <a:lin ang="5400000" scaled="0"/>
                    </a:gradFill>
                  </a:tcPr>
                </a:tc>
                <a:tc>
                  <a:txBody>
                    <a:bodyPr/>
                    <a:lstStyle/>
                    <a:p>
                      <a:pPr algn="ctr">
                        <a:buNone/>
                      </a:pPr>
                      <a:r>
                        <a:rPr lang="zh-CN" altLang="en-US"/>
                        <a:t>确认方式</a:t>
                      </a:r>
                      <a:endParaRPr lang="zh-CN" altLang="en-US"/>
                    </a:p>
                  </a:txBody>
                  <a:tcPr>
                    <a:gradFill>
                      <a:gsLst>
                        <a:gs pos="0">
                          <a:schemeClr val="accent2">
                            <a:lumMod val="40000"/>
                            <a:lumOff val="60000"/>
                          </a:schemeClr>
                        </a:gs>
                        <a:gs pos="100000">
                          <a:srgbClr val="832B2B"/>
                        </a:gs>
                      </a:gsLst>
                      <a:lin ang="5400000" scaled="0"/>
                    </a:gradFill>
                  </a:tcPr>
                </a:tc>
              </a:tr>
              <a:tr h="907415">
                <a:tc>
                  <a:txBody>
                    <a:bodyPr/>
                    <a:lstStyle/>
                    <a:p>
                      <a:pPr>
                        <a:buNone/>
                      </a:pPr>
                      <a:r>
                        <a:rPr lang="en-US" altLang="zh-CN" sz="1800" b="1" dirty="0">
                          <a:solidFill>
                            <a:schemeClr val="tx1"/>
                          </a:solidFill>
                          <a:latin typeface="黑体" panose="02010609060101010101" pitchFamily="49" charset="-122"/>
                          <a:ea typeface="黑体" panose="02010609060101010101" pitchFamily="49" charset="-122"/>
                          <a:sym typeface="+mn-ea"/>
                        </a:rPr>
                        <a:t>2021</a:t>
                      </a:r>
                      <a:r>
                        <a:rPr lang="zh-CN" altLang="en-US" sz="1800" b="1" dirty="0">
                          <a:solidFill>
                            <a:schemeClr val="tx1"/>
                          </a:solidFill>
                          <a:latin typeface="黑体" panose="02010609060101010101" pitchFamily="49" charset="-122"/>
                          <a:ea typeface="黑体" panose="02010609060101010101" pitchFamily="49" charset="-122"/>
                          <a:sym typeface="+mn-ea"/>
                        </a:rPr>
                        <a:t>年及以前</a:t>
                      </a:r>
                      <a:endParaRPr lang="zh-CN" altLang="en-US" sz="1800" b="1" dirty="0">
                        <a:solidFill>
                          <a:schemeClr val="tx1"/>
                        </a:solidFill>
                        <a:latin typeface="黑体" panose="02010609060101010101" pitchFamily="49" charset="-122"/>
                        <a:ea typeface="黑体" panose="02010609060101010101" pitchFamily="49" charset="-122"/>
                        <a:sym typeface="+mn-ea"/>
                      </a:endParaRPr>
                    </a:p>
                  </a:txBody>
                  <a:tcPr>
                    <a:gradFill>
                      <a:gsLst>
                        <a:gs pos="0">
                          <a:schemeClr val="accent2">
                            <a:lumMod val="40000"/>
                            <a:lumOff val="60000"/>
                          </a:schemeClr>
                        </a:gs>
                        <a:gs pos="100000">
                          <a:srgbClr val="832B2B"/>
                        </a:gs>
                      </a:gsLst>
                      <a:lin ang="5400000" scaled="0"/>
                    </a:gradFill>
                  </a:tcPr>
                </a:tc>
                <a:tc>
                  <a:txBody>
                    <a:bodyPr/>
                    <a:lstStyle/>
                    <a:p>
                      <a:pPr>
                        <a:buNone/>
                      </a:pPr>
                      <a:r>
                        <a:rPr lang="zh-CN" altLang="en-US" b="1" dirty="0">
                          <a:highlight>
                            <a:srgbClr val="FFFF00"/>
                          </a:highlight>
                        </a:rPr>
                        <a:t>线下签署还款协议</a:t>
                      </a:r>
                      <a:endParaRPr lang="zh-CN" altLang="en-US" b="1" dirty="0"/>
                    </a:p>
                    <a:p>
                      <a:pPr>
                        <a:buNone/>
                      </a:pPr>
                      <a:endParaRPr lang="zh-CN" altLang="en-US" b="1" dirty="0"/>
                    </a:p>
                  </a:txBody>
                  <a:tcPr>
                    <a:gradFill>
                      <a:gsLst>
                        <a:gs pos="0">
                          <a:schemeClr val="accent2">
                            <a:lumMod val="40000"/>
                            <a:lumOff val="60000"/>
                          </a:schemeClr>
                        </a:gs>
                        <a:gs pos="100000">
                          <a:srgbClr val="832B2B"/>
                        </a:gs>
                      </a:gsLst>
                      <a:lin ang="5400000" scaled="0"/>
                    </a:gradFill>
                  </a:tcPr>
                </a:tc>
              </a:tr>
              <a:tr h="892175">
                <a:tc>
                  <a:txBody>
                    <a:bodyPr/>
                    <a:lstStyle/>
                    <a:p>
                      <a:pPr>
                        <a:buNone/>
                      </a:pPr>
                      <a:r>
                        <a:rPr lang="en-US" altLang="zh-CN" sz="1800" b="1" dirty="0">
                          <a:solidFill>
                            <a:schemeClr val="tx1"/>
                          </a:solidFill>
                          <a:latin typeface="黑体" panose="02010609060101010101" pitchFamily="49" charset="-122"/>
                          <a:ea typeface="黑体" panose="02010609060101010101" pitchFamily="49" charset="-122"/>
                          <a:sym typeface="+mn-ea"/>
                        </a:rPr>
                        <a:t>2022</a:t>
                      </a:r>
                      <a:r>
                        <a:rPr lang="zh-CN" altLang="en-US" sz="1800" b="1" dirty="0">
                          <a:solidFill>
                            <a:schemeClr val="tx1"/>
                          </a:solidFill>
                          <a:latin typeface="黑体" panose="02010609060101010101" pitchFamily="49" charset="-122"/>
                          <a:ea typeface="黑体" panose="02010609060101010101" pitchFamily="49" charset="-122"/>
                          <a:sym typeface="+mn-ea"/>
                        </a:rPr>
                        <a:t>年</a:t>
                      </a:r>
                      <a:r>
                        <a:rPr lang="zh-CN" sz="1800" b="1" dirty="0">
                          <a:solidFill>
                            <a:schemeClr val="tx1"/>
                          </a:solidFill>
                          <a:latin typeface="黑体" panose="02010609060101010101" pitchFamily="49" charset="-122"/>
                          <a:ea typeface="黑体" panose="02010609060101010101" pitchFamily="49" charset="-122"/>
                          <a:sym typeface="+mn-ea"/>
                        </a:rPr>
                        <a:t>及以后</a:t>
                      </a:r>
                      <a:endParaRPr lang="zh-CN" altLang="en-US" sz="1800" b="1" dirty="0">
                        <a:solidFill>
                          <a:schemeClr val="tx1"/>
                        </a:solidFill>
                        <a:latin typeface="黑体" panose="02010609060101010101" pitchFamily="49" charset="-122"/>
                        <a:ea typeface="黑体" panose="02010609060101010101" pitchFamily="49" charset="-122"/>
                        <a:sym typeface="+mn-ea"/>
                      </a:endParaRPr>
                    </a:p>
                  </a:txBody>
                  <a:tcPr>
                    <a:gradFill>
                      <a:gsLst>
                        <a:gs pos="0">
                          <a:schemeClr val="accent2">
                            <a:lumMod val="40000"/>
                            <a:lumOff val="60000"/>
                          </a:schemeClr>
                        </a:gs>
                        <a:gs pos="100000">
                          <a:srgbClr val="832B2B"/>
                        </a:gs>
                      </a:gsLst>
                      <a:lin ang="5400000" scaled="0"/>
                    </a:gradFill>
                  </a:tcPr>
                </a:tc>
                <a:tc>
                  <a:txBody>
                    <a:bodyPr/>
                    <a:lstStyle/>
                    <a:p>
                      <a:pPr>
                        <a:buNone/>
                      </a:pPr>
                      <a:r>
                        <a:rPr lang="zh-CN" altLang="en-US" b="1" dirty="0">
                          <a:highlight>
                            <a:srgbClr val="FFFF00"/>
                          </a:highlight>
                        </a:rPr>
                        <a:t>线上手机银行</a:t>
                      </a:r>
                      <a:r>
                        <a:rPr lang="en-US" altLang="zh-CN" b="1" dirty="0">
                          <a:highlight>
                            <a:srgbClr val="FFFF00"/>
                          </a:highlight>
                        </a:rPr>
                        <a:t>“</a:t>
                      </a:r>
                      <a:r>
                        <a:rPr lang="zh-CN" altLang="en-US" b="1" dirty="0">
                          <a:highlight>
                            <a:srgbClr val="FFFF00"/>
                          </a:highlight>
                        </a:rPr>
                        <a:t>毕业确认</a:t>
                      </a:r>
                      <a:r>
                        <a:rPr lang="en-US" altLang="zh-CN" b="1" dirty="0">
                          <a:highlight>
                            <a:srgbClr val="FFFF00"/>
                          </a:highlight>
                        </a:rPr>
                        <a:t>”</a:t>
                      </a:r>
                      <a:endParaRPr lang="zh-CN" altLang="en-US" b="1" dirty="0"/>
                    </a:p>
                  </a:txBody>
                  <a:tcPr>
                    <a:gradFill>
                      <a:gsLst>
                        <a:gs pos="0">
                          <a:schemeClr val="accent2">
                            <a:lumMod val="40000"/>
                            <a:lumOff val="60000"/>
                          </a:schemeClr>
                        </a:gs>
                        <a:gs pos="100000">
                          <a:srgbClr val="832B2B"/>
                        </a:gs>
                      </a:gsLst>
                      <a:lin ang="5400000" scaled="0"/>
                    </a:gra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579120" y="1702435"/>
            <a:ext cx="8396605" cy="4606925"/>
          </a:xfrm>
          <a:noFill/>
          <a:ln>
            <a:noFill/>
          </a:ln>
        </p:spPr>
        <p:txBody>
          <a:bodyPr anchor="t" anchorCtr="0"/>
          <a:lstStyle/>
          <a:p>
            <a:pPr algn="ctr"/>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线下签署的《国家助学贷款还款协议》模板</a:t>
            </a:r>
            <a:br>
              <a:rPr lang="zh-CN" altLang="en-US" sz="2000" b="1" dirty="0">
                <a:latin typeface="黑体" panose="02010609060101010101" pitchFamily="49" charset="-122"/>
                <a:ea typeface="黑体" panose="02010609060101010101" pitchFamily="49" charset="-122"/>
                <a:sym typeface="+mn-ea"/>
              </a:rPr>
            </a:br>
            <a:br>
              <a:rPr lang="zh-CN" altLang="en-US" sz="2000" dirty="0">
                <a:solidFill>
                  <a:srgbClr val="7030A0"/>
                </a:solidFill>
                <a:latin typeface="黑体" panose="02010609060101010101" pitchFamily="49" charset="-122"/>
                <a:ea typeface="黑体" panose="02010609060101010101" pitchFamily="49" charset="-122"/>
              </a:rPr>
            </a:br>
            <a:r>
              <a:rPr lang="zh-CN" altLang="en-US" sz="2000" dirty="0">
                <a:solidFill>
                  <a:srgbClr val="0070C0"/>
                </a:solidFill>
                <a:latin typeface="黑体" panose="02010609060101010101" pitchFamily="49" charset="-122"/>
                <a:ea typeface="黑体" panose="02010609060101010101" pitchFamily="49" charset="-122"/>
                <a:sym typeface="宋体" panose="02010600030101010101" pitchFamily="2" charset="-122"/>
              </a:rPr>
              <a:t> </a:t>
            </a:r>
            <a:br>
              <a:rPr lang="zh-CN" altLang="en-US" sz="2000" b="1" dirty="0">
                <a:latin typeface="仿宋_GB2312" panose="02010609030101010101" charset="-122"/>
                <a:ea typeface="仿宋_GB2312" panose="02010609030101010101" charset="-122"/>
              </a:rPr>
            </a:br>
            <a:br>
              <a:rPr lang="zh-CN" altLang="en-US" sz="2000" b="1" dirty="0">
                <a:latin typeface="仿宋_GB2312" panose="02010609030101010101" charset="-122"/>
                <a:ea typeface="仿宋_GB2312" panose="02010609030101010101" charset="-122"/>
              </a:rPr>
            </a:br>
            <a:endParaRPr lang="zh-CN" altLang="en-US" sz="2000" b="1" dirty="0">
              <a:latin typeface="仿宋_GB2312" panose="02010609030101010101" charset="-122"/>
              <a:ea typeface="仿宋_GB2312" panose="02010609030101010101" charset="-122"/>
            </a:endParaRPr>
          </a:p>
        </p:txBody>
      </p:sp>
      <p:sp>
        <p:nvSpPr>
          <p:cNvPr id="8193" name="矩形 2"/>
          <p:cNvSpPr/>
          <p:nvPr/>
        </p:nvSpPr>
        <p:spPr>
          <a:xfrm>
            <a:off x="536575" y="112713"/>
            <a:ext cx="8435975" cy="731838"/>
          </a:xfrm>
          <a:prstGeom prst="rect">
            <a:avLst/>
          </a:prstGeom>
          <a:noFill/>
          <a:ln w="9525">
            <a:noFill/>
          </a:ln>
        </p:spPr>
        <p:txBody>
          <a:bodyPr wrap="square" anchor="t">
            <a:spAutoFit/>
          </a:bodyPr>
          <a:lstStyle/>
          <a:p>
            <a:pPr lvl="0" indent="0" eaLnBrk="0" fontAlgn="base" hangingPunct="0">
              <a:lnSpc>
                <a:spcPct val="150000"/>
              </a:lnSpc>
              <a:buClr>
                <a:srgbClr val="C00000"/>
              </a:buClr>
              <a:buFont typeface="Wingdings" panose="05000000000000000000" pitchFamily="2" charset="2"/>
              <a:buNone/>
            </a:pPr>
            <a:endParaRPr lang="zh-CN" altLang="en-US" sz="2800" strike="noStrike" noProof="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微软雅黑" panose="020B0503020204020204" pitchFamily="34" charset="-122"/>
              <a:ea typeface="微软雅黑" panose="020B0503020204020204" pitchFamily="34" charset="-122"/>
              <a:cs typeface="+mn-ea"/>
              <a:sym typeface="华文楷体" panose="02010600040101010101" pitchFamily="2" charset="-122"/>
            </a:endParaRPr>
          </a:p>
        </p:txBody>
      </p:sp>
      <p:sp>
        <p:nvSpPr>
          <p:cNvPr id="4" name="文本框 3"/>
          <p:cNvSpPr txBox="1"/>
          <p:nvPr/>
        </p:nvSpPr>
        <p:spPr>
          <a:xfrm>
            <a:off x="536575" y="1014413"/>
            <a:ext cx="843597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pic>
        <p:nvPicPr>
          <p:cNvPr id="3" name="图片 2"/>
          <p:cNvPicPr>
            <a:picLocks noChangeAspect="1"/>
          </p:cNvPicPr>
          <p:nvPr/>
        </p:nvPicPr>
        <p:blipFill>
          <a:blip r:embed="rId1"/>
          <a:srcRect l="6277" t="15562" r="9356" b="9280"/>
          <a:stretch>
            <a:fillRect/>
          </a:stretch>
        </p:blipFill>
        <p:spPr>
          <a:xfrm>
            <a:off x="536575" y="2204720"/>
            <a:ext cx="5495925" cy="3917315"/>
          </a:xfrm>
          <a:prstGeom prst="rect">
            <a:avLst/>
          </a:prstGeom>
        </p:spPr>
      </p:pic>
      <p:pic>
        <p:nvPicPr>
          <p:cNvPr id="5" name="图片 4"/>
          <p:cNvPicPr>
            <a:picLocks noChangeAspect="1"/>
          </p:cNvPicPr>
          <p:nvPr/>
        </p:nvPicPr>
        <p:blipFill>
          <a:blip r:embed="rId2"/>
          <a:srcRect l="48615" t="18233" r="8593" b="10055"/>
          <a:stretch>
            <a:fillRect/>
          </a:stretch>
        </p:blipFill>
        <p:spPr>
          <a:xfrm>
            <a:off x="5939790" y="2220595"/>
            <a:ext cx="2897505" cy="38849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683895" y="1652905"/>
            <a:ext cx="8199755" cy="4649470"/>
          </a:xfrm>
          <a:noFill/>
          <a:ln>
            <a:noFill/>
          </a:ln>
        </p:spPr>
        <p:txBody>
          <a:bodyPr anchor="t" anchorCtr="0"/>
          <a:lstStyle/>
          <a:p>
            <a:pPr algn="l" latinLnBrk="0">
              <a:lnSpc>
                <a:spcPct val="150000"/>
              </a:lnSpc>
            </a:pPr>
            <a:r>
              <a:rPr lang="zh-CN" altLang="en-US" sz="2000" b="1" dirty="0">
                <a:latin typeface="黑体" panose="02010609060101010101" pitchFamily="49" charset="-122"/>
                <a:ea typeface="黑体" panose="02010609060101010101" pitchFamily="49" charset="-122"/>
                <a:sym typeface="+mn-ea"/>
              </a:rPr>
              <a:t>线下签订的《国家助学贷款还款协议》注意事项：</a:t>
            </a: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1</a:t>
            </a:r>
            <a:r>
              <a:rPr lang="zh-CN" altLang="en-US" sz="2000" b="1" dirty="0">
                <a:latin typeface="黑体" panose="02010609060101010101" pitchFamily="49" charset="-122"/>
                <a:ea typeface="黑体" panose="02010609060101010101" pitchFamily="49" charset="-122"/>
                <a:sym typeface="+mn-ea"/>
              </a:rPr>
              <a:t>、学生与银行工作人员</a:t>
            </a:r>
            <a:r>
              <a:rPr lang="zh-CN" altLang="en-US" sz="2000" b="1" dirty="0">
                <a:solidFill>
                  <a:srgbClr val="FF0000"/>
                </a:solidFill>
                <a:latin typeface="黑体" panose="02010609060101010101" pitchFamily="49" charset="-122"/>
                <a:ea typeface="黑体" panose="02010609060101010101" pitchFamily="49" charset="-122"/>
                <a:sym typeface="+mn-ea"/>
              </a:rPr>
              <a:t>当面签字</a:t>
            </a:r>
            <a:r>
              <a:rPr lang="zh-CN" altLang="en-US" sz="2000" b="1" dirty="0">
                <a:latin typeface="黑体" panose="02010609060101010101" pitchFamily="49" charset="-122"/>
                <a:ea typeface="黑体" panose="02010609060101010101" pitchFamily="49" charset="-122"/>
                <a:sym typeface="+mn-ea"/>
              </a:rPr>
              <a:t>确认（含</a:t>
            </a:r>
            <a:r>
              <a:rPr lang="zh-CN" altLang="en-US" sz="2000" b="1" dirty="0">
                <a:solidFill>
                  <a:srgbClr val="FF0000"/>
                </a:solidFill>
                <a:latin typeface="黑体" panose="02010609060101010101" pitchFamily="49" charset="-122"/>
                <a:ea typeface="黑体" panose="02010609060101010101" pitchFamily="49" charset="-122"/>
                <a:sym typeface="+mn-ea"/>
              </a:rPr>
              <a:t>骑缝</a:t>
            </a:r>
            <a:r>
              <a:rPr lang="zh-CN" altLang="en-US" sz="2000" b="1" dirty="0">
                <a:latin typeface="黑体" panose="02010609060101010101" pitchFamily="49" charset="-122"/>
                <a:ea typeface="黑体" panose="02010609060101010101" pitchFamily="49" charset="-122"/>
                <a:sym typeface="+mn-ea"/>
              </a:rPr>
              <a:t>）</a:t>
            </a: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2</a:t>
            </a:r>
            <a:r>
              <a:rPr lang="zh-CN" altLang="en-US" sz="2000" b="1" dirty="0">
                <a:latin typeface="黑体" panose="02010609060101010101" pitchFamily="49" charset="-122"/>
                <a:ea typeface="黑体" panose="02010609060101010101" pitchFamily="49" charset="-122"/>
                <a:sym typeface="+mn-ea"/>
              </a:rPr>
              <a:t>、还款协议第二页填写的扣款账户为贷款合同末页的</a:t>
            </a:r>
            <a:r>
              <a:rPr lang="en-US" altLang="zh-CN" sz="2000" b="1" dirty="0">
                <a:latin typeface="黑体" panose="02010609060101010101" pitchFamily="49" charset="-122"/>
                <a:ea typeface="黑体" panose="02010609060101010101" pitchFamily="49" charset="-122"/>
                <a:sym typeface="+mn-ea"/>
              </a:rPr>
              <a:t>“甲方个人账户”</a:t>
            </a:r>
            <a:r>
              <a:rPr lang="zh-CN" altLang="en-US" sz="2000" b="1" dirty="0">
                <a:latin typeface="黑体" panose="02010609060101010101" pitchFamily="49" charset="-122"/>
                <a:ea typeface="黑体" panose="02010609060101010101" pitchFamily="49" charset="-122"/>
                <a:sym typeface="+mn-ea"/>
              </a:rPr>
              <a:t>。如学生已通过手机银行更改此账户，则请填写</a:t>
            </a:r>
            <a:r>
              <a:rPr lang="zh-CN" altLang="en-US" sz="2000" b="1" dirty="0">
                <a:solidFill>
                  <a:srgbClr val="FF0000"/>
                </a:solidFill>
                <a:latin typeface="黑体" panose="02010609060101010101" pitchFamily="49" charset="-122"/>
                <a:ea typeface="黑体" panose="02010609060101010101" pitchFamily="49" charset="-122"/>
                <a:sym typeface="+mn-ea"/>
              </a:rPr>
              <a:t>更改后</a:t>
            </a:r>
            <a:r>
              <a:rPr lang="zh-CN" altLang="en-US" sz="2000" b="1" dirty="0">
                <a:latin typeface="黑体" panose="02010609060101010101" pitchFamily="49" charset="-122"/>
                <a:ea typeface="黑体" panose="02010609060101010101" pitchFamily="49" charset="-122"/>
                <a:sym typeface="+mn-ea"/>
              </a:rPr>
              <a:t>的新扣款账户</a:t>
            </a: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3</a:t>
            </a:r>
            <a:r>
              <a:rPr lang="zh-CN" altLang="en-US" sz="2000" b="1" dirty="0">
                <a:latin typeface="黑体" panose="02010609060101010101" pitchFamily="49" charset="-122"/>
                <a:ea typeface="黑体" panose="02010609060101010101" pitchFamily="49" charset="-122"/>
                <a:sym typeface="+mn-ea"/>
              </a:rPr>
              <a:t>、还款协议内容</a:t>
            </a:r>
            <a:r>
              <a:rPr lang="zh-CN" altLang="en-US" sz="2000" b="1" dirty="0">
                <a:solidFill>
                  <a:srgbClr val="FF0000"/>
                </a:solidFill>
                <a:latin typeface="黑体" panose="02010609060101010101" pitchFamily="49" charset="-122"/>
                <a:ea typeface="黑体" panose="02010609060101010101" pitchFamily="49" charset="-122"/>
                <a:sym typeface="+mn-ea"/>
              </a:rPr>
              <a:t>不能涂改</a:t>
            </a:r>
            <a:r>
              <a:rPr lang="zh-CN" altLang="en-US" sz="2000" b="1" dirty="0">
                <a:latin typeface="黑体" panose="02010609060101010101" pitchFamily="49" charset="-122"/>
                <a:ea typeface="黑体" panose="02010609060101010101" pitchFamily="49" charset="-122"/>
                <a:sym typeface="+mn-ea"/>
              </a:rPr>
              <a:t>，请认真填写。如银行核对后发现填写有误，则通知学生重填。</a:t>
            </a: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4</a:t>
            </a:r>
            <a:r>
              <a:rPr lang="zh-CN" altLang="en-US" sz="2000" b="1" dirty="0">
                <a:latin typeface="黑体" panose="02010609060101010101" pitchFamily="49" charset="-122"/>
                <a:ea typeface="黑体" panose="02010609060101010101" pitchFamily="49" charset="-122"/>
                <a:sym typeface="+mn-ea"/>
              </a:rPr>
              <a:t>、如有特殊无法在宣讲当日签署资料的学生，于</a:t>
            </a:r>
            <a:r>
              <a:rPr lang="en-US" altLang="zh-CN" sz="2000" b="1" dirty="0">
                <a:highlight>
                  <a:srgbClr val="FFFF00"/>
                </a:highlight>
                <a:latin typeface="黑体" panose="02010609060101010101" pitchFamily="49" charset="-122"/>
                <a:ea typeface="黑体" panose="02010609060101010101" pitchFamily="49" charset="-122"/>
                <a:sym typeface="+mn-ea"/>
              </a:rPr>
              <a:t>6</a:t>
            </a:r>
            <a:r>
              <a:rPr lang="zh-CN" altLang="en-US" sz="2000" b="1" dirty="0">
                <a:highlight>
                  <a:srgbClr val="FFFF00"/>
                </a:highlight>
                <a:latin typeface="黑体" panose="02010609060101010101" pitchFamily="49" charset="-122"/>
                <a:ea typeface="黑体" panose="02010609060101010101" pitchFamily="49" charset="-122"/>
                <a:sym typeface="+mn-ea"/>
              </a:rPr>
              <a:t>月</a:t>
            </a:r>
            <a:r>
              <a:rPr lang="en-US" altLang="zh-CN" sz="2000" b="1" dirty="0">
                <a:highlight>
                  <a:srgbClr val="FFFF00"/>
                </a:highlight>
                <a:latin typeface="黑体" panose="02010609060101010101" pitchFamily="49" charset="-122"/>
                <a:ea typeface="黑体" panose="02010609060101010101" pitchFamily="49" charset="-122"/>
                <a:sym typeface="+mn-ea"/>
              </a:rPr>
              <a:t>13</a:t>
            </a:r>
            <a:r>
              <a:rPr lang="zh-CN" altLang="en-US" sz="2000" b="1" dirty="0">
                <a:highlight>
                  <a:srgbClr val="FFFF00"/>
                </a:highlight>
                <a:latin typeface="黑体" panose="02010609060101010101" pitchFamily="49" charset="-122"/>
                <a:ea typeface="黑体" panose="02010609060101010101" pitchFamily="49" charset="-122"/>
                <a:sym typeface="+mn-ea"/>
              </a:rPr>
              <a:t>前</a:t>
            </a:r>
            <a:r>
              <a:rPr lang="zh-CN" altLang="en-US" sz="2000" b="1" dirty="0">
                <a:latin typeface="黑体" panose="02010609060101010101" pitchFamily="49" charset="-122"/>
                <a:ea typeface="黑体" panose="02010609060101010101" pitchFamily="49" charset="-122"/>
                <a:sym typeface="+mn-ea"/>
              </a:rPr>
              <a:t>，本人带身份证，工作时间段前往</a:t>
            </a:r>
            <a:r>
              <a:rPr lang="zh-CN" altLang="en-US" sz="2000" b="1" dirty="0">
                <a:solidFill>
                  <a:srgbClr val="FF0000"/>
                </a:solidFill>
                <a:latin typeface="黑体" panose="02010609060101010101" pitchFamily="49" charset="-122"/>
                <a:ea typeface="黑体" panose="02010609060101010101" pitchFamily="49" charset="-122"/>
                <a:sym typeface="+mn-ea"/>
              </a:rPr>
              <a:t>中国银行广州天河支行住房与消费金融中心</a:t>
            </a:r>
            <a:r>
              <a:rPr lang="zh-CN" altLang="en-US" sz="2000" b="1" dirty="0">
                <a:latin typeface="黑体" panose="02010609060101010101" pitchFamily="49" charset="-122"/>
                <a:ea typeface="黑体" panose="02010609060101010101" pitchFamily="49" charset="-122"/>
                <a:sym typeface="+mn-ea"/>
              </a:rPr>
              <a:t>与工作人员当面签署。</a:t>
            </a:r>
            <a:endParaRPr lang="zh-CN" altLang="en-US" sz="2000" b="1" dirty="0">
              <a:latin typeface="黑体" panose="02010609060101010101" pitchFamily="49" charset="-122"/>
              <a:ea typeface="黑体" panose="02010609060101010101" pitchFamily="49" charset="-122"/>
              <a:sym typeface="+mn-ea"/>
            </a:endParaRPr>
          </a:p>
        </p:txBody>
      </p:sp>
      <p:sp>
        <p:nvSpPr>
          <p:cNvPr id="33794" name="矩形 2"/>
          <p:cNvSpPr/>
          <p:nvPr/>
        </p:nvSpPr>
        <p:spPr>
          <a:xfrm>
            <a:off x="619125" y="77788"/>
            <a:ext cx="8353425" cy="731837"/>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4" name="文本框 3"/>
          <p:cNvSpPr txBox="1"/>
          <p:nvPr/>
        </p:nvSpPr>
        <p:spPr>
          <a:xfrm>
            <a:off x="617538" y="1014413"/>
            <a:ext cx="8355013"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541020" y="1574800"/>
            <a:ext cx="8431530" cy="4624705"/>
          </a:xfrm>
          <a:noFill/>
          <a:ln>
            <a:noFill/>
          </a:ln>
        </p:spPr>
        <p:txBody>
          <a:bodyPr anchor="t" anchorCtr="0"/>
          <a:lstStyle/>
          <a:p>
            <a:pPr algn="l"/>
            <a:r>
              <a:rPr lang="en-US" altLang="zh-CN" sz="2000" b="1" dirty="0">
                <a:latin typeface="黑体" panose="02010609060101010101" pitchFamily="49" charset="-122"/>
                <a:ea typeface="黑体" panose="02010609060101010101" pitchFamily="49" charset="-122"/>
                <a:sym typeface="宋体" panose="02010600030101010101" pitchFamily="2" charset="-122"/>
              </a:rPr>
              <a:t>  </a:t>
            </a:r>
            <a:r>
              <a:rPr lang="zh-CN" altLang="en-US" sz="2000" b="1" dirty="0">
                <a:latin typeface="黑体" panose="02010609060101010101" pitchFamily="49" charset="-122"/>
                <a:ea typeface="黑体" panose="02010609060101010101" pitchFamily="49" charset="-122"/>
                <a:sym typeface="宋体" panose="02010600030101010101" pitchFamily="2" charset="-122"/>
              </a:rPr>
              <a:t>线上</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毕业确认</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操作指引：</a:t>
            </a:r>
            <a:br>
              <a:rPr lang="zh-CN" altLang="en-US" sz="2000" b="1" dirty="0">
                <a:latin typeface="黑体" panose="02010609060101010101" pitchFamily="49" charset="-122"/>
                <a:ea typeface="黑体" panose="02010609060101010101" pitchFamily="49" charset="-122"/>
                <a:sym typeface="宋体" panose="02010600030101010101" pitchFamily="2" charset="-122"/>
              </a:rPr>
            </a:br>
            <a:r>
              <a:rPr lang="en-US" altLang="zh-CN" sz="2000" b="1" dirty="0">
                <a:latin typeface="黑体" panose="02010609060101010101" pitchFamily="49" charset="-122"/>
                <a:ea typeface="黑体" panose="02010609060101010101" pitchFamily="49" charset="-122"/>
                <a:sym typeface="宋体" panose="02010600030101010101" pitchFamily="2" charset="-122"/>
              </a:rPr>
              <a:t>  </a:t>
            </a:r>
            <a:r>
              <a:rPr lang="zh-CN" altLang="en-US" sz="2000" b="1" dirty="0">
                <a:solidFill>
                  <a:srgbClr val="FF0000"/>
                </a:solidFill>
                <a:latin typeface="黑体" panose="02010609060101010101" pitchFamily="49" charset="-122"/>
                <a:ea typeface="黑体" panose="02010609060101010101" pitchFamily="49" charset="-122"/>
                <a:sym typeface="+mn-ea"/>
              </a:rPr>
              <a:t>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→助学→</a:t>
            </a:r>
            <a:r>
              <a:rPr lang="zh-CN" altLang="en-US" sz="2000" b="1" dirty="0">
                <a:solidFill>
                  <a:srgbClr val="FF0000"/>
                </a:solidFill>
                <a:latin typeface="黑体" panose="02010609060101010101" pitchFamily="49" charset="-122"/>
                <a:ea typeface="黑体" panose="02010609060101010101" pitchFamily="49" charset="-122"/>
                <a:sym typeface="+mn-ea"/>
              </a:rPr>
              <a:t>国家助学贷款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→毕业确认→填写毕业去向→保存并提交</a:t>
            </a:r>
            <a:r>
              <a:rPr lang="zh-CN" altLang="en-US" sz="2000" b="1" dirty="0">
                <a:latin typeface="仿宋_GB2312" panose="02010609030101010101" charset="-122"/>
                <a:ea typeface="仿宋_GB2312" panose="02010609030101010101" charset="-122"/>
              </a:rPr>
              <a:t>       </a:t>
            </a:r>
            <a:br>
              <a:rPr lang="zh-CN" altLang="en-US" sz="2000" b="1" dirty="0">
                <a:latin typeface="仿宋_GB2312" panose="02010609030101010101" charset="-122"/>
                <a:ea typeface="仿宋_GB2312" panose="02010609030101010101" charset="-122"/>
              </a:rPr>
            </a:br>
            <a:br>
              <a:rPr lang="zh-CN" altLang="en-US" sz="2000" b="1" dirty="0">
                <a:latin typeface="仿宋_GB2312" panose="02010609030101010101" charset="-122"/>
                <a:ea typeface="仿宋_GB2312" panose="02010609030101010101" charset="-122"/>
              </a:rPr>
            </a:br>
            <a:endParaRPr lang="zh-CN" altLang="en-US" sz="2000">
              <a:latin typeface="仿宋_GB2312" panose="02010609030101010101" charset="-122"/>
              <a:ea typeface="仿宋_GB2312" panose="02010609030101010101" charset="-122"/>
            </a:endParaRPr>
          </a:p>
        </p:txBody>
      </p:sp>
      <p:sp>
        <p:nvSpPr>
          <p:cNvPr id="8193" name="矩形 2"/>
          <p:cNvSpPr/>
          <p:nvPr/>
        </p:nvSpPr>
        <p:spPr>
          <a:xfrm>
            <a:off x="536575" y="111125"/>
            <a:ext cx="8366125" cy="731838"/>
          </a:xfrm>
          <a:prstGeom prst="rect">
            <a:avLst/>
          </a:prstGeom>
          <a:noFill/>
          <a:ln w="9525">
            <a:noFill/>
          </a:ln>
        </p:spPr>
        <p:txBody>
          <a:bodyPr wrap="square" anchor="t">
            <a:spAutoFit/>
          </a:bodyPr>
          <a:lstStyle/>
          <a:p>
            <a:pPr lvl="0" indent="0" eaLnBrk="0" fontAlgn="base" hangingPunct="0">
              <a:lnSpc>
                <a:spcPct val="150000"/>
              </a:lnSpc>
              <a:buClr>
                <a:srgbClr val="C00000"/>
              </a:buClr>
              <a:buFont typeface="Wingdings" panose="05000000000000000000" pitchFamily="2" charset="2"/>
              <a:buNone/>
            </a:pPr>
            <a:endParaRPr lang="zh-CN" altLang="en-US" sz="2800" strike="noStrike" noProof="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微软雅黑" panose="020B0503020204020204" pitchFamily="34" charset="-122"/>
              <a:ea typeface="微软雅黑" panose="020B0503020204020204" pitchFamily="34" charset="-122"/>
              <a:cs typeface="+mn-ea"/>
              <a:sym typeface="华文楷体" panose="0201060004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正常还款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pic>
        <p:nvPicPr>
          <p:cNvPr id="2" name="图片 1" descr="f05eb0dc-6b09-4f3e-b36f-53c1696b2b09"/>
          <p:cNvPicPr>
            <a:picLocks noChangeAspect="1"/>
          </p:cNvPicPr>
          <p:nvPr/>
        </p:nvPicPr>
        <p:blipFill>
          <a:blip r:embed="rId1"/>
          <a:stretch>
            <a:fillRect/>
          </a:stretch>
        </p:blipFill>
        <p:spPr>
          <a:xfrm>
            <a:off x="683260" y="2277745"/>
            <a:ext cx="6422390" cy="3921760"/>
          </a:xfrm>
          <a:prstGeom prst="rect">
            <a:avLst/>
          </a:prstGeom>
        </p:spPr>
      </p:pic>
      <p:sp>
        <p:nvSpPr>
          <p:cNvPr id="3" name="文本框 2"/>
          <p:cNvSpPr txBox="1"/>
          <p:nvPr/>
        </p:nvSpPr>
        <p:spPr>
          <a:xfrm>
            <a:off x="7379970" y="2853055"/>
            <a:ext cx="1522730" cy="2088050"/>
          </a:xfrm>
          <a:prstGeom prst="rect">
            <a:avLst/>
          </a:prstGeom>
          <a:noFill/>
        </p:spPr>
        <p:txBody>
          <a:bodyPr wrap="square" rtlCol="0">
            <a:noAutofit/>
          </a:bodyPr>
          <a:lstStyle/>
          <a:p>
            <a:r>
              <a:rPr lang="zh-CN" altLang="en-US" dirty="0">
                <a:solidFill>
                  <a:srgbClr val="7030A0"/>
                </a:solidFill>
                <a:highlight>
                  <a:srgbClr val="FFFF00"/>
                </a:highlight>
              </a:rPr>
              <a:t>毕业去向</a:t>
            </a:r>
            <a:r>
              <a:rPr lang="zh-CN" altLang="en-US" dirty="0">
                <a:solidFill>
                  <a:srgbClr val="7030A0"/>
                </a:solidFill>
              </a:rPr>
              <a:t>：出国</a:t>
            </a:r>
            <a:r>
              <a:rPr lang="en-US" altLang="zh-CN" dirty="0">
                <a:solidFill>
                  <a:srgbClr val="7030A0"/>
                </a:solidFill>
              </a:rPr>
              <a:t>/</a:t>
            </a:r>
            <a:r>
              <a:rPr lang="zh-CN" altLang="en-US" dirty="0">
                <a:solidFill>
                  <a:srgbClr val="7030A0"/>
                </a:solidFill>
              </a:rPr>
              <a:t>就业</a:t>
            </a:r>
            <a:r>
              <a:rPr lang="en-US" altLang="zh-CN" dirty="0">
                <a:solidFill>
                  <a:srgbClr val="7030A0"/>
                </a:solidFill>
              </a:rPr>
              <a:t>/</a:t>
            </a:r>
            <a:r>
              <a:rPr lang="zh-CN" altLang="en-US" dirty="0">
                <a:solidFill>
                  <a:srgbClr val="7030A0"/>
                </a:solidFill>
              </a:rPr>
              <a:t>继续攻读学位</a:t>
            </a:r>
            <a:r>
              <a:rPr lang="en-US" altLang="zh-CN" dirty="0">
                <a:solidFill>
                  <a:srgbClr val="7030A0"/>
                </a:solidFill>
              </a:rPr>
              <a:t>/</a:t>
            </a:r>
            <a:r>
              <a:rPr lang="zh-CN" altLang="en-US" dirty="0">
                <a:solidFill>
                  <a:srgbClr val="7030A0"/>
                </a:solidFill>
              </a:rPr>
              <a:t>延期毕业</a:t>
            </a:r>
            <a:r>
              <a:rPr lang="en-US" altLang="zh-CN" dirty="0">
                <a:solidFill>
                  <a:srgbClr val="7030A0"/>
                </a:solidFill>
              </a:rPr>
              <a:t>/</a:t>
            </a:r>
            <a:r>
              <a:rPr lang="zh-CN" altLang="en-US" dirty="0">
                <a:solidFill>
                  <a:srgbClr val="7030A0"/>
                </a:solidFill>
              </a:rPr>
              <a:t>其他，根据本人实际情况填写</a:t>
            </a:r>
            <a:endParaRPr lang="zh-CN" altLang="en-US"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1" descr="20100624-3inner.jpg"/>
          <p:cNvPicPr>
            <a:picLocks noChangeAspect="1"/>
          </p:cNvPicPr>
          <p:nvPr/>
        </p:nvPicPr>
        <p:blipFill>
          <a:blip r:embed="rId1"/>
          <a:stretch>
            <a:fillRect/>
          </a:stretch>
        </p:blipFill>
        <p:spPr>
          <a:xfrm>
            <a:off x="12685" y="-5823"/>
            <a:ext cx="9144000" cy="6858000"/>
          </a:xfrm>
          <a:prstGeom prst="rect">
            <a:avLst/>
          </a:prstGeom>
          <a:noFill/>
          <a:ln w="9525">
            <a:noFill/>
          </a:ln>
        </p:spPr>
      </p:pic>
      <p:sp>
        <p:nvSpPr>
          <p:cNvPr id="168" name="标题 1"/>
          <p:cNvSpPr txBox="1"/>
          <p:nvPr/>
        </p:nvSpPr>
        <p:spPr bwMode="auto">
          <a:xfrm>
            <a:off x="-30830" y="535916"/>
            <a:ext cx="1500198" cy="64294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anchor="ctr"/>
          <a:lstStyle/>
          <a:p>
            <a:pPr indent="381000" fontAlgn="auto">
              <a:spcBef>
                <a:spcPts val="0"/>
              </a:spcBef>
              <a:spcAft>
                <a:spcPts val="0"/>
              </a:spcAft>
              <a:defRPr/>
            </a:pPr>
            <a:r>
              <a:rPr lang="zh-CN" altLang="en-US" sz="3200" b="1" strike="noStrike" noProof="1">
                <a:solidFill>
                  <a:srgbClr val="1F497D">
                    <a:lumMod val="75000"/>
                  </a:srgbClr>
                </a:solidFill>
                <a:latin typeface="黑体" panose="02010609060101010101" pitchFamily="49" charset="-122"/>
                <a:ea typeface="黑体" panose="02010609060101010101" pitchFamily="49" charset="-122"/>
                <a:cs typeface="Times New Roman" panose="02020603050405020304" pitchFamily="18" charset="0"/>
              </a:rPr>
              <a:t>目录</a:t>
            </a:r>
            <a:endParaRPr lang="zh-CN" altLang="en-US" sz="3200" b="1" strike="noStrike" noProof="1">
              <a:solidFill>
                <a:srgbClr val="1F497D">
                  <a:lumMod val="75000"/>
                </a:srgb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69" name="同侧圆角矩形 168"/>
          <p:cNvSpPr/>
          <p:nvPr/>
        </p:nvSpPr>
        <p:spPr>
          <a:xfrm rot="5400000">
            <a:off x="-71437" y="714375"/>
            <a:ext cx="428625" cy="285750"/>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base" hangingPunct="1">
              <a:defRPr/>
            </a:pPr>
            <a:endParaRPr lang="zh-CN" altLang="en-US" strike="noStrike" noProof="1">
              <a:solidFill>
                <a:prstClr val="white"/>
              </a:solidFill>
            </a:endParaRPr>
          </a:p>
        </p:txBody>
      </p:sp>
      <p:sp>
        <p:nvSpPr>
          <p:cNvPr id="39" name="Rounded Rectangle 61"/>
          <p:cNvSpPr/>
          <p:nvPr/>
        </p:nvSpPr>
        <p:spPr bwMode="auto">
          <a:xfrm>
            <a:off x="795803" y="1515900"/>
            <a:ext cx="359801" cy="41836"/>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sp>
        <p:nvSpPr>
          <p:cNvPr id="43" name="Rounded Rectangle 58"/>
          <p:cNvSpPr/>
          <p:nvPr/>
        </p:nvSpPr>
        <p:spPr bwMode="auto">
          <a:xfrm>
            <a:off x="1470025" y="2249488"/>
            <a:ext cx="1457325" cy="76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44" name="Rounded Rectangle 59"/>
          <p:cNvSpPr/>
          <p:nvPr/>
        </p:nvSpPr>
        <p:spPr bwMode="auto">
          <a:xfrm>
            <a:off x="1450975" y="2247900"/>
            <a:ext cx="339725" cy="76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grpSp>
        <p:nvGrpSpPr>
          <p:cNvPr id="25608" name="组合 3"/>
          <p:cNvGrpSpPr/>
          <p:nvPr/>
        </p:nvGrpSpPr>
        <p:grpSpPr>
          <a:xfrm>
            <a:off x="755650" y="1863725"/>
            <a:ext cx="431800" cy="469900"/>
            <a:chOff x="601663" y="1497013"/>
            <a:chExt cx="396875" cy="431800"/>
          </a:xfrm>
        </p:grpSpPr>
        <p:grpSp>
          <p:nvGrpSpPr>
            <p:cNvPr id="25609" name="Group 56"/>
            <p:cNvGrpSpPr/>
            <p:nvPr/>
          </p:nvGrpSpPr>
          <p:grpSpPr>
            <a:xfrm>
              <a:off x="601663" y="1497013"/>
              <a:ext cx="396519" cy="422936"/>
              <a:chOff x="956895" y="3589879"/>
              <a:chExt cx="863797" cy="792643"/>
            </a:xfrm>
          </p:grpSpPr>
          <p:sp>
            <p:nvSpPr>
              <p:cNvPr id="49" name="Rectangle 60"/>
              <p:cNvSpPr/>
              <p:nvPr/>
            </p:nvSpPr>
            <p:spPr>
              <a:xfrm>
                <a:off x="956895" y="3589879"/>
                <a:ext cx="864573"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50"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47" name="Rectangle 60"/>
            <p:cNvSpPr/>
            <p:nvPr/>
          </p:nvSpPr>
          <p:spPr bwMode="auto">
            <a:xfrm>
              <a:off x="601663" y="1506538"/>
              <a:ext cx="396875" cy="4222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48" name="Rounded Rectangle 61"/>
            <p:cNvSpPr/>
            <p:nvPr/>
          </p:nvSpPr>
          <p:spPr bwMode="auto">
            <a:xfrm>
              <a:off x="638615" y="1849073"/>
              <a:ext cx="330510"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grpSp>
        <p:nvGrpSpPr>
          <p:cNvPr id="25614" name="组合 9"/>
          <p:cNvGrpSpPr/>
          <p:nvPr/>
        </p:nvGrpSpPr>
        <p:grpSpPr>
          <a:xfrm>
            <a:off x="755650" y="2905125"/>
            <a:ext cx="2171700" cy="469900"/>
            <a:chOff x="601663" y="2159000"/>
            <a:chExt cx="1994215" cy="431800"/>
          </a:xfrm>
        </p:grpSpPr>
        <p:sp>
          <p:nvSpPr>
            <p:cNvPr id="52" name="Rounded Rectangle 58"/>
            <p:cNvSpPr/>
            <p:nvPr/>
          </p:nvSpPr>
          <p:spPr bwMode="auto">
            <a:xfrm>
              <a:off x="1257072" y="2511196"/>
              <a:ext cx="1338806" cy="6997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53" name="Rounded Rectangle 59"/>
            <p:cNvSpPr/>
            <p:nvPr/>
          </p:nvSpPr>
          <p:spPr bwMode="auto">
            <a:xfrm>
              <a:off x="1239838" y="2511425"/>
              <a:ext cx="311150" cy="698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grpSp>
          <p:nvGrpSpPr>
            <p:cNvPr id="25617" name="组合 5"/>
            <p:cNvGrpSpPr/>
            <p:nvPr/>
          </p:nvGrpSpPr>
          <p:grpSpPr>
            <a:xfrm>
              <a:off x="601663" y="2159000"/>
              <a:ext cx="396875" cy="431800"/>
              <a:chOff x="601663" y="2159000"/>
              <a:chExt cx="396875" cy="431800"/>
            </a:xfrm>
          </p:grpSpPr>
          <p:grpSp>
            <p:nvGrpSpPr>
              <p:cNvPr id="25618" name="Group 56"/>
              <p:cNvGrpSpPr/>
              <p:nvPr/>
            </p:nvGrpSpPr>
            <p:grpSpPr>
              <a:xfrm>
                <a:off x="601663" y="2159000"/>
                <a:ext cx="396496" cy="422936"/>
                <a:chOff x="956895" y="3589879"/>
                <a:chExt cx="863797" cy="792643"/>
              </a:xfrm>
            </p:grpSpPr>
            <p:sp>
              <p:nvSpPr>
                <p:cNvPr id="58" name="Rectangle 60"/>
                <p:cNvSpPr/>
                <p:nvPr/>
              </p:nvSpPr>
              <p:spPr>
                <a:xfrm>
                  <a:off x="956895" y="3589879"/>
                  <a:ext cx="864623"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59"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56" name="Rectangle 60"/>
              <p:cNvSpPr/>
              <p:nvPr/>
            </p:nvSpPr>
            <p:spPr bwMode="auto">
              <a:xfrm>
                <a:off x="601663" y="2168525"/>
                <a:ext cx="396875" cy="4222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2</a:t>
                </a:r>
                <a:endParaRPr lang="zh-CN" altLang="en-US" b="1" strike="noStrike" noProof="1">
                  <a:solidFill>
                    <a:schemeClr val="bg1"/>
                  </a:solidFill>
                  <a:latin typeface="+mj-lt"/>
                  <a:ea typeface="黑体" panose="02010609060101010101" pitchFamily="49" charset="-122"/>
                </a:endParaRPr>
              </a:p>
            </p:txBody>
          </p:sp>
          <p:sp>
            <p:nvSpPr>
              <p:cNvPr id="57" name="Rounded Rectangle 61"/>
              <p:cNvSpPr/>
              <p:nvPr/>
            </p:nvSpPr>
            <p:spPr bwMode="auto">
              <a:xfrm>
                <a:off x="638613" y="2511060"/>
                <a:ext cx="330491"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grpSp>
      <p:grpSp>
        <p:nvGrpSpPr>
          <p:cNvPr id="25633" name="组合 87"/>
          <p:cNvGrpSpPr/>
          <p:nvPr/>
        </p:nvGrpSpPr>
        <p:grpSpPr>
          <a:xfrm>
            <a:off x="758825" y="4017963"/>
            <a:ext cx="3392488" cy="466725"/>
            <a:chOff x="601663" y="3490913"/>
            <a:chExt cx="3114304" cy="428493"/>
          </a:xfrm>
        </p:grpSpPr>
        <p:sp>
          <p:nvSpPr>
            <p:cNvPr id="89" name="Rounded Rectangle 58"/>
            <p:cNvSpPr/>
            <p:nvPr/>
          </p:nvSpPr>
          <p:spPr bwMode="auto">
            <a:xfrm>
              <a:off x="1255713" y="3833813"/>
              <a:ext cx="1322387" cy="69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90" name="Rounded Rectangle 59"/>
            <p:cNvSpPr/>
            <p:nvPr/>
          </p:nvSpPr>
          <p:spPr bwMode="auto">
            <a:xfrm>
              <a:off x="1239838" y="3833813"/>
              <a:ext cx="311150" cy="698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25636" name="文本框 1">
              <a:hlinkClick r:id="rId2" action="ppaction://hlinksldjump"/>
            </p:cNvPr>
            <p:cNvSpPr txBox="1"/>
            <p:nvPr/>
          </p:nvSpPr>
          <p:spPr>
            <a:xfrm>
              <a:off x="1239741" y="3593116"/>
              <a:ext cx="2476226" cy="310885"/>
            </a:xfrm>
            <a:prstGeom prst="rect">
              <a:avLst/>
            </a:prstGeom>
            <a:noFill/>
            <a:ln w="9525">
              <a:noFill/>
            </a:ln>
          </p:spPr>
          <p:txBody>
            <a:bodyPr wrap="square" anchor="t" anchorCtr="0">
              <a:spAutoFit/>
            </a:bodyPr>
            <a:lstStyle/>
            <a:p>
              <a:endParaRPr lang="zh-CN" altLang="en-US" sz="1600" b="1" dirty="0">
                <a:latin typeface="黑体" panose="02010609060101010101" pitchFamily="49" charset="-122"/>
                <a:ea typeface="黑体" panose="02010609060101010101" pitchFamily="49" charset="-122"/>
              </a:endParaRPr>
            </a:p>
          </p:txBody>
        </p:sp>
        <p:grpSp>
          <p:nvGrpSpPr>
            <p:cNvPr id="25637" name="Group 56"/>
            <p:cNvGrpSpPr/>
            <p:nvPr/>
          </p:nvGrpSpPr>
          <p:grpSpPr>
            <a:xfrm>
              <a:off x="605161" y="3497131"/>
              <a:ext cx="396875" cy="422274"/>
              <a:chOff x="964518" y="3619385"/>
              <a:chExt cx="864754" cy="791404"/>
            </a:xfrm>
          </p:grpSpPr>
          <p:sp>
            <p:nvSpPr>
              <p:cNvPr id="95" name="Rectangle 60"/>
              <p:cNvSpPr/>
              <p:nvPr/>
            </p:nvSpPr>
            <p:spPr>
              <a:xfrm>
                <a:off x="964518" y="3619385"/>
                <a:ext cx="864754"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96"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93" name="Rectangle 60"/>
            <p:cNvSpPr/>
            <p:nvPr/>
          </p:nvSpPr>
          <p:spPr bwMode="auto">
            <a:xfrm>
              <a:off x="601663" y="3490913"/>
              <a:ext cx="396875" cy="4222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3</a:t>
              </a:r>
              <a:endParaRPr lang="en-US" altLang="zh-CN" b="1" strike="noStrike" noProof="1">
                <a:solidFill>
                  <a:schemeClr val="bg1"/>
                </a:solidFill>
                <a:latin typeface="+mj-lt"/>
                <a:ea typeface="黑体" panose="02010609060101010101" pitchFamily="49" charset="-122"/>
              </a:endParaRPr>
            </a:p>
          </p:txBody>
        </p:sp>
        <p:sp>
          <p:nvSpPr>
            <p:cNvPr id="94" name="Rounded Rectangle 61"/>
            <p:cNvSpPr/>
            <p:nvPr/>
          </p:nvSpPr>
          <p:spPr bwMode="auto">
            <a:xfrm>
              <a:off x="638607" y="3833448"/>
              <a:ext cx="330440"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25642" name="文本框 1">
            <a:hlinkClick r:id="rId2" action="ppaction://hlinksldjump"/>
          </p:cNvPr>
          <p:cNvSpPr txBox="1"/>
          <p:nvPr/>
        </p:nvSpPr>
        <p:spPr>
          <a:xfrm>
            <a:off x="5770563" y="1179513"/>
            <a:ext cx="3248025" cy="301625"/>
          </a:xfrm>
          <a:prstGeom prst="rect">
            <a:avLst/>
          </a:prstGeom>
          <a:noFill/>
          <a:ln w="9525">
            <a:noFill/>
          </a:ln>
        </p:spPr>
        <p:txBody>
          <a:bodyPr wrap="square" anchor="t" anchorCtr="0">
            <a:spAutoFit/>
          </a:bodyPr>
          <a:lstStyle/>
          <a:p>
            <a:pPr>
              <a:lnSpc>
                <a:spcPct val="85000"/>
              </a:lnSpc>
            </a:pPr>
            <a:endParaRPr lang="en-US" altLang="zh-CN" sz="1600" b="1" dirty="0">
              <a:latin typeface="黑体" panose="02010609060101010101" pitchFamily="49" charset="-122"/>
              <a:ea typeface="黑体" panose="02010609060101010101" pitchFamily="49" charset="-122"/>
            </a:endParaRPr>
          </a:p>
        </p:txBody>
      </p:sp>
      <p:grpSp>
        <p:nvGrpSpPr>
          <p:cNvPr id="111" name="组合 110"/>
          <p:cNvGrpSpPr/>
          <p:nvPr/>
        </p:nvGrpSpPr>
        <p:grpSpPr>
          <a:xfrm>
            <a:off x="5190627" y="1463797"/>
            <a:ext cx="360753" cy="48757"/>
            <a:chOff x="637832" y="3166541"/>
            <a:chExt cx="331272" cy="44772"/>
          </a:xfrm>
        </p:grpSpPr>
        <p:sp>
          <p:nvSpPr>
            <p:cNvPr id="116" name="Rounded Rectangle 61"/>
            <p:cNvSpPr/>
            <p:nvPr/>
          </p:nvSpPr>
          <p:spPr>
            <a:xfrm>
              <a:off x="637832" y="3166541"/>
              <a:ext cx="330491" cy="38559"/>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sp>
          <p:nvSpPr>
            <p:cNvPr id="114" name="Rounded Rectangle 61"/>
            <p:cNvSpPr/>
            <p:nvPr/>
          </p:nvSpPr>
          <p:spPr bwMode="auto">
            <a:xfrm>
              <a:off x="638613" y="3172755"/>
              <a:ext cx="330491" cy="38558"/>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25644" name="文本框 1">
            <a:hlinkClick r:id="rId2" action="ppaction://hlinksldjump"/>
          </p:cNvPr>
          <p:cNvSpPr txBox="1"/>
          <p:nvPr/>
        </p:nvSpPr>
        <p:spPr>
          <a:xfrm>
            <a:off x="1338263" y="2884488"/>
            <a:ext cx="3273425" cy="368300"/>
          </a:xfrm>
          <a:prstGeom prst="rect">
            <a:avLst/>
          </a:prstGeom>
          <a:noFill/>
          <a:ln w="9525">
            <a:noFill/>
          </a:ln>
        </p:spPr>
        <p:txBody>
          <a:bodyPr wrap="square" anchor="t" anchorCtr="0">
            <a:spAutoFit/>
          </a:bodyPr>
          <a:lstStyle/>
          <a:p>
            <a:r>
              <a:rPr lang="zh-CN" altLang="en-US" b="1" dirty="0">
                <a:latin typeface="黑体" panose="02010609060101010101" pitchFamily="49" charset="-122"/>
                <a:ea typeface="黑体" panose="02010609060101010101" pitchFamily="49" charset="-122"/>
                <a:sym typeface="+mn-ea"/>
              </a:rPr>
              <a:t>贷款还款方式</a:t>
            </a:r>
            <a:endParaRPr lang="zh-CN" altLang="en-US" b="1" dirty="0">
              <a:latin typeface="黑体" panose="02010609060101010101" pitchFamily="49" charset="-122"/>
              <a:ea typeface="黑体" panose="02010609060101010101" pitchFamily="49" charset="-122"/>
            </a:endParaRPr>
          </a:p>
        </p:txBody>
      </p:sp>
      <p:sp>
        <p:nvSpPr>
          <p:cNvPr id="25645" name="文本框 1">
            <a:hlinkClick r:id="rId2" action="ppaction://hlinksldjump"/>
          </p:cNvPr>
          <p:cNvSpPr txBox="1"/>
          <p:nvPr/>
        </p:nvSpPr>
        <p:spPr>
          <a:xfrm>
            <a:off x="1338580" y="1843405"/>
            <a:ext cx="2330450" cy="368300"/>
          </a:xfrm>
          <a:prstGeom prst="rect">
            <a:avLst/>
          </a:prstGeom>
          <a:noFill/>
          <a:ln w="9525">
            <a:noFill/>
          </a:ln>
        </p:spPr>
        <p:txBody>
          <a:bodyPr wrap="square" anchor="t" anchorCtr="0">
            <a:spAutoFit/>
          </a:bodyPr>
          <a:lstStyle/>
          <a:p>
            <a:r>
              <a:rPr lang="en-US" altLang="zh-CN" b="1" dirty="0">
                <a:latin typeface="黑体" panose="02010609060101010101" pitchFamily="49" charset="-122"/>
                <a:ea typeface="黑体" panose="02010609060101010101" pitchFamily="49" charset="-122"/>
              </a:rPr>
              <a:t>2025</a:t>
            </a:r>
            <a:r>
              <a:rPr lang="zh-CN" altLang="en-US" b="1" dirty="0">
                <a:latin typeface="黑体" panose="02010609060101010101" pitchFamily="49" charset="-122"/>
                <a:ea typeface="黑体" panose="02010609060101010101" pitchFamily="49" charset="-122"/>
              </a:rPr>
              <a:t>年贴息政策解读</a:t>
            </a:r>
            <a:endParaRPr lang="zh-CN" altLang="en-US" b="1" dirty="0">
              <a:latin typeface="黑体" panose="02010609060101010101" pitchFamily="49" charset="-122"/>
              <a:ea typeface="黑体" panose="02010609060101010101" pitchFamily="49" charset="-122"/>
            </a:endParaRPr>
          </a:p>
        </p:txBody>
      </p:sp>
      <p:sp>
        <p:nvSpPr>
          <p:cNvPr id="25646" name="文本框 1">
            <a:hlinkClick r:id="rId2" action="ppaction://hlinksldjump"/>
          </p:cNvPr>
          <p:cNvSpPr txBox="1"/>
          <p:nvPr/>
        </p:nvSpPr>
        <p:spPr>
          <a:xfrm>
            <a:off x="1338263" y="3987800"/>
            <a:ext cx="2597150" cy="645160"/>
          </a:xfrm>
          <a:prstGeom prst="rect">
            <a:avLst/>
          </a:prstGeom>
          <a:noFill/>
          <a:ln w="9525">
            <a:noFill/>
          </a:ln>
        </p:spPr>
        <p:txBody>
          <a:bodyPr wrap="square" anchor="t" anchorCtr="0">
            <a:spAutoFit/>
          </a:bodyPr>
          <a:lstStyle/>
          <a:p>
            <a:r>
              <a:rPr lang="zh-CN" altLang="en-US" b="1" dirty="0">
                <a:latin typeface="黑体" panose="02010609060101010101" pitchFamily="49" charset="-122"/>
                <a:ea typeface="黑体" panose="02010609060101010101" pitchFamily="49" charset="-122"/>
                <a:sym typeface="+mn-ea"/>
              </a:rPr>
              <a:t>其他说明</a:t>
            </a:r>
            <a:endParaRPr lang="zh-CN" altLang="en-US" b="1" dirty="0">
              <a:latin typeface="黑体" panose="02010609060101010101" pitchFamily="49" charset="-122"/>
              <a:ea typeface="黑体" panose="02010609060101010101" pitchFamily="49" charset="-122"/>
            </a:endParaRPr>
          </a:p>
          <a:p>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a:xfrm>
            <a:off x="539750" y="1629410"/>
            <a:ext cx="8307070" cy="4549775"/>
          </a:xfrm>
          <a:noFill/>
          <a:ln>
            <a:noFill/>
          </a:ln>
        </p:spPr>
        <p:txBody>
          <a:bodyPr anchor="t" anchorCtr="0"/>
          <a:lstStyle/>
          <a:p>
            <a:pPr algn="l" latinLnBrk="0">
              <a:lnSpc>
                <a:spcPct val="100000"/>
              </a:lnSpc>
            </a:pPr>
            <a:r>
              <a:rPr lang="en-US" altLang="zh-CN" sz="2000"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继续攻读高一级学历的学生可申请继续贴息</a:t>
            </a:r>
            <a:br>
              <a:rPr lang="zh-CN" altLang="en-US" sz="2000" b="1" dirty="0">
                <a:latin typeface="黑体" panose="02010609060101010101" pitchFamily="49" charset="-122"/>
                <a:ea typeface="黑体" panose="02010609060101010101" pitchFamily="49" charset="-122"/>
              </a:rPr>
            </a:br>
            <a:br>
              <a:rPr lang="zh-CN" altLang="en-US" sz="2000" dirty="0">
                <a:latin typeface="黑体" panose="02010609060101010101" pitchFamily="49" charset="-122"/>
                <a:ea typeface="黑体" panose="02010609060101010101" pitchFamily="49" charset="-122"/>
                <a:sym typeface="宋体" panose="02010600030101010101" pitchFamily="2" charset="-122"/>
              </a:rPr>
            </a:br>
            <a:r>
              <a:rPr lang="en-US" altLang="zh-CN" sz="2000" b="1" dirty="0">
                <a:solidFill>
                  <a:srgbClr val="FF0000"/>
                </a:solidFill>
                <a:latin typeface="黑体" panose="02010609060101010101" pitchFamily="49" charset="-122"/>
                <a:ea typeface="黑体" panose="02010609060101010101" pitchFamily="49" charset="-122"/>
                <a:sym typeface="+mn-ea"/>
              </a:rPr>
              <a:t>2021</a:t>
            </a:r>
            <a:r>
              <a:rPr lang="zh-CN" altLang="en-US" sz="2000" b="1" dirty="0">
                <a:solidFill>
                  <a:srgbClr val="FF0000"/>
                </a:solidFill>
                <a:latin typeface="黑体" panose="02010609060101010101" pitchFamily="49" charset="-122"/>
                <a:ea typeface="黑体" panose="02010609060101010101" pitchFamily="49" charset="-122"/>
                <a:sym typeface="+mn-ea"/>
              </a:rPr>
              <a:t>年及以前年度申请的贷款</a:t>
            </a:r>
            <a:br>
              <a:rPr lang="zh-CN" altLang="en-US" sz="2000" b="1" dirty="0">
                <a:solidFill>
                  <a:srgbClr val="FF0000"/>
                </a:solidFill>
                <a:latin typeface="黑体" panose="02010609060101010101" pitchFamily="49" charset="-122"/>
                <a:ea typeface="黑体" panose="02010609060101010101" pitchFamily="49" charset="-122"/>
                <a:sym typeface="+mn-ea"/>
              </a:rPr>
            </a:br>
            <a:r>
              <a:rPr lang="en-US" altLang="zh-CN" sz="2000" b="1" dirty="0">
                <a:solidFill>
                  <a:srgbClr val="FF0000"/>
                </a:solidFill>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学生收到录取通知书后，填写</a:t>
            </a:r>
            <a:r>
              <a:rPr lang="zh-CN" altLang="en-US" sz="2000" b="1" dirty="0">
                <a:highlight>
                  <a:srgbClr val="FFFF00"/>
                </a:highlight>
                <a:latin typeface="黑体" panose="02010609060101010101" pitchFamily="49" charset="-122"/>
                <a:ea typeface="黑体" panose="02010609060101010101" pitchFamily="49" charset="-122"/>
                <a:sym typeface="+mn-ea"/>
              </a:rPr>
              <a:t>纸质《国家助学贷款调整还款计划及贴息申请书》</a:t>
            </a:r>
            <a:r>
              <a:rPr lang="zh-CN" altLang="en-US" sz="2000" b="1" dirty="0">
                <a:latin typeface="黑体" panose="02010609060101010101" pitchFamily="49" charset="-122"/>
                <a:ea typeface="黑体" panose="02010609060101010101" pitchFamily="49" charset="-122"/>
                <a:sym typeface="+mn-ea"/>
              </a:rPr>
              <a:t>，并提交录取通知书原件（审核用）和复印件（银行留存）给银行审核，经学校和银行盖章确认后生效。</a:t>
            </a:r>
            <a:br>
              <a:rPr lang="zh-CN" altLang="en-US" sz="2000" b="1" dirty="0">
                <a:latin typeface="黑体" panose="02010609060101010101" pitchFamily="49" charset="-122"/>
                <a:ea typeface="黑体" panose="02010609060101010101" pitchFamily="49" charset="-122"/>
                <a:sym typeface="+mn-ea"/>
              </a:rPr>
            </a:br>
            <a:r>
              <a:rPr lang="en-US" altLang="zh-CN" sz="2000" b="1" dirty="0">
                <a:solidFill>
                  <a:srgbClr val="FF0000"/>
                </a:solidFill>
                <a:latin typeface="黑体" panose="02010609060101010101" pitchFamily="49" charset="-122"/>
                <a:ea typeface="黑体" panose="02010609060101010101" pitchFamily="49" charset="-122"/>
                <a:sym typeface="+mn-ea"/>
              </a:rPr>
              <a:t>2022</a:t>
            </a:r>
            <a:r>
              <a:rPr lang="zh-CN" altLang="en-US" sz="2000" b="1" dirty="0">
                <a:solidFill>
                  <a:srgbClr val="FF0000"/>
                </a:solidFill>
                <a:latin typeface="黑体" panose="02010609060101010101" pitchFamily="49" charset="-122"/>
                <a:ea typeface="黑体" panose="02010609060101010101" pitchFamily="49" charset="-122"/>
                <a:sym typeface="+mn-ea"/>
              </a:rPr>
              <a:t>年</a:t>
            </a:r>
            <a:r>
              <a:rPr lang="zh-CN" sz="2000" b="1" dirty="0">
                <a:solidFill>
                  <a:srgbClr val="FF0000"/>
                </a:solidFill>
                <a:latin typeface="黑体" panose="02010609060101010101" pitchFamily="49" charset="-122"/>
                <a:ea typeface="黑体" panose="02010609060101010101" pitchFamily="49" charset="-122"/>
                <a:sym typeface="+mn-ea"/>
              </a:rPr>
              <a:t>及以后年度</a:t>
            </a:r>
            <a:r>
              <a:rPr lang="zh-CN" altLang="en-US" sz="2000" b="1" dirty="0">
                <a:solidFill>
                  <a:srgbClr val="FF0000"/>
                </a:solidFill>
                <a:latin typeface="黑体" panose="02010609060101010101" pitchFamily="49" charset="-122"/>
                <a:ea typeface="黑体" panose="02010609060101010101" pitchFamily="49" charset="-122"/>
                <a:sym typeface="+mn-ea"/>
              </a:rPr>
              <a:t>申请的贷款</a:t>
            </a:r>
            <a:br>
              <a:rPr lang="zh-CN" altLang="en-US" sz="2000" b="1" dirty="0">
                <a:solidFill>
                  <a:srgbClr val="FF0000"/>
                </a:solidFill>
                <a:latin typeface="黑体" panose="02010609060101010101" pitchFamily="49" charset="-122"/>
                <a:ea typeface="黑体" panose="02010609060101010101" pitchFamily="49" charset="-122"/>
                <a:sym typeface="+mn-ea"/>
              </a:rPr>
            </a:br>
            <a:r>
              <a:rPr lang="en-US" altLang="zh-CN" sz="2000" b="1" dirty="0">
                <a:solidFill>
                  <a:srgbClr val="FF0000"/>
                </a:solidFill>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学生收到录取通知书后，</a:t>
            </a:r>
            <a:r>
              <a:rPr lang="zh-CN" altLang="en-US" sz="2000" b="1" dirty="0">
                <a:latin typeface="黑体" panose="02010609060101010101" pitchFamily="49" charset="-122"/>
                <a:ea typeface="黑体" panose="02010609060101010101" pitchFamily="49" charset="-122"/>
                <a:sym typeface="宋体" panose="02010600030101010101" pitchFamily="2" charset="-122"/>
              </a:rPr>
              <a:t>登录</a:t>
            </a:r>
            <a:r>
              <a:rPr lang="zh-CN" altLang="en-US" sz="2000" b="1" dirty="0">
                <a:solidFill>
                  <a:schemeClr val="tx1"/>
                </a:solidFill>
                <a:highlight>
                  <a:srgbClr val="FFFF00"/>
                </a:highlight>
                <a:latin typeface="黑体" panose="02010609060101010101" pitchFamily="49" charset="-122"/>
                <a:ea typeface="黑体" panose="02010609060101010101" pitchFamily="49" charset="-122"/>
                <a:sym typeface="宋体" panose="02010600030101010101" pitchFamily="2" charset="-122"/>
              </a:rPr>
              <a:t>中国银行手机银行</a:t>
            </a:r>
            <a:r>
              <a:rPr lang="zh-CN" altLang="en-US" sz="2000" b="1" dirty="0">
                <a:latin typeface="黑体" panose="02010609060101010101" pitchFamily="49" charset="-122"/>
                <a:ea typeface="黑体" panose="02010609060101010101" pitchFamily="49" charset="-122"/>
                <a:sym typeface="宋体" panose="02010600030101010101" pitchFamily="2" charset="-122"/>
              </a:rPr>
              <a:t>提交继续贴息申请</a:t>
            </a:r>
            <a:r>
              <a:rPr lang="zh-CN" altLang="en-US" sz="2000" b="1" dirty="0">
                <a:latin typeface="黑体" panose="02010609060101010101" pitchFamily="49" charset="-122"/>
                <a:ea typeface="黑体" panose="02010609060101010101" pitchFamily="49" charset="-122"/>
                <a:sym typeface="+mn-ea"/>
              </a:rPr>
              <a:t>，上传录取通知书，学校在线审批后生效。</a:t>
            </a:r>
            <a:r>
              <a:rPr lang="en-US" altLang="zh-CN"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mn-ea"/>
              </a:rPr>
              <a:t>如继续攻读的学生名下有多笔贷款，则每一笔都需申请线上继续贴息</a:t>
            </a:r>
            <a:r>
              <a:rPr lang="en-US" altLang="zh-CN" sz="2000" b="1" dirty="0">
                <a:latin typeface="黑体" panose="02010609060101010101" pitchFamily="49" charset="-122"/>
                <a:ea typeface="黑体" panose="02010609060101010101" pitchFamily="49" charset="-122"/>
                <a:sym typeface="+mn-ea"/>
              </a:rPr>
              <a:t>)</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br>
              <a:rPr lang="en-US" altLang="zh-CN"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endParaRPr lang="zh-CN" altLang="en-US" sz="2000" b="1" dirty="0">
              <a:solidFill>
                <a:srgbClr val="7030A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39750"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继续贴息</a:t>
            </a:r>
            <a:r>
              <a:rPr lang="en-US" altLang="zh-CN" sz="2800" strike="noStrike" noProof="1">
                <a:latin typeface="黑体" panose="02010609060101010101" pitchFamily="49" charset="-122"/>
                <a:ea typeface="黑体" panose="02010609060101010101" pitchFamily="49" charset="-122"/>
                <a:sym typeface="宋体" panose="02010600030101010101" pitchFamily="2" charset="-122"/>
              </a:rPr>
              <a:t>-</a:t>
            </a:r>
            <a:r>
              <a:rPr lang="zh-CN" altLang="en-US" sz="2800" b="1" dirty="0">
                <a:latin typeface="黑体" panose="02010609060101010101" pitchFamily="49" charset="-122"/>
                <a:ea typeface="黑体" panose="02010609060101010101" pitchFamily="49" charset="-122"/>
                <a:sym typeface="+mn-ea"/>
              </a:rPr>
              <a:t>继续攻读高一级学历</a:t>
            </a:r>
            <a:endParaRPr lang="en-US" altLang="zh-CN" sz="2800" strike="noStrike"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p:txBody>
      </p:sp>
      <p:sp>
        <p:nvSpPr>
          <p:cNvPr id="5" name="心形 4"/>
          <p:cNvSpPr/>
          <p:nvPr/>
        </p:nvSpPr>
        <p:spPr>
          <a:xfrm>
            <a:off x="617220" y="4853940"/>
            <a:ext cx="1233170" cy="1099185"/>
          </a:xfrm>
          <a:prstGeom prst="heart">
            <a:avLst/>
          </a:prstGeom>
          <a:solidFill>
            <a:schemeClr val="accent6">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899795" y="5080635"/>
            <a:ext cx="649605" cy="645160"/>
          </a:xfrm>
          <a:prstGeom prst="rect">
            <a:avLst/>
          </a:prstGeom>
          <a:noFill/>
        </p:spPr>
        <p:txBody>
          <a:bodyPr wrap="square" rtlCol="0">
            <a:spAutoFit/>
          </a:bodyPr>
          <a:lstStyle/>
          <a:p>
            <a:r>
              <a:rPr lang="zh-CN" altLang="en-US" sz="1800" b="1">
                <a:solidFill>
                  <a:srgbClr val="7030A0"/>
                </a:solidFill>
              </a:rPr>
              <a:t>温馨提示</a:t>
            </a:r>
            <a:endParaRPr lang="zh-CN" altLang="en-US" sz="1800" b="1">
              <a:solidFill>
                <a:srgbClr val="7030A0"/>
              </a:solidFill>
            </a:endParaRPr>
          </a:p>
        </p:txBody>
      </p:sp>
      <p:sp>
        <p:nvSpPr>
          <p:cNvPr id="2" name="文本框 1"/>
          <p:cNvSpPr txBox="1"/>
          <p:nvPr/>
        </p:nvSpPr>
        <p:spPr>
          <a:xfrm>
            <a:off x="1763395" y="5013325"/>
            <a:ext cx="6966585" cy="1014730"/>
          </a:xfrm>
          <a:prstGeom prst="rect">
            <a:avLst/>
          </a:prstGeom>
          <a:noFill/>
        </p:spPr>
        <p:txBody>
          <a:bodyPr wrap="square" rtlCol="0">
            <a:spAutoFit/>
          </a:bodyPr>
          <a:lstStyle/>
          <a:p>
            <a:pPr algn="l"/>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办理</a:t>
            </a:r>
            <a:r>
              <a:rPr lang="zh-CN" altLang="en-US" sz="2000" b="1" dirty="0">
                <a:latin typeface="黑体" panose="02010609060101010101" pitchFamily="49" charset="-122"/>
                <a:ea typeface="黑体" panose="02010609060101010101" pitchFamily="49" charset="-122"/>
                <a:sym typeface="宋体" panose="02010600030101010101" pitchFamily="2" charset="-122"/>
              </a:rPr>
              <a:t>继续贴息</a:t>
            </a:r>
            <a:r>
              <a:rPr lang="zh-CN" altLang="en-US" sz="2000" b="1" dirty="0">
                <a:latin typeface="黑体" panose="02010609060101010101" pitchFamily="49" charset="-122"/>
                <a:ea typeface="黑体" panose="02010609060101010101" pitchFamily="49" charset="-122"/>
                <a:sym typeface="+mn-ea"/>
              </a:rPr>
              <a:t>前请按照正常还款方式，</a:t>
            </a:r>
            <a:r>
              <a:rPr lang="zh-CN" altLang="en-US" sz="2000" b="1" dirty="0">
                <a:latin typeface="黑体" panose="02010609060101010101" pitchFamily="49" charset="-122"/>
                <a:ea typeface="黑体" panose="02010609060101010101" pitchFamily="49" charset="-122"/>
                <a:sym typeface="+mn-ea"/>
              </a:rPr>
              <a:t>完成毕业</a:t>
            </a:r>
            <a:r>
              <a:rPr lang="zh-CN" altLang="en-US" sz="2000" b="1" dirty="0">
                <a:latin typeface="黑体" panose="02010609060101010101" pitchFamily="49" charset="-122"/>
                <a:ea typeface="黑体" panose="02010609060101010101" pitchFamily="49" charset="-122"/>
                <a:sym typeface="+mn-ea"/>
              </a:rPr>
              <a:t>确认，待收到录取通知书后再提交</a:t>
            </a:r>
            <a:r>
              <a:rPr lang="zh-CN" altLang="en-US" sz="2000" b="1" dirty="0">
                <a:latin typeface="黑体" panose="02010609060101010101" pitchFamily="49" charset="-122"/>
                <a:ea typeface="黑体" panose="02010609060101010101" pitchFamily="49" charset="-122"/>
                <a:sym typeface="宋体" panose="02010600030101010101" pitchFamily="2" charset="-122"/>
              </a:rPr>
              <a:t>继续贴息申请</a:t>
            </a:r>
            <a:r>
              <a:rPr lang="zh-CN" altLang="en-US"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继续贴息</a:t>
            </a:r>
            <a:r>
              <a:rPr lang="zh-CN" altLang="en-US" sz="2000" b="1" dirty="0">
                <a:solidFill>
                  <a:srgbClr val="FF0000"/>
                </a:solidFill>
                <a:latin typeface="黑体" panose="02010609060101010101" pitchFamily="49" charset="-122"/>
                <a:ea typeface="黑体" panose="02010609060101010101" pitchFamily="49" charset="-122"/>
                <a:sym typeface="宋体" panose="02010600030101010101" pitchFamily="2" charset="-122"/>
              </a:rPr>
              <a:t>生效前</a:t>
            </a:r>
            <a:r>
              <a:rPr lang="zh-CN" altLang="en-US" sz="2000" b="1" dirty="0">
                <a:latin typeface="黑体" panose="02010609060101010101" pitchFamily="49" charset="-122"/>
                <a:ea typeface="黑体" panose="02010609060101010101" pitchFamily="49" charset="-122"/>
                <a:sym typeface="+mn-ea"/>
              </a:rPr>
              <a:t>请按原计划</a:t>
            </a:r>
            <a:r>
              <a:rPr lang="zh-CN" altLang="en-US" sz="2000" b="1" dirty="0">
                <a:solidFill>
                  <a:srgbClr val="FF0000"/>
                </a:solidFill>
                <a:latin typeface="黑体" panose="02010609060101010101" pitchFamily="49" charset="-122"/>
                <a:ea typeface="黑体" panose="02010609060101010101" pitchFamily="49" charset="-122"/>
                <a:sym typeface="宋体" panose="02010600030101010101" pitchFamily="2" charset="-122"/>
              </a:rPr>
              <a:t>正常还款</a:t>
            </a:r>
            <a:r>
              <a:rPr lang="zh-CN" altLang="en-US" sz="2000" b="1" dirty="0">
                <a:latin typeface="黑体" panose="02010609060101010101" pitchFamily="49" charset="-122"/>
                <a:ea typeface="黑体" panose="02010609060101010101" pitchFamily="49" charset="-122"/>
                <a:sym typeface="宋体" panose="02010600030101010101" pitchFamily="2" charset="-122"/>
              </a:rPr>
              <a:t>，避免贷款逾期影响征信记录。</a:t>
            </a:r>
            <a:endParaRPr lang="zh-CN"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579120" y="1702435"/>
            <a:ext cx="8396605" cy="4606925"/>
          </a:xfrm>
          <a:noFill/>
          <a:ln>
            <a:noFill/>
          </a:ln>
        </p:spPr>
        <p:txBody>
          <a:bodyPr anchor="t" anchorCtr="0"/>
          <a:lstStyle/>
          <a:p>
            <a:pPr algn="l"/>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线下签订的《国家助学贷款调整还款计划及贴息申请书》模板</a:t>
            </a:r>
            <a:br>
              <a:rPr lang="zh-CN" altLang="en-US" sz="2000" b="1" dirty="0">
                <a:latin typeface="黑体" panose="02010609060101010101" pitchFamily="49" charset="-122"/>
                <a:ea typeface="黑体" panose="02010609060101010101" pitchFamily="49" charset="-122"/>
                <a:sym typeface="+mn-ea"/>
              </a:rPr>
            </a:br>
            <a:br>
              <a:rPr lang="zh-CN" altLang="en-US" sz="2000" dirty="0">
                <a:solidFill>
                  <a:srgbClr val="7030A0"/>
                </a:solidFill>
                <a:latin typeface="黑体" panose="02010609060101010101" pitchFamily="49" charset="-122"/>
                <a:ea typeface="黑体" panose="02010609060101010101" pitchFamily="49" charset="-122"/>
              </a:rPr>
            </a:br>
            <a:r>
              <a:rPr lang="zh-CN" altLang="en-US" sz="2000" dirty="0">
                <a:solidFill>
                  <a:srgbClr val="0070C0"/>
                </a:solidFill>
                <a:latin typeface="黑体" panose="02010609060101010101" pitchFamily="49" charset="-122"/>
                <a:ea typeface="黑体" panose="02010609060101010101" pitchFamily="49" charset="-122"/>
                <a:sym typeface="宋体" panose="02010600030101010101" pitchFamily="2" charset="-122"/>
              </a:rPr>
              <a:t> </a:t>
            </a:r>
            <a:br>
              <a:rPr lang="zh-CN" altLang="en-US" sz="2000" b="1" dirty="0">
                <a:latin typeface="仿宋_GB2312" panose="02010609030101010101" charset="-122"/>
                <a:ea typeface="仿宋_GB2312" panose="02010609030101010101" charset="-122"/>
              </a:rPr>
            </a:br>
            <a:br>
              <a:rPr lang="zh-CN" altLang="en-US" sz="2000" b="1" dirty="0">
                <a:latin typeface="仿宋_GB2312" panose="02010609030101010101" charset="-122"/>
                <a:ea typeface="仿宋_GB2312" panose="02010609030101010101" charset="-122"/>
              </a:rPr>
            </a:br>
            <a:endParaRPr lang="zh-CN" altLang="en-US" sz="2000" b="1" dirty="0">
              <a:latin typeface="仿宋_GB2312" panose="02010609030101010101" charset="-122"/>
              <a:ea typeface="仿宋_GB2312" panose="02010609030101010101" charset="-122"/>
            </a:endParaRPr>
          </a:p>
        </p:txBody>
      </p:sp>
      <p:sp>
        <p:nvSpPr>
          <p:cNvPr id="8193" name="矩形 2"/>
          <p:cNvSpPr/>
          <p:nvPr/>
        </p:nvSpPr>
        <p:spPr>
          <a:xfrm>
            <a:off x="536575" y="112713"/>
            <a:ext cx="8435975" cy="731838"/>
          </a:xfrm>
          <a:prstGeom prst="rect">
            <a:avLst/>
          </a:prstGeom>
          <a:noFill/>
          <a:ln w="9525">
            <a:noFill/>
          </a:ln>
        </p:spPr>
        <p:txBody>
          <a:bodyPr wrap="square" anchor="t">
            <a:spAutoFit/>
          </a:bodyPr>
          <a:lstStyle/>
          <a:p>
            <a:pPr lvl="0" indent="0" eaLnBrk="0" fontAlgn="base" hangingPunct="0">
              <a:lnSpc>
                <a:spcPct val="150000"/>
              </a:lnSpc>
              <a:buClr>
                <a:srgbClr val="C00000"/>
              </a:buClr>
              <a:buFont typeface="Wingdings" panose="05000000000000000000" pitchFamily="2" charset="2"/>
              <a:buNone/>
            </a:pPr>
            <a:endParaRPr lang="zh-CN" altLang="en-US" sz="2800" strike="noStrike" noProof="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微软雅黑" panose="020B0503020204020204" pitchFamily="34" charset="-122"/>
              <a:ea typeface="微软雅黑" panose="020B0503020204020204" pitchFamily="34" charset="-122"/>
              <a:cs typeface="+mn-ea"/>
              <a:sym typeface="华文楷体" panose="02010600040101010101" pitchFamily="2" charset="-122"/>
            </a:endParaRPr>
          </a:p>
        </p:txBody>
      </p:sp>
      <p:sp>
        <p:nvSpPr>
          <p:cNvPr id="4" name="文本框 3"/>
          <p:cNvSpPr txBox="1"/>
          <p:nvPr/>
        </p:nvSpPr>
        <p:spPr>
          <a:xfrm>
            <a:off x="536575"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a:latin typeface="黑体" panose="02010609060101010101" pitchFamily="49" charset="-122"/>
                <a:ea typeface="黑体" panose="02010609060101010101" pitchFamily="49" charset="-122"/>
                <a:sym typeface="宋体" panose="02010600030101010101" pitchFamily="2" charset="-122"/>
              </a:rPr>
              <a:t>继续贴息</a:t>
            </a:r>
            <a:r>
              <a:rPr lang="en-US" altLang="zh-CN" sz="2800">
                <a:latin typeface="黑体" panose="02010609060101010101" pitchFamily="49" charset="-122"/>
                <a:ea typeface="黑体" panose="02010609060101010101" pitchFamily="49" charset="-122"/>
                <a:sym typeface="宋体" panose="02010600030101010101" pitchFamily="2" charset="-122"/>
              </a:rPr>
              <a:t>-</a:t>
            </a:r>
            <a:r>
              <a:rPr lang="zh-CN" altLang="en-US" sz="2800" b="1" dirty="0">
                <a:latin typeface="黑体" panose="02010609060101010101" pitchFamily="49" charset="-122"/>
                <a:ea typeface="黑体" panose="02010609060101010101" pitchFamily="49" charset="-122"/>
                <a:sym typeface="+mn-ea"/>
              </a:rPr>
              <a:t>继续攻读高一级学历</a:t>
            </a:r>
            <a:endParaRPr lang="zh-CN" altLang="en-US" sz="2800" strike="noStrike"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p:txBody>
      </p:sp>
      <p:pic>
        <p:nvPicPr>
          <p:cNvPr id="2" name="图片 1"/>
          <p:cNvPicPr>
            <a:picLocks noChangeAspect="1"/>
          </p:cNvPicPr>
          <p:nvPr/>
        </p:nvPicPr>
        <p:blipFill>
          <a:blip r:embed="rId1"/>
          <a:srcRect l="6074" t="15148" r="9068" b="14602"/>
          <a:stretch>
            <a:fillRect/>
          </a:stretch>
        </p:blipFill>
        <p:spPr>
          <a:xfrm>
            <a:off x="1475740" y="2132965"/>
            <a:ext cx="6047740" cy="40055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a:xfrm>
            <a:off x="539750" y="1629410"/>
            <a:ext cx="8307070" cy="4549775"/>
          </a:xfrm>
          <a:noFill/>
          <a:ln>
            <a:noFill/>
          </a:ln>
        </p:spPr>
        <p:txBody>
          <a:bodyPr anchor="t" anchorCtr="0"/>
          <a:lstStyle/>
          <a:p>
            <a:pPr algn="l" latinLnBrk="0">
              <a:lnSpc>
                <a:spcPct val="100000"/>
              </a:lnSpc>
            </a:pPr>
            <a:r>
              <a:rPr lang="en-US" altLang="zh-CN" sz="2000"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延迟毕业的学</a:t>
            </a:r>
            <a:r>
              <a:rPr lang="zh-CN" altLang="en-US" sz="2000" b="1" dirty="0">
                <a:solidFill>
                  <a:schemeClr val="tx1"/>
                </a:solidFill>
                <a:latin typeface="黑体" panose="02010609060101010101" pitchFamily="49" charset="-122"/>
                <a:ea typeface="黑体" panose="02010609060101010101" pitchFamily="49" charset="-122"/>
              </a:rPr>
              <a:t>生可</a:t>
            </a:r>
            <a:r>
              <a:rPr lang="zh-CN" altLang="en-US" sz="2000" b="1" dirty="0">
                <a:latin typeface="黑体" panose="02010609060101010101" pitchFamily="49" charset="-122"/>
                <a:ea typeface="黑体" panose="02010609060101010101" pitchFamily="49" charset="-122"/>
              </a:rPr>
              <a:t>申请继续贴息</a:t>
            </a:r>
            <a:br>
              <a:rPr lang="zh-CN" altLang="en-US" sz="2000" b="1" dirty="0">
                <a:latin typeface="黑体" panose="02010609060101010101" pitchFamily="49" charset="-122"/>
                <a:ea typeface="黑体" panose="02010609060101010101" pitchFamily="49" charset="-122"/>
              </a:rPr>
            </a:br>
            <a:br>
              <a:rPr lang="zh-CN" altLang="en-US" sz="2000" dirty="0">
                <a:latin typeface="黑体" panose="02010609060101010101" pitchFamily="49" charset="-122"/>
                <a:ea typeface="黑体" panose="02010609060101010101" pitchFamily="49" charset="-122"/>
                <a:sym typeface="宋体" panose="02010600030101010101" pitchFamily="2" charset="-122"/>
              </a:rPr>
            </a:br>
            <a:r>
              <a:rPr lang="en-US" altLang="zh-CN" sz="2000" b="1" dirty="0">
                <a:solidFill>
                  <a:srgbClr val="FF0000"/>
                </a:solidFill>
                <a:latin typeface="黑体" panose="02010609060101010101" pitchFamily="49" charset="-122"/>
                <a:ea typeface="黑体" panose="02010609060101010101" pitchFamily="49" charset="-122"/>
                <a:sym typeface="+mn-ea"/>
              </a:rPr>
              <a:t>2021</a:t>
            </a:r>
            <a:r>
              <a:rPr lang="zh-CN" altLang="en-US" sz="2000" b="1" dirty="0">
                <a:solidFill>
                  <a:srgbClr val="FF0000"/>
                </a:solidFill>
                <a:latin typeface="黑体" panose="02010609060101010101" pitchFamily="49" charset="-122"/>
                <a:ea typeface="黑体" panose="02010609060101010101" pitchFamily="49" charset="-122"/>
                <a:sym typeface="+mn-ea"/>
              </a:rPr>
              <a:t>年及以前年度申请的贷款</a:t>
            </a:r>
            <a:br>
              <a:rPr lang="zh-CN" altLang="en-US" sz="2000" b="1" dirty="0">
                <a:solidFill>
                  <a:srgbClr val="FF0000"/>
                </a:solidFill>
                <a:latin typeface="黑体" panose="02010609060101010101" pitchFamily="49" charset="-122"/>
                <a:ea typeface="黑体" panose="02010609060101010101" pitchFamily="49" charset="-122"/>
                <a:sym typeface="+mn-ea"/>
              </a:rPr>
            </a:br>
            <a:r>
              <a:rPr lang="en-US" altLang="zh-CN" sz="2000" b="1" dirty="0">
                <a:solidFill>
                  <a:srgbClr val="FF0000"/>
                </a:solidFill>
                <a:latin typeface="黑体" panose="02010609060101010101" pitchFamily="49" charset="-122"/>
                <a:ea typeface="黑体" panose="02010609060101010101" pitchFamily="49" charset="-122"/>
                <a:sym typeface="+mn-ea"/>
              </a:rPr>
              <a:t>    </a:t>
            </a:r>
            <a:r>
              <a:rPr lang="zh-CN" altLang="en-US" sz="2000" b="1" dirty="0">
                <a:solidFill>
                  <a:schemeClr val="tx1"/>
                </a:solidFill>
                <a:latin typeface="黑体" panose="02010609060101010101" pitchFamily="49" charset="-122"/>
                <a:ea typeface="黑体" panose="02010609060101010101" pitchFamily="49" charset="-122"/>
                <a:sym typeface="+mn-ea"/>
              </a:rPr>
              <a:t>提供学校出具的《延期毕业证明》原件给银行，银行审批通过后生效。（如宣讲当日无法提供给银行，请于</a:t>
            </a:r>
            <a:r>
              <a:rPr lang="en-US" altLang="zh-CN" sz="2000" b="1" dirty="0">
                <a:solidFill>
                  <a:schemeClr val="tx1"/>
                </a:solidFill>
                <a:highlight>
                  <a:srgbClr val="FFFF00"/>
                </a:highlight>
                <a:latin typeface="黑体" panose="02010609060101010101" pitchFamily="49" charset="-122"/>
                <a:ea typeface="黑体" panose="02010609060101010101" pitchFamily="49" charset="-122"/>
                <a:sym typeface="+mn-ea"/>
              </a:rPr>
              <a:t>6</a:t>
            </a:r>
            <a:r>
              <a:rPr lang="zh-CN" altLang="en-US" sz="2000" b="1" dirty="0">
                <a:solidFill>
                  <a:schemeClr val="tx1"/>
                </a:solidFill>
                <a:highlight>
                  <a:srgbClr val="FFFF00"/>
                </a:highlight>
                <a:latin typeface="黑体" panose="02010609060101010101" pitchFamily="49" charset="-122"/>
                <a:ea typeface="黑体" panose="02010609060101010101" pitchFamily="49" charset="-122"/>
                <a:sym typeface="+mn-ea"/>
              </a:rPr>
              <a:t>月</a:t>
            </a:r>
            <a:r>
              <a:rPr lang="en-US" altLang="zh-CN" sz="2000" b="1" dirty="0">
                <a:solidFill>
                  <a:schemeClr val="tx1"/>
                </a:solidFill>
                <a:highlight>
                  <a:srgbClr val="FFFF00"/>
                </a:highlight>
                <a:latin typeface="黑体" panose="02010609060101010101" pitchFamily="49" charset="-122"/>
                <a:ea typeface="黑体" panose="02010609060101010101" pitchFamily="49" charset="-122"/>
                <a:sym typeface="+mn-ea"/>
              </a:rPr>
              <a:t>10</a:t>
            </a:r>
            <a:r>
              <a:rPr lang="zh-CN" altLang="en-US" sz="2000" b="1" dirty="0">
                <a:solidFill>
                  <a:schemeClr val="tx1"/>
                </a:solidFill>
                <a:highlight>
                  <a:srgbClr val="FFFF00"/>
                </a:highlight>
                <a:latin typeface="黑体" panose="02010609060101010101" pitchFamily="49" charset="-122"/>
                <a:ea typeface="黑体" panose="02010609060101010101" pitchFamily="49" charset="-122"/>
                <a:sym typeface="+mn-ea"/>
              </a:rPr>
              <a:t>日</a:t>
            </a:r>
            <a:r>
              <a:rPr lang="zh-CN" altLang="en-US" sz="2000" b="1" dirty="0">
                <a:solidFill>
                  <a:schemeClr val="tx1"/>
                </a:solidFill>
                <a:latin typeface="黑体" panose="02010609060101010101" pitchFamily="49" charset="-122"/>
                <a:ea typeface="黑体" panose="02010609060101010101" pitchFamily="49" charset="-122"/>
                <a:sym typeface="+mn-ea"/>
              </a:rPr>
              <a:t>前，统一交予老师处）</a:t>
            </a:r>
            <a:br>
              <a:rPr lang="zh-CN" altLang="en-US" sz="2000" b="1" dirty="0">
                <a:solidFill>
                  <a:schemeClr val="tx1"/>
                </a:solidFill>
                <a:latin typeface="黑体" panose="02010609060101010101" pitchFamily="49" charset="-122"/>
                <a:ea typeface="黑体" panose="02010609060101010101" pitchFamily="49" charset="-122"/>
                <a:sym typeface="+mn-ea"/>
              </a:rPr>
            </a:br>
            <a:br>
              <a:rPr lang="zh-CN" altLang="en-US" sz="2000" b="1" dirty="0">
                <a:solidFill>
                  <a:schemeClr val="tx1"/>
                </a:solidFill>
                <a:latin typeface="黑体" panose="02010609060101010101" pitchFamily="49" charset="-122"/>
                <a:ea typeface="黑体" panose="02010609060101010101" pitchFamily="49" charset="-122"/>
                <a:sym typeface="+mn-ea"/>
              </a:rPr>
            </a:br>
            <a:r>
              <a:rPr lang="en-US" altLang="zh-CN" sz="2000" b="1" dirty="0">
                <a:solidFill>
                  <a:srgbClr val="FF0000"/>
                </a:solidFill>
                <a:latin typeface="黑体" panose="02010609060101010101" pitchFamily="49" charset="-122"/>
                <a:ea typeface="黑体" panose="02010609060101010101" pitchFamily="49" charset="-122"/>
                <a:sym typeface="+mn-ea"/>
              </a:rPr>
              <a:t>2022</a:t>
            </a:r>
            <a:r>
              <a:rPr lang="zh-CN" altLang="en-US" sz="2000" b="1" dirty="0">
                <a:solidFill>
                  <a:srgbClr val="FF0000"/>
                </a:solidFill>
                <a:latin typeface="黑体" panose="02010609060101010101" pitchFamily="49" charset="-122"/>
                <a:ea typeface="黑体" panose="02010609060101010101" pitchFamily="49" charset="-122"/>
                <a:sym typeface="+mn-ea"/>
              </a:rPr>
              <a:t>年</a:t>
            </a:r>
            <a:r>
              <a:rPr lang="zh-CN" sz="2000" b="1" dirty="0">
                <a:solidFill>
                  <a:srgbClr val="FF0000"/>
                </a:solidFill>
                <a:latin typeface="黑体" panose="02010609060101010101" pitchFamily="49" charset="-122"/>
                <a:ea typeface="黑体" panose="02010609060101010101" pitchFamily="49" charset="-122"/>
                <a:sym typeface="+mn-ea"/>
              </a:rPr>
              <a:t>及以后年度</a:t>
            </a:r>
            <a:r>
              <a:rPr lang="zh-CN" altLang="en-US" sz="2000" b="1" dirty="0">
                <a:solidFill>
                  <a:srgbClr val="FF0000"/>
                </a:solidFill>
                <a:latin typeface="黑体" panose="02010609060101010101" pitchFamily="49" charset="-122"/>
                <a:ea typeface="黑体" panose="02010609060101010101" pitchFamily="49" charset="-122"/>
                <a:sym typeface="+mn-ea"/>
              </a:rPr>
              <a:t>申请的贷款</a:t>
            </a:r>
            <a:br>
              <a:rPr lang="zh-CN" altLang="en-US" sz="2000" b="1" dirty="0">
                <a:solidFill>
                  <a:srgbClr val="FF0000"/>
                </a:solidFill>
                <a:latin typeface="黑体" panose="02010609060101010101" pitchFamily="49" charset="-122"/>
                <a:ea typeface="黑体" panose="02010609060101010101" pitchFamily="49" charset="-122"/>
                <a:sym typeface="+mn-ea"/>
              </a:rPr>
            </a:br>
            <a:r>
              <a:rPr lang="en-US" altLang="zh-CN" sz="2000" b="1" dirty="0">
                <a:solidFill>
                  <a:srgbClr val="FF0000"/>
                </a:solidFill>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学生</a:t>
            </a:r>
            <a:r>
              <a:rPr lang="zh-CN" altLang="en-US" sz="2000" b="1" dirty="0">
                <a:latin typeface="黑体" panose="02010609060101010101" pitchFamily="49" charset="-122"/>
                <a:ea typeface="黑体" panose="02010609060101010101" pitchFamily="49" charset="-122"/>
                <a:sym typeface="宋体" panose="02010600030101010101" pitchFamily="2" charset="-122"/>
              </a:rPr>
              <a:t>登录</a:t>
            </a:r>
            <a:r>
              <a:rPr lang="zh-CN" altLang="en-US" sz="2000" b="1" dirty="0">
                <a:solidFill>
                  <a:schemeClr val="tx1"/>
                </a:solidFill>
                <a:highlight>
                  <a:srgbClr val="FFFF00"/>
                </a:highlight>
                <a:latin typeface="黑体" panose="02010609060101010101" pitchFamily="49" charset="-122"/>
                <a:ea typeface="黑体" panose="02010609060101010101" pitchFamily="49" charset="-122"/>
                <a:sym typeface="宋体" panose="02010600030101010101" pitchFamily="2" charset="-122"/>
              </a:rPr>
              <a:t>中国银行手机银行</a:t>
            </a:r>
            <a:r>
              <a:rPr lang="zh-CN" altLang="en-US" sz="2000" b="1" dirty="0">
                <a:latin typeface="黑体" panose="02010609060101010101" pitchFamily="49" charset="-122"/>
                <a:ea typeface="黑体" panose="02010609060101010101" pitchFamily="49" charset="-122"/>
                <a:sym typeface="宋体" panose="02010600030101010101" pitchFamily="2" charset="-122"/>
              </a:rPr>
              <a:t>提交继续贴息申请</a:t>
            </a:r>
            <a:r>
              <a:rPr lang="zh-CN" altLang="en-US" sz="2000" b="1" dirty="0">
                <a:latin typeface="黑体" panose="02010609060101010101" pitchFamily="49" charset="-122"/>
                <a:ea typeface="黑体" panose="02010609060101010101" pitchFamily="49" charset="-122"/>
                <a:sym typeface="+mn-ea"/>
              </a:rPr>
              <a:t>，上传</a:t>
            </a:r>
            <a:r>
              <a:rPr lang="zh-CN" altLang="en-US" sz="2000" b="1" dirty="0">
                <a:solidFill>
                  <a:srgbClr val="FF0000"/>
                </a:solidFill>
                <a:latin typeface="黑体" panose="02010609060101010101" pitchFamily="49" charset="-122"/>
                <a:ea typeface="黑体" panose="02010609060101010101" pitchFamily="49" charset="-122"/>
                <a:sym typeface="+mn-ea"/>
              </a:rPr>
              <a:t>《延期毕业证明》</a:t>
            </a:r>
            <a:r>
              <a:rPr lang="zh-CN" altLang="en-US" sz="2000" b="1" dirty="0">
                <a:latin typeface="黑体" panose="02010609060101010101" pitchFamily="49" charset="-122"/>
                <a:ea typeface="黑体" panose="02010609060101010101" pitchFamily="49" charset="-122"/>
                <a:sym typeface="+mn-ea"/>
              </a:rPr>
              <a:t>，学校在线审批后生效。</a:t>
            </a:r>
            <a:r>
              <a:rPr lang="en-US" altLang="zh-CN"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mn-ea"/>
              </a:rPr>
              <a:t>如延迟毕业的学生名下有多笔国家助学贷款，则每一笔都需申请线上继续贴息</a:t>
            </a:r>
            <a:r>
              <a:rPr lang="en-US" altLang="zh-CN" sz="2000" b="1" dirty="0">
                <a:latin typeface="黑体" panose="02010609060101010101" pitchFamily="49" charset="-122"/>
                <a:ea typeface="黑体" panose="02010609060101010101" pitchFamily="49" charset="-122"/>
                <a:sym typeface="+mn-ea"/>
              </a:rPr>
              <a:t>)</a:t>
            </a: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sym typeface="+mn-ea"/>
              </a:rPr>
            </a:b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br>
              <a:rPr lang="en-US" altLang="zh-CN"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endParaRPr lang="zh-CN" altLang="en-US" sz="2000" b="1" dirty="0">
              <a:solidFill>
                <a:srgbClr val="7030A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39750"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继续贴息</a:t>
            </a:r>
            <a:r>
              <a:rPr lang="en-US" altLang="zh-CN" sz="2800" strike="noStrike" noProof="1">
                <a:latin typeface="黑体" panose="02010609060101010101" pitchFamily="49" charset="-122"/>
                <a:ea typeface="黑体" panose="02010609060101010101" pitchFamily="49" charset="-122"/>
                <a:sym typeface="宋体" panose="02010600030101010101" pitchFamily="2" charset="-122"/>
              </a:rPr>
              <a:t>-</a:t>
            </a:r>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延迟毕业</a:t>
            </a:r>
            <a:endParaRPr lang="zh-CN" altLang="en-US" sz="2800" strike="noStrike" noProof="1">
              <a:latin typeface="黑体" panose="02010609060101010101" pitchFamily="49" charset="-122"/>
              <a:ea typeface="黑体" panose="02010609060101010101" pitchFamily="49" charset="-122"/>
              <a:sym typeface="宋体" panose="02010600030101010101" pitchFamily="2" charset="-122"/>
            </a:endParaRPr>
          </a:p>
        </p:txBody>
      </p:sp>
      <p:sp>
        <p:nvSpPr>
          <p:cNvPr id="5" name="心形 4"/>
          <p:cNvSpPr/>
          <p:nvPr/>
        </p:nvSpPr>
        <p:spPr>
          <a:xfrm>
            <a:off x="617220" y="4853940"/>
            <a:ext cx="1233170" cy="1099185"/>
          </a:xfrm>
          <a:prstGeom prst="heart">
            <a:avLst/>
          </a:prstGeom>
          <a:solidFill>
            <a:schemeClr val="accent6">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899795" y="5080635"/>
            <a:ext cx="649605" cy="645160"/>
          </a:xfrm>
          <a:prstGeom prst="rect">
            <a:avLst/>
          </a:prstGeom>
          <a:noFill/>
        </p:spPr>
        <p:txBody>
          <a:bodyPr wrap="square" rtlCol="0">
            <a:spAutoFit/>
          </a:bodyPr>
          <a:lstStyle/>
          <a:p>
            <a:r>
              <a:rPr lang="zh-CN" altLang="en-US" sz="1800" b="1">
                <a:solidFill>
                  <a:srgbClr val="7030A0"/>
                </a:solidFill>
              </a:rPr>
              <a:t>温馨提示</a:t>
            </a:r>
            <a:endParaRPr lang="zh-CN" altLang="en-US" sz="1800" b="1">
              <a:solidFill>
                <a:srgbClr val="7030A0"/>
              </a:solidFill>
            </a:endParaRPr>
          </a:p>
        </p:txBody>
      </p:sp>
      <p:sp>
        <p:nvSpPr>
          <p:cNvPr id="2" name="文本框 1"/>
          <p:cNvSpPr txBox="1"/>
          <p:nvPr/>
        </p:nvSpPr>
        <p:spPr>
          <a:xfrm>
            <a:off x="1746885" y="5156835"/>
            <a:ext cx="6966585" cy="706755"/>
          </a:xfrm>
          <a:prstGeom prst="rect">
            <a:avLst/>
          </a:prstGeom>
          <a:noFill/>
        </p:spPr>
        <p:txBody>
          <a:bodyPr wrap="square" rtlCol="0">
            <a:spAutoFit/>
          </a:bodyPr>
          <a:lstStyle/>
          <a:p>
            <a:pPr algn="l"/>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注：延迟毕业不需填写《</a:t>
            </a:r>
            <a:r>
              <a:rPr lang="zh-CN" altLang="en-US" sz="2000" b="1" dirty="0">
                <a:latin typeface="黑体" panose="02010609060101010101" pitchFamily="49" charset="-122"/>
                <a:ea typeface="黑体" panose="02010609060101010101" pitchFamily="49" charset="-122"/>
                <a:sym typeface="+mn-ea"/>
              </a:rPr>
              <a:t>继续贴息申请书》</a:t>
            </a:r>
            <a:endParaRPr lang="zh-CN" altLang="en-US" sz="2000" b="1" dirty="0">
              <a:latin typeface="黑体" panose="02010609060101010101" pitchFamily="49" charset="-122"/>
              <a:ea typeface="黑体" panose="02010609060101010101" pitchFamily="49" charset="-122"/>
              <a:sym typeface="+mn-ea"/>
            </a:endParaRPr>
          </a:p>
          <a:p>
            <a:pPr algn="l"/>
            <a:endParaRPr lang="en-US" altLang="zh-CN" sz="2000"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683895" y="1623060"/>
            <a:ext cx="8249285" cy="4660900"/>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sym typeface="+mn-ea"/>
              </a:rPr>
              <a:t>线上</a:t>
            </a:r>
            <a:r>
              <a:rPr lang="en-US" altLang="zh-CN"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mn-ea"/>
              </a:rPr>
              <a:t>继续贴息申请</a:t>
            </a:r>
            <a:r>
              <a:rPr lang="en-US" altLang="zh-CN" sz="2000" b="1" dirty="0">
                <a:latin typeface="黑体" panose="02010609060101010101" pitchFamily="49" charset="-122"/>
                <a:ea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sym typeface="+mn-ea"/>
              </a:rPr>
              <a:t>操作指引：</a:t>
            </a:r>
            <a:r>
              <a:rPr lang="zh-CN" altLang="en-US" sz="2000" b="1" dirty="0">
                <a:solidFill>
                  <a:srgbClr val="FF0000"/>
                </a:solidFill>
                <a:latin typeface="黑体" panose="02010609060101010101" pitchFamily="49" charset="-122"/>
                <a:ea typeface="黑体" panose="02010609060101010101" pitchFamily="49" charset="-122"/>
                <a:sym typeface="+mn-ea"/>
              </a:rPr>
              <a:t>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→助学→</a:t>
            </a:r>
            <a:r>
              <a:rPr lang="zh-CN" altLang="en-US" sz="2000" b="1" dirty="0">
                <a:solidFill>
                  <a:srgbClr val="FF0000"/>
                </a:solidFill>
                <a:latin typeface="黑体" panose="02010609060101010101" pitchFamily="49" charset="-122"/>
                <a:ea typeface="黑体" panose="02010609060101010101" pitchFamily="49" charset="-122"/>
                <a:sym typeface="+mn-ea"/>
              </a:rPr>
              <a:t>国家助学贷款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br>
              <a:rPr lang="zh-CN" altLang="en-US" sz="2000" dirty="0">
                <a:solidFill>
                  <a:srgbClr val="7030A0"/>
                </a:solidFill>
                <a:latin typeface="黑体" panose="02010609060101010101" pitchFamily="49" charset="-122"/>
                <a:ea typeface="黑体" panose="02010609060101010101" pitchFamily="49" charset="-122"/>
              </a:rPr>
            </a:br>
            <a:r>
              <a:rPr lang="zh-CN" altLang="en-US" sz="2000" dirty="0">
                <a:solidFill>
                  <a:srgbClr val="0070C0"/>
                </a:solidFill>
                <a:latin typeface="黑体" panose="02010609060101010101" pitchFamily="49" charset="-122"/>
                <a:ea typeface="黑体" panose="02010609060101010101" pitchFamily="49" charset="-122"/>
                <a:sym typeface="宋体" panose="02010600030101010101" pitchFamily="2" charset="-122"/>
              </a:rPr>
              <a:t> </a:t>
            </a:r>
            <a:br>
              <a:rPr lang="zh-CN" altLang="en-US" sz="2000" b="1" dirty="0">
                <a:latin typeface="仿宋_GB2312" panose="02010609030101010101" charset="-122"/>
                <a:ea typeface="仿宋_GB2312" panose="02010609030101010101" charset="-122"/>
              </a:rPr>
            </a:br>
            <a:br>
              <a:rPr lang="zh-CN" altLang="en-US" sz="2000" b="1" dirty="0">
                <a:latin typeface="仿宋_GB2312" panose="02010609030101010101" charset="-122"/>
                <a:ea typeface="仿宋_GB2312" panose="02010609030101010101" charset="-122"/>
              </a:rPr>
            </a:br>
            <a:endParaRPr lang="zh-CN" altLang="en-US" sz="2000" b="1" dirty="0">
              <a:latin typeface="仿宋_GB2312" panose="02010609030101010101" charset="-122"/>
              <a:ea typeface="仿宋_GB2312" panose="02010609030101010101" charset="-122"/>
            </a:endParaRPr>
          </a:p>
        </p:txBody>
      </p:sp>
      <p:sp>
        <p:nvSpPr>
          <p:cNvPr id="8193" name="矩形 2"/>
          <p:cNvSpPr/>
          <p:nvPr/>
        </p:nvSpPr>
        <p:spPr>
          <a:xfrm>
            <a:off x="536575" y="112713"/>
            <a:ext cx="8435975" cy="731838"/>
          </a:xfrm>
          <a:prstGeom prst="rect">
            <a:avLst/>
          </a:prstGeom>
          <a:noFill/>
          <a:ln w="9525">
            <a:noFill/>
          </a:ln>
        </p:spPr>
        <p:txBody>
          <a:bodyPr wrap="square" anchor="t">
            <a:spAutoFit/>
          </a:bodyPr>
          <a:lstStyle/>
          <a:p>
            <a:pPr lvl="0" indent="0" eaLnBrk="0" fontAlgn="base" hangingPunct="0">
              <a:lnSpc>
                <a:spcPct val="150000"/>
              </a:lnSpc>
              <a:buClr>
                <a:srgbClr val="C00000"/>
              </a:buClr>
              <a:buFont typeface="Wingdings" panose="05000000000000000000" pitchFamily="2" charset="2"/>
              <a:buNone/>
            </a:pPr>
            <a:endParaRPr lang="zh-CN" altLang="en-US" sz="2800" strike="noStrike" noProof="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微软雅黑" panose="020B0503020204020204" pitchFamily="34" charset="-122"/>
              <a:ea typeface="微软雅黑" panose="020B0503020204020204" pitchFamily="34" charset="-122"/>
              <a:cs typeface="+mn-ea"/>
              <a:sym typeface="华文楷体" panose="02010600040101010101" pitchFamily="2" charset="-122"/>
            </a:endParaRPr>
          </a:p>
        </p:txBody>
      </p:sp>
      <p:sp>
        <p:nvSpPr>
          <p:cNvPr id="4" name="文本框 3"/>
          <p:cNvSpPr txBox="1"/>
          <p:nvPr/>
        </p:nvSpPr>
        <p:spPr>
          <a:xfrm>
            <a:off x="536575"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b="1" dirty="0">
                <a:latin typeface="黑体" panose="02010609060101010101" pitchFamily="49" charset="-122"/>
                <a:ea typeface="黑体" panose="02010609060101010101" pitchFamily="49" charset="-122"/>
                <a:sym typeface="+mn-ea"/>
              </a:rPr>
              <a:t>线上</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继续贴息申请</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操作指引</a:t>
            </a:r>
            <a:endParaRPr lang="zh-CN" altLang="en-US" sz="2800" strike="noStrike"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p:txBody>
      </p:sp>
      <p:pic>
        <p:nvPicPr>
          <p:cNvPr id="6" name="图片 5" descr="1"/>
          <p:cNvPicPr>
            <a:picLocks noChangeAspect="1"/>
          </p:cNvPicPr>
          <p:nvPr/>
        </p:nvPicPr>
        <p:blipFill>
          <a:blip r:embed="rId1"/>
          <a:srcRect r="55" b="30586"/>
          <a:stretch>
            <a:fillRect/>
          </a:stretch>
        </p:blipFill>
        <p:spPr>
          <a:xfrm>
            <a:off x="683260" y="2348865"/>
            <a:ext cx="2498090" cy="3763010"/>
          </a:xfrm>
          <a:prstGeom prst="rect">
            <a:avLst/>
          </a:prstGeom>
        </p:spPr>
      </p:pic>
      <p:pic>
        <p:nvPicPr>
          <p:cNvPr id="8" name="图片 7" descr="2"/>
          <p:cNvPicPr>
            <a:picLocks noChangeAspect="1"/>
          </p:cNvPicPr>
          <p:nvPr/>
        </p:nvPicPr>
        <p:blipFill>
          <a:blip r:embed="rId2"/>
          <a:srcRect l="3661" t="41748" r="1876"/>
          <a:stretch>
            <a:fillRect/>
          </a:stretch>
        </p:blipFill>
        <p:spPr>
          <a:xfrm>
            <a:off x="3228975" y="2348865"/>
            <a:ext cx="2686050" cy="3592830"/>
          </a:xfrm>
          <a:prstGeom prst="rect">
            <a:avLst/>
          </a:prstGeom>
        </p:spPr>
      </p:pic>
      <p:pic>
        <p:nvPicPr>
          <p:cNvPr id="10" name="图片 9" descr="3"/>
          <p:cNvPicPr>
            <a:picLocks noChangeAspect="1"/>
          </p:cNvPicPr>
          <p:nvPr/>
        </p:nvPicPr>
        <p:blipFill>
          <a:blip r:embed="rId3"/>
          <a:srcRect l="2526" t="1833" r="1163" b="38454"/>
          <a:stretch>
            <a:fillRect/>
          </a:stretch>
        </p:blipFill>
        <p:spPr>
          <a:xfrm>
            <a:off x="5962650" y="2420620"/>
            <a:ext cx="2748915" cy="369633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611505" y="1557020"/>
            <a:ext cx="8295005" cy="657225"/>
          </a:xfrm>
          <a:noFill/>
          <a:ln>
            <a:noFill/>
          </a:ln>
        </p:spPr>
        <p:txBody>
          <a:bodyPr anchor="t" anchorCtr="0"/>
          <a:lstStyle/>
          <a:p>
            <a:pPr algn="l"/>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继续贴息申请→原因选择</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继续攻读</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或</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其他原因延迟毕业</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按照提示填写资料，上传影像→保存并提交</a:t>
            </a:r>
            <a:br>
              <a:rPr lang="zh-CN" altLang="en-US" sz="2000" b="1" dirty="0">
                <a:latin typeface="黑体" panose="02010609060101010101" pitchFamily="49" charset="-122"/>
                <a:ea typeface="黑体" panose="02010609060101010101" pitchFamily="49" charset="-122"/>
                <a:sym typeface="+mn-ea"/>
              </a:rPr>
            </a:br>
            <a:br>
              <a:rPr lang="zh-CN" altLang="en-US" sz="2000" dirty="0">
                <a:solidFill>
                  <a:srgbClr val="7030A0"/>
                </a:solidFill>
                <a:latin typeface="黑体" panose="02010609060101010101" pitchFamily="49" charset="-122"/>
                <a:ea typeface="黑体" panose="02010609060101010101" pitchFamily="49" charset="-122"/>
              </a:rPr>
            </a:br>
            <a:r>
              <a:rPr lang="zh-CN" altLang="en-US" sz="2000" dirty="0">
                <a:solidFill>
                  <a:srgbClr val="0070C0"/>
                </a:solidFill>
                <a:latin typeface="黑体" panose="02010609060101010101" pitchFamily="49" charset="-122"/>
                <a:ea typeface="黑体" panose="02010609060101010101" pitchFamily="49" charset="-122"/>
                <a:sym typeface="宋体" panose="02010600030101010101" pitchFamily="2" charset="-122"/>
              </a:rPr>
              <a:t> </a:t>
            </a:r>
            <a:br>
              <a:rPr lang="zh-CN" altLang="en-US" sz="2000" b="1" dirty="0">
                <a:latin typeface="仿宋_GB2312" panose="02010609030101010101" charset="-122"/>
                <a:ea typeface="仿宋_GB2312" panose="02010609030101010101" charset="-122"/>
              </a:rPr>
            </a:br>
            <a:br>
              <a:rPr lang="zh-CN" altLang="en-US" sz="2000" b="1" dirty="0">
                <a:latin typeface="仿宋_GB2312" panose="02010609030101010101" charset="-122"/>
                <a:ea typeface="仿宋_GB2312" panose="02010609030101010101" charset="-122"/>
              </a:rPr>
            </a:br>
            <a:endParaRPr lang="zh-CN" altLang="en-US" sz="2000" b="1" dirty="0">
              <a:latin typeface="仿宋_GB2312" panose="02010609030101010101" charset="-122"/>
              <a:ea typeface="仿宋_GB2312" panose="02010609030101010101" charset="-122"/>
            </a:endParaRPr>
          </a:p>
        </p:txBody>
      </p:sp>
      <p:sp>
        <p:nvSpPr>
          <p:cNvPr id="8193" name="矩形 2"/>
          <p:cNvSpPr/>
          <p:nvPr/>
        </p:nvSpPr>
        <p:spPr>
          <a:xfrm>
            <a:off x="536575" y="112713"/>
            <a:ext cx="8435975" cy="731838"/>
          </a:xfrm>
          <a:prstGeom prst="rect">
            <a:avLst/>
          </a:prstGeom>
          <a:noFill/>
          <a:ln w="9525">
            <a:noFill/>
          </a:ln>
        </p:spPr>
        <p:txBody>
          <a:bodyPr wrap="square" anchor="t">
            <a:spAutoFit/>
          </a:bodyPr>
          <a:lstStyle/>
          <a:p>
            <a:pPr lvl="0" indent="0" eaLnBrk="0" fontAlgn="base" hangingPunct="0">
              <a:lnSpc>
                <a:spcPct val="150000"/>
              </a:lnSpc>
              <a:buClr>
                <a:srgbClr val="C00000"/>
              </a:buClr>
              <a:buFont typeface="Wingdings" panose="05000000000000000000" pitchFamily="2" charset="2"/>
              <a:buNone/>
            </a:pPr>
            <a:endParaRPr lang="zh-CN" altLang="en-US" sz="2800" strike="noStrike" noProof="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微软雅黑" panose="020B0503020204020204" pitchFamily="34" charset="-122"/>
              <a:ea typeface="微软雅黑" panose="020B0503020204020204" pitchFamily="34" charset="-122"/>
              <a:cs typeface="+mn-ea"/>
              <a:sym typeface="华文楷体" panose="02010600040101010101" pitchFamily="2"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继续贴息</a:t>
            </a:r>
            <a:endParaRPr lang="zh-CN" altLang="en-US" sz="2800" strike="noStrike"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p:txBody>
      </p:sp>
      <p:pic>
        <p:nvPicPr>
          <p:cNvPr id="6" name="图片 5" descr="4"/>
          <p:cNvPicPr>
            <a:picLocks noChangeAspect="1"/>
          </p:cNvPicPr>
          <p:nvPr/>
        </p:nvPicPr>
        <p:blipFill>
          <a:blip r:embed="rId1"/>
          <a:srcRect t="6954" r="-80" b="31102"/>
          <a:stretch>
            <a:fillRect/>
          </a:stretch>
        </p:blipFill>
        <p:spPr>
          <a:xfrm>
            <a:off x="755650" y="2555875"/>
            <a:ext cx="2762885" cy="3708400"/>
          </a:xfrm>
          <a:prstGeom prst="rect">
            <a:avLst/>
          </a:prstGeom>
        </p:spPr>
      </p:pic>
      <p:pic>
        <p:nvPicPr>
          <p:cNvPr id="7" name="图片 6" descr="5"/>
          <p:cNvPicPr>
            <a:picLocks noChangeAspect="1"/>
          </p:cNvPicPr>
          <p:nvPr/>
        </p:nvPicPr>
        <p:blipFill>
          <a:blip r:embed="rId2"/>
          <a:srcRect t="5898" r="1090" b="28982"/>
          <a:stretch>
            <a:fillRect/>
          </a:stretch>
        </p:blipFill>
        <p:spPr>
          <a:xfrm>
            <a:off x="3636010" y="2493010"/>
            <a:ext cx="2641600" cy="3771265"/>
          </a:xfrm>
          <a:prstGeom prst="rect">
            <a:avLst/>
          </a:prstGeom>
        </p:spPr>
      </p:pic>
      <p:sp>
        <p:nvSpPr>
          <p:cNvPr id="10" name="文本框 9"/>
          <p:cNvSpPr txBox="1"/>
          <p:nvPr/>
        </p:nvSpPr>
        <p:spPr>
          <a:xfrm>
            <a:off x="6659880" y="2637155"/>
            <a:ext cx="1799590" cy="1524635"/>
          </a:xfrm>
          <a:prstGeom prst="rect">
            <a:avLst/>
          </a:prstGeom>
          <a:noFill/>
        </p:spPr>
        <p:txBody>
          <a:bodyPr wrap="square" rtlCol="0">
            <a:noAutofit/>
          </a:bodyPr>
          <a:lstStyle/>
          <a:p>
            <a:r>
              <a:rPr lang="zh-CN" altLang="en-US" sz="2000" b="1" kern="0" dirty="0">
                <a:solidFill>
                  <a:srgbClr val="FF0000"/>
                </a:solidFill>
                <a:latin typeface="黑体" panose="02010609060101010101" pitchFamily="49" charset="-122"/>
                <a:ea typeface="黑体" panose="02010609060101010101" pitchFamily="49" charset="-122"/>
                <a:cs typeface="+mj-cs"/>
              </a:rPr>
              <a:t>注意：拍照上传的资料需清晰、完整</a:t>
            </a:r>
            <a:endParaRPr lang="zh-CN" altLang="en-US" sz="2000" b="1" kern="0" dirty="0">
              <a:solidFill>
                <a:srgbClr val="FF0000"/>
              </a:solidFill>
              <a:latin typeface="黑体" panose="02010609060101010101" pitchFamily="49" charset="-122"/>
              <a:ea typeface="黑体" panose="02010609060101010101" pitchFamily="49" charset="-122"/>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1" descr="20100624-3inner.jpg"/>
          <p:cNvPicPr>
            <a:picLocks noChangeAspect="1"/>
          </p:cNvPicPr>
          <p:nvPr/>
        </p:nvPicPr>
        <p:blipFill>
          <a:blip r:embed="rId1"/>
          <a:stretch>
            <a:fillRect/>
          </a:stretch>
        </p:blipFill>
        <p:spPr>
          <a:xfrm>
            <a:off x="12685" y="-5823"/>
            <a:ext cx="9144000" cy="6858000"/>
          </a:xfrm>
          <a:prstGeom prst="rect">
            <a:avLst/>
          </a:prstGeom>
          <a:noFill/>
          <a:ln w="9525">
            <a:noFill/>
          </a:ln>
        </p:spPr>
      </p:pic>
      <p:sp>
        <p:nvSpPr>
          <p:cNvPr id="168" name="标题 1"/>
          <p:cNvSpPr txBox="1"/>
          <p:nvPr/>
        </p:nvSpPr>
        <p:spPr bwMode="auto">
          <a:xfrm>
            <a:off x="-30830" y="535916"/>
            <a:ext cx="1500198" cy="64294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anchor="ctr"/>
          <a:lstStyle/>
          <a:p>
            <a:pPr indent="381000" fontAlgn="auto">
              <a:spcBef>
                <a:spcPts val="0"/>
              </a:spcBef>
              <a:spcAft>
                <a:spcPts val="0"/>
              </a:spcAft>
              <a:defRPr/>
            </a:pPr>
            <a:r>
              <a:rPr lang="zh-CN" altLang="en-US" sz="3200" b="1" strike="noStrike" noProof="1">
                <a:solidFill>
                  <a:srgbClr val="1F497D">
                    <a:lumMod val="75000"/>
                  </a:srgbClr>
                </a:solidFill>
                <a:latin typeface="黑体" panose="02010609060101010101" pitchFamily="49" charset="-122"/>
                <a:ea typeface="黑体" panose="02010609060101010101" pitchFamily="49" charset="-122"/>
                <a:cs typeface="Times New Roman" panose="02020603050405020304" pitchFamily="18" charset="0"/>
              </a:rPr>
              <a:t>目录</a:t>
            </a:r>
            <a:endParaRPr lang="zh-CN" altLang="en-US" sz="3200" b="1" strike="noStrike" noProof="1">
              <a:solidFill>
                <a:srgbClr val="1F497D">
                  <a:lumMod val="75000"/>
                </a:srgb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69" name="同侧圆角矩形 168"/>
          <p:cNvSpPr/>
          <p:nvPr/>
        </p:nvSpPr>
        <p:spPr>
          <a:xfrm rot="5400000">
            <a:off x="-71437" y="714375"/>
            <a:ext cx="428625" cy="285750"/>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base" hangingPunct="1">
              <a:defRPr/>
            </a:pPr>
            <a:endParaRPr lang="zh-CN" altLang="en-US" strike="noStrike" noProof="1">
              <a:solidFill>
                <a:prstClr val="white"/>
              </a:solidFill>
            </a:endParaRPr>
          </a:p>
        </p:txBody>
      </p:sp>
      <p:sp>
        <p:nvSpPr>
          <p:cNvPr id="39" name="Rounded Rectangle 61"/>
          <p:cNvSpPr/>
          <p:nvPr/>
        </p:nvSpPr>
        <p:spPr bwMode="auto">
          <a:xfrm>
            <a:off x="795803" y="1515900"/>
            <a:ext cx="359801" cy="41836"/>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sp>
        <p:nvSpPr>
          <p:cNvPr id="43" name="Rounded Rectangle 58"/>
          <p:cNvSpPr/>
          <p:nvPr/>
        </p:nvSpPr>
        <p:spPr bwMode="auto">
          <a:xfrm>
            <a:off x="1470025" y="2249488"/>
            <a:ext cx="1457325" cy="76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44" name="Rounded Rectangle 59"/>
          <p:cNvSpPr/>
          <p:nvPr/>
        </p:nvSpPr>
        <p:spPr bwMode="auto">
          <a:xfrm>
            <a:off x="1450975" y="2247900"/>
            <a:ext cx="339725" cy="76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grpSp>
        <p:nvGrpSpPr>
          <p:cNvPr id="25608" name="组合 3"/>
          <p:cNvGrpSpPr/>
          <p:nvPr/>
        </p:nvGrpSpPr>
        <p:grpSpPr>
          <a:xfrm>
            <a:off x="755650" y="1863725"/>
            <a:ext cx="431800" cy="469900"/>
            <a:chOff x="601663" y="1497013"/>
            <a:chExt cx="396875" cy="431800"/>
          </a:xfrm>
          <a:solidFill>
            <a:schemeClr val="bg1">
              <a:lumMod val="85000"/>
            </a:schemeClr>
          </a:solidFill>
        </p:grpSpPr>
        <p:grpSp>
          <p:nvGrpSpPr>
            <p:cNvPr id="25609" name="Group 56"/>
            <p:cNvGrpSpPr/>
            <p:nvPr/>
          </p:nvGrpSpPr>
          <p:grpSpPr>
            <a:xfrm>
              <a:off x="601663" y="1497013"/>
              <a:ext cx="396519" cy="422936"/>
              <a:chOff x="956895" y="3589879"/>
              <a:chExt cx="863797" cy="792643"/>
            </a:xfrm>
            <a:grpFill/>
          </p:grpSpPr>
          <p:sp>
            <p:nvSpPr>
              <p:cNvPr id="49" name="Rectangle 60"/>
              <p:cNvSpPr/>
              <p:nvPr/>
            </p:nvSpPr>
            <p:spPr>
              <a:xfrm>
                <a:off x="956895" y="3589879"/>
                <a:ext cx="864573" cy="791404"/>
              </a:xfrm>
              <a:prstGeom prst="rect">
                <a:avLst/>
              </a:prstGeom>
              <a:grpFill/>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50" name="Rounded Rectangle 61"/>
              <p:cNvSpPr/>
              <p:nvPr/>
            </p:nvSpPr>
            <p:spPr>
              <a:xfrm>
                <a:off x="1035692" y="4238087"/>
                <a:ext cx="720001" cy="72000"/>
              </a:xfrm>
              <a:prstGeom prst="roundRect">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47" name="Rectangle 60"/>
            <p:cNvSpPr/>
            <p:nvPr/>
          </p:nvSpPr>
          <p:spPr bwMode="auto">
            <a:xfrm>
              <a:off x="601663" y="1506538"/>
              <a:ext cx="396875" cy="422275"/>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48" name="Rounded Rectangle 61"/>
            <p:cNvSpPr/>
            <p:nvPr/>
          </p:nvSpPr>
          <p:spPr bwMode="auto">
            <a:xfrm>
              <a:off x="638615" y="1849073"/>
              <a:ext cx="330510" cy="38417"/>
            </a:xfrm>
            <a:prstGeom prst="roundRect">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grpSp>
        <p:nvGrpSpPr>
          <p:cNvPr id="25614" name="组合 9"/>
          <p:cNvGrpSpPr/>
          <p:nvPr/>
        </p:nvGrpSpPr>
        <p:grpSpPr>
          <a:xfrm>
            <a:off x="755650" y="2905125"/>
            <a:ext cx="2171700" cy="469900"/>
            <a:chOff x="601663" y="2159000"/>
            <a:chExt cx="1994215" cy="431800"/>
          </a:xfrm>
        </p:grpSpPr>
        <p:sp>
          <p:nvSpPr>
            <p:cNvPr id="52" name="Rounded Rectangle 58"/>
            <p:cNvSpPr/>
            <p:nvPr/>
          </p:nvSpPr>
          <p:spPr bwMode="auto">
            <a:xfrm>
              <a:off x="1257072" y="2511196"/>
              <a:ext cx="1338806" cy="6997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53" name="Rounded Rectangle 59"/>
            <p:cNvSpPr/>
            <p:nvPr/>
          </p:nvSpPr>
          <p:spPr bwMode="auto">
            <a:xfrm>
              <a:off x="1239838" y="2511425"/>
              <a:ext cx="311150" cy="698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grpSp>
          <p:nvGrpSpPr>
            <p:cNvPr id="25617" name="组合 5"/>
            <p:cNvGrpSpPr/>
            <p:nvPr/>
          </p:nvGrpSpPr>
          <p:grpSpPr>
            <a:xfrm>
              <a:off x="601663" y="2159000"/>
              <a:ext cx="396875" cy="431800"/>
              <a:chOff x="601663" y="2159000"/>
              <a:chExt cx="396875" cy="431800"/>
            </a:xfrm>
          </p:grpSpPr>
          <p:grpSp>
            <p:nvGrpSpPr>
              <p:cNvPr id="25618" name="Group 56"/>
              <p:cNvGrpSpPr/>
              <p:nvPr/>
            </p:nvGrpSpPr>
            <p:grpSpPr>
              <a:xfrm>
                <a:off x="601663" y="2159000"/>
                <a:ext cx="396496" cy="422936"/>
                <a:chOff x="956895" y="3589879"/>
                <a:chExt cx="863797" cy="792643"/>
              </a:xfrm>
            </p:grpSpPr>
            <p:sp>
              <p:nvSpPr>
                <p:cNvPr id="58" name="Rectangle 60"/>
                <p:cNvSpPr/>
                <p:nvPr/>
              </p:nvSpPr>
              <p:spPr>
                <a:xfrm>
                  <a:off x="956895" y="3589879"/>
                  <a:ext cx="864623"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59"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56" name="Rectangle 60"/>
              <p:cNvSpPr/>
              <p:nvPr/>
            </p:nvSpPr>
            <p:spPr bwMode="auto">
              <a:xfrm>
                <a:off x="601663" y="2168525"/>
                <a:ext cx="396875" cy="4222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2</a:t>
                </a:r>
                <a:endParaRPr lang="zh-CN" altLang="en-US" b="1" strike="noStrike" noProof="1">
                  <a:solidFill>
                    <a:schemeClr val="bg1"/>
                  </a:solidFill>
                  <a:latin typeface="+mj-lt"/>
                  <a:ea typeface="黑体" panose="02010609060101010101" pitchFamily="49" charset="-122"/>
                </a:endParaRPr>
              </a:p>
            </p:txBody>
          </p:sp>
          <p:sp>
            <p:nvSpPr>
              <p:cNvPr id="57" name="Rounded Rectangle 61"/>
              <p:cNvSpPr/>
              <p:nvPr/>
            </p:nvSpPr>
            <p:spPr bwMode="auto">
              <a:xfrm>
                <a:off x="638613" y="2511060"/>
                <a:ext cx="330491"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grpSp>
      <p:grpSp>
        <p:nvGrpSpPr>
          <p:cNvPr id="25633" name="组合 87"/>
          <p:cNvGrpSpPr/>
          <p:nvPr/>
        </p:nvGrpSpPr>
        <p:grpSpPr>
          <a:xfrm>
            <a:off x="758825" y="4017963"/>
            <a:ext cx="3392488" cy="466725"/>
            <a:chOff x="601663" y="3490913"/>
            <a:chExt cx="3114304" cy="428493"/>
          </a:xfrm>
        </p:grpSpPr>
        <p:sp>
          <p:nvSpPr>
            <p:cNvPr id="89" name="Rounded Rectangle 58"/>
            <p:cNvSpPr/>
            <p:nvPr/>
          </p:nvSpPr>
          <p:spPr bwMode="auto">
            <a:xfrm>
              <a:off x="1255713" y="3833813"/>
              <a:ext cx="1322387" cy="69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90" name="Rounded Rectangle 59"/>
            <p:cNvSpPr/>
            <p:nvPr/>
          </p:nvSpPr>
          <p:spPr bwMode="auto">
            <a:xfrm>
              <a:off x="1239838" y="3833813"/>
              <a:ext cx="311150" cy="698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25636" name="文本框 1">
              <a:hlinkClick r:id="rId2" action="ppaction://hlinksldjump"/>
            </p:cNvPr>
            <p:cNvSpPr txBox="1"/>
            <p:nvPr/>
          </p:nvSpPr>
          <p:spPr>
            <a:xfrm>
              <a:off x="1239741" y="3593116"/>
              <a:ext cx="2476226" cy="310885"/>
            </a:xfrm>
            <a:prstGeom prst="rect">
              <a:avLst/>
            </a:prstGeom>
            <a:noFill/>
            <a:ln w="9525">
              <a:noFill/>
            </a:ln>
          </p:spPr>
          <p:txBody>
            <a:bodyPr wrap="square" anchor="t" anchorCtr="0">
              <a:spAutoFit/>
            </a:bodyPr>
            <a:lstStyle/>
            <a:p>
              <a:endParaRPr lang="zh-CN" altLang="en-US" sz="1600" b="1" dirty="0">
                <a:latin typeface="黑体" panose="02010609060101010101" pitchFamily="49" charset="-122"/>
                <a:ea typeface="黑体" panose="02010609060101010101" pitchFamily="49" charset="-122"/>
              </a:endParaRPr>
            </a:p>
          </p:txBody>
        </p:sp>
        <p:grpSp>
          <p:nvGrpSpPr>
            <p:cNvPr id="25637" name="Group 56"/>
            <p:cNvGrpSpPr/>
            <p:nvPr/>
          </p:nvGrpSpPr>
          <p:grpSpPr>
            <a:xfrm>
              <a:off x="605161" y="3497131"/>
              <a:ext cx="396875" cy="422274"/>
              <a:chOff x="964518" y="3619385"/>
              <a:chExt cx="864754" cy="791404"/>
            </a:xfrm>
          </p:grpSpPr>
          <p:sp>
            <p:nvSpPr>
              <p:cNvPr id="95" name="Rectangle 60"/>
              <p:cNvSpPr/>
              <p:nvPr/>
            </p:nvSpPr>
            <p:spPr>
              <a:xfrm>
                <a:off x="964518" y="3619385"/>
                <a:ext cx="864754"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96"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93" name="Rectangle 60"/>
            <p:cNvSpPr/>
            <p:nvPr/>
          </p:nvSpPr>
          <p:spPr bwMode="auto">
            <a:xfrm>
              <a:off x="601663" y="3490913"/>
              <a:ext cx="396875" cy="4222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3</a:t>
              </a:r>
              <a:endParaRPr lang="en-US" altLang="zh-CN" b="1" strike="noStrike" noProof="1">
                <a:solidFill>
                  <a:schemeClr val="bg1"/>
                </a:solidFill>
                <a:latin typeface="+mj-lt"/>
                <a:ea typeface="黑体" panose="02010609060101010101" pitchFamily="49" charset="-122"/>
              </a:endParaRPr>
            </a:p>
          </p:txBody>
        </p:sp>
        <p:sp>
          <p:nvSpPr>
            <p:cNvPr id="94" name="Rounded Rectangle 61"/>
            <p:cNvSpPr/>
            <p:nvPr/>
          </p:nvSpPr>
          <p:spPr bwMode="auto">
            <a:xfrm>
              <a:off x="638607" y="3833448"/>
              <a:ext cx="330440"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25642" name="文本框 1">
            <a:hlinkClick r:id="rId2" action="ppaction://hlinksldjump"/>
          </p:cNvPr>
          <p:cNvSpPr txBox="1"/>
          <p:nvPr/>
        </p:nvSpPr>
        <p:spPr>
          <a:xfrm>
            <a:off x="5770563" y="1179513"/>
            <a:ext cx="3248025" cy="301625"/>
          </a:xfrm>
          <a:prstGeom prst="rect">
            <a:avLst/>
          </a:prstGeom>
          <a:noFill/>
          <a:ln w="9525">
            <a:noFill/>
          </a:ln>
        </p:spPr>
        <p:txBody>
          <a:bodyPr wrap="square" anchor="t" anchorCtr="0">
            <a:spAutoFit/>
          </a:bodyPr>
          <a:lstStyle/>
          <a:p>
            <a:pPr>
              <a:lnSpc>
                <a:spcPct val="85000"/>
              </a:lnSpc>
            </a:pPr>
            <a:endParaRPr lang="en-US" altLang="zh-CN" sz="1600" b="1" dirty="0">
              <a:latin typeface="黑体" panose="02010609060101010101" pitchFamily="49" charset="-122"/>
              <a:ea typeface="黑体" panose="02010609060101010101" pitchFamily="49" charset="-122"/>
            </a:endParaRPr>
          </a:p>
        </p:txBody>
      </p:sp>
      <p:grpSp>
        <p:nvGrpSpPr>
          <p:cNvPr id="111" name="组合 110"/>
          <p:cNvGrpSpPr/>
          <p:nvPr/>
        </p:nvGrpSpPr>
        <p:grpSpPr>
          <a:xfrm>
            <a:off x="5190627" y="1463797"/>
            <a:ext cx="360753" cy="48757"/>
            <a:chOff x="637832" y="3166541"/>
            <a:chExt cx="331272" cy="44772"/>
          </a:xfrm>
        </p:grpSpPr>
        <p:sp>
          <p:nvSpPr>
            <p:cNvPr id="116" name="Rounded Rectangle 61"/>
            <p:cNvSpPr/>
            <p:nvPr/>
          </p:nvSpPr>
          <p:spPr>
            <a:xfrm>
              <a:off x="637832" y="3166541"/>
              <a:ext cx="330491" cy="38559"/>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sp>
          <p:nvSpPr>
            <p:cNvPr id="114" name="Rounded Rectangle 61"/>
            <p:cNvSpPr/>
            <p:nvPr/>
          </p:nvSpPr>
          <p:spPr bwMode="auto">
            <a:xfrm>
              <a:off x="638613" y="3172755"/>
              <a:ext cx="330491" cy="38558"/>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25644" name="文本框 1">
            <a:hlinkClick r:id="rId2" action="ppaction://hlinksldjump"/>
          </p:cNvPr>
          <p:cNvSpPr txBox="1"/>
          <p:nvPr/>
        </p:nvSpPr>
        <p:spPr>
          <a:xfrm>
            <a:off x="1338263" y="2884488"/>
            <a:ext cx="3273425" cy="368300"/>
          </a:xfrm>
          <a:prstGeom prst="rect">
            <a:avLst/>
          </a:prstGeom>
          <a:noFill/>
          <a:ln w="9525">
            <a:noFill/>
          </a:ln>
        </p:spPr>
        <p:txBody>
          <a:bodyPr wrap="square" anchor="t" anchorCtr="0">
            <a:spAutoFit/>
          </a:bodyPr>
          <a:lstStyle/>
          <a:p>
            <a:r>
              <a:rPr lang="zh-CN" altLang="en-US" b="1" dirty="0">
                <a:latin typeface="黑体" panose="02010609060101010101" pitchFamily="49" charset="-122"/>
                <a:ea typeface="黑体" panose="02010609060101010101" pitchFamily="49" charset="-122"/>
                <a:sym typeface="+mn-ea"/>
              </a:rPr>
              <a:t>贷款还款方式</a:t>
            </a:r>
            <a:endParaRPr lang="zh-CN" altLang="en-US" b="1" dirty="0">
              <a:latin typeface="黑体" panose="02010609060101010101" pitchFamily="49" charset="-122"/>
              <a:ea typeface="黑体" panose="02010609060101010101" pitchFamily="49" charset="-122"/>
            </a:endParaRPr>
          </a:p>
        </p:txBody>
      </p:sp>
      <p:sp>
        <p:nvSpPr>
          <p:cNvPr id="25645" name="文本框 1">
            <a:hlinkClick r:id="rId2" action="ppaction://hlinksldjump"/>
          </p:cNvPr>
          <p:cNvSpPr txBox="1"/>
          <p:nvPr/>
        </p:nvSpPr>
        <p:spPr>
          <a:xfrm>
            <a:off x="1338580" y="1843405"/>
            <a:ext cx="2330450" cy="368300"/>
          </a:xfrm>
          <a:prstGeom prst="rect">
            <a:avLst/>
          </a:prstGeom>
          <a:noFill/>
          <a:ln w="9525">
            <a:noFill/>
          </a:ln>
        </p:spPr>
        <p:txBody>
          <a:bodyPr wrap="square" anchor="t" anchorCtr="0">
            <a:spAutoFit/>
          </a:bodyPr>
          <a:lstStyle/>
          <a:p>
            <a:r>
              <a:rPr lang="en-US" altLang="zh-CN" b="1" dirty="0">
                <a:latin typeface="黑体" panose="02010609060101010101" pitchFamily="49" charset="-122"/>
                <a:ea typeface="黑体" panose="02010609060101010101" pitchFamily="49" charset="-122"/>
              </a:rPr>
              <a:t>2025</a:t>
            </a:r>
            <a:r>
              <a:rPr lang="zh-CN" altLang="en-US" b="1" dirty="0">
                <a:latin typeface="黑体" panose="02010609060101010101" pitchFamily="49" charset="-122"/>
                <a:ea typeface="黑体" panose="02010609060101010101" pitchFamily="49" charset="-122"/>
              </a:rPr>
              <a:t>年贴息政策解读</a:t>
            </a:r>
            <a:endParaRPr lang="zh-CN" altLang="en-US" b="1" dirty="0">
              <a:latin typeface="黑体" panose="02010609060101010101" pitchFamily="49" charset="-122"/>
              <a:ea typeface="黑体" panose="02010609060101010101" pitchFamily="49" charset="-122"/>
            </a:endParaRPr>
          </a:p>
        </p:txBody>
      </p:sp>
      <p:sp>
        <p:nvSpPr>
          <p:cNvPr id="25646" name="文本框 1">
            <a:hlinkClick r:id="rId2" action="ppaction://hlinksldjump"/>
          </p:cNvPr>
          <p:cNvSpPr txBox="1"/>
          <p:nvPr/>
        </p:nvSpPr>
        <p:spPr>
          <a:xfrm>
            <a:off x="1338263" y="3987800"/>
            <a:ext cx="2597150" cy="645160"/>
          </a:xfrm>
          <a:prstGeom prst="rect">
            <a:avLst/>
          </a:prstGeom>
          <a:noFill/>
          <a:ln w="9525">
            <a:noFill/>
          </a:ln>
        </p:spPr>
        <p:txBody>
          <a:bodyPr wrap="square" anchor="t" anchorCtr="0">
            <a:spAutoFit/>
          </a:bodyPr>
          <a:lstStyle/>
          <a:p>
            <a:r>
              <a:rPr lang="zh-CN" altLang="en-US" b="1" dirty="0">
                <a:latin typeface="黑体" panose="02010609060101010101" pitchFamily="49" charset="-122"/>
                <a:ea typeface="黑体" panose="02010609060101010101" pitchFamily="49" charset="-122"/>
                <a:sym typeface="+mn-ea"/>
              </a:rPr>
              <a:t>其他说明</a:t>
            </a:r>
            <a:endParaRPr lang="zh-CN" altLang="en-US" b="1" dirty="0">
              <a:latin typeface="黑体" panose="02010609060101010101" pitchFamily="49" charset="-122"/>
              <a:ea typeface="黑体" panose="02010609060101010101" pitchFamily="49" charset="-122"/>
            </a:endParaRPr>
          </a:p>
          <a:p>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536575" y="1690688"/>
            <a:ext cx="8435975" cy="4508500"/>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sym typeface="+mn-ea"/>
              </a:rPr>
              <a:t>一、信息隔离</a:t>
            </a:r>
            <a:br>
              <a:rPr lang="zh-CN" altLang="en-US" sz="2000" b="1" dirty="0">
                <a:latin typeface="黑体" panose="02010609060101010101" pitchFamily="49" charset="-122"/>
                <a:ea typeface="黑体" panose="02010609060101010101" pitchFamily="49" charset="-122"/>
                <a:sym typeface="+mn-ea"/>
              </a:rPr>
            </a:br>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根据《中华人民共和国反洗钱法》、《个人存款账户实名制规定》、《金融机构客户身份识别和客户身份资料及交易记录保存管理办法》等法律法规，我行分别在2019年9月2日和2020年</a:t>
            </a:r>
            <a:r>
              <a:rPr lang="en-US" altLang="zh-CN" sz="2000" b="1" dirty="0">
                <a:latin typeface="黑体" panose="02010609060101010101" pitchFamily="49" charset="-122"/>
                <a:ea typeface="黑体" panose="02010609060101010101" pitchFamily="49" charset="-122"/>
                <a:sym typeface="+mn-ea"/>
              </a:rPr>
              <a:t>6</a:t>
            </a:r>
            <a:r>
              <a:rPr lang="zh-CN" altLang="en-US" sz="2000" b="1" dirty="0">
                <a:latin typeface="黑体" panose="02010609060101010101" pitchFamily="49" charset="-122"/>
                <a:ea typeface="黑体" panose="02010609060101010101" pitchFamily="49" charset="-122"/>
                <a:sym typeface="+mn-ea"/>
              </a:rPr>
              <a:t>月</a:t>
            </a:r>
            <a:r>
              <a:rPr lang="en-US" altLang="zh-CN" sz="2000" b="1" dirty="0">
                <a:latin typeface="黑体" panose="02010609060101010101" pitchFamily="49" charset="-122"/>
                <a:ea typeface="黑体" panose="02010609060101010101" pitchFamily="49" charset="-122"/>
                <a:sym typeface="+mn-ea"/>
              </a:rPr>
              <a:t>30</a:t>
            </a:r>
            <a:r>
              <a:rPr lang="zh-CN" altLang="en-US" sz="2000" b="1" dirty="0">
                <a:latin typeface="黑体" panose="02010609060101010101" pitchFamily="49" charset="-122"/>
                <a:ea typeface="黑体" panose="02010609060101010101" pitchFamily="49" charset="-122"/>
                <a:sym typeface="+mn-ea"/>
              </a:rPr>
              <a:t>日发布《关于开展个人客户身份基本信息核实和完善的公告》，客户如在我行留存的身份信息不完整、不真实，或有效</a:t>
            </a:r>
            <a:r>
              <a:rPr lang="zh-CN" altLang="en-US" sz="2000" b="1" dirty="0">
                <a:solidFill>
                  <a:srgbClr val="FF0000"/>
                </a:solidFill>
                <a:latin typeface="黑体" panose="02010609060101010101" pitchFamily="49" charset="-122"/>
                <a:ea typeface="黑体" panose="02010609060101010101" pitchFamily="49" charset="-122"/>
                <a:sym typeface="+mn-ea"/>
              </a:rPr>
              <a:t>身份证件过期</a:t>
            </a:r>
            <a:r>
              <a:rPr lang="zh-CN" altLang="en-US" sz="2000" b="1" dirty="0">
                <a:latin typeface="黑体" panose="02010609060101010101" pitchFamily="49" charset="-122"/>
                <a:ea typeface="黑体" panose="02010609060101010101" pitchFamily="49" charset="-122"/>
                <a:sym typeface="+mn-ea"/>
              </a:rPr>
              <a:t>且</a:t>
            </a:r>
            <a:r>
              <a:rPr lang="zh-CN" altLang="en-US" sz="2000" b="1" dirty="0">
                <a:solidFill>
                  <a:srgbClr val="FF0000"/>
                </a:solidFill>
                <a:latin typeface="黑体" panose="02010609060101010101" pitchFamily="49" charset="-122"/>
                <a:ea typeface="黑体" panose="02010609060101010101" pitchFamily="49" charset="-122"/>
                <a:sym typeface="+mn-ea"/>
              </a:rPr>
              <a:t>在合理期限内没有及时更新，</a:t>
            </a:r>
            <a:r>
              <a:rPr lang="zh-CN" altLang="en-US" sz="2000" b="1" dirty="0">
                <a:solidFill>
                  <a:schemeClr val="tx1"/>
                </a:solidFill>
                <a:latin typeface="黑体" panose="02010609060101010101" pitchFamily="49" charset="-122"/>
                <a:ea typeface="黑体" panose="02010609060101010101" pitchFamily="49" charset="-122"/>
                <a:sym typeface="+mn-ea"/>
              </a:rPr>
              <a:t>我行将无法对其名下的账户继续提供金融服务。如果学生</a:t>
            </a:r>
            <a:r>
              <a:rPr lang="zh-CN" altLang="en-US" sz="2000" b="1" dirty="0">
                <a:solidFill>
                  <a:srgbClr val="FF0000"/>
                </a:solidFill>
                <a:latin typeface="黑体" panose="02010609060101010101" pitchFamily="49" charset="-122"/>
                <a:ea typeface="黑体" panose="02010609060101010101" pitchFamily="49" charset="-122"/>
                <a:sym typeface="+mn-ea"/>
              </a:rPr>
              <a:t>身份证件过期超</a:t>
            </a:r>
            <a:r>
              <a:rPr lang="en-US" altLang="zh-CN" sz="2000" b="1" dirty="0">
                <a:solidFill>
                  <a:srgbClr val="FF0000"/>
                </a:solidFill>
                <a:latin typeface="黑体" panose="02010609060101010101" pitchFamily="49" charset="-122"/>
                <a:ea typeface="黑体" panose="02010609060101010101" pitchFamily="49" charset="-122"/>
                <a:sym typeface="+mn-ea"/>
              </a:rPr>
              <a:t>90</a:t>
            </a:r>
            <a:r>
              <a:rPr lang="zh-CN" altLang="en-US" sz="2000" b="1" dirty="0">
                <a:solidFill>
                  <a:srgbClr val="FF0000"/>
                </a:solidFill>
                <a:latin typeface="黑体" panose="02010609060101010101" pitchFamily="49" charset="-122"/>
                <a:ea typeface="黑体" panose="02010609060101010101" pitchFamily="49" charset="-122"/>
                <a:sym typeface="+mn-ea"/>
              </a:rPr>
              <a:t>天未维护，</a:t>
            </a:r>
            <a:r>
              <a:rPr lang="zh-CN" altLang="en-US" sz="2000" b="1" dirty="0">
                <a:solidFill>
                  <a:schemeClr val="tx1"/>
                </a:solidFill>
                <a:latin typeface="黑体" panose="02010609060101010101" pitchFamily="49" charset="-122"/>
                <a:ea typeface="黑体" panose="02010609060101010101" pitchFamily="49" charset="-122"/>
                <a:sym typeface="+mn-ea"/>
              </a:rPr>
              <a:t>将导致</a:t>
            </a:r>
            <a:r>
              <a:rPr lang="zh-CN" altLang="en-US" sz="2000" b="1" dirty="0">
                <a:solidFill>
                  <a:srgbClr val="FF0000"/>
                </a:solidFill>
                <a:latin typeface="黑体" panose="02010609060101010101" pitchFamily="49" charset="-122"/>
                <a:ea typeface="黑体" panose="02010609060101010101" pitchFamily="49" charset="-122"/>
                <a:sym typeface="+mn-ea"/>
              </a:rPr>
              <a:t>贴息失败</a:t>
            </a:r>
            <a:r>
              <a:rPr lang="zh-CN" altLang="en-US" sz="2000" b="1" dirty="0">
                <a:solidFill>
                  <a:schemeClr val="tx1"/>
                </a:solidFill>
                <a:latin typeface="黑体" panose="02010609060101010101" pitchFamily="49" charset="-122"/>
                <a:ea typeface="黑体" panose="02010609060101010101" pitchFamily="49" charset="-122"/>
                <a:sym typeface="+mn-ea"/>
              </a:rPr>
              <a:t>或</a:t>
            </a:r>
            <a:r>
              <a:rPr lang="zh-CN" altLang="en-US" sz="2000" b="1" dirty="0">
                <a:solidFill>
                  <a:srgbClr val="FF0000"/>
                </a:solidFill>
                <a:latin typeface="黑体" panose="02010609060101010101" pitchFamily="49" charset="-122"/>
                <a:ea typeface="黑体" panose="02010609060101010101" pitchFamily="49" charset="-122"/>
                <a:sym typeface="+mn-ea"/>
              </a:rPr>
              <a:t>还款扣账不成功，贷款逾期，影响征信记录。</a:t>
            </a:r>
            <a:br>
              <a:rPr lang="zh-CN" altLang="en-US" sz="2000" b="1" dirty="0">
                <a:solidFill>
                  <a:schemeClr val="tx1"/>
                </a:solidFill>
                <a:latin typeface="黑体" panose="02010609060101010101" pitchFamily="49" charset="-122"/>
                <a:ea typeface="黑体" panose="02010609060101010101" pitchFamily="49" charset="-122"/>
                <a:sym typeface="+mn-ea"/>
              </a:rPr>
            </a:br>
            <a:br>
              <a:rPr lang="zh-CN" altLang="en-US" sz="2000" b="1" dirty="0">
                <a:solidFill>
                  <a:schemeClr val="tx1"/>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endParaRPr lang="zh-CN" altLang="en-US" sz="2000" b="1" dirty="0">
              <a:solidFill>
                <a:srgbClr val="7030A0"/>
              </a:solidFill>
              <a:latin typeface="仿宋_GB2312" panose="02010609030101010101" charset="-122"/>
              <a:ea typeface="仿宋_GB2312" panose="02010609030101010101" charset="-122"/>
            </a:endParaRPr>
          </a:p>
        </p:txBody>
      </p:sp>
      <p:sp>
        <p:nvSpPr>
          <p:cNvPr id="4" name="文本框 3"/>
          <p:cNvSpPr txBox="1"/>
          <p:nvPr/>
        </p:nvSpPr>
        <p:spPr>
          <a:xfrm>
            <a:off x="536575"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其他说明</a:t>
            </a:r>
            <a:endParaRPr lang="zh-CN" altLang="en-US" sz="2800" strike="noStrike" noProof="1">
              <a:latin typeface="黑体" panose="02010609060101010101" pitchFamily="49" charset="-122"/>
              <a:ea typeface="黑体" panose="02010609060101010101" pitchFamily="49" charset="-122"/>
              <a:sym typeface="宋体" panose="02010600030101010101" pitchFamily="2" charset="-122"/>
            </a:endParaRPr>
          </a:p>
        </p:txBody>
      </p:sp>
      <p:sp>
        <p:nvSpPr>
          <p:cNvPr id="2" name="文本框 1"/>
          <p:cNvSpPr txBox="1"/>
          <p:nvPr/>
        </p:nvSpPr>
        <p:spPr>
          <a:xfrm>
            <a:off x="1835785" y="4869180"/>
            <a:ext cx="7040245" cy="1014730"/>
          </a:xfrm>
          <a:prstGeom prst="rect">
            <a:avLst/>
          </a:prstGeom>
          <a:noFill/>
        </p:spPr>
        <p:txBody>
          <a:bodyPr wrap="square" rtlCol="0">
            <a:spAutoFit/>
          </a:bodyPr>
          <a:lstStyle/>
          <a:p>
            <a:pPr algn="l"/>
            <a:r>
              <a:rPr lang="en-US" altLang="zh-CN"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mn-ea"/>
              </a:rPr>
              <a:t>为保证您的账户正常使用，请及及时申请更换身份证，并通过</a:t>
            </a:r>
            <a:r>
              <a:rPr lang="zh-CN" altLang="en-US" sz="2000" b="1" dirty="0">
                <a:highlight>
                  <a:srgbClr val="FFFF00"/>
                </a:highlight>
                <a:latin typeface="黑体" panose="02010609060101010101" pitchFamily="49" charset="-122"/>
                <a:ea typeface="黑体" panose="02010609060101010101" pitchFamily="49" charset="-122"/>
                <a:sym typeface="+mn-ea"/>
              </a:rPr>
              <a:t>中国银行营业网点</a:t>
            </a:r>
            <a:r>
              <a:rPr lang="zh-CN" altLang="en-US" sz="2000" b="1" dirty="0">
                <a:latin typeface="黑体" panose="02010609060101010101" pitchFamily="49" charset="-122"/>
                <a:ea typeface="黑体" panose="02010609060101010101" pitchFamily="49" charset="-122"/>
                <a:sym typeface="+mn-ea"/>
              </a:rPr>
              <a:t>或</a:t>
            </a:r>
            <a:r>
              <a:rPr lang="zh-CN" altLang="en-US" sz="2000" b="1" dirty="0">
                <a:highlight>
                  <a:srgbClr val="FFFF00"/>
                </a:highlight>
                <a:latin typeface="黑体" panose="02010609060101010101" pitchFamily="49" charset="-122"/>
                <a:ea typeface="黑体" panose="02010609060101010101" pitchFamily="49" charset="-122"/>
                <a:sym typeface="+mn-ea"/>
              </a:rPr>
              <a:t>中国银行手机银行APP</a:t>
            </a:r>
            <a:r>
              <a:rPr lang="zh-CN" altLang="en-US" sz="2000" b="1" dirty="0">
                <a:latin typeface="黑体" panose="02010609060101010101" pitchFamily="49" charset="-122"/>
                <a:ea typeface="黑体" panose="02010609060101010101" pitchFamily="49" charset="-122"/>
                <a:sym typeface="+mn-ea"/>
              </a:rPr>
              <a:t>、</a:t>
            </a:r>
            <a:r>
              <a:rPr lang="zh-CN" altLang="en-US" sz="2000" b="1" dirty="0">
                <a:highlight>
                  <a:srgbClr val="FFFF00"/>
                </a:highlight>
                <a:latin typeface="黑体" panose="02010609060101010101" pitchFamily="49" charset="-122"/>
                <a:ea typeface="黑体" panose="02010609060101010101" pitchFamily="49" charset="-122"/>
                <a:sym typeface="+mn-ea"/>
              </a:rPr>
              <a:t>中银客信通小程序</a:t>
            </a:r>
            <a:r>
              <a:rPr lang="zh-CN" altLang="en-US" sz="2000" b="1" dirty="0">
                <a:latin typeface="黑体" panose="02010609060101010101" pitchFamily="49" charset="-122"/>
                <a:ea typeface="黑体" panose="02010609060101010101" pitchFamily="49" charset="-122"/>
                <a:sym typeface="+mn-ea"/>
              </a:rPr>
              <a:t>等渠道在我行系统</a:t>
            </a:r>
            <a:r>
              <a:rPr lang="zh-CN" altLang="en-US" sz="2000" b="1" dirty="0">
                <a:solidFill>
                  <a:srgbClr val="FF0000"/>
                </a:solidFill>
                <a:latin typeface="黑体" panose="02010609060101010101" pitchFamily="49" charset="-122"/>
                <a:ea typeface="黑体" panose="02010609060101010101" pitchFamily="49" charset="-122"/>
                <a:sym typeface="+mn-ea"/>
              </a:rPr>
              <a:t>更新</a:t>
            </a:r>
            <a:r>
              <a:rPr lang="zh-CN" altLang="en-US" sz="2000" b="1" dirty="0">
                <a:latin typeface="黑体" panose="02010609060101010101" pitchFamily="49" charset="-122"/>
                <a:ea typeface="黑体" panose="02010609060101010101" pitchFamily="49" charset="-122"/>
                <a:sym typeface="+mn-ea"/>
              </a:rPr>
              <a:t>。</a:t>
            </a:r>
            <a:endParaRPr lang="zh-CN" altLang="en-US" sz="2000"/>
          </a:p>
        </p:txBody>
      </p:sp>
      <p:sp>
        <p:nvSpPr>
          <p:cNvPr id="5" name="心形 4"/>
          <p:cNvSpPr/>
          <p:nvPr/>
        </p:nvSpPr>
        <p:spPr>
          <a:xfrm>
            <a:off x="683895" y="4436745"/>
            <a:ext cx="1184910" cy="1228090"/>
          </a:xfrm>
          <a:prstGeom prst="heart">
            <a:avLst/>
          </a:prstGeom>
          <a:solidFill>
            <a:schemeClr val="accent6">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800" b="1">
                <a:solidFill>
                  <a:srgbClr val="7030A0"/>
                </a:solidFill>
                <a:sym typeface="+mn-ea"/>
              </a:rPr>
              <a:t>温馨提示</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554355" y="1694180"/>
            <a:ext cx="3147060" cy="4465320"/>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rPr>
              <a:t>二、查询国家助学贷款信息操作指引：</a:t>
            </a:r>
            <a:br>
              <a:rPr lang="zh-CN" altLang="en-US" sz="2000" b="1" dirty="0">
                <a:latin typeface="黑体" panose="02010609060101010101" pitchFamily="49" charset="-122"/>
                <a:ea typeface="黑体" panose="02010609060101010101" pitchFamily="49" charset="-122"/>
              </a:rPr>
            </a:br>
            <a:r>
              <a:rPr lang="zh-CN" altLang="en-US" sz="2000" b="1" dirty="0">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sym typeface="+mn-ea"/>
              </a:rPr>
              <a:t>贷款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→助学→</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solidFill>
                  <a:srgbClr val="FF0000"/>
                </a:solidFill>
                <a:latin typeface="黑体" panose="02010609060101010101" pitchFamily="49" charset="-122"/>
                <a:ea typeface="黑体" panose="02010609060101010101" pitchFamily="49" charset="-122"/>
                <a:sym typeface="+mn-ea"/>
              </a:rPr>
              <a:t>国家助学贷款</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→贷款详情</a:t>
            </a: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r>
              <a:rPr lang="zh-CN" altLang="en-US" sz="2000" b="1" dirty="0">
                <a:solidFill>
                  <a:srgbClr val="7030A0"/>
                </a:solidFill>
                <a:latin typeface="仿宋_GB2312" panose="02010609030101010101" charset="-122"/>
                <a:ea typeface="仿宋_GB2312" panose="02010609030101010101" charset="-122"/>
              </a:rPr>
              <a:t>该页面可查询贷款金额、利率、期限等关键信息</a:t>
            </a: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r>
              <a:rPr lang="zh-CN" altLang="en-US" sz="2000" b="1" dirty="0">
                <a:solidFill>
                  <a:srgbClr val="7030A0"/>
                </a:solidFill>
                <a:highlight>
                  <a:srgbClr val="FFFF00"/>
                </a:highlight>
                <a:latin typeface="仿宋_GB2312" panose="02010609030101010101" charset="-122"/>
                <a:ea typeface="仿宋_GB2312" panose="02010609030101010101" charset="-122"/>
              </a:rPr>
              <a:t>还款记录</a:t>
            </a:r>
            <a:r>
              <a:rPr lang="zh-CN" altLang="en-US" sz="2000" b="1" dirty="0">
                <a:solidFill>
                  <a:srgbClr val="7030A0"/>
                </a:solidFill>
                <a:latin typeface="仿宋_GB2312" panose="02010609030101010101" charset="-122"/>
                <a:ea typeface="仿宋_GB2312" panose="02010609030101010101" charset="-122"/>
              </a:rPr>
              <a:t>：可以查询未还、已还、逾期记录</a:t>
            </a: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r>
              <a:rPr lang="zh-CN" altLang="en-US" sz="2000" b="1" dirty="0">
                <a:solidFill>
                  <a:srgbClr val="7030A0"/>
                </a:solidFill>
                <a:highlight>
                  <a:srgbClr val="FFFF00"/>
                </a:highlight>
                <a:latin typeface="仿宋_GB2312" panose="02010609030101010101" charset="-122"/>
                <a:ea typeface="仿宋_GB2312" panose="02010609030101010101" charset="-122"/>
              </a:rPr>
              <a:t>更改</a:t>
            </a:r>
            <a:r>
              <a:rPr lang="zh-CN" altLang="en-US" sz="2000" b="1" dirty="0">
                <a:solidFill>
                  <a:srgbClr val="7030A0"/>
                </a:solidFill>
                <a:latin typeface="仿宋_GB2312" panose="02010609030101010101" charset="-122"/>
                <a:ea typeface="仿宋_GB2312" panose="02010609030101010101" charset="-122"/>
              </a:rPr>
              <a:t>：可变更还款卡号</a:t>
            </a: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r>
              <a:rPr lang="zh-CN" altLang="en-US" sz="2000" b="1" dirty="0">
                <a:solidFill>
                  <a:srgbClr val="7030A0"/>
                </a:solidFill>
                <a:highlight>
                  <a:srgbClr val="FFFF00"/>
                </a:highlight>
                <a:latin typeface="仿宋_GB2312" panose="02010609030101010101" charset="-122"/>
                <a:ea typeface="仿宋_GB2312" panose="02010609030101010101" charset="-122"/>
              </a:rPr>
              <a:t>提前还款</a:t>
            </a:r>
            <a:r>
              <a:rPr lang="zh-CN" altLang="en-US" sz="2000" b="1" dirty="0">
                <a:solidFill>
                  <a:srgbClr val="7030A0"/>
                </a:solidFill>
                <a:latin typeface="仿宋_GB2312" panose="02010609030101010101" charset="-122"/>
                <a:ea typeface="仿宋_GB2312" panose="02010609030101010101" charset="-122"/>
              </a:rPr>
              <a:t>：可申请提还</a:t>
            </a:r>
            <a:endParaRPr lang="zh-CN" altLang="en-US" sz="2000" b="1" dirty="0">
              <a:solidFill>
                <a:srgbClr val="7030A0"/>
              </a:solidFill>
              <a:latin typeface="仿宋_GB2312" panose="02010609030101010101" charset="-122"/>
              <a:ea typeface="仿宋_GB2312" panose="02010609030101010101" charset="-122"/>
            </a:endParaRPr>
          </a:p>
        </p:txBody>
      </p:sp>
      <p:sp>
        <p:nvSpPr>
          <p:cNvPr id="4" name="文本框 3"/>
          <p:cNvSpPr txBox="1"/>
          <p:nvPr/>
        </p:nvSpPr>
        <p:spPr>
          <a:xfrm>
            <a:off x="536575"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其他说明</a:t>
            </a:r>
            <a:endParaRPr lang="zh-CN" altLang="en-US" sz="2800" strike="noStrike" noProof="1">
              <a:latin typeface="黑体" panose="02010609060101010101" pitchFamily="49" charset="-122"/>
              <a:ea typeface="黑体" panose="02010609060101010101" pitchFamily="49" charset="-122"/>
              <a:sym typeface="宋体" panose="02010600030101010101" pitchFamily="2" charset="-122"/>
            </a:endParaRPr>
          </a:p>
        </p:txBody>
      </p:sp>
      <p:pic>
        <p:nvPicPr>
          <p:cNvPr id="3" name="图片 2" descr="16149139844470382654"/>
          <p:cNvPicPr>
            <a:picLocks noChangeAspect="1"/>
          </p:cNvPicPr>
          <p:nvPr/>
        </p:nvPicPr>
        <p:blipFill>
          <a:blip r:embed="rId1"/>
          <a:srcRect t="29139" r="2108" b="3806"/>
          <a:stretch>
            <a:fillRect/>
          </a:stretch>
        </p:blipFill>
        <p:spPr>
          <a:xfrm>
            <a:off x="3851910" y="1691005"/>
            <a:ext cx="2615565" cy="3886200"/>
          </a:xfrm>
          <a:prstGeom prst="rect">
            <a:avLst/>
          </a:prstGeom>
        </p:spPr>
      </p:pic>
      <p:pic>
        <p:nvPicPr>
          <p:cNvPr id="8" name="图片 7" descr="1"/>
          <p:cNvPicPr>
            <a:picLocks noChangeAspect="1"/>
          </p:cNvPicPr>
          <p:nvPr/>
        </p:nvPicPr>
        <p:blipFill>
          <a:blip r:embed="rId2"/>
          <a:srcRect t="5898" r="-80"/>
          <a:stretch>
            <a:fillRect/>
          </a:stretch>
        </p:blipFill>
        <p:spPr>
          <a:xfrm>
            <a:off x="6588125" y="1557020"/>
            <a:ext cx="2245360" cy="45783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a:xfrm>
            <a:off x="536575" y="1622425"/>
            <a:ext cx="8435975" cy="4604385"/>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rPr>
              <a:t>三、</a:t>
            </a:r>
            <a:r>
              <a:rPr lang="zh-CN" altLang="en-US" sz="2000" b="1" dirty="0">
                <a:latin typeface="黑体" panose="02010609060101010101" pitchFamily="49" charset="-122"/>
                <a:ea typeface="黑体" panose="02010609060101010101" pitchFamily="49" charset="-122"/>
                <a:sym typeface="宋体" panose="02010600030101010101" pitchFamily="2" charset="-122"/>
              </a:rPr>
              <a:t>手机银行上的“待办”功能</a:t>
            </a:r>
            <a:br>
              <a:rPr lang="zh-CN" altLang="en-US" sz="2000" b="1" dirty="0">
                <a:latin typeface="黑体" panose="02010609060101010101" pitchFamily="49" charset="-122"/>
                <a:ea typeface="黑体" panose="02010609060101010101" pitchFamily="49" charset="-122"/>
                <a:sym typeface="宋体" panose="02010600030101010101" pitchFamily="2" charset="-122"/>
              </a:rPr>
            </a:br>
            <a:r>
              <a:rPr lang="en-US" altLang="zh-CN" sz="2000" b="1" dirty="0">
                <a:latin typeface="黑体" panose="02010609060101010101" pitchFamily="49" charset="-122"/>
                <a:ea typeface="黑体" panose="02010609060101010101" pitchFamily="49" charset="-122"/>
                <a:sym typeface="宋体" panose="02010600030101010101" pitchFamily="2" charset="-122"/>
              </a:rPr>
              <a:t>    </a:t>
            </a:r>
            <a:r>
              <a:rPr lang="zh-CN" altLang="en-US" sz="2000" b="1" dirty="0">
                <a:latin typeface="黑体" panose="02010609060101010101" pitchFamily="49" charset="-122"/>
                <a:ea typeface="黑体" panose="02010609060101010101" pitchFamily="49" charset="-122"/>
                <a:sym typeface="宋体" panose="02010600030101010101" pitchFamily="2" charset="-122"/>
              </a:rPr>
              <a:t>银行会对贷款客户发出供款提醒。该功能面向所有贷款客户，学生在手机银行也会看到该提醒。在贴息期内贷款利息由财政补贴，该提醒可以不用理会。</a:t>
            </a: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endParaRPr lang="zh-CN" altLang="en-US" sz="2000" b="1" dirty="0">
              <a:solidFill>
                <a:srgbClr val="7030A0"/>
              </a:solidFill>
              <a:latin typeface="仿宋_GB2312" panose="02010609030101010101" charset="-122"/>
              <a:ea typeface="仿宋_GB2312" panose="02010609030101010101" charset="-122"/>
            </a:endParaRPr>
          </a:p>
        </p:txBody>
      </p:sp>
      <p:sp>
        <p:nvSpPr>
          <p:cNvPr id="4" name="文本框 3"/>
          <p:cNvSpPr txBox="1"/>
          <p:nvPr/>
        </p:nvSpPr>
        <p:spPr>
          <a:xfrm>
            <a:off x="536575"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其他说明</a:t>
            </a:r>
            <a:endParaRPr lang="zh-CN" altLang="en-US" sz="2800" strike="noStrike" noProof="1">
              <a:latin typeface="黑体" panose="02010609060101010101" pitchFamily="49" charset="-122"/>
              <a:ea typeface="黑体" panose="02010609060101010101" pitchFamily="49" charset="-122"/>
              <a:sym typeface="宋体" panose="02010600030101010101" pitchFamily="2" charset="-122"/>
            </a:endParaRPr>
          </a:p>
        </p:txBody>
      </p:sp>
      <p:pic>
        <p:nvPicPr>
          <p:cNvPr id="52227" name="图片 3" descr="待办1"/>
          <p:cNvPicPr>
            <a:picLocks noChangeAspect="1"/>
          </p:cNvPicPr>
          <p:nvPr/>
        </p:nvPicPr>
        <p:blipFill>
          <a:blip r:embed="rId1"/>
          <a:stretch>
            <a:fillRect/>
          </a:stretch>
        </p:blipFill>
        <p:spPr>
          <a:xfrm>
            <a:off x="2628265" y="2637155"/>
            <a:ext cx="1929130" cy="3503930"/>
          </a:xfrm>
          <a:prstGeom prst="rect">
            <a:avLst/>
          </a:prstGeom>
          <a:noFill/>
          <a:ln w="9525">
            <a:noFill/>
          </a:ln>
        </p:spPr>
      </p:pic>
      <p:pic>
        <p:nvPicPr>
          <p:cNvPr id="52228" name="图片 4" descr="待办2"/>
          <p:cNvPicPr>
            <a:picLocks noChangeAspect="1"/>
          </p:cNvPicPr>
          <p:nvPr/>
        </p:nvPicPr>
        <p:blipFill>
          <a:blip r:embed="rId2"/>
          <a:stretch>
            <a:fillRect/>
          </a:stretch>
        </p:blipFill>
        <p:spPr>
          <a:xfrm>
            <a:off x="5436235" y="2626995"/>
            <a:ext cx="1964055" cy="359981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a:xfrm>
            <a:off x="536575" y="1622425"/>
            <a:ext cx="8435975" cy="4604385"/>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sym typeface="+mn-ea"/>
              </a:rPr>
              <a:t>四、结清证明</a:t>
            </a:r>
            <a:br>
              <a:rPr lang="zh-CN" altLang="en-US" sz="2000" b="1" dirty="0">
                <a:latin typeface="黑体" panose="02010609060101010101" pitchFamily="49" charset="-122"/>
                <a:ea typeface="黑体" panose="02010609060101010101" pitchFamily="49" charset="-122"/>
                <a:sym typeface="+mn-ea"/>
              </a:rPr>
            </a:br>
            <a:r>
              <a:rPr lang="zh-CN" altLang="en-US" sz="2000" b="1" dirty="0">
                <a:latin typeface="黑体" panose="02010609060101010101" pitchFamily="49" charset="-122"/>
                <a:ea typeface="黑体" panose="02010609060101010101" pitchFamily="49" charset="-122"/>
                <a:sym typeface="+mn-ea"/>
              </a:rPr>
              <a:t>    </a:t>
            </a:r>
            <a:r>
              <a:rPr lang="zh-CN" altLang="en-US" sz="2000" b="1" dirty="0">
                <a:latin typeface="黑体" panose="02010609060101010101" pitchFamily="49" charset="-122"/>
                <a:ea typeface="黑体" panose="02010609060101010101" pitchFamily="49" charset="-122"/>
                <a:sym typeface="宋体" panose="02010600030101010101" pitchFamily="2" charset="-122"/>
              </a:rPr>
              <a:t>贷款结清后，如有需要，可本人带身份证原件到附近中国银行网点的智能柜台，选择</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贷款与分期</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模块打印含电子章的</a:t>
            </a:r>
            <a:r>
              <a:rPr lang="zh-CN" altLang="en-US" sz="2000" b="1" dirty="0">
                <a:solidFill>
                  <a:srgbClr val="FF0000"/>
                </a:solidFill>
                <a:latin typeface="黑体" panose="02010609060101010101" pitchFamily="49" charset="-122"/>
                <a:ea typeface="黑体" panose="02010609060101010101" pitchFamily="49" charset="-122"/>
                <a:sym typeface="宋体" panose="02010600030101010101" pitchFamily="2" charset="-122"/>
              </a:rPr>
              <a:t>结清证明</a:t>
            </a:r>
            <a:r>
              <a:rPr lang="zh-CN" altLang="en-US" sz="2000" b="1" dirty="0">
                <a:latin typeface="黑体" panose="02010609060101010101" pitchFamily="49" charset="-122"/>
                <a:ea typeface="黑体" panose="02010609060101010101" pitchFamily="49" charset="-122"/>
                <a:sym typeface="宋体" panose="02010600030101010101" pitchFamily="2" charset="-122"/>
              </a:rPr>
              <a:t>。</a:t>
            </a:r>
            <a:br>
              <a:rPr lang="zh-CN" altLang="en-US" sz="2000" b="1" dirty="0">
                <a:solidFill>
                  <a:srgbClr val="7030A0"/>
                </a:solidFill>
                <a:latin typeface="仿宋_GB2312" panose="02010609030101010101" charset="-122"/>
                <a:ea typeface="仿宋_GB2312" panose="02010609030101010101" charset="-122"/>
                <a:sym typeface="+mn-ea"/>
              </a:rPr>
            </a:br>
            <a:endParaRPr lang="zh-CN" altLang="en-US" sz="2000" b="1" dirty="0">
              <a:solidFill>
                <a:srgbClr val="7030A0"/>
              </a:solidFill>
              <a:latin typeface="仿宋_GB2312" panose="02010609030101010101" charset="-122"/>
              <a:ea typeface="仿宋_GB2312" panose="02010609030101010101" charset="-122"/>
            </a:endParaRPr>
          </a:p>
        </p:txBody>
      </p:sp>
      <p:sp>
        <p:nvSpPr>
          <p:cNvPr id="4" name="文本框 3"/>
          <p:cNvSpPr txBox="1"/>
          <p:nvPr/>
        </p:nvSpPr>
        <p:spPr>
          <a:xfrm>
            <a:off x="536575" y="1014413"/>
            <a:ext cx="843597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latin typeface="黑体" panose="02010609060101010101" pitchFamily="49" charset="-122"/>
                <a:ea typeface="黑体" panose="02010609060101010101" pitchFamily="49" charset="-122"/>
                <a:sym typeface="宋体" panose="02010600030101010101" pitchFamily="2" charset="-122"/>
              </a:rPr>
              <a:t>其他说明</a:t>
            </a:r>
            <a:endParaRPr lang="zh-CN" altLang="en-US" sz="2800" strike="noStrike" noProof="1">
              <a:latin typeface="黑体" panose="02010609060101010101" pitchFamily="49" charset="-122"/>
              <a:ea typeface="黑体" panose="02010609060101010101" pitchFamily="49" charset="-122"/>
              <a:sym typeface="宋体" panose="02010600030101010101" pitchFamily="2" charset="-122"/>
            </a:endParaRPr>
          </a:p>
        </p:txBody>
      </p:sp>
      <p:pic>
        <p:nvPicPr>
          <p:cNvPr id="59397" name="图片 5" descr="智能柜台"/>
          <p:cNvPicPr>
            <a:picLocks noChangeAspect="1"/>
          </p:cNvPicPr>
          <p:nvPr/>
        </p:nvPicPr>
        <p:blipFill>
          <a:blip r:embed="rId1"/>
          <a:stretch>
            <a:fillRect/>
          </a:stretch>
        </p:blipFill>
        <p:spPr>
          <a:xfrm>
            <a:off x="749300" y="3044825"/>
            <a:ext cx="3798888" cy="2849563"/>
          </a:xfrm>
          <a:prstGeom prst="rect">
            <a:avLst/>
          </a:prstGeom>
          <a:noFill/>
          <a:ln w="9525">
            <a:noFill/>
          </a:ln>
        </p:spPr>
      </p:pic>
      <p:pic>
        <p:nvPicPr>
          <p:cNvPr id="60421" name="图片 1" descr="智能柜台3(新）"/>
          <p:cNvPicPr>
            <a:picLocks noChangeAspect="1"/>
          </p:cNvPicPr>
          <p:nvPr/>
        </p:nvPicPr>
        <p:blipFill>
          <a:blip r:embed="rId2"/>
          <a:stretch>
            <a:fillRect/>
          </a:stretch>
        </p:blipFill>
        <p:spPr>
          <a:xfrm>
            <a:off x="5004435" y="3083560"/>
            <a:ext cx="3695700" cy="277241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571500" y="263525"/>
            <a:ext cx="8043863" cy="584200"/>
          </a:xfrm>
          <a:prstGeom prst="rect">
            <a:avLst/>
          </a:prstGeom>
          <a:noFill/>
          <a:ln>
            <a:noFill/>
          </a:ln>
        </p:spPr>
        <p:txBody>
          <a:bodyPr lIns="83119" tIns="41559" rIns="83119" bIns="41559" anchor="t" anchorCtr="0"/>
          <a:lstStyle/>
          <a:p>
            <a:pPr algn="l"/>
            <a:endParaRPr lang="zh-CN" altLang="en-US" sz="2800" dirty="0">
              <a:latin typeface="微软雅黑" panose="020B0503020204020204" pitchFamily="34" charset="-122"/>
              <a:ea typeface="微软雅黑" panose="020B0503020204020204" pitchFamily="34" charset="-122"/>
            </a:endParaRPr>
          </a:p>
        </p:txBody>
      </p:sp>
      <p:sp>
        <p:nvSpPr>
          <p:cNvPr id="27650" name="文本占位符 3"/>
          <p:cNvSpPr>
            <a:spLocks noGrp="1"/>
          </p:cNvSpPr>
          <p:nvPr>
            <p:ph type="body" idx="1"/>
          </p:nvPr>
        </p:nvSpPr>
        <p:spPr>
          <a:xfrm>
            <a:off x="571500" y="1138238"/>
            <a:ext cx="7943850" cy="5027612"/>
          </a:xfrm>
          <a:prstGeom prst="rect">
            <a:avLst/>
          </a:prstGeom>
          <a:noFill/>
          <a:ln>
            <a:noFill/>
          </a:ln>
        </p:spPr>
        <p:txBody>
          <a:bodyPr anchor="t" anchorCtr="0"/>
          <a:lstStyle/>
          <a:p>
            <a:pPr marL="0" indent="0" algn="ctr">
              <a:buNone/>
            </a:pPr>
            <a:endParaRPr lang="zh-CN" altLang="en-US">
              <a:solidFill>
                <a:srgbClr val="C00000"/>
              </a:solidFill>
              <a:latin typeface="黑体" panose="02010609060101010101" pitchFamily="49" charset="-122"/>
              <a:ea typeface="黑体" panose="02010609060101010101" pitchFamily="49" charset="-122"/>
            </a:endParaRPr>
          </a:p>
          <a:p>
            <a:pPr marL="0" indent="0" algn="ctr">
              <a:buNone/>
            </a:pPr>
            <a:endParaRPr lang="zh-CN" altLang="en-US">
              <a:solidFill>
                <a:srgbClr val="C00000"/>
              </a:solidFill>
              <a:latin typeface="黑体" panose="02010609060101010101" pitchFamily="49" charset="-122"/>
              <a:ea typeface="黑体" panose="02010609060101010101" pitchFamily="49" charset="-122"/>
            </a:endParaRPr>
          </a:p>
        </p:txBody>
      </p:sp>
      <p:sp>
        <p:nvSpPr>
          <p:cNvPr id="2" name="文本框 1" descr="7b0a202020202262756c6c6574223a20227b5c2263617465676f727949645c223a5c225c222c5c2274656d706c61746549645c223a32303233313537347d220a7d0a"/>
          <p:cNvSpPr txBox="1"/>
          <p:nvPr/>
        </p:nvSpPr>
        <p:spPr>
          <a:xfrm>
            <a:off x="683260" y="1196975"/>
            <a:ext cx="7847330" cy="5200650"/>
          </a:xfrm>
          <a:prstGeom prst="rect">
            <a:avLst/>
          </a:prstGeom>
          <a:noFill/>
        </p:spPr>
        <p:txBody>
          <a:bodyPr wrap="square" rtlCol="0">
            <a:spAutoFit/>
          </a:bodyPr>
          <a:lstStyle/>
          <a:p>
            <a:pPr algn="ctr"/>
            <a:r>
              <a:rPr lang="zh-CN" altLang="en-US" sz="2000" b="1" dirty="0">
                <a:solidFill>
                  <a:srgbClr val="000000"/>
                </a:solidFill>
                <a:latin typeface="黑体" panose="02010609060101010101" pitchFamily="49" charset="-122"/>
                <a:ea typeface="黑体" panose="02010609060101010101" pitchFamily="49" charset="-122"/>
                <a:cs typeface="+mn-ea"/>
              </a:rPr>
              <a:t>  </a:t>
            </a:r>
            <a:r>
              <a:rPr lang="zh-CN" altLang="en-US" sz="2800" b="1" kern="0" dirty="0">
                <a:latin typeface="黑体" panose="02010609060101010101" pitchFamily="49" charset="-122"/>
                <a:ea typeface="黑体" panose="02010609060101010101" pitchFamily="49" charset="-122"/>
                <a:sym typeface="+mn-ea"/>
              </a:rPr>
              <a:t>202</a:t>
            </a:r>
            <a:r>
              <a:rPr lang="en-US" altLang="zh-CN" sz="2800" b="1" kern="0" dirty="0">
                <a:latin typeface="黑体" panose="02010609060101010101" pitchFamily="49" charset="-122"/>
                <a:ea typeface="黑体" panose="02010609060101010101" pitchFamily="49" charset="-122"/>
                <a:sym typeface="+mn-ea"/>
              </a:rPr>
              <a:t>5</a:t>
            </a:r>
            <a:r>
              <a:rPr lang="zh-CN" altLang="en-US" sz="2800" b="1" kern="0" dirty="0">
                <a:latin typeface="黑体" panose="02010609060101010101" pitchFamily="49" charset="-122"/>
                <a:ea typeface="黑体" panose="02010609060101010101" pitchFamily="49" charset="-122"/>
                <a:sym typeface="+mn-ea"/>
              </a:rPr>
              <a:t>年贴息政策解读</a:t>
            </a:r>
            <a:endParaRPr lang="zh-CN" altLang="en-US" sz="2800" b="1" kern="0" dirty="0">
              <a:latin typeface="黑体" panose="02010609060101010101" pitchFamily="49" charset="-122"/>
              <a:ea typeface="黑体" panose="02010609060101010101" pitchFamily="49" charset="-122"/>
              <a:sym typeface="+mn-ea"/>
            </a:endParaRPr>
          </a:p>
          <a:p>
            <a:pPr algn="ctr"/>
            <a:endParaRPr lang="zh-CN" altLang="en-US" sz="2000" b="1" dirty="0">
              <a:solidFill>
                <a:srgbClr val="000000"/>
              </a:solidFill>
              <a:latin typeface="黑体" panose="02010609060101010101" pitchFamily="49" charset="-122"/>
              <a:ea typeface="黑体" panose="02010609060101010101" pitchFamily="49" charset="-122"/>
              <a:cs typeface="+mn-ea"/>
            </a:endParaRPr>
          </a:p>
          <a:p>
            <a:pPr algn="l"/>
            <a:r>
              <a:rPr lang="en-US" altLang="zh-CN" sz="2400" b="1" kern="0" dirty="0">
                <a:latin typeface="黑体" panose="02010609060101010101" pitchFamily="49" charset="-122"/>
                <a:ea typeface="黑体" panose="02010609060101010101" pitchFamily="49" charset="-122"/>
              </a:rPr>
              <a:t>    </a:t>
            </a:r>
            <a:r>
              <a:rPr sz="2000" b="1" kern="0" dirty="0" err="1">
                <a:latin typeface="黑体" panose="02010609060101010101" pitchFamily="49" charset="-122"/>
                <a:ea typeface="黑体" panose="02010609060101010101" pitchFamily="49" charset="-122"/>
              </a:rPr>
              <a:t>财政部、教育部、中国人民银行、金融监管总局</a:t>
            </a:r>
            <a:r>
              <a:rPr lang="zh-CN" sz="2000" b="1" kern="0" dirty="0">
                <a:latin typeface="黑体" panose="02010609060101010101" pitchFamily="49" charset="-122"/>
                <a:ea typeface="黑体" panose="02010609060101010101" pitchFamily="49" charset="-122"/>
              </a:rPr>
              <a:t>发布了</a:t>
            </a:r>
            <a:r>
              <a:rPr sz="2000" b="1" kern="0" dirty="0">
                <a:latin typeface="黑体" panose="02010609060101010101" pitchFamily="49" charset="-122"/>
                <a:ea typeface="黑体" panose="02010609060101010101" pitchFamily="49" charset="-122"/>
              </a:rPr>
              <a:t>《关于做好2025年国家助学贷款免息及本金延期偿还工作的通知》（财教〔2025〕69号，以下简称《通知》）</a:t>
            </a:r>
            <a:endParaRPr sz="2000" b="1" kern="0" dirty="0">
              <a:latin typeface="黑体" panose="02010609060101010101" pitchFamily="49" charset="-122"/>
              <a:ea typeface="黑体" panose="02010609060101010101" pitchFamily="49" charset="-122"/>
            </a:endParaRPr>
          </a:p>
          <a:p>
            <a:pPr algn="l"/>
            <a:endParaRPr sz="2000" b="1" kern="0" dirty="0">
              <a:latin typeface="黑体" panose="02010609060101010101" pitchFamily="49" charset="-122"/>
              <a:ea typeface="黑体" panose="02010609060101010101" pitchFamily="49" charset="-122"/>
            </a:endParaRPr>
          </a:p>
          <a:p>
            <a:pPr algn="l"/>
            <a:r>
              <a:rPr lang="zh-CN" altLang="en-US" sz="2000" b="1" kern="0" dirty="0">
                <a:latin typeface="黑体" panose="02010609060101010101" pitchFamily="49" charset="-122"/>
                <a:ea typeface="黑体" panose="02010609060101010101" pitchFamily="49" charset="-122"/>
              </a:rPr>
              <a:t> </a:t>
            </a: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政策核心内容：免息</a:t>
            </a:r>
            <a:r>
              <a:rPr lang="en-US" altLang="zh-CN" sz="2000" b="1" kern="0" dirty="0">
                <a:latin typeface="黑体" panose="02010609060101010101" pitchFamily="49" charset="-122"/>
                <a:ea typeface="黑体" panose="02010609060101010101" pitchFamily="49" charset="-122"/>
              </a:rPr>
              <a:t>+</a:t>
            </a:r>
            <a:r>
              <a:rPr lang="zh-CN" altLang="en-US" sz="2000" b="1" kern="0" dirty="0">
                <a:latin typeface="黑体" panose="02010609060101010101" pitchFamily="49" charset="-122"/>
                <a:ea typeface="黑体" panose="02010609060101010101" pitchFamily="49" charset="-122"/>
              </a:rPr>
              <a:t>延期，双重减压！</a:t>
            </a:r>
            <a:endParaRPr lang="zh-CN" altLang="en-US" sz="2000" b="1" kern="0" dirty="0">
              <a:latin typeface="黑体" panose="02010609060101010101" pitchFamily="49" charset="-122"/>
              <a:ea typeface="黑体" panose="02010609060101010101" pitchFamily="49" charset="-122"/>
            </a:endParaRPr>
          </a:p>
          <a:p>
            <a:pPr algn="l"/>
            <a:endParaRPr lang="zh-CN" altLang="en-US" sz="2000" b="1" kern="0" dirty="0">
              <a:latin typeface="黑体" panose="02010609060101010101" pitchFamily="49" charset="-122"/>
              <a:ea typeface="黑体" panose="02010609060101010101" pitchFamily="49" charset="-122"/>
            </a:endParaRPr>
          </a:p>
          <a:p>
            <a:pPr algn="l"/>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一、对于</a:t>
            </a:r>
            <a:r>
              <a:rPr lang="en-US" altLang="zh-CN" sz="2000" b="1" kern="0" dirty="0">
                <a:solidFill>
                  <a:srgbClr val="FF0000"/>
                </a:solidFill>
                <a:latin typeface="黑体" panose="02010609060101010101" pitchFamily="49" charset="-122"/>
                <a:ea typeface="黑体" panose="02010609060101010101" pitchFamily="49" charset="-122"/>
              </a:rPr>
              <a:t>2025</a:t>
            </a:r>
            <a:r>
              <a:rPr lang="zh-CN" altLang="en-US" sz="2000" b="1" kern="0" dirty="0">
                <a:solidFill>
                  <a:srgbClr val="FF0000"/>
                </a:solidFill>
                <a:latin typeface="黑体" panose="02010609060101010101" pitchFamily="49" charset="-122"/>
                <a:ea typeface="黑体" panose="02010609060101010101" pitchFamily="49" charset="-122"/>
              </a:rPr>
              <a:t>年及以前毕业</a:t>
            </a:r>
            <a:r>
              <a:rPr lang="zh-CN" altLang="en-US" sz="2000" b="1" kern="0" dirty="0">
                <a:latin typeface="黑体" panose="02010609060101010101" pitchFamily="49" charset="-122"/>
                <a:ea typeface="黑体" panose="02010609060101010101" pitchFamily="49" charset="-122"/>
              </a:rPr>
              <a:t>的学生，在</a:t>
            </a:r>
            <a:r>
              <a:rPr lang="en-US" altLang="zh-CN" sz="2000" b="1" kern="0" dirty="0">
                <a:solidFill>
                  <a:srgbClr val="FF0000"/>
                </a:solidFill>
                <a:latin typeface="黑体" panose="02010609060101010101" pitchFamily="49" charset="-122"/>
                <a:ea typeface="黑体" panose="02010609060101010101" pitchFamily="49" charset="-122"/>
              </a:rPr>
              <a:t>2025</a:t>
            </a:r>
            <a:r>
              <a:rPr lang="zh-CN" altLang="en-US" sz="2000" b="1" kern="0" dirty="0">
                <a:solidFill>
                  <a:srgbClr val="FF0000"/>
                </a:solidFill>
                <a:latin typeface="黑体" panose="02010609060101010101" pitchFamily="49" charset="-122"/>
                <a:ea typeface="黑体" panose="02010609060101010101" pitchFamily="49" charset="-122"/>
              </a:rPr>
              <a:t>年内应偿还的利息</a:t>
            </a:r>
            <a:r>
              <a:rPr lang="zh-CN" altLang="en-US" sz="2000" b="1" kern="0" dirty="0">
                <a:latin typeface="黑体" panose="02010609060101010101" pitchFamily="49" charset="-122"/>
                <a:ea typeface="黑体" panose="02010609060101010101" pitchFamily="49" charset="-122"/>
              </a:rPr>
              <a:t>全部免除（包括逾期罚息）</a:t>
            </a:r>
            <a:endParaRPr lang="zh-CN" altLang="en-US" sz="2000" b="1" kern="0" dirty="0">
              <a:latin typeface="黑体" panose="02010609060101010101" pitchFamily="49" charset="-122"/>
              <a:ea typeface="黑体" panose="02010609060101010101" pitchFamily="49" charset="-122"/>
            </a:endParaRPr>
          </a:p>
          <a:p>
            <a:pPr marL="342900" indent="-342900" algn="l">
              <a:buFont typeface="Wingdings" panose="05000000000000000000" charset="0"/>
              <a:buBlip>
                <a:blip r:embed="rId1"/>
              </a:buBlip>
            </a:pPr>
            <a:r>
              <a:rPr lang="zh-CN" altLang="en-US" sz="2000" b="1" kern="0" dirty="0">
                <a:latin typeface="黑体" panose="02010609060101010101" pitchFamily="49" charset="-122"/>
                <a:ea typeface="黑体" panose="02010609060101010101" pitchFamily="49" charset="-122"/>
              </a:rPr>
              <a:t>无需申请、银行系统已完成自动调整，可登录手机银行查询调整后的贴息截止日（</a:t>
            </a:r>
            <a:r>
              <a:rPr lang="en-US" altLang="zh-CN" sz="2000" b="1" kern="0" dirty="0">
                <a:latin typeface="黑体" panose="02010609060101010101" pitchFamily="49" charset="-122"/>
                <a:ea typeface="黑体" panose="02010609060101010101" pitchFamily="49" charset="-122"/>
              </a:rPr>
              <a:t>2026</a:t>
            </a:r>
            <a:r>
              <a:rPr lang="zh-CN" altLang="en-US" sz="2000" b="1" kern="0" dirty="0">
                <a:latin typeface="黑体" panose="02010609060101010101" pitchFamily="49" charset="-122"/>
                <a:ea typeface="黑体" panose="02010609060101010101" pitchFamily="49" charset="-122"/>
              </a:rPr>
              <a:t>年</a:t>
            </a:r>
            <a:r>
              <a:rPr lang="en-US" altLang="zh-CN" sz="2000" b="1" kern="0" dirty="0">
                <a:latin typeface="黑体" panose="02010609060101010101" pitchFamily="49" charset="-122"/>
                <a:ea typeface="黑体" panose="02010609060101010101" pitchFamily="49" charset="-122"/>
              </a:rPr>
              <a:t>1</a:t>
            </a:r>
            <a:r>
              <a:rPr lang="zh-CN" altLang="en-US" sz="2000" b="1" kern="0" dirty="0">
                <a:latin typeface="黑体" panose="02010609060101010101" pitchFamily="49" charset="-122"/>
                <a:ea typeface="黑体" panose="02010609060101010101" pitchFamily="49" charset="-122"/>
              </a:rPr>
              <a:t>月</a:t>
            </a:r>
            <a:r>
              <a:rPr lang="en-US" altLang="zh-CN" sz="2000" b="1" kern="0" dirty="0">
                <a:latin typeface="黑体" panose="02010609060101010101" pitchFamily="49" charset="-122"/>
                <a:ea typeface="黑体" panose="02010609060101010101" pitchFamily="49" charset="-122"/>
              </a:rPr>
              <a:t>1</a:t>
            </a:r>
            <a:r>
              <a:rPr lang="zh-CN" altLang="en-US" sz="2000" b="1" kern="0" dirty="0">
                <a:latin typeface="黑体" panose="02010609060101010101" pitchFamily="49" charset="-122"/>
                <a:ea typeface="黑体" panose="02010609060101010101" pitchFamily="49" charset="-122"/>
              </a:rPr>
              <a:t>日）</a:t>
            </a:r>
            <a:endParaRPr lang="zh-CN" altLang="en-US" sz="2000" b="1" kern="0" dirty="0">
              <a:latin typeface="黑体" panose="02010609060101010101" pitchFamily="49" charset="-122"/>
              <a:ea typeface="黑体" panose="02010609060101010101" pitchFamily="49" charset="-122"/>
            </a:endParaRPr>
          </a:p>
          <a:p>
            <a:pPr marL="342900" indent="-342900" algn="l">
              <a:buFont typeface="Wingdings" panose="05000000000000000000" charset="0"/>
              <a:buBlip>
                <a:blip r:embed="rId1"/>
              </a:buBlip>
            </a:pPr>
            <a:r>
              <a:rPr lang="zh-CN" altLang="en-US" sz="2000" b="1" kern="0" dirty="0">
                <a:latin typeface="黑体" panose="02010609060101010101" pitchFamily="49" charset="-122"/>
                <a:ea typeface="黑体" panose="02010609060101010101" pitchFamily="49" charset="-122"/>
              </a:rPr>
              <a:t>如果已被扣除了</a:t>
            </a:r>
            <a:r>
              <a:rPr lang="en-US" altLang="zh-CN" sz="2000" b="1" kern="0" dirty="0">
                <a:latin typeface="黑体" panose="02010609060101010101" pitchFamily="49" charset="-122"/>
                <a:ea typeface="黑体" panose="02010609060101010101" pitchFamily="49" charset="-122"/>
              </a:rPr>
              <a:t>2025</a:t>
            </a:r>
            <a:r>
              <a:rPr lang="zh-CN" altLang="en-US" sz="2000" b="1" kern="0" dirty="0">
                <a:latin typeface="黑体" panose="02010609060101010101" pitchFamily="49" charset="-122"/>
                <a:ea typeface="黑体" panose="02010609060101010101" pitchFamily="49" charset="-122"/>
              </a:rPr>
              <a:t>年利息的，银行将退回个人账户（包括已结清贷款，也予以退回</a:t>
            </a:r>
            <a:r>
              <a:rPr lang="en-US" altLang="zh-CN" sz="2000" b="1" kern="0" dirty="0">
                <a:latin typeface="黑体" panose="02010609060101010101" pitchFamily="49" charset="-122"/>
                <a:ea typeface="黑体" panose="02010609060101010101" pitchFamily="49" charset="-122"/>
              </a:rPr>
              <a:t>)</a:t>
            </a:r>
            <a:endParaRPr lang="en-US" altLang="zh-CN" sz="2000" b="1" kern="0" dirty="0">
              <a:latin typeface="黑体" panose="02010609060101010101" pitchFamily="49" charset="-122"/>
              <a:ea typeface="黑体" panose="02010609060101010101" pitchFamily="49" charset="-122"/>
            </a:endParaRPr>
          </a:p>
          <a:p>
            <a:pPr marL="342900" indent="-342900" algn="l">
              <a:buFont typeface="Wingdings" panose="05000000000000000000" charset="0"/>
              <a:buBlip>
                <a:blip r:embed="rId1"/>
              </a:buBlip>
            </a:pPr>
            <a:r>
              <a:rPr lang="zh-CN" altLang="en-US" sz="2000" b="1" kern="0" dirty="0">
                <a:latin typeface="黑体" panose="02010609060101010101" pitchFamily="49" charset="-122"/>
                <a:ea typeface="黑体" panose="02010609060101010101" pitchFamily="49" charset="-122"/>
              </a:rPr>
              <a:t>保持还款账户状态正常，避免退款失败</a:t>
            </a:r>
            <a:endParaRPr lang="zh-CN" altLang="en-US" sz="2000" b="1" kern="0" dirty="0">
              <a:latin typeface="黑体" panose="02010609060101010101" pitchFamily="49" charset="-122"/>
              <a:ea typeface="黑体" panose="02010609060101010101" pitchFamily="49" charset="-122"/>
            </a:endParaRPr>
          </a:p>
          <a:p>
            <a:pPr algn="l"/>
            <a:r>
              <a:rPr lang="en-US" altLang="zh-CN" sz="2000" b="1" kern="0" dirty="0">
                <a:latin typeface="黑体" panose="02010609060101010101" pitchFamily="49" charset="-122"/>
                <a:ea typeface="黑体" panose="02010609060101010101" pitchFamily="49" charset="-122"/>
              </a:rPr>
              <a:t>    </a:t>
            </a:r>
            <a:endParaRPr lang="zh-CN" altLang="en-US" sz="2000" b="1" kern="0" dirty="0">
              <a:latin typeface="黑体" panose="02010609060101010101" pitchFamily="49" charset="-122"/>
              <a:ea typeface="黑体" panose="02010609060101010101" pitchFamily="49" charset="-122"/>
            </a:endParaRPr>
          </a:p>
        </p:txBody>
      </p:sp>
    </p:spTree>
  </p:cSld>
  <p:clrMapOvr>
    <a:masterClrMapping/>
  </p:clrMapOvr>
  <p:transition>
    <p:pull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vert="horz" lIns="91440" tIns="45720" rIns="91440" bIns="45720" rtlCol="0" anchor="ctr"/>
          <a:lstStyle/>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CC39A2CA-D64A-44B5-8D25-EC86F08C5F30}" type="slidenum">
              <a:rPr kumimoji="0" lang="zh-CN" altLang="en-US" sz="1200" b="0" i="0" u="none" strike="noStrike" kern="1200" cap="none" spc="0" normalizeH="0" baseline="0" noProof="1" smtClean="0">
                <a:solidFill>
                  <a:schemeClr val="tx1">
                    <a:tint val="75000"/>
                  </a:schemeClr>
                </a:solidFill>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solidFill>
                <a:schemeClr val="tx1">
                  <a:tint val="75000"/>
                </a:schemeClr>
              </a:solidFill>
              <a:latin typeface="Arial" panose="020B0604020202020204" pitchFamily="34" charset="0"/>
              <a:ea typeface="宋体" panose="02010600030101010101" pitchFamily="2" charset="-122"/>
              <a:cs typeface="+mn-cs"/>
            </a:endParaRPr>
          </a:p>
        </p:txBody>
      </p:sp>
      <p:sp>
        <p:nvSpPr>
          <p:cNvPr id="2" name="文本框 1"/>
          <p:cNvSpPr txBox="1"/>
          <p:nvPr/>
        </p:nvSpPr>
        <p:spPr>
          <a:xfrm>
            <a:off x="3491866" y="4365180"/>
            <a:ext cx="2591989" cy="1080075"/>
          </a:xfrm>
          <a:prstGeom prst="rect">
            <a:avLst/>
          </a:prstGeom>
          <a:noFill/>
        </p:spPr>
        <p:txBody>
          <a:bodyPr wrap="square" rtlCol="0">
            <a:noAutofit/>
            <a:scene3d>
              <a:camera prst="orthographicFront"/>
              <a:lightRig rig="soft" dir="t">
                <a:rot lat="0" lon="0" rev="15600000"/>
              </a:lightRig>
            </a:scene3d>
            <a:sp3d extrusionH="57150" prstMaterial="softEdge">
              <a:bevelT w="25400" h="38100"/>
            </a:sp3d>
          </a:bodyPr>
          <a:lstStyle/>
          <a:p>
            <a:r>
              <a:rPr lang="zh-CN" altLang="en-US"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rPr>
              <a:t>联系人：左经理</a:t>
            </a:r>
            <a:r>
              <a:rPr lang="en-US" altLang="zh-CN"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rPr>
              <a:t> </a:t>
            </a:r>
            <a:endParaRPr lang="en-US" altLang="zh-CN"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endParaRPr>
          </a:p>
          <a:p>
            <a:r>
              <a:rPr lang="en-US" altLang="zh-CN" sz="2000" dirty="0" err="1">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rPr>
              <a:t>tel</a:t>
            </a:r>
            <a:r>
              <a:rPr lang="zh-CN" altLang="en-US"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rPr>
              <a:t>：</a:t>
            </a:r>
            <a:r>
              <a:rPr lang="en-US" altLang="zh-CN"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rPr>
              <a:t>020-37162235</a:t>
            </a:r>
            <a:endParaRPr lang="en-US" altLang="zh-CN"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endParaRPr>
          </a:p>
          <a:p>
            <a:endParaRPr lang="en-US" altLang="zh-CN" sz="2000" dirty="0">
              <a:solidFill>
                <a:schemeClr val="accent4"/>
              </a:solidFill>
              <a:effectLst/>
              <a:latin typeface="标准粗黑" panose="02000503000000000000" charset="-122"/>
              <a:ea typeface="标准粗黑" panose="02000503000000000000" charset="-122"/>
              <a:cs typeface="标准粗黑" panose="02000503000000000000" charset="-122"/>
              <a:sym typeface="标准粗黑" panose="02000503000000000000" charset="-122"/>
            </a:endParaRPr>
          </a:p>
        </p:txBody>
      </p:sp>
      <p:pic>
        <p:nvPicPr>
          <p:cNvPr id="4" name="图片 3" descr="10930488600073580158"/>
          <p:cNvPicPr>
            <a:picLocks noChangeAspect="1"/>
          </p:cNvPicPr>
          <p:nvPr/>
        </p:nvPicPr>
        <p:blipFill>
          <a:blip r:embed="rId2"/>
          <a:srcRect l="10264" t="24796" r="10252" b="18500"/>
          <a:stretch>
            <a:fillRect/>
          </a:stretch>
        </p:blipFill>
        <p:spPr>
          <a:xfrm>
            <a:off x="3750945" y="5156835"/>
            <a:ext cx="1642745" cy="15849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9" name="同侧圆角矩形 168"/>
          <p:cNvSpPr/>
          <p:nvPr/>
        </p:nvSpPr>
        <p:spPr>
          <a:xfrm rot="5400000">
            <a:off x="-71437" y="714375"/>
            <a:ext cx="428625" cy="285750"/>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base" hangingPunct="1">
              <a:defRPr/>
            </a:pPr>
            <a:endParaRPr lang="zh-CN" altLang="en-US" strike="noStrike" noProof="1">
              <a:solidFill>
                <a:prstClr val="white"/>
              </a:solidFill>
            </a:endParaRPr>
          </a:p>
        </p:txBody>
      </p:sp>
      <p:sp>
        <p:nvSpPr>
          <p:cNvPr id="25642" name="文本框 1">
            <a:hlinkClick r:id="rId1" action="ppaction://hlinksldjump"/>
          </p:cNvPr>
          <p:cNvSpPr txBox="1"/>
          <p:nvPr/>
        </p:nvSpPr>
        <p:spPr>
          <a:xfrm>
            <a:off x="5770563" y="1179513"/>
            <a:ext cx="3248025" cy="301625"/>
          </a:xfrm>
          <a:prstGeom prst="rect">
            <a:avLst/>
          </a:prstGeom>
          <a:noFill/>
          <a:ln w="9525">
            <a:noFill/>
          </a:ln>
        </p:spPr>
        <p:txBody>
          <a:bodyPr wrap="square" anchor="t" anchorCtr="0">
            <a:spAutoFit/>
          </a:bodyPr>
          <a:lstStyle/>
          <a:p>
            <a:pPr>
              <a:lnSpc>
                <a:spcPct val="85000"/>
              </a:lnSpc>
            </a:pPr>
            <a:endParaRPr lang="en-US" altLang="zh-CN" sz="1600" b="1" dirty="0">
              <a:latin typeface="黑体" panose="02010609060101010101" pitchFamily="49" charset="-122"/>
              <a:ea typeface="黑体" panose="02010609060101010101" pitchFamily="49" charset="-122"/>
            </a:endParaRPr>
          </a:p>
        </p:txBody>
      </p:sp>
      <p:pic>
        <p:nvPicPr>
          <p:cNvPr id="2" name="图片 1" descr="时间轴"/>
          <p:cNvPicPr>
            <a:picLocks noChangeAspect="1"/>
          </p:cNvPicPr>
          <p:nvPr/>
        </p:nvPicPr>
        <p:blipFill>
          <a:blip r:embed="rId2"/>
          <a:stretch>
            <a:fillRect/>
          </a:stretch>
        </p:blipFill>
        <p:spPr>
          <a:xfrm>
            <a:off x="252095" y="541020"/>
            <a:ext cx="8820150" cy="5775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571500" y="263525"/>
            <a:ext cx="8043863" cy="584200"/>
          </a:xfrm>
          <a:prstGeom prst="rect">
            <a:avLst/>
          </a:prstGeom>
          <a:noFill/>
          <a:ln>
            <a:noFill/>
          </a:ln>
        </p:spPr>
        <p:txBody>
          <a:bodyPr lIns="83119" tIns="41559" rIns="83119" bIns="41559" anchor="t" anchorCtr="0"/>
          <a:lstStyle/>
          <a:p>
            <a:pPr algn="l"/>
            <a:endParaRPr lang="zh-CN" altLang="en-US" sz="2800" dirty="0">
              <a:latin typeface="微软雅黑" panose="020B0503020204020204" pitchFamily="34" charset="-122"/>
              <a:ea typeface="微软雅黑" panose="020B0503020204020204" pitchFamily="34" charset="-122"/>
            </a:endParaRPr>
          </a:p>
        </p:txBody>
      </p:sp>
      <p:sp>
        <p:nvSpPr>
          <p:cNvPr id="27650" name="文本占位符 3"/>
          <p:cNvSpPr>
            <a:spLocks noGrp="1"/>
          </p:cNvSpPr>
          <p:nvPr>
            <p:ph type="body" idx="1"/>
          </p:nvPr>
        </p:nvSpPr>
        <p:spPr>
          <a:xfrm>
            <a:off x="571500" y="1138238"/>
            <a:ext cx="7943850" cy="5027612"/>
          </a:xfrm>
          <a:prstGeom prst="rect">
            <a:avLst/>
          </a:prstGeom>
          <a:noFill/>
          <a:ln>
            <a:noFill/>
          </a:ln>
        </p:spPr>
        <p:txBody>
          <a:bodyPr anchor="t" anchorCtr="0"/>
          <a:lstStyle/>
          <a:p>
            <a:pPr marL="0" indent="0" algn="ctr">
              <a:buNone/>
            </a:pPr>
            <a:endParaRPr lang="zh-CN" altLang="en-US">
              <a:solidFill>
                <a:srgbClr val="C00000"/>
              </a:solidFill>
              <a:latin typeface="黑体" panose="02010609060101010101" pitchFamily="49" charset="-122"/>
              <a:ea typeface="黑体" panose="02010609060101010101" pitchFamily="49" charset="-122"/>
            </a:endParaRPr>
          </a:p>
          <a:p>
            <a:pPr marL="0" indent="0" algn="ctr">
              <a:buNone/>
            </a:pPr>
            <a:endParaRPr lang="zh-CN" altLang="en-US">
              <a:solidFill>
                <a:srgbClr val="C00000"/>
              </a:solidFill>
              <a:latin typeface="黑体" panose="02010609060101010101" pitchFamily="49" charset="-122"/>
              <a:ea typeface="黑体" panose="02010609060101010101" pitchFamily="49" charset="-122"/>
            </a:endParaRPr>
          </a:p>
        </p:txBody>
      </p:sp>
      <p:sp>
        <p:nvSpPr>
          <p:cNvPr id="2" name="文本框 1" descr="7b0a202020202262756c6c6574223a20227b5c2263617465676f727949645c223a5c225c222c5c2274656d706c61746549645c223a32303233313537347d220a7d0a"/>
          <p:cNvSpPr txBox="1"/>
          <p:nvPr/>
        </p:nvSpPr>
        <p:spPr>
          <a:xfrm>
            <a:off x="899795" y="1052830"/>
            <a:ext cx="8000365" cy="5753100"/>
          </a:xfrm>
          <a:prstGeom prst="rect">
            <a:avLst/>
          </a:prstGeom>
          <a:noFill/>
        </p:spPr>
        <p:txBody>
          <a:bodyPr wrap="square" rtlCol="0">
            <a:noAutofit/>
          </a:bodyPr>
          <a:lstStyle/>
          <a:p>
            <a:pPr algn="ctr"/>
            <a:r>
              <a:rPr lang="zh-CN" altLang="en-US" sz="2800" b="1" kern="0" dirty="0">
                <a:latin typeface="黑体" panose="02010609060101010101" pitchFamily="49" charset="-122"/>
                <a:ea typeface="黑体" panose="02010609060101010101" pitchFamily="49" charset="-122"/>
                <a:sym typeface="+mn-ea"/>
              </a:rPr>
              <a:t>202</a:t>
            </a:r>
            <a:r>
              <a:rPr lang="en-US" altLang="zh-CN" sz="2800" b="1" kern="0" dirty="0">
                <a:latin typeface="黑体" panose="02010609060101010101" pitchFamily="49" charset="-122"/>
                <a:ea typeface="黑体" panose="02010609060101010101" pitchFamily="49" charset="-122"/>
                <a:sym typeface="+mn-ea"/>
              </a:rPr>
              <a:t>5</a:t>
            </a:r>
            <a:r>
              <a:rPr lang="zh-CN" altLang="en-US" sz="2800" b="1" kern="0" dirty="0">
                <a:latin typeface="黑体" panose="02010609060101010101" pitchFamily="49" charset="-122"/>
                <a:ea typeface="黑体" panose="02010609060101010101" pitchFamily="49" charset="-122"/>
                <a:sym typeface="+mn-ea"/>
              </a:rPr>
              <a:t>年贴息政策解读</a:t>
            </a:r>
            <a:endParaRPr lang="zh-CN" altLang="en-US" sz="2800" b="1" kern="0" dirty="0">
              <a:latin typeface="黑体" panose="02010609060101010101" pitchFamily="49" charset="-122"/>
              <a:ea typeface="黑体" panose="02010609060101010101" pitchFamily="49" charset="-122"/>
              <a:sym typeface="+mn-ea"/>
            </a:endParaRPr>
          </a:p>
          <a:p>
            <a:pPr algn="ctr"/>
            <a:endParaRPr lang="zh-CN" altLang="en-US" sz="2000" b="1" kern="0" dirty="0">
              <a:latin typeface="黑体" panose="02010609060101010101" pitchFamily="49" charset="-122"/>
              <a:ea typeface="黑体" panose="02010609060101010101" pitchFamily="49" charset="-122"/>
            </a:endParaRPr>
          </a:p>
          <a:p>
            <a:pPr algn="l"/>
            <a:r>
              <a:rPr lang="zh-CN" altLang="en-US" sz="2000" b="1" kern="0" dirty="0">
                <a:latin typeface="黑体" panose="02010609060101010101" pitchFamily="49" charset="-122"/>
                <a:ea typeface="黑体" panose="02010609060101010101" pitchFamily="49" charset="-122"/>
              </a:rPr>
              <a:t>二、对于202</a:t>
            </a:r>
            <a:r>
              <a:rPr lang="en-US" altLang="zh-CN" sz="2000" b="1" kern="0" dirty="0">
                <a:latin typeface="黑体" panose="02010609060101010101" pitchFamily="49" charset="-122"/>
                <a:ea typeface="黑体" panose="02010609060101010101" pitchFamily="49" charset="-122"/>
              </a:rPr>
              <a:t>5</a:t>
            </a:r>
            <a:r>
              <a:rPr lang="zh-CN" altLang="en-US" sz="2000" b="1" kern="0" dirty="0">
                <a:latin typeface="黑体" panose="02010609060101010101" pitchFamily="49" charset="-122"/>
                <a:ea typeface="黑体" panose="02010609060101010101" pitchFamily="49" charset="-122"/>
              </a:rPr>
              <a:t>年内应偿还的国助贷款本金，经贷款学生</a:t>
            </a:r>
            <a:r>
              <a:rPr lang="zh-CN" altLang="en-US" sz="2000" b="1" kern="0" dirty="0">
                <a:solidFill>
                  <a:srgbClr val="FF0000"/>
                </a:solidFill>
                <a:latin typeface="黑体" panose="02010609060101010101" pitchFamily="49" charset="-122"/>
                <a:ea typeface="黑体" panose="02010609060101010101" pitchFamily="49" charset="-122"/>
              </a:rPr>
              <a:t>自主申请</a:t>
            </a:r>
            <a:r>
              <a:rPr lang="zh-CN" altLang="en-US" sz="2000" b="1" kern="0" dirty="0">
                <a:latin typeface="黑体" panose="02010609060101010101" pitchFamily="49" charset="-122"/>
                <a:ea typeface="黑体" panose="02010609060101010101" pitchFamily="49" charset="-122"/>
              </a:rPr>
              <a:t>，可</a:t>
            </a:r>
            <a:r>
              <a:rPr lang="zh-CN" altLang="en-US" sz="2000" b="1" kern="0" dirty="0">
                <a:solidFill>
                  <a:srgbClr val="FF0000"/>
                </a:solidFill>
                <a:latin typeface="黑体" panose="02010609060101010101" pitchFamily="49" charset="-122"/>
                <a:ea typeface="黑体" panose="02010609060101010101" pitchFamily="49" charset="-122"/>
              </a:rPr>
              <a:t>延期1年</a:t>
            </a:r>
            <a:r>
              <a:rPr lang="zh-CN" altLang="en-US" sz="2000" b="1" kern="0" dirty="0">
                <a:latin typeface="黑体" panose="02010609060101010101" pitchFamily="49" charset="-122"/>
                <a:ea typeface="黑体" panose="02010609060101010101" pitchFamily="49" charset="-122"/>
              </a:rPr>
              <a:t>偿还</a:t>
            </a:r>
            <a:endParaRPr lang="zh-CN" altLang="en-US" sz="2000" b="1" kern="0" dirty="0">
              <a:latin typeface="黑体" panose="02010609060101010101" pitchFamily="49" charset="-122"/>
              <a:ea typeface="黑体" panose="02010609060101010101" pitchFamily="49" charset="-122"/>
            </a:endParaRPr>
          </a:p>
          <a:p>
            <a:pPr algn="l">
              <a:buBlip>
                <a:blip r:embed="rId1"/>
              </a:buBlip>
            </a:pPr>
            <a:r>
              <a:rPr lang="zh-CN" altLang="en-US" sz="2000" b="1" kern="0" dirty="0">
                <a:latin typeface="黑体" panose="02010609060101010101" pitchFamily="49" charset="-122"/>
                <a:ea typeface="黑体" panose="02010609060101010101" pitchFamily="49" charset="-122"/>
              </a:rPr>
              <a:t> 国家助学贷款本金宽限期为</a:t>
            </a:r>
            <a:r>
              <a:rPr lang="zh-CN" altLang="en-US" sz="2000" b="1" kern="0" dirty="0">
                <a:solidFill>
                  <a:srgbClr val="FF0000"/>
                </a:solidFill>
                <a:latin typeface="黑体" panose="02010609060101010101" pitchFamily="49" charset="-122"/>
                <a:ea typeface="黑体" panose="02010609060101010101" pitchFamily="49" charset="-122"/>
              </a:rPr>
              <a:t>毕业后</a:t>
            </a:r>
            <a:r>
              <a:rPr lang="en-US" altLang="zh-CN" sz="2000" b="1" kern="0" dirty="0">
                <a:solidFill>
                  <a:srgbClr val="FF0000"/>
                </a:solidFill>
                <a:latin typeface="黑体" panose="02010609060101010101" pitchFamily="49" charset="-122"/>
                <a:ea typeface="黑体" panose="02010609060101010101" pitchFamily="49" charset="-122"/>
              </a:rPr>
              <a:t>5</a:t>
            </a:r>
            <a:r>
              <a:rPr lang="zh-CN" altLang="en-US" sz="2000" b="1" kern="0" dirty="0">
                <a:solidFill>
                  <a:srgbClr val="FF0000"/>
                </a:solidFill>
                <a:latin typeface="黑体" panose="02010609060101010101" pitchFamily="49" charset="-122"/>
                <a:ea typeface="黑体" panose="02010609060101010101" pitchFamily="49" charset="-122"/>
              </a:rPr>
              <a:t>年以内</a:t>
            </a:r>
            <a:endParaRPr lang="zh-CN" altLang="en-US" sz="2000" b="1" kern="0" dirty="0">
              <a:solidFill>
                <a:srgbClr val="FF0000"/>
              </a:solidFill>
              <a:latin typeface="黑体" panose="02010609060101010101" pitchFamily="49" charset="-122"/>
              <a:ea typeface="黑体" panose="02010609060101010101" pitchFamily="49" charset="-122"/>
            </a:endParaRPr>
          </a:p>
          <a:p>
            <a:pPr algn="l"/>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如</a:t>
            </a:r>
            <a:r>
              <a:rPr lang="en-US" altLang="zh-CN" sz="2000" b="1" kern="0" dirty="0">
                <a:latin typeface="黑体" panose="02010609060101010101" pitchFamily="49" charset="-122"/>
                <a:ea typeface="黑体" panose="02010609060101010101" pitchFamily="49" charset="-122"/>
              </a:rPr>
              <a:t>2025</a:t>
            </a:r>
            <a:r>
              <a:rPr lang="zh-CN" altLang="en-US" sz="2000" b="1" kern="0" dirty="0">
                <a:latin typeface="黑体" panose="02010609060101010101" pitchFamily="49" charset="-122"/>
                <a:ea typeface="黑体" panose="02010609060101010101" pitchFamily="49" charset="-122"/>
              </a:rPr>
              <a:t>年毕业，还本宽限期则为：</a:t>
            </a:r>
            <a:r>
              <a:rPr lang="en-US" altLang="zh-CN" sz="2000" b="1" kern="0" dirty="0">
                <a:latin typeface="黑体" panose="02010609060101010101" pitchFamily="49" charset="-122"/>
                <a:ea typeface="黑体" panose="02010609060101010101" pitchFamily="49" charset="-122"/>
              </a:rPr>
              <a:t>2025</a:t>
            </a:r>
            <a:r>
              <a:rPr lang="zh-CN" altLang="en-US" sz="2000" b="1" kern="0" dirty="0">
                <a:latin typeface="黑体" panose="02010609060101010101" pitchFamily="49" charset="-122"/>
                <a:ea typeface="黑体" panose="02010609060101010101" pitchFamily="49" charset="-122"/>
              </a:rPr>
              <a:t>年</a:t>
            </a:r>
            <a:r>
              <a:rPr lang="en-US" altLang="zh-CN" sz="2000" b="1" kern="0" dirty="0">
                <a:latin typeface="黑体" panose="02010609060101010101" pitchFamily="49" charset="-122"/>
                <a:ea typeface="黑体" panose="02010609060101010101" pitchFamily="49" charset="-122"/>
              </a:rPr>
              <a:t>7</a:t>
            </a:r>
            <a:r>
              <a:rPr lang="zh-CN" altLang="en-US" sz="2000" b="1" kern="0" dirty="0">
                <a:latin typeface="黑体" panose="02010609060101010101" pitchFamily="49" charset="-122"/>
                <a:ea typeface="黑体" panose="02010609060101010101" pitchFamily="49" charset="-122"/>
              </a:rPr>
              <a:t>月</a:t>
            </a:r>
            <a:r>
              <a:rPr lang="en-US" altLang="zh-CN" sz="2000" b="1" kern="0" dirty="0">
                <a:latin typeface="黑体" panose="02010609060101010101" pitchFamily="49" charset="-122"/>
                <a:ea typeface="黑体" panose="02010609060101010101" pitchFamily="49" charset="-122"/>
              </a:rPr>
              <a:t>1</a:t>
            </a:r>
            <a:r>
              <a:rPr lang="zh-CN" altLang="en-US" sz="2000" b="1" kern="0" dirty="0">
                <a:latin typeface="黑体" panose="02010609060101010101" pitchFamily="49" charset="-122"/>
                <a:ea typeface="黑体" panose="02010609060101010101" pitchFamily="49" charset="-122"/>
              </a:rPr>
              <a:t>日</a:t>
            </a:r>
            <a:r>
              <a:rPr lang="en-US" altLang="zh-CN" sz="2000" b="1" kern="0" dirty="0">
                <a:latin typeface="黑体" panose="02010609060101010101" pitchFamily="49" charset="-122"/>
                <a:ea typeface="黑体" panose="02010609060101010101" pitchFamily="49" charset="-122"/>
              </a:rPr>
              <a:t>—2030</a:t>
            </a:r>
            <a:r>
              <a:rPr lang="zh-CN" altLang="en-US" sz="2000" b="1" kern="0" dirty="0">
                <a:latin typeface="黑体" panose="02010609060101010101" pitchFamily="49" charset="-122"/>
                <a:ea typeface="黑体" panose="02010609060101010101" pitchFamily="49" charset="-122"/>
              </a:rPr>
              <a:t>年</a:t>
            </a:r>
            <a:r>
              <a:rPr lang="en-US" altLang="zh-CN" sz="2000" b="1" kern="0" dirty="0">
                <a:latin typeface="黑体" panose="02010609060101010101" pitchFamily="49" charset="-122"/>
                <a:ea typeface="黑体" panose="02010609060101010101" pitchFamily="49" charset="-122"/>
              </a:rPr>
              <a:t>7</a:t>
            </a:r>
            <a:r>
              <a:rPr lang="zh-CN" altLang="en-US" sz="2000" b="1" kern="0" dirty="0">
                <a:latin typeface="黑体" panose="02010609060101010101" pitchFamily="49" charset="-122"/>
                <a:ea typeface="黑体" panose="02010609060101010101" pitchFamily="49" charset="-122"/>
              </a:rPr>
              <a:t>月</a:t>
            </a:r>
            <a:r>
              <a:rPr lang="en-US" altLang="zh-CN" sz="2000" b="1" kern="0" dirty="0">
                <a:latin typeface="黑体" panose="02010609060101010101" pitchFamily="49" charset="-122"/>
                <a:ea typeface="黑体" panose="02010609060101010101" pitchFamily="49" charset="-122"/>
              </a:rPr>
              <a:t>1</a:t>
            </a:r>
            <a:r>
              <a:rPr lang="zh-CN" altLang="en-US" sz="2000" b="1" kern="0" dirty="0">
                <a:latin typeface="黑体" panose="02010609060101010101" pitchFamily="49" charset="-122"/>
                <a:ea typeface="黑体" panose="02010609060101010101" pitchFamily="49" charset="-122"/>
              </a:rPr>
              <a:t>日，故</a:t>
            </a:r>
            <a:r>
              <a:rPr lang="zh-CN" altLang="en-US" sz="2000" b="1" kern="0" dirty="0">
                <a:solidFill>
                  <a:srgbClr val="FF0000"/>
                </a:solidFill>
                <a:latin typeface="黑体" panose="02010609060101010101" pitchFamily="49" charset="-122"/>
                <a:ea typeface="黑体" panose="02010609060101010101" pitchFamily="49" charset="-122"/>
              </a:rPr>
              <a:t>应届生不需申请延迟还款</a:t>
            </a:r>
            <a:r>
              <a:rPr lang="zh-CN" altLang="en-US" sz="2000" b="1" kern="0" dirty="0">
                <a:latin typeface="黑体" panose="02010609060101010101" pitchFamily="49" charset="-122"/>
                <a:ea typeface="黑体" panose="02010609060101010101" pitchFamily="49" charset="-122"/>
              </a:rPr>
              <a:t>，不适用本条政策</a:t>
            </a:r>
            <a:endParaRPr lang="zh-CN" altLang="en-US" sz="2000" b="1" kern="0" dirty="0">
              <a:latin typeface="黑体" panose="02010609060101010101" pitchFamily="49" charset="-122"/>
              <a:ea typeface="黑体" panose="02010609060101010101" pitchFamily="49" charset="-122"/>
            </a:endParaRPr>
          </a:p>
          <a:p>
            <a:pPr algn="l">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该政策适用人群为往届毕业生，且需在</a:t>
            </a:r>
            <a:r>
              <a:rPr lang="en-US" altLang="zh-CN" sz="2000" b="1" kern="0" dirty="0">
                <a:latin typeface="黑体" panose="02010609060101010101" pitchFamily="49" charset="-122"/>
                <a:ea typeface="黑体" panose="02010609060101010101" pitchFamily="49" charset="-122"/>
              </a:rPr>
              <a:t>2025</a:t>
            </a:r>
            <a:r>
              <a:rPr lang="zh-CN" altLang="en-US" sz="2000" b="1" kern="0" dirty="0">
                <a:latin typeface="黑体" panose="02010609060101010101" pitchFamily="49" charset="-122"/>
                <a:ea typeface="黑体" panose="02010609060101010101" pitchFamily="49" charset="-122"/>
              </a:rPr>
              <a:t>年还本的</a:t>
            </a:r>
            <a:endParaRPr lang="zh-CN" altLang="en-US" sz="2000" b="1" kern="0" dirty="0">
              <a:latin typeface="黑体" panose="02010609060101010101" pitchFamily="49" charset="-122"/>
              <a:ea typeface="黑体" panose="02010609060101010101" pitchFamily="49" charset="-122"/>
            </a:endParaRPr>
          </a:p>
          <a:p>
            <a:pPr algn="l"/>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未进入还本期的贷款，调整后的还本日为</a:t>
            </a:r>
            <a:r>
              <a:rPr lang="zh-CN" altLang="en-US" sz="2000" b="1" kern="0" dirty="0">
                <a:solidFill>
                  <a:srgbClr val="FF0000"/>
                </a:solidFill>
                <a:latin typeface="黑体" panose="02010609060101010101" pitchFamily="49" charset="-122"/>
                <a:ea typeface="黑体" panose="02010609060101010101" pitchFamily="49" charset="-122"/>
              </a:rPr>
              <a:t>原计划的还本日</a:t>
            </a:r>
            <a:r>
              <a:rPr lang="en-US" altLang="zh-CN" sz="2000" b="1" kern="0" dirty="0">
                <a:solidFill>
                  <a:srgbClr val="FF0000"/>
                </a:solidFill>
                <a:latin typeface="黑体" panose="02010609060101010101" pitchFamily="49" charset="-122"/>
                <a:ea typeface="黑体" panose="02010609060101010101" pitchFamily="49" charset="-122"/>
              </a:rPr>
              <a:t>+1</a:t>
            </a:r>
            <a:r>
              <a:rPr lang="zh-CN" altLang="en-US" sz="2000" b="1" kern="0" dirty="0">
                <a:solidFill>
                  <a:srgbClr val="FF0000"/>
                </a:solidFill>
                <a:latin typeface="黑体" panose="02010609060101010101" pitchFamily="49" charset="-122"/>
                <a:ea typeface="黑体" panose="02010609060101010101" pitchFamily="49" charset="-122"/>
              </a:rPr>
              <a:t>年</a:t>
            </a:r>
            <a:endParaRPr lang="zh-CN" altLang="en-US" sz="2000" b="1" kern="0" dirty="0">
              <a:latin typeface="黑体" panose="02010609060101010101" pitchFamily="49" charset="-122"/>
              <a:ea typeface="黑体" panose="02010609060101010101" pitchFamily="49" charset="-122"/>
            </a:endParaRPr>
          </a:p>
          <a:p>
            <a:pPr algn="l"/>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已进入还本期的贷款，调整后的还本日为</a:t>
            </a:r>
            <a:r>
              <a:rPr lang="zh-CN" altLang="en-US" sz="2000" b="1" kern="0" dirty="0">
                <a:solidFill>
                  <a:srgbClr val="FF0000"/>
                </a:solidFill>
                <a:latin typeface="黑体" panose="02010609060101010101" pitchFamily="49" charset="-122"/>
                <a:ea typeface="黑体" panose="02010609060101010101" pitchFamily="49" charset="-122"/>
              </a:rPr>
              <a:t>申请日</a:t>
            </a:r>
            <a:r>
              <a:rPr lang="en-US" altLang="zh-CN" sz="2000" b="1" kern="0" dirty="0">
                <a:solidFill>
                  <a:srgbClr val="FF0000"/>
                </a:solidFill>
                <a:latin typeface="黑体" panose="02010609060101010101" pitchFamily="49" charset="-122"/>
                <a:ea typeface="黑体" panose="02010609060101010101" pitchFamily="49" charset="-122"/>
              </a:rPr>
              <a:t>+1</a:t>
            </a:r>
            <a:r>
              <a:rPr lang="zh-CN" altLang="en-US" sz="2000" b="1" kern="0" dirty="0">
                <a:solidFill>
                  <a:srgbClr val="FF0000"/>
                </a:solidFill>
                <a:latin typeface="黑体" panose="02010609060101010101" pitchFamily="49" charset="-122"/>
                <a:ea typeface="黑体" panose="02010609060101010101" pitchFamily="49" charset="-122"/>
              </a:rPr>
              <a:t>年</a:t>
            </a:r>
            <a:endParaRPr lang="zh-CN" altLang="en-US" sz="2000" b="1" kern="0" dirty="0">
              <a:latin typeface="黑体" panose="02010609060101010101" pitchFamily="49" charset="-122"/>
              <a:ea typeface="黑体" panose="02010609060101010101" pitchFamily="49" charset="-122"/>
            </a:endParaRPr>
          </a:p>
          <a:p>
            <a:pPr algn="l">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如申请延迟还本</a:t>
            </a:r>
            <a:r>
              <a:rPr lang="en-US" altLang="zh-CN" sz="2000" b="1" kern="0" dirty="0">
                <a:latin typeface="黑体" panose="02010609060101010101" pitchFamily="49" charset="-122"/>
                <a:ea typeface="黑体" panose="02010609060101010101" pitchFamily="49" charset="-122"/>
              </a:rPr>
              <a:t>1</a:t>
            </a:r>
            <a:r>
              <a:rPr lang="zh-CN" altLang="en-US" sz="2000" b="1" kern="0" dirty="0">
                <a:latin typeface="黑体" panose="02010609060101010101" pitchFamily="49" charset="-122"/>
                <a:ea typeface="黑体" panose="02010609060101010101" pitchFamily="49" charset="-122"/>
              </a:rPr>
              <a:t>年，贷款期限会</a:t>
            </a:r>
            <a:r>
              <a:rPr lang="zh-CN" altLang="en-US" sz="2000" b="1" kern="0" dirty="0">
                <a:solidFill>
                  <a:srgbClr val="FF0000"/>
                </a:solidFill>
                <a:latin typeface="黑体" panose="02010609060101010101" pitchFamily="49" charset="-122"/>
                <a:ea typeface="黑体" panose="02010609060101010101" pitchFamily="49" charset="-122"/>
              </a:rPr>
              <a:t>顺延</a:t>
            </a:r>
            <a:r>
              <a:rPr lang="en-US" altLang="zh-CN" sz="2000" b="1" kern="0" dirty="0">
                <a:solidFill>
                  <a:srgbClr val="FF0000"/>
                </a:solidFill>
                <a:latin typeface="黑体" panose="02010609060101010101" pitchFamily="49" charset="-122"/>
                <a:ea typeface="黑体" panose="02010609060101010101" pitchFamily="49" charset="-122"/>
              </a:rPr>
              <a:t>1</a:t>
            </a:r>
            <a:r>
              <a:rPr lang="zh-CN" altLang="en-US" sz="2000" b="1" kern="0" dirty="0">
                <a:solidFill>
                  <a:srgbClr val="FF0000"/>
                </a:solidFill>
                <a:latin typeface="黑体" panose="02010609060101010101" pitchFamily="49" charset="-122"/>
                <a:ea typeface="黑体" panose="02010609060101010101" pitchFamily="49" charset="-122"/>
              </a:rPr>
              <a:t>年</a:t>
            </a:r>
            <a:r>
              <a:rPr lang="zh-CN" altLang="en-US" sz="2000" b="1" kern="0" dirty="0">
                <a:latin typeface="黑体" panose="02010609060101010101" pitchFamily="49" charset="-122"/>
                <a:ea typeface="黑体" panose="02010609060101010101" pitchFamily="49" charset="-122"/>
              </a:rPr>
              <a:t>，同时还需满足贷款期限</a:t>
            </a:r>
            <a:r>
              <a:rPr lang="en-US" altLang="zh-CN" sz="2000" b="1" kern="0" dirty="0">
                <a:latin typeface="黑体" panose="02010609060101010101" pitchFamily="49" charset="-122"/>
                <a:ea typeface="黑体" panose="02010609060101010101" pitchFamily="49" charset="-122"/>
              </a:rPr>
              <a:t>      </a:t>
            </a:r>
            <a:r>
              <a:rPr lang="zh-CN" altLang="en-US" sz="2000" b="1" kern="0" dirty="0">
                <a:solidFill>
                  <a:srgbClr val="FF0000"/>
                </a:solidFill>
                <a:latin typeface="黑体" panose="02010609060101010101" pitchFamily="49" charset="-122"/>
                <a:ea typeface="黑体" panose="02010609060101010101" pitchFamily="49" charset="-122"/>
              </a:rPr>
              <a:t>不超</a:t>
            </a:r>
            <a:r>
              <a:rPr lang="en-US" altLang="zh-CN" sz="2000" b="1" kern="0" dirty="0">
                <a:solidFill>
                  <a:srgbClr val="FF0000"/>
                </a:solidFill>
                <a:latin typeface="黑体" panose="02010609060101010101" pitchFamily="49" charset="-122"/>
                <a:ea typeface="黑体" panose="02010609060101010101" pitchFamily="49" charset="-122"/>
              </a:rPr>
              <a:t>22</a:t>
            </a:r>
            <a:r>
              <a:rPr lang="zh-CN" altLang="en-US" sz="2000" b="1" kern="0" dirty="0">
                <a:solidFill>
                  <a:srgbClr val="FF0000"/>
                </a:solidFill>
                <a:latin typeface="黑体" panose="02010609060101010101" pitchFamily="49" charset="-122"/>
                <a:ea typeface="黑体" panose="02010609060101010101" pitchFamily="49" charset="-122"/>
              </a:rPr>
              <a:t>年</a:t>
            </a:r>
            <a:endParaRPr lang="zh-CN" altLang="en-US" sz="2000" b="1" kern="0" dirty="0">
              <a:solidFill>
                <a:srgbClr val="FF0000"/>
              </a:solidFill>
              <a:latin typeface="黑体" panose="02010609060101010101" pitchFamily="49" charset="-122"/>
              <a:ea typeface="黑体" panose="02010609060101010101" pitchFamily="49" charset="-122"/>
            </a:endParaRPr>
          </a:p>
          <a:p>
            <a:pPr algn="l">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已申请过部分提还或全还的不适用</a:t>
            </a:r>
            <a:endParaRPr lang="zh-CN" altLang="en-US" sz="2000" b="1" kern="0" dirty="0">
              <a:latin typeface="黑体" panose="02010609060101010101" pitchFamily="49" charset="-122"/>
              <a:ea typeface="黑体" panose="02010609060101010101" pitchFamily="49" charset="-122"/>
            </a:endParaRPr>
          </a:p>
          <a:p>
            <a:pPr algn="l">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申请延迟还款的本金仍正常计息（有免息政策除外），并非不产生利息</a:t>
            </a:r>
            <a:endParaRPr lang="zh-CN" altLang="en-US" sz="2000" b="1" kern="0" dirty="0">
              <a:latin typeface="黑体" panose="02010609060101010101" pitchFamily="49" charset="-122"/>
              <a:ea typeface="黑体" panose="02010609060101010101" pitchFamily="49" charset="-122"/>
            </a:endParaRPr>
          </a:p>
          <a:p>
            <a:pPr algn="l">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手机银行线上操作：后续我行会开通该功能，留意我行官方信息</a:t>
            </a:r>
            <a:endParaRPr lang="zh-CN" altLang="en-US" sz="2000" b="1" kern="0" dirty="0">
              <a:latin typeface="黑体" panose="02010609060101010101" pitchFamily="49" charset="-122"/>
              <a:ea typeface="黑体" panose="02010609060101010101" pitchFamily="49" charset="-122"/>
            </a:endParaRPr>
          </a:p>
        </p:txBody>
      </p:sp>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571500" y="263525"/>
            <a:ext cx="8043863" cy="584200"/>
          </a:xfrm>
          <a:prstGeom prst="rect">
            <a:avLst/>
          </a:prstGeom>
          <a:noFill/>
          <a:ln>
            <a:noFill/>
          </a:ln>
        </p:spPr>
        <p:txBody>
          <a:bodyPr lIns="83119" tIns="41559" rIns="83119" bIns="41559" anchor="t" anchorCtr="0"/>
          <a:lstStyle/>
          <a:p>
            <a:pPr algn="l"/>
            <a:endParaRPr lang="zh-CN" altLang="en-US" sz="2800" dirty="0">
              <a:latin typeface="微软雅黑" panose="020B0503020204020204" pitchFamily="34" charset="-122"/>
              <a:ea typeface="微软雅黑" panose="020B0503020204020204" pitchFamily="34" charset="-122"/>
            </a:endParaRPr>
          </a:p>
        </p:txBody>
      </p:sp>
      <p:sp>
        <p:nvSpPr>
          <p:cNvPr id="27650" name="文本占位符 3"/>
          <p:cNvSpPr>
            <a:spLocks noGrp="1"/>
          </p:cNvSpPr>
          <p:nvPr>
            <p:ph type="body" idx="1"/>
          </p:nvPr>
        </p:nvSpPr>
        <p:spPr>
          <a:xfrm>
            <a:off x="571500" y="1138238"/>
            <a:ext cx="7943850" cy="5027612"/>
          </a:xfrm>
          <a:prstGeom prst="rect">
            <a:avLst/>
          </a:prstGeom>
          <a:noFill/>
          <a:ln>
            <a:noFill/>
          </a:ln>
        </p:spPr>
        <p:txBody>
          <a:bodyPr anchor="t" anchorCtr="0"/>
          <a:lstStyle/>
          <a:p>
            <a:pPr marL="0" indent="0" algn="ctr">
              <a:buNone/>
            </a:pPr>
            <a:endParaRPr lang="zh-CN" altLang="en-US">
              <a:solidFill>
                <a:srgbClr val="C00000"/>
              </a:solidFill>
              <a:latin typeface="黑体" panose="02010609060101010101" pitchFamily="49" charset="-122"/>
              <a:ea typeface="黑体" panose="02010609060101010101" pitchFamily="49" charset="-122"/>
            </a:endParaRPr>
          </a:p>
          <a:p>
            <a:pPr marL="0" indent="0" algn="ctr">
              <a:buNone/>
            </a:pPr>
            <a:endParaRPr lang="zh-CN" altLang="en-US">
              <a:solidFill>
                <a:srgbClr val="C00000"/>
              </a:solidFill>
              <a:latin typeface="黑体" panose="02010609060101010101" pitchFamily="49" charset="-122"/>
              <a:ea typeface="黑体" panose="02010609060101010101" pitchFamily="49" charset="-122"/>
            </a:endParaRPr>
          </a:p>
        </p:txBody>
      </p:sp>
      <p:sp>
        <p:nvSpPr>
          <p:cNvPr id="2" name="文本框 1" descr="7b0a202020202262756c6c6574223a20227b5c2263617465676f727949645c223a5c225c222c5c2274656d706c61746549645c223a32303233313537347d220a7d0a"/>
          <p:cNvSpPr txBox="1"/>
          <p:nvPr/>
        </p:nvSpPr>
        <p:spPr>
          <a:xfrm>
            <a:off x="611505" y="1196975"/>
            <a:ext cx="8171960" cy="4522787"/>
          </a:xfrm>
          <a:prstGeom prst="rect">
            <a:avLst/>
          </a:prstGeom>
          <a:noFill/>
        </p:spPr>
        <p:txBody>
          <a:bodyPr wrap="square" rtlCol="0">
            <a:noAutofit/>
          </a:bodyPr>
          <a:lstStyle/>
          <a:p>
            <a:pPr algn="ctr"/>
            <a:r>
              <a:rPr lang="zh-CN" altLang="en-US" sz="2000" b="1" dirty="0">
                <a:solidFill>
                  <a:srgbClr val="000000"/>
                </a:solidFill>
                <a:latin typeface="黑体" panose="02010609060101010101" pitchFamily="49" charset="-122"/>
                <a:ea typeface="黑体" panose="02010609060101010101" pitchFamily="49" charset="-122"/>
                <a:cs typeface="+mn-ea"/>
              </a:rPr>
              <a:t>    </a:t>
            </a:r>
            <a:r>
              <a:rPr lang="zh-CN" altLang="en-US" sz="2800" b="1" kern="0" dirty="0">
                <a:latin typeface="黑体" panose="02010609060101010101" pitchFamily="49" charset="-122"/>
                <a:ea typeface="黑体" panose="02010609060101010101" pitchFamily="49" charset="-122"/>
                <a:sym typeface="+mn-ea"/>
              </a:rPr>
              <a:t>202</a:t>
            </a:r>
            <a:r>
              <a:rPr lang="en-US" altLang="zh-CN" sz="2800" b="1" kern="0" dirty="0">
                <a:latin typeface="黑体" panose="02010609060101010101" pitchFamily="49" charset="-122"/>
                <a:ea typeface="黑体" panose="02010609060101010101" pitchFamily="49" charset="-122"/>
                <a:sym typeface="+mn-ea"/>
              </a:rPr>
              <a:t>5</a:t>
            </a:r>
            <a:r>
              <a:rPr lang="zh-CN" altLang="en-US" sz="2800" b="1" kern="0" dirty="0">
                <a:latin typeface="黑体" panose="02010609060101010101" pitchFamily="49" charset="-122"/>
                <a:ea typeface="黑体" panose="02010609060101010101" pitchFamily="49" charset="-122"/>
                <a:sym typeface="+mn-ea"/>
              </a:rPr>
              <a:t>年贴息政策解读</a:t>
            </a:r>
            <a:endParaRPr lang="zh-CN" altLang="en-US" sz="2800" b="1" kern="0" dirty="0">
              <a:latin typeface="黑体" panose="02010609060101010101" pitchFamily="49" charset="-122"/>
              <a:ea typeface="黑体" panose="02010609060101010101" pitchFamily="49" charset="-122"/>
              <a:sym typeface="+mn-ea"/>
            </a:endParaRPr>
          </a:p>
          <a:p>
            <a:pPr algn="ctr"/>
            <a:endParaRPr lang="zh-CN" altLang="en-US" sz="2000" b="1" kern="0" dirty="0">
              <a:latin typeface="黑体" panose="02010609060101010101" pitchFamily="49" charset="-122"/>
              <a:ea typeface="黑体" panose="02010609060101010101" pitchFamily="49" charset="-122"/>
            </a:endParaRPr>
          </a:p>
          <a:p>
            <a:pPr algn="l"/>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三是承办银行应按照调整后的贷款安排报送征信信息，已经报送的应当予以调整。</a:t>
            </a:r>
            <a:endParaRPr lang="zh-CN" altLang="en-US" sz="2000" b="1" kern="0" dirty="0">
              <a:latin typeface="黑体" panose="02010609060101010101" pitchFamily="49" charset="-122"/>
              <a:ea typeface="黑体" panose="02010609060101010101" pitchFamily="49" charset="-122"/>
            </a:endParaRPr>
          </a:p>
          <a:p>
            <a:pPr algn="l"/>
            <a:endParaRPr lang="zh-CN" altLang="en-US" sz="2000" b="1" kern="0" dirty="0">
              <a:latin typeface="黑体" panose="02010609060101010101" pitchFamily="49" charset="-122"/>
              <a:ea typeface="黑体" panose="02010609060101010101" pitchFamily="49" charset="-122"/>
            </a:endParaRPr>
          </a:p>
          <a:p>
            <a:pPr algn="l">
              <a:buFont typeface="Arial" panose="020B0604020202020204" pitchFamily="34" charset="0"/>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免息部分：未偿还</a:t>
            </a:r>
            <a:r>
              <a:rPr lang="en-US" altLang="zh-CN" sz="2000" b="1" kern="0" dirty="0">
                <a:solidFill>
                  <a:srgbClr val="FF0000"/>
                </a:solidFill>
                <a:latin typeface="黑体" panose="02010609060101010101" pitchFamily="49" charset="-122"/>
                <a:ea typeface="黑体" panose="02010609060101010101" pitchFamily="49" charset="-122"/>
              </a:rPr>
              <a:t>2025</a:t>
            </a:r>
            <a:r>
              <a:rPr lang="zh-CN" altLang="en-US" sz="2000" b="1" kern="0" dirty="0">
                <a:solidFill>
                  <a:srgbClr val="FF0000"/>
                </a:solidFill>
                <a:latin typeface="黑体" panose="02010609060101010101" pitchFamily="49" charset="-122"/>
                <a:ea typeface="黑体" panose="02010609060101010101" pitchFamily="49" charset="-122"/>
              </a:rPr>
              <a:t>年应付利息（含已逾期的）</a:t>
            </a:r>
            <a:r>
              <a:rPr lang="zh-CN" altLang="en-US" sz="2000" b="1" kern="0" dirty="0">
                <a:latin typeface="黑体" panose="02010609060101010101" pitchFamily="49" charset="-122"/>
                <a:ea typeface="黑体" panose="02010609060101010101" pitchFamily="49" charset="-122"/>
              </a:rPr>
              <a:t>，我行按调整后的还款计划报送征信，</a:t>
            </a:r>
            <a:r>
              <a:rPr lang="zh-CN" altLang="en-US" sz="2000" b="1" kern="0" dirty="0">
                <a:solidFill>
                  <a:srgbClr val="FF0000"/>
                </a:solidFill>
                <a:latin typeface="黑体" panose="02010609060101010101" pitchFamily="49" charset="-122"/>
                <a:ea typeface="黑体" panose="02010609060101010101" pitchFamily="49" charset="-122"/>
              </a:rPr>
              <a:t>不影响个人征信</a:t>
            </a:r>
            <a:endParaRPr lang="zh-CN" altLang="en-US" sz="2000" b="1" kern="0" dirty="0">
              <a:solidFill>
                <a:srgbClr val="FF0000"/>
              </a:solidFill>
              <a:latin typeface="黑体" panose="02010609060101010101" pitchFamily="49" charset="-122"/>
              <a:ea typeface="黑体" panose="02010609060101010101" pitchFamily="49" charset="-122"/>
            </a:endParaRPr>
          </a:p>
          <a:p>
            <a:pPr algn="l">
              <a:buFont typeface="Arial" panose="020B0604020202020204" pitchFamily="34" charset="0"/>
            </a:pPr>
            <a:endParaRPr lang="zh-CN" altLang="en-US" sz="2000" b="1" kern="0" dirty="0">
              <a:solidFill>
                <a:srgbClr val="FF0000"/>
              </a:solidFill>
              <a:latin typeface="黑体" panose="02010609060101010101" pitchFamily="49" charset="-122"/>
              <a:ea typeface="黑体" panose="02010609060101010101" pitchFamily="49" charset="-122"/>
            </a:endParaRPr>
          </a:p>
          <a:p>
            <a:pPr algn="l">
              <a:buFont typeface="Arial" panose="020B0604020202020204" pitchFamily="34" charset="0"/>
              <a:buBlip>
                <a:blip r:embed="rId1"/>
              </a:buBlip>
            </a:pPr>
            <a:r>
              <a:rPr lang="en-US" altLang="zh-CN" sz="2000" b="1" kern="0" dirty="0">
                <a:latin typeface="黑体" panose="02010609060101010101" pitchFamily="49" charset="-122"/>
                <a:ea typeface="黑体" panose="02010609060101010101" pitchFamily="49" charset="-122"/>
              </a:rPr>
              <a:t> </a:t>
            </a:r>
            <a:r>
              <a:rPr lang="zh-CN" altLang="en-US" sz="2000" b="1" kern="0" dirty="0">
                <a:latin typeface="黑体" panose="02010609060101010101" pitchFamily="49" charset="-122"/>
                <a:ea typeface="黑体" panose="02010609060101010101" pitchFamily="49" charset="-122"/>
              </a:rPr>
              <a:t>延迟还本部分：如已进入还本期未还的</a:t>
            </a:r>
            <a:r>
              <a:rPr lang="zh-CN" altLang="en-US" sz="2000" b="1" kern="0" dirty="0">
                <a:solidFill>
                  <a:srgbClr val="FF0000"/>
                </a:solidFill>
                <a:latin typeface="黑体" panose="02010609060101010101" pitchFamily="49" charset="-122"/>
                <a:ea typeface="黑体" panose="02010609060101010101" pitchFamily="49" charset="-122"/>
              </a:rPr>
              <a:t>（已逾期）</a:t>
            </a:r>
            <a:r>
              <a:rPr lang="zh-CN" altLang="en-US" sz="2000" b="1" kern="0" dirty="0">
                <a:latin typeface="黑体" panose="02010609060101010101" pitchFamily="49" charset="-122"/>
                <a:ea typeface="黑体" panose="02010609060101010101" pitchFamily="49" charset="-122"/>
              </a:rPr>
              <a:t>，且</a:t>
            </a:r>
            <a:r>
              <a:rPr lang="zh-CN" altLang="en-US" sz="2000" b="1" kern="0" dirty="0">
                <a:solidFill>
                  <a:srgbClr val="FF0000"/>
                </a:solidFill>
                <a:latin typeface="黑体" panose="02010609060101010101" pitchFamily="49" charset="-122"/>
                <a:ea typeface="黑体" panose="02010609060101010101" pitchFamily="49" charset="-122"/>
                <a:sym typeface="+mn-ea"/>
              </a:rPr>
              <a:t>本年度</a:t>
            </a:r>
            <a:r>
              <a:rPr lang="zh-CN" altLang="en-US" sz="2000" b="1" kern="0" dirty="0">
                <a:latin typeface="黑体" panose="02010609060101010101" pitchFamily="49" charset="-122"/>
                <a:ea typeface="黑体" panose="02010609060101010101" pitchFamily="49" charset="-122"/>
                <a:sym typeface="+mn-ea"/>
              </a:rPr>
              <a:t>申请了</a:t>
            </a:r>
            <a:r>
              <a:rPr lang="zh-CN" altLang="en-US" sz="2000" b="1" kern="0" dirty="0">
                <a:solidFill>
                  <a:srgbClr val="FF0000"/>
                </a:solidFill>
                <a:latin typeface="黑体" panose="02010609060101010101" pitchFamily="49" charset="-122"/>
                <a:ea typeface="黑体" panose="02010609060101010101" pitchFamily="49" charset="-122"/>
                <a:sym typeface="+mn-ea"/>
              </a:rPr>
              <a:t>延迟还本</a:t>
            </a:r>
            <a:r>
              <a:rPr lang="zh-CN" altLang="en-US" sz="2000" b="1" kern="0" dirty="0">
                <a:latin typeface="黑体" panose="02010609060101010101" pitchFamily="49" charset="-122"/>
                <a:ea typeface="黑体" panose="02010609060101010101" pitchFamily="49" charset="-122"/>
                <a:sym typeface="+mn-ea"/>
              </a:rPr>
              <a:t>的，</a:t>
            </a:r>
            <a:r>
              <a:rPr lang="zh-CN" altLang="en-US" sz="2000" b="1" kern="0" dirty="0">
                <a:latin typeface="黑体" panose="02010609060101010101" pitchFamily="49" charset="-122"/>
                <a:ea typeface="黑体" panose="02010609060101010101" pitchFamily="49" charset="-122"/>
                <a:sym typeface="+mn-ea"/>
              </a:rPr>
              <a:t>我行按调整后的还款计划报送征信，</a:t>
            </a:r>
            <a:r>
              <a:rPr lang="zh-CN" altLang="en-US" sz="2000" b="1" kern="0" dirty="0">
                <a:solidFill>
                  <a:srgbClr val="FF0000"/>
                </a:solidFill>
                <a:latin typeface="黑体" panose="02010609060101010101" pitchFamily="49" charset="-122"/>
                <a:ea typeface="黑体" panose="02010609060101010101" pitchFamily="49" charset="-122"/>
                <a:sym typeface="+mn-ea"/>
              </a:rPr>
              <a:t>不影响个人征信</a:t>
            </a:r>
            <a:endParaRPr lang="zh-CN" altLang="en-US" sz="2000" b="1" kern="0" dirty="0">
              <a:solidFill>
                <a:srgbClr val="FF0000"/>
              </a:solidFill>
              <a:latin typeface="黑体" panose="02010609060101010101" pitchFamily="49" charset="-122"/>
              <a:ea typeface="黑体" panose="02010609060101010101" pitchFamily="49" charset="-122"/>
              <a:sym typeface="+mn-ea"/>
            </a:endParaRPr>
          </a:p>
          <a:p>
            <a:pPr algn="l"/>
            <a:endParaRPr lang="zh-CN" altLang="en-US" sz="2000" b="1" kern="0" dirty="0">
              <a:latin typeface="黑体" panose="02010609060101010101" pitchFamily="49" charset="-122"/>
              <a:ea typeface="黑体" panose="02010609060101010101" pitchFamily="49" charset="-122"/>
              <a:sym typeface="+mn-ea"/>
            </a:endParaRPr>
          </a:p>
          <a:p>
            <a:pPr algn="l"/>
            <a:r>
              <a:rPr lang="zh-CN" altLang="en-US" sz="2000" b="1" kern="0" dirty="0">
                <a:solidFill>
                  <a:srgbClr val="FF0000"/>
                </a:solidFill>
                <a:latin typeface="黑体" panose="02010609060101010101" pitchFamily="49" charset="-122"/>
                <a:ea typeface="黑体" panose="02010609060101010101" pitchFamily="49" charset="-122"/>
              </a:rPr>
              <a:t>注：如本年度未申请延迟还本，且产生了逾期记录的，我行将按照人民银行有关规定，报送征信不良记录</a:t>
            </a:r>
            <a:endParaRPr lang="zh-CN" altLang="en-US" sz="2000" b="1" kern="0" dirty="0">
              <a:solidFill>
                <a:srgbClr val="FF0000"/>
              </a:solidFill>
              <a:latin typeface="黑体" panose="02010609060101010101" pitchFamily="49" charset="-122"/>
              <a:ea typeface="黑体" panose="02010609060101010101" pitchFamily="49" charset="-122"/>
            </a:endParaRPr>
          </a:p>
          <a:p>
            <a:pPr algn="l"/>
            <a:endParaRPr lang="zh-CN" altLang="en-US" sz="2000" b="1" kern="0" dirty="0">
              <a:latin typeface="黑体" panose="02010609060101010101" pitchFamily="49" charset="-122"/>
              <a:ea typeface="黑体" panose="02010609060101010101" pitchFamily="49" charset="-122"/>
            </a:endParaRPr>
          </a:p>
          <a:p>
            <a:pPr algn="l"/>
            <a:endParaRPr lang="zh-CN" altLang="en-US" sz="2000" b="1" kern="0" dirty="0">
              <a:latin typeface="黑体" panose="02010609060101010101" pitchFamily="49" charset="-122"/>
              <a:ea typeface="黑体" panose="02010609060101010101" pitchFamily="49" charset="-122"/>
            </a:endParaRPr>
          </a:p>
        </p:txBody>
      </p:sp>
    </p:spTree>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1" descr="20100624-3inner.jpg"/>
          <p:cNvPicPr>
            <a:picLocks noChangeAspect="1"/>
          </p:cNvPicPr>
          <p:nvPr/>
        </p:nvPicPr>
        <p:blipFill>
          <a:blip r:embed="rId1"/>
          <a:stretch>
            <a:fillRect/>
          </a:stretch>
        </p:blipFill>
        <p:spPr>
          <a:xfrm>
            <a:off x="12685" y="-5823"/>
            <a:ext cx="9144000" cy="6858000"/>
          </a:xfrm>
          <a:prstGeom prst="rect">
            <a:avLst/>
          </a:prstGeom>
          <a:noFill/>
          <a:ln w="9525">
            <a:noFill/>
          </a:ln>
        </p:spPr>
      </p:pic>
      <p:sp>
        <p:nvSpPr>
          <p:cNvPr id="168" name="标题 1"/>
          <p:cNvSpPr txBox="1"/>
          <p:nvPr/>
        </p:nvSpPr>
        <p:spPr bwMode="auto">
          <a:xfrm>
            <a:off x="-30830" y="535916"/>
            <a:ext cx="1500198" cy="64294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anchor="ctr"/>
          <a:lstStyle/>
          <a:p>
            <a:pPr indent="381000" fontAlgn="auto">
              <a:spcBef>
                <a:spcPts val="0"/>
              </a:spcBef>
              <a:spcAft>
                <a:spcPts val="0"/>
              </a:spcAft>
              <a:defRPr/>
            </a:pPr>
            <a:r>
              <a:rPr lang="zh-CN" altLang="en-US" sz="3200" b="1" strike="noStrike" noProof="1">
                <a:solidFill>
                  <a:srgbClr val="1F497D">
                    <a:lumMod val="75000"/>
                  </a:srgbClr>
                </a:solidFill>
                <a:latin typeface="黑体" panose="02010609060101010101" pitchFamily="49" charset="-122"/>
                <a:ea typeface="黑体" panose="02010609060101010101" pitchFamily="49" charset="-122"/>
                <a:cs typeface="Times New Roman" panose="02020603050405020304" pitchFamily="18" charset="0"/>
              </a:rPr>
              <a:t>目录</a:t>
            </a:r>
            <a:endParaRPr lang="zh-CN" altLang="en-US" sz="3200" b="1" strike="noStrike" noProof="1">
              <a:solidFill>
                <a:srgbClr val="1F497D">
                  <a:lumMod val="75000"/>
                </a:srgb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69" name="同侧圆角矩形 168"/>
          <p:cNvSpPr/>
          <p:nvPr/>
        </p:nvSpPr>
        <p:spPr>
          <a:xfrm rot="5400000">
            <a:off x="-71437" y="714375"/>
            <a:ext cx="428625" cy="285750"/>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base" hangingPunct="1">
              <a:defRPr/>
            </a:pPr>
            <a:endParaRPr lang="zh-CN" altLang="en-US" strike="noStrike" noProof="1">
              <a:solidFill>
                <a:prstClr val="white"/>
              </a:solidFill>
            </a:endParaRPr>
          </a:p>
        </p:txBody>
      </p:sp>
      <p:sp>
        <p:nvSpPr>
          <p:cNvPr id="39" name="Rounded Rectangle 61"/>
          <p:cNvSpPr/>
          <p:nvPr/>
        </p:nvSpPr>
        <p:spPr bwMode="auto">
          <a:xfrm>
            <a:off x="795803" y="1515900"/>
            <a:ext cx="359801" cy="41836"/>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sp>
        <p:nvSpPr>
          <p:cNvPr id="43" name="Rounded Rectangle 58"/>
          <p:cNvSpPr/>
          <p:nvPr/>
        </p:nvSpPr>
        <p:spPr bwMode="auto">
          <a:xfrm>
            <a:off x="1470025" y="2249488"/>
            <a:ext cx="1457325" cy="76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44" name="Rounded Rectangle 59"/>
          <p:cNvSpPr/>
          <p:nvPr/>
        </p:nvSpPr>
        <p:spPr bwMode="auto">
          <a:xfrm>
            <a:off x="1450975" y="2247900"/>
            <a:ext cx="339725" cy="76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grpSp>
        <p:nvGrpSpPr>
          <p:cNvPr id="25608" name="组合 3"/>
          <p:cNvGrpSpPr/>
          <p:nvPr/>
        </p:nvGrpSpPr>
        <p:grpSpPr>
          <a:xfrm>
            <a:off x="755650" y="1863725"/>
            <a:ext cx="431800" cy="469900"/>
            <a:chOff x="601663" y="1497013"/>
            <a:chExt cx="396875" cy="431800"/>
          </a:xfrm>
          <a:solidFill>
            <a:schemeClr val="bg1">
              <a:lumMod val="85000"/>
            </a:schemeClr>
          </a:solidFill>
        </p:grpSpPr>
        <p:grpSp>
          <p:nvGrpSpPr>
            <p:cNvPr id="25609" name="Group 56"/>
            <p:cNvGrpSpPr/>
            <p:nvPr/>
          </p:nvGrpSpPr>
          <p:grpSpPr>
            <a:xfrm>
              <a:off x="601663" y="1497013"/>
              <a:ext cx="396519" cy="422936"/>
              <a:chOff x="956895" y="3589879"/>
              <a:chExt cx="863797" cy="792643"/>
            </a:xfrm>
            <a:grpFill/>
          </p:grpSpPr>
          <p:sp>
            <p:nvSpPr>
              <p:cNvPr id="49" name="Rectangle 60"/>
              <p:cNvSpPr/>
              <p:nvPr/>
            </p:nvSpPr>
            <p:spPr>
              <a:xfrm>
                <a:off x="956895" y="3589879"/>
                <a:ext cx="864573" cy="791404"/>
              </a:xfrm>
              <a:prstGeom prst="rect">
                <a:avLst/>
              </a:prstGeom>
              <a:grpFill/>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50" name="Rounded Rectangle 61"/>
              <p:cNvSpPr/>
              <p:nvPr/>
            </p:nvSpPr>
            <p:spPr>
              <a:xfrm>
                <a:off x="1035692" y="4238087"/>
                <a:ext cx="720001" cy="72000"/>
              </a:xfrm>
              <a:prstGeom prst="roundRect">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47" name="Rectangle 60"/>
            <p:cNvSpPr/>
            <p:nvPr/>
          </p:nvSpPr>
          <p:spPr bwMode="auto">
            <a:xfrm>
              <a:off x="601663" y="1506538"/>
              <a:ext cx="396875" cy="422275"/>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48" name="Rounded Rectangle 61"/>
            <p:cNvSpPr/>
            <p:nvPr/>
          </p:nvSpPr>
          <p:spPr bwMode="auto">
            <a:xfrm>
              <a:off x="638615" y="1849073"/>
              <a:ext cx="330510" cy="38417"/>
            </a:xfrm>
            <a:prstGeom prst="roundRect">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grpSp>
        <p:nvGrpSpPr>
          <p:cNvPr id="25614" name="组合 9"/>
          <p:cNvGrpSpPr/>
          <p:nvPr/>
        </p:nvGrpSpPr>
        <p:grpSpPr>
          <a:xfrm>
            <a:off x="755650" y="2905125"/>
            <a:ext cx="2171700" cy="469900"/>
            <a:chOff x="601663" y="2159000"/>
            <a:chExt cx="1994215" cy="431800"/>
          </a:xfrm>
        </p:grpSpPr>
        <p:sp>
          <p:nvSpPr>
            <p:cNvPr id="52" name="Rounded Rectangle 58"/>
            <p:cNvSpPr/>
            <p:nvPr/>
          </p:nvSpPr>
          <p:spPr bwMode="auto">
            <a:xfrm>
              <a:off x="1257072" y="2511196"/>
              <a:ext cx="1338806" cy="6997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53" name="Rounded Rectangle 59"/>
            <p:cNvSpPr/>
            <p:nvPr/>
          </p:nvSpPr>
          <p:spPr bwMode="auto">
            <a:xfrm>
              <a:off x="1239838" y="2511425"/>
              <a:ext cx="311150" cy="698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grpSp>
          <p:nvGrpSpPr>
            <p:cNvPr id="25617" name="组合 5"/>
            <p:cNvGrpSpPr/>
            <p:nvPr/>
          </p:nvGrpSpPr>
          <p:grpSpPr>
            <a:xfrm>
              <a:off x="601663" y="2159000"/>
              <a:ext cx="396875" cy="431800"/>
              <a:chOff x="601663" y="2159000"/>
              <a:chExt cx="396875" cy="431800"/>
            </a:xfrm>
          </p:grpSpPr>
          <p:grpSp>
            <p:nvGrpSpPr>
              <p:cNvPr id="25618" name="Group 56"/>
              <p:cNvGrpSpPr/>
              <p:nvPr/>
            </p:nvGrpSpPr>
            <p:grpSpPr>
              <a:xfrm>
                <a:off x="601663" y="2159000"/>
                <a:ext cx="396496" cy="422936"/>
                <a:chOff x="956895" y="3589879"/>
                <a:chExt cx="863797" cy="792643"/>
              </a:xfrm>
            </p:grpSpPr>
            <p:sp>
              <p:nvSpPr>
                <p:cNvPr id="58" name="Rectangle 60"/>
                <p:cNvSpPr/>
                <p:nvPr/>
              </p:nvSpPr>
              <p:spPr>
                <a:xfrm>
                  <a:off x="956895" y="3589879"/>
                  <a:ext cx="864623"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59"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56" name="Rectangle 60"/>
              <p:cNvSpPr/>
              <p:nvPr/>
            </p:nvSpPr>
            <p:spPr bwMode="auto">
              <a:xfrm>
                <a:off x="601663" y="2168525"/>
                <a:ext cx="396875" cy="4222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2</a:t>
                </a:r>
                <a:endParaRPr lang="zh-CN" altLang="en-US" b="1" strike="noStrike" noProof="1">
                  <a:solidFill>
                    <a:schemeClr val="bg1"/>
                  </a:solidFill>
                  <a:latin typeface="+mj-lt"/>
                  <a:ea typeface="黑体" panose="02010609060101010101" pitchFamily="49" charset="-122"/>
                </a:endParaRPr>
              </a:p>
            </p:txBody>
          </p:sp>
          <p:sp>
            <p:nvSpPr>
              <p:cNvPr id="57" name="Rounded Rectangle 61"/>
              <p:cNvSpPr/>
              <p:nvPr/>
            </p:nvSpPr>
            <p:spPr bwMode="auto">
              <a:xfrm>
                <a:off x="638613" y="2511060"/>
                <a:ext cx="330491"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grpSp>
      <p:grpSp>
        <p:nvGrpSpPr>
          <p:cNvPr id="25633" name="组合 87"/>
          <p:cNvGrpSpPr/>
          <p:nvPr/>
        </p:nvGrpSpPr>
        <p:grpSpPr>
          <a:xfrm>
            <a:off x="758825" y="4017963"/>
            <a:ext cx="3392488" cy="466725"/>
            <a:chOff x="601663" y="3490913"/>
            <a:chExt cx="3114304" cy="428493"/>
          </a:xfrm>
        </p:grpSpPr>
        <p:sp>
          <p:nvSpPr>
            <p:cNvPr id="89" name="Rounded Rectangle 58"/>
            <p:cNvSpPr/>
            <p:nvPr/>
          </p:nvSpPr>
          <p:spPr bwMode="auto">
            <a:xfrm>
              <a:off x="1255713" y="3833813"/>
              <a:ext cx="1322387" cy="69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90" name="Rounded Rectangle 59"/>
            <p:cNvSpPr/>
            <p:nvPr/>
          </p:nvSpPr>
          <p:spPr bwMode="auto">
            <a:xfrm>
              <a:off x="1239838" y="3833813"/>
              <a:ext cx="311150" cy="698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strike="noStrike" noProof="1">
                <a:latin typeface="+mj-lt"/>
                <a:ea typeface="黑体" panose="02010609060101010101" pitchFamily="49" charset="-122"/>
              </a:endParaRPr>
            </a:p>
          </p:txBody>
        </p:sp>
        <p:sp>
          <p:nvSpPr>
            <p:cNvPr id="25636" name="文本框 1">
              <a:hlinkClick r:id="rId2" action="ppaction://hlinksldjump"/>
            </p:cNvPr>
            <p:cNvSpPr txBox="1"/>
            <p:nvPr/>
          </p:nvSpPr>
          <p:spPr>
            <a:xfrm>
              <a:off x="1239741" y="3593116"/>
              <a:ext cx="2476226" cy="310885"/>
            </a:xfrm>
            <a:prstGeom prst="rect">
              <a:avLst/>
            </a:prstGeom>
            <a:noFill/>
            <a:ln w="9525">
              <a:noFill/>
            </a:ln>
          </p:spPr>
          <p:txBody>
            <a:bodyPr wrap="square" anchor="t" anchorCtr="0">
              <a:spAutoFit/>
            </a:bodyPr>
            <a:lstStyle/>
            <a:p>
              <a:endParaRPr lang="zh-CN" altLang="en-US" sz="1600" b="1" dirty="0">
                <a:latin typeface="黑体" panose="02010609060101010101" pitchFamily="49" charset="-122"/>
                <a:ea typeface="黑体" panose="02010609060101010101" pitchFamily="49" charset="-122"/>
              </a:endParaRPr>
            </a:p>
          </p:txBody>
        </p:sp>
        <p:grpSp>
          <p:nvGrpSpPr>
            <p:cNvPr id="25637" name="Group 56"/>
            <p:cNvGrpSpPr/>
            <p:nvPr/>
          </p:nvGrpSpPr>
          <p:grpSpPr>
            <a:xfrm>
              <a:off x="605161" y="3497131"/>
              <a:ext cx="396875" cy="422274"/>
              <a:chOff x="964518" y="3619385"/>
              <a:chExt cx="864754" cy="791404"/>
            </a:xfrm>
          </p:grpSpPr>
          <p:sp>
            <p:nvSpPr>
              <p:cNvPr id="95" name="Rectangle 60"/>
              <p:cNvSpPr/>
              <p:nvPr/>
            </p:nvSpPr>
            <p:spPr>
              <a:xfrm>
                <a:off x="964518" y="3619385"/>
                <a:ext cx="864754" cy="791404"/>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1</a:t>
                </a:r>
                <a:endParaRPr lang="zh-CN" altLang="en-US" b="1" strike="noStrike" noProof="1">
                  <a:solidFill>
                    <a:schemeClr val="bg1"/>
                  </a:solidFill>
                  <a:latin typeface="+mj-lt"/>
                  <a:ea typeface="黑体" panose="02010609060101010101" pitchFamily="49" charset="-122"/>
                </a:endParaRPr>
              </a:p>
            </p:txBody>
          </p:sp>
          <p:sp>
            <p:nvSpPr>
              <p:cNvPr id="96" name="Rounded Rectangle 61"/>
              <p:cNvSpPr/>
              <p:nvPr/>
            </p:nvSpPr>
            <p:spPr>
              <a:xfrm>
                <a:off x="1035692" y="4238087"/>
                <a:ext cx="720001" cy="72000"/>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93" name="Rectangle 60"/>
            <p:cNvSpPr/>
            <p:nvPr/>
          </p:nvSpPr>
          <p:spPr bwMode="auto">
            <a:xfrm>
              <a:off x="601663" y="3490913"/>
              <a:ext cx="396875" cy="4222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b="1" strike="noStrike" noProof="1">
                  <a:solidFill>
                    <a:schemeClr val="bg1"/>
                  </a:solidFill>
                  <a:latin typeface="+mj-lt"/>
                  <a:ea typeface="黑体" panose="02010609060101010101" pitchFamily="49" charset="-122"/>
                </a:rPr>
                <a:t>3</a:t>
              </a:r>
              <a:endParaRPr lang="en-US" altLang="zh-CN" b="1" strike="noStrike" noProof="1">
                <a:solidFill>
                  <a:schemeClr val="bg1"/>
                </a:solidFill>
                <a:latin typeface="+mj-lt"/>
                <a:ea typeface="黑体" panose="02010609060101010101" pitchFamily="49" charset="-122"/>
              </a:endParaRPr>
            </a:p>
          </p:txBody>
        </p:sp>
        <p:sp>
          <p:nvSpPr>
            <p:cNvPr id="94" name="Rounded Rectangle 61"/>
            <p:cNvSpPr/>
            <p:nvPr/>
          </p:nvSpPr>
          <p:spPr bwMode="auto">
            <a:xfrm>
              <a:off x="638607" y="3833448"/>
              <a:ext cx="330440" cy="38417"/>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25642" name="文本框 1">
            <a:hlinkClick r:id="rId2" action="ppaction://hlinksldjump"/>
          </p:cNvPr>
          <p:cNvSpPr txBox="1"/>
          <p:nvPr/>
        </p:nvSpPr>
        <p:spPr>
          <a:xfrm>
            <a:off x="5770563" y="1179513"/>
            <a:ext cx="3248025" cy="301625"/>
          </a:xfrm>
          <a:prstGeom prst="rect">
            <a:avLst/>
          </a:prstGeom>
          <a:noFill/>
          <a:ln w="9525">
            <a:noFill/>
          </a:ln>
        </p:spPr>
        <p:txBody>
          <a:bodyPr wrap="square" anchor="t" anchorCtr="0">
            <a:spAutoFit/>
          </a:bodyPr>
          <a:lstStyle/>
          <a:p>
            <a:pPr>
              <a:lnSpc>
                <a:spcPct val="85000"/>
              </a:lnSpc>
            </a:pPr>
            <a:endParaRPr lang="en-US" altLang="zh-CN" sz="1600" b="1" dirty="0">
              <a:latin typeface="黑体" panose="02010609060101010101" pitchFamily="49" charset="-122"/>
              <a:ea typeface="黑体" panose="02010609060101010101" pitchFamily="49" charset="-122"/>
            </a:endParaRPr>
          </a:p>
        </p:txBody>
      </p:sp>
      <p:grpSp>
        <p:nvGrpSpPr>
          <p:cNvPr id="111" name="组合 110"/>
          <p:cNvGrpSpPr/>
          <p:nvPr/>
        </p:nvGrpSpPr>
        <p:grpSpPr>
          <a:xfrm>
            <a:off x="5190627" y="1463797"/>
            <a:ext cx="360753" cy="48757"/>
            <a:chOff x="637832" y="3166541"/>
            <a:chExt cx="331272" cy="44772"/>
          </a:xfrm>
        </p:grpSpPr>
        <p:sp>
          <p:nvSpPr>
            <p:cNvPr id="116" name="Rounded Rectangle 61"/>
            <p:cNvSpPr/>
            <p:nvPr/>
          </p:nvSpPr>
          <p:spPr>
            <a:xfrm>
              <a:off x="637832" y="3166541"/>
              <a:ext cx="330491" cy="38559"/>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sp>
          <p:nvSpPr>
            <p:cNvPr id="114" name="Rounded Rectangle 61"/>
            <p:cNvSpPr/>
            <p:nvPr/>
          </p:nvSpPr>
          <p:spPr bwMode="auto">
            <a:xfrm>
              <a:off x="638613" y="3172755"/>
              <a:ext cx="330491" cy="38558"/>
            </a:xfrm>
            <a:prstGeom prst="round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latin typeface="+mj-lt"/>
                <a:ea typeface="黑体" panose="02010609060101010101" pitchFamily="49" charset="-122"/>
              </a:endParaRPr>
            </a:p>
          </p:txBody>
        </p:sp>
      </p:grpSp>
      <p:sp>
        <p:nvSpPr>
          <p:cNvPr id="25644" name="文本框 1">
            <a:hlinkClick r:id="rId2" action="ppaction://hlinksldjump"/>
          </p:cNvPr>
          <p:cNvSpPr txBox="1"/>
          <p:nvPr/>
        </p:nvSpPr>
        <p:spPr>
          <a:xfrm>
            <a:off x="1338263" y="2884488"/>
            <a:ext cx="3273425" cy="368300"/>
          </a:xfrm>
          <a:prstGeom prst="rect">
            <a:avLst/>
          </a:prstGeom>
          <a:noFill/>
          <a:ln w="9525">
            <a:noFill/>
          </a:ln>
        </p:spPr>
        <p:txBody>
          <a:bodyPr wrap="square" anchor="t" anchorCtr="0">
            <a:spAutoFit/>
          </a:bodyPr>
          <a:lstStyle/>
          <a:p>
            <a:r>
              <a:rPr lang="zh-CN" altLang="en-US" b="1" dirty="0">
                <a:latin typeface="黑体" panose="02010609060101010101" pitchFamily="49" charset="-122"/>
                <a:ea typeface="黑体" panose="02010609060101010101" pitchFamily="49" charset="-122"/>
                <a:sym typeface="+mn-ea"/>
              </a:rPr>
              <a:t>贷款还款方式</a:t>
            </a:r>
            <a:endParaRPr lang="zh-CN" altLang="en-US" b="1" dirty="0">
              <a:latin typeface="黑体" panose="02010609060101010101" pitchFamily="49" charset="-122"/>
              <a:ea typeface="黑体" panose="02010609060101010101" pitchFamily="49" charset="-122"/>
            </a:endParaRPr>
          </a:p>
        </p:txBody>
      </p:sp>
      <p:sp>
        <p:nvSpPr>
          <p:cNvPr id="25645" name="文本框 1">
            <a:hlinkClick r:id="rId2" action="ppaction://hlinksldjump"/>
          </p:cNvPr>
          <p:cNvSpPr txBox="1"/>
          <p:nvPr/>
        </p:nvSpPr>
        <p:spPr>
          <a:xfrm>
            <a:off x="1338580" y="1843405"/>
            <a:ext cx="2330450" cy="368300"/>
          </a:xfrm>
          <a:prstGeom prst="rect">
            <a:avLst/>
          </a:prstGeom>
          <a:noFill/>
          <a:ln w="9525">
            <a:noFill/>
          </a:ln>
        </p:spPr>
        <p:txBody>
          <a:bodyPr wrap="square" anchor="t" anchorCtr="0">
            <a:spAutoFit/>
          </a:bodyPr>
          <a:lstStyle/>
          <a:p>
            <a:r>
              <a:rPr lang="en-US" altLang="zh-CN" b="1" dirty="0">
                <a:latin typeface="黑体" panose="02010609060101010101" pitchFamily="49" charset="-122"/>
                <a:ea typeface="黑体" panose="02010609060101010101" pitchFamily="49" charset="-122"/>
              </a:rPr>
              <a:t>2025</a:t>
            </a:r>
            <a:r>
              <a:rPr lang="zh-CN" altLang="en-US" b="1" dirty="0">
                <a:latin typeface="黑体" panose="02010609060101010101" pitchFamily="49" charset="-122"/>
                <a:ea typeface="黑体" panose="02010609060101010101" pitchFamily="49" charset="-122"/>
              </a:rPr>
              <a:t>年贴息政策解读</a:t>
            </a:r>
            <a:endParaRPr lang="zh-CN" altLang="en-US" b="1" dirty="0">
              <a:latin typeface="黑体" panose="02010609060101010101" pitchFamily="49" charset="-122"/>
              <a:ea typeface="黑体" panose="02010609060101010101" pitchFamily="49" charset="-122"/>
            </a:endParaRPr>
          </a:p>
        </p:txBody>
      </p:sp>
      <p:sp>
        <p:nvSpPr>
          <p:cNvPr id="25646" name="文本框 1">
            <a:hlinkClick r:id="rId2" action="ppaction://hlinksldjump"/>
          </p:cNvPr>
          <p:cNvSpPr txBox="1"/>
          <p:nvPr/>
        </p:nvSpPr>
        <p:spPr>
          <a:xfrm>
            <a:off x="1338263" y="3987800"/>
            <a:ext cx="2597150" cy="645160"/>
          </a:xfrm>
          <a:prstGeom prst="rect">
            <a:avLst/>
          </a:prstGeom>
          <a:noFill/>
          <a:ln w="9525">
            <a:noFill/>
          </a:ln>
        </p:spPr>
        <p:txBody>
          <a:bodyPr wrap="square" anchor="t" anchorCtr="0">
            <a:spAutoFit/>
          </a:bodyPr>
          <a:lstStyle/>
          <a:p>
            <a:r>
              <a:rPr lang="zh-CN" altLang="en-US" b="1" dirty="0">
                <a:latin typeface="黑体" panose="02010609060101010101" pitchFamily="49" charset="-122"/>
                <a:ea typeface="黑体" panose="02010609060101010101" pitchFamily="49" charset="-122"/>
                <a:sym typeface="+mn-ea"/>
              </a:rPr>
              <a:t>其他说明</a:t>
            </a:r>
            <a:endParaRPr lang="zh-CN" altLang="en-US" b="1" dirty="0">
              <a:latin typeface="黑体" panose="02010609060101010101" pitchFamily="49" charset="-122"/>
              <a:ea typeface="黑体" panose="02010609060101010101" pitchFamily="49" charset="-122"/>
            </a:endParaRPr>
          </a:p>
          <a:p>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571500" y="263525"/>
            <a:ext cx="8043863" cy="584200"/>
          </a:xfrm>
          <a:prstGeom prst="rect">
            <a:avLst/>
          </a:prstGeom>
          <a:noFill/>
          <a:ln>
            <a:noFill/>
          </a:ln>
        </p:spPr>
        <p:txBody>
          <a:bodyPr lIns="83119" tIns="41559" rIns="83119" bIns="41559" anchor="t" anchorCtr="0"/>
          <a:lstStyle/>
          <a:p>
            <a:pPr algn="l"/>
            <a:endParaRPr lang="zh-CN" altLang="en-US" sz="2800" dirty="0">
              <a:latin typeface="微软雅黑" panose="020B0503020204020204" pitchFamily="34" charset="-122"/>
              <a:ea typeface="微软雅黑" panose="020B0503020204020204" pitchFamily="34" charset="-122"/>
            </a:endParaRPr>
          </a:p>
        </p:txBody>
      </p:sp>
      <p:sp>
        <p:nvSpPr>
          <p:cNvPr id="27650" name="文本占位符 3"/>
          <p:cNvSpPr>
            <a:spLocks noGrp="1"/>
          </p:cNvSpPr>
          <p:nvPr>
            <p:ph type="body" idx="1"/>
          </p:nvPr>
        </p:nvSpPr>
        <p:spPr>
          <a:xfrm>
            <a:off x="571500" y="1138238"/>
            <a:ext cx="7943850" cy="5027612"/>
          </a:xfrm>
          <a:prstGeom prst="rect">
            <a:avLst/>
          </a:prstGeom>
          <a:noFill/>
          <a:ln>
            <a:noFill/>
          </a:ln>
        </p:spPr>
        <p:txBody>
          <a:bodyPr anchor="t" anchorCtr="0"/>
          <a:lstStyle/>
          <a:p>
            <a:pPr marL="0" indent="0" algn="ctr">
              <a:buNone/>
            </a:pPr>
            <a:r>
              <a:rPr lang="zh-CN" altLang="en-US" sz="2800" b="1" dirty="0">
                <a:latin typeface="黑体" panose="02010609060101010101" pitchFamily="49" charset="-122"/>
                <a:ea typeface="黑体" panose="02010609060101010101" pitchFamily="49" charset="-122"/>
              </a:rPr>
              <a:t>校园地国家助学贷款的还款方式</a:t>
            </a:r>
            <a:endParaRPr lang="zh-CN" altLang="en-US" sz="2800" b="1" dirty="0">
              <a:latin typeface="黑体" panose="02010609060101010101" pitchFamily="49" charset="-122"/>
              <a:ea typeface="黑体" panose="02010609060101010101" pitchFamily="49" charset="-122"/>
            </a:endParaRPr>
          </a:p>
          <a:p>
            <a:pPr marL="0" indent="0" algn="ctr">
              <a:buNone/>
            </a:pPr>
            <a:endParaRPr lang="zh-CN" altLang="en-US" sz="2400" b="1" dirty="0">
              <a:latin typeface="黑体" panose="02010609060101010101" pitchFamily="49" charset="-122"/>
              <a:ea typeface="黑体" panose="02010609060101010101" pitchFamily="49" charset="-122"/>
            </a:endParaRPr>
          </a:p>
          <a:p>
            <a:pPr marL="0" indent="0">
              <a:buNone/>
            </a:pPr>
            <a:r>
              <a:rPr lang="zh-CN" altLang="en-US" sz="2400" b="1" dirty="0">
                <a:solidFill>
                  <a:srgbClr val="0070C0"/>
                </a:solidFill>
                <a:latin typeface="宋体" panose="02010600030101010101" pitchFamily="2" charset="-122"/>
              </a:rPr>
              <a:t>★</a:t>
            </a:r>
            <a:r>
              <a:rPr lang="zh-CN" altLang="en-US" sz="2400" b="1" dirty="0">
                <a:solidFill>
                  <a:srgbClr val="0070C0"/>
                </a:solidFill>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提前还款：</a:t>
            </a:r>
            <a:r>
              <a:rPr lang="zh-CN" altLang="en-US" sz="2400" b="1" dirty="0">
                <a:solidFill>
                  <a:srgbClr val="FF0000"/>
                </a:solidFill>
                <a:latin typeface="黑体" panose="02010609060101010101" pitchFamily="49" charset="-122"/>
                <a:ea typeface="黑体" panose="02010609060101010101" pitchFamily="49" charset="-122"/>
              </a:rPr>
              <a:t>毕业前</a:t>
            </a:r>
            <a:r>
              <a:rPr lang="zh-CN" altLang="en-US" sz="2400" b="1" dirty="0">
                <a:latin typeface="黑体" panose="02010609060101010101" pitchFamily="49" charset="-122"/>
                <a:ea typeface="黑体" panose="02010609060101010101" pitchFamily="49" charset="-122"/>
              </a:rPr>
              <a:t>和</a:t>
            </a:r>
            <a:r>
              <a:rPr lang="zh-CN" altLang="en-US" sz="2400" b="1" dirty="0">
                <a:solidFill>
                  <a:srgbClr val="FF0000"/>
                </a:solidFill>
                <a:latin typeface="黑体" panose="02010609060101010101" pitchFamily="49" charset="-122"/>
                <a:ea typeface="黑体" panose="02010609060101010101" pitchFamily="49" charset="-122"/>
              </a:rPr>
              <a:t>毕业后</a:t>
            </a:r>
            <a:r>
              <a:rPr lang="zh-CN" altLang="en-US" sz="2400" b="1" dirty="0">
                <a:latin typeface="黑体" panose="02010609060101010101" pitchFamily="49" charset="-122"/>
                <a:ea typeface="黑体" panose="02010609060101010101" pitchFamily="49" charset="-122"/>
              </a:rPr>
              <a:t>均可提前归还贷款</a:t>
            </a:r>
            <a:endParaRPr lang="zh-CN" altLang="en-US" sz="2400" b="1" dirty="0">
              <a:latin typeface="黑体" panose="02010609060101010101" pitchFamily="49" charset="-122"/>
              <a:ea typeface="黑体" panose="02010609060101010101" pitchFamily="49" charset="-122"/>
            </a:endParaRPr>
          </a:p>
          <a:p>
            <a:pPr marL="0" indent="0">
              <a:buNone/>
            </a:pPr>
            <a:endParaRPr lang="zh-CN" altLang="en-US" sz="2400" b="1" dirty="0">
              <a:latin typeface="黑体" panose="02010609060101010101" pitchFamily="49" charset="-122"/>
              <a:ea typeface="黑体" panose="02010609060101010101" pitchFamily="49" charset="-122"/>
            </a:endParaRPr>
          </a:p>
          <a:p>
            <a:pPr marL="0" indent="0">
              <a:buNone/>
            </a:pPr>
            <a:r>
              <a:rPr lang="zh-CN" altLang="en-US" sz="2400" b="1" dirty="0">
                <a:solidFill>
                  <a:srgbClr val="0070C0"/>
                </a:solidFill>
                <a:latin typeface="宋体" panose="02010600030101010101" pitchFamily="2" charset="-122"/>
              </a:rPr>
              <a:t>★</a:t>
            </a:r>
            <a:r>
              <a:rPr lang="zh-CN" altLang="en-US" sz="2400" b="1" dirty="0">
                <a:solidFill>
                  <a:srgbClr val="0070C0"/>
                </a:solidFill>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正常还款：毕业后</a:t>
            </a:r>
            <a:r>
              <a:rPr lang="zh-CN" altLang="en-US" sz="2400" b="1" dirty="0">
                <a:solidFill>
                  <a:srgbClr val="FF0000"/>
                </a:solidFill>
                <a:latin typeface="黑体" panose="02010609060101010101" pitchFamily="49" charset="-122"/>
                <a:ea typeface="黑体" panose="02010609060101010101" pitchFamily="49" charset="-122"/>
              </a:rPr>
              <a:t>按月归还</a:t>
            </a:r>
            <a:r>
              <a:rPr lang="zh-CN" altLang="en-US" sz="2400" b="1" dirty="0">
                <a:latin typeface="黑体" panose="02010609060101010101" pitchFamily="49" charset="-122"/>
                <a:ea typeface="黑体" panose="02010609060101010101" pitchFamily="49" charset="-122"/>
              </a:rPr>
              <a:t>贷款</a:t>
            </a:r>
            <a:endParaRPr lang="zh-CN" altLang="en-US" sz="2400" b="1" dirty="0">
              <a:latin typeface="黑体" panose="02010609060101010101" pitchFamily="49" charset="-122"/>
              <a:ea typeface="黑体" panose="02010609060101010101" pitchFamily="49" charset="-122"/>
            </a:endParaRPr>
          </a:p>
          <a:p>
            <a:pPr marL="0" indent="0">
              <a:buNone/>
            </a:pPr>
            <a:endParaRPr lang="zh-CN" altLang="en-US" sz="2400" b="1" dirty="0">
              <a:latin typeface="黑体" panose="02010609060101010101" pitchFamily="49" charset="-122"/>
              <a:ea typeface="黑体" panose="02010609060101010101" pitchFamily="49" charset="-122"/>
            </a:endParaRPr>
          </a:p>
          <a:p>
            <a:pPr marL="0" indent="0">
              <a:buNone/>
            </a:pPr>
            <a:r>
              <a:rPr lang="zh-CN" altLang="en-US" sz="2400" b="1" dirty="0">
                <a:solidFill>
                  <a:srgbClr val="0070C0"/>
                </a:solidFill>
                <a:latin typeface="宋体" panose="02010600030101010101" pitchFamily="2" charset="-122"/>
              </a:rPr>
              <a:t>★</a:t>
            </a:r>
            <a:r>
              <a:rPr lang="zh-CN" altLang="en-US" sz="2400" b="1" dirty="0">
                <a:solidFill>
                  <a:srgbClr val="0070C0"/>
                </a:solidFill>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继续贴息：毕业后继续攻读</a:t>
            </a:r>
            <a:r>
              <a:rPr lang="zh-CN" altLang="en-US" sz="2400" b="1" dirty="0">
                <a:solidFill>
                  <a:srgbClr val="FF0000"/>
                </a:solidFill>
                <a:latin typeface="黑体" panose="02010609060101010101" pitchFamily="49" charset="-122"/>
                <a:ea typeface="黑体" panose="02010609060101010101" pitchFamily="49" charset="-122"/>
              </a:rPr>
              <a:t>高一级</a:t>
            </a:r>
            <a:r>
              <a:rPr lang="zh-CN" altLang="en-US" sz="2400" b="1" dirty="0">
                <a:latin typeface="黑体" panose="02010609060101010101" pitchFamily="49" charset="-122"/>
                <a:ea typeface="黑体" panose="02010609060101010101" pitchFamily="49" charset="-122"/>
              </a:rPr>
              <a:t>学历</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延迟毕业</a:t>
            </a:r>
            <a:r>
              <a:rPr lang="zh-CN" altLang="en-US" sz="2400" b="1" dirty="0">
                <a:latin typeface="黑体" panose="02010609060101010101" pitchFamily="49" charset="-122"/>
                <a:ea typeface="黑体" panose="02010609060101010101" pitchFamily="49" charset="-122"/>
              </a:rPr>
              <a:t>，可</a:t>
            </a:r>
            <a:r>
              <a:rPr lang="zh-CN" altLang="en-US" sz="2400" b="1" dirty="0">
                <a:solidFill>
                  <a:srgbClr val="FF0000"/>
                </a:solidFill>
                <a:latin typeface="黑体" panose="02010609060101010101" pitchFamily="49" charset="-122"/>
                <a:ea typeface="黑体" panose="02010609060101010101" pitchFamily="49" charset="-122"/>
              </a:rPr>
              <a:t>申请</a:t>
            </a:r>
            <a:r>
              <a:rPr lang="zh-CN" altLang="en-US" sz="2400" b="1" dirty="0">
                <a:latin typeface="黑体" panose="02010609060101010101" pitchFamily="49" charset="-122"/>
                <a:ea typeface="黑体" panose="02010609060101010101" pitchFamily="49" charset="-122"/>
              </a:rPr>
              <a:t>财政继续贴息</a:t>
            </a:r>
            <a:endParaRPr lang="zh-CN" altLang="en-US" sz="2400" b="1" dirty="0">
              <a:latin typeface="黑体" panose="02010609060101010101" pitchFamily="49" charset="-122"/>
              <a:ea typeface="黑体" panose="02010609060101010101" pitchFamily="49" charset="-122"/>
            </a:endParaRPr>
          </a:p>
          <a:p>
            <a:pPr marL="0" indent="0" algn="ctr">
              <a:buNone/>
            </a:pPr>
            <a:endParaRPr lang="zh-CN" altLang="en-US" dirty="0">
              <a:solidFill>
                <a:srgbClr val="C00000"/>
              </a:solidFill>
              <a:latin typeface="黑体" panose="02010609060101010101" pitchFamily="49" charset="-122"/>
              <a:ea typeface="黑体" panose="02010609060101010101" pitchFamily="49" charset="-122"/>
            </a:endParaRPr>
          </a:p>
          <a:p>
            <a:pPr marL="0" indent="0" algn="ctr">
              <a:buNone/>
            </a:pPr>
            <a:endParaRPr lang="zh-CN" altLang="en-US" dirty="0">
              <a:solidFill>
                <a:srgbClr val="C00000"/>
              </a:solidFill>
              <a:latin typeface="黑体" panose="02010609060101010101" pitchFamily="49" charset="-122"/>
              <a:ea typeface="黑体" panose="02010609060101010101" pitchFamily="49" charset="-122"/>
            </a:endParaRPr>
          </a:p>
        </p:txBody>
      </p:sp>
      <p:pic>
        <p:nvPicPr>
          <p:cNvPr id="27651" name="Picture 8" descr="BS00554_"/>
          <p:cNvPicPr>
            <a:picLocks noChangeAspect="1"/>
          </p:cNvPicPr>
          <p:nvPr/>
        </p:nvPicPr>
        <p:blipFill>
          <a:blip r:embed="rId1"/>
          <a:stretch>
            <a:fillRect/>
          </a:stretch>
        </p:blipFill>
        <p:spPr>
          <a:xfrm>
            <a:off x="6481763" y="4791075"/>
            <a:ext cx="1695450" cy="1274763"/>
          </a:xfrm>
          <a:prstGeom prst="rect">
            <a:avLst/>
          </a:prstGeom>
          <a:noFill/>
          <a:ln w="9525">
            <a:noFill/>
          </a:ln>
        </p:spPr>
      </p:pic>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663575" y="1532255"/>
            <a:ext cx="8264525" cy="4712970"/>
          </a:xfrm>
          <a:noFill/>
          <a:ln>
            <a:noFill/>
          </a:ln>
        </p:spPr>
        <p:txBody>
          <a:bodyPr anchor="t" anchorCtr="0"/>
          <a:lstStyle/>
          <a:p>
            <a:pPr algn="l">
              <a:lnSpc>
                <a:spcPct val="150000"/>
              </a:lnSpc>
            </a:pPr>
            <a:r>
              <a:rPr lang="zh-CN" altLang="en-US" sz="2000" b="1" strike="noStrike" noProof="1">
                <a:solidFill>
                  <a:srgbClr val="000000"/>
                </a:solidFill>
                <a:latin typeface="黑体" panose="02010609060101010101" pitchFamily="49" charset="-122"/>
                <a:ea typeface="黑体" panose="02010609060101010101" pitchFamily="49" charset="-122"/>
                <a:cs typeface="+mn-ea"/>
              </a:rPr>
              <a:t>学生</a:t>
            </a:r>
            <a:r>
              <a:rPr lang="zh-CN" altLang="en-US" sz="2000" b="1" dirty="0">
                <a:solidFill>
                  <a:srgbClr val="000000"/>
                </a:solidFill>
                <a:latin typeface="黑体" panose="02010609060101010101" pitchFamily="49" charset="-122"/>
                <a:ea typeface="黑体" panose="02010609060101010101" pitchFamily="49" charset="-122"/>
                <a:cs typeface="+mn-ea"/>
                <a:sym typeface="+mn-ea"/>
              </a:rPr>
              <a:t>提前偿还国家助学贷款本金，可选择</a:t>
            </a:r>
            <a:r>
              <a:rPr lang="zh-CN" altLang="en-US" sz="2000" b="1" dirty="0">
                <a:solidFill>
                  <a:srgbClr val="FF0000"/>
                </a:solidFill>
                <a:latin typeface="黑体" panose="02010609060101010101" pitchFamily="49" charset="-122"/>
                <a:ea typeface="黑体" panose="02010609060101010101" pitchFamily="49" charset="-122"/>
                <a:cs typeface="+mn-ea"/>
                <a:sym typeface="+mn-ea"/>
              </a:rPr>
              <a:t>部分还款</a:t>
            </a:r>
            <a:r>
              <a:rPr lang="zh-CN" altLang="en-US" sz="2000" b="1" dirty="0">
                <a:solidFill>
                  <a:srgbClr val="000000"/>
                </a:solidFill>
                <a:latin typeface="黑体" panose="02010609060101010101" pitchFamily="49" charset="-122"/>
                <a:ea typeface="黑体" panose="02010609060101010101" pitchFamily="49" charset="-122"/>
                <a:cs typeface="+mn-ea"/>
                <a:sym typeface="+mn-ea"/>
              </a:rPr>
              <a:t>或</a:t>
            </a:r>
            <a:r>
              <a:rPr lang="zh-CN" altLang="en-US" sz="2000" b="1" dirty="0">
                <a:solidFill>
                  <a:srgbClr val="FF0000"/>
                </a:solidFill>
                <a:latin typeface="黑体" panose="02010609060101010101" pitchFamily="49" charset="-122"/>
                <a:ea typeface="黑体" panose="02010609060101010101" pitchFamily="49" charset="-122"/>
                <a:cs typeface="+mn-ea"/>
                <a:sym typeface="+mn-ea"/>
              </a:rPr>
              <a:t>全部还款</a:t>
            </a:r>
            <a:r>
              <a:rPr lang="zh-CN" altLang="en-US" sz="2000" b="1" dirty="0">
                <a:solidFill>
                  <a:srgbClr val="000000"/>
                </a:solidFill>
                <a:latin typeface="黑体" panose="02010609060101010101" pitchFamily="49" charset="-122"/>
                <a:ea typeface="黑体" panose="02010609060101010101" pitchFamily="49" charset="-122"/>
                <a:cs typeface="+mn-ea"/>
                <a:sym typeface="+mn-ea"/>
              </a:rPr>
              <a:t>。</a:t>
            </a:r>
            <a:br>
              <a:rPr lang="en-US" altLang="zh-CN" sz="2000" b="1" dirty="0">
                <a:solidFill>
                  <a:srgbClr val="000000"/>
                </a:solidFill>
                <a:latin typeface="黑体" panose="02010609060101010101" pitchFamily="49" charset="-122"/>
                <a:ea typeface="黑体" panose="02010609060101010101" pitchFamily="49" charset="-122"/>
              </a:rPr>
            </a:br>
            <a:r>
              <a:rPr lang="zh-CN" altLang="en-US" sz="2000" b="1" dirty="0">
                <a:solidFill>
                  <a:srgbClr val="000000"/>
                </a:solidFill>
                <a:latin typeface="黑体" panose="02010609060101010101" pitchFamily="49" charset="-122"/>
                <a:ea typeface="黑体" panose="02010609060101010101" pitchFamily="49" charset="-122"/>
              </a:rPr>
              <a:t>提前还款途经：</a:t>
            </a:r>
            <a:br>
              <a:rPr lang="zh-CN" altLang="en-US" sz="2000" b="1" dirty="0">
                <a:solidFill>
                  <a:srgbClr val="000000"/>
                </a:solidFill>
                <a:latin typeface="黑体" panose="02010609060101010101" pitchFamily="49" charset="-122"/>
                <a:ea typeface="黑体" panose="02010609060101010101" pitchFamily="49" charset="-122"/>
              </a:rPr>
            </a:br>
            <a:r>
              <a:rPr lang="zh-CN" altLang="en-US" sz="2000" b="1" dirty="0">
                <a:solidFill>
                  <a:srgbClr val="000000"/>
                </a:solidFill>
                <a:latin typeface="黑体" panose="02010609060101010101" pitchFamily="49" charset="-122"/>
                <a:ea typeface="黑体" panose="02010609060101010101" pitchFamily="49" charset="-122"/>
              </a:rPr>
              <a:t>    学生可</a:t>
            </a:r>
            <a:r>
              <a:rPr lang="zh-CN" altLang="en-US" sz="2000" b="1" dirty="0">
                <a:solidFill>
                  <a:srgbClr val="000000"/>
                </a:solidFill>
                <a:latin typeface="黑体" panose="02010609060101010101" pitchFamily="49" charset="-122"/>
                <a:ea typeface="黑体" panose="02010609060101010101" pitchFamily="49" charset="-122"/>
                <a:sym typeface="宋体" panose="02010600030101010101" pitchFamily="2" charset="-122"/>
              </a:rPr>
              <a:t>通过</a:t>
            </a:r>
            <a:r>
              <a:rPr lang="zh-CN" altLang="en-US" sz="2000" b="1" dirty="0">
                <a:solidFill>
                  <a:srgbClr val="FF0000"/>
                </a:solidFill>
                <a:latin typeface="黑体" panose="02010609060101010101" pitchFamily="49" charset="-122"/>
                <a:ea typeface="黑体" panose="02010609060101010101" pitchFamily="49" charset="-122"/>
                <a:sym typeface="宋体" panose="02010600030101010101" pitchFamily="2" charset="-122"/>
              </a:rPr>
              <a:t>中国银行手机银行</a:t>
            </a:r>
            <a:r>
              <a:rPr lang="zh-CN" altLang="en-US" sz="2000" b="1" dirty="0">
                <a:solidFill>
                  <a:srgbClr val="000000"/>
                </a:solidFill>
                <a:latin typeface="黑体" panose="02010609060101010101" pitchFamily="49" charset="-122"/>
                <a:ea typeface="黑体" panose="02010609060101010101" pitchFamily="49" charset="-122"/>
                <a:sym typeface="宋体" panose="02010600030101010101" pitchFamily="2" charset="-122"/>
              </a:rPr>
              <a:t>或</a:t>
            </a:r>
            <a:r>
              <a:rPr lang="zh-CN" altLang="en-US" sz="2000" b="1" dirty="0">
                <a:solidFill>
                  <a:srgbClr val="FF0000"/>
                </a:solidFill>
                <a:latin typeface="黑体" panose="02010609060101010101" pitchFamily="49" charset="-122"/>
                <a:ea typeface="黑体" panose="02010609060101010101" pitchFamily="49" charset="-122"/>
                <a:sym typeface="宋体" panose="02010600030101010101" pitchFamily="2" charset="-122"/>
              </a:rPr>
              <a:t>网上银行</a:t>
            </a:r>
            <a:r>
              <a:rPr lang="zh-CN" altLang="en-US" sz="2000" b="1" dirty="0">
                <a:solidFill>
                  <a:srgbClr val="000000"/>
                </a:solidFill>
                <a:latin typeface="黑体" panose="02010609060101010101" pitchFamily="49" charset="-122"/>
                <a:ea typeface="黑体" panose="02010609060101010101" pitchFamily="49" charset="-122"/>
                <a:sym typeface="宋体" panose="02010600030101010101" pitchFamily="2" charset="-122"/>
              </a:rPr>
              <a:t>自行还款。</a:t>
            </a:r>
            <a:r>
              <a:rPr lang="zh-CN" altLang="en-US" sz="2000" b="1" dirty="0">
                <a:latin typeface="黑体" panose="02010609060101010101" pitchFamily="49" charset="-122"/>
                <a:ea typeface="黑体" panose="02010609060101010101" pitchFamily="49" charset="-122"/>
                <a:sym typeface="宋体" panose="02010600030101010101" pitchFamily="2" charset="-122"/>
              </a:rPr>
              <a:t>提前还款操作的安全工具是</a:t>
            </a:r>
            <a:r>
              <a:rPr lang="en-US" altLang="zh-CN"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a:t>
            </a:r>
            <a:r>
              <a:rPr lang="zh-CN" altLang="en-US"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手机交易码</a:t>
            </a:r>
            <a:r>
              <a:rPr lang="en-US" altLang="zh-CN"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a:t>
            </a:r>
            <a:r>
              <a:rPr lang="zh-CN" altLang="en-US"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动态口令</a:t>
            </a:r>
            <a:r>
              <a:rPr lang="en-US" altLang="zh-CN"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a:t>
            </a:r>
            <a:r>
              <a:rPr lang="zh-CN" altLang="en-US"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或</a:t>
            </a:r>
            <a:r>
              <a:rPr lang="en-US" altLang="zh-CN"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a:t>
            </a:r>
            <a:r>
              <a:rPr lang="zh-CN" altLang="en-US"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手机盾</a:t>
            </a:r>
            <a:r>
              <a:rPr lang="en-US" altLang="zh-CN" sz="2000" b="1" dirty="0">
                <a:solidFill>
                  <a:srgbClr val="0070C0"/>
                </a:solidFill>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，没有开立中国银行动态口令牌或开通手机盾，提前还款无法操作。</a:t>
            </a:r>
            <a:br>
              <a:rPr lang="zh-CN" altLang="en-US" sz="2000" dirty="0">
                <a:latin typeface="黑体" panose="02010609060101010101" pitchFamily="49" charset="-122"/>
                <a:ea typeface="黑体" panose="02010609060101010101" pitchFamily="49" charset="-122"/>
                <a:sym typeface="宋体" panose="02010600030101010101" pitchFamily="2" charset="-122"/>
              </a:rPr>
            </a:br>
            <a:r>
              <a:rPr lang="en-US" altLang="zh-CN" sz="1800" b="1" dirty="0">
                <a:solidFill>
                  <a:srgbClr val="7030A0"/>
                </a:solidFill>
                <a:latin typeface="黑体" panose="02010609060101010101" pitchFamily="49" charset="-122"/>
                <a:ea typeface="黑体" panose="02010609060101010101" pitchFamily="49" charset="-122"/>
                <a:sym typeface="宋体" panose="02010600030101010101" pitchFamily="2" charset="-122"/>
              </a:rPr>
              <a:t> </a:t>
            </a:r>
            <a:br>
              <a:rPr lang="en-US" altLang="zh-CN" sz="1800" b="1" dirty="0">
                <a:solidFill>
                  <a:srgbClr val="7030A0"/>
                </a:solidFill>
                <a:latin typeface="黑体" panose="02010609060101010101" pitchFamily="49" charset="-122"/>
                <a:ea typeface="黑体" panose="02010609060101010101" pitchFamily="49" charset="-122"/>
                <a:sym typeface="宋体" panose="02010600030101010101" pitchFamily="2" charset="-122"/>
              </a:rPr>
            </a:br>
            <a:br>
              <a:rPr lang="en-US" altLang="zh-CN" sz="1800" b="1" dirty="0">
                <a:solidFill>
                  <a:srgbClr val="7030A0"/>
                </a:solidFill>
                <a:latin typeface="黑体" panose="02010609060101010101" pitchFamily="49" charset="-122"/>
                <a:ea typeface="黑体" panose="02010609060101010101" pitchFamily="49" charset="-122"/>
                <a:sym typeface="宋体" panose="02010600030101010101" pitchFamily="2" charset="-122"/>
              </a:rPr>
            </a:br>
            <a:r>
              <a:rPr lang="en-US" altLang="zh-CN" sz="1800" b="1" dirty="0">
                <a:solidFill>
                  <a:srgbClr val="7030A0"/>
                </a:solidFill>
                <a:latin typeface="黑体" panose="02010609060101010101" pitchFamily="49" charset="-122"/>
                <a:ea typeface="黑体" panose="02010609060101010101" pitchFamily="49" charset="-122"/>
                <a:sym typeface="宋体" panose="02010600030101010101" pitchFamily="2" charset="-122"/>
              </a:rPr>
              <a:t>        </a:t>
            </a:r>
            <a:br>
              <a:rPr lang="zh-CN" altLang="en-US" sz="1800"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br>
            <a:br>
              <a:rPr lang="zh-CN" altLang="en-US" sz="2000" dirty="0">
                <a:latin typeface="仿宋_GB2312" panose="02010609030101010101" charset="-122"/>
                <a:ea typeface="仿宋_GB2312" panose="02010609030101010101" charset="-122"/>
              </a:rPr>
            </a:br>
            <a:endParaRPr lang="zh-CN" altLang="en-US" sz="2000" dirty="0">
              <a:latin typeface="仿宋_GB2312" panose="02010609030101010101" charset="-122"/>
              <a:ea typeface="仿宋_GB2312" panose="02010609030101010101" charset="-122"/>
            </a:endParaRPr>
          </a:p>
        </p:txBody>
      </p:sp>
      <p:sp>
        <p:nvSpPr>
          <p:cNvPr id="31746" name="矩形 2"/>
          <p:cNvSpPr/>
          <p:nvPr/>
        </p:nvSpPr>
        <p:spPr>
          <a:xfrm>
            <a:off x="619125" y="77788"/>
            <a:ext cx="8353425" cy="731837"/>
          </a:xfrm>
          <a:prstGeom prst="rect">
            <a:avLst/>
          </a:prstGeom>
          <a:noFill/>
          <a:ln w="9525">
            <a:noFill/>
          </a:ln>
        </p:spPr>
        <p:txBody>
          <a:bodyPr wrap="square" anchor="t" anchorCtr="0">
            <a:spAutoFit/>
          </a:bodyPr>
          <a:lstStyle/>
          <a:p>
            <a:pPr eaLnBrk="0" hangingPunct="0">
              <a:lnSpc>
                <a:spcPct val="150000"/>
              </a:lnSpc>
              <a:buClr>
                <a:srgbClr val="C00000"/>
              </a:buClr>
              <a:buFont typeface="Wingdings" panose="05000000000000000000" pitchFamily="2" charset="2"/>
            </a:pPr>
            <a:endParaRPr lang="zh-CN" altLang="en-US" sz="28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4" name="文本框 3"/>
          <p:cNvSpPr txBox="1"/>
          <p:nvPr/>
        </p:nvSpPr>
        <p:spPr>
          <a:xfrm>
            <a:off x="617538" y="1014413"/>
            <a:ext cx="8355013"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提前还款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sp>
        <p:nvSpPr>
          <p:cNvPr id="5" name="心形 4"/>
          <p:cNvSpPr/>
          <p:nvPr/>
        </p:nvSpPr>
        <p:spPr>
          <a:xfrm>
            <a:off x="755650" y="4220845"/>
            <a:ext cx="1188085" cy="1167130"/>
          </a:xfrm>
          <a:prstGeom prst="heart">
            <a:avLst/>
          </a:prstGeom>
          <a:solidFill>
            <a:schemeClr val="accent6">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文本框 1"/>
          <p:cNvSpPr txBox="1"/>
          <p:nvPr/>
        </p:nvSpPr>
        <p:spPr>
          <a:xfrm>
            <a:off x="1979930" y="4653280"/>
            <a:ext cx="6772275" cy="1322070"/>
          </a:xfrm>
          <a:prstGeom prst="rect">
            <a:avLst/>
          </a:prstGeom>
          <a:noFill/>
        </p:spPr>
        <p:txBody>
          <a:bodyPr wrap="square" rtlCol="0">
            <a:spAutoFit/>
          </a:bodyPr>
          <a:lstStyle/>
          <a:p>
            <a:pPr algn="l"/>
            <a:r>
              <a:rPr lang="en-US" altLang="zh-CN" sz="2000" b="1" dirty="0">
                <a:latin typeface="黑体" panose="02010609060101010101" pitchFamily="49" charset="-122"/>
                <a:ea typeface="黑体" panose="02010609060101010101" pitchFamily="49" charset="-122"/>
                <a:sym typeface="宋体" panose="02010600030101010101" pitchFamily="2" charset="-122"/>
              </a:rPr>
              <a:t>1</a:t>
            </a:r>
            <a:r>
              <a:rPr lang="zh-CN" altLang="en-US" sz="2000" b="1" dirty="0">
                <a:latin typeface="黑体" panose="02010609060101010101" pitchFamily="49" charset="-122"/>
                <a:ea typeface="黑体" panose="02010609060101010101" pitchFamily="49" charset="-122"/>
                <a:sym typeface="宋体" panose="02010600030101010101" pitchFamily="2" charset="-122"/>
              </a:rPr>
              <a:t>、</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动态口令牌</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开立或过期更换方式：本人携带身份证原件到中国银行网点办理。</a:t>
            </a:r>
            <a:br>
              <a:rPr lang="zh-CN" altLang="en-US" sz="2000" b="1" dirty="0">
                <a:latin typeface="黑体" panose="02010609060101010101" pitchFamily="49" charset="-122"/>
                <a:ea typeface="黑体" panose="02010609060101010101" pitchFamily="49" charset="-122"/>
                <a:sym typeface="宋体" panose="02010600030101010101" pitchFamily="2" charset="-122"/>
              </a:rPr>
            </a:br>
            <a:r>
              <a:rPr lang="en-US" altLang="zh-CN" sz="2000" b="1" dirty="0">
                <a:latin typeface="黑体" panose="02010609060101010101" pitchFamily="49" charset="-122"/>
                <a:ea typeface="黑体" panose="02010609060101010101" pitchFamily="49" charset="-122"/>
                <a:sym typeface="宋体" panose="02010600030101010101" pitchFamily="2" charset="-122"/>
              </a:rPr>
              <a:t>2</a:t>
            </a:r>
            <a:r>
              <a:rPr lang="zh-CN" altLang="en-US" sz="2000" b="1" dirty="0">
                <a:latin typeface="黑体" panose="02010609060101010101" pitchFamily="49" charset="-122"/>
                <a:ea typeface="黑体" panose="02010609060101010101" pitchFamily="49" charset="-122"/>
                <a:sym typeface="宋体" panose="02010600030101010101" pitchFamily="2" charset="-122"/>
              </a:rPr>
              <a:t>、</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手机盾</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开通方式：登陆手机银行，在</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安全工具</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模块下，选择</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管理手机盾</a:t>
            </a:r>
            <a:r>
              <a:rPr lang="en-US" altLang="zh-CN" sz="2000" b="1" dirty="0">
                <a:latin typeface="黑体" panose="02010609060101010101" pitchFamily="49" charset="-122"/>
                <a:ea typeface="黑体" panose="02010609060101010101" pitchFamily="49" charset="-122"/>
                <a:sym typeface="宋体" panose="02010600030101010101" pitchFamily="2" charset="-122"/>
              </a:rPr>
              <a:t>”</a:t>
            </a:r>
            <a:r>
              <a:rPr lang="zh-CN" altLang="en-US" sz="2000" b="1" dirty="0">
                <a:latin typeface="黑体" panose="02010609060101010101" pitchFamily="49" charset="-122"/>
                <a:ea typeface="黑体" panose="02010609060101010101" pitchFamily="49" charset="-122"/>
                <a:sym typeface="宋体" panose="02010600030101010101" pitchFamily="2" charset="-122"/>
              </a:rPr>
              <a:t>进行申请开通。</a:t>
            </a:r>
            <a:endParaRPr lang="zh-CN" altLang="en-US" sz="2000"/>
          </a:p>
        </p:txBody>
      </p:sp>
      <p:sp>
        <p:nvSpPr>
          <p:cNvPr id="3" name="文本框 2"/>
          <p:cNvSpPr txBox="1"/>
          <p:nvPr/>
        </p:nvSpPr>
        <p:spPr>
          <a:xfrm>
            <a:off x="1024255" y="4481830"/>
            <a:ext cx="650875" cy="645160"/>
          </a:xfrm>
          <a:prstGeom prst="rect">
            <a:avLst/>
          </a:prstGeom>
          <a:noFill/>
        </p:spPr>
        <p:txBody>
          <a:bodyPr wrap="square" rtlCol="0">
            <a:spAutoFit/>
          </a:bodyPr>
          <a:lstStyle/>
          <a:p>
            <a:r>
              <a:rPr lang="zh-CN" altLang="en-US" b="1">
                <a:solidFill>
                  <a:srgbClr val="7030A0"/>
                </a:solidFill>
              </a:rPr>
              <a:t>温馨提示</a:t>
            </a:r>
            <a:endParaRPr lang="zh-CN" altLang="en-US" b="1">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536575" y="1565275"/>
            <a:ext cx="8435975" cy="4633913"/>
          </a:xfrm>
          <a:noFill/>
          <a:ln>
            <a:noFill/>
          </a:ln>
        </p:spPr>
        <p:txBody>
          <a:bodyPr anchor="t" anchorCtr="0"/>
          <a:lstStyle/>
          <a:p>
            <a:pPr algn="l"/>
            <a:r>
              <a:rPr lang="zh-CN" altLang="en-US" sz="2000" b="1" dirty="0">
                <a:latin typeface="黑体" panose="02010609060101010101" pitchFamily="49" charset="-122"/>
                <a:ea typeface="黑体" panose="02010609060101010101" pitchFamily="49" charset="-122"/>
              </a:rPr>
              <a:t>开通手机盾：首页</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latin typeface="黑体" panose="02010609060101010101" pitchFamily="49" charset="-122"/>
                <a:ea typeface="黑体" panose="02010609060101010101" pitchFamily="49" charset="-122"/>
              </a:rPr>
              <a:t>更多</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rPr>
              <a:t>→</a:t>
            </a:r>
            <a:r>
              <a:rPr lang="zh-CN" altLang="en-US" sz="2000" b="1" dirty="0">
                <a:latin typeface="黑体" panose="02010609060101010101" pitchFamily="49" charset="-122"/>
                <a:ea typeface="黑体" panose="02010609060101010101" pitchFamily="49" charset="-122"/>
              </a:rPr>
              <a:t>安全中心</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latin typeface="黑体" panose="02010609060101010101" pitchFamily="49" charset="-122"/>
                <a:ea typeface="黑体" panose="02010609060101010101" pitchFamily="49" charset="-122"/>
              </a:rPr>
              <a:t>安全工具</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latin typeface="黑体" panose="02010609060101010101" pitchFamily="49" charset="-122"/>
                <a:ea typeface="黑体" panose="02010609060101010101" pitchFamily="49" charset="-122"/>
              </a:rPr>
              <a:t>管理手机盾</a:t>
            </a:r>
            <a:r>
              <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a:t>
            </a:r>
            <a:r>
              <a:rPr lang="zh-CN" altLang="en-US" sz="2000" b="1" dirty="0">
                <a:latin typeface="黑体" panose="02010609060101010101" pitchFamily="49" charset="-122"/>
                <a:ea typeface="黑体" panose="02010609060101010101" pitchFamily="49" charset="-122"/>
              </a:rPr>
              <a:t>开通</a:t>
            </a: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br>
              <a:rPr lang="zh-CN" altLang="en-US" sz="2000" b="1" dirty="0">
                <a:solidFill>
                  <a:srgbClr val="7030A0"/>
                </a:solidFill>
                <a:latin typeface="仿宋_GB2312" panose="02010609030101010101" charset="-122"/>
                <a:ea typeface="仿宋_GB2312" panose="02010609030101010101" charset="-122"/>
              </a:rPr>
            </a:br>
            <a:endParaRPr lang="zh-CN" altLang="en-US" sz="2000" b="1" dirty="0">
              <a:solidFill>
                <a:srgbClr val="7030A0"/>
              </a:solidFill>
              <a:latin typeface="仿宋_GB2312" panose="02010609030101010101" charset="-122"/>
              <a:ea typeface="仿宋_GB2312" panose="02010609030101010101" charset="-122"/>
            </a:endParaRPr>
          </a:p>
        </p:txBody>
      </p:sp>
      <p:sp>
        <p:nvSpPr>
          <p:cNvPr id="4" name="文本框 3"/>
          <p:cNvSpPr txBox="1"/>
          <p:nvPr/>
        </p:nvSpPr>
        <p:spPr>
          <a:xfrm>
            <a:off x="536575" y="1014413"/>
            <a:ext cx="8435975" cy="5175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fontAlgn="base"/>
            <a:r>
              <a:rPr lang="zh-CN" altLang="en-US" sz="2800" strike="noStrike" noProof="1">
                <a:solidFill>
                  <a:schemeClr val="bg1"/>
                </a:solidFill>
                <a:latin typeface="黑体" panose="02010609060101010101" pitchFamily="49" charset="-122"/>
                <a:ea typeface="黑体" panose="02010609060101010101" pitchFamily="49" charset="-122"/>
                <a:sym typeface="+mn-ea"/>
              </a:rPr>
              <a:t>提前还款</a:t>
            </a:r>
            <a:endParaRPr lang="zh-CN" altLang="en-US" sz="2800" strike="noStrike" noProof="1">
              <a:solidFill>
                <a:schemeClr val="bg1"/>
              </a:solidFill>
              <a:latin typeface="黑体" panose="02010609060101010101" pitchFamily="49" charset="-122"/>
              <a:ea typeface="黑体" panose="02010609060101010101" pitchFamily="49" charset="-122"/>
              <a:sym typeface="+mn-ea"/>
            </a:endParaRPr>
          </a:p>
        </p:txBody>
      </p:sp>
      <p:pic>
        <p:nvPicPr>
          <p:cNvPr id="5" name="图片 4" descr="1"/>
          <p:cNvPicPr>
            <a:picLocks noChangeAspect="1"/>
          </p:cNvPicPr>
          <p:nvPr/>
        </p:nvPicPr>
        <p:blipFill>
          <a:blip r:embed="rId1"/>
          <a:srcRect t="4852" r="-80" b="36352"/>
          <a:stretch>
            <a:fillRect/>
          </a:stretch>
        </p:blipFill>
        <p:spPr>
          <a:xfrm>
            <a:off x="536575" y="2348865"/>
            <a:ext cx="2308225" cy="2940685"/>
          </a:xfrm>
          <a:prstGeom prst="rect">
            <a:avLst/>
          </a:prstGeom>
        </p:spPr>
      </p:pic>
      <p:pic>
        <p:nvPicPr>
          <p:cNvPr id="7" name="图片 6" descr="2"/>
          <p:cNvPicPr>
            <a:picLocks noChangeAspect="1"/>
          </p:cNvPicPr>
          <p:nvPr/>
        </p:nvPicPr>
        <p:blipFill>
          <a:blip r:embed="rId2"/>
          <a:srcRect t="6954" r="2188" b="40556"/>
          <a:stretch>
            <a:fillRect/>
          </a:stretch>
        </p:blipFill>
        <p:spPr>
          <a:xfrm>
            <a:off x="2915920" y="2220595"/>
            <a:ext cx="2659380" cy="3094355"/>
          </a:xfrm>
          <a:prstGeom prst="rect">
            <a:avLst/>
          </a:prstGeom>
        </p:spPr>
      </p:pic>
      <p:pic>
        <p:nvPicPr>
          <p:cNvPr id="9" name="图片 8" descr="3"/>
          <p:cNvPicPr>
            <a:picLocks noChangeAspect="1"/>
          </p:cNvPicPr>
          <p:nvPr/>
        </p:nvPicPr>
        <p:blipFill>
          <a:blip r:embed="rId3"/>
          <a:srcRect t="5898" r="-80" b="53148"/>
          <a:stretch>
            <a:fillRect/>
          </a:stretch>
        </p:blipFill>
        <p:spPr>
          <a:xfrm>
            <a:off x="5795645" y="1917065"/>
            <a:ext cx="2949575" cy="2617470"/>
          </a:xfrm>
          <a:prstGeom prst="rect">
            <a:avLst/>
          </a:prstGeom>
        </p:spPr>
      </p:pic>
      <p:pic>
        <p:nvPicPr>
          <p:cNvPr id="10" name="图片 9" descr="4"/>
          <p:cNvPicPr>
            <a:picLocks noChangeAspect="1"/>
          </p:cNvPicPr>
          <p:nvPr/>
        </p:nvPicPr>
        <p:blipFill>
          <a:blip r:embed="rId4"/>
          <a:srcRect t="47250" r="-1229" b="25454"/>
          <a:stretch>
            <a:fillRect/>
          </a:stretch>
        </p:blipFill>
        <p:spPr>
          <a:xfrm>
            <a:off x="5583555" y="4364990"/>
            <a:ext cx="3228975" cy="1864995"/>
          </a:xfrm>
          <a:prstGeom prst="rect">
            <a:avLst/>
          </a:prstGeom>
        </p:spPr>
      </p:pic>
    </p:spTree>
  </p:cSld>
  <p:clrMapOvr>
    <a:masterClrMapping/>
  </p:clrMapOvr>
</p:sld>
</file>

<file path=ppt/tags/tag1.xml><?xml version="1.0" encoding="utf-8"?>
<p:tagLst xmlns:p="http://schemas.openxmlformats.org/presentationml/2006/main">
  <p:tag name="TABLE_ENDDRAG_ORIGIN_RECT" val="605*209"/>
  <p:tag name="TABLE_ENDDRAG_RECT" val="71*214*605*209"/>
</p:tagLst>
</file>

<file path=ppt/tags/tag2.xml><?xml version="1.0" encoding="utf-8"?>
<p:tagLst xmlns:p="http://schemas.openxmlformats.org/presentationml/2006/main">
  <p:tag name="TABLE_ENDDRAG_ORIGIN_RECT" val="569*181"/>
  <p:tag name="TABLE_ENDDRAG_RECT" val="76*298*569*181"/>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4114</Words>
  <Application>WPS 演示</Application>
  <PresentationFormat>全屏显示(4:3)</PresentationFormat>
  <Paragraphs>265</Paragraphs>
  <Slides>31</Slides>
  <Notes>7</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31</vt:i4>
      </vt:variant>
    </vt:vector>
  </HeadingPairs>
  <TitlesOfParts>
    <vt:vector size="50" baseType="lpstr">
      <vt:lpstr>Arial</vt:lpstr>
      <vt:lpstr>宋体</vt:lpstr>
      <vt:lpstr>Wingdings</vt:lpstr>
      <vt:lpstr>Calibri</vt:lpstr>
      <vt:lpstr>思源黑体 CN Normal</vt:lpstr>
      <vt:lpstr>Times New Roman</vt:lpstr>
      <vt:lpstr>(使用中文字体)</vt:lpstr>
      <vt:lpstr>Segoe Print</vt:lpstr>
      <vt:lpstr>微软雅黑</vt:lpstr>
      <vt:lpstr>黑体</vt:lpstr>
      <vt:lpstr>华文楷体</vt:lpstr>
      <vt:lpstr>Wingdings</vt:lpstr>
      <vt:lpstr>仿宋_GB2312</vt:lpstr>
      <vt:lpstr>Arial Unicode MS</vt:lpstr>
      <vt:lpstr>标准粗黑</vt:lpstr>
      <vt:lpstr>Office 主题</vt:lpstr>
      <vt:lpstr>默认设计模板</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学生提前偿还国家助学贷款本金，可选择部分还款或全部还款。 提前还款途经：     学生可通过中国银行手机银行或网上银行自行还款。提前还款操作的安全工具是“手机交易码+动态口令”或“手机盾”，没有开立中国银行动态口令牌或开通手机盾，提前还款无法操作。              </vt:lpstr>
      <vt:lpstr>开通手机盾：首页→更多→安全中心→安全工具→管理手机盾→开通    </vt:lpstr>
      <vt:lpstr>提前还款操作指引：首页→贷款→我的贷款→选择对应的国家助学贷款→还款→提前还款  </vt:lpstr>
      <vt:lpstr>1、部分提前还款时，出现报错码RL.PR247。    因国家助学贷款还款期限是固定的，不能缩短，请重新选择“还款减少期数不变”； 2、提前还款确认时，出现报错码PB091。 因提前还款只接受“手机交易码+动态口令”或“手机盾”这两种安全工具，请返回安全工具模块开通手机盾，然后再操作提前还款。</vt:lpstr>
      <vt:lpstr>                     学生毕业后按月偿还贷款  还款期限：          2020年1月1日后办理的贷款，还款期为毕业后15年，还本宽限期（延迟还本）为5年，即毕业后前5年只需归还贷款利息，后10年开始按月还本付息，直到贷款结清。                </vt:lpstr>
      <vt:lpstr>       还款日及还款方式             </vt:lpstr>
      <vt:lpstr>贷款利率：      按照国家政策，目前国家助学贷款定价为五年期以上LPR-70BP 如：2024年9月30发放的国家助学贷款，参照央行当月的五年期LPR为3.85%，则本笔贷款的最终利率为3.85%-0.7%=3.15%     LPR每年按照央行挂牌利率重新定价一次（即上述例子中的3.85%可能发生浮动，从而导致最终发生利率浮动），重新定价日为贷款发放日（手机银行可查询）     以本金1万元，LPR利率3.15%为例 在还本宽限期内，每月还款金额=每月贷款利息    即，10000（本金）*3.15%（利率）/12=26.25（利息） 还本宽限期结束后，每月偿还本金及利息：等额本金/等额本息（可登录手机银行查询具体月供额）  （如有国家免息政策，则利息部分由国家补贴）</vt:lpstr>
      <vt:lpstr>   毕业确认：      学生名下所有的国家助学贷款都需做毕业确认，包括中途做过调额的贷款），同一个学生名下可能有多笔国家助学贷款，均需完成“毕业确认”       注：除已全额结清贷款或延迟毕业的学生外，其余学生均需在6月13日前完成“毕业确认”               </vt:lpstr>
      <vt:lpstr>         “毕业确认”有两种方式（按放款年份区分）       1.线下签署还款协议 ； 2.线上手机点“毕业确认”（该功能4月份已开通）             </vt:lpstr>
      <vt:lpstr>   线下签署的《国家助学贷款还款协议》模板     </vt:lpstr>
      <vt:lpstr>线下签订的《国家助学贷款还款协议》注意事项： 1、学生与银行工作人员当面签字确认（含骑缝） 2、还款协议第二页填写的扣款账户为贷款合同末页的“甲方个人账户”。如学生已通过手机银行更改此账户，则请填写更改后的新扣款账户 3、还款协议内容不能涂改，请认真填写。如银行核对后发现填写有误，则通知学生重填。 4、如有特殊无法在宣讲当日签署资料的学生，于6月13前，本人带身份证，工作时间段前往中国银行广州天河支行住房与消费金融中心与工作人员当面签署。</vt:lpstr>
      <vt:lpstr>  线上“毕业确认”操作指引：   贷款→助学→国家助学贷款→毕业确认→毕业去向→保存并提交         </vt:lpstr>
      <vt:lpstr>              继续攻读高一级学历的学生可申请继续贴息  2021年及以前年度申请的贷款     学生收到录取通知书后，填写纸质《国家助学贷款调整还款计划及贴息申请书》，并提交录取通知书原件（审核用）和复印件（银行留存）给银行审核，经学校和银行盖章确认后生效。 2022年及以后年度申请的贷款     学生收到录取通知书后，登录中国银行手机银行提交继续贴息申请，上传录取通知书等资料影像，学校在线审批后生效。                         </vt:lpstr>
      <vt:lpstr>     线下签订的《国家助学贷款调整还款计划及贴息申请书》模板     </vt:lpstr>
      <vt:lpstr>              延迟毕业的学生可申请继续贴息  2021年及以前年度申请的贷款     提供学校出具的《延期毕业证明》原件给银行，银行审批通过后生效。（如宣讲当日无法提供给银行，请于6月10日前，统一交予老师处）  2022年及以后年度申请的贷款     学生登录中国银行手机银行提交继续贴息申请，上传《延期毕业证明》等资料影像，学校在线审批后生效。                         </vt:lpstr>
      <vt:lpstr>线上“继续贴息申请”操作指引：贷款→助学→国家助学贷款→    </vt:lpstr>
      <vt:lpstr>继续贴息申请→原因选择“继续攻读”或“延迟毕业”→按照提示填写资料→保存并提交     </vt:lpstr>
      <vt:lpstr>PowerPoint 演示文稿</vt:lpstr>
      <vt:lpstr>一、信息隔离     根据《中华人民共和国反洗钱法》、《个人存款账户实名制规定》、《金融机构客户身份识别和客户身份资料及交易记录保存管理办法》等法律法规，我行分别在2019年9月2日和2020年6月30日发布《关于开展个人客户身份基本信息核实和完善的公告》，客户如在我行留存的身份信息不完整、不真实，或有效身份证件过期且在合理期限内没有及时更新，我行将无法对其名下的账户继续提供金融服务。如果学生身份证件过期超90天未维护，将导致贴息失败或还款扣账不成功，贷款逾期，影响征信记录。    </vt:lpstr>
      <vt:lpstr>二、查询国家助学贷款信息操作指引：    贷款→助学→“国家助学贷款”→贷款详情  该页面可查询贷款金额、利率、期限等关键信息  还款记录：可以查询未还、已还、逾期记录  更改：可变更还款卡号  提前还款：可申请提还</vt:lpstr>
      <vt:lpstr>三、手机银行上的“待办”功能     银行会对贷款客户发出供款提醒。该功能面向所有贷款客户，学生在手机银行也会看到该提醒。在贴息期内贷款利息由财政补贴，该提醒可以不用理会。   </vt:lpstr>
      <vt:lpstr>四、结清证明     贷款结清后，如有需要，可本人带身份证原件到附近中国银行网点的智能柜台，选择“贷款与分期”模块打印含电子章的结清证明。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左亚坤</cp:lastModifiedBy>
  <cp:revision>1644</cp:revision>
  <dcterms:created xsi:type="dcterms:W3CDTF">2014-03-30T11:14:00Z</dcterms:created>
  <dcterms:modified xsi:type="dcterms:W3CDTF">2025-05-19T02:09:58Z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29CF7AF6F3AE49C99A0D6F92B729FB50</vt:lpwstr>
  </property>
</Properties>
</file>