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69" r:id="rId3"/>
    <p:sldId id="270" r:id="rId4"/>
    <p:sldId id="271" r:id="rId5"/>
    <p:sldId id="272" r:id="rId6"/>
    <p:sldId id="273" r:id="rId7"/>
  </p:sldIdLst>
  <p:sldSz cx="12192000" cy="6858000"/>
  <p:notesSz cx="6797675" cy="9926638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03" autoAdjust="0"/>
    <p:restoredTop sz="86353" autoAdjust="0"/>
  </p:normalViewPr>
  <p:slideViewPr>
    <p:cSldViewPr snapToGrid="0">
      <p:cViewPr>
        <p:scale>
          <a:sx n="100" d="100"/>
          <a:sy n="100" d="100"/>
        </p:scale>
        <p:origin x="186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9B62BD-8034-4F39-A4BC-21B73B9DD651}" type="datetimeFigureOut">
              <a:rPr lang="zh-CN" altLang="en-US" smtClean="0"/>
              <a:t>2026/09/03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B93AB5-1446-4E3A-857C-72250F3C2E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46748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1819B3-2877-44A0-A2BF-B22C11F586E2}" type="datetimeFigureOut">
              <a:rPr lang="zh-CN" altLang="en-US" smtClean="0"/>
              <a:t>2026/09/03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0EBB0A-14B7-4982-87AC-C8B2F3D8DD1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550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0EBB0A-14B7-4982-87AC-C8B2F3D8DD1C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619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0EBB0A-14B7-4982-87AC-C8B2F3D8DD1C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9711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E415D-DF5E-47FD-94D1-4841555A6EF5}" type="datetimeFigureOut">
              <a:rPr lang="zh-CN" altLang="en-US" smtClean="0"/>
              <a:t>2026/09/03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E54E6-0C66-4721-9F35-23BE38CDD2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161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E415D-DF5E-47FD-94D1-4841555A6EF5}" type="datetimeFigureOut">
              <a:rPr lang="zh-CN" altLang="en-US" smtClean="0"/>
              <a:t>2026/09/03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E54E6-0C66-4721-9F35-23BE38CDD2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4187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E415D-DF5E-47FD-94D1-4841555A6EF5}" type="datetimeFigureOut">
              <a:rPr lang="zh-CN" altLang="en-US" smtClean="0"/>
              <a:t>2026/09/03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E54E6-0C66-4721-9F35-23BE38CDD2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1863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E415D-DF5E-47FD-94D1-4841555A6EF5}" type="datetimeFigureOut">
              <a:rPr lang="zh-CN" altLang="en-US" smtClean="0"/>
              <a:t>2026/09/03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E54E6-0C66-4721-9F35-23BE38CDD2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3629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E415D-DF5E-47FD-94D1-4841555A6EF5}" type="datetimeFigureOut">
              <a:rPr lang="zh-CN" altLang="en-US" smtClean="0"/>
              <a:t>2026/09/03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E54E6-0C66-4721-9F35-23BE38CDD2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0095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E415D-DF5E-47FD-94D1-4841555A6EF5}" type="datetimeFigureOut">
              <a:rPr lang="zh-CN" altLang="en-US" smtClean="0"/>
              <a:t>2026/09/03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E54E6-0C66-4721-9F35-23BE38CDD2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3733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E415D-DF5E-47FD-94D1-4841555A6EF5}" type="datetimeFigureOut">
              <a:rPr lang="zh-CN" altLang="en-US" smtClean="0"/>
              <a:t>2026/09/03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E54E6-0C66-4721-9F35-23BE38CDD2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3786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E415D-DF5E-47FD-94D1-4841555A6EF5}" type="datetimeFigureOut">
              <a:rPr lang="zh-CN" altLang="en-US" smtClean="0"/>
              <a:t>2026/09/03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E54E6-0C66-4721-9F35-23BE38CDD2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1488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E415D-DF5E-47FD-94D1-4841555A6EF5}" type="datetimeFigureOut">
              <a:rPr lang="zh-CN" altLang="en-US" smtClean="0"/>
              <a:t>2026/09/03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E54E6-0C66-4721-9F35-23BE38CDD2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0988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E415D-DF5E-47FD-94D1-4841555A6EF5}" type="datetimeFigureOut">
              <a:rPr lang="zh-CN" altLang="en-US" smtClean="0"/>
              <a:t>2026/09/03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E54E6-0C66-4721-9F35-23BE38CDD2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0355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E415D-DF5E-47FD-94D1-4841555A6EF5}" type="datetimeFigureOut">
              <a:rPr lang="zh-CN" altLang="en-US" smtClean="0"/>
              <a:t>2026/09/03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E54E6-0C66-4721-9F35-23BE38CDD2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6126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E415D-DF5E-47FD-94D1-4841555A6EF5}" type="datetimeFigureOut">
              <a:rPr lang="zh-CN" altLang="en-US" smtClean="0"/>
              <a:t>2026/09/03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8E54E6-0C66-4721-9F35-23BE38CDD2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3893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cut.edu.cn/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jw.scut.edu.cn/zhinan/cms/article/view.do?type=posts&amp;id=ff80808179e44d41017c2f52959d00ef" TargetMode="External"/><Relationship Id="rId2" Type="http://schemas.openxmlformats.org/officeDocument/2006/relationships/hyperlink" Target="https://sms.scut.edu.cn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611923" y="902555"/>
            <a:ext cx="9144000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zh-CN" altLang="en-US" dirty="0">
                <a:ea typeface="创艺简标宋" pitchFamily="2" charset="-122"/>
              </a:rPr>
              <a:t>创新创业成果认定选修课学分</a:t>
            </a:r>
            <a:br>
              <a:rPr lang="en-US" altLang="zh-CN" dirty="0">
                <a:ea typeface="创艺简标宋" pitchFamily="2" charset="-122"/>
              </a:rPr>
            </a:br>
            <a:r>
              <a:rPr lang="zh-CN" altLang="en-US" sz="4800" dirty="0">
                <a:ea typeface="创艺简标宋" pitchFamily="2" charset="-122"/>
              </a:rPr>
              <a:t>线上申请操作指南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611923" y="4446100"/>
            <a:ext cx="9144000" cy="1348031"/>
          </a:xfrm>
        </p:spPr>
        <p:txBody>
          <a:bodyPr/>
          <a:lstStyle/>
          <a:p>
            <a:r>
              <a:rPr lang="zh-CN" altLang="en-US" dirty="0">
                <a:latin typeface="+mj-ea"/>
              </a:rPr>
              <a:t>本科生院    信息网络工程研究中心（信息化办公室）</a:t>
            </a:r>
            <a:endParaRPr lang="en-US" altLang="zh-CN" dirty="0">
              <a:latin typeface="+mj-ea"/>
            </a:endParaRPr>
          </a:p>
          <a:p>
            <a:r>
              <a:rPr lang="en-US" altLang="zh-CN" dirty="0">
                <a:latin typeface="+mj-ea"/>
              </a:rPr>
              <a:t>2026</a:t>
            </a:r>
            <a:r>
              <a:rPr lang="zh-CN" altLang="en-US" dirty="0">
                <a:latin typeface="+mj-ea"/>
              </a:rPr>
              <a:t>年</a:t>
            </a:r>
            <a:r>
              <a:rPr lang="en-US" altLang="zh-CN" dirty="0">
                <a:latin typeface="+mj-ea"/>
              </a:rPr>
              <a:t>9</a:t>
            </a:r>
            <a:r>
              <a:rPr lang="zh-CN" altLang="en-US" dirty="0">
                <a:latin typeface="+mj-ea"/>
              </a:rPr>
              <a:t>月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44497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15796"/>
            <a:ext cx="10515600" cy="1325563"/>
          </a:xfrm>
        </p:spPr>
        <p:txBody>
          <a:bodyPr/>
          <a:lstStyle/>
          <a:p>
            <a:pPr algn="ctr"/>
            <a:r>
              <a:rPr lang="zh-CN" altLang="en-US" b="1" dirty="0"/>
              <a:t>创新创业成果认定选修课学分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900DD251-AF28-48FD-A174-936E42E8CA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47" y="1602448"/>
            <a:ext cx="11476105" cy="3934082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E197AE3D-36A1-450E-BB9F-9832FB4C2F76}"/>
              </a:ext>
            </a:extLst>
          </p:cNvPr>
          <p:cNvSpPr txBox="1"/>
          <p:nvPr/>
        </p:nvSpPr>
        <p:spPr>
          <a:xfrm>
            <a:off x="2636196" y="425098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/>
              <a:t>学生申请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1002E28C-3EC6-4375-A5FB-3402250AC7E1}"/>
              </a:ext>
            </a:extLst>
          </p:cNvPr>
          <p:cNvSpPr/>
          <p:nvPr/>
        </p:nvSpPr>
        <p:spPr>
          <a:xfrm>
            <a:off x="2334638" y="3025302"/>
            <a:ext cx="1682885" cy="204280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n>
                <a:solidFill>
                  <a:srgbClr val="C00000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285115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3F20136-92B4-4FCA-8565-F2788BD449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6" y="619125"/>
            <a:ext cx="5501110" cy="249942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670FC3D-1BCE-4861-8801-EF0A065664B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62"/>
          <a:stretch/>
        </p:blipFill>
        <p:spPr>
          <a:xfrm>
            <a:off x="6096000" y="619125"/>
            <a:ext cx="5667375" cy="249942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D4356C8-4731-480D-A858-DFE9A6702AE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87"/>
          <a:stretch/>
        </p:blipFill>
        <p:spPr>
          <a:xfrm>
            <a:off x="6177384" y="3771237"/>
            <a:ext cx="5667375" cy="2397862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BE75A0BA-1D93-4592-9DF5-553C220002D3}"/>
              </a:ext>
            </a:extLst>
          </p:cNvPr>
          <p:cNvSpPr txBox="1"/>
          <p:nvPr/>
        </p:nvSpPr>
        <p:spPr>
          <a:xfrm>
            <a:off x="438150" y="151331"/>
            <a:ext cx="1723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latin typeface="+mn-ea"/>
              </a:rPr>
              <a:t>学生申请流程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98A9E869-9E6F-4529-BD32-2A4720C167AD}"/>
              </a:ext>
            </a:extLst>
          </p:cNvPr>
          <p:cNvSpPr txBox="1"/>
          <p:nvPr/>
        </p:nvSpPr>
        <p:spPr>
          <a:xfrm>
            <a:off x="333376" y="3252910"/>
            <a:ext cx="5562602" cy="36933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+mn-ea"/>
              </a:rPr>
              <a:t>1.</a:t>
            </a:r>
            <a:r>
              <a:rPr lang="zh-CN" altLang="en-US" b="1" dirty="0">
                <a:latin typeface="+mn-ea"/>
              </a:rPr>
              <a:t>打开华工主页</a:t>
            </a:r>
            <a:r>
              <a:rPr lang="en-US" altLang="zh-CN" b="1" dirty="0">
                <a:latin typeface="+mn-ea"/>
                <a:hlinkClick r:id="rId6"/>
              </a:rPr>
              <a:t>https://www.scut.edu.cn</a:t>
            </a:r>
            <a:r>
              <a:rPr lang="zh-CN" altLang="en-US" b="1" dirty="0">
                <a:latin typeface="+mn-ea"/>
              </a:rPr>
              <a:t>，点击“门户”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11B18866-8D5C-460C-9AEE-E01D480F243E}"/>
              </a:ext>
            </a:extLst>
          </p:cNvPr>
          <p:cNvSpPr txBox="1"/>
          <p:nvPr/>
        </p:nvSpPr>
        <p:spPr>
          <a:xfrm>
            <a:off x="6177384" y="3252910"/>
            <a:ext cx="5562602" cy="36933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+mn-ea"/>
              </a:rPr>
              <a:t>2.</a:t>
            </a:r>
            <a:r>
              <a:rPr lang="zh-CN" altLang="en-US" b="1" dirty="0">
                <a:latin typeface="+mn-ea"/>
              </a:rPr>
              <a:t>登录门户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0A87E335-24AE-4AEB-8C75-4BD4BC68169A}"/>
              </a:ext>
            </a:extLst>
          </p:cNvPr>
          <p:cNvSpPr txBox="1"/>
          <p:nvPr/>
        </p:nvSpPr>
        <p:spPr>
          <a:xfrm>
            <a:off x="333376" y="6397169"/>
            <a:ext cx="5562602" cy="36933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+mn-ea"/>
              </a:rPr>
              <a:t>3.</a:t>
            </a:r>
            <a:r>
              <a:rPr lang="zh-CN" altLang="en-US" b="1" dirty="0">
                <a:latin typeface="+mn-ea"/>
              </a:rPr>
              <a:t>点击“办事大厅”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3CA7E1A9-1738-4386-B6D7-9CEDEAE90329}"/>
              </a:ext>
            </a:extLst>
          </p:cNvPr>
          <p:cNvSpPr txBox="1"/>
          <p:nvPr/>
        </p:nvSpPr>
        <p:spPr>
          <a:xfrm>
            <a:off x="6096000" y="6397169"/>
            <a:ext cx="5562602" cy="36933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+mn-ea"/>
              </a:rPr>
              <a:t>4.</a:t>
            </a:r>
            <a:r>
              <a:rPr lang="zh-CN" altLang="en-US" b="1" dirty="0">
                <a:latin typeface="+mn-ea"/>
              </a:rPr>
              <a:t>右上角搜索框搜索“创新创业成果认定选修课学分”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3AA9A835-A160-446F-8947-A2343A041EB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526"/>
          <a:stretch/>
        </p:blipFill>
        <p:spPr>
          <a:xfrm>
            <a:off x="333376" y="3771237"/>
            <a:ext cx="5562602" cy="249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541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>
            <a:extLst>
              <a:ext uri="{FF2B5EF4-FFF2-40B4-BE49-F238E27FC236}">
                <a16:creationId xmlns:a16="http://schemas.microsoft.com/office/drawing/2014/main" id="{BE75A0BA-1D93-4592-9DF5-553C220002D3}"/>
              </a:ext>
            </a:extLst>
          </p:cNvPr>
          <p:cNvSpPr txBox="1"/>
          <p:nvPr/>
        </p:nvSpPr>
        <p:spPr>
          <a:xfrm>
            <a:off x="438150" y="151331"/>
            <a:ext cx="1723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latin typeface="+mn-ea"/>
              </a:rPr>
              <a:t>学生申请流程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98A9E869-9E6F-4529-BD32-2A4720C167AD}"/>
              </a:ext>
            </a:extLst>
          </p:cNvPr>
          <p:cNvSpPr txBox="1"/>
          <p:nvPr/>
        </p:nvSpPr>
        <p:spPr>
          <a:xfrm>
            <a:off x="333376" y="3252910"/>
            <a:ext cx="5562602" cy="36933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+mn-ea"/>
              </a:rPr>
              <a:t>5.</a:t>
            </a:r>
            <a:r>
              <a:rPr lang="zh-CN" altLang="en-US" b="1" dirty="0">
                <a:latin typeface="+mn-ea"/>
              </a:rPr>
              <a:t>点击“创新创业成果认定选修课学分”表单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11B18866-8D5C-460C-9AEE-E01D480F243E}"/>
              </a:ext>
            </a:extLst>
          </p:cNvPr>
          <p:cNvSpPr txBox="1"/>
          <p:nvPr/>
        </p:nvSpPr>
        <p:spPr>
          <a:xfrm>
            <a:off x="6177384" y="3252910"/>
            <a:ext cx="5562602" cy="646331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+mn-ea"/>
              </a:rPr>
              <a:t>6.</a:t>
            </a:r>
            <a:r>
              <a:rPr lang="zh-CN" altLang="en-US" b="1" dirty="0">
                <a:latin typeface="+mn-ea"/>
              </a:rPr>
              <a:t>选择“</a:t>
            </a:r>
            <a:r>
              <a:rPr lang="en-US" altLang="zh-CN" b="1" dirty="0">
                <a:latin typeface="+mn-ea"/>
              </a:rPr>
              <a:t>2026-2027</a:t>
            </a:r>
            <a:r>
              <a:rPr lang="zh-CN" altLang="en-US" b="1" dirty="0">
                <a:latin typeface="+mn-ea"/>
              </a:rPr>
              <a:t>上学期“，按要求添加成果，上传附件，点击“申请”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03A08A21-CEF7-4EC8-B3B4-D4E71C0832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6" y="619125"/>
            <a:ext cx="5599299" cy="2499426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E894B8CE-8DBF-4B2B-962A-07FC6BCE0D89}"/>
              </a:ext>
            </a:extLst>
          </p:cNvPr>
          <p:cNvSpPr/>
          <p:nvPr/>
        </p:nvSpPr>
        <p:spPr>
          <a:xfrm>
            <a:off x="310649" y="3844150"/>
            <a:ext cx="11570701" cy="28510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81000" algn="just">
              <a:lnSpc>
                <a:spcPct val="150000"/>
              </a:lnSpc>
            </a:pPr>
            <a:r>
              <a:rPr lang="zh-CN" altLang="en-US" sz="1800" b="1" dirty="0">
                <a:solidFill>
                  <a:srgbClr val="C00000"/>
                </a:solidFill>
                <a:latin typeface="+mn-ea"/>
              </a:rPr>
              <a:t>注意事项：</a:t>
            </a:r>
            <a:endParaRPr lang="en-US" altLang="zh-CN" b="1" dirty="0">
              <a:solidFill>
                <a:srgbClr val="C00000"/>
              </a:solidFill>
              <a:latin typeface="+mn-ea"/>
            </a:endParaRPr>
          </a:p>
          <a:p>
            <a:pPr indent="381000" algn="just">
              <a:lnSpc>
                <a:spcPct val="150000"/>
              </a:lnSpc>
            </a:pPr>
            <a:r>
              <a:rPr lang="en-US" altLang="zh-CN" sz="1600" b="1" kern="100" dirty="0">
                <a:solidFill>
                  <a:srgbClr val="C00000"/>
                </a:solidFill>
                <a:effectLst/>
                <a:latin typeface="+mn-ea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en-US" sz="1600" b="1" kern="100" dirty="0">
                <a:solidFill>
                  <a:srgbClr val="C00000"/>
                </a:solidFill>
                <a:effectLst/>
                <a:latin typeface="+mn-ea"/>
                <a:ea typeface="宋体" panose="02010600030101010101" pitchFamily="2" charset="-122"/>
                <a:cs typeface="Times New Roman" panose="02020603050405020304" pitchFamily="18" charset="0"/>
              </a:rPr>
              <a:t>每个表单只能申请一项创新创业成果认定选修课学分，同一类型的成果不能重复申请；</a:t>
            </a:r>
            <a:endParaRPr lang="en-US" altLang="zh-CN" sz="1600" b="1" kern="100" dirty="0">
              <a:solidFill>
                <a:srgbClr val="C00000"/>
              </a:solidFill>
              <a:effectLst/>
              <a:latin typeface="+mn-ea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381000" algn="just">
              <a:lnSpc>
                <a:spcPct val="150000"/>
              </a:lnSpc>
            </a:pPr>
            <a:r>
              <a:rPr lang="en-US" altLang="zh-CN" sz="1600" b="1" kern="100" dirty="0">
                <a:solidFill>
                  <a:srgbClr val="C00000"/>
                </a:solidFill>
                <a:latin typeface="+mn-ea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sz="1600" b="1" kern="100" dirty="0">
                <a:solidFill>
                  <a:srgbClr val="C00000"/>
                </a:solidFill>
                <a:latin typeface="+mn-ea"/>
                <a:ea typeface="宋体" panose="02010600030101010101" pitchFamily="2" charset="-122"/>
                <a:cs typeface="Times New Roman" panose="02020603050405020304" pitchFamily="18" charset="0"/>
              </a:rPr>
              <a:t>如有不同类型的创新创业成果需要认定选修课学分，请通过两个表单进行申请，每名学生最多申请两次；</a:t>
            </a:r>
            <a:endParaRPr lang="en-US" altLang="zh-CN" sz="1600" b="1" kern="100" dirty="0">
              <a:solidFill>
                <a:srgbClr val="C00000"/>
              </a:solidFill>
              <a:latin typeface="+mn-ea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381000" algn="just">
              <a:lnSpc>
                <a:spcPct val="150000"/>
              </a:lnSpc>
            </a:pPr>
            <a:r>
              <a:rPr lang="en-US" altLang="zh-CN" sz="1600" b="1" kern="100" dirty="0">
                <a:solidFill>
                  <a:srgbClr val="C00000"/>
                </a:solidFill>
                <a:effectLst/>
                <a:latin typeface="+mn-ea"/>
                <a:ea typeface="宋体" panose="02010600030101010101" pitchFamily="2" charset="-122"/>
                <a:cs typeface="Times New Roman" panose="02020603050405020304" pitchFamily="18" charset="0"/>
              </a:rPr>
              <a:t>3.</a:t>
            </a:r>
            <a:r>
              <a:rPr lang="zh-CN" altLang="en-US" sz="1600" b="1" kern="100" dirty="0">
                <a:solidFill>
                  <a:srgbClr val="C00000"/>
                </a:solidFill>
                <a:effectLst/>
                <a:latin typeface="+mn-ea"/>
                <a:ea typeface="宋体" panose="02010600030101010101" pitchFamily="2" charset="-122"/>
                <a:cs typeface="Times New Roman" panose="02020603050405020304" pitchFamily="18" charset="0"/>
              </a:rPr>
              <a:t>全日制本科生在读期间累计认定选修课学分不超过</a:t>
            </a:r>
            <a:r>
              <a:rPr lang="en-US" altLang="zh-CN" sz="1600" b="1" kern="100" dirty="0">
                <a:solidFill>
                  <a:srgbClr val="C00000"/>
                </a:solidFill>
                <a:effectLst/>
                <a:latin typeface="+mn-ea"/>
                <a:ea typeface="宋体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 sz="1600" b="1" kern="100" dirty="0">
                <a:solidFill>
                  <a:srgbClr val="C00000"/>
                </a:solidFill>
                <a:effectLst/>
                <a:latin typeface="+mn-ea"/>
                <a:ea typeface="宋体" panose="02010600030101010101" pitchFamily="2" charset="-122"/>
                <a:cs typeface="Times New Roman" panose="02020603050405020304" pitchFamily="18" charset="0"/>
              </a:rPr>
              <a:t>个学分。</a:t>
            </a:r>
            <a:r>
              <a:rPr lang="en-US" altLang="zh-CN" sz="1600" b="1" kern="100" dirty="0">
                <a:solidFill>
                  <a:srgbClr val="C00000"/>
                </a:solidFill>
                <a:effectLst/>
                <a:latin typeface="+mn-ea"/>
                <a:ea typeface="宋体" panose="02010600030101010101" pitchFamily="2" charset="-122"/>
                <a:cs typeface="Times New Roman" panose="02020603050405020304" pitchFamily="18" charset="0"/>
              </a:rPr>
              <a:t>《</a:t>
            </a:r>
            <a:r>
              <a:rPr lang="zh-CN" altLang="en-US" sz="1600" b="1" kern="100" dirty="0">
                <a:solidFill>
                  <a:srgbClr val="C00000"/>
                </a:solidFill>
                <a:effectLst/>
                <a:latin typeface="+mn-ea"/>
                <a:ea typeface="宋体" panose="02010600030101010101" pitchFamily="2" charset="-122"/>
                <a:cs typeface="Times New Roman" panose="02020603050405020304" pitchFamily="18" charset="0"/>
              </a:rPr>
              <a:t>创新研究训练</a:t>
            </a:r>
            <a:r>
              <a:rPr lang="en-US" altLang="zh-CN" sz="1600" b="1" kern="100" dirty="0">
                <a:solidFill>
                  <a:srgbClr val="C00000"/>
                </a:solidFill>
                <a:effectLst/>
                <a:latin typeface="+mn-ea"/>
                <a:ea typeface="宋体" panose="02010600030101010101" pitchFamily="2" charset="-122"/>
                <a:cs typeface="Times New Roman" panose="02020603050405020304" pitchFamily="18" charset="0"/>
              </a:rPr>
              <a:t>》</a:t>
            </a:r>
            <a:r>
              <a:rPr lang="zh-CN" altLang="en-US" sz="1600" b="1" kern="100" dirty="0">
                <a:solidFill>
                  <a:srgbClr val="C00000"/>
                </a:solidFill>
                <a:effectLst/>
                <a:latin typeface="+mn-ea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600" b="1" kern="100" dirty="0">
                <a:solidFill>
                  <a:srgbClr val="C00000"/>
                </a:solidFill>
                <a:effectLst/>
                <a:latin typeface="+mn-ea"/>
                <a:ea typeface="宋体" panose="02010600030101010101" pitchFamily="2" charset="-122"/>
                <a:cs typeface="Times New Roman" panose="02020603050405020304" pitchFamily="18" charset="0"/>
              </a:rPr>
              <a:t>《</a:t>
            </a:r>
            <a:r>
              <a:rPr lang="zh-CN" altLang="en-US" sz="1600" b="1" kern="100" dirty="0">
                <a:solidFill>
                  <a:srgbClr val="C00000"/>
                </a:solidFill>
                <a:effectLst/>
                <a:latin typeface="+mn-ea"/>
                <a:ea typeface="宋体" panose="02010600030101010101" pitchFamily="2" charset="-122"/>
                <a:cs typeface="Times New Roman" panose="02020603050405020304" pitchFamily="18" charset="0"/>
              </a:rPr>
              <a:t>创新研究实践</a:t>
            </a:r>
            <a:r>
              <a:rPr lang="en-US" altLang="zh-CN" sz="1600" b="1" kern="100" dirty="0">
                <a:solidFill>
                  <a:srgbClr val="C00000"/>
                </a:solidFill>
                <a:effectLst/>
                <a:latin typeface="+mn-ea"/>
                <a:ea typeface="宋体" panose="02010600030101010101" pitchFamily="2" charset="-122"/>
                <a:cs typeface="Times New Roman" panose="02020603050405020304" pitchFamily="18" charset="0"/>
              </a:rPr>
              <a:t>Ⅰ》</a:t>
            </a:r>
            <a:r>
              <a:rPr lang="zh-CN" altLang="en-US" sz="1600" b="1" kern="100" dirty="0">
                <a:solidFill>
                  <a:srgbClr val="C00000"/>
                </a:solidFill>
                <a:effectLst/>
                <a:latin typeface="+mn-ea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600" b="1" kern="100" dirty="0">
                <a:solidFill>
                  <a:srgbClr val="C00000"/>
                </a:solidFill>
                <a:effectLst/>
                <a:latin typeface="+mn-ea"/>
                <a:ea typeface="宋体" panose="02010600030101010101" pitchFamily="2" charset="-122"/>
                <a:cs typeface="Times New Roman" panose="02020603050405020304" pitchFamily="18" charset="0"/>
              </a:rPr>
              <a:t>《</a:t>
            </a:r>
            <a:r>
              <a:rPr lang="zh-CN" altLang="en-US" sz="1600" b="1" kern="100" dirty="0">
                <a:solidFill>
                  <a:srgbClr val="C00000"/>
                </a:solidFill>
                <a:effectLst/>
                <a:latin typeface="+mn-ea"/>
                <a:ea typeface="宋体" panose="02010600030101010101" pitchFamily="2" charset="-122"/>
                <a:cs typeface="Times New Roman" panose="02020603050405020304" pitchFamily="18" charset="0"/>
              </a:rPr>
              <a:t>创新研究实践</a:t>
            </a:r>
            <a:r>
              <a:rPr lang="en-US" altLang="zh-CN" sz="1600" b="1" kern="100" dirty="0">
                <a:solidFill>
                  <a:srgbClr val="C00000"/>
                </a:solidFill>
                <a:effectLst/>
                <a:latin typeface="+mn-ea"/>
                <a:ea typeface="宋体" panose="02010600030101010101" pitchFamily="2" charset="-122"/>
                <a:cs typeface="Times New Roman" panose="02020603050405020304" pitchFamily="18" charset="0"/>
              </a:rPr>
              <a:t>Ⅱ》</a:t>
            </a:r>
            <a:r>
              <a:rPr lang="zh-CN" altLang="en-US" sz="1600" b="1" kern="100" dirty="0">
                <a:solidFill>
                  <a:srgbClr val="C00000"/>
                </a:solidFill>
                <a:effectLst/>
                <a:latin typeface="+mn-ea"/>
                <a:ea typeface="宋体" panose="02010600030101010101" pitchFamily="2" charset="-122"/>
                <a:cs typeface="Times New Roman" panose="02020603050405020304" pitchFamily="18" charset="0"/>
              </a:rPr>
              <a:t>及</a:t>
            </a:r>
            <a:r>
              <a:rPr lang="en-US" altLang="zh-CN" sz="1600" b="1" kern="100" dirty="0">
                <a:solidFill>
                  <a:srgbClr val="C00000"/>
                </a:solidFill>
                <a:effectLst/>
                <a:latin typeface="+mn-ea"/>
                <a:ea typeface="宋体" panose="02010600030101010101" pitchFamily="2" charset="-122"/>
                <a:cs typeface="Times New Roman" panose="02020603050405020304" pitchFamily="18" charset="0"/>
              </a:rPr>
              <a:t>《</a:t>
            </a:r>
            <a:r>
              <a:rPr lang="zh-CN" altLang="en-US" sz="1600" b="1" kern="100" dirty="0">
                <a:solidFill>
                  <a:srgbClr val="C00000"/>
                </a:solidFill>
                <a:effectLst/>
                <a:latin typeface="+mn-ea"/>
                <a:ea typeface="宋体" panose="02010600030101010101" pitchFamily="2" charset="-122"/>
                <a:cs typeface="Times New Roman" panose="02020603050405020304" pitchFamily="18" charset="0"/>
              </a:rPr>
              <a:t>创业实践</a:t>
            </a:r>
            <a:r>
              <a:rPr lang="en-US" altLang="zh-CN" sz="1600" b="1" kern="100" dirty="0">
                <a:solidFill>
                  <a:srgbClr val="C00000"/>
                </a:solidFill>
                <a:effectLst/>
                <a:latin typeface="+mn-ea"/>
                <a:ea typeface="宋体" panose="02010600030101010101" pitchFamily="2" charset="-122"/>
                <a:cs typeface="Times New Roman" panose="02020603050405020304" pitchFamily="18" charset="0"/>
              </a:rPr>
              <a:t>》</a:t>
            </a:r>
            <a:r>
              <a:rPr lang="zh-CN" altLang="en-US" sz="1600" b="1" kern="100" dirty="0">
                <a:solidFill>
                  <a:srgbClr val="C00000"/>
                </a:solidFill>
                <a:effectLst/>
                <a:latin typeface="+mn-ea"/>
                <a:ea typeface="宋体" panose="02010600030101010101" pitchFamily="2" charset="-122"/>
                <a:cs typeface="Times New Roman" panose="02020603050405020304" pitchFamily="18" charset="0"/>
              </a:rPr>
              <a:t>此四门课中每门课程仅能认定一次。</a:t>
            </a:r>
          </a:p>
          <a:p>
            <a:pPr indent="381000" algn="just">
              <a:lnSpc>
                <a:spcPct val="150000"/>
              </a:lnSpc>
            </a:pPr>
            <a:r>
              <a:rPr lang="en-US" altLang="zh-CN" sz="1600" b="1" kern="100" dirty="0">
                <a:solidFill>
                  <a:srgbClr val="C00000"/>
                </a:solidFill>
                <a:effectLst/>
                <a:latin typeface="+mn-ea"/>
                <a:ea typeface="宋体" panose="02010600030101010101" pitchFamily="2" charset="-122"/>
                <a:cs typeface="Times New Roman" panose="02020603050405020304" pitchFamily="18" charset="0"/>
              </a:rPr>
              <a:t>4.</a:t>
            </a:r>
            <a:r>
              <a:rPr lang="zh-CN" altLang="en-US" sz="1600" b="1" kern="100" dirty="0">
                <a:solidFill>
                  <a:srgbClr val="C00000"/>
                </a:solidFill>
                <a:effectLst/>
                <a:latin typeface="+mn-ea"/>
                <a:ea typeface="宋体" panose="02010600030101010101" pitchFamily="2" charset="-122"/>
                <a:cs typeface="Times New Roman" panose="02020603050405020304" pitchFamily="18" charset="0"/>
              </a:rPr>
              <a:t>经学校批准通过认定为选修课学分的，该学生不再获得此项目、论文、专利或竞赛对应的第二课堂创新分。如发现认定为选修课学分、同时计算个人第二课堂创新分的情况，则取消该学生的相应选修课成绩及第二课堂创新分，同时给予警告。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6AC956C-0189-466F-B924-3375C2A3B5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384" y="639375"/>
            <a:ext cx="5703966" cy="254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688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01CE7608-364C-4BCB-BC31-07987F382AF2}"/>
              </a:ext>
            </a:extLst>
          </p:cNvPr>
          <p:cNvSpPr/>
          <p:nvPr/>
        </p:nvSpPr>
        <p:spPr>
          <a:xfrm>
            <a:off x="208943" y="345331"/>
            <a:ext cx="11570701" cy="61673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30000"/>
              </a:lnSpc>
            </a:pPr>
            <a:r>
              <a:rPr lang="zh-CN" altLang="en-US" sz="2000" b="1" dirty="0">
                <a:solidFill>
                  <a:srgbClr val="C00000"/>
                </a:solidFill>
                <a:latin typeface="+mn-ea"/>
              </a:rPr>
              <a:t>学生成果无须手动录入，申请表单从相关数据源自动匹配获取（审核通过的数据读取截止时间为</a:t>
            </a:r>
            <a:r>
              <a:rPr lang="en-US" altLang="zh-CN" sz="2000" b="1" dirty="0">
                <a:solidFill>
                  <a:srgbClr val="C00000"/>
                </a:solidFill>
                <a:latin typeface="+mn-ea"/>
              </a:rPr>
              <a:t>9</a:t>
            </a:r>
            <a:r>
              <a:rPr lang="zh-CN" altLang="en-US" sz="2000" b="1" dirty="0">
                <a:solidFill>
                  <a:srgbClr val="C00000"/>
                </a:solidFill>
                <a:latin typeface="+mn-ea"/>
              </a:rPr>
              <a:t>月</a:t>
            </a:r>
            <a:r>
              <a:rPr lang="en-US" altLang="zh-CN" sz="2000" b="1" dirty="0">
                <a:solidFill>
                  <a:srgbClr val="C00000"/>
                </a:solidFill>
                <a:latin typeface="+mn-ea"/>
              </a:rPr>
              <a:t>16</a:t>
            </a:r>
            <a:r>
              <a:rPr lang="zh-CN" altLang="en-US" sz="2000" b="1" dirty="0">
                <a:solidFill>
                  <a:srgbClr val="C00000"/>
                </a:solidFill>
                <a:latin typeface="+mn-ea"/>
              </a:rPr>
              <a:t>日</a:t>
            </a:r>
            <a:r>
              <a:rPr lang="en-US" altLang="zh-CN" sz="2000" b="1" dirty="0">
                <a:solidFill>
                  <a:srgbClr val="C00000"/>
                </a:solidFill>
                <a:latin typeface="+mn-ea"/>
              </a:rPr>
              <a:t>24:00</a:t>
            </a:r>
            <a:r>
              <a:rPr lang="zh-CN" altLang="en-US" sz="2000" b="1" dirty="0">
                <a:solidFill>
                  <a:srgbClr val="C00000"/>
                </a:solidFill>
                <a:latin typeface="+mn-ea"/>
              </a:rPr>
              <a:t>，逾期审核的不再更新读取），具体数据来源如下：</a:t>
            </a:r>
            <a:endParaRPr lang="en-US" altLang="zh-CN" sz="2000" b="1" dirty="0">
              <a:solidFill>
                <a:srgbClr val="C00000"/>
              </a:solidFill>
              <a:latin typeface="+mn-ea"/>
            </a:endParaRPr>
          </a:p>
          <a:p>
            <a:pPr lvl="0" algn="just">
              <a:lnSpc>
                <a:spcPct val="130000"/>
              </a:lnSpc>
            </a:pPr>
            <a:r>
              <a:rPr lang="en-US" altLang="zh-CN" sz="1600" b="1" dirty="0">
                <a:solidFill>
                  <a:schemeClr val="tx1"/>
                </a:solidFill>
                <a:latin typeface="+mn-ea"/>
              </a:rPr>
              <a:t>1.</a:t>
            </a:r>
            <a:r>
              <a:rPr lang="zh-CN" altLang="en-US" sz="1600" b="1" dirty="0">
                <a:solidFill>
                  <a:schemeClr val="tx1"/>
                </a:solidFill>
                <a:latin typeface="+mn-ea"/>
              </a:rPr>
              <a:t>主持合格</a:t>
            </a:r>
            <a:r>
              <a:rPr lang="zh-CN" altLang="zh-CN" sz="1600" b="1" dirty="0">
                <a:solidFill>
                  <a:schemeClr val="tx1"/>
                </a:solidFill>
                <a:latin typeface="+mn-ea"/>
              </a:rPr>
              <a:t>结题</a:t>
            </a:r>
            <a:r>
              <a:rPr lang="zh-CN" altLang="en-US" sz="1600" b="1" dirty="0">
                <a:solidFill>
                  <a:schemeClr val="tx1"/>
                </a:solidFill>
                <a:latin typeface="+mn-ea"/>
              </a:rPr>
              <a:t>的</a:t>
            </a:r>
            <a:r>
              <a:rPr lang="zh-CN" altLang="zh-CN" sz="1600" b="1" dirty="0">
                <a:solidFill>
                  <a:schemeClr val="tx1"/>
                </a:solidFill>
                <a:latin typeface="+mn-ea"/>
              </a:rPr>
              <a:t>学生科研项目</a:t>
            </a:r>
            <a:endParaRPr lang="en-US" altLang="zh-CN" sz="1600" b="1" dirty="0">
              <a:solidFill>
                <a:schemeClr val="tx1"/>
              </a:solidFill>
              <a:latin typeface="+mn-ea"/>
            </a:endParaRPr>
          </a:p>
          <a:p>
            <a:pPr lvl="0" algn="just">
              <a:lnSpc>
                <a:spcPct val="130000"/>
              </a:lnSpc>
            </a:pPr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大学生创新创业训练计划管理系统，本科生院统一推送数据</a:t>
            </a:r>
            <a:endParaRPr lang="en-US" altLang="zh-CN" sz="1600" b="1" dirty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lvl="0" algn="just">
              <a:lnSpc>
                <a:spcPct val="130000"/>
              </a:lnSpc>
            </a:pPr>
            <a:endParaRPr lang="zh-CN" altLang="zh-CN" sz="1600" b="1" dirty="0">
              <a:solidFill>
                <a:schemeClr val="tx1"/>
              </a:solidFill>
              <a:latin typeface="+mn-ea"/>
            </a:endParaRPr>
          </a:p>
          <a:p>
            <a:pPr algn="just">
              <a:lnSpc>
                <a:spcPct val="130000"/>
              </a:lnSpc>
            </a:pPr>
            <a:r>
              <a:rPr lang="en-US" altLang="zh-CN" sz="1600" b="1" dirty="0">
                <a:solidFill>
                  <a:schemeClr val="tx1"/>
                </a:solidFill>
                <a:latin typeface="+mn-ea"/>
              </a:rPr>
              <a:t>2.</a:t>
            </a:r>
            <a:r>
              <a:rPr lang="zh-CN" altLang="en-US" sz="1600" b="1" dirty="0">
                <a:solidFill>
                  <a:schemeClr val="tx1"/>
                </a:solidFill>
                <a:latin typeface="+mn-ea"/>
              </a:rPr>
              <a:t>以第一作者发表在核心期刊及以上级别刊物或会议的论文</a:t>
            </a:r>
            <a:endParaRPr lang="en-US" altLang="zh-CN" sz="1600" b="1" dirty="0">
              <a:solidFill>
                <a:schemeClr val="tx1"/>
              </a:solidFill>
              <a:latin typeface="+mn-ea"/>
            </a:endParaRPr>
          </a:p>
          <a:p>
            <a:pPr algn="just">
              <a:lnSpc>
                <a:spcPct val="130000"/>
              </a:lnSpc>
            </a:pPr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学生登录</a:t>
            </a:r>
            <a:r>
              <a:rPr lang="en-US" altLang="zh-CN" sz="1600" b="1" dirty="0">
                <a:solidFill>
                  <a:schemeClr val="bg1">
                    <a:lumMod val="50000"/>
                  </a:schemeClr>
                </a:solidFill>
                <a:latin typeface="+mn-e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https://sms.scut.edu.cn/</a:t>
            </a:r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，如实录入论文信息，并通过院（系）教务员审核的数据</a:t>
            </a:r>
            <a:endParaRPr lang="en-US" altLang="zh-CN" sz="1600" b="1" dirty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lvl="0" algn="just">
              <a:lnSpc>
                <a:spcPct val="130000"/>
              </a:lnSpc>
            </a:pPr>
            <a:endParaRPr lang="en-US" altLang="zh-CN" sz="1600" b="1" dirty="0">
              <a:solidFill>
                <a:schemeClr val="tx1"/>
              </a:solidFill>
              <a:latin typeface="+mn-ea"/>
            </a:endParaRPr>
          </a:p>
          <a:p>
            <a:pPr algn="just">
              <a:lnSpc>
                <a:spcPct val="130000"/>
              </a:lnSpc>
            </a:pPr>
            <a:r>
              <a:rPr lang="en-US" altLang="zh-CN" sz="1600" b="1" dirty="0">
                <a:solidFill>
                  <a:schemeClr val="tx1"/>
                </a:solidFill>
                <a:latin typeface="+mn-ea"/>
              </a:rPr>
              <a:t>3.</a:t>
            </a:r>
            <a:r>
              <a:rPr lang="zh-CN" altLang="en-US" sz="1600" b="1" dirty="0">
                <a:solidFill>
                  <a:schemeClr val="tx1"/>
                </a:solidFill>
                <a:latin typeface="+mn-ea"/>
              </a:rPr>
              <a:t>第一产权人为华南理工大学，且以主要参与人身份（排名前三）获得的发明专利</a:t>
            </a:r>
            <a:endParaRPr lang="en-US" altLang="zh-CN" sz="1600" b="1" dirty="0">
              <a:solidFill>
                <a:schemeClr val="tx1"/>
              </a:solidFill>
              <a:latin typeface="+mn-ea"/>
            </a:endParaRPr>
          </a:p>
          <a:p>
            <a:pPr algn="just">
              <a:lnSpc>
                <a:spcPct val="130000"/>
              </a:lnSpc>
            </a:pPr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专利中心统一推送专利信息平台数据</a:t>
            </a:r>
            <a:endParaRPr lang="en-US" altLang="zh-CN" sz="1600" b="1" dirty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lvl="0" algn="just">
              <a:lnSpc>
                <a:spcPct val="130000"/>
              </a:lnSpc>
            </a:pPr>
            <a:endParaRPr lang="zh-CN" altLang="zh-CN" sz="1600" b="1" dirty="0">
              <a:solidFill>
                <a:schemeClr val="tx1"/>
              </a:solidFill>
              <a:latin typeface="+mn-ea"/>
            </a:endParaRPr>
          </a:p>
          <a:p>
            <a:pPr algn="just">
              <a:lnSpc>
                <a:spcPct val="130000"/>
              </a:lnSpc>
            </a:pPr>
            <a:r>
              <a:rPr lang="en-US" altLang="zh-CN" sz="1600" b="1" dirty="0">
                <a:solidFill>
                  <a:schemeClr val="tx1"/>
                </a:solidFill>
                <a:latin typeface="+mn-ea"/>
              </a:rPr>
              <a:t>4.</a:t>
            </a:r>
            <a:r>
              <a:rPr lang="zh-CN" altLang="en-US" sz="1600" b="1" dirty="0">
                <a:solidFill>
                  <a:schemeClr val="tx1"/>
                </a:solidFill>
                <a:latin typeface="+mn-ea"/>
              </a:rPr>
              <a:t>以核心成员身份（排名前三）参加省级及以上重点学科竞赛并获得三等奖及以上的奖励</a:t>
            </a:r>
            <a:endParaRPr lang="en-US" altLang="zh-CN" sz="1600" b="1" dirty="0">
              <a:solidFill>
                <a:schemeClr val="tx1"/>
              </a:solidFill>
              <a:latin typeface="+mn-ea"/>
            </a:endParaRPr>
          </a:p>
          <a:p>
            <a:pPr lvl="0" algn="just">
              <a:lnSpc>
                <a:spcPct val="130000"/>
              </a:lnSpc>
            </a:pPr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赛事负责老师统一录入赛事数据，通知网址：</a:t>
            </a:r>
            <a:r>
              <a:rPr lang="en-US" altLang="zh-CN" sz="1200" b="1" dirty="0">
                <a:solidFill>
                  <a:schemeClr val="bg1">
                    <a:lumMod val="50000"/>
                  </a:schemeClr>
                </a:solidFill>
                <a:latin typeface="+mn-e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http://jw.scut.edu.cn/zhinan/cms/article/view.do?type=posts&amp;id=ff80808179e44d41017c2f52959d00ef</a:t>
            </a:r>
            <a:endParaRPr lang="en-US" altLang="zh-CN" sz="1200" b="1" dirty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lvl="0" algn="just">
              <a:lnSpc>
                <a:spcPct val="130000"/>
              </a:lnSpc>
            </a:pPr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学院管理员审核数据，</a:t>
            </a:r>
            <a:r>
              <a:rPr lang="zh-CN" altLang="zh-CN" sz="16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使用办事大厅</a:t>
            </a:r>
            <a:r>
              <a:rPr lang="en-US" altLang="zh-CN" sz="16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——</a:t>
            </a:r>
            <a:r>
              <a:rPr lang="zh-CN" altLang="zh-CN" sz="16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服务管理与查询</a:t>
            </a:r>
            <a:r>
              <a:rPr lang="en-US" altLang="zh-CN" sz="16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——</a:t>
            </a:r>
            <a:r>
              <a:rPr lang="zh-CN" altLang="zh-CN" sz="16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学生竞赛参赛信息查询中审核通过的数据</a:t>
            </a:r>
            <a:endParaRPr lang="en-US" altLang="zh-CN" sz="1600" b="1" dirty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lvl="0" algn="just">
              <a:lnSpc>
                <a:spcPct val="130000"/>
              </a:lnSpc>
            </a:pPr>
            <a:endParaRPr lang="zh-CN" altLang="zh-CN" sz="1600" b="1" dirty="0">
              <a:solidFill>
                <a:schemeClr val="tx1"/>
              </a:solidFill>
              <a:latin typeface="+mn-ea"/>
            </a:endParaRPr>
          </a:p>
          <a:p>
            <a:pPr algn="just">
              <a:lnSpc>
                <a:spcPct val="130000"/>
              </a:lnSpc>
            </a:pPr>
            <a:r>
              <a:rPr lang="en-US" altLang="zh-CN" sz="1600" b="1" dirty="0">
                <a:solidFill>
                  <a:schemeClr val="tx1"/>
                </a:solidFill>
                <a:latin typeface="+mn-ea"/>
              </a:rPr>
              <a:t>5.</a:t>
            </a:r>
            <a:r>
              <a:rPr lang="zh-CN" altLang="en-US" sz="1600" b="1" dirty="0">
                <a:solidFill>
                  <a:schemeClr val="tx1"/>
                </a:solidFill>
                <a:latin typeface="+mn-ea"/>
              </a:rPr>
              <a:t>以核心成员身份（排名前五）参加自主创业并在省级及以上“挑战杯”系列竞赛或中国国际大学生创新大赛获奖</a:t>
            </a:r>
            <a:endParaRPr lang="en-US" altLang="zh-CN" sz="1600" b="1" dirty="0">
              <a:solidFill>
                <a:schemeClr val="tx1"/>
              </a:solidFill>
              <a:latin typeface="+mn-ea"/>
            </a:endParaRPr>
          </a:p>
          <a:p>
            <a:pPr algn="just">
              <a:lnSpc>
                <a:spcPct val="130000"/>
              </a:lnSpc>
            </a:pPr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数据来源同</a:t>
            </a:r>
            <a:r>
              <a:rPr lang="en-US" altLang="zh-CN" sz="16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4</a:t>
            </a:r>
            <a:endParaRPr lang="zh-CN" altLang="zh-CN" sz="1600" b="1" dirty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362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EAF0BC4C-F257-4E27-A024-86B73C3CE055}"/>
              </a:ext>
            </a:extLst>
          </p:cNvPr>
          <p:cNvSpPr txBox="1"/>
          <p:nvPr/>
        </p:nvSpPr>
        <p:spPr>
          <a:xfrm>
            <a:off x="247650" y="788854"/>
            <a:ext cx="11944350" cy="53178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rgbClr val="C00000"/>
                </a:solidFill>
                <a:latin typeface="+mn-ea"/>
              </a:rPr>
              <a:t>相关说明</a:t>
            </a:r>
            <a:endParaRPr lang="en-US" altLang="zh-CN" sz="2000" b="1" dirty="0">
              <a:solidFill>
                <a:srgbClr val="C0000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+mn-ea"/>
              </a:rPr>
              <a:t>一、认定成果类型</a:t>
            </a:r>
            <a:endParaRPr lang="en-US" altLang="zh-CN" sz="1600" b="1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latin typeface="+mn-ea"/>
              </a:rPr>
              <a:t>1.</a:t>
            </a:r>
            <a:r>
              <a:rPr lang="zh-CN" altLang="en-US" sz="1600" b="1" dirty="0">
                <a:latin typeface="+mn-ea"/>
              </a:rPr>
              <a:t>学生主持国家级</a:t>
            </a:r>
            <a:r>
              <a:rPr lang="en-US" altLang="zh-CN" sz="1600" b="1" dirty="0">
                <a:latin typeface="+mn-ea"/>
              </a:rPr>
              <a:t>/</a:t>
            </a:r>
            <a:r>
              <a:rPr lang="zh-CN" altLang="en-US" sz="1600" b="1" dirty="0">
                <a:latin typeface="+mn-ea"/>
              </a:rPr>
              <a:t>省级大学生创新创业训练项目、省级</a:t>
            </a:r>
            <a:r>
              <a:rPr lang="en-US" altLang="zh-CN" sz="1600" b="1" dirty="0">
                <a:latin typeface="+mn-ea"/>
              </a:rPr>
              <a:t>/</a:t>
            </a:r>
            <a:r>
              <a:rPr lang="zh-CN" altLang="en-US" sz="1600" b="1" dirty="0">
                <a:latin typeface="+mn-ea"/>
              </a:rPr>
              <a:t>校级百步梯攀登计划项目并结题通过者，可申请认定“创新研究训练”课程（</a:t>
            </a:r>
            <a:r>
              <a:rPr lang="en-US" altLang="zh-CN" sz="1600" b="1" dirty="0">
                <a:latin typeface="+mn-ea"/>
              </a:rPr>
              <a:t>2</a:t>
            </a:r>
            <a:r>
              <a:rPr lang="zh-CN" altLang="en-US" sz="1600" b="1" dirty="0">
                <a:latin typeface="+mn-ea"/>
              </a:rPr>
              <a:t>个学分）。</a:t>
            </a: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latin typeface="+mn-ea"/>
              </a:rPr>
              <a:t>2.</a:t>
            </a:r>
            <a:r>
              <a:rPr lang="zh-CN" altLang="en-US" sz="1600" b="1" dirty="0">
                <a:latin typeface="+mn-ea"/>
              </a:rPr>
              <a:t>在核心期刊及以上级别刊物或会议上以第一作者发表</a:t>
            </a:r>
            <a:r>
              <a:rPr lang="en-US" altLang="zh-CN" sz="1600" b="1" dirty="0">
                <a:latin typeface="+mn-ea"/>
              </a:rPr>
              <a:t>1</a:t>
            </a:r>
            <a:r>
              <a:rPr lang="zh-CN" altLang="en-US" sz="1600" b="1" dirty="0">
                <a:latin typeface="+mn-ea"/>
              </a:rPr>
              <a:t>篇及以上论文者，可申请认定“创新研究实践</a:t>
            </a:r>
            <a:r>
              <a:rPr lang="en-US" altLang="zh-CN" sz="1600" b="1" dirty="0">
                <a:latin typeface="+mn-ea"/>
              </a:rPr>
              <a:t>Ⅰ”</a:t>
            </a:r>
            <a:r>
              <a:rPr lang="zh-CN" altLang="en-US" sz="1600" b="1" dirty="0">
                <a:latin typeface="+mn-ea"/>
              </a:rPr>
              <a:t>课程（</a:t>
            </a:r>
            <a:r>
              <a:rPr lang="en-US" altLang="zh-CN" sz="1600" b="1" dirty="0">
                <a:latin typeface="+mn-ea"/>
              </a:rPr>
              <a:t>2</a:t>
            </a:r>
            <a:r>
              <a:rPr lang="zh-CN" altLang="en-US" sz="1600" b="1" dirty="0">
                <a:latin typeface="+mn-ea"/>
              </a:rPr>
              <a:t>个学分）。</a:t>
            </a: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latin typeface="+mn-ea"/>
              </a:rPr>
              <a:t>3.</a:t>
            </a:r>
            <a:r>
              <a:rPr lang="zh-CN" altLang="en-US" sz="1600" b="1" dirty="0">
                <a:latin typeface="+mn-ea"/>
              </a:rPr>
              <a:t>以主要参与人身份（排名前三）获得发明专利者，且专利权人为华南理工大学，可申请认定“创新研究实践</a:t>
            </a:r>
            <a:r>
              <a:rPr lang="en-US" altLang="zh-CN" sz="1600" b="1" dirty="0">
                <a:latin typeface="+mn-ea"/>
              </a:rPr>
              <a:t>Ⅱ”</a:t>
            </a:r>
            <a:r>
              <a:rPr lang="zh-CN" altLang="en-US" sz="1600" b="1" dirty="0">
                <a:latin typeface="+mn-ea"/>
              </a:rPr>
              <a:t>课程（</a:t>
            </a:r>
            <a:r>
              <a:rPr lang="en-US" altLang="zh-CN" sz="1600" b="1" dirty="0">
                <a:latin typeface="+mn-ea"/>
              </a:rPr>
              <a:t>2</a:t>
            </a:r>
            <a:r>
              <a:rPr lang="zh-CN" altLang="en-US" sz="1600" b="1" dirty="0">
                <a:latin typeface="+mn-ea"/>
              </a:rPr>
              <a:t>个学分）。</a:t>
            </a: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latin typeface="+mn-ea"/>
              </a:rPr>
              <a:t>4.</a:t>
            </a:r>
            <a:r>
              <a:rPr lang="zh-CN" altLang="en-US" sz="1600" b="1" dirty="0">
                <a:latin typeface="+mn-ea"/>
              </a:rPr>
              <a:t>以核心成员身份（排名前三）参加省级及以上重点学科竞赛获得三等奖及以上者，可申请认定“创新研究实践</a:t>
            </a:r>
            <a:r>
              <a:rPr lang="en-US" altLang="zh-CN" sz="1600" b="1" dirty="0">
                <a:latin typeface="+mn-ea"/>
              </a:rPr>
              <a:t>Ⅱ”</a:t>
            </a:r>
            <a:r>
              <a:rPr lang="zh-CN" altLang="en-US" sz="1600" b="1" dirty="0">
                <a:latin typeface="+mn-ea"/>
              </a:rPr>
              <a:t>课程（</a:t>
            </a:r>
            <a:r>
              <a:rPr lang="en-US" altLang="zh-CN" sz="1600" b="1" dirty="0">
                <a:latin typeface="+mn-ea"/>
              </a:rPr>
              <a:t>2</a:t>
            </a:r>
            <a:r>
              <a:rPr lang="zh-CN" altLang="en-US" sz="1600" b="1" dirty="0">
                <a:latin typeface="+mn-ea"/>
              </a:rPr>
              <a:t>个学分）。</a:t>
            </a: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latin typeface="+mn-ea"/>
              </a:rPr>
              <a:t>5.</a:t>
            </a:r>
            <a:r>
              <a:rPr lang="zh-CN" altLang="en-US" sz="1600" b="1" dirty="0">
                <a:latin typeface="+mn-ea"/>
              </a:rPr>
              <a:t>以核心成员身份（排名前五）参加自主创业并在省级及以上“挑战杯”系列竞赛或中国国际大学生创新大赛获奖者，可申请认定“创业实践”课程（</a:t>
            </a:r>
            <a:r>
              <a:rPr lang="en-US" altLang="zh-CN" sz="1600" b="1" dirty="0">
                <a:latin typeface="+mn-ea"/>
              </a:rPr>
              <a:t>2</a:t>
            </a:r>
            <a:r>
              <a:rPr lang="zh-CN" altLang="en-US" sz="1600" b="1" dirty="0">
                <a:latin typeface="+mn-ea"/>
              </a:rPr>
              <a:t>个学分）。</a:t>
            </a:r>
            <a:endParaRPr lang="en-US" altLang="zh-CN" sz="16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zh-CN" sz="1600" b="1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+mn-ea"/>
              </a:rPr>
              <a:t>二、其它</a:t>
            </a:r>
            <a:endParaRPr lang="en-US" altLang="zh-CN" sz="1600" b="1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latin typeface="+mn-ea"/>
              </a:rPr>
              <a:t>1.</a:t>
            </a:r>
            <a:r>
              <a:rPr lang="zh-CN" altLang="en-US" sz="1600" b="1" dirty="0">
                <a:latin typeface="+mn-ea"/>
              </a:rPr>
              <a:t>如无法确定赛事负责老师，请联系院（系）教务员；</a:t>
            </a:r>
            <a:endParaRPr lang="en-US" altLang="zh-CN" sz="1600" b="1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latin typeface="+mn-ea"/>
              </a:rPr>
              <a:t>2.</a:t>
            </a:r>
            <a:r>
              <a:rPr lang="zh-CN" altLang="en-US" sz="1600" b="1" dirty="0">
                <a:latin typeface="+mn-ea"/>
              </a:rPr>
              <a:t>如数据已录入相关数据源，申请时却无法下拉选择，将之前暂存的申请刷新后，重新选择“成果类型”或“成果子类型”即可。</a:t>
            </a:r>
            <a:endParaRPr lang="en-US" altLang="zh-CN" sz="1600" b="1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latin typeface="+mn-ea"/>
              </a:rPr>
              <a:t>3.</a:t>
            </a:r>
            <a:r>
              <a:rPr lang="zh-CN" altLang="zh-CN" sz="1600" b="1" dirty="0">
                <a:latin typeface="+mn-ea"/>
              </a:rPr>
              <a:t>已提交“创新创业成果认定选修课学分”申请，但申请中成果类型及详细表单为空白的，视作无效申请，不予受理。</a:t>
            </a:r>
            <a:endParaRPr lang="zh-CN" altLang="en-US" sz="16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242889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</TotalTime>
  <Words>851</Words>
  <Application>Microsoft Office PowerPoint</Application>
  <PresentationFormat>宽屏</PresentationFormat>
  <Paragraphs>48</Paragraphs>
  <Slides>6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0" baseType="lpstr">
      <vt:lpstr>等线</vt:lpstr>
      <vt:lpstr>等线 Light</vt:lpstr>
      <vt:lpstr>Arial</vt:lpstr>
      <vt:lpstr>Office 主题​​</vt:lpstr>
      <vt:lpstr>创新创业成果认定选修课学分 线上申请操作指南</vt:lpstr>
      <vt:lpstr>创新创业成果认定选修课学分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本科实习经费报销办事大厅 操作指南</dc:title>
  <dc:creator>cyzxy</dc:creator>
  <cp:lastModifiedBy>凌莉</cp:lastModifiedBy>
  <cp:revision>76</cp:revision>
  <cp:lastPrinted>2022-04-29T07:59:41Z</cp:lastPrinted>
  <dcterms:created xsi:type="dcterms:W3CDTF">2022-04-28T02:12:52Z</dcterms:created>
  <dcterms:modified xsi:type="dcterms:W3CDTF">2026-09-03T00:28:51Z</dcterms:modified>
</cp:coreProperties>
</file>