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handoutMasterIdLst>
    <p:handoutMasterId r:id="rId53"/>
  </p:handoutMasterIdLst>
  <p:sldIdLst>
    <p:sldId id="307" r:id="rId3"/>
    <p:sldId id="257" r:id="rId4"/>
    <p:sldId id="259" r:id="rId5"/>
    <p:sldId id="260" r:id="rId6"/>
    <p:sldId id="261" r:id="rId7"/>
    <p:sldId id="262" r:id="rId8"/>
    <p:sldId id="263" r:id="rId9"/>
    <p:sldId id="264" r:id="rId10"/>
    <p:sldId id="265" r:id="rId11"/>
    <p:sldId id="267" r:id="rId12"/>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266" r:id="rId50"/>
    <p:sldId id="305" r:id="rId51"/>
    <p:sldId id="304"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朱 平" initials="朱"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7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5BD7277-02F7-774F-9491-F0604D5C66C9}" type="doc">
      <dgm:prSet loTypeId="urn:microsoft.com/office/officeart/2005/8/layout/target3" loCatId="list" qsTypeId="urn:microsoft.com/office/officeart/2005/8/quickstyle/simple4" qsCatId="simple" csTypeId="urn:microsoft.com/office/officeart/2005/8/colors/accent2_4" csCatId="accent2" phldr="1"/>
      <dgm:spPr/>
      <dgm:t>
        <a:bodyPr/>
        <a:lstStyle/>
        <a:p>
          <a:endParaRPr lang="zh-CN" altLang="en-US"/>
        </a:p>
      </dgm:t>
    </dgm:pt>
    <dgm:pt modelId="{22544B52-A8E4-4549-99D9-662E9C4A3339}">
      <dgm:prSet phldrT="[文本]" custT="1"/>
      <dgm:spPr/>
      <dgm:t>
        <a:bodyPr/>
        <a:lstStyle/>
        <a:p>
          <a:pPr marL="138430" indent="0" algn="l"/>
          <a:r>
            <a:rPr lang="zh-CN" altLang="en-US" sz="2000" dirty="0">
              <a:latin typeface="微软雅黑" panose="020B0503020204020204" charset="-122"/>
              <a:ea typeface="微软雅黑" panose="020B0503020204020204" charset="-122"/>
              <a:cs typeface="微软雅黑" panose="020B0503020204020204" charset="-122"/>
            </a:rPr>
            <a:t>传道</a:t>
          </a:r>
        </a:p>
      </dgm:t>
    </dgm:pt>
    <dgm:pt modelId="{6F506145-E687-0346-98E7-4FC50D91AC87}" cxnId="{FB626844-4DE6-6749-B71A-A094FF3881DC}" type="parTrans">
      <dgm:prSet/>
      <dgm:spPr/>
      <dgm:t>
        <a:bodyPr/>
        <a:lstStyle/>
        <a:p>
          <a:endParaRPr lang="zh-CN" altLang="en-US"/>
        </a:p>
      </dgm:t>
    </dgm:pt>
    <dgm:pt modelId="{FC3C6E47-5420-484F-A708-2431B365991C}" cxnId="{FB626844-4DE6-6749-B71A-A094FF3881DC}" type="sibTrans">
      <dgm:prSet/>
      <dgm:spPr/>
      <dgm:t>
        <a:bodyPr/>
        <a:lstStyle/>
        <a:p>
          <a:endParaRPr lang="zh-CN" altLang="en-US"/>
        </a:p>
      </dgm:t>
    </dgm:pt>
    <dgm:pt modelId="{21599AB3-B229-D042-B57C-C5ABDD995F5C}">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系统的课题跟踪讨论</a:t>
          </a:r>
        </a:p>
      </dgm:t>
    </dgm:pt>
    <dgm:pt modelId="{E5B47626-9A2E-5245-B06D-605578E7ED46}" cxnId="{435B9914-D81F-E549-AE74-EA8613D64A8F}" type="parTrans">
      <dgm:prSet/>
      <dgm:spPr/>
      <dgm:t>
        <a:bodyPr/>
        <a:lstStyle/>
        <a:p>
          <a:endParaRPr lang="zh-CN" altLang="en-US"/>
        </a:p>
      </dgm:t>
    </dgm:pt>
    <dgm:pt modelId="{CB3B92C8-6135-2945-A33A-C647DE285DC6}" cxnId="{435B9914-D81F-E549-AE74-EA8613D64A8F}" type="sibTrans">
      <dgm:prSet/>
      <dgm:spPr/>
      <dgm:t>
        <a:bodyPr/>
        <a:lstStyle/>
        <a:p>
          <a:endParaRPr lang="zh-CN" altLang="en-US"/>
        </a:p>
      </dgm:t>
    </dgm:pt>
    <dgm:pt modelId="{0CB50DFB-3DBD-7B41-9F52-9D9B767C9E74}">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扎实的实验技能培训</a:t>
          </a:r>
        </a:p>
      </dgm:t>
    </dgm:pt>
    <dgm:pt modelId="{9ABE5682-EF77-4D41-9068-30DA580E3FEB}" cxnId="{A1BA071E-F15A-1141-A637-188151A7271C}" type="parTrans">
      <dgm:prSet/>
      <dgm:spPr/>
      <dgm:t>
        <a:bodyPr/>
        <a:lstStyle/>
        <a:p>
          <a:endParaRPr lang="zh-CN" altLang="en-US"/>
        </a:p>
      </dgm:t>
    </dgm:pt>
    <dgm:pt modelId="{0DAB12C4-204B-0B48-9DC0-281B5C0E8682}" cxnId="{A1BA071E-F15A-1141-A637-188151A7271C}" type="sibTrans">
      <dgm:prSet/>
      <dgm:spPr/>
      <dgm:t>
        <a:bodyPr/>
        <a:lstStyle/>
        <a:p>
          <a:endParaRPr lang="zh-CN" altLang="en-US"/>
        </a:p>
      </dgm:t>
    </dgm:pt>
    <dgm:pt modelId="{B676E67C-6E85-784C-8988-E73BAA32399C}">
      <dgm:prSet phldrT="[文本]" custT="1"/>
      <dgm:spPr/>
      <dgm:t>
        <a:bodyPr/>
        <a:lstStyle/>
        <a:p>
          <a:pPr marL="136525" algn="l"/>
          <a:r>
            <a:rPr lang="zh-CN" altLang="en-US" sz="2000" dirty="0">
              <a:latin typeface="微软雅黑" panose="020B0503020204020204" charset="-122"/>
              <a:ea typeface="微软雅黑" panose="020B0503020204020204" charset="-122"/>
              <a:cs typeface="微软雅黑" panose="020B0503020204020204" charset="-122"/>
            </a:rPr>
            <a:t>授业</a:t>
          </a:r>
        </a:p>
      </dgm:t>
    </dgm:pt>
    <dgm:pt modelId="{9B81A5C2-B13D-4C4F-A029-7DA44802B394}" cxnId="{A84F44F1-3EC4-FA4A-A73E-7154FFC53C14}" type="parTrans">
      <dgm:prSet/>
      <dgm:spPr/>
      <dgm:t>
        <a:bodyPr/>
        <a:lstStyle/>
        <a:p>
          <a:endParaRPr lang="zh-CN" altLang="en-US"/>
        </a:p>
      </dgm:t>
    </dgm:pt>
    <dgm:pt modelId="{A08D755E-F74E-1149-9CFA-AC9901C5A8B5}" cxnId="{A84F44F1-3EC4-FA4A-A73E-7154FFC53C14}" type="sibTrans">
      <dgm:prSet/>
      <dgm:spPr/>
      <dgm:t>
        <a:bodyPr/>
        <a:lstStyle/>
        <a:p>
          <a:endParaRPr lang="zh-CN" altLang="en-US"/>
        </a:p>
      </dgm:t>
    </dgm:pt>
    <dgm:pt modelId="{42B21E7D-1AB3-0242-9CD8-BCC9D04923B3}">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国内外学术交流机会</a:t>
          </a:r>
        </a:p>
      </dgm:t>
    </dgm:pt>
    <dgm:pt modelId="{DCCBF6D3-9FFA-364D-947F-6DD861F00B94}" cxnId="{2B459BBA-540B-DA49-B7F9-3DE25EF87D58}" type="parTrans">
      <dgm:prSet/>
      <dgm:spPr/>
      <dgm:t>
        <a:bodyPr/>
        <a:lstStyle/>
        <a:p>
          <a:endParaRPr lang="zh-CN" altLang="en-US"/>
        </a:p>
      </dgm:t>
    </dgm:pt>
    <dgm:pt modelId="{483D39F5-D347-A443-A405-B22F49CC6AA5}" cxnId="{2B459BBA-540B-DA49-B7F9-3DE25EF87D58}" type="sibTrans">
      <dgm:prSet/>
      <dgm:spPr/>
      <dgm:t>
        <a:bodyPr/>
        <a:lstStyle/>
        <a:p>
          <a:endParaRPr lang="zh-CN" altLang="en-US"/>
        </a:p>
      </dgm:t>
    </dgm:pt>
    <dgm:pt modelId="{52F125C0-4763-D043-AEB2-23FBF06E42D6}">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良好的国际合作关系</a:t>
          </a:r>
        </a:p>
      </dgm:t>
    </dgm:pt>
    <dgm:pt modelId="{3FC75E4E-6209-5849-ACA1-095A6B3761AE}" cxnId="{36548873-3BB3-7F4B-A6E6-970351F6D4B1}" type="parTrans">
      <dgm:prSet/>
      <dgm:spPr/>
      <dgm:t>
        <a:bodyPr/>
        <a:lstStyle/>
        <a:p>
          <a:endParaRPr lang="zh-CN" altLang="en-US"/>
        </a:p>
      </dgm:t>
    </dgm:pt>
    <dgm:pt modelId="{8EC80CF1-08A7-2D4F-A431-4F34DDE2BFB0}" cxnId="{36548873-3BB3-7F4B-A6E6-970351F6D4B1}" type="sibTrans">
      <dgm:prSet/>
      <dgm:spPr/>
      <dgm:t>
        <a:bodyPr/>
        <a:lstStyle/>
        <a:p>
          <a:endParaRPr lang="zh-CN" altLang="en-US"/>
        </a:p>
      </dgm:t>
    </dgm:pt>
    <dgm:pt modelId="{A09D85A0-EDD9-AB48-B03C-541BC39BBFB9}">
      <dgm:prSet phldrT="[文本]" custT="1"/>
      <dgm:spPr/>
      <dgm:t>
        <a:bodyPr/>
        <a:lstStyle/>
        <a:p>
          <a:pPr marL="136525" algn="l"/>
          <a:r>
            <a:rPr lang="zh-CN" altLang="en-US" sz="2000" dirty="0">
              <a:latin typeface="微软雅黑" panose="020B0503020204020204" charset="-122"/>
              <a:ea typeface="微软雅黑" panose="020B0503020204020204" charset="-122"/>
              <a:cs typeface="微软雅黑" panose="020B0503020204020204" charset="-122"/>
            </a:rPr>
            <a:t>解惑</a:t>
          </a:r>
        </a:p>
      </dgm:t>
    </dgm:pt>
    <dgm:pt modelId="{3F03FD15-32E9-6645-8A14-61637031610C}" cxnId="{EE0A1C87-73A5-A34B-BC3B-6A91EF6046AE}" type="parTrans">
      <dgm:prSet/>
      <dgm:spPr/>
      <dgm:t>
        <a:bodyPr/>
        <a:lstStyle/>
        <a:p>
          <a:endParaRPr lang="zh-CN" altLang="en-US"/>
        </a:p>
      </dgm:t>
    </dgm:pt>
    <dgm:pt modelId="{C7DA7DB6-28A8-5744-B260-473213FAF974}" cxnId="{EE0A1C87-73A5-A34B-BC3B-6A91EF6046AE}" type="sibTrans">
      <dgm:prSet/>
      <dgm:spPr/>
      <dgm:t>
        <a:bodyPr/>
        <a:lstStyle/>
        <a:p>
          <a:endParaRPr lang="zh-CN" altLang="en-US"/>
        </a:p>
      </dgm:t>
    </dgm:pt>
    <dgm:pt modelId="{9FB27823-915F-594F-A426-D0A021D750AD}">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和谐的师生关系</a:t>
          </a:r>
        </a:p>
      </dgm:t>
    </dgm:pt>
    <dgm:pt modelId="{8BA31268-6340-9244-8202-E493283D9E20}" cxnId="{D75D0F39-B9B6-2B48-A3EC-39E3B8C48C50}" type="parTrans">
      <dgm:prSet/>
      <dgm:spPr/>
      <dgm:t>
        <a:bodyPr/>
        <a:lstStyle/>
        <a:p>
          <a:endParaRPr lang="zh-CN" altLang="en-US"/>
        </a:p>
      </dgm:t>
    </dgm:pt>
    <dgm:pt modelId="{1736A53A-E9BA-4145-9E38-D56A87417227}" cxnId="{D75D0F39-B9B6-2B48-A3EC-39E3B8C48C50}" type="sibTrans">
      <dgm:prSet/>
      <dgm:spPr/>
      <dgm:t>
        <a:bodyPr/>
        <a:lstStyle/>
        <a:p>
          <a:endParaRPr lang="zh-CN" altLang="en-US"/>
        </a:p>
      </dgm:t>
    </dgm:pt>
    <dgm:pt modelId="{E835FA4D-6A64-884C-A682-89F1BACB4CDD}">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和睦的同学情谊</a:t>
          </a:r>
        </a:p>
      </dgm:t>
    </dgm:pt>
    <dgm:pt modelId="{A4778DD3-9908-3049-8CB1-C96671AD8C22}" cxnId="{1135E53B-08B7-7545-A5AC-8F3D618096D6}" type="parTrans">
      <dgm:prSet/>
      <dgm:spPr/>
      <dgm:t>
        <a:bodyPr/>
        <a:lstStyle/>
        <a:p>
          <a:endParaRPr lang="zh-CN" altLang="en-US"/>
        </a:p>
      </dgm:t>
    </dgm:pt>
    <dgm:pt modelId="{2B0FE009-F2FF-A442-AA6B-0C7592AFB10A}" cxnId="{1135E53B-08B7-7545-A5AC-8F3D618096D6}" type="sibTrans">
      <dgm:prSet/>
      <dgm:spPr/>
      <dgm:t>
        <a:bodyPr/>
        <a:lstStyle/>
        <a:p>
          <a:endParaRPr lang="zh-CN" altLang="en-US"/>
        </a:p>
      </dgm:t>
    </dgm:pt>
    <dgm:pt modelId="{D966FB73-21C1-4649-A3C8-03D9DD1F9A57}" type="pres">
      <dgm:prSet presAssocID="{95BD7277-02F7-774F-9491-F0604D5C66C9}" presName="Name0" presStyleCnt="0">
        <dgm:presLayoutVars>
          <dgm:chMax val="7"/>
          <dgm:dir/>
          <dgm:animLvl val="lvl"/>
          <dgm:resizeHandles val="exact"/>
        </dgm:presLayoutVars>
      </dgm:prSet>
      <dgm:spPr/>
    </dgm:pt>
    <dgm:pt modelId="{8CA9DEE9-7C59-DF48-A404-56847822AEE2}" type="pres">
      <dgm:prSet presAssocID="{22544B52-A8E4-4549-99D9-662E9C4A3339}" presName="circle1" presStyleLbl="node1" presStyleIdx="0" presStyleCnt="3"/>
      <dgm:spPr/>
    </dgm:pt>
    <dgm:pt modelId="{041D93F0-087E-304D-8576-F6219C0A5A9B}" type="pres">
      <dgm:prSet presAssocID="{22544B52-A8E4-4549-99D9-662E9C4A3339}" presName="space" presStyleCnt="0"/>
      <dgm:spPr/>
    </dgm:pt>
    <dgm:pt modelId="{1AC078A6-B578-2A4D-B83E-2634515581A4}" type="pres">
      <dgm:prSet presAssocID="{22544B52-A8E4-4549-99D9-662E9C4A3339}" presName="rect1" presStyleLbl="alignAcc1" presStyleIdx="0" presStyleCnt="3" custLinFactNeighborX="-151" custLinFactNeighborY="-53"/>
      <dgm:spPr/>
    </dgm:pt>
    <dgm:pt modelId="{CC7C038C-27C9-2A4C-AF9E-9874B87A6A43}" type="pres">
      <dgm:prSet presAssocID="{B676E67C-6E85-784C-8988-E73BAA32399C}" presName="vertSpace2" presStyleLbl="node1" presStyleIdx="0" presStyleCnt="3"/>
      <dgm:spPr/>
    </dgm:pt>
    <dgm:pt modelId="{36DED5FA-AD83-1549-9245-014E8AF8EA0D}" type="pres">
      <dgm:prSet presAssocID="{B676E67C-6E85-784C-8988-E73BAA32399C}" presName="circle2" presStyleLbl="node1" presStyleIdx="1" presStyleCnt="3"/>
      <dgm:spPr/>
    </dgm:pt>
    <dgm:pt modelId="{444BFB25-AD07-BA42-929E-BD99FFEB8F7A}" type="pres">
      <dgm:prSet presAssocID="{B676E67C-6E85-784C-8988-E73BAA32399C}" presName="rect2" presStyleLbl="alignAcc1" presStyleIdx="1" presStyleCnt="3"/>
      <dgm:spPr/>
    </dgm:pt>
    <dgm:pt modelId="{DDC9C63D-3098-444A-B3CD-7543B3BACB2C}" type="pres">
      <dgm:prSet presAssocID="{A09D85A0-EDD9-AB48-B03C-541BC39BBFB9}" presName="vertSpace3" presStyleLbl="node1" presStyleIdx="1" presStyleCnt="3"/>
      <dgm:spPr/>
    </dgm:pt>
    <dgm:pt modelId="{80D2B25D-620D-C044-8482-084925392CA5}" type="pres">
      <dgm:prSet presAssocID="{A09D85A0-EDD9-AB48-B03C-541BC39BBFB9}" presName="circle3" presStyleLbl="node1" presStyleIdx="2" presStyleCnt="3"/>
      <dgm:spPr/>
    </dgm:pt>
    <dgm:pt modelId="{62F3C263-6FED-504E-B900-46034CC643AD}" type="pres">
      <dgm:prSet presAssocID="{A09D85A0-EDD9-AB48-B03C-541BC39BBFB9}" presName="rect3" presStyleLbl="alignAcc1" presStyleIdx="2" presStyleCnt="3"/>
      <dgm:spPr/>
    </dgm:pt>
    <dgm:pt modelId="{29DF4533-C95D-3F41-A845-7008C3A9DA74}" type="pres">
      <dgm:prSet presAssocID="{22544B52-A8E4-4549-99D9-662E9C4A3339}" presName="rect1ParTx" presStyleLbl="alignAcc1" presStyleIdx="2" presStyleCnt="3">
        <dgm:presLayoutVars>
          <dgm:chMax val="1"/>
          <dgm:bulletEnabled val="1"/>
        </dgm:presLayoutVars>
      </dgm:prSet>
      <dgm:spPr/>
    </dgm:pt>
    <dgm:pt modelId="{EC192556-0ECA-B14A-B313-70A482F3FC26}" type="pres">
      <dgm:prSet presAssocID="{22544B52-A8E4-4549-99D9-662E9C4A3339}" presName="rect1ChTx" presStyleLbl="alignAcc1" presStyleIdx="2" presStyleCnt="3" custScaleX="166543" custLinFactNeighborX="-15695" custLinFactNeighborY="2066">
        <dgm:presLayoutVars>
          <dgm:bulletEnabled val="1"/>
        </dgm:presLayoutVars>
      </dgm:prSet>
      <dgm:spPr/>
    </dgm:pt>
    <dgm:pt modelId="{5199C28F-38B5-4A4D-AFDE-CB3B880B3359}" type="pres">
      <dgm:prSet presAssocID="{B676E67C-6E85-784C-8988-E73BAA32399C}" presName="rect2ParTx" presStyleLbl="alignAcc1" presStyleIdx="2" presStyleCnt="3">
        <dgm:presLayoutVars>
          <dgm:chMax val="1"/>
          <dgm:bulletEnabled val="1"/>
        </dgm:presLayoutVars>
      </dgm:prSet>
      <dgm:spPr/>
    </dgm:pt>
    <dgm:pt modelId="{0CB3767A-48A0-5147-A3C3-A7D2CBEEAC50}" type="pres">
      <dgm:prSet presAssocID="{B676E67C-6E85-784C-8988-E73BAA32399C}" presName="rect2ChTx" presStyleLbl="alignAcc1" presStyleIdx="2" presStyleCnt="3" custScaleX="165641" custLinFactNeighborX="-17499">
        <dgm:presLayoutVars>
          <dgm:bulletEnabled val="1"/>
        </dgm:presLayoutVars>
      </dgm:prSet>
      <dgm:spPr/>
    </dgm:pt>
    <dgm:pt modelId="{4B5BAE68-1F85-CF48-938E-4C57EFA30FC5}" type="pres">
      <dgm:prSet presAssocID="{A09D85A0-EDD9-AB48-B03C-541BC39BBFB9}" presName="rect3ParTx" presStyleLbl="alignAcc1" presStyleIdx="2" presStyleCnt="3">
        <dgm:presLayoutVars>
          <dgm:chMax val="1"/>
          <dgm:bulletEnabled val="1"/>
        </dgm:presLayoutVars>
      </dgm:prSet>
      <dgm:spPr/>
    </dgm:pt>
    <dgm:pt modelId="{ECDB2533-77E7-9E4D-AD8C-025FF0969C2F}" type="pres">
      <dgm:prSet presAssocID="{A09D85A0-EDD9-AB48-B03C-541BC39BBFB9}" presName="rect3ChTx" presStyleLbl="alignAcc1" presStyleIdx="2" presStyleCnt="3" custScaleX="166319" custLinFactNeighborX="-15583">
        <dgm:presLayoutVars>
          <dgm:bulletEnabled val="1"/>
        </dgm:presLayoutVars>
      </dgm:prSet>
      <dgm:spPr/>
    </dgm:pt>
  </dgm:ptLst>
  <dgm:cxnLst>
    <dgm:cxn modelId="{0514730C-6CFF-4C29-9E1F-72721F7747C9}" type="presOf" srcId="{21599AB3-B229-D042-B57C-C5ABDD995F5C}" destId="{EC192556-0ECA-B14A-B313-70A482F3FC26}" srcOrd="0" destOrd="0" presId="urn:microsoft.com/office/officeart/2005/8/layout/target3"/>
    <dgm:cxn modelId="{435B9914-D81F-E549-AE74-EA8613D64A8F}" srcId="{22544B52-A8E4-4549-99D9-662E9C4A3339}" destId="{21599AB3-B229-D042-B57C-C5ABDD995F5C}" srcOrd="0" destOrd="0" parTransId="{E5B47626-9A2E-5245-B06D-605578E7ED46}" sibTransId="{CB3B92C8-6135-2945-A33A-C647DE285DC6}"/>
    <dgm:cxn modelId="{A1BA071E-F15A-1141-A637-188151A7271C}" srcId="{22544B52-A8E4-4549-99D9-662E9C4A3339}" destId="{0CB50DFB-3DBD-7B41-9F52-9D9B767C9E74}" srcOrd="1" destOrd="0" parTransId="{9ABE5682-EF77-4D41-9068-30DA580E3FEB}" sibTransId="{0DAB12C4-204B-0B48-9DC0-281B5C0E8682}"/>
    <dgm:cxn modelId="{D75D0F39-B9B6-2B48-A3EC-39E3B8C48C50}" srcId="{A09D85A0-EDD9-AB48-B03C-541BC39BBFB9}" destId="{9FB27823-915F-594F-A426-D0A021D750AD}" srcOrd="0" destOrd="0" parTransId="{8BA31268-6340-9244-8202-E493283D9E20}" sibTransId="{1736A53A-E9BA-4145-9E38-D56A87417227}"/>
    <dgm:cxn modelId="{1135E53B-08B7-7545-A5AC-8F3D618096D6}" srcId="{A09D85A0-EDD9-AB48-B03C-541BC39BBFB9}" destId="{E835FA4D-6A64-884C-A682-89F1BACB4CDD}" srcOrd="1" destOrd="0" parTransId="{A4778DD3-9908-3049-8CB1-C96671AD8C22}" sibTransId="{2B0FE009-F2FF-A442-AA6B-0C7592AFB10A}"/>
    <dgm:cxn modelId="{C79F183E-2BF3-4806-BCA5-36204293072D}" type="presOf" srcId="{95BD7277-02F7-774F-9491-F0604D5C66C9}" destId="{D966FB73-21C1-4649-A3C8-03D9DD1F9A57}" srcOrd="0" destOrd="0" presId="urn:microsoft.com/office/officeart/2005/8/layout/target3"/>
    <dgm:cxn modelId="{FB626844-4DE6-6749-B71A-A094FF3881DC}" srcId="{95BD7277-02F7-774F-9491-F0604D5C66C9}" destId="{22544B52-A8E4-4549-99D9-662E9C4A3339}" srcOrd="0" destOrd="0" parTransId="{6F506145-E687-0346-98E7-4FC50D91AC87}" sibTransId="{FC3C6E47-5420-484F-A708-2431B365991C}"/>
    <dgm:cxn modelId="{CB346F47-1968-490C-AB23-0CD6B183FDBD}" type="presOf" srcId="{22544B52-A8E4-4549-99D9-662E9C4A3339}" destId="{1AC078A6-B578-2A4D-B83E-2634515581A4}" srcOrd="0" destOrd="0" presId="urn:microsoft.com/office/officeart/2005/8/layout/target3"/>
    <dgm:cxn modelId="{178D2F53-D52C-4BC8-A51E-A9C7F61DEE60}" type="presOf" srcId="{B676E67C-6E85-784C-8988-E73BAA32399C}" destId="{5199C28F-38B5-4A4D-AFDE-CB3B880B3359}" srcOrd="1" destOrd="0" presId="urn:microsoft.com/office/officeart/2005/8/layout/target3"/>
    <dgm:cxn modelId="{C25D1C6C-DFD6-4D0D-A35A-46FA8BA32502}" type="presOf" srcId="{52F125C0-4763-D043-AEB2-23FBF06E42D6}" destId="{0CB3767A-48A0-5147-A3C3-A7D2CBEEAC50}" srcOrd="0" destOrd="1" presId="urn:microsoft.com/office/officeart/2005/8/layout/target3"/>
    <dgm:cxn modelId="{36548873-3BB3-7F4B-A6E6-970351F6D4B1}" srcId="{B676E67C-6E85-784C-8988-E73BAA32399C}" destId="{52F125C0-4763-D043-AEB2-23FBF06E42D6}" srcOrd="1" destOrd="0" parTransId="{3FC75E4E-6209-5849-ACA1-095A6B3761AE}" sibTransId="{8EC80CF1-08A7-2D4F-A431-4F34DDE2BFB0}"/>
    <dgm:cxn modelId="{6DCBD47C-5C27-4D7F-9E6D-E51B5A40DEB9}" type="presOf" srcId="{A09D85A0-EDD9-AB48-B03C-541BC39BBFB9}" destId="{4B5BAE68-1F85-CF48-938E-4C57EFA30FC5}" srcOrd="1" destOrd="0" presId="urn:microsoft.com/office/officeart/2005/8/layout/target3"/>
    <dgm:cxn modelId="{D932E97E-27B5-4786-AFAD-3ECC3ABE9F4F}" type="presOf" srcId="{22544B52-A8E4-4549-99D9-662E9C4A3339}" destId="{29DF4533-C95D-3F41-A845-7008C3A9DA74}" srcOrd="1" destOrd="0" presId="urn:microsoft.com/office/officeart/2005/8/layout/target3"/>
    <dgm:cxn modelId="{0C3BB280-E64D-4D55-B10E-F17EA4245BBD}" type="presOf" srcId="{9FB27823-915F-594F-A426-D0A021D750AD}" destId="{ECDB2533-77E7-9E4D-AD8C-025FF0969C2F}" srcOrd="0" destOrd="0" presId="urn:microsoft.com/office/officeart/2005/8/layout/target3"/>
    <dgm:cxn modelId="{EE0A1C87-73A5-A34B-BC3B-6A91EF6046AE}" srcId="{95BD7277-02F7-774F-9491-F0604D5C66C9}" destId="{A09D85A0-EDD9-AB48-B03C-541BC39BBFB9}" srcOrd="2" destOrd="0" parTransId="{3F03FD15-32E9-6645-8A14-61637031610C}" sibTransId="{C7DA7DB6-28A8-5744-B260-473213FAF974}"/>
    <dgm:cxn modelId="{7880E58B-6AC1-4F37-8F8F-738C0D81406B}" type="presOf" srcId="{B676E67C-6E85-784C-8988-E73BAA32399C}" destId="{444BFB25-AD07-BA42-929E-BD99FFEB8F7A}" srcOrd="0" destOrd="0" presId="urn:microsoft.com/office/officeart/2005/8/layout/target3"/>
    <dgm:cxn modelId="{26A9EAA2-23FC-44B2-863B-F571CC24FBF4}" type="presOf" srcId="{A09D85A0-EDD9-AB48-B03C-541BC39BBFB9}" destId="{62F3C263-6FED-504E-B900-46034CC643AD}" srcOrd="0" destOrd="0" presId="urn:microsoft.com/office/officeart/2005/8/layout/target3"/>
    <dgm:cxn modelId="{A4B783A6-A9A0-446D-91E5-D4C36C7B9085}" type="presOf" srcId="{E835FA4D-6A64-884C-A682-89F1BACB4CDD}" destId="{ECDB2533-77E7-9E4D-AD8C-025FF0969C2F}" srcOrd="0" destOrd="1" presId="urn:microsoft.com/office/officeart/2005/8/layout/target3"/>
    <dgm:cxn modelId="{2B459BBA-540B-DA49-B7F9-3DE25EF87D58}" srcId="{B676E67C-6E85-784C-8988-E73BAA32399C}" destId="{42B21E7D-1AB3-0242-9CD8-BCC9D04923B3}" srcOrd="0" destOrd="0" parTransId="{DCCBF6D3-9FFA-364D-947F-6DD861F00B94}" sibTransId="{483D39F5-D347-A443-A405-B22F49CC6AA5}"/>
    <dgm:cxn modelId="{4D7377E8-EA25-452D-8CF1-CC2D5B1A2375}" type="presOf" srcId="{42B21E7D-1AB3-0242-9CD8-BCC9D04923B3}" destId="{0CB3767A-48A0-5147-A3C3-A7D2CBEEAC50}" srcOrd="0" destOrd="0" presId="urn:microsoft.com/office/officeart/2005/8/layout/target3"/>
    <dgm:cxn modelId="{5A86D0EF-8D6C-45E4-9972-5E9E062EDE8C}" type="presOf" srcId="{0CB50DFB-3DBD-7B41-9F52-9D9B767C9E74}" destId="{EC192556-0ECA-B14A-B313-70A482F3FC26}" srcOrd="0" destOrd="1" presId="urn:microsoft.com/office/officeart/2005/8/layout/target3"/>
    <dgm:cxn modelId="{A84F44F1-3EC4-FA4A-A73E-7154FFC53C14}" srcId="{95BD7277-02F7-774F-9491-F0604D5C66C9}" destId="{B676E67C-6E85-784C-8988-E73BAA32399C}" srcOrd="1" destOrd="0" parTransId="{9B81A5C2-B13D-4C4F-A029-7DA44802B394}" sibTransId="{A08D755E-F74E-1149-9CFA-AC9901C5A8B5}"/>
    <dgm:cxn modelId="{760CD524-8CC8-4637-995A-A01DDCEB9E7A}" type="presParOf" srcId="{D966FB73-21C1-4649-A3C8-03D9DD1F9A57}" destId="{8CA9DEE9-7C59-DF48-A404-56847822AEE2}" srcOrd="0" destOrd="0" presId="urn:microsoft.com/office/officeart/2005/8/layout/target3"/>
    <dgm:cxn modelId="{A6F29BF1-449B-4653-9EAA-D27E7ED60AC3}" type="presParOf" srcId="{D966FB73-21C1-4649-A3C8-03D9DD1F9A57}" destId="{041D93F0-087E-304D-8576-F6219C0A5A9B}" srcOrd="1" destOrd="0" presId="urn:microsoft.com/office/officeart/2005/8/layout/target3"/>
    <dgm:cxn modelId="{7E83B523-FB6E-4277-8F14-FC6FEFA32940}" type="presParOf" srcId="{D966FB73-21C1-4649-A3C8-03D9DD1F9A57}" destId="{1AC078A6-B578-2A4D-B83E-2634515581A4}" srcOrd="2" destOrd="0" presId="urn:microsoft.com/office/officeart/2005/8/layout/target3"/>
    <dgm:cxn modelId="{B8A15B04-E103-4102-8011-12B21C4786B8}" type="presParOf" srcId="{D966FB73-21C1-4649-A3C8-03D9DD1F9A57}" destId="{CC7C038C-27C9-2A4C-AF9E-9874B87A6A43}" srcOrd="3" destOrd="0" presId="urn:microsoft.com/office/officeart/2005/8/layout/target3"/>
    <dgm:cxn modelId="{9F4A0D37-277C-443F-9243-6146D88F4E0E}" type="presParOf" srcId="{D966FB73-21C1-4649-A3C8-03D9DD1F9A57}" destId="{36DED5FA-AD83-1549-9245-014E8AF8EA0D}" srcOrd="4" destOrd="0" presId="urn:microsoft.com/office/officeart/2005/8/layout/target3"/>
    <dgm:cxn modelId="{15993F1F-F5ED-4739-AB95-DA8BADF34A24}" type="presParOf" srcId="{D966FB73-21C1-4649-A3C8-03D9DD1F9A57}" destId="{444BFB25-AD07-BA42-929E-BD99FFEB8F7A}" srcOrd="5" destOrd="0" presId="urn:microsoft.com/office/officeart/2005/8/layout/target3"/>
    <dgm:cxn modelId="{7AB35453-5C59-401C-A33B-B2DBC62E7906}" type="presParOf" srcId="{D966FB73-21C1-4649-A3C8-03D9DD1F9A57}" destId="{DDC9C63D-3098-444A-B3CD-7543B3BACB2C}" srcOrd="6" destOrd="0" presId="urn:microsoft.com/office/officeart/2005/8/layout/target3"/>
    <dgm:cxn modelId="{FA79AA2C-B03E-4C77-8F5B-20630AF96390}" type="presParOf" srcId="{D966FB73-21C1-4649-A3C8-03D9DD1F9A57}" destId="{80D2B25D-620D-C044-8482-084925392CA5}" srcOrd="7" destOrd="0" presId="urn:microsoft.com/office/officeart/2005/8/layout/target3"/>
    <dgm:cxn modelId="{38EBD099-AD93-4799-A3BE-19CA6EC32019}" type="presParOf" srcId="{D966FB73-21C1-4649-A3C8-03D9DD1F9A57}" destId="{62F3C263-6FED-504E-B900-46034CC643AD}" srcOrd="8" destOrd="0" presId="urn:microsoft.com/office/officeart/2005/8/layout/target3"/>
    <dgm:cxn modelId="{F126E719-1C1D-4530-92A6-91868E1B2DE6}" type="presParOf" srcId="{D966FB73-21C1-4649-A3C8-03D9DD1F9A57}" destId="{29DF4533-C95D-3F41-A845-7008C3A9DA74}" srcOrd="9" destOrd="0" presId="urn:microsoft.com/office/officeart/2005/8/layout/target3"/>
    <dgm:cxn modelId="{F8389C40-0E6D-4981-8C4A-474223E2DA93}" type="presParOf" srcId="{D966FB73-21C1-4649-A3C8-03D9DD1F9A57}" destId="{EC192556-0ECA-B14A-B313-70A482F3FC26}" srcOrd="10" destOrd="0" presId="urn:microsoft.com/office/officeart/2005/8/layout/target3"/>
    <dgm:cxn modelId="{23F1CC67-1A04-4165-9652-4D50AC3FF03F}" type="presParOf" srcId="{D966FB73-21C1-4649-A3C8-03D9DD1F9A57}" destId="{5199C28F-38B5-4A4D-AFDE-CB3B880B3359}" srcOrd="11" destOrd="0" presId="urn:microsoft.com/office/officeart/2005/8/layout/target3"/>
    <dgm:cxn modelId="{8ECAA48D-6A72-4D8D-A48D-792EF1E5CA90}" type="presParOf" srcId="{D966FB73-21C1-4649-A3C8-03D9DD1F9A57}" destId="{0CB3767A-48A0-5147-A3C3-A7D2CBEEAC50}" srcOrd="12" destOrd="0" presId="urn:microsoft.com/office/officeart/2005/8/layout/target3"/>
    <dgm:cxn modelId="{18C2C12B-755C-4139-83D6-9FFE89A316F7}" type="presParOf" srcId="{D966FB73-21C1-4649-A3C8-03D9DD1F9A57}" destId="{4B5BAE68-1F85-CF48-938E-4C57EFA30FC5}" srcOrd="13" destOrd="0" presId="urn:microsoft.com/office/officeart/2005/8/layout/target3"/>
    <dgm:cxn modelId="{603D655B-5A0A-45E4-A613-EA0FC35AF775}" type="presParOf" srcId="{D966FB73-21C1-4649-A3C8-03D9DD1F9A57}" destId="{ECDB2533-77E7-9E4D-AD8C-025FF0969C2F}"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9DEE9-7C59-DF48-A404-56847822AEE2}">
      <dsp:nvSpPr>
        <dsp:cNvPr id="0" name=""/>
        <dsp:cNvSpPr/>
      </dsp:nvSpPr>
      <dsp:spPr>
        <a:xfrm>
          <a:off x="-204518" y="80971"/>
          <a:ext cx="2107527" cy="2107527"/>
        </a:xfrm>
        <a:prstGeom prst="pie">
          <a:avLst>
            <a:gd name="adj1" fmla="val 5400000"/>
            <a:gd name="adj2" fmla="val 1620000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AC078A6-B578-2A4D-B83E-2634515581A4}">
      <dsp:nvSpPr>
        <dsp:cNvPr id="0" name=""/>
        <dsp:cNvSpPr/>
      </dsp:nvSpPr>
      <dsp:spPr>
        <a:xfrm>
          <a:off x="845532" y="79854"/>
          <a:ext cx="2458781" cy="2107527"/>
        </a:xfrm>
        <a:prstGeom prst="rect">
          <a:avLst/>
        </a:prstGeom>
        <a:solidFill>
          <a:schemeClr val="lt1">
            <a:alpha val="90000"/>
            <a:hueOff val="0"/>
            <a:satOff val="0"/>
            <a:lumOff val="0"/>
            <a:alphaOff val="0"/>
          </a:schemeClr>
        </a:soli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38113" lvl="0" indent="0" algn="l" defTabSz="889000">
            <a:lnSpc>
              <a:spcPct val="90000"/>
            </a:lnSpc>
            <a:spcBef>
              <a:spcPct val="0"/>
            </a:spcBef>
            <a:spcAft>
              <a:spcPct val="35000"/>
            </a:spcAft>
            <a:buNone/>
            <a:tabLst/>
          </a:pPr>
          <a:r>
            <a:rPr lang="zh-CN" altLang="en-US" sz="2000" kern="1200" dirty="0">
              <a:latin typeface="Microsoft YaHei" charset="0"/>
              <a:ea typeface="Microsoft YaHei" charset="0"/>
              <a:cs typeface="Microsoft YaHei" charset="0"/>
            </a:rPr>
            <a:t>传道</a:t>
          </a:r>
        </a:p>
      </dsp:txBody>
      <dsp:txXfrm>
        <a:off x="845532" y="79854"/>
        <a:ext cx="1229390" cy="632259"/>
      </dsp:txXfrm>
    </dsp:sp>
    <dsp:sp modelId="{36DED5FA-AD83-1549-9245-014E8AF8EA0D}">
      <dsp:nvSpPr>
        <dsp:cNvPr id="0" name=""/>
        <dsp:cNvSpPr/>
      </dsp:nvSpPr>
      <dsp:spPr>
        <a:xfrm>
          <a:off x="164299" y="713230"/>
          <a:ext cx="1369891" cy="1369891"/>
        </a:xfrm>
        <a:prstGeom prst="pie">
          <a:avLst>
            <a:gd name="adj1" fmla="val 5400000"/>
            <a:gd name="adj2" fmla="val 16200000"/>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44BFB25-AD07-BA42-929E-BD99FFEB8F7A}">
      <dsp:nvSpPr>
        <dsp:cNvPr id="0" name=""/>
        <dsp:cNvSpPr/>
      </dsp:nvSpPr>
      <dsp:spPr>
        <a:xfrm>
          <a:off x="849245" y="713230"/>
          <a:ext cx="2458781" cy="1369891"/>
        </a:xfrm>
        <a:prstGeom prst="rect">
          <a:avLst/>
        </a:prstGeom>
        <a:solidFill>
          <a:schemeClr val="lt1">
            <a:alpha val="90000"/>
            <a:hueOff val="0"/>
            <a:satOff val="0"/>
            <a:lumOff val="0"/>
            <a:alphaOff val="0"/>
          </a:schemeClr>
        </a:solidFill>
        <a:ln w="6350" cap="flat" cmpd="sng" algn="ctr">
          <a:solidFill>
            <a:schemeClr val="accent2">
              <a:shade val="50000"/>
              <a:hueOff val="-370661"/>
              <a:satOff val="5772"/>
              <a:lumOff val="2874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36800" lvl="0" indent="0" algn="l" defTabSz="889000">
            <a:lnSpc>
              <a:spcPct val="90000"/>
            </a:lnSpc>
            <a:spcBef>
              <a:spcPct val="0"/>
            </a:spcBef>
            <a:spcAft>
              <a:spcPct val="35000"/>
            </a:spcAft>
            <a:buNone/>
          </a:pPr>
          <a:r>
            <a:rPr lang="zh-CN" altLang="en-US" sz="2000" kern="1200" dirty="0">
              <a:latin typeface="Microsoft YaHei" charset="0"/>
              <a:ea typeface="Microsoft YaHei" charset="0"/>
              <a:cs typeface="Microsoft YaHei" charset="0"/>
            </a:rPr>
            <a:t>授业</a:t>
          </a:r>
        </a:p>
      </dsp:txBody>
      <dsp:txXfrm>
        <a:off x="849245" y="713230"/>
        <a:ext cx="1229390" cy="632257"/>
      </dsp:txXfrm>
    </dsp:sp>
    <dsp:sp modelId="{80D2B25D-620D-C044-8482-084925392CA5}">
      <dsp:nvSpPr>
        <dsp:cNvPr id="0" name=""/>
        <dsp:cNvSpPr/>
      </dsp:nvSpPr>
      <dsp:spPr>
        <a:xfrm>
          <a:off x="533116" y="1345488"/>
          <a:ext cx="632257" cy="632257"/>
        </a:xfrm>
        <a:prstGeom prst="pie">
          <a:avLst>
            <a:gd name="adj1" fmla="val 5400000"/>
            <a:gd name="adj2" fmla="val 16200000"/>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2F3C263-6FED-504E-B900-46034CC643AD}">
      <dsp:nvSpPr>
        <dsp:cNvPr id="0" name=""/>
        <dsp:cNvSpPr/>
      </dsp:nvSpPr>
      <dsp:spPr>
        <a:xfrm>
          <a:off x="849245" y="1345488"/>
          <a:ext cx="2458781" cy="632257"/>
        </a:xfrm>
        <a:prstGeom prst="rect">
          <a:avLst/>
        </a:prstGeom>
        <a:solidFill>
          <a:schemeClr val="lt1">
            <a:alpha val="90000"/>
            <a:hueOff val="0"/>
            <a:satOff val="0"/>
            <a:lumOff val="0"/>
            <a:alphaOff val="0"/>
          </a:schemeClr>
        </a:solidFill>
        <a:ln w="6350" cap="flat" cmpd="sng" algn="ctr">
          <a:solidFill>
            <a:schemeClr val="accent2">
              <a:shade val="50000"/>
              <a:hueOff val="-370661"/>
              <a:satOff val="5772"/>
              <a:lumOff val="2874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36800" lvl="0" indent="0" algn="l" defTabSz="889000">
            <a:lnSpc>
              <a:spcPct val="90000"/>
            </a:lnSpc>
            <a:spcBef>
              <a:spcPct val="0"/>
            </a:spcBef>
            <a:spcAft>
              <a:spcPct val="35000"/>
            </a:spcAft>
            <a:buNone/>
          </a:pPr>
          <a:r>
            <a:rPr lang="zh-CN" altLang="en-US" sz="2000" kern="1200" dirty="0">
              <a:latin typeface="Microsoft YaHei" charset="0"/>
              <a:ea typeface="Microsoft YaHei" charset="0"/>
              <a:cs typeface="Microsoft YaHei" charset="0"/>
            </a:rPr>
            <a:t>解惑</a:t>
          </a:r>
        </a:p>
      </dsp:txBody>
      <dsp:txXfrm>
        <a:off x="849245" y="1345488"/>
        <a:ext cx="1229390" cy="632257"/>
      </dsp:txXfrm>
    </dsp:sp>
    <dsp:sp modelId="{EC192556-0ECA-B14A-B313-70A482F3FC26}">
      <dsp:nvSpPr>
        <dsp:cNvPr id="0" name=""/>
        <dsp:cNvSpPr/>
      </dsp:nvSpPr>
      <dsp:spPr>
        <a:xfrm>
          <a:off x="1476633" y="94033"/>
          <a:ext cx="2047464" cy="632259"/>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zh-CN" altLang="en-US" sz="1200" kern="1200" dirty="0">
              <a:latin typeface="Microsoft YaHei" charset="0"/>
              <a:ea typeface="Microsoft YaHei" charset="0"/>
              <a:cs typeface="Microsoft YaHei" charset="0"/>
            </a:rPr>
            <a:t>系统的课题跟踪讨论</a:t>
          </a:r>
        </a:p>
        <a:p>
          <a:pPr marL="114300" lvl="1" indent="-114300" algn="l" defTabSz="533400">
            <a:lnSpc>
              <a:spcPct val="90000"/>
            </a:lnSpc>
            <a:spcBef>
              <a:spcPct val="0"/>
            </a:spcBef>
            <a:spcAft>
              <a:spcPct val="15000"/>
            </a:spcAft>
            <a:buChar char="•"/>
          </a:pPr>
          <a:r>
            <a:rPr lang="zh-CN" altLang="en-US" sz="1200" kern="1200" dirty="0">
              <a:latin typeface="Microsoft YaHei" charset="0"/>
              <a:ea typeface="Microsoft YaHei" charset="0"/>
              <a:cs typeface="Microsoft YaHei" charset="0"/>
            </a:rPr>
            <a:t>扎实的实验技能培训</a:t>
          </a:r>
        </a:p>
      </dsp:txBody>
      <dsp:txXfrm>
        <a:off x="1476633" y="94033"/>
        <a:ext cx="2047464" cy="632259"/>
      </dsp:txXfrm>
    </dsp:sp>
    <dsp:sp modelId="{0CB3767A-48A0-5147-A3C3-A7D2CBEEAC50}">
      <dsp:nvSpPr>
        <dsp:cNvPr id="0" name=""/>
        <dsp:cNvSpPr/>
      </dsp:nvSpPr>
      <dsp:spPr>
        <a:xfrm>
          <a:off x="1460012" y="713230"/>
          <a:ext cx="2036375" cy="632257"/>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zh-CN" altLang="en-US" sz="1200" kern="1200" dirty="0">
              <a:latin typeface="Microsoft YaHei" charset="0"/>
              <a:ea typeface="Microsoft YaHei" charset="0"/>
              <a:cs typeface="Microsoft YaHei" charset="0"/>
            </a:rPr>
            <a:t>国内外学术交流机会</a:t>
          </a:r>
        </a:p>
        <a:p>
          <a:pPr marL="114300" lvl="1" indent="-114300" algn="l" defTabSz="533400">
            <a:lnSpc>
              <a:spcPct val="90000"/>
            </a:lnSpc>
            <a:spcBef>
              <a:spcPct val="0"/>
            </a:spcBef>
            <a:spcAft>
              <a:spcPct val="15000"/>
            </a:spcAft>
            <a:buChar char="•"/>
          </a:pPr>
          <a:r>
            <a:rPr lang="zh-CN" altLang="en-US" sz="1200" kern="1200" dirty="0">
              <a:latin typeface="Microsoft YaHei" charset="0"/>
              <a:ea typeface="Microsoft YaHei" charset="0"/>
              <a:cs typeface="Microsoft YaHei" charset="0"/>
            </a:rPr>
            <a:t>良好的国际合作关系</a:t>
          </a:r>
        </a:p>
      </dsp:txBody>
      <dsp:txXfrm>
        <a:off x="1460012" y="713230"/>
        <a:ext cx="2036375" cy="632257"/>
      </dsp:txXfrm>
    </dsp:sp>
    <dsp:sp modelId="{ECDB2533-77E7-9E4D-AD8C-025FF0969C2F}">
      <dsp:nvSpPr>
        <dsp:cNvPr id="0" name=""/>
        <dsp:cNvSpPr/>
      </dsp:nvSpPr>
      <dsp:spPr>
        <a:xfrm>
          <a:off x="1479400" y="1345488"/>
          <a:ext cx="2044710" cy="632257"/>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533400">
            <a:lnSpc>
              <a:spcPct val="90000"/>
            </a:lnSpc>
            <a:spcBef>
              <a:spcPct val="0"/>
            </a:spcBef>
            <a:spcAft>
              <a:spcPct val="15000"/>
            </a:spcAft>
            <a:buChar char="•"/>
          </a:pPr>
          <a:r>
            <a:rPr lang="zh-CN" altLang="en-US" sz="1200" kern="1200" dirty="0">
              <a:latin typeface="Microsoft YaHei" charset="0"/>
              <a:ea typeface="Microsoft YaHei" charset="0"/>
              <a:cs typeface="Microsoft YaHei" charset="0"/>
            </a:rPr>
            <a:t>和谐的师生关系</a:t>
          </a:r>
        </a:p>
        <a:p>
          <a:pPr marL="114300" lvl="1" indent="-114300" algn="l" defTabSz="533400">
            <a:lnSpc>
              <a:spcPct val="90000"/>
            </a:lnSpc>
            <a:spcBef>
              <a:spcPct val="0"/>
            </a:spcBef>
            <a:spcAft>
              <a:spcPct val="15000"/>
            </a:spcAft>
            <a:buChar char="•"/>
          </a:pPr>
          <a:r>
            <a:rPr lang="zh-CN" altLang="en-US" sz="1200" kern="1200" dirty="0">
              <a:latin typeface="Microsoft YaHei" charset="0"/>
              <a:ea typeface="Microsoft YaHei" charset="0"/>
              <a:cs typeface="Microsoft YaHei" charset="0"/>
            </a:rPr>
            <a:t>和睦的同学情谊</a:t>
          </a:r>
        </a:p>
      </dsp:txBody>
      <dsp:txXfrm>
        <a:off x="1479400" y="1345488"/>
        <a:ext cx="2044710" cy="63225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4" y="365129"/>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2AD7B64E-1FDC-41D0-B54C-9251B2259024}" type="datetime1">
              <a:rPr lang="zh-CN" altLang="en-US"/>
            </a:fld>
            <a:endParaRPr lang="zh-CN" alt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fld id="{E03D10CD-FC24-4CFA-9DDE-2E2707235595}" type="slidenum">
              <a:rPr lang="zh-CN" altLang="en-US"/>
            </a:fld>
            <a:endParaRPr lang="zh-CN" altLang="en-US" sz="180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image" Target="../media/image3.emf"/></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image" Target="../media/image3.emf"/></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image" Target="../media/image3.emf"/></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image" Target="../media/image3.emf"/></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image" Target="../media/image3.emf"/></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image" Target="../media/image3.emf"/></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image" Target="../media/image3.emf"/></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image" Target="../media/image3.emf"/></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image" Target="../media/image3.emf"/></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image" Target="../media/image3.emf"/></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emf"/></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jpeg"/><Relationship Id="rId2" Type="http://schemas.openxmlformats.org/officeDocument/2006/relationships/image" Target="../media/image34.png"/><Relationship Id="rId1" Type="http://schemas.openxmlformats.org/officeDocument/2006/relationships/image" Target="../media/image3.emf"/></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image" Target="../media/image3.emf"/></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image" Target="../media/image3.emf"/></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image" Target="../media/image3.emf"/></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image" Target="../media/image3.emf"/></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jpeg"/><Relationship Id="rId2" Type="http://schemas.openxmlformats.org/officeDocument/2006/relationships/hyperlink" Target="mailto:wsscome@126.com" TargetMode="External"/><Relationship Id="rId1" Type="http://schemas.openxmlformats.org/officeDocument/2006/relationships/image" Target="../media/image3.emf"/></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jpeg"/><Relationship Id="rId1" Type="http://schemas.openxmlformats.org/officeDocument/2006/relationships/image" Target="../media/image3.emf"/></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jpeg"/><Relationship Id="rId3" Type="http://schemas.openxmlformats.org/officeDocument/2006/relationships/hyperlink" Target="mailto:eyxinhuawei@scut.edu.cn" TargetMode="External"/><Relationship Id="rId2" Type="http://schemas.openxmlformats.org/officeDocument/2006/relationships/hyperlink" Target="mailto:weixinhua@aliyun.com" TargetMode="External"/><Relationship Id="rId1" Type="http://schemas.openxmlformats.org/officeDocument/2006/relationships/image" Target="../media/image3.emf"/></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9.jpeg"/><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4.jpeg"/><Relationship Id="rId1" Type="http://schemas.openxmlformats.org/officeDocument/2006/relationships/image" Target="../media/image3.emf"/></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jpeg"/><Relationship Id="rId1" Type="http://schemas.openxmlformats.org/officeDocument/2006/relationships/image" Target="../media/image3.emf"/></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image" Target="../media/image3.emf"/></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4.jpeg"/><Relationship Id="rId1" Type="http://schemas.openxmlformats.org/officeDocument/2006/relationships/image" Target="../media/image3.emf"/></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jpeg"/><Relationship Id="rId3" Type="http://schemas.openxmlformats.org/officeDocument/2006/relationships/image" Target="../media/image55.png"/><Relationship Id="rId2" Type="http://schemas.openxmlformats.org/officeDocument/2006/relationships/image" Target="../media/image3.emf"/><Relationship Id="rId1" Type="http://schemas.openxmlformats.org/officeDocument/2006/relationships/image" Target="../media/image54.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8.jpeg"/><Relationship Id="rId2" Type="http://schemas.openxmlformats.org/officeDocument/2006/relationships/image" Target="../media/image4.jpeg"/><Relationship Id="rId1" Type="http://schemas.openxmlformats.org/officeDocument/2006/relationships/image" Target="../media/image3.emf"/></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image" Target="../media/image3.emf"/></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image" Target="../media/image3.emf"/></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4.jpeg"/><Relationship Id="rId1" Type="http://schemas.openxmlformats.org/officeDocument/2006/relationships/image" Target="../media/image3.emf"/></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4.jpeg"/><Relationship Id="rId1" Type="http://schemas.openxmlformats.org/officeDocument/2006/relationships/image" Target="../media/image3.emf"/></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0.jpeg"/><Relationship Id="rId2" Type="http://schemas.openxmlformats.org/officeDocument/2006/relationships/image" Target="../media/image4.jpeg"/><Relationship Id="rId1" Type="http://schemas.openxmlformats.org/officeDocument/2006/relationships/image" Target="../media/image3.emf"/></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1.jpeg"/><Relationship Id="rId2" Type="http://schemas.openxmlformats.org/officeDocument/2006/relationships/image" Target="../media/image4.jpeg"/><Relationship Id="rId1" Type="http://schemas.openxmlformats.org/officeDocument/2006/relationships/image" Target="../media/image3.emf"/></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4.jpeg"/><Relationship Id="rId1" Type="http://schemas.openxmlformats.org/officeDocument/2006/relationships/image" Target="../media/image3.emf"/></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image" Target="../media/image3.emf"/></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4.jpeg"/><Relationship Id="rId2" Type="http://schemas.openxmlformats.org/officeDocument/2006/relationships/image" Target="../media/image4.jpeg"/><Relationship Id="rId1" Type="http://schemas.openxmlformats.org/officeDocument/2006/relationships/image" Target="../media/image3.emf"/></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jpeg"/><Relationship Id="rId3" Type="http://schemas.openxmlformats.org/officeDocument/2006/relationships/image" Target="../media/image4.jpeg"/><Relationship Id="rId2" Type="http://schemas.openxmlformats.org/officeDocument/2006/relationships/hyperlink" Target="mailto:yangmin1008@gdph.org.cn" TargetMode="External"/><Relationship Id="rId1" Type="http://schemas.openxmlformats.org/officeDocument/2006/relationships/image" Target="../media/image3.emf"/></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8.jpeg"/><Relationship Id="rId3" Type="http://schemas.openxmlformats.org/officeDocument/2006/relationships/image" Target="../media/image77.png"/><Relationship Id="rId2" Type="http://schemas.openxmlformats.org/officeDocument/2006/relationships/image" Target="../media/image4.jpeg"/><Relationship Id="rId1" Type="http://schemas.openxmlformats.org/officeDocument/2006/relationships/image" Target="../media/image3.emf"/></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0.png"/><Relationship Id="rId3" Type="http://schemas.openxmlformats.org/officeDocument/2006/relationships/image" Target="../media/image79.jpeg"/><Relationship Id="rId2" Type="http://schemas.openxmlformats.org/officeDocument/2006/relationships/image" Target="../media/image4.jpeg"/><Relationship Id="rId1" Type="http://schemas.openxmlformats.org/officeDocument/2006/relationships/image" Target="../media/image3.emf"/></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1.jpeg"/><Relationship Id="rId2" Type="http://schemas.openxmlformats.org/officeDocument/2006/relationships/image" Target="../media/image4.jpeg"/><Relationship Id="rId1" Type="http://schemas.openxmlformats.org/officeDocument/2006/relationships/image" Target="../media/image3.emf"/></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4.jpeg"/><Relationship Id="rId1" Type="http://schemas.openxmlformats.org/officeDocument/2006/relationships/image" Target="../media/image3.emf"/></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5.jpeg"/><Relationship Id="rId2" Type="http://schemas.openxmlformats.org/officeDocument/2006/relationships/image" Target="../media/image4.jpeg"/><Relationship Id="rId1" Type="http://schemas.openxmlformats.org/officeDocument/2006/relationships/image" Target="../media/image3.em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6.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4.jpeg"/><Relationship Id="rId1" Type="http://schemas.openxmlformats.org/officeDocument/2006/relationships/image" Target="../media/image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image" Target="../media/image3.emf"/></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image" Target="../media/image3.emf"/></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image" Target="../media/image3.emf"/></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image" Target="../media/image3.emf"/></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1" cstate="print"/>
          <a:srcRect/>
          <a:stretch>
            <a:fillRect/>
          </a:stretch>
        </p:blipFill>
        <p:spPr bwMode="auto">
          <a:xfrm>
            <a:off x="0" y="1697046"/>
            <a:ext cx="12190414" cy="3271837"/>
          </a:xfrm>
          <a:prstGeom prst="rect">
            <a:avLst/>
          </a:prstGeom>
          <a:noFill/>
          <a:ln w="9525">
            <a:noFill/>
            <a:miter lim="800000"/>
            <a:headEnd/>
            <a:tailEnd/>
          </a:ln>
        </p:spPr>
      </p:pic>
      <p:pic>
        <p:nvPicPr>
          <p:cNvPr id="4099" name="Picture 21" descr="H:\SCUT_logo\scut_new_logo2 [转换].png"/>
          <p:cNvPicPr>
            <a:picLocks noChangeAspect="1" noChangeArrowheads="1"/>
          </p:cNvPicPr>
          <p:nvPr/>
        </p:nvPicPr>
        <p:blipFill>
          <a:blip r:embed="rId2" cstate="screen"/>
          <a:srcRect/>
          <a:stretch>
            <a:fillRect/>
          </a:stretch>
        </p:blipFill>
        <p:spPr bwMode="auto">
          <a:xfrm>
            <a:off x="127001" y="127003"/>
            <a:ext cx="2754313" cy="619125"/>
          </a:xfrm>
          <a:prstGeom prst="rect">
            <a:avLst/>
          </a:prstGeom>
          <a:noFill/>
          <a:ln w="9525">
            <a:noFill/>
            <a:miter lim="800000"/>
            <a:headEnd/>
            <a:tailEnd/>
          </a:ln>
        </p:spPr>
      </p:pic>
      <p:sp>
        <p:nvSpPr>
          <p:cNvPr id="4" name="平行四边形 3"/>
          <p:cNvSpPr/>
          <p:nvPr/>
        </p:nvSpPr>
        <p:spPr>
          <a:xfrm>
            <a:off x="3665539" y="1436688"/>
            <a:ext cx="4106862" cy="3816350"/>
          </a:xfrm>
          <a:prstGeom prst="parallelogram">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平行四边形 4"/>
          <p:cNvSpPr/>
          <p:nvPr/>
        </p:nvSpPr>
        <p:spPr>
          <a:xfrm>
            <a:off x="4235454" y="1166821"/>
            <a:ext cx="784225" cy="820737"/>
          </a:xfrm>
          <a:prstGeom prst="parallelogram">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平行四边形 5"/>
          <p:cNvSpPr/>
          <p:nvPr/>
        </p:nvSpPr>
        <p:spPr>
          <a:xfrm>
            <a:off x="6400804" y="4702183"/>
            <a:ext cx="784225" cy="822325"/>
          </a:xfrm>
          <a:prstGeom prst="parallelogram">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平行四边形 6"/>
          <p:cNvSpPr/>
          <p:nvPr/>
        </p:nvSpPr>
        <p:spPr>
          <a:xfrm rot="484884">
            <a:off x="6543679" y="4195763"/>
            <a:ext cx="460375" cy="1052512"/>
          </a:xfrm>
          <a:prstGeom prst="parallelogram">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平行四边形 7"/>
          <p:cNvSpPr/>
          <p:nvPr/>
        </p:nvSpPr>
        <p:spPr>
          <a:xfrm rot="484884">
            <a:off x="4424365" y="1439863"/>
            <a:ext cx="458786" cy="1052512"/>
          </a:xfrm>
          <a:prstGeom prst="parallelogram">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05" name="文本框 8"/>
          <p:cNvSpPr txBox="1">
            <a:spLocks noChangeArrowheads="1"/>
          </p:cNvSpPr>
          <p:nvPr/>
        </p:nvSpPr>
        <p:spPr bwMode="auto">
          <a:xfrm>
            <a:off x="3133651" y="2408968"/>
            <a:ext cx="5897880" cy="1753235"/>
          </a:xfrm>
          <a:prstGeom prst="rect">
            <a:avLst/>
          </a:prstGeom>
          <a:noFill/>
          <a:ln w="9525">
            <a:noFill/>
            <a:miter lim="800000"/>
          </a:ln>
        </p:spPr>
        <p:txBody>
          <a:bodyPr wrap="none">
            <a:spAutoFit/>
          </a:bodyPr>
          <a:lstStyle/>
          <a:p>
            <a:pPr algn="ctr" eaLnBrk="1" hangingPunct="1"/>
            <a:r>
              <a:rPr lang="en-US" altLang="zh-CN" sz="4800" b="1" dirty="0" smtClean="0">
                <a:solidFill>
                  <a:schemeClr val="bg1"/>
                </a:solidFill>
                <a:latin typeface="微软雅黑" panose="020B0503020204020204" charset="-122"/>
                <a:ea typeface="微软雅黑" panose="020B0503020204020204" charset="-122"/>
              </a:rPr>
              <a:t>2022</a:t>
            </a:r>
            <a:endParaRPr lang="en-US" altLang="zh-CN" sz="4800" b="1" dirty="0">
              <a:solidFill>
                <a:schemeClr val="bg1"/>
              </a:solidFill>
              <a:latin typeface="微软雅黑" panose="020B0503020204020204" charset="-122"/>
              <a:ea typeface="微软雅黑" panose="020B0503020204020204" charset="-122"/>
            </a:endParaRPr>
          </a:p>
          <a:p>
            <a:pPr algn="ctr" eaLnBrk="1" hangingPunct="1"/>
            <a:r>
              <a:rPr lang="zh-CN" altLang="en-US" sz="3000" b="1" dirty="0" smtClean="0">
                <a:solidFill>
                  <a:schemeClr val="bg1"/>
                </a:solidFill>
                <a:latin typeface="微软雅黑" panose="020B0503020204020204" charset="-122"/>
                <a:ea typeface="微软雅黑" panose="020B0503020204020204" charset="-122"/>
              </a:rPr>
              <a:t>医学院研究生调剂复试（</a:t>
            </a:r>
            <a:r>
              <a:rPr lang="zh-CN" altLang="en-US" sz="3000" b="1" dirty="0" smtClean="0">
                <a:solidFill>
                  <a:schemeClr val="bg1"/>
                </a:solidFill>
                <a:latin typeface="微软雅黑" panose="020B0503020204020204" charset="-122"/>
                <a:ea typeface="微软雅黑" panose="020B0503020204020204" charset="-122"/>
              </a:rPr>
              <a:t>第一轮）</a:t>
            </a:r>
            <a:endParaRPr lang="zh-CN" altLang="en-US" sz="3000" b="1" dirty="0" smtClean="0">
              <a:solidFill>
                <a:schemeClr val="bg1"/>
              </a:solidFill>
              <a:latin typeface="微软雅黑" panose="020B0503020204020204" charset="-122"/>
              <a:ea typeface="微软雅黑" panose="020B0503020204020204" charset="-122"/>
            </a:endParaRPr>
          </a:p>
          <a:p>
            <a:pPr algn="ctr" eaLnBrk="1" hangingPunct="1"/>
            <a:r>
              <a:rPr lang="zh-CN" altLang="en-US" sz="3000" b="1" dirty="0" smtClean="0">
                <a:solidFill>
                  <a:schemeClr val="bg1"/>
                </a:solidFill>
                <a:latin typeface="微软雅黑" panose="020B0503020204020204" charset="-122"/>
                <a:ea typeface="微软雅黑" panose="020B0503020204020204" charset="-122"/>
              </a:rPr>
              <a:t>尚有计划导师信息</a:t>
            </a:r>
            <a:endParaRPr lang="zh-CN" altLang="en-US" sz="3000" b="1" dirty="0" smtClean="0">
              <a:solidFill>
                <a:schemeClr val="bg1"/>
              </a:solidFill>
              <a:latin typeface="微软雅黑" panose="020B0503020204020204" charset="-122"/>
              <a:ea typeface="微软雅黑" panose="020B0503020204020204" charset="-122"/>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图片 7"/>
          <p:cNvPicPr>
            <a:picLocks noChangeAspect="1"/>
          </p:cNvPicPr>
          <p:nvPr/>
        </p:nvPicPr>
        <p:blipFill>
          <a:blip r:embed="rId1" cstate="print"/>
          <a:srcRect t="3896" r="91544" b="3088"/>
          <a:stretch>
            <a:fillRect/>
          </a:stretch>
        </p:blipFill>
        <p:spPr bwMode="auto">
          <a:xfrm>
            <a:off x="2384425" y="2096166"/>
            <a:ext cx="309562" cy="358775"/>
          </a:xfrm>
          <a:prstGeom prst="rect">
            <a:avLst/>
          </a:prstGeom>
          <a:noFill/>
          <a:ln w="9525">
            <a:noFill/>
            <a:miter lim="800000"/>
            <a:headEnd/>
            <a:tailEnd/>
          </a:ln>
        </p:spPr>
      </p:pic>
      <p:sp>
        <p:nvSpPr>
          <p:cNvPr id="17413" name="文本框 12"/>
          <p:cNvSpPr txBox="1">
            <a:spLocks noChangeArrowheads="1"/>
          </p:cNvSpPr>
          <p:nvPr/>
        </p:nvSpPr>
        <p:spPr bwMode="auto">
          <a:xfrm>
            <a:off x="132920" y="4569232"/>
            <a:ext cx="2478089" cy="53340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Tel::(020) 83827897</a:t>
            </a:r>
            <a:b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b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Email:</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yuxueqing@gdph.org.cn</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 name="矩形 19"/>
          <p:cNvSpPr/>
          <p:nvPr/>
        </p:nvSpPr>
        <p:spPr>
          <a:xfrm>
            <a:off x="2384425" y="6288022"/>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文本框 22"/>
          <p:cNvSpPr txBox="1"/>
          <p:nvPr/>
        </p:nvSpPr>
        <p:spPr>
          <a:xfrm>
            <a:off x="3441125" y="162883"/>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主任医师、教授，博士生导师</a:t>
            </a:r>
            <a:endPar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4" name="矩形 23"/>
          <p:cNvSpPr/>
          <p:nvPr/>
        </p:nvSpPr>
        <p:spPr>
          <a:xfrm>
            <a:off x="364271" y="69576"/>
            <a:ext cx="1661757" cy="13512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7421" name="文本框 17"/>
          <p:cNvSpPr txBox="1">
            <a:spLocks noChangeArrowheads="1"/>
          </p:cNvSpPr>
          <p:nvPr/>
        </p:nvSpPr>
        <p:spPr bwMode="auto">
          <a:xfrm>
            <a:off x="2667000" y="2121566"/>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招生专业与类型</a:t>
            </a:r>
            <a:endParaRPr kumimoji="0" lang="zh-CN" altLang="en-US"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7422" name="图片 24"/>
          <p:cNvPicPr>
            <a:picLocks noChangeAspect="1"/>
          </p:cNvPicPr>
          <p:nvPr/>
        </p:nvPicPr>
        <p:blipFill>
          <a:blip r:embed="rId1" cstate="print"/>
          <a:srcRect t="3896" r="91544" b="3088"/>
          <a:stretch>
            <a:fillRect/>
          </a:stretch>
        </p:blipFill>
        <p:spPr bwMode="auto">
          <a:xfrm>
            <a:off x="2411872" y="3420014"/>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679826" y="3441913"/>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教育与工作经历</a:t>
            </a:r>
            <a:endPar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7424" name="图片 27"/>
          <p:cNvPicPr>
            <a:picLocks noChangeAspect="1"/>
          </p:cNvPicPr>
          <p:nvPr/>
        </p:nvPicPr>
        <p:blipFill>
          <a:blip r:embed="rId1" cstate="print"/>
          <a:srcRect t="3896" r="91544" b="3088"/>
          <a:stretch>
            <a:fillRect/>
          </a:stretch>
        </p:blipFill>
        <p:spPr bwMode="auto">
          <a:xfrm>
            <a:off x="6589712" y="2096166"/>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6870700" y="2121566"/>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科研工作</a:t>
            </a:r>
            <a:endParaRPr kumimoji="0" lang="zh-CN" altLang="en-US" sz="14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7427" name="图片 24"/>
          <p:cNvPicPr>
            <a:picLocks noChangeAspect="1"/>
          </p:cNvPicPr>
          <p:nvPr/>
        </p:nvPicPr>
        <p:blipFill>
          <a:blip r:embed="rId2" cstate="print"/>
          <a:srcRect l="9991" r="8128"/>
          <a:stretch>
            <a:fillRect/>
          </a:stretch>
        </p:blipFill>
        <p:spPr bwMode="auto">
          <a:xfrm>
            <a:off x="10992399" y="94312"/>
            <a:ext cx="1123950" cy="1030288"/>
          </a:xfrm>
          <a:prstGeom prst="rect">
            <a:avLst/>
          </a:prstGeom>
          <a:noFill/>
          <a:ln w="9525">
            <a:noFill/>
            <a:miter lim="800000"/>
            <a:headEnd/>
            <a:tailEnd/>
          </a:ln>
        </p:spPr>
      </p:pic>
      <p:pic>
        <p:nvPicPr>
          <p:cNvPr id="25" name="图片 24"/>
          <p:cNvPicPr>
            <a:picLocks noChangeAspect="1"/>
          </p:cNvPicPr>
          <p:nvPr/>
        </p:nvPicPr>
        <p:blipFill>
          <a:blip r:embed="rId1" cstate="print"/>
          <a:srcRect t="3896" r="91544" b="3088"/>
          <a:stretch>
            <a:fillRect/>
          </a:stretch>
        </p:blipFill>
        <p:spPr bwMode="auto">
          <a:xfrm>
            <a:off x="2446661" y="5407207"/>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696610" y="5411245"/>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招生要求</a:t>
            </a:r>
            <a:endPar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9" name="文本框 11"/>
          <p:cNvSpPr txBox="1">
            <a:spLocks noChangeArrowheads="1"/>
          </p:cNvSpPr>
          <p:nvPr/>
        </p:nvSpPr>
        <p:spPr bwMode="auto">
          <a:xfrm>
            <a:off x="2417568" y="5845268"/>
            <a:ext cx="3996716" cy="275590"/>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性格开朗，肯吃苦，有团队协作精神，英文好</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p:txBody>
      </p:sp>
      <p:sp>
        <p:nvSpPr>
          <p:cNvPr id="30" name="文本框 21"/>
          <p:cNvSpPr txBox="1">
            <a:spLocks noChangeArrowheads="1"/>
          </p:cNvSpPr>
          <p:nvPr/>
        </p:nvSpPr>
        <p:spPr bwMode="auto">
          <a:xfrm>
            <a:off x="411617" y="100096"/>
            <a:ext cx="1629634" cy="1181542"/>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工作单位：</a:t>
            </a: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华南理工大学</a:t>
            </a: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a:p>
            <a:pPr lvl="0" eaLnBrk="1" hangingPunct="1">
              <a:lnSpc>
                <a:spcPct val="120000"/>
              </a:lnSpc>
              <a:defRPr/>
            </a:pPr>
            <a:r>
              <a:rPr lang="zh-CN" altLang="en-US" sz="1200" b="1" dirty="0">
                <a:solidFill>
                  <a:srgbClr val="FFFFFF"/>
                </a:solidFill>
                <a:latin typeface="Arial" panose="020B0604020202020204" pitchFamily="34" charset="0"/>
                <a:ea typeface="微软雅黑" panose="020B0503020204020204" charset="-122"/>
                <a:cs typeface="Arial" panose="020B0604020202020204" pitchFamily="34" charset="0"/>
              </a:rPr>
              <a:t>华南理工大学医学院广东省人民医院</a:t>
            </a:r>
            <a:endParaRPr lang="en-US" altLang="zh-CN" sz="1200" b="1" dirty="0">
              <a:solidFill>
                <a:srgbClr val="FFFFFF"/>
              </a:solidFill>
              <a:latin typeface="Arial" panose="020B0604020202020204" pitchFamily="34" charset="0"/>
              <a:ea typeface="微软雅黑" panose="020B0503020204020204" charset="-122"/>
              <a:cs typeface="Arial" panose="020B0604020202020204" pitchFamily="34" charset="0"/>
            </a:endParaRPr>
          </a:p>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广东省医学科学院</a:t>
            </a: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1" name="文本框 30"/>
          <p:cNvSpPr txBox="1"/>
          <p:nvPr/>
        </p:nvSpPr>
        <p:spPr>
          <a:xfrm>
            <a:off x="3441125" y="614098"/>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学术任职：</a:t>
            </a:r>
            <a:r>
              <a:rPr kumimoji="0" lang="en-US" altLang="zh-CN"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XXXX</a:t>
            </a: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科室主任、</a:t>
            </a:r>
            <a:r>
              <a:rPr kumimoji="0" lang="en-US" altLang="zh-CN"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XXXX</a:t>
            </a: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协会会长</a:t>
            </a:r>
            <a:endPar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28" name="图片 27" descr="2018815810569"/>
          <p:cNvPicPr>
            <a:picLocks noChangeAspect="1"/>
          </p:cNvPicPr>
          <p:nvPr/>
        </p:nvPicPr>
        <p:blipFill>
          <a:blip r:embed="rId3"/>
          <a:stretch>
            <a:fillRect/>
          </a:stretch>
        </p:blipFill>
        <p:spPr>
          <a:xfrm>
            <a:off x="264551" y="2245426"/>
            <a:ext cx="1903558" cy="2257803"/>
          </a:xfrm>
          <a:prstGeom prst="rect">
            <a:avLst/>
          </a:prstGeom>
        </p:spPr>
      </p:pic>
      <p:sp>
        <p:nvSpPr>
          <p:cNvPr id="33" name="矩形 32"/>
          <p:cNvSpPr/>
          <p:nvPr/>
        </p:nvSpPr>
        <p:spPr>
          <a:xfrm>
            <a:off x="2168109" y="39197"/>
            <a:ext cx="8784813" cy="193179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文本框 21"/>
          <p:cNvSpPr txBox="1">
            <a:spLocks noChangeArrowheads="1"/>
          </p:cNvSpPr>
          <p:nvPr/>
        </p:nvSpPr>
        <p:spPr bwMode="auto">
          <a:xfrm>
            <a:off x="2640013" y="-20056"/>
            <a:ext cx="3579812" cy="429798"/>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Arial" panose="020B0604020202020204" pitchFamily="34" charset="0"/>
                <a:ea typeface="微软雅黑" panose="020B0503020204020204" charset="-122"/>
                <a:cs typeface="Arial" panose="020B0604020202020204" pitchFamily="34" charset="0"/>
              </a:rPr>
              <a:t>余学清</a:t>
            </a: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  </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5" name="文本框 34"/>
          <p:cNvSpPr txBox="1"/>
          <p:nvPr/>
        </p:nvSpPr>
        <p:spPr>
          <a:xfrm>
            <a:off x="2367149" y="459994"/>
            <a:ext cx="8506261" cy="1383665"/>
          </a:xfrm>
          <a:prstGeom prst="rect">
            <a:avLst/>
          </a:prstGeom>
          <a:noFill/>
        </p:spPr>
        <p:txBody>
          <a:bodyPr wrap="square">
            <a:spAutoFit/>
          </a:bodyPr>
          <a:lstStyle/>
          <a:p>
            <a:pPr algn="just" eaLnBrk="1" fontAlgn="auto" hangingPunct="1">
              <a:spcBef>
                <a:spcPts val="0"/>
              </a:spcBef>
              <a:spcAft>
                <a:spcPts val="0"/>
              </a:spcAft>
              <a:defRPr/>
            </a:pP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教授，博士导师，</a:t>
            </a:r>
            <a:r>
              <a:rPr lang="zh-CN" altLang="en-US" sz="1400" b="1" spc="12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mn-ea"/>
              </a:rPr>
              <a:t>广东省人民医院（广东省医学科学院）</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sym typeface="+mn-ea"/>
              </a:rPr>
              <a:t>院长，</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教育部长江学者特聘教授、国家杰出青年基金获得者。主要学术兼职有：国际腹膜透析学会主席，国际肾脏病学会常务理事，亚太肾脏病学会候任主席， 中华肾脏病学会第</a:t>
            </a:r>
            <a:r>
              <a:rPr lang="en-US" altLang="zh-CN" sz="1400" b="1" spc="120" dirty="0">
                <a:solidFill>
                  <a:srgbClr val="FFFFFF"/>
                </a:solidFill>
                <a:latin typeface="Arial" panose="020B0604020202020204" pitchFamily="34" charset="0"/>
                <a:ea typeface="微软雅黑" panose="020B0503020204020204" charset="-122"/>
                <a:cs typeface="Arial" panose="020B0604020202020204" pitchFamily="34" charset="0"/>
              </a:rPr>
              <a:t>10</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届主任委员，中国医师协会肾脏内科医师分会第二任会长，</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sym typeface="+mn-ea"/>
              </a:rPr>
              <a:t>广东省医学会副会长兼肾脏病分会主任委员。中国肾脏病防治联盟主席。</a:t>
            </a:r>
            <a:endPar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sym typeface="+mn-ea"/>
            </a:endParaRPr>
          </a:p>
          <a:p>
            <a:pPr algn="just" eaLnBrk="1" fontAlgn="auto" hangingPunct="1">
              <a:spcBef>
                <a:spcPts val="0"/>
              </a:spcBef>
              <a:spcAft>
                <a:spcPts val="0"/>
              </a:spcAft>
              <a:defRPr/>
            </a:pP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国际肾脏病杂志（</a:t>
            </a:r>
            <a:r>
              <a:rPr lang="en-US" altLang="zh-CN" sz="1400" b="1" spc="120" dirty="0">
                <a:solidFill>
                  <a:srgbClr val="FFFFFF"/>
                </a:solidFill>
                <a:latin typeface="Arial" panose="020B0604020202020204" pitchFamily="34" charset="0"/>
                <a:ea typeface="微软雅黑" panose="020B0503020204020204" charset="-122"/>
                <a:cs typeface="Arial" panose="020B0604020202020204" pitchFamily="34" charset="0"/>
              </a:rPr>
              <a:t>Kidney Int)</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和美国肾脏病杂志（</a:t>
            </a:r>
            <a:r>
              <a:rPr lang="en-US" altLang="zh-CN" sz="1400" b="1" spc="120" dirty="0">
                <a:solidFill>
                  <a:srgbClr val="FFFFFF"/>
                </a:solidFill>
                <a:latin typeface="Arial" panose="020B0604020202020204" pitchFamily="34" charset="0"/>
                <a:ea typeface="微软雅黑" panose="020B0503020204020204" charset="-122"/>
                <a:cs typeface="Arial" panose="020B0604020202020204" pitchFamily="34" charset="0"/>
              </a:rPr>
              <a:t>Am J Kid Dis)</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编委。</a:t>
            </a:r>
            <a:r>
              <a:rPr lang="en-US" altLang="zh-CN" sz="1400" b="1" spc="120" dirty="0">
                <a:solidFill>
                  <a:srgbClr val="FFFFFF"/>
                </a:solidFill>
                <a:latin typeface="Arial" panose="020B0604020202020204" pitchFamily="34" charset="0"/>
                <a:ea typeface="微软雅黑" panose="020B0503020204020204" charset="-122"/>
                <a:cs typeface="Arial" panose="020B0604020202020204" pitchFamily="34" charset="0"/>
              </a:rPr>
              <a:t>Nephrology </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主题编委。中华肾脏病杂志主编，慢性病和转化医学杂志副主编。</a:t>
            </a:r>
            <a:endPar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endParaRPr>
          </a:p>
        </p:txBody>
      </p:sp>
      <p:sp>
        <p:nvSpPr>
          <p:cNvPr id="36" name="文本框 11"/>
          <p:cNvSpPr txBox="1">
            <a:spLocks noChangeArrowheads="1"/>
          </p:cNvSpPr>
          <p:nvPr/>
        </p:nvSpPr>
        <p:spPr bwMode="auto">
          <a:xfrm>
            <a:off x="2446862" y="2687110"/>
            <a:ext cx="3579813" cy="276999"/>
          </a:xfrm>
          <a:prstGeom prst="rect">
            <a:avLst/>
          </a:prstGeom>
          <a:noFill/>
          <a:ln w="9525">
            <a:noFill/>
            <a:miter lim="800000"/>
          </a:ln>
        </p:spPr>
        <p:txBody>
          <a:bodyPr wrap="square">
            <a:spAutoFit/>
          </a:bodyPr>
          <a:lstStyle/>
          <a:p>
            <a:pPr eaLnBrk="1" hangingPunct="1">
              <a:defRPr/>
            </a:pP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学术型硕士：临床医学（</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1002</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p:txBody>
      </p:sp>
      <p:sp>
        <p:nvSpPr>
          <p:cNvPr id="37" name="文本框 11"/>
          <p:cNvSpPr txBox="1">
            <a:spLocks noChangeArrowheads="1"/>
          </p:cNvSpPr>
          <p:nvPr/>
        </p:nvSpPr>
        <p:spPr bwMode="auto">
          <a:xfrm>
            <a:off x="2371689" y="3887068"/>
            <a:ext cx="4340378" cy="1383665"/>
          </a:xfrm>
          <a:prstGeom prst="rect">
            <a:avLst/>
          </a:prstGeom>
          <a:noFill/>
          <a:ln w="9525">
            <a:noFill/>
            <a:miter lim="800000"/>
          </a:ln>
        </p:spPr>
        <p:txBody>
          <a:bodyPr wrap="square">
            <a:spAutoFit/>
          </a:bodyPr>
          <a:lstStyle/>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1979.09--1984.07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中山医学院                   医学学士</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1987.09--1990.07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中山医科大学               </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医学硕士</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1993.09--1996.06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中山医科大学               肾脏病学博士</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1996.06--1997.05</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    澳大利亚</a:t>
            </a:r>
            <a:r>
              <a:rPr lang="en-US" altLang="zh-CN" sz="1200" dirty="0" err="1">
                <a:solidFill>
                  <a:prstClr val="black"/>
                </a:solidFill>
                <a:latin typeface="Arial" panose="020B0604020202020204" pitchFamily="34" charset="0"/>
                <a:ea typeface="微软雅黑" panose="020B0503020204020204" charset="-122"/>
                <a:cs typeface="Arial" panose="020B0604020202020204" pitchFamily="34" charset="0"/>
              </a:rPr>
              <a:t>Monash</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大学  博士后    </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2002.06--2002.07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美国</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Baylor</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医学院        高级访问学者</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2018.08--</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至今          广东省人民医院           院长、党委副书记</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lvl="0" eaLnBrk="1" hangingPunct="1">
              <a:defRPr/>
            </a:pP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p:txBody>
      </p:sp>
      <p:sp>
        <p:nvSpPr>
          <p:cNvPr id="39" name="文本框 13"/>
          <p:cNvSpPr txBox="1">
            <a:spLocks noChangeArrowheads="1"/>
          </p:cNvSpPr>
          <p:nvPr/>
        </p:nvSpPr>
        <p:spPr bwMode="auto">
          <a:xfrm>
            <a:off x="6801518" y="2583157"/>
            <a:ext cx="5257562" cy="3649980"/>
          </a:xfrm>
          <a:prstGeom prst="rect">
            <a:avLst/>
          </a:prstGeom>
          <a:noFill/>
          <a:ln w="9525">
            <a:noFill/>
            <a:miter lim="800000"/>
          </a:ln>
        </p:spPr>
        <p:txBody>
          <a:bodyPr wrap="square">
            <a:spAutoFit/>
          </a:bodyPr>
          <a:lstStyle/>
          <a:p>
            <a:pPr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研究方向</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 </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IgA</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肾病和狼疮性肾炎的遗传学及机制研究；腹膜透析；慢性肾脏病（</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CKD</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）的早期预警和综合防治。</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a:p>
            <a:pPr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主要业绩</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发表科研论文</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443</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篇，其中</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SCI</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收入</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181</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篇，第一和通讯作者</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91</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篇，包括</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Nature Genetics, Nature Communications, Cell Metabolism, Science Translational Medicine</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等。出版学术专著</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17</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部，其中主编</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8</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部。</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a:p>
            <a:pPr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研究资助</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承担各级科研基金</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40</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余项，包括：国家重点研发计划</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精准医学专项、国家自然科学基金杰出青年基金、重点项目和国际合作项目、国家科技部国际合作计划项目、教育部创新团队项目、国家卫生部临床学科重点项目、广东省重点实验室项目（粤港慢性肾病免疫与遗传研究联合实验室）、广东省自然基金创新团队项目等。</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lvl="0" algn="just" eaLnBrk="1" hangingPunct="1">
              <a:lnSpc>
                <a:spcPct val="120000"/>
              </a:lnSpc>
              <a:spcBef>
                <a:spcPts val="600"/>
              </a:spcBef>
              <a:defRPr/>
            </a:pPr>
            <a:endParaRPr lang="en-US" altLang="zh-CN" sz="1200" b="1" dirty="0">
              <a:solidFill>
                <a:prstClr val="black"/>
              </a:solidFill>
              <a:latin typeface="Arial" panose="020B0604020202020204" pitchFamily="34" charset="0"/>
              <a:ea typeface="微软雅黑" panose="020B0503020204020204" charset="-122"/>
              <a:cs typeface="Arial" panose="020B0604020202020204" pitchFamily="34" charset="0"/>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图片 7"/>
          <p:cNvPicPr>
            <a:picLocks noChangeAspect="1"/>
          </p:cNvPicPr>
          <p:nvPr/>
        </p:nvPicPr>
        <p:blipFill>
          <a:blip r:embed="rId1" cstate="print"/>
          <a:srcRect t="3896" r="91544" b="3088"/>
          <a:stretch>
            <a:fillRect/>
          </a:stretch>
        </p:blipFill>
        <p:spPr bwMode="auto">
          <a:xfrm>
            <a:off x="2384425" y="2096166"/>
            <a:ext cx="309562" cy="358775"/>
          </a:xfrm>
          <a:prstGeom prst="rect">
            <a:avLst/>
          </a:prstGeom>
          <a:noFill/>
          <a:ln w="9525">
            <a:noFill/>
            <a:miter lim="800000"/>
            <a:headEnd/>
            <a:tailEnd/>
          </a:ln>
        </p:spPr>
      </p:pic>
      <p:sp>
        <p:nvSpPr>
          <p:cNvPr id="17413" name="文本框 12"/>
          <p:cNvSpPr txBox="1">
            <a:spLocks noChangeArrowheads="1"/>
          </p:cNvSpPr>
          <p:nvPr/>
        </p:nvSpPr>
        <p:spPr bwMode="auto">
          <a:xfrm>
            <a:off x="132920" y="4569232"/>
            <a:ext cx="2478089" cy="53340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Tel::(020) 83827897</a:t>
            </a:r>
            <a:b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b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Email:</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yuxueqing@gdph.org.cn</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 name="矩形 19"/>
          <p:cNvSpPr/>
          <p:nvPr/>
        </p:nvSpPr>
        <p:spPr>
          <a:xfrm>
            <a:off x="2384425" y="6288022"/>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文本框 22"/>
          <p:cNvSpPr txBox="1"/>
          <p:nvPr/>
        </p:nvSpPr>
        <p:spPr>
          <a:xfrm>
            <a:off x="3441125" y="162883"/>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主任医师、教授，博士生导师</a:t>
            </a:r>
            <a:endPar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4" name="矩形 23"/>
          <p:cNvSpPr/>
          <p:nvPr/>
        </p:nvSpPr>
        <p:spPr>
          <a:xfrm>
            <a:off x="364271" y="69576"/>
            <a:ext cx="1661757" cy="13512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7421" name="文本框 17"/>
          <p:cNvSpPr txBox="1">
            <a:spLocks noChangeArrowheads="1"/>
          </p:cNvSpPr>
          <p:nvPr/>
        </p:nvSpPr>
        <p:spPr bwMode="auto">
          <a:xfrm>
            <a:off x="2667000" y="2121566"/>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招生专业与类型</a:t>
            </a:r>
            <a:endParaRPr kumimoji="0" lang="zh-CN" altLang="en-US"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7422" name="图片 24"/>
          <p:cNvPicPr>
            <a:picLocks noChangeAspect="1"/>
          </p:cNvPicPr>
          <p:nvPr/>
        </p:nvPicPr>
        <p:blipFill>
          <a:blip r:embed="rId1" cstate="print"/>
          <a:srcRect t="3896" r="91544" b="3088"/>
          <a:stretch>
            <a:fillRect/>
          </a:stretch>
        </p:blipFill>
        <p:spPr bwMode="auto">
          <a:xfrm>
            <a:off x="2411872" y="3420014"/>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679826" y="3441913"/>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教育与工作经历</a:t>
            </a:r>
            <a:endPar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7424" name="图片 27"/>
          <p:cNvPicPr>
            <a:picLocks noChangeAspect="1"/>
          </p:cNvPicPr>
          <p:nvPr/>
        </p:nvPicPr>
        <p:blipFill>
          <a:blip r:embed="rId1" cstate="print"/>
          <a:srcRect t="3896" r="91544" b="3088"/>
          <a:stretch>
            <a:fillRect/>
          </a:stretch>
        </p:blipFill>
        <p:spPr bwMode="auto">
          <a:xfrm>
            <a:off x="6589712" y="2096166"/>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6870700" y="2121566"/>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科研工作</a:t>
            </a:r>
            <a:endParaRPr kumimoji="0" lang="zh-CN" altLang="en-US" sz="14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7427" name="图片 24"/>
          <p:cNvPicPr>
            <a:picLocks noChangeAspect="1"/>
          </p:cNvPicPr>
          <p:nvPr/>
        </p:nvPicPr>
        <p:blipFill>
          <a:blip r:embed="rId2" cstate="print"/>
          <a:srcRect l="9991" r="8128"/>
          <a:stretch>
            <a:fillRect/>
          </a:stretch>
        </p:blipFill>
        <p:spPr bwMode="auto">
          <a:xfrm>
            <a:off x="10992399" y="94312"/>
            <a:ext cx="1123950" cy="1030288"/>
          </a:xfrm>
          <a:prstGeom prst="rect">
            <a:avLst/>
          </a:prstGeom>
          <a:noFill/>
          <a:ln w="9525">
            <a:noFill/>
            <a:miter lim="800000"/>
            <a:headEnd/>
            <a:tailEnd/>
          </a:ln>
        </p:spPr>
      </p:pic>
      <p:pic>
        <p:nvPicPr>
          <p:cNvPr id="25" name="图片 24"/>
          <p:cNvPicPr>
            <a:picLocks noChangeAspect="1"/>
          </p:cNvPicPr>
          <p:nvPr/>
        </p:nvPicPr>
        <p:blipFill>
          <a:blip r:embed="rId1" cstate="print"/>
          <a:srcRect t="3896" r="91544" b="3088"/>
          <a:stretch>
            <a:fillRect/>
          </a:stretch>
        </p:blipFill>
        <p:spPr bwMode="auto">
          <a:xfrm>
            <a:off x="2446661" y="5407207"/>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696610" y="5411245"/>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招生要求</a:t>
            </a:r>
            <a:endParaRPr kumimoji="0" lang="zh-CN" altLang="en-US"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9" name="文本框 11"/>
          <p:cNvSpPr txBox="1">
            <a:spLocks noChangeArrowheads="1"/>
          </p:cNvSpPr>
          <p:nvPr/>
        </p:nvSpPr>
        <p:spPr bwMode="auto">
          <a:xfrm>
            <a:off x="2417568" y="5845268"/>
            <a:ext cx="3996716" cy="275590"/>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性格开朗，肯吃苦，有团队协作精神，英文好</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p:txBody>
      </p:sp>
      <p:sp>
        <p:nvSpPr>
          <p:cNvPr id="30" name="文本框 21"/>
          <p:cNvSpPr txBox="1">
            <a:spLocks noChangeArrowheads="1"/>
          </p:cNvSpPr>
          <p:nvPr/>
        </p:nvSpPr>
        <p:spPr bwMode="auto">
          <a:xfrm>
            <a:off x="411617" y="100096"/>
            <a:ext cx="1629634" cy="1181542"/>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工作单位：</a:t>
            </a: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华南理工大学</a:t>
            </a: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a:p>
            <a:pPr lvl="0" eaLnBrk="1" hangingPunct="1">
              <a:lnSpc>
                <a:spcPct val="120000"/>
              </a:lnSpc>
              <a:defRPr/>
            </a:pPr>
            <a:r>
              <a:rPr lang="zh-CN" altLang="en-US" sz="1200" b="1" dirty="0">
                <a:solidFill>
                  <a:srgbClr val="FFFFFF"/>
                </a:solidFill>
                <a:latin typeface="Arial" panose="020B0604020202020204" pitchFamily="34" charset="0"/>
                <a:ea typeface="微软雅黑" panose="020B0503020204020204" charset="-122"/>
                <a:cs typeface="Arial" panose="020B0604020202020204" pitchFamily="34" charset="0"/>
              </a:rPr>
              <a:t>华南理工大学医学院广东省人民医院</a:t>
            </a:r>
            <a:endParaRPr lang="en-US" altLang="zh-CN" sz="1200" b="1" dirty="0">
              <a:solidFill>
                <a:srgbClr val="FFFFFF"/>
              </a:solidFill>
              <a:latin typeface="Arial" panose="020B0604020202020204" pitchFamily="34" charset="0"/>
              <a:ea typeface="微软雅黑" panose="020B0503020204020204" charset="-122"/>
              <a:cs typeface="Arial" panose="020B0604020202020204" pitchFamily="34" charset="0"/>
            </a:endParaRPr>
          </a:p>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广东省医学科学院</a:t>
            </a:r>
            <a:endPar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1" name="文本框 30"/>
          <p:cNvSpPr txBox="1"/>
          <p:nvPr/>
        </p:nvSpPr>
        <p:spPr>
          <a:xfrm>
            <a:off x="3441125" y="614098"/>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学术任职：</a:t>
            </a:r>
            <a:r>
              <a:rPr kumimoji="0" lang="en-US" altLang="zh-CN"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XXXX</a:t>
            </a: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科室主任、</a:t>
            </a:r>
            <a:r>
              <a:rPr kumimoji="0" lang="en-US" altLang="zh-CN"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XXXX</a:t>
            </a: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协会会长</a:t>
            </a:r>
            <a:endPar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28" name="图片 27" descr="2018815810569"/>
          <p:cNvPicPr>
            <a:picLocks noChangeAspect="1"/>
          </p:cNvPicPr>
          <p:nvPr/>
        </p:nvPicPr>
        <p:blipFill>
          <a:blip r:embed="rId3"/>
          <a:stretch>
            <a:fillRect/>
          </a:stretch>
        </p:blipFill>
        <p:spPr>
          <a:xfrm>
            <a:off x="264551" y="2245426"/>
            <a:ext cx="1903558" cy="2257803"/>
          </a:xfrm>
          <a:prstGeom prst="rect">
            <a:avLst/>
          </a:prstGeom>
        </p:spPr>
      </p:pic>
      <p:sp>
        <p:nvSpPr>
          <p:cNvPr id="33" name="矩形 32"/>
          <p:cNvSpPr/>
          <p:nvPr/>
        </p:nvSpPr>
        <p:spPr>
          <a:xfrm>
            <a:off x="2168109" y="39197"/>
            <a:ext cx="8784813" cy="193179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文本框 21"/>
          <p:cNvSpPr txBox="1">
            <a:spLocks noChangeArrowheads="1"/>
          </p:cNvSpPr>
          <p:nvPr/>
        </p:nvSpPr>
        <p:spPr bwMode="auto">
          <a:xfrm>
            <a:off x="2640013" y="-20056"/>
            <a:ext cx="3579812" cy="429798"/>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Arial" panose="020B0604020202020204" pitchFamily="34" charset="0"/>
                <a:ea typeface="微软雅黑" panose="020B0503020204020204" charset="-122"/>
                <a:cs typeface="Arial" panose="020B0604020202020204" pitchFamily="34" charset="0"/>
              </a:rPr>
              <a:t>余学清</a:t>
            </a:r>
            <a:r>
              <a:rPr kumimoji="0" lang="zh-CN" altLang="en-US" sz="2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  </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5" name="文本框 34"/>
          <p:cNvSpPr txBox="1"/>
          <p:nvPr/>
        </p:nvSpPr>
        <p:spPr>
          <a:xfrm>
            <a:off x="2367149" y="459994"/>
            <a:ext cx="8506261" cy="1383665"/>
          </a:xfrm>
          <a:prstGeom prst="rect">
            <a:avLst/>
          </a:prstGeom>
          <a:noFill/>
        </p:spPr>
        <p:txBody>
          <a:bodyPr wrap="square">
            <a:spAutoFit/>
          </a:bodyPr>
          <a:lstStyle/>
          <a:p>
            <a:pPr algn="just" eaLnBrk="1" fontAlgn="auto" hangingPunct="1">
              <a:spcBef>
                <a:spcPts val="0"/>
              </a:spcBef>
              <a:spcAft>
                <a:spcPts val="0"/>
              </a:spcAft>
              <a:defRPr/>
            </a:pPr>
            <a:r>
              <a:rPr kumimoji="0" lang="zh-CN" altLang="en-US" sz="1400" b="1" i="0" u="none" strike="noStrike" kern="1200" cap="none" spc="12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教授，博士导师，</a:t>
            </a:r>
            <a:r>
              <a:rPr lang="zh-CN" altLang="en-US" sz="1400" b="1" spc="12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sym typeface="+mn-ea"/>
              </a:rPr>
              <a:t>广东省人民医院（广东省医学科学院）</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sym typeface="+mn-ea"/>
              </a:rPr>
              <a:t>院长，</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教育部长江学者特聘教授、国家杰出青年基金获得者。主要学术兼职有：国际腹膜透析学会主席，国际肾脏病学会常务理事，亚太肾脏病学会候任主席， 中华肾脏病学会第</a:t>
            </a:r>
            <a:r>
              <a:rPr lang="en-US" altLang="zh-CN" sz="1400" b="1" spc="120" dirty="0">
                <a:solidFill>
                  <a:srgbClr val="FFFFFF"/>
                </a:solidFill>
                <a:latin typeface="Arial" panose="020B0604020202020204" pitchFamily="34" charset="0"/>
                <a:ea typeface="微软雅黑" panose="020B0503020204020204" charset="-122"/>
                <a:cs typeface="Arial" panose="020B0604020202020204" pitchFamily="34" charset="0"/>
              </a:rPr>
              <a:t>10</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届主任委员，中国医师协会肾脏内科医师分会第二任会长，</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sym typeface="+mn-ea"/>
              </a:rPr>
              <a:t>广东省医学会副会长兼肾脏病分会主任委员。中国肾脏病防治联盟主席。</a:t>
            </a:r>
            <a:endPar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sym typeface="+mn-ea"/>
            </a:endParaRPr>
          </a:p>
          <a:p>
            <a:pPr algn="just" eaLnBrk="1" fontAlgn="auto" hangingPunct="1">
              <a:spcBef>
                <a:spcPts val="0"/>
              </a:spcBef>
              <a:spcAft>
                <a:spcPts val="0"/>
              </a:spcAft>
              <a:defRPr/>
            </a:pP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国际肾脏病杂志（</a:t>
            </a:r>
            <a:r>
              <a:rPr lang="en-US" altLang="zh-CN" sz="1400" b="1" spc="120" dirty="0">
                <a:solidFill>
                  <a:srgbClr val="FFFFFF"/>
                </a:solidFill>
                <a:latin typeface="Arial" panose="020B0604020202020204" pitchFamily="34" charset="0"/>
                <a:ea typeface="微软雅黑" panose="020B0503020204020204" charset="-122"/>
                <a:cs typeface="Arial" panose="020B0604020202020204" pitchFamily="34" charset="0"/>
              </a:rPr>
              <a:t>Kidney Int)</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和美国肾脏病杂志（</a:t>
            </a:r>
            <a:r>
              <a:rPr lang="en-US" altLang="zh-CN" sz="1400" b="1" spc="120" dirty="0">
                <a:solidFill>
                  <a:srgbClr val="FFFFFF"/>
                </a:solidFill>
                <a:latin typeface="Arial" panose="020B0604020202020204" pitchFamily="34" charset="0"/>
                <a:ea typeface="微软雅黑" panose="020B0503020204020204" charset="-122"/>
                <a:cs typeface="Arial" panose="020B0604020202020204" pitchFamily="34" charset="0"/>
              </a:rPr>
              <a:t>Am J Kid Dis)</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编委。</a:t>
            </a:r>
            <a:r>
              <a:rPr lang="en-US" altLang="zh-CN" sz="1400" b="1" spc="120" dirty="0">
                <a:solidFill>
                  <a:srgbClr val="FFFFFF"/>
                </a:solidFill>
                <a:latin typeface="Arial" panose="020B0604020202020204" pitchFamily="34" charset="0"/>
                <a:ea typeface="微软雅黑" panose="020B0503020204020204" charset="-122"/>
                <a:cs typeface="Arial" panose="020B0604020202020204" pitchFamily="34" charset="0"/>
              </a:rPr>
              <a:t>Nephrology </a:t>
            </a:r>
            <a:r>
              <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rPr>
              <a:t>主题编委。中华肾脏病杂志主编，慢性病和转化医学杂志副主编。</a:t>
            </a:r>
            <a:endParaRPr lang="zh-CN" altLang="en-US" sz="1400" b="1" spc="120" dirty="0">
              <a:solidFill>
                <a:srgbClr val="FFFFFF"/>
              </a:solidFill>
              <a:latin typeface="Arial" panose="020B0604020202020204" pitchFamily="34" charset="0"/>
              <a:ea typeface="微软雅黑" panose="020B0503020204020204" charset="-122"/>
              <a:cs typeface="Arial" panose="020B0604020202020204" pitchFamily="34" charset="0"/>
            </a:endParaRPr>
          </a:p>
        </p:txBody>
      </p:sp>
      <p:sp>
        <p:nvSpPr>
          <p:cNvPr id="36" name="文本框 11"/>
          <p:cNvSpPr txBox="1">
            <a:spLocks noChangeArrowheads="1"/>
          </p:cNvSpPr>
          <p:nvPr/>
        </p:nvSpPr>
        <p:spPr bwMode="auto">
          <a:xfrm>
            <a:off x="2446862" y="2687110"/>
            <a:ext cx="3579813" cy="276999"/>
          </a:xfrm>
          <a:prstGeom prst="rect">
            <a:avLst/>
          </a:prstGeom>
          <a:noFill/>
          <a:ln w="9525">
            <a:noFill/>
            <a:miter lim="800000"/>
          </a:ln>
        </p:spPr>
        <p:txBody>
          <a:bodyPr wrap="square">
            <a:spAutoFit/>
          </a:bodyPr>
          <a:lstStyle/>
          <a:p>
            <a:pPr eaLnBrk="1" hangingPunct="1">
              <a:defRPr/>
            </a:pP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学术型硕士：临床医学（</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1002</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p:txBody>
      </p:sp>
      <p:sp>
        <p:nvSpPr>
          <p:cNvPr id="37" name="文本框 11"/>
          <p:cNvSpPr txBox="1">
            <a:spLocks noChangeArrowheads="1"/>
          </p:cNvSpPr>
          <p:nvPr/>
        </p:nvSpPr>
        <p:spPr bwMode="auto">
          <a:xfrm>
            <a:off x="2371689" y="3887068"/>
            <a:ext cx="4340378" cy="1383665"/>
          </a:xfrm>
          <a:prstGeom prst="rect">
            <a:avLst/>
          </a:prstGeom>
          <a:noFill/>
          <a:ln w="9525">
            <a:noFill/>
            <a:miter lim="800000"/>
          </a:ln>
        </p:spPr>
        <p:txBody>
          <a:bodyPr wrap="square">
            <a:spAutoFit/>
          </a:bodyPr>
          <a:lstStyle/>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1979.09--1984.07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中山医学院                   医学学士</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1987.09--1990.07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中山医科大学               </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医学硕士</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1993.09--1996.06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中山医科大学               肾脏病学博士</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1996.06--1997.05</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    澳大利亚</a:t>
            </a:r>
            <a:r>
              <a:rPr lang="en-US" altLang="zh-CN" sz="1200" dirty="0" err="1">
                <a:solidFill>
                  <a:prstClr val="black"/>
                </a:solidFill>
                <a:latin typeface="Arial" panose="020B0604020202020204" pitchFamily="34" charset="0"/>
                <a:ea typeface="微软雅黑" panose="020B0503020204020204" charset="-122"/>
                <a:cs typeface="Arial" panose="020B0604020202020204" pitchFamily="34" charset="0"/>
              </a:rPr>
              <a:t>Monash</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大学  博士后    </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2002.06--2002.07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美国</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Baylor</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医学院        高级访问学者</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eaLnBrk="1" hangingPunct="1">
              <a:defRPr/>
            </a:pP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2018.08--</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至今          广东省人民医院           院长、党委副书记</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lvl="0" eaLnBrk="1" hangingPunct="1">
              <a:defRPr/>
            </a:pP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p:txBody>
      </p:sp>
      <p:sp>
        <p:nvSpPr>
          <p:cNvPr id="39" name="文本框 13"/>
          <p:cNvSpPr txBox="1">
            <a:spLocks noChangeArrowheads="1"/>
          </p:cNvSpPr>
          <p:nvPr/>
        </p:nvSpPr>
        <p:spPr bwMode="auto">
          <a:xfrm>
            <a:off x="6801518" y="2583157"/>
            <a:ext cx="5257562" cy="3649980"/>
          </a:xfrm>
          <a:prstGeom prst="rect">
            <a:avLst/>
          </a:prstGeom>
          <a:noFill/>
          <a:ln w="9525">
            <a:noFill/>
            <a:miter lim="800000"/>
          </a:ln>
        </p:spPr>
        <p:txBody>
          <a:bodyPr wrap="square">
            <a:spAutoFit/>
          </a:bodyPr>
          <a:lstStyle/>
          <a:p>
            <a:pPr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研究方向</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 </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IgA</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肾病和狼疮性肾炎的遗传学及机制研究；腹膜透析；慢性肾脏病（</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CKD</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）的早期预警和综合防治。</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a:p>
            <a:pPr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主要业绩</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发表科研论文</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443</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篇，其中</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SCI</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收入</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181</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篇，第一和通讯作者</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91</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篇，包括</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Nature Genetics, Nature Communications, Cell Metabolism, Science Translational Medicine</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等。出版学术专著</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17</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部，其中主编</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8</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部。</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a:p>
            <a:pPr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研究资助</a:t>
            </a: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 </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承担各级科研基金</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40</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余项，包括：国家重点研发计划</a:t>
            </a:r>
            <a:r>
              <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rPr>
              <a:t>-</a:t>
            </a:r>
            <a:r>
              <a:rPr lang="zh-CN" altLang="en-US" sz="1200" dirty="0">
                <a:solidFill>
                  <a:prstClr val="black"/>
                </a:solidFill>
                <a:latin typeface="Arial" panose="020B0604020202020204" pitchFamily="34" charset="0"/>
                <a:ea typeface="微软雅黑" panose="020B0503020204020204" charset="-122"/>
                <a:cs typeface="Arial" panose="020B0604020202020204" pitchFamily="34" charset="0"/>
              </a:rPr>
              <a:t>精准医学专项、国家自然科学基金杰出青年基金、重点项目和国际合作项目、国家科技部国际合作计划项目、教育部创新团队项目、国家卫生部临床学科重点项目、广东省重点实验室项目（粤港慢性肾病免疫与遗传研究联合实验室）、广东省自然基金创新团队项目等。</a:t>
            </a:r>
            <a:endParaRPr lang="en-US" altLang="zh-CN" sz="1200" dirty="0">
              <a:solidFill>
                <a:prstClr val="black"/>
              </a:solidFill>
              <a:latin typeface="Arial" panose="020B0604020202020204" pitchFamily="34" charset="0"/>
              <a:ea typeface="微软雅黑" panose="020B0503020204020204" charset="-122"/>
              <a:cs typeface="Arial" panose="020B0604020202020204" pitchFamily="34" charset="0"/>
            </a:endParaRPr>
          </a:p>
          <a:p>
            <a:pPr lvl="0" algn="just" eaLnBrk="1" hangingPunct="1">
              <a:lnSpc>
                <a:spcPct val="120000"/>
              </a:lnSpc>
              <a:spcBef>
                <a:spcPts val="600"/>
              </a:spcBef>
              <a:defRPr/>
            </a:pPr>
            <a:endParaRPr lang="en-US" altLang="zh-CN" sz="1200" b="1" dirty="0">
              <a:solidFill>
                <a:prstClr val="black"/>
              </a:solidFill>
              <a:latin typeface="Arial" panose="020B0604020202020204" pitchFamily="34" charset="0"/>
              <a:ea typeface="微软雅黑" panose="020B0503020204020204" charset="-122"/>
              <a:cs typeface="Arial" panose="020B0604020202020204" pitchFamily="34" charset="0"/>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804878" y="1621465"/>
            <a:ext cx="3579813" cy="974626"/>
          </a:xfrm>
          <a:prstGeom prst="rect">
            <a:avLst/>
          </a:prstGeom>
          <a:noFill/>
          <a:ln w="9525">
            <a:noFill/>
            <a:miter lim="800000"/>
          </a:ln>
        </p:spPr>
        <p:txBody>
          <a:bodyPr wrap="square">
            <a:spAutoFit/>
          </a:bodyPr>
          <a:lstStyle/>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专业型硕士：药学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学术型硕士：临床医学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62410" y="4028964"/>
            <a:ext cx="2076768" cy="57404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lang="en-US" altLang="zh-CN" sz="1200" dirty="0">
                <a:solidFill>
                  <a:prstClr val="black"/>
                </a:solidFill>
                <a:latin typeface="微软雅黑" panose="020B0503020204020204" charset="-122"/>
                <a:ea typeface="微软雅黑" panose="020B0503020204020204" charset="-122"/>
              </a:rPr>
              <a:t>13922745788</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ts val="204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lang="en-US" altLang="zh-CN" sz="1200" dirty="0">
                <a:solidFill>
                  <a:prstClr val="black"/>
                </a:solidFill>
                <a:latin typeface="微软雅黑" panose="020B0503020204020204" charset="-122"/>
                <a:ea typeface="微软雅黑" panose="020B0503020204020204" charset="-122"/>
              </a:rPr>
              <a:t>gghicu@163.com</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84987" y="1616011"/>
            <a:ext cx="4909566" cy="3122930"/>
          </a:xfrm>
          <a:prstGeom prst="rect">
            <a:avLst/>
          </a:prstGeom>
          <a:noFill/>
          <a:ln w="9525">
            <a:noFill/>
            <a:miter lim="800000"/>
          </a:ln>
        </p:spPr>
        <p:txBody>
          <a:bodyPr wrap="square">
            <a:spAutoFit/>
          </a:bodyPr>
          <a:lstStyle/>
          <a:p>
            <a:pPr lvl="0" eaLnBrk="1" hangingPunct="1">
              <a:lnSpc>
                <a:spcPts val="204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lang="zh-CN" altLang="en-US" sz="1200" dirty="0">
                <a:solidFill>
                  <a:prstClr val="black"/>
                </a:solidFill>
                <a:latin typeface="微软雅黑" panose="020B0503020204020204" charset="-122"/>
                <a:ea typeface="微软雅黑" panose="020B0503020204020204" charset="-122"/>
                <a:sym typeface="+mn-ea"/>
              </a:rPr>
              <a:t>：</a:t>
            </a:r>
            <a:r>
              <a:rPr lang="zh-CN" altLang="en-US" sz="1200" dirty="0">
                <a:solidFill>
                  <a:prstClr val="black"/>
                </a:solidFill>
                <a:latin typeface="微软雅黑" panose="020B0503020204020204" charset="-122"/>
                <a:ea typeface="微软雅黑" panose="020B0503020204020204" charset="-122"/>
              </a:rPr>
              <a:t>急性肾损伤的基础与临床研究 、鼻肠管优化置管系列临床研究、急性胃肠损伤的基础与临床研究、重症患者药物</a:t>
            </a:r>
            <a:r>
              <a:rPr lang="en-US" altLang="zh-CN" sz="1200" dirty="0">
                <a:solidFill>
                  <a:prstClr val="black"/>
                </a:solidFill>
                <a:latin typeface="微软雅黑" panose="020B0503020204020204" charset="-122"/>
                <a:ea typeface="微软雅黑" panose="020B0503020204020204" charset="-122"/>
              </a:rPr>
              <a:t>PK/PD</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ts val="204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lang="zh-CN" altLang="en-US" sz="1200" dirty="0">
                <a:solidFill>
                  <a:prstClr val="black"/>
                </a:solidFill>
                <a:latin typeface="微软雅黑" panose="020B0503020204020204" charset="-122"/>
                <a:ea typeface="微软雅黑" panose="020B0503020204020204" charset="-122"/>
                <a:sym typeface="+mn-ea"/>
              </a:rPr>
              <a:t>：</a:t>
            </a:r>
            <a:r>
              <a:rPr lang="zh-CN" altLang="en-US" sz="1200" dirty="0">
                <a:solidFill>
                  <a:prstClr val="black"/>
                </a:solidFill>
                <a:latin typeface="微软雅黑" panose="020B0503020204020204" charset="-122"/>
                <a:ea typeface="微软雅黑" panose="020B0503020204020204" charset="-122"/>
              </a:rPr>
              <a:t>以第一作者或通讯作者（含共同）在 </a:t>
            </a:r>
            <a:r>
              <a:rPr lang="en-US" altLang="zh-CN" sz="1200" dirty="0">
                <a:solidFill>
                  <a:prstClr val="black"/>
                </a:solidFill>
                <a:latin typeface="微软雅黑" panose="020B0503020204020204" charset="-122"/>
                <a:ea typeface="微软雅黑" panose="020B0503020204020204" charset="-122"/>
              </a:rPr>
              <a:t>Intensive Care Med (IF</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17.440)</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J Am Soc Nephrol (IF</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10.121)</a:t>
            </a:r>
            <a:r>
              <a:rPr lang="zh-CN" altLang="en-US" sz="1200" dirty="0">
                <a:solidFill>
                  <a:prstClr val="black"/>
                </a:solidFill>
                <a:latin typeface="微软雅黑" panose="020B0503020204020204" charset="-122"/>
                <a:ea typeface="微软雅黑" panose="020B0503020204020204" charset="-122"/>
              </a:rPr>
              <a:t>等本专业国际权威期刊发表 </a:t>
            </a:r>
            <a:r>
              <a:rPr lang="en-US" altLang="zh-CN" sz="1200" dirty="0">
                <a:solidFill>
                  <a:prstClr val="black"/>
                </a:solidFill>
                <a:latin typeface="微软雅黑" panose="020B0503020204020204" charset="-122"/>
                <a:ea typeface="微软雅黑" panose="020B0503020204020204" charset="-122"/>
              </a:rPr>
              <a:t>SCI </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50</a:t>
            </a:r>
            <a:r>
              <a:rPr lang="zh-CN" altLang="en-US" sz="1200" dirty="0">
                <a:solidFill>
                  <a:prstClr val="black"/>
                </a:solidFill>
                <a:latin typeface="微软雅黑" panose="020B0503020204020204" charset="-122"/>
                <a:ea typeface="微软雅黑" panose="020B0503020204020204" charset="-122"/>
              </a:rPr>
              <a:t>余篇，累计影响因子</a:t>
            </a:r>
            <a:r>
              <a:rPr lang="en-US" altLang="zh-CN" sz="1200" dirty="0">
                <a:solidFill>
                  <a:prstClr val="black"/>
                </a:solidFill>
                <a:latin typeface="微软雅黑" panose="020B0503020204020204" charset="-122"/>
                <a:ea typeface="微软雅黑" panose="020B0503020204020204" charset="-122"/>
              </a:rPr>
              <a:t>260</a:t>
            </a:r>
            <a:r>
              <a:rPr lang="zh-CN" altLang="en-US" sz="1200" dirty="0">
                <a:solidFill>
                  <a:prstClr val="black"/>
                </a:solidFill>
                <a:latin typeface="微软雅黑" panose="020B0503020204020204" charset="-122"/>
                <a:ea typeface="微软雅黑" panose="020B0503020204020204" charset="-122"/>
              </a:rPr>
              <a:t>余分，</a:t>
            </a:r>
            <a:r>
              <a:rPr lang="en-US" altLang="zh-CN" sz="1200" dirty="0">
                <a:solidFill>
                  <a:prstClr val="black"/>
                </a:solidFill>
                <a:latin typeface="微软雅黑" panose="020B0503020204020204" charset="-122"/>
                <a:ea typeface="微软雅黑" panose="020B0503020204020204" charset="-122"/>
              </a:rPr>
              <a:t>H</a:t>
            </a:r>
            <a:r>
              <a:rPr lang="zh-CN" altLang="en-US" sz="1200" dirty="0">
                <a:solidFill>
                  <a:prstClr val="black"/>
                </a:solidFill>
                <a:latin typeface="微软雅黑" panose="020B0503020204020204" charset="-122"/>
                <a:ea typeface="微软雅黑" panose="020B0503020204020204" charset="-122"/>
              </a:rPr>
              <a:t>指数</a:t>
            </a:r>
            <a:r>
              <a:rPr lang="en-US" altLang="zh-CN" sz="1200" dirty="0">
                <a:solidFill>
                  <a:prstClr val="black"/>
                </a:solidFill>
                <a:latin typeface="微软雅黑" panose="020B0503020204020204" charset="-122"/>
                <a:ea typeface="微软雅黑" panose="020B0503020204020204" charset="-122"/>
              </a:rPr>
              <a:t>17</a:t>
            </a:r>
            <a:r>
              <a:rPr lang="zh-CN" altLang="en-US" sz="1200" dirty="0">
                <a:solidFill>
                  <a:prstClr val="black"/>
                </a:solidFill>
                <a:latin typeface="微软雅黑" panose="020B0503020204020204" charset="-122"/>
                <a:ea typeface="微软雅黑" panose="020B0503020204020204" charset="-122"/>
              </a:rPr>
              <a:t>；位列全国急诊医学领域专家学术影响力百强第</a:t>
            </a:r>
            <a:r>
              <a:rPr lang="en-US" altLang="zh-CN" sz="1200" dirty="0">
                <a:solidFill>
                  <a:prstClr val="black"/>
                </a:solidFill>
                <a:latin typeface="微软雅黑" panose="020B0503020204020204" charset="-122"/>
                <a:ea typeface="微软雅黑" panose="020B0503020204020204" charset="-122"/>
              </a:rPr>
              <a:t>25</a:t>
            </a:r>
            <a:r>
              <a:rPr lang="zh-CN" altLang="en-US" sz="1200" dirty="0">
                <a:solidFill>
                  <a:prstClr val="black"/>
                </a:solidFill>
                <a:latin typeface="微软雅黑" panose="020B0503020204020204" charset="-122"/>
                <a:ea typeface="微软雅黑" panose="020B0503020204020204" charset="-122"/>
              </a:rPr>
              <a:t>名、重症医学领域专家学术影响力百强第</a:t>
            </a:r>
            <a:r>
              <a:rPr lang="en-US" altLang="zh-CN" sz="1200" dirty="0">
                <a:solidFill>
                  <a:prstClr val="black"/>
                </a:solidFill>
                <a:latin typeface="微软雅黑" panose="020B0503020204020204" charset="-122"/>
                <a:ea typeface="微软雅黑" panose="020B0503020204020204" charset="-122"/>
              </a:rPr>
              <a:t>33</a:t>
            </a:r>
            <a:r>
              <a:rPr lang="zh-CN" altLang="en-US" sz="1200" dirty="0">
                <a:solidFill>
                  <a:prstClr val="black"/>
                </a:solidFill>
                <a:latin typeface="微软雅黑" panose="020B0503020204020204" charset="-122"/>
                <a:ea typeface="微软雅黑" panose="020B0503020204020204" charset="-122"/>
              </a:rPr>
              <a:t>名。</a:t>
            </a:r>
            <a:r>
              <a:rPr lang="en-US" altLang="zh-CN" sz="1200" dirty="0">
                <a:solidFill>
                  <a:prstClr val="black"/>
                </a:solidFill>
                <a:latin typeface="微软雅黑" panose="020B0503020204020204" charset="-122"/>
                <a:ea typeface="微软雅黑" panose="020B0503020204020204" charset="-122"/>
              </a:rPr>
              <a:t>2014</a:t>
            </a:r>
            <a:r>
              <a:rPr lang="zh-CN" altLang="en-US" sz="1200" dirty="0">
                <a:solidFill>
                  <a:prstClr val="black"/>
                </a:solidFill>
                <a:latin typeface="微软雅黑" panose="020B0503020204020204" charset="-122"/>
                <a:ea typeface="微软雅黑" panose="020B0503020204020204" charset="-122"/>
              </a:rPr>
              <a:t>年获广东省科学技术奖二等奖，</a:t>
            </a:r>
            <a:r>
              <a:rPr lang="en-US" altLang="zh-CN" sz="1200" dirty="0">
                <a:solidFill>
                  <a:prstClr val="black"/>
                </a:solidFill>
                <a:latin typeface="微软雅黑" panose="020B0503020204020204" charset="-122"/>
                <a:ea typeface="微软雅黑" panose="020B0503020204020204" charset="-122"/>
              </a:rPr>
              <a:t>2018</a:t>
            </a:r>
            <a:r>
              <a:rPr lang="zh-CN" altLang="en-US" sz="1200" dirty="0">
                <a:solidFill>
                  <a:prstClr val="black"/>
                </a:solidFill>
                <a:latin typeface="微软雅黑" panose="020B0503020204020204" charset="-122"/>
                <a:ea typeface="微软雅黑" panose="020B0503020204020204" charset="-122"/>
              </a:rPr>
              <a:t>年获广东省杰出⻘年医学人才称号，</a:t>
            </a:r>
            <a:r>
              <a:rPr lang="en-US" altLang="zh-CN" sz="1200" dirty="0">
                <a:solidFill>
                  <a:prstClr val="black"/>
                </a:solidFill>
                <a:latin typeface="微软雅黑" panose="020B0503020204020204" charset="-122"/>
                <a:ea typeface="微软雅黑" panose="020B0503020204020204" charset="-122"/>
              </a:rPr>
              <a:t>2020</a:t>
            </a:r>
            <a:r>
              <a:rPr lang="zh-CN" altLang="en-US" sz="1200" dirty="0">
                <a:solidFill>
                  <a:prstClr val="black"/>
                </a:solidFill>
                <a:latin typeface="微软雅黑" panose="020B0503020204020204" charset="-122"/>
                <a:ea typeface="微软雅黑" panose="020B0503020204020204" charset="-122"/>
              </a:rPr>
              <a:t>年获广东医师奖，</a:t>
            </a:r>
            <a:r>
              <a:rPr lang="en-US" altLang="zh-CN" sz="1200" dirty="0">
                <a:solidFill>
                  <a:prstClr val="black"/>
                </a:solidFill>
                <a:latin typeface="微软雅黑" panose="020B0503020204020204" charset="-122"/>
                <a:ea typeface="微软雅黑" panose="020B0503020204020204" charset="-122"/>
              </a:rPr>
              <a:t>2021</a:t>
            </a:r>
            <a:r>
              <a:rPr lang="zh-CN" altLang="en-US" sz="1200" dirty="0">
                <a:solidFill>
                  <a:prstClr val="black"/>
                </a:solidFill>
                <a:latin typeface="微软雅黑" panose="020B0503020204020204" charset="-122"/>
                <a:ea typeface="微软雅黑" panose="020B0503020204020204" charset="-122"/>
              </a:rPr>
              <a:t>年获广东省抗击新冠肺炎疫情先进个人等。</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ts val="204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lang="zh-CN" altLang="en-US" sz="1200" dirty="0">
                <a:solidFill>
                  <a:prstClr val="black"/>
                </a:solidFill>
                <a:latin typeface="微软雅黑" panose="020B0503020204020204" charset="-122"/>
                <a:ea typeface="微软雅黑" panose="020B0503020204020204" charset="-122"/>
                <a:sym typeface="+mn-ea"/>
              </a:rPr>
              <a:t>：</a:t>
            </a:r>
            <a:r>
              <a:rPr lang="zh-CN" altLang="en-US" sz="1200" dirty="0">
                <a:solidFill>
                  <a:prstClr val="black"/>
                </a:solidFill>
                <a:latin typeface="微软雅黑" panose="020B0503020204020204" charset="-122"/>
                <a:ea typeface="微软雅黑" panose="020B0503020204020204" charset="-122"/>
              </a:rPr>
              <a:t>先后主持包括国家自然科学基金面上项目等国家及省市级课题</a:t>
            </a:r>
            <a:r>
              <a:rPr lang="en-US" altLang="zh-CN" sz="1200" dirty="0">
                <a:solidFill>
                  <a:prstClr val="black"/>
                </a:solidFill>
                <a:latin typeface="微软雅黑" panose="020B0503020204020204" charset="-122"/>
                <a:ea typeface="微软雅黑" panose="020B0503020204020204" charset="-122"/>
              </a:rPr>
              <a:t>20</a:t>
            </a:r>
            <a:r>
              <a:rPr lang="zh-CN" altLang="en-US" sz="1200" dirty="0">
                <a:solidFill>
                  <a:prstClr val="black"/>
                </a:solidFill>
                <a:latin typeface="微软雅黑" panose="020B0503020204020204" charset="-122"/>
                <a:ea typeface="微软雅黑" panose="020B0503020204020204" charset="-122"/>
              </a:rPr>
              <a:t>余项，科研经费累计</a:t>
            </a:r>
            <a:r>
              <a:rPr lang="en-US" altLang="zh-CN" sz="1200" dirty="0">
                <a:solidFill>
                  <a:prstClr val="black"/>
                </a:solidFill>
                <a:latin typeface="微软雅黑" panose="020B0503020204020204" charset="-122"/>
                <a:ea typeface="微软雅黑" panose="020B0503020204020204" charset="-122"/>
              </a:rPr>
              <a:t>1200</a:t>
            </a:r>
            <a:r>
              <a:rPr lang="zh-CN" altLang="en-US" sz="1200" dirty="0">
                <a:solidFill>
                  <a:prstClr val="black"/>
                </a:solidFill>
                <a:latin typeface="微软雅黑" panose="020B0503020204020204" charset="-122"/>
                <a:ea typeface="微软雅黑" panose="020B0503020204020204" charset="-122"/>
              </a:rPr>
              <a:t>余万。</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593553" y="5707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陈纯波</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3556093" y="115168"/>
            <a:ext cx="6550025" cy="891540"/>
          </a:xfrm>
          <a:prstGeom prst="rect">
            <a:avLst/>
          </a:prstGeom>
          <a:noFill/>
        </p:spPr>
        <p:txBody>
          <a:bodyPr wrap="square">
            <a:spAutoFit/>
          </a:bodyPr>
          <a:lstStyle/>
          <a:p>
            <a:pPr marL="0" marR="0" lvl="0" indent="0" algn="l" defTabSz="914400" rtl="0" eaLnBrk="1" fontAlgn="auto" latinLnBrk="0" hangingPunct="1">
              <a:lnSpc>
                <a:spcPts val="208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lang="zh-CN" altLang="en-US" sz="1400" b="1" spc="120" baseline="0" dirty="0">
                <a:solidFill>
                  <a:srgbClr val="FFFFFF"/>
                </a:solidFill>
                <a:latin typeface="微软雅黑" panose="020B0503020204020204" charset="-122"/>
                <a:ea typeface="微软雅黑" panose="020B0503020204020204" charset="-122"/>
              </a:rPr>
              <a:t>、</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教授，博硕士研究生导师，博士后合作导师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ts val="2080"/>
              </a:lnSpc>
              <a:spcBef>
                <a:spcPts val="0"/>
              </a:spcBef>
              <a:spcAft>
                <a:spcPts val="0"/>
              </a:spcAft>
              <a:buClrTx/>
              <a:buSzTx/>
              <a:buFontTx/>
              <a:buNone/>
              <a:defRPr/>
            </a:pPr>
            <a:r>
              <a:rPr lang="zh-CN" altLang="en-US" sz="1400" b="1" spc="120" dirty="0">
                <a:solidFill>
                  <a:srgbClr val="FFFFFF"/>
                </a:solidFill>
                <a:latin typeface="微软雅黑" panose="020B0503020204020204" charset="-122"/>
                <a:ea typeface="微软雅黑" panose="020B0503020204020204" charset="-122"/>
              </a:rPr>
              <a:t>茂名市人民医院院长、党委副书记</a:t>
            </a:r>
            <a:endParaRPr lang="en-US" altLang="zh-CN" sz="1400" b="1" spc="120" dirty="0">
              <a:solidFill>
                <a:srgbClr val="FFFFFF"/>
              </a:solidFill>
              <a:latin typeface="微软雅黑" panose="020B0503020204020204" charset="-122"/>
              <a:ea typeface="微软雅黑" panose="020B0503020204020204" charset="-122"/>
            </a:endParaRPr>
          </a:p>
          <a:p>
            <a:pPr marL="0" marR="0" lvl="0" indent="0" algn="l" defTabSz="914400" rtl="0" eaLnBrk="1" fontAlgn="auto" latinLnBrk="0" hangingPunct="1">
              <a:lnSpc>
                <a:spcPts val="208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广东省人民医院重症医学科主任医师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40929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434690"/>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22303" y="4755361"/>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04878" y="4780761"/>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 name="文本框 20"/>
          <p:cNvSpPr txBox="1"/>
          <p:nvPr/>
        </p:nvSpPr>
        <p:spPr>
          <a:xfrm>
            <a:off x="519053" y="261245"/>
            <a:ext cx="2419667" cy="5059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spc="120" dirty="0">
                <a:solidFill>
                  <a:srgbClr val="FFFFFF"/>
                </a:solidFill>
                <a:latin typeface="微软雅黑" panose="020B0503020204020204" charset="-122"/>
                <a:ea typeface="微软雅黑" panose="020B0503020204020204" charset="-122"/>
              </a:rPr>
              <a:t>工作单位：</a:t>
            </a:r>
            <a:endParaRPr lang="en-US" altLang="zh-CN" sz="1200" b="1" spc="120" dirty="0">
              <a:solidFill>
                <a:srgbClr val="FFFFFF"/>
              </a:solidFill>
              <a:latin typeface="微软雅黑" panose="020B0503020204020204" charset="-122"/>
              <a:ea typeface="微软雅黑" panose="020B0503020204020204" charset="-122"/>
            </a:endParaRPr>
          </a:p>
          <a:p>
            <a:pPr marL="0" marR="0" lvl="0" indent="0" defTabSz="914400" rtl="0" eaLnBrk="1" fontAlgn="auto" latinLnBrk="0" hangingPunct="1">
              <a:lnSpc>
                <a:spcPts val="2040"/>
              </a:lnSpc>
              <a:spcBef>
                <a:spcPts val="0"/>
              </a:spcBef>
              <a:spcAft>
                <a:spcPts val="0"/>
              </a:spcAft>
              <a:buClrTx/>
              <a:buSzTx/>
              <a:buFontTx/>
              <a:buNone/>
              <a:defRPr/>
            </a:pP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附属广东省人民医院</a:t>
            </a:r>
            <a:endPar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8" name="文本框 11"/>
          <p:cNvSpPr txBox="1">
            <a:spLocks noChangeArrowheads="1"/>
          </p:cNvSpPr>
          <p:nvPr/>
        </p:nvSpPr>
        <p:spPr bwMode="auto">
          <a:xfrm>
            <a:off x="2754375" y="2734137"/>
            <a:ext cx="4123359" cy="1845310"/>
          </a:xfrm>
          <a:prstGeom prst="rect">
            <a:avLst/>
          </a:prstGeom>
          <a:noFill/>
          <a:ln w="9525">
            <a:noFill/>
            <a:miter lim="800000"/>
          </a:ln>
        </p:spPr>
        <p:txBody>
          <a:bodyPr wrap="square">
            <a:spAutoFit/>
          </a:bodyPr>
          <a:lstStyle/>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1997</a:t>
            </a:r>
            <a:r>
              <a:rPr lang="zh-CN" altLang="en-US" sz="1200" dirty="0">
                <a:solidFill>
                  <a:prstClr val="black"/>
                </a:solidFill>
                <a:latin typeface="微软雅黑" panose="020B0503020204020204" charset="-122"/>
                <a:ea typeface="微软雅黑" panose="020B0503020204020204" charset="-122"/>
              </a:rPr>
              <a:t> 中山医科大学 学士</a:t>
            </a:r>
            <a:endParaRPr lang="zh-CN" altLang="en-US"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2004</a:t>
            </a:r>
            <a:r>
              <a:rPr lang="zh-CN" altLang="en-US" sz="1200" dirty="0">
                <a:solidFill>
                  <a:prstClr val="black"/>
                </a:solidFill>
                <a:latin typeface="微软雅黑" panose="020B0503020204020204" charset="-122"/>
                <a:ea typeface="微软雅黑" panose="020B0503020204020204" charset="-122"/>
              </a:rPr>
              <a:t> 广东省心血管病研究所 硕士</a:t>
            </a:r>
            <a:endParaRPr lang="zh-CN" altLang="en-US"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2014</a:t>
            </a:r>
            <a:r>
              <a:rPr lang="zh-CN" altLang="en-US" sz="1200" dirty="0">
                <a:solidFill>
                  <a:prstClr val="black"/>
                </a:solidFill>
                <a:latin typeface="微软雅黑" panose="020B0503020204020204" charset="-122"/>
                <a:ea typeface="微软雅黑" panose="020B0503020204020204" charset="-122"/>
              </a:rPr>
              <a:t> 南方医科大学 博士</a:t>
            </a:r>
            <a:endParaRPr lang="zh-CN" altLang="en-US"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4</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2016</a:t>
            </a:r>
            <a:r>
              <a:rPr lang="zh-CN" altLang="en-US" sz="1200" dirty="0">
                <a:solidFill>
                  <a:prstClr val="black"/>
                </a:solidFill>
                <a:latin typeface="微软雅黑" panose="020B0503020204020204" charset="-122"/>
                <a:ea typeface="微软雅黑" panose="020B0503020204020204" charset="-122"/>
              </a:rPr>
              <a:t> 华南理工大学医学院 教授</a:t>
            </a:r>
            <a:endParaRPr lang="zh-CN" altLang="en-US"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5</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1997</a:t>
            </a:r>
            <a:r>
              <a:rPr lang="zh-CN" altLang="en-US" sz="1200" dirty="0">
                <a:solidFill>
                  <a:prstClr val="black"/>
                </a:solidFill>
                <a:latin typeface="微软雅黑" panose="020B0503020204020204" charset="-122"/>
                <a:ea typeface="微软雅黑" panose="020B0503020204020204" charset="-122"/>
              </a:rPr>
              <a:t>至今</a:t>
            </a:r>
            <a:r>
              <a:rPr lang="en-US" altLang="zh-CN"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sym typeface="+mn-ea"/>
              </a:rPr>
              <a:t>广东省人民医院重症医学科</a:t>
            </a:r>
            <a:r>
              <a:rPr lang="zh-CN" altLang="en-US" sz="1200" b="1" spc="120" noProof="0" dirty="0">
                <a:ln>
                  <a:noFill/>
                </a:ln>
                <a:solidFill>
                  <a:srgbClr val="FFFFFF"/>
                </a:solidFill>
                <a:effectLst/>
                <a:uLnTx/>
                <a:uFillTx/>
                <a:latin typeface="微软雅黑" panose="020B0503020204020204" charset="-122"/>
                <a:ea typeface="微软雅黑" panose="020B0503020204020204" charset="-122"/>
                <a:sym typeface="+mn-ea"/>
              </a:rPr>
              <a:t>师</a:t>
            </a:r>
            <a:endParaRPr lang="zh-CN" altLang="en-US"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6</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2019</a:t>
            </a:r>
            <a:r>
              <a:rPr lang="zh-CN" altLang="en-US" sz="1200" dirty="0">
                <a:solidFill>
                  <a:prstClr val="black"/>
                </a:solidFill>
                <a:latin typeface="微软雅黑" panose="020B0503020204020204" charset="-122"/>
                <a:ea typeface="微软雅黑" panose="020B0503020204020204" charset="-122"/>
                <a:sym typeface="+mn-ea"/>
              </a:rPr>
              <a:t>至今</a:t>
            </a:r>
            <a:r>
              <a:rPr lang="zh-CN" altLang="en-US" sz="1200" dirty="0">
                <a:solidFill>
                  <a:prstClr val="black"/>
                </a:solidFill>
                <a:latin typeface="微软雅黑" panose="020B0503020204020204" charset="-122"/>
                <a:ea typeface="微软雅黑" panose="020B0503020204020204" charset="-122"/>
              </a:rPr>
              <a:t> 茂名市人民医院院长</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29" name="文本框 11"/>
          <p:cNvSpPr txBox="1">
            <a:spLocks noChangeArrowheads="1"/>
          </p:cNvSpPr>
          <p:nvPr/>
        </p:nvSpPr>
        <p:spPr bwMode="auto">
          <a:xfrm>
            <a:off x="2804878" y="5082801"/>
            <a:ext cx="4355339" cy="1137285"/>
          </a:xfrm>
          <a:prstGeom prst="rect">
            <a:avLst/>
          </a:prstGeom>
          <a:noFill/>
          <a:ln w="9525">
            <a:noFill/>
            <a:miter lim="800000"/>
          </a:ln>
        </p:spPr>
        <p:txBody>
          <a:bodyPr wrap="square">
            <a:spAutoFit/>
          </a:bodyPr>
          <a:lstStyle/>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中国病理生理学会危重病医学专业委员会青委副主委</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中华医学会急诊医学分会青委副主委</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J </a:t>
            </a:r>
            <a:r>
              <a:rPr lang="en-US" altLang="zh-CN" sz="1200" dirty="0" err="1">
                <a:solidFill>
                  <a:prstClr val="black"/>
                </a:solidFill>
                <a:latin typeface="微软雅黑" panose="020B0503020204020204" charset="-122"/>
                <a:ea typeface="微软雅黑" panose="020B0503020204020204" charset="-122"/>
              </a:rPr>
              <a:t>Transl</a:t>
            </a:r>
            <a:r>
              <a:rPr lang="en-US" altLang="zh-CN" sz="1200" dirty="0">
                <a:solidFill>
                  <a:prstClr val="black"/>
                </a:solidFill>
                <a:latin typeface="微软雅黑" panose="020B0503020204020204" charset="-122"/>
                <a:ea typeface="微软雅黑" panose="020B0503020204020204" charset="-122"/>
              </a:rPr>
              <a:t> Int Med (IF=3.451)</a:t>
            </a:r>
            <a:r>
              <a:rPr lang="zh-CN" altLang="en-US" sz="1200" dirty="0">
                <a:solidFill>
                  <a:prstClr val="black"/>
                </a:solidFill>
                <a:latin typeface="微软雅黑" panose="020B0503020204020204" charset="-122"/>
                <a:ea typeface="微软雅黑" panose="020B0503020204020204" charset="-122"/>
              </a:rPr>
              <a:t>编辑部华南分部主任</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ts val="2040"/>
              </a:lnSpc>
              <a:defRPr/>
            </a:pPr>
            <a:r>
              <a:rPr lang="zh-CN" altLang="en-US" sz="1200" dirty="0">
                <a:solidFill>
                  <a:prstClr val="black"/>
                </a:solidFill>
                <a:latin typeface="微软雅黑" panose="020B0503020204020204" charset="-122"/>
                <a:ea typeface="微软雅黑" panose="020B0503020204020204" charset="-122"/>
              </a:rPr>
              <a:t>中华医学会灾难医学分会委员候选人</a:t>
            </a:r>
            <a:endParaRPr lang="en-US" altLang="zh-CN" sz="1200" dirty="0">
              <a:solidFill>
                <a:prstClr val="black"/>
              </a:solidFill>
              <a:latin typeface="微软雅黑" panose="020B0503020204020204" charset="-122"/>
              <a:ea typeface="微软雅黑" panose="020B0503020204020204" charset="-122"/>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23203" b="6207"/>
          <a:stretch>
            <a:fillRect/>
          </a:stretch>
        </p:blipFill>
        <p:spPr>
          <a:xfrm>
            <a:off x="7457542" y="4668412"/>
            <a:ext cx="3486274" cy="1769286"/>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00" y="1526878"/>
            <a:ext cx="2117525" cy="22396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71928"/>
            <a:ext cx="3579813" cy="829945"/>
          </a:xfrm>
          <a:prstGeom prst="rect">
            <a:avLst/>
          </a:prstGeom>
          <a:noFill/>
          <a:ln w="9525">
            <a:noFill/>
            <a:miter lim="800000"/>
          </a:ln>
        </p:spPr>
        <p:txBody>
          <a:bodyPr wrap="square">
            <a:spAutoFit/>
          </a:bodyPr>
          <a:lstStyle/>
          <a:p>
            <a:pPr lvl="0" eaLnBrk="1" hangingPunct="1">
              <a:defRPr/>
            </a:pP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临床医学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23850" y="4121004"/>
            <a:ext cx="1920875" cy="119697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020-83870125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kumimoji="0" lang="en-US" altLang="zh-CN" sz="1200" b="0"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liangchanghong@gdph.org.cn</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mclch@scut.edu.cn</a:t>
            </a:r>
            <a:endParaRPr kumimoji="0" lang="zh-CN" altLang="en-US" sz="1200" b="0"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365" y="1677035"/>
            <a:ext cx="4759960" cy="2678430"/>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en-US" altLang="zh-CN" sz="1200" dirty="0">
                <a:solidFill>
                  <a:srgbClr val="000000"/>
                </a:solidFill>
                <a:latin typeface="微软雅黑" panose="020B0503020204020204" charset="-122"/>
                <a:ea typeface="微软雅黑" panose="020B0503020204020204" charset="-122"/>
                <a:sym typeface="+mn-ea"/>
              </a:rPr>
              <a:t>1</a:t>
            </a:r>
            <a:r>
              <a:rPr lang="zh-CN" altLang="en-US" sz="1200" dirty="0">
                <a:solidFill>
                  <a:srgbClr val="000000"/>
                </a:solidFill>
                <a:latin typeface="微软雅黑" panose="020B0503020204020204" charset="-122"/>
                <a:ea typeface="微软雅黑" panose="020B0503020204020204" charset="-122"/>
                <a:sym typeface="+mn-ea"/>
              </a:rPr>
              <a:t>、腹部疾病和乳腺影像诊断；</a:t>
            </a:r>
            <a:r>
              <a:rPr lang="en-US" altLang="zh-CN" sz="1200" dirty="0">
                <a:solidFill>
                  <a:srgbClr val="000000"/>
                </a:solidFill>
                <a:latin typeface="微软雅黑" panose="020B0503020204020204" charset="-122"/>
                <a:ea typeface="微软雅黑" panose="020B0503020204020204" charset="-122"/>
                <a:sym typeface="+mn-ea"/>
              </a:rPr>
              <a:t>2</a:t>
            </a:r>
            <a:r>
              <a:rPr lang="zh-CN" altLang="en-US" sz="1200" dirty="0">
                <a:solidFill>
                  <a:srgbClr val="000000"/>
                </a:solidFill>
                <a:latin typeface="微软雅黑" panose="020B0503020204020204" charset="-122"/>
                <a:ea typeface="微软雅黑" panose="020B0503020204020204" charset="-122"/>
                <a:sym typeface="+mn-ea"/>
              </a:rPr>
              <a:t>、</a:t>
            </a:r>
            <a:r>
              <a:rPr lang="en-US" altLang="zh-CN" sz="1200" dirty="0">
                <a:solidFill>
                  <a:srgbClr val="000000"/>
                </a:solidFill>
                <a:latin typeface="微软雅黑" panose="020B0503020204020204" charset="-122"/>
                <a:ea typeface="微软雅黑" panose="020B0503020204020204" charset="-122"/>
                <a:sym typeface="+mn-ea"/>
              </a:rPr>
              <a:t>CT&amp;MRI</a:t>
            </a:r>
            <a:r>
              <a:rPr lang="zh-CN" altLang="en-US" sz="1200" dirty="0">
                <a:solidFill>
                  <a:srgbClr val="000000"/>
                </a:solidFill>
                <a:latin typeface="微软雅黑" panose="020B0503020204020204" charset="-122"/>
                <a:ea typeface="微软雅黑" panose="020B0503020204020204" charset="-122"/>
                <a:sym typeface="+mn-ea"/>
              </a:rPr>
              <a:t>等影像技术临床应用及优化；</a:t>
            </a:r>
            <a:r>
              <a:rPr lang="en-US" altLang="zh-CN" sz="1200" dirty="0">
                <a:solidFill>
                  <a:srgbClr val="000000"/>
                </a:solidFill>
                <a:latin typeface="微软雅黑" panose="020B0503020204020204" charset="-122"/>
                <a:ea typeface="微软雅黑" panose="020B0503020204020204" charset="-122"/>
                <a:sym typeface="+mn-ea"/>
              </a:rPr>
              <a:t>3</a:t>
            </a:r>
            <a:r>
              <a:rPr lang="zh-CN" altLang="en-US" sz="1200" dirty="0">
                <a:solidFill>
                  <a:srgbClr val="000000"/>
                </a:solidFill>
                <a:latin typeface="微软雅黑" panose="020B0503020204020204" charset="-122"/>
                <a:ea typeface="微软雅黑" panose="020B0503020204020204" charset="-122"/>
                <a:sym typeface="+mn-ea"/>
              </a:rPr>
              <a:t>、影像数据处理及挖掘；</a:t>
            </a:r>
            <a:r>
              <a:rPr lang="en-US" altLang="zh-CN" sz="1200" dirty="0">
                <a:solidFill>
                  <a:srgbClr val="000000"/>
                </a:solidFill>
                <a:latin typeface="微软雅黑" panose="020B0503020204020204" charset="-122"/>
                <a:ea typeface="微软雅黑" panose="020B0503020204020204" charset="-122"/>
                <a:sym typeface="+mn-ea"/>
              </a:rPr>
              <a:t>4</a:t>
            </a:r>
            <a:r>
              <a:rPr lang="zh-CN" altLang="en-US" sz="1200" dirty="0">
                <a:solidFill>
                  <a:srgbClr val="000000"/>
                </a:solidFill>
                <a:latin typeface="微软雅黑" panose="020B0503020204020204" charset="-122"/>
                <a:ea typeface="微软雅黑" panose="020B0503020204020204" charset="-122"/>
                <a:sym typeface="+mn-ea"/>
              </a:rPr>
              <a:t>、</a:t>
            </a:r>
            <a:r>
              <a:rPr lang="zh-CN" altLang="zh-CN" sz="1200" dirty="0">
                <a:solidFill>
                  <a:srgbClr val="000000"/>
                </a:solidFill>
                <a:latin typeface="微软雅黑" panose="020B0503020204020204" charset="-122"/>
                <a:ea typeface="微软雅黑" panose="020B0503020204020204" charset="-122"/>
                <a:sym typeface="+mn-ea"/>
              </a:rPr>
              <a:t>分子影像学及影像组学</a:t>
            </a:r>
            <a:r>
              <a:rPr lang="zh-CN" altLang="en-US" sz="1200" dirty="0">
                <a:solidFill>
                  <a:srgbClr val="000000"/>
                </a:solidFill>
                <a:latin typeface="微软雅黑" panose="020B0503020204020204" charset="-122"/>
                <a:ea typeface="微软雅黑" panose="020B0503020204020204" charset="-122"/>
                <a:sym typeface="+mn-ea"/>
              </a:rPr>
              <a:t>；</a:t>
            </a:r>
            <a:r>
              <a:rPr lang="en-US" altLang="zh-CN" sz="1200" dirty="0">
                <a:solidFill>
                  <a:srgbClr val="000000"/>
                </a:solidFill>
                <a:latin typeface="微软雅黑" panose="020B0503020204020204" charset="-122"/>
                <a:ea typeface="微软雅黑" panose="020B0503020204020204" charset="-122"/>
                <a:sym typeface="+mn-ea"/>
              </a:rPr>
              <a:t>5</a:t>
            </a:r>
            <a:r>
              <a:rPr lang="zh-CN" altLang="en-US" sz="1200" dirty="0">
                <a:solidFill>
                  <a:srgbClr val="000000"/>
                </a:solidFill>
                <a:latin typeface="微软雅黑" panose="020B0503020204020204" charset="-122"/>
                <a:ea typeface="微软雅黑" panose="020B0503020204020204" charset="-122"/>
                <a:sym typeface="+mn-ea"/>
              </a:rPr>
              <a:t>、医学影像成像方法；</a:t>
            </a:r>
            <a:r>
              <a:rPr lang="en-US" altLang="zh-CN" sz="1200" dirty="0">
                <a:solidFill>
                  <a:srgbClr val="000000"/>
                </a:solidFill>
                <a:latin typeface="微软雅黑" panose="020B0503020204020204" charset="-122"/>
                <a:ea typeface="微软雅黑" panose="020B0503020204020204" charset="-122"/>
                <a:sym typeface="+mn-ea"/>
              </a:rPr>
              <a:t>6</a:t>
            </a:r>
            <a:r>
              <a:rPr lang="zh-CN" altLang="en-US" sz="1200" dirty="0">
                <a:solidFill>
                  <a:srgbClr val="000000"/>
                </a:solidFill>
                <a:latin typeface="微软雅黑" panose="020B0503020204020204" charset="-122"/>
                <a:ea typeface="微软雅黑" panose="020B0503020204020204" charset="-122"/>
                <a:sym typeface="+mn-ea"/>
              </a:rPr>
              <a:t>、医学影像信号处理。</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:在《Journal of Clinical Oncology》、《Circulation》和《Clinical Cancer Research》等国际重要期刊发表SCI论文70余篇；主编著作8部，主译著作3部；获广东省科技进步一等奖等8项</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科技</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奖励；获授权发明专利12项、实用新型专利4项，计算机软件著作权登记5项；培养硕</a:t>
            </a:r>
            <a:r>
              <a:rPr lang="en-US" altLang="zh-CN" sz="1200" noProof="0" dirty="0">
                <a:ln>
                  <a:noFill/>
                </a:ln>
                <a:solidFill>
                  <a:prstClr val="black"/>
                </a:solidFill>
                <a:effectLst/>
                <a:uLnTx/>
                <a:uFillTx/>
                <a:latin typeface="微软雅黑" panose="020B0503020204020204" charset="-122"/>
                <a:ea typeface="微软雅黑" panose="020B0503020204020204" charset="-122"/>
                <a:sym typeface="+mn-ea"/>
              </a:rPr>
              <a:t>士</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、博士研究生</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、博士后共</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87</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名</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主持</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国家重点研发计划项目、NSFC-广东省联合基金重点项目、国家自然科学基金面上项目、广东省科技计划项目等国家级、省厅级课题11项</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6037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梁长虹</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25092" y="419491"/>
            <a:ext cx="7913370" cy="700576"/>
          </a:xfrm>
          <a:prstGeom prst="rect">
            <a:avLst/>
          </a:prstGeom>
          <a:noFill/>
        </p:spPr>
        <p:txBody>
          <a:bodyPr wrap="square">
            <a:spAutoFit/>
          </a:bodyPr>
          <a:lstStyle/>
          <a:p>
            <a:pPr marL="0" lvl="0" indent="0">
              <a:lnSpc>
                <a:spcPct val="150000"/>
              </a:lnSpc>
              <a:spcBef>
                <a:spcPct val="0"/>
              </a:spcBef>
              <a:buFontTx/>
              <a:buNone/>
            </a:pPr>
            <a:r>
              <a:rPr lang="zh-CN" altLang="en-US" sz="1400" b="1" dirty="0">
                <a:solidFill>
                  <a:srgbClr val="FFFFFF"/>
                </a:solidFill>
                <a:latin typeface="微软雅黑" panose="020B0503020204020204" charset="-122"/>
                <a:ea typeface="微软雅黑" panose="020B0503020204020204" charset="-122"/>
                <a:sym typeface="+mn-ea"/>
              </a:rPr>
              <a:t>主任医师、二级岗主任医师、博士生</a:t>
            </a:r>
            <a:r>
              <a:rPr lang="en-US" altLang="zh-CN" sz="1400" b="1" dirty="0">
                <a:solidFill>
                  <a:srgbClr val="FFFFFF"/>
                </a:solidFill>
                <a:latin typeface="微软雅黑" panose="020B0503020204020204" charset="-122"/>
                <a:ea typeface="微软雅黑" panose="020B0503020204020204" charset="-122"/>
                <a:sym typeface="+mn-ea"/>
              </a:rPr>
              <a:t>/</a:t>
            </a:r>
            <a:r>
              <a:rPr lang="zh-CN" altLang="en-US" sz="1400" b="1" dirty="0">
                <a:solidFill>
                  <a:srgbClr val="FFFFFF"/>
                </a:solidFill>
                <a:latin typeface="微软雅黑" panose="020B0503020204020204" charset="-122"/>
                <a:ea typeface="微软雅黑" panose="020B0503020204020204" charset="-122"/>
                <a:sym typeface="+mn-ea"/>
              </a:rPr>
              <a:t>硕士生导师、国务院政府特殊津贴专家、国家重点研发计划项目首席科学家、广东省医学领军人才、广东省人民医院医学影像科主任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grpSp>
        <p:nvGrpSpPr>
          <p:cNvPr id="4" name="组合 3"/>
          <p:cNvGrpSpPr/>
          <p:nvPr/>
        </p:nvGrpSpPr>
        <p:grpSpPr>
          <a:xfrm>
            <a:off x="2579370" y="4132580"/>
            <a:ext cx="1543685" cy="358140"/>
            <a:chOff x="4062" y="5836"/>
            <a:chExt cx="2431" cy="564"/>
          </a:xfrm>
        </p:grpSpPr>
        <p:pic>
          <p:nvPicPr>
            <p:cNvPr id="22" name="图片 24"/>
            <p:cNvPicPr>
              <a:picLocks noChangeAspect="1"/>
            </p:cNvPicPr>
            <p:nvPr/>
          </p:nvPicPr>
          <p:blipFill>
            <a:blip r:embed="rId1" cstate="print"/>
            <a:srcRect t="3896" r="91544" b="3088"/>
            <a:stretch>
              <a:fillRect/>
            </a:stretch>
          </p:blipFill>
          <p:spPr bwMode="auto">
            <a:xfrm>
              <a:off x="4062" y="5836"/>
              <a:ext cx="487" cy="565"/>
            </a:xfrm>
            <a:prstGeom prst="rect">
              <a:avLst/>
            </a:prstGeom>
            <a:noFill/>
            <a:ln w="9525">
              <a:noFill/>
              <a:miter lim="800000"/>
              <a:headEnd/>
              <a:tailEnd/>
            </a:ln>
          </p:spPr>
        </p:pic>
        <p:sp>
          <p:nvSpPr>
            <p:cNvPr id="25" name="文本框 25"/>
            <p:cNvSpPr txBox="1">
              <a:spLocks noChangeArrowheads="1"/>
            </p:cNvSpPr>
            <p:nvPr/>
          </p:nvSpPr>
          <p:spPr bwMode="auto">
            <a:xfrm>
              <a:off x="4507" y="5876"/>
              <a:ext cx="1987" cy="48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pic>
        <p:nvPicPr>
          <p:cNvPr id="3" name="图片 2" descr="学科带头人梁长虹"/>
          <p:cNvPicPr>
            <a:picLocks noChangeAspect="1"/>
          </p:cNvPicPr>
          <p:nvPr/>
        </p:nvPicPr>
        <p:blipFill>
          <a:blip r:embed="rId3"/>
          <a:stretch>
            <a:fillRect/>
          </a:stretch>
        </p:blipFill>
        <p:spPr>
          <a:xfrm>
            <a:off x="444500" y="1189990"/>
            <a:ext cx="1800225" cy="2697480"/>
          </a:xfrm>
          <a:prstGeom prst="rect">
            <a:avLst/>
          </a:prstGeom>
        </p:spPr>
      </p:pic>
      <p:sp>
        <p:nvSpPr>
          <p:cNvPr id="15378" name="矩形 2"/>
          <p:cNvSpPr/>
          <p:nvPr/>
        </p:nvSpPr>
        <p:spPr>
          <a:xfrm>
            <a:off x="2578100" y="2712085"/>
            <a:ext cx="4434840" cy="106695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r>
              <a:rPr lang="en-US" altLang="zh-CN" sz="1100" dirty="0">
                <a:solidFill>
                  <a:srgbClr val="000000"/>
                </a:solidFill>
                <a:latin typeface="微软雅黑" panose="020B0503020204020204" charset="-122"/>
                <a:ea typeface="微软雅黑" panose="020B0503020204020204" charset="-122"/>
              </a:rPr>
              <a:t>1995-1998</a:t>
            </a:r>
            <a:r>
              <a:rPr lang="zh-CN" altLang="en-US"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广东省心血管病研究所，</a:t>
            </a:r>
            <a:r>
              <a:rPr lang="zh-CN" altLang="en-US" sz="1100" dirty="0">
                <a:solidFill>
                  <a:srgbClr val="000000"/>
                </a:solidFill>
                <a:latin typeface="微软雅黑" panose="020B0503020204020204" charset="-122"/>
                <a:ea typeface="微软雅黑" panose="020B0503020204020204" charset="-122"/>
              </a:rPr>
              <a:t>心外科</a:t>
            </a:r>
            <a:r>
              <a:rPr lang="zh-CN" altLang="zh-CN" sz="1100" dirty="0">
                <a:solidFill>
                  <a:srgbClr val="000000"/>
                </a:solidFill>
                <a:latin typeface="微软雅黑" panose="020B0503020204020204" charset="-122"/>
                <a:ea typeface="微软雅黑" panose="020B0503020204020204" charset="-122"/>
              </a:rPr>
              <a:t>，博士</a:t>
            </a:r>
            <a:r>
              <a:rPr lang="zh-CN" altLang="en-US" sz="1100" dirty="0">
                <a:solidFill>
                  <a:srgbClr val="000000"/>
                </a:solidFill>
                <a:latin typeface="微软雅黑" panose="020B0503020204020204" charset="-122"/>
                <a:ea typeface="微软雅黑" panose="020B0503020204020204" charset="-122"/>
              </a:rPr>
              <a:t>研究生</a:t>
            </a:r>
            <a:endParaRPr lang="zh-CN" altLang="zh-CN" sz="11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en-US" altLang="zh-CN" sz="1100" dirty="0">
                <a:solidFill>
                  <a:srgbClr val="000000"/>
                </a:solidFill>
                <a:latin typeface="微软雅黑" panose="020B0503020204020204" charset="-122"/>
                <a:ea typeface="微软雅黑" panose="020B0503020204020204" charset="-122"/>
              </a:rPr>
              <a:t>1985-1988</a:t>
            </a:r>
            <a:r>
              <a:rPr lang="zh-CN" altLang="en-US"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湖南医科大学，</a:t>
            </a:r>
            <a:r>
              <a:rPr lang="zh-CN" altLang="en-US" sz="1100" dirty="0">
                <a:solidFill>
                  <a:srgbClr val="000000"/>
                </a:solidFill>
                <a:latin typeface="微软雅黑" panose="020B0503020204020204" charset="-122"/>
                <a:ea typeface="微软雅黑" panose="020B0503020204020204" charset="-122"/>
              </a:rPr>
              <a:t>放射诊断与核医学</a:t>
            </a:r>
            <a:r>
              <a:rPr lang="zh-CN" altLang="zh-CN" sz="1100" dirty="0">
                <a:solidFill>
                  <a:srgbClr val="000000"/>
                </a:solidFill>
                <a:latin typeface="微软雅黑" panose="020B0503020204020204" charset="-122"/>
                <a:ea typeface="微软雅黑" panose="020B0503020204020204" charset="-122"/>
              </a:rPr>
              <a:t>，</a:t>
            </a:r>
            <a:r>
              <a:rPr lang="zh-CN" altLang="en-US" sz="1100" dirty="0">
                <a:solidFill>
                  <a:srgbClr val="000000"/>
                </a:solidFill>
                <a:latin typeface="微软雅黑" panose="020B0503020204020204" charset="-122"/>
                <a:ea typeface="微软雅黑" panose="020B0503020204020204" charset="-122"/>
              </a:rPr>
              <a:t>硕士研究生</a:t>
            </a:r>
            <a:endParaRPr lang="zh-CN" altLang="zh-CN" sz="11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en-US" altLang="zh-CN" sz="1100" dirty="0">
                <a:solidFill>
                  <a:srgbClr val="000000"/>
                </a:solidFill>
                <a:latin typeface="微软雅黑" panose="020B0503020204020204" charset="-122"/>
                <a:ea typeface="微软雅黑" panose="020B0503020204020204" charset="-122"/>
              </a:rPr>
              <a:t>1979-1982</a:t>
            </a:r>
            <a:r>
              <a:rPr lang="zh-CN" altLang="en-US"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湖南省长沙市卫生学校</a:t>
            </a:r>
            <a:r>
              <a:rPr lang="zh-CN" altLang="en-US"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放射诊断大专班</a:t>
            </a:r>
            <a:endParaRPr lang="zh-CN" altLang="zh-CN" sz="1100" dirty="0">
              <a:solidFill>
                <a:srgbClr val="000000"/>
              </a:solidFill>
              <a:latin typeface="微软雅黑" panose="020B0503020204020204" charset="-122"/>
              <a:ea typeface="微软雅黑" panose="020B0503020204020204" charset="-122"/>
            </a:endParaRPr>
          </a:p>
          <a:p>
            <a:pPr marL="0" lvl="0" indent="0">
              <a:lnSpc>
                <a:spcPts val="1000"/>
              </a:lnSpc>
              <a:spcBef>
                <a:spcPct val="0"/>
              </a:spcBef>
              <a:buFontTx/>
              <a:buNone/>
            </a:pPr>
            <a:endParaRPr lang="en-US" altLang="zh-CN" sz="11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en-US" altLang="zh-CN" sz="1100" dirty="0">
                <a:solidFill>
                  <a:srgbClr val="000000"/>
                </a:solidFill>
                <a:latin typeface="微软雅黑" panose="020B0503020204020204" charset="-122"/>
                <a:ea typeface="微软雅黑" panose="020B0503020204020204" charset="-122"/>
              </a:rPr>
              <a:t>1988-</a:t>
            </a:r>
            <a:r>
              <a:rPr lang="zh-CN" altLang="zh-CN" sz="1100" dirty="0">
                <a:solidFill>
                  <a:srgbClr val="000000"/>
                </a:solidFill>
                <a:latin typeface="微软雅黑" panose="020B0503020204020204" charset="-122"/>
                <a:ea typeface="微软雅黑" panose="020B0503020204020204" charset="-122"/>
              </a:rPr>
              <a:t>至今</a:t>
            </a:r>
            <a:r>
              <a:rPr lang="zh-CN" altLang="en-US"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广东省人民医院，医师</a:t>
            </a:r>
            <a:r>
              <a:rPr lang="en-US" altLang="zh-CN"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主治医师</a:t>
            </a:r>
            <a:r>
              <a:rPr lang="en-US" altLang="zh-CN"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副主任医师</a:t>
            </a:r>
            <a:r>
              <a:rPr lang="en-US" altLang="zh-CN"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主任医师</a:t>
            </a:r>
            <a:endParaRPr lang="zh-CN" altLang="zh-CN" sz="11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en-US" altLang="zh-CN" sz="1100" dirty="0">
                <a:solidFill>
                  <a:srgbClr val="000000"/>
                </a:solidFill>
                <a:latin typeface="微软雅黑" panose="020B0503020204020204" charset="-122"/>
                <a:ea typeface="微软雅黑" panose="020B0503020204020204" charset="-122"/>
              </a:rPr>
              <a:t>1982.07-1985.07</a:t>
            </a:r>
            <a:r>
              <a:rPr lang="zh-CN" altLang="en-US" sz="1100" dirty="0">
                <a:solidFill>
                  <a:srgbClr val="000000"/>
                </a:solidFill>
                <a:latin typeface="微软雅黑" panose="020B0503020204020204" charset="-122"/>
                <a:ea typeface="微软雅黑" panose="020B0503020204020204" charset="-122"/>
              </a:rPr>
              <a:t>：</a:t>
            </a:r>
            <a:r>
              <a:rPr lang="zh-CN" altLang="zh-CN" sz="1100" dirty="0">
                <a:solidFill>
                  <a:srgbClr val="000000"/>
                </a:solidFill>
                <a:latin typeface="微软雅黑" panose="020B0503020204020204" charset="-122"/>
                <a:ea typeface="微软雅黑" panose="020B0503020204020204" charset="-122"/>
              </a:rPr>
              <a:t>湖南省儿童医院，住院医师</a:t>
            </a:r>
            <a:endParaRPr lang="zh-CN" altLang="zh-CN" sz="1100" dirty="0">
              <a:solidFill>
                <a:srgbClr val="000000"/>
              </a:solidFill>
              <a:latin typeface="微软雅黑" panose="020B0503020204020204" charset="-122"/>
              <a:ea typeface="微软雅黑" panose="020B0503020204020204" charset="-122"/>
            </a:endParaRPr>
          </a:p>
        </p:txBody>
      </p:sp>
      <p:sp>
        <p:nvSpPr>
          <p:cNvPr id="15375" name="矩形 31"/>
          <p:cNvSpPr/>
          <p:nvPr/>
        </p:nvSpPr>
        <p:spPr>
          <a:xfrm>
            <a:off x="2578099" y="4577715"/>
            <a:ext cx="4601633" cy="15696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nSpc>
                <a:spcPct val="100000"/>
              </a:lnSpc>
              <a:spcBef>
                <a:spcPct val="0"/>
              </a:spcBef>
              <a:buNone/>
            </a:pPr>
            <a:r>
              <a:rPr lang="zh-CN" altLang="zh-CN" sz="1200" dirty="0">
                <a:solidFill>
                  <a:srgbClr val="000000"/>
                </a:solidFill>
                <a:latin typeface="微软雅黑" panose="020B0503020204020204" charset="-122"/>
                <a:ea typeface="微软雅黑" panose="020B0503020204020204" charset="-122"/>
              </a:rPr>
              <a:t>中国康复医学会医学影像与康复专业委员会  </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     </a:t>
            </a:r>
            <a:r>
              <a:rPr lang="zh-CN" altLang="zh-CN" sz="1200" dirty="0">
                <a:solidFill>
                  <a:srgbClr val="000000"/>
                </a:solidFill>
                <a:latin typeface="微软雅黑" panose="020B0503020204020204" charset="-122"/>
                <a:ea typeface="微软雅黑" panose="020B0503020204020204" charset="-122"/>
              </a:rPr>
              <a:t>主任委员</a:t>
            </a:r>
            <a:endParaRPr lang="zh-CN" altLang="zh-CN" sz="12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zh-CN" altLang="zh-CN" sz="1200" dirty="0">
                <a:solidFill>
                  <a:srgbClr val="000000"/>
                </a:solidFill>
                <a:latin typeface="微软雅黑" panose="020B0503020204020204" charset="-122"/>
                <a:ea typeface="微软雅黑" panose="020B0503020204020204" charset="-122"/>
              </a:rPr>
              <a:t>中国医师协会放射医师分会  </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                             </a:t>
            </a:r>
            <a:r>
              <a:rPr lang="en-US" altLang="zh-CN" sz="1200" dirty="0">
                <a:solidFill>
                  <a:srgbClr val="000000"/>
                </a:solidFill>
                <a:latin typeface="微软雅黑" panose="020B0503020204020204" charset="-122"/>
                <a:ea typeface="微软雅黑" panose="020B0503020204020204" charset="-122"/>
              </a:rPr>
              <a:t> </a:t>
            </a:r>
            <a:r>
              <a:rPr lang="zh-CN" altLang="zh-CN" sz="1200" dirty="0">
                <a:solidFill>
                  <a:srgbClr val="000000"/>
                </a:solidFill>
                <a:latin typeface="微软雅黑" panose="020B0503020204020204" charset="-122"/>
                <a:ea typeface="微软雅黑" panose="020B0503020204020204" charset="-122"/>
              </a:rPr>
              <a:t>候任会长</a:t>
            </a:r>
            <a:endParaRPr lang="zh-CN" altLang="zh-CN" sz="12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zh-CN" altLang="zh-CN" sz="1200" dirty="0">
                <a:solidFill>
                  <a:srgbClr val="000000"/>
                </a:solidFill>
                <a:latin typeface="微软雅黑" panose="020B0503020204020204" charset="-122"/>
                <a:ea typeface="微软雅黑" panose="020B0503020204020204" charset="-122"/>
              </a:rPr>
              <a:t>广东省医师协会放射科医师分会  </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                      </a:t>
            </a:r>
            <a:r>
              <a:rPr lang="zh-CN" altLang="zh-CN" sz="1200" dirty="0">
                <a:solidFill>
                  <a:srgbClr val="000000"/>
                </a:solidFill>
                <a:latin typeface="微软雅黑" panose="020B0503020204020204" charset="-122"/>
                <a:ea typeface="微软雅黑" panose="020B0503020204020204" charset="-122"/>
              </a:rPr>
              <a:t>主任委员</a:t>
            </a:r>
            <a:endParaRPr lang="zh-CN" altLang="zh-CN" sz="12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zh-CN" altLang="zh-CN" sz="1200" dirty="0">
                <a:solidFill>
                  <a:srgbClr val="000000"/>
                </a:solidFill>
                <a:latin typeface="微软雅黑" panose="020B0503020204020204" charset="-122"/>
                <a:ea typeface="微软雅黑" panose="020B0503020204020204" charset="-122"/>
              </a:rPr>
              <a:t>中国医师协会毕业后医学教育放射科专业委员会 </a:t>
            </a:r>
            <a:r>
              <a:rPr lang="en-US" altLang="zh-CN" sz="1200" dirty="0">
                <a:solidFill>
                  <a:srgbClr val="000000"/>
                </a:solidFill>
                <a:latin typeface="微软雅黑" panose="020B0503020204020204" charset="-122"/>
                <a:ea typeface="微软雅黑" panose="020B0503020204020204" charset="-122"/>
              </a:rPr>
              <a:t> </a:t>
            </a:r>
            <a:r>
              <a:rPr lang="zh-CN" altLang="zh-CN" sz="1200" dirty="0">
                <a:solidFill>
                  <a:srgbClr val="000000"/>
                </a:solidFill>
                <a:latin typeface="微软雅黑" panose="020B0503020204020204" charset="-122"/>
                <a:ea typeface="微软雅黑" panose="020B0503020204020204" charset="-122"/>
              </a:rPr>
              <a:t>副主任委员</a:t>
            </a:r>
            <a:endParaRPr lang="zh-CN" altLang="zh-CN" sz="12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zh-CN" altLang="zh-CN" sz="1200" dirty="0">
                <a:solidFill>
                  <a:srgbClr val="000000"/>
                </a:solidFill>
                <a:latin typeface="微软雅黑" panose="020B0503020204020204" charset="-122"/>
                <a:ea typeface="微软雅黑" panose="020B0503020204020204" charset="-122"/>
              </a:rPr>
              <a:t>亚洲腹部放射学会</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                           </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前任</a:t>
            </a:r>
            <a:r>
              <a:rPr lang="zh-CN" altLang="zh-CN" sz="1200" dirty="0">
                <a:solidFill>
                  <a:srgbClr val="000000"/>
                </a:solidFill>
                <a:latin typeface="微软雅黑" panose="020B0503020204020204" charset="-122"/>
                <a:ea typeface="微软雅黑" panose="020B0503020204020204" charset="-122"/>
              </a:rPr>
              <a:t>主席  </a:t>
            </a:r>
            <a:endParaRPr lang="zh-CN" altLang="zh-CN" sz="12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zh-CN" altLang="zh-CN" sz="1200" dirty="0">
                <a:solidFill>
                  <a:srgbClr val="000000"/>
                </a:solidFill>
                <a:latin typeface="微软雅黑" panose="020B0503020204020204" charset="-122"/>
                <a:ea typeface="微软雅黑" panose="020B0503020204020204" charset="-122"/>
              </a:rPr>
              <a:t>中华医学会放射学分会</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                        </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   前任</a:t>
            </a:r>
            <a:r>
              <a:rPr lang="zh-CN" altLang="zh-CN" sz="1200" dirty="0">
                <a:solidFill>
                  <a:srgbClr val="000000"/>
                </a:solidFill>
                <a:latin typeface="微软雅黑" panose="020B0503020204020204" charset="-122"/>
                <a:ea typeface="微软雅黑" panose="020B0503020204020204" charset="-122"/>
              </a:rPr>
              <a:t>副主任委员 </a:t>
            </a:r>
            <a:endParaRPr lang="zh-CN" altLang="zh-CN" sz="12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zh-CN" altLang="zh-CN" sz="1200" dirty="0">
                <a:solidFill>
                  <a:srgbClr val="000000"/>
                </a:solidFill>
                <a:latin typeface="微软雅黑" panose="020B0503020204020204" charset="-122"/>
                <a:ea typeface="微软雅黑" panose="020B0503020204020204" charset="-122"/>
              </a:rPr>
              <a:t>广东省生物物理学会</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                             </a:t>
            </a:r>
            <a:r>
              <a:rPr lang="en-US" altLang="zh-CN" sz="1200" dirty="0">
                <a:solidFill>
                  <a:srgbClr val="000000"/>
                </a:solidFill>
                <a:latin typeface="微软雅黑" panose="020B0503020204020204" charset="-122"/>
                <a:ea typeface="微软雅黑" panose="020B0503020204020204" charset="-122"/>
              </a:rPr>
              <a:t> </a:t>
            </a:r>
            <a:r>
              <a:rPr lang="zh-CN" altLang="zh-CN" sz="1200" dirty="0">
                <a:solidFill>
                  <a:srgbClr val="000000"/>
                </a:solidFill>
                <a:latin typeface="微软雅黑" panose="020B0503020204020204" charset="-122"/>
                <a:ea typeface="微软雅黑" panose="020B0503020204020204" charset="-122"/>
              </a:rPr>
              <a:t>常务理事</a:t>
            </a:r>
            <a:endParaRPr lang="zh-CN" altLang="zh-CN" sz="1200" dirty="0">
              <a:solidFill>
                <a:srgbClr val="000000"/>
              </a:solidFill>
              <a:latin typeface="微软雅黑" panose="020B0503020204020204" charset="-122"/>
              <a:ea typeface="微软雅黑" panose="020B0503020204020204" charset="-122"/>
            </a:endParaRPr>
          </a:p>
          <a:p>
            <a:pPr marL="0" lvl="0" indent="0">
              <a:lnSpc>
                <a:spcPct val="100000"/>
              </a:lnSpc>
              <a:spcBef>
                <a:spcPct val="0"/>
              </a:spcBef>
              <a:buFontTx/>
              <a:buNone/>
            </a:pPr>
            <a:r>
              <a:rPr lang="zh-CN" altLang="zh-CN" sz="1200" dirty="0">
                <a:solidFill>
                  <a:srgbClr val="000000"/>
                </a:solidFill>
                <a:latin typeface="微软雅黑" panose="020B0503020204020204" charset="-122"/>
                <a:ea typeface="微软雅黑" panose="020B0503020204020204" charset="-122"/>
              </a:rPr>
              <a:t>《中华放射学杂志》</a:t>
            </a:r>
            <a:r>
              <a:rPr lang="en-US" altLang="zh-CN" sz="1200" dirty="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                          </a:t>
            </a:r>
            <a:r>
              <a:rPr lang="en-US" altLang="zh-CN" sz="1200">
                <a:solidFill>
                  <a:srgbClr val="000000"/>
                </a:solidFill>
                <a:latin typeface="微软雅黑" panose="020B0503020204020204" charset="-122"/>
                <a:ea typeface="微软雅黑" panose="020B0503020204020204" charset="-122"/>
              </a:rPr>
              <a:t>           </a:t>
            </a:r>
            <a:r>
              <a:rPr lang="zh-CN" altLang="zh-CN" sz="1200" dirty="0">
                <a:solidFill>
                  <a:srgbClr val="000000"/>
                </a:solidFill>
                <a:latin typeface="微软雅黑" panose="020B0503020204020204" charset="-122"/>
                <a:ea typeface="微软雅黑" panose="020B0503020204020204" charset="-122"/>
              </a:rPr>
              <a:t>副总编辑</a:t>
            </a:r>
            <a:endParaRPr lang="zh-CN" altLang="zh-CN" sz="1200" dirty="0">
              <a:solidFill>
                <a:srgbClr val="000000"/>
              </a:solidFill>
              <a:latin typeface="微软雅黑" panose="020B0503020204020204" charset="-122"/>
              <a:ea typeface="微软雅黑" panose="020B0503020204020204" charset="-122"/>
            </a:endParaRPr>
          </a:p>
        </p:txBody>
      </p:sp>
      <p:pic>
        <p:nvPicPr>
          <p:cNvPr id="7" name="图片 6" descr="团队照片2"/>
          <p:cNvPicPr>
            <a:picLocks noChangeAspect="1"/>
          </p:cNvPicPr>
          <p:nvPr/>
        </p:nvPicPr>
        <p:blipFill>
          <a:blip r:embed="rId4"/>
          <a:srcRect t="14204"/>
          <a:stretch>
            <a:fillRect/>
          </a:stretch>
        </p:blipFill>
        <p:spPr>
          <a:xfrm>
            <a:off x="7334885" y="4323715"/>
            <a:ext cx="3561715" cy="21723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645160"/>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专业硕士：</a:t>
            </a:r>
            <a:r>
              <a:rPr lang="zh-CN" altLang="zh-CN" sz="1200" dirty="0">
                <a:solidFill>
                  <a:prstClr val="black"/>
                </a:solidFill>
                <a:latin typeface="微软雅黑" panose="020B0503020204020204" charset="-122"/>
                <a:ea typeface="微软雅黑" panose="020B0503020204020204" charset="-122"/>
                <a:sym typeface="+mn-ea"/>
              </a:rPr>
              <a:t>药学专业</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学术硕士：临床医学专业</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370"/>
            <a:ext cx="2054860" cy="53340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13602863389</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Email:fyq1819@163.com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767732" y="1596113"/>
            <a:ext cx="4630879" cy="5015865"/>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srgbClr val="000000"/>
                </a:solidFill>
                <a:latin typeface="微软雅黑" panose="020B0503020204020204" charset="-122"/>
                <a:ea typeface="微软雅黑" panose="020B0503020204020204" charset="-122"/>
                <a:sym typeface="+mn-ea"/>
              </a:rPr>
              <a:t>高血压的流行病学、临床与基础研究，近年来开展系列人群队列研究和牵头全国多中心临床研究工作。</a:t>
            </a:r>
            <a:endParaRPr lang="zh-CN" altLang="en-US" sz="1200" dirty="0">
              <a:solidFill>
                <a:srgbClr val="000000"/>
              </a:solidFill>
              <a:latin typeface="微软雅黑" panose="020B0503020204020204" charset="-122"/>
              <a:ea typeface="微软雅黑" panose="020B0503020204020204" charset="-122"/>
              <a:sym typeface="+mn-ea"/>
            </a:endParaRPr>
          </a:p>
          <a:p>
            <a:pPr lvl="0" eaLnBrk="1" hangingPunct="1">
              <a:lnSpc>
                <a:spcPct val="0"/>
              </a:lnSpc>
              <a:spcBef>
                <a:spcPts val="600"/>
              </a:spcBef>
              <a:defRPr/>
            </a:pPr>
            <a:endParaRPr lang="zh-CN" altLang="en-US" sz="1200" dirty="0">
              <a:solidFill>
                <a:srgbClr val="000000"/>
              </a:solidFill>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zh-CN" sz="1000" b="1"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  </a:t>
            </a:r>
            <a:r>
              <a:rPr lang="zh-CN" altLang="zh-CN" sz="1200" b="1"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 </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以高血压防治重大需求为导向，在三、五年内建立</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广东省</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高血压研究队列</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争创具有国内</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外</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重大影响力的标志性成果，形成具有国内一流水平的研究团队</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anose="05000000000000000000" pitchFamily="2" charset="2"/>
              <a:buChar char="u"/>
              <a:defRPr/>
            </a:pP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在</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广东省基层开展社区高血压防治网络的</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建</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设</a:t>
            </a:r>
            <a:r>
              <a:rPr lang="en-US"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10</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年；</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anose="05000000000000000000" pitchFamily="2" charset="2"/>
              <a:buChar char="u"/>
              <a:defRPr/>
            </a:pP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建立了临床研究队列；并建立研究队列对象的生物标本库及数据库；</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anose="05000000000000000000" pitchFamily="2" charset="2"/>
              <a:buChar char="u"/>
              <a:defRPr/>
            </a:pP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开展前瞻性研究，研究方向聚焦高血压患者心血管疾病事件的预测、预防和个体化治疗。同时，我们结合基础研究，重点集中在高血压靶器官损害的靶点研究，寻找用于预测评估的生物标志物。</a:t>
            </a:r>
            <a:endParaRPr lang="en-US"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anose="05000000000000000000" pitchFamily="2" charset="2"/>
              <a:buChar char="u"/>
              <a:defRPr/>
            </a:pP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牵头的血压正常高值合并糖尿病的研究（</a:t>
            </a:r>
            <a:r>
              <a:rPr lang="en-US"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IPAD</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研究）正在全国</a:t>
            </a:r>
            <a:r>
              <a:rPr lang="en-US"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100</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多家医疗机构开展</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p>
            <a:pPr lvl="0" eaLnBrk="1" hangingPunct="1">
              <a:lnSpc>
                <a:spcPct val="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研究成果</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l" eaLnBrk="1" hangingPunct="1">
              <a:lnSpc>
                <a:spcPct val="120000"/>
              </a:lnSpc>
              <a:spcBef>
                <a:spcPts val="600"/>
              </a:spcBef>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目前，承担了1项“十三五”国家重点研发项目中课题负责人，承担了广东省重大课题2项，市科技重大专项1项，参与“十三五”国家重点研发项目1项、省/市科技计划重点/重大及企业合作项目等10多项。参与国际多中心临床研究近10项。主持全国多中心临床研究1项。可支配基金1700万元。近三年发表</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SCI</a:t>
            </a:r>
            <a:r>
              <a:rPr lang="en-US" altLang="zh-CN" sz="1200" dirty="0">
                <a:solidFill>
                  <a:prstClr val="black"/>
                </a:solidFill>
                <a:latin typeface="微软雅黑" panose="020B0503020204020204" charset="-122"/>
                <a:ea typeface="微软雅黑" panose="020B0503020204020204" charset="-122"/>
              </a:rPr>
              <a:t>70</a:t>
            </a:r>
            <a:r>
              <a:rPr lang="zh-CN" altLang="en-US" sz="1200">
                <a:solidFill>
                  <a:prstClr val="black"/>
                </a:solidFill>
                <a:latin typeface="微软雅黑" panose="020B0503020204020204" charset="-122"/>
                <a:ea typeface="微软雅黑" panose="020B0503020204020204" charset="-122"/>
              </a:rPr>
              <a:t>多篇。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l"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6037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姓  名 冯颖青</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330" y="519430"/>
            <a:ext cx="8061325"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博士研究生导师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a:t>
            </a:r>
            <a:r>
              <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广东省心血管病研究所</a:t>
            </a:r>
            <a:r>
              <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广东省心血管病中心副主任，高血压病研究室主任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929281" cy="52322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2020</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年招生专业和类型</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4131259" cy="732188"/>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rtl="0" eaLnBrk="1" latinLnBrk="0" hangingPunct="1">
              <a:lnSpc>
                <a:spcPct val="120000"/>
              </a:lnSpc>
              <a:spcBef>
                <a:spcPct val="0"/>
              </a:spcBef>
              <a:spcAft>
                <a:spcPct val="0"/>
              </a:spcAft>
              <a:buNone/>
            </a:pPr>
            <a:r>
              <a:rPr lang="zh-CN" altLang="en-US" sz="1200" dirty="0">
                <a:solidFill>
                  <a:srgbClr val="000000"/>
                </a:solidFill>
                <a:latin typeface="微软雅黑" panose="020B0503020204020204" charset="-122"/>
                <a:ea typeface="微软雅黑" panose="020B0503020204020204" charset="-122"/>
                <a:sym typeface="+mn-ea"/>
              </a:rPr>
              <a:t>广东省心血管病研究所 博士  </a:t>
            </a:r>
            <a:r>
              <a:rPr lang="en-US" altLang="zh-CN" sz="1200" dirty="0">
                <a:solidFill>
                  <a:srgbClr val="000000"/>
                </a:solidFill>
                <a:latin typeface="微软雅黑" panose="020B0503020204020204" charset="-122"/>
                <a:ea typeface="微软雅黑" panose="020B0503020204020204" charset="-122"/>
                <a:sym typeface="+mn-ea"/>
              </a:rPr>
              <a:t>2010 </a:t>
            </a:r>
            <a:endParaRPr lang="en-US" altLang="zh-CN" sz="1200" dirty="0">
              <a:solidFill>
                <a:srgbClr val="000000"/>
              </a:solidFill>
              <a:latin typeface="微软雅黑" panose="020B0503020204020204" charset="-122"/>
              <a:ea typeface="微软雅黑" panose="020B0503020204020204" charset="-122"/>
              <a:sym typeface="+mn-ea"/>
            </a:endParaRPr>
          </a:p>
          <a:p>
            <a:pPr marL="0" marR="0" lvl="0" indent="0" algn="l" rtl="0" eaLnBrk="1" latinLnBrk="0" hangingPunct="1">
              <a:lnSpc>
                <a:spcPct val="120000"/>
              </a:lnSpc>
              <a:spcBef>
                <a:spcPct val="0"/>
              </a:spcBef>
              <a:spcAft>
                <a:spcPct val="0"/>
              </a:spcAft>
              <a:buNone/>
            </a:pPr>
            <a:r>
              <a:rPr lang="zh-CN" altLang="en-US" sz="1200" dirty="0">
                <a:solidFill>
                  <a:srgbClr val="000000"/>
                </a:solidFill>
                <a:latin typeface="微软雅黑" panose="020B0503020204020204" charset="-122"/>
                <a:ea typeface="微软雅黑" panose="020B0503020204020204" charset="-122"/>
                <a:sym typeface="+mn-ea"/>
              </a:rPr>
              <a:t>广东省人民医院心内科 （</a:t>
            </a:r>
            <a:r>
              <a:rPr lang="en-US" altLang="zh-CN" sz="1200" dirty="0">
                <a:solidFill>
                  <a:srgbClr val="000000"/>
                </a:solidFill>
                <a:latin typeface="微软雅黑" panose="020B0503020204020204" charset="-122"/>
                <a:ea typeface="微软雅黑" panose="020B0503020204020204" charset="-122"/>
                <a:sym typeface="+mn-ea"/>
              </a:rPr>
              <a:t>1990-</a:t>
            </a:r>
            <a:r>
              <a:rPr lang="zh-CN" altLang="en-US" sz="1200" dirty="0">
                <a:solidFill>
                  <a:srgbClr val="000000"/>
                </a:solidFill>
                <a:latin typeface="微软雅黑" panose="020B0503020204020204" charset="-122"/>
                <a:ea typeface="微软雅黑" panose="020B0503020204020204" charset="-122"/>
                <a:sym typeface="+mn-ea"/>
              </a:rPr>
              <a:t>至今），主任医师，博导</a:t>
            </a:r>
            <a:r>
              <a:rPr lang="en-US" altLang="zh-CN" sz="1200" dirty="0">
                <a:solidFill>
                  <a:srgbClr val="000000"/>
                </a:solidFill>
                <a:latin typeface="微软雅黑" panose="020B0503020204020204" charset="-122"/>
                <a:ea typeface="微软雅黑" panose="020B0503020204020204" charset="-122"/>
                <a:sym typeface="+mn-ea"/>
              </a:rPr>
              <a:t>  </a:t>
            </a:r>
            <a:endParaRPr kumimoji="0" lang="zh-CN" altLang="en-US" sz="12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7057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3731102"/>
            <a:ext cx="3813175" cy="252285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欧洲心脏病fellow</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中国高血压联盟常务理事</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中国医师协会高血压专业委员常委兼干事</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中华医学会心血管分会高血压学组副组长</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中国医促会高血压专委会副主任委员</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中国医药教育协会专家委员会高血压专业委员会常委</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广东省医师协会高血压专业委员会主任委员</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广东省医学会心血管病分会常委</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 The Journal of Clinical Hypertension》 </a:t>
            </a:r>
            <a:r>
              <a:rPr lang="zh-CN" altLang="en-US" sz="1200" dirty="0">
                <a:solidFill>
                  <a:prstClr val="black"/>
                </a:solidFill>
                <a:latin typeface="微软雅黑" panose="020B0503020204020204" charset="-122"/>
                <a:ea typeface="微软雅黑" panose="020B0503020204020204" charset="-122"/>
              </a:rPr>
              <a:t>副主编，</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中华高血压杂志</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编委，</a:t>
            </a:r>
            <a:r>
              <a:rPr lang="en-US" altLang="zh-CN" sz="1200" dirty="0">
                <a:solidFill>
                  <a:prstClr val="black"/>
                </a:solidFill>
                <a:latin typeface="微软雅黑" panose="020B0503020204020204" charset="-122"/>
                <a:ea typeface="微软雅黑" panose="020B0503020204020204" charset="-122"/>
              </a:rPr>
              <a:t>《JACC</a:t>
            </a:r>
            <a:r>
              <a:rPr lang="zh-CN" altLang="en-US" sz="1200" dirty="0">
                <a:solidFill>
                  <a:prstClr val="black"/>
                </a:solidFill>
                <a:latin typeface="微软雅黑" panose="020B0503020204020204" charset="-122"/>
                <a:ea typeface="微软雅黑" panose="020B0503020204020204" charset="-122"/>
              </a:rPr>
              <a:t>中文版</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编委，</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《Hypertension</a:t>
            </a:r>
            <a:r>
              <a:rPr lang="zh-CN" altLang="en-US" sz="1200" dirty="0">
                <a:solidFill>
                  <a:prstClr val="black"/>
                </a:solidFill>
                <a:latin typeface="微软雅黑" panose="020B0503020204020204" charset="-122"/>
                <a:ea typeface="微软雅黑" panose="020B0503020204020204" charset="-122"/>
              </a:rPr>
              <a:t>中文版</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编委，</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《ESC Cardiovascular</a:t>
            </a:r>
            <a:r>
              <a:rPr lang="zh-CN" altLang="en-US" sz="1200" dirty="0">
                <a:solidFill>
                  <a:prstClr val="black"/>
                </a:solidFill>
                <a:latin typeface="微软雅黑" panose="020B0503020204020204" charset="-122"/>
                <a:ea typeface="微软雅黑" panose="020B0503020204020204" charset="-122"/>
              </a:rPr>
              <a:t>中文版</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编委</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descr="D:\1桌面\冯颖青简历\冯颖青简历\444冯主任G2526-4\原图\3-200903-64793.jpg3-200903-64793"/>
          <p:cNvPicPr>
            <a:picLocks noChangeAspect="1"/>
          </p:cNvPicPr>
          <p:nvPr/>
        </p:nvPicPr>
        <p:blipFill>
          <a:blip r:embed="rId3"/>
          <a:srcRect/>
          <a:stretch>
            <a:fillRect/>
          </a:stretch>
        </p:blipFill>
        <p:spPr>
          <a:xfrm>
            <a:off x="446405" y="1116330"/>
            <a:ext cx="1828165" cy="27444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808288" y="1788840"/>
            <a:ext cx="3579813" cy="646331"/>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学术硕士：临床医学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920875" cy="1181542"/>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18688888422</a:t>
            </a:r>
            <a:br>
              <a:rPr lang="en-US" altLang="zh-CN" sz="1200" dirty="0">
                <a:solidFill>
                  <a:prstClr val="black"/>
                </a:solidFill>
                <a:latin typeface="微软雅黑" panose="020B0503020204020204" charset="-122"/>
                <a:ea typeface="微软雅黑" panose="020B0503020204020204" charset="-122"/>
              </a:rPr>
            </a:b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yuhonghua@gdph.org.cn/ yhhgtm@126.com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7463631" y="1788840"/>
            <a:ext cx="4426221" cy="3637599"/>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en-US" sz="1200" dirty="0">
                <a:solidFill>
                  <a:prstClr val="black"/>
                </a:solidFill>
                <a:latin typeface="微软雅黑" panose="020B0503020204020204" charset="-122"/>
                <a:ea typeface="微软雅黑" panose="020B0503020204020204" charset="-122"/>
              </a:rPr>
              <a:t>玻璃体视网膜疾病、眼科人工智能、心脑肾病的眼部标志物</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en-US" sz="1200" dirty="0">
                <a:solidFill>
                  <a:prstClr val="black"/>
                </a:solidFill>
                <a:latin typeface="微软雅黑" panose="020B0503020204020204" charset="-122"/>
                <a:ea typeface="微软雅黑" panose="020B0503020204020204" charset="-122"/>
              </a:rPr>
              <a:t>以第一或通讯作者在</a:t>
            </a:r>
            <a:r>
              <a:rPr lang="en-US" altLang="zh-CN" sz="1200" dirty="0">
                <a:solidFill>
                  <a:prstClr val="black"/>
                </a:solidFill>
                <a:latin typeface="微软雅黑" panose="020B0503020204020204" charset="-122"/>
                <a:ea typeface="微软雅黑" panose="020B0503020204020204" charset="-122"/>
              </a:rPr>
              <a:t>《Trans Res》</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《AJO》</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《BJO》</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《Retina》</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《IOVS》</a:t>
            </a:r>
            <a:r>
              <a:rPr lang="zh-CN" altLang="en-US" sz="1200" dirty="0">
                <a:solidFill>
                  <a:prstClr val="black"/>
                </a:solidFill>
                <a:latin typeface="微软雅黑" panose="020B0503020204020204" charset="-122"/>
                <a:ea typeface="微软雅黑" panose="020B0503020204020204" charset="-122"/>
              </a:rPr>
              <a:t>等杂志发表论文 </a:t>
            </a:r>
            <a:r>
              <a:rPr lang="en-US" altLang="zh-CN" sz="1200" dirty="0">
                <a:solidFill>
                  <a:prstClr val="black"/>
                </a:solidFill>
                <a:latin typeface="微软雅黑" panose="020B0503020204020204" charset="-122"/>
                <a:ea typeface="微软雅黑" panose="020B0503020204020204" charset="-122"/>
              </a:rPr>
              <a:t>70</a:t>
            </a:r>
            <a:r>
              <a:rPr lang="zh-CN" altLang="en-US" sz="1200" dirty="0">
                <a:solidFill>
                  <a:prstClr val="black"/>
                </a:solidFill>
                <a:latin typeface="微软雅黑" panose="020B0503020204020204" charset="-122"/>
                <a:ea typeface="微软雅黑" panose="020B0503020204020204" charset="-122"/>
              </a:rPr>
              <a:t>篇，主持</a:t>
            </a: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项国自然面上项目、广州市重点研发项目等共</a:t>
            </a:r>
            <a:r>
              <a:rPr lang="en-US" altLang="zh-CN" sz="1200" dirty="0">
                <a:solidFill>
                  <a:prstClr val="black"/>
                </a:solidFill>
                <a:latin typeface="微软雅黑" panose="020B0503020204020204" charset="-122"/>
                <a:ea typeface="微软雅黑" panose="020B0503020204020204" charset="-122"/>
              </a:rPr>
              <a:t>12</a:t>
            </a:r>
            <a:r>
              <a:rPr lang="zh-CN" altLang="en-US" sz="1200" dirty="0">
                <a:solidFill>
                  <a:prstClr val="black"/>
                </a:solidFill>
                <a:latin typeface="微软雅黑" panose="020B0503020204020204" charset="-122"/>
                <a:ea typeface="微软雅黑" panose="020B0503020204020204" charset="-122"/>
              </a:rPr>
              <a:t>项科研基金，以第一完成人获省级科技进步奖</a:t>
            </a: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项，主编专著</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部，并申请和获得</a:t>
            </a:r>
            <a:r>
              <a:rPr lang="en-US" altLang="zh-CN" sz="1200" dirty="0">
                <a:solidFill>
                  <a:prstClr val="black"/>
                </a:solidFill>
                <a:latin typeface="微软雅黑" panose="020B0503020204020204" charset="-122"/>
                <a:ea typeface="微软雅黑" panose="020B0503020204020204" charset="-122"/>
              </a:rPr>
              <a:t>5</a:t>
            </a:r>
            <a:r>
              <a:rPr lang="zh-CN" altLang="en-US" sz="1200" dirty="0">
                <a:solidFill>
                  <a:prstClr val="black"/>
                </a:solidFill>
                <a:latin typeface="微软雅黑" panose="020B0503020204020204" charset="-122"/>
                <a:ea typeface="微软雅黑" panose="020B0503020204020204" charset="-122"/>
              </a:rPr>
              <a:t>项国内外专利。</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prstClr val="black"/>
                </a:solidFill>
                <a:latin typeface="微软雅黑" panose="020B0503020204020204" charset="-122"/>
                <a:ea typeface="微软雅黑" panose="020B0503020204020204" charset="-122"/>
              </a:rPr>
              <a:t>承担在研科研项目共</a:t>
            </a:r>
            <a:r>
              <a:rPr lang="en-US" altLang="zh-CN" sz="1200" dirty="0">
                <a:solidFill>
                  <a:prstClr val="black"/>
                </a:solidFill>
                <a:latin typeface="微软雅黑" panose="020B0503020204020204" charset="-122"/>
                <a:ea typeface="微软雅黑" panose="020B0503020204020204" charset="-122"/>
              </a:rPr>
              <a:t>6</a:t>
            </a:r>
            <a:r>
              <a:rPr lang="zh-CN" altLang="en-US" sz="1200" dirty="0">
                <a:solidFill>
                  <a:prstClr val="black"/>
                </a:solidFill>
                <a:latin typeface="微软雅黑" panose="020B0503020204020204" charset="-122"/>
                <a:ea typeface="微软雅黑" panose="020B0503020204020204" charset="-122"/>
              </a:rPr>
              <a:t>项，经费超</a:t>
            </a:r>
            <a:r>
              <a:rPr lang="en-US" altLang="zh-CN" sz="1200" dirty="0">
                <a:solidFill>
                  <a:prstClr val="black"/>
                </a:solidFill>
                <a:latin typeface="微软雅黑" panose="020B0503020204020204" charset="-122"/>
                <a:ea typeface="微软雅黑" panose="020B0503020204020204" charset="-122"/>
              </a:rPr>
              <a:t>600</a:t>
            </a:r>
            <a:r>
              <a:rPr lang="zh-CN" altLang="en-US" sz="1200" dirty="0">
                <a:solidFill>
                  <a:prstClr val="black"/>
                </a:solidFill>
                <a:latin typeface="微软雅黑" panose="020B0503020204020204" charset="-122"/>
                <a:ea typeface="微软雅黑" panose="020B0503020204020204" charset="-122"/>
              </a:rPr>
              <a:t>万元。包括</a:t>
            </a: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项国自然面上项目、广州市重点研发项目、院内登峰计划专项、院内人才项目等。</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673307"/>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余洪华</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lang="zh-CN" altLang="en-US" sz="1400" b="1" spc="120" baseline="0" dirty="0">
                <a:solidFill>
                  <a:srgbClr val="FFFFFF"/>
                </a:solidFill>
                <a:latin typeface="微软雅黑" panose="020B0503020204020204" charset="-122"/>
                <a:ea typeface="微软雅黑" panose="020B0503020204020204" charset="-122"/>
              </a:rPr>
              <a:t>、</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博士生</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导师、广东省杰出医学人才、羊城好医生</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a:t>
            </a:r>
            <a:r>
              <a:rPr lang="zh-CN" altLang="en-US" sz="1400" b="1" spc="120" dirty="0">
                <a:solidFill>
                  <a:srgbClr val="FFFFFF"/>
                </a:solidFill>
                <a:latin typeface="微软雅黑" panose="020B0503020204020204" charset="-122"/>
                <a:ea typeface="微软雅黑" panose="020B0503020204020204" charset="-122"/>
              </a:rPr>
              <a:t>人民</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医院眼科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a:t>
            </a:r>
            <a:r>
              <a:rPr kumimoji="0" lang="en-US" altLang="zh-CN"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教研室主任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412552"/>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9060" y="2416084"/>
            <a:ext cx="3922869" cy="2128788"/>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ts val="50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教育经历</a:t>
            </a:r>
            <a:r>
              <a:rPr lang="en-US" altLang="zh-CN"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2009/8 - 2012/6</a:t>
            </a:r>
            <a:r>
              <a:rPr lang="zh-CN" altLang="en-US" sz="1200" dirty="0">
                <a:solidFill>
                  <a:prstClr val="black"/>
                </a:solidFill>
                <a:latin typeface="微软雅黑" panose="020B0503020204020204" charset="-122"/>
                <a:ea typeface="微软雅黑" panose="020B0503020204020204" charset="-122"/>
              </a:rPr>
              <a:t>， 中山大学眼科中心，眼科学，博士</a:t>
            </a:r>
            <a:endParaRPr lang="zh-CN" altLang="en-US"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2003/8 - 2006/6</a:t>
            </a:r>
            <a:r>
              <a:rPr lang="zh-CN" altLang="en-US" sz="1200" dirty="0">
                <a:solidFill>
                  <a:prstClr val="black"/>
                </a:solidFill>
                <a:latin typeface="微软雅黑" panose="020B0503020204020204" charset="-122"/>
                <a:ea typeface="微软雅黑" panose="020B0503020204020204" charset="-122"/>
              </a:rPr>
              <a:t>， 南方医科大学，       眼科学，硕士</a:t>
            </a:r>
            <a:endParaRPr lang="zh-CN" altLang="en-US"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ts val="500"/>
              </a:spcAft>
              <a:buClrTx/>
              <a:buSzTx/>
              <a:buFontTx/>
              <a:buNone/>
              <a:defRPr/>
            </a:pPr>
            <a:r>
              <a:rPr lang="en-US" altLang="zh-CN" sz="1200" dirty="0">
                <a:solidFill>
                  <a:prstClr val="black"/>
                </a:solidFill>
                <a:latin typeface="微软雅黑" panose="020B0503020204020204" charset="-122"/>
                <a:ea typeface="微软雅黑" panose="020B0503020204020204" charset="-122"/>
              </a:rPr>
              <a:t>1995/8 - 2000/6</a:t>
            </a:r>
            <a:r>
              <a:rPr lang="zh-CN" altLang="en-US" sz="1200" dirty="0">
                <a:solidFill>
                  <a:prstClr val="black"/>
                </a:solidFill>
                <a:latin typeface="微软雅黑" panose="020B0503020204020204" charset="-122"/>
                <a:ea typeface="微软雅黑" panose="020B0503020204020204" charset="-122"/>
              </a:rPr>
              <a:t>， 第二军医大学，    临床医学，学士</a:t>
            </a:r>
            <a:endParaRPr lang="zh-CN" altLang="en-US"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工作经历：</a:t>
            </a:r>
            <a:endParaRPr lang="zh-CN" altLang="en-US"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2017/12-</a:t>
            </a:r>
            <a:r>
              <a:rPr lang="zh-CN" altLang="en-US" sz="1200" dirty="0">
                <a:solidFill>
                  <a:prstClr val="black"/>
                </a:solidFill>
                <a:latin typeface="微软雅黑" panose="020B0503020204020204" charset="-122"/>
                <a:ea typeface="微软雅黑" panose="020B0503020204020204" charset="-122"/>
              </a:rPr>
              <a:t>至今        广东省人民医院</a:t>
            </a:r>
            <a:endParaRPr lang="zh-CN" altLang="en-US"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2000/6-2017/7      </a:t>
            </a:r>
            <a:r>
              <a:rPr lang="zh-CN" altLang="en-US" sz="1200" dirty="0">
                <a:solidFill>
                  <a:prstClr val="black"/>
                </a:solidFill>
                <a:latin typeface="微软雅黑" panose="020B0503020204020204" charset="-122"/>
                <a:ea typeface="微软雅黑" panose="020B0503020204020204" charset="-122"/>
              </a:rPr>
              <a:t>广州军区总医院</a:t>
            </a:r>
            <a:endParaRPr lang="zh-CN" altLang="en-US"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2013/4 - 2014/10</a:t>
            </a:r>
            <a:r>
              <a:rPr lang="zh-CN" altLang="en-US" sz="1200" dirty="0">
                <a:solidFill>
                  <a:prstClr val="black"/>
                </a:solidFill>
                <a:latin typeface="微软雅黑" panose="020B0503020204020204" charset="-122"/>
                <a:ea typeface="微软雅黑" panose="020B0503020204020204" charset="-122"/>
              </a:rPr>
              <a:t>，美国哈佛医学院眼科医院，博士后</a:t>
            </a:r>
            <a:endParaRPr lang="zh-CN" altLang="en-US"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7155656" y="1288998"/>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463631" y="1314397"/>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4589991"/>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77228" y="4641821"/>
            <a:ext cx="4090500" cy="144655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中国医师协会眼科分会青年委员，美国视网膜专家协会成员，广东省中老年眼保健专委会副主委，广东省中西医结合学会眼科专委会副主委，广东省医疗行业协会眼科分会副主委，广东省医学会眼科学分会常委，广东省医师协会眼科分会眼底病学组副组长</a:t>
            </a:r>
            <a:endParaRPr lang="zh-CN" altLang="en-US" sz="1200" dirty="0">
              <a:solidFill>
                <a:prstClr val="black"/>
              </a:solidFill>
              <a:latin typeface="微软雅黑" panose="020B0503020204020204" charset="-122"/>
              <a:ea typeface="微软雅黑" panose="020B0503020204020204" charset="-122"/>
            </a:endParaRPr>
          </a:p>
        </p:txBody>
      </p:sp>
      <p:sp>
        <p:nvSpPr>
          <p:cNvPr id="27" name="文本框 12"/>
          <p:cNvSpPr txBox="1">
            <a:spLocks noChangeArrowheads="1"/>
          </p:cNvSpPr>
          <p:nvPr/>
        </p:nvSpPr>
        <p:spPr bwMode="auto">
          <a:xfrm>
            <a:off x="7508604" y="5217039"/>
            <a:ext cx="4426221" cy="959943"/>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团队简介：</a:t>
            </a:r>
            <a:r>
              <a:rPr lang="zh-CN" altLang="en-US" sz="1200" dirty="0">
                <a:solidFill>
                  <a:prstClr val="black"/>
                </a:solidFill>
                <a:latin typeface="微软雅黑" panose="020B0503020204020204" charset="-122"/>
                <a:ea typeface="微软雅黑" panose="020B0503020204020204" charset="-122"/>
              </a:rPr>
              <a:t>本团队长期致力于玻璃体视网膜疾病、眼科人工智能、心脑肾病的眼部标志物的研究工作。团队成员目前有主任医师</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名、副主任医师</a:t>
            </a: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名、医师</a:t>
            </a:r>
            <a:r>
              <a:rPr lang="en-US" altLang="zh-CN" sz="1200" dirty="0">
                <a:solidFill>
                  <a:prstClr val="black"/>
                </a:solidFill>
                <a:latin typeface="微软雅黑" panose="020B0503020204020204" charset="-122"/>
                <a:ea typeface="微软雅黑" panose="020B0503020204020204" charset="-122"/>
              </a:rPr>
              <a:t>4</a:t>
            </a:r>
            <a:r>
              <a:rPr lang="zh-CN" altLang="en-US" sz="1200" dirty="0">
                <a:solidFill>
                  <a:prstClr val="black"/>
                </a:solidFill>
                <a:latin typeface="微软雅黑" panose="020B0503020204020204" charset="-122"/>
                <a:ea typeface="微软雅黑" panose="020B0503020204020204" charset="-122"/>
              </a:rPr>
              <a:t>名、博士后</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名、专职科研助理</a:t>
            </a: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名、以及</a:t>
            </a:r>
            <a:r>
              <a:rPr lang="en-US" altLang="zh-CN" sz="1200" dirty="0">
                <a:solidFill>
                  <a:prstClr val="black"/>
                </a:solidFill>
                <a:latin typeface="微软雅黑" panose="020B0503020204020204" charset="-122"/>
                <a:ea typeface="微软雅黑" panose="020B0503020204020204" charset="-122"/>
              </a:rPr>
              <a:t>15</a:t>
            </a:r>
            <a:r>
              <a:rPr lang="zh-CN" altLang="en-US" sz="1200" dirty="0">
                <a:solidFill>
                  <a:prstClr val="black"/>
                </a:solidFill>
                <a:latin typeface="微软雅黑" panose="020B0503020204020204" charset="-122"/>
                <a:ea typeface="微软雅黑" panose="020B0503020204020204" charset="-122"/>
              </a:rPr>
              <a:t>名博士和硕士研究生。</a:t>
            </a:r>
            <a:endParaRPr lang="zh-CN" altLang="en-US" sz="1200" dirty="0">
              <a:solidFill>
                <a:prstClr val="black"/>
              </a:solidFill>
              <a:latin typeface="微软雅黑" panose="020B0503020204020204" charset="-122"/>
              <a:ea typeface="微软雅黑" panose="020B0503020204020204"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779" y="1678540"/>
            <a:ext cx="1606863" cy="2142484"/>
          </a:xfrm>
          <a:prstGeom prst="rect">
            <a:avLst/>
          </a:prstGeom>
        </p:spPr>
      </p:pic>
      <p:sp>
        <p:nvSpPr>
          <p:cNvPr id="2" name="文本框 1"/>
          <p:cNvSpPr txBox="1"/>
          <p:nvPr/>
        </p:nvSpPr>
        <p:spPr>
          <a:xfrm>
            <a:off x="2835275" y="2905246"/>
            <a:ext cx="2315459" cy="684970"/>
          </a:xfrm>
          <a:prstGeom prst="rect">
            <a:avLst/>
          </a:prstGeom>
          <a:noFill/>
        </p:spPr>
        <p:txBody>
          <a:bodyPr wrap="square" rtlCol="0">
            <a:spAutoFit/>
          </a:bodyPr>
          <a:lstStyle/>
          <a:p>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829945"/>
          </a:xfrm>
          <a:prstGeom prst="rect">
            <a:avLst/>
          </a:prstGeom>
          <a:noFill/>
          <a:ln w="9525">
            <a:noFill/>
            <a:miter lim="800000"/>
          </a:ln>
        </p:spPr>
        <p:txBody>
          <a:bodyPr wrap="square">
            <a:spAutoFit/>
          </a:bodyPr>
          <a:lstStyle/>
          <a:p>
            <a:pPr lvl="0" eaLnBrk="1" hangingPunct="1">
              <a:defRPr/>
            </a:pP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a:t>
            </a:r>
            <a:r>
              <a:rPr lang="en-US" altLang="zh-CN" sz="1200" dirty="0" smtClean="0">
                <a:solidFill>
                  <a:prstClr val="black"/>
                </a:solidFill>
                <a:latin typeface="微软雅黑" panose="020B0503020204020204" charset="-122"/>
                <a:ea typeface="微软雅黑" panose="020B0503020204020204" charset="-122"/>
              </a:rPr>
              <a:t>  </a:t>
            </a:r>
            <a:r>
              <a:rPr lang="zh-CN" altLang="en-US" sz="1200" dirty="0" smtClean="0">
                <a:solidFill>
                  <a:prstClr val="black"/>
                </a:solidFill>
                <a:latin typeface="微软雅黑" panose="020B0503020204020204" charset="-122"/>
                <a:ea typeface="微软雅黑" panose="020B0503020204020204" charset="-122"/>
              </a:rPr>
              <a:t>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52833" y="4301967"/>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98908" y="432673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 name="文本框 21"/>
          <p:cNvSpPr txBox="1">
            <a:spLocks noChangeArrowheads="1"/>
          </p:cNvSpPr>
          <p:nvPr/>
        </p:nvSpPr>
        <p:spPr bwMode="auto">
          <a:xfrm>
            <a:off x="594519" y="704"/>
            <a:ext cx="1605756" cy="658257"/>
          </a:xfrm>
          <a:prstGeom prst="rect">
            <a:avLst/>
          </a:prstGeom>
          <a:noFill/>
          <a:ln w="9525">
            <a:noFill/>
            <a:miter lim="800000"/>
          </a:ln>
        </p:spPr>
        <p:txBody>
          <a:bodyPr wrap="square">
            <a:spAutoFit/>
          </a:bodyPr>
          <a:p>
            <a:pPr lvl="0" eaLnBrk="1" hangingPunct="1">
              <a:lnSpc>
                <a:spcPct val="120000"/>
              </a:lnSpc>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3470393" y="147107"/>
            <a:ext cx="5251450" cy="306705"/>
          </a:xfrm>
          <a:prstGeom prst="rect">
            <a:avLst/>
          </a:prstGeom>
          <a:noFill/>
        </p:spPr>
        <p:txBody>
          <a:bodyPr>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乳腺肿瘤科学科带头人、主任医师、教授，博士生导师</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 name="文本框 21"/>
          <p:cNvSpPr txBox="1">
            <a:spLocks noChangeArrowheads="1"/>
          </p:cNvSpPr>
          <p:nvPr/>
        </p:nvSpPr>
        <p:spPr bwMode="auto">
          <a:xfrm>
            <a:off x="2454910" y="125095"/>
            <a:ext cx="953135" cy="534035"/>
          </a:xfrm>
          <a:prstGeom prst="rect">
            <a:avLst/>
          </a:prstGeom>
          <a:noFill/>
          <a:ln w="9525">
            <a:noFill/>
            <a:miter lim="800000"/>
          </a:ln>
        </p:spPr>
        <p:txBody>
          <a:bodyPr wrap="square">
            <a:spAutoFit/>
          </a:bodyPr>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王坤</a:t>
            </a:r>
            <a:endParaRPr kumimoji="0" lang="zh-CN"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1" name="文本框 30"/>
          <p:cNvSpPr txBox="1"/>
          <p:nvPr/>
        </p:nvSpPr>
        <p:spPr>
          <a:xfrm>
            <a:off x="3408163" y="468269"/>
            <a:ext cx="7185601" cy="306705"/>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spc="120" noProof="0" dirty="0">
                <a:ln>
                  <a:noFill/>
                </a:ln>
                <a:solidFill>
                  <a:srgbClr val="FFFFFF"/>
                </a:solidFill>
                <a:effectLst/>
                <a:uLnTx/>
                <a:uFillTx/>
                <a:latin typeface="微软雅黑" panose="020B0503020204020204" charset="-122"/>
                <a:ea typeface="微软雅黑" panose="020B0503020204020204" charset="-122"/>
                <a:sym typeface="+mn-ea"/>
              </a:rPr>
              <a:t>广东省人民医院肿瘤医院副院长、肿瘤中心副主任、乳腺肿瘤科科主任</a:t>
            </a:r>
            <a:endParaRPr kumimoji="0" lang="zh-CN" altLang="en-US" sz="12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sym typeface="+mn-ea"/>
            </a:endParaRPr>
          </a:p>
        </p:txBody>
      </p:sp>
      <p:sp>
        <p:nvSpPr>
          <p:cNvPr id="5" name="文本框 4"/>
          <p:cNvSpPr txBox="1"/>
          <p:nvPr/>
        </p:nvSpPr>
        <p:spPr>
          <a:xfrm>
            <a:off x="2798445" y="2668905"/>
            <a:ext cx="4058920" cy="1604645"/>
          </a:xfrm>
          <a:prstGeom prst="rect">
            <a:avLst/>
          </a:prstGeom>
          <a:noFill/>
        </p:spPr>
        <p:txBody>
          <a:bodyPr wrap="square" rtlCol="0" anchor="t">
            <a:spAutoFit/>
          </a:bodyPr>
          <a:p>
            <a:pPr lvl="0" algn="just" eaLnBrk="1" hangingPunct="1">
              <a:lnSpc>
                <a:spcPct val="150000"/>
              </a:lnSpc>
              <a:defRPr/>
            </a:pPr>
            <a:r>
              <a:rPr sz="1200" dirty="0">
                <a:solidFill>
                  <a:prstClr val="black"/>
                </a:solidFill>
                <a:latin typeface="微软雅黑" panose="020B0503020204020204" charset="-122"/>
                <a:ea typeface="微软雅黑" panose="020B0503020204020204" charset="-122"/>
                <a:sym typeface="+mn-ea"/>
              </a:rPr>
              <a:t>1989.9-1994.7  武汉大学医学院       </a:t>
            </a:r>
            <a:r>
              <a:rPr lang="zh-CN" sz="1200" dirty="0">
                <a:solidFill>
                  <a:prstClr val="black"/>
                </a:solidFill>
                <a:latin typeface="微软雅黑" panose="020B0503020204020204" charset="-122"/>
                <a:ea typeface="微软雅黑" panose="020B0503020204020204" charset="-122"/>
                <a:sym typeface="+mn-ea"/>
              </a:rPr>
              <a:t>学士</a:t>
            </a:r>
            <a:endParaRPr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sz="1200" dirty="0">
                <a:solidFill>
                  <a:prstClr val="black"/>
                </a:solidFill>
                <a:latin typeface="微软雅黑" panose="020B0503020204020204" charset="-122"/>
                <a:ea typeface="微软雅黑" panose="020B0503020204020204" charset="-122"/>
                <a:sym typeface="+mn-ea"/>
              </a:rPr>
              <a:t>1996.9-1999.7  武汉大学医学院       </a:t>
            </a:r>
            <a:r>
              <a:rPr lang="zh-CN" sz="1200" dirty="0">
                <a:solidFill>
                  <a:prstClr val="black"/>
                </a:solidFill>
                <a:latin typeface="微软雅黑" panose="020B0503020204020204" charset="-122"/>
                <a:ea typeface="微软雅黑" panose="020B0503020204020204" charset="-122"/>
                <a:sym typeface="+mn-ea"/>
              </a:rPr>
              <a:t>硕士</a:t>
            </a:r>
            <a:endParaRPr sz="1200" dirty="0">
              <a:solidFill>
                <a:prstClr val="black"/>
              </a:solidFill>
              <a:latin typeface="微软雅黑" panose="020B0503020204020204" charset="-122"/>
              <a:ea typeface="微软雅黑" panose="020B0503020204020204" charset="-122"/>
            </a:endParaRPr>
          </a:p>
          <a:p>
            <a:pPr lvl="0" algn="just" eaLnBrk="1" hangingPunct="1">
              <a:lnSpc>
                <a:spcPct val="130000"/>
              </a:lnSpc>
              <a:defRPr/>
            </a:pPr>
            <a:r>
              <a:rPr sz="1200" dirty="0">
                <a:solidFill>
                  <a:prstClr val="black"/>
                </a:solidFill>
                <a:latin typeface="微软雅黑" panose="020B0503020204020204" charset="-122"/>
                <a:ea typeface="微软雅黑" panose="020B0503020204020204" charset="-122"/>
                <a:sym typeface="+mn-ea"/>
              </a:rPr>
              <a:t>2002.9-2005.7  中山大学医学院       </a:t>
            </a:r>
            <a:r>
              <a:rPr lang="zh-CN" sz="1200" dirty="0">
                <a:solidFill>
                  <a:prstClr val="black"/>
                </a:solidFill>
                <a:latin typeface="微软雅黑" panose="020B0503020204020204" charset="-122"/>
                <a:ea typeface="微软雅黑" panose="020B0503020204020204" charset="-122"/>
                <a:sym typeface="+mn-ea"/>
              </a:rPr>
              <a:t>博士</a:t>
            </a:r>
            <a:endParaRPr sz="1200" dirty="0">
              <a:solidFill>
                <a:prstClr val="black"/>
              </a:solidFill>
              <a:latin typeface="微软雅黑" panose="020B0503020204020204" charset="-122"/>
              <a:ea typeface="微软雅黑" panose="020B0503020204020204" charset="-122"/>
            </a:endParaRPr>
          </a:p>
          <a:p>
            <a:pPr lvl="0" eaLnBrk="1" hangingPunct="1">
              <a:lnSpc>
                <a:spcPct val="130000"/>
              </a:lnSpc>
              <a:defRPr/>
            </a:pPr>
            <a:r>
              <a:rPr lang="en-US" altLang="zh-CN" sz="1200" dirty="0">
                <a:solidFill>
                  <a:prstClr val="black"/>
                </a:solidFill>
                <a:latin typeface="微软雅黑" panose="020B0503020204020204" charset="-122"/>
                <a:ea typeface="微软雅黑" panose="020B0503020204020204" charset="-122"/>
                <a:sym typeface="+mn-ea"/>
              </a:rPr>
              <a:t>2005.7-2021.5</a:t>
            </a:r>
            <a:r>
              <a:rPr lang="zh-CN" altLang="en-US" sz="1200" dirty="0">
                <a:solidFill>
                  <a:prstClr val="black"/>
                </a:solidFill>
                <a:latin typeface="微软雅黑" panose="020B0503020204020204" charset="-122"/>
                <a:ea typeface="微软雅黑" panose="020B0503020204020204" charset="-122"/>
                <a:sym typeface="+mn-ea"/>
              </a:rPr>
              <a:t> 广东省人民医院乳腺二科科室主任</a:t>
            </a:r>
            <a:endParaRPr lang="zh-CN" altLang="en-US" sz="1200" dirty="0">
              <a:solidFill>
                <a:prstClr val="black"/>
              </a:solidFill>
              <a:latin typeface="微软雅黑" panose="020B0503020204020204" charset="-122"/>
              <a:ea typeface="微软雅黑" panose="020B0503020204020204" charset="-122"/>
              <a:sym typeface="+mn-ea"/>
            </a:endParaRPr>
          </a:p>
          <a:p>
            <a:pPr lvl="0" eaLnBrk="1" hangingPunct="1">
              <a:lnSpc>
                <a:spcPct val="130000"/>
              </a:lnSpc>
              <a:defRPr/>
            </a:pPr>
            <a:r>
              <a:rPr lang="en-US" altLang="zh-CN" sz="1200" dirty="0">
                <a:solidFill>
                  <a:prstClr val="black"/>
                </a:solidFill>
                <a:latin typeface="微软雅黑" panose="020B0503020204020204" charset="-122"/>
                <a:ea typeface="微软雅黑" panose="020B0503020204020204" charset="-122"/>
                <a:sym typeface="+mn-ea"/>
              </a:rPr>
              <a:t>2021.5-</a:t>
            </a:r>
            <a:r>
              <a:rPr lang="zh-CN" altLang="en-US" sz="1200" dirty="0">
                <a:solidFill>
                  <a:prstClr val="black"/>
                </a:solidFill>
                <a:latin typeface="微软雅黑" panose="020B0503020204020204" charset="-122"/>
                <a:ea typeface="微软雅黑" panose="020B0503020204020204" charset="-122"/>
                <a:sym typeface="+mn-ea"/>
              </a:rPr>
              <a:t>至今</a:t>
            </a:r>
            <a:r>
              <a:rPr lang="en-US" altLang="zh-CN" sz="1200" dirty="0">
                <a:solidFill>
                  <a:prstClr val="black"/>
                </a:solidFill>
                <a:latin typeface="微软雅黑" panose="020B0503020204020204" charset="-122"/>
                <a:ea typeface="微软雅黑" panose="020B0503020204020204" charset="-122"/>
                <a:sym typeface="+mn-ea"/>
              </a:rPr>
              <a:t> </a:t>
            </a:r>
            <a:r>
              <a:rPr lang="zh-CN" altLang="en-US" sz="1200" dirty="0">
                <a:solidFill>
                  <a:prstClr val="black"/>
                </a:solidFill>
                <a:latin typeface="微软雅黑" panose="020B0503020204020204" charset="-122"/>
                <a:ea typeface="微软雅黑" panose="020B0503020204020204" charset="-122"/>
                <a:sym typeface="+mn-ea"/>
              </a:rPr>
              <a:t>广东省人民医院肿瘤医院副院长、肿瘤中心副主任、乳腺肿瘤科</a:t>
            </a:r>
            <a:r>
              <a:rPr lang="zh-CN" altLang="en-US" sz="1200" dirty="0">
                <a:solidFill>
                  <a:prstClr val="black"/>
                </a:solidFill>
                <a:latin typeface="微软雅黑" panose="020B0503020204020204" charset="-122"/>
                <a:ea typeface="微软雅黑" panose="020B0503020204020204" charset="-122"/>
                <a:sym typeface="+mn-ea"/>
              </a:rPr>
              <a:t>科室主任</a:t>
            </a:r>
            <a:endParaRPr lang="zh-CN" altLang="en-US" sz="1200" dirty="0">
              <a:solidFill>
                <a:prstClr val="black"/>
              </a:solidFill>
              <a:latin typeface="微软雅黑" panose="020B0503020204020204" charset="-122"/>
              <a:ea typeface="微软雅黑" panose="020B0503020204020204" charset="-122"/>
              <a:sym typeface="+mn-ea"/>
            </a:endParaRPr>
          </a:p>
        </p:txBody>
      </p:sp>
      <p:sp>
        <p:nvSpPr>
          <p:cNvPr id="7" name="文本框 6"/>
          <p:cNvSpPr txBox="1"/>
          <p:nvPr/>
        </p:nvSpPr>
        <p:spPr>
          <a:xfrm>
            <a:off x="2798445" y="4723130"/>
            <a:ext cx="3709670" cy="1014730"/>
          </a:xfrm>
          <a:prstGeom prst="rect">
            <a:avLst/>
          </a:prstGeom>
          <a:noFill/>
        </p:spPr>
        <p:txBody>
          <a:bodyPr wrap="square" rtlCol="0">
            <a:spAutoFit/>
          </a:bodyPr>
          <a:p>
            <a:pPr>
              <a:lnSpc>
                <a:spcPct val="100000"/>
              </a:lnSpc>
            </a:pPr>
            <a:r>
              <a:rPr lang="zh-CN" altLang="en-US" sz="1200" dirty="0">
                <a:solidFill>
                  <a:prstClr val="black"/>
                </a:solidFill>
                <a:latin typeface="微软雅黑" panose="020B0503020204020204" charset="-122"/>
                <a:ea typeface="微软雅黑" panose="020B0503020204020204" charset="-122"/>
              </a:rPr>
              <a:t>中国临床肿瘤学会（CSCO）理事</a:t>
            </a:r>
            <a:endParaRPr lang="zh-CN" altLang="en-US" sz="1200" dirty="0">
              <a:solidFill>
                <a:prstClr val="black"/>
              </a:solidFill>
              <a:latin typeface="微软雅黑" panose="020B0503020204020204" charset="-122"/>
              <a:ea typeface="微软雅黑" panose="020B0503020204020204" charset="-122"/>
            </a:endParaRPr>
          </a:p>
          <a:p>
            <a:pPr>
              <a:lnSpc>
                <a:spcPct val="100000"/>
              </a:lnSpc>
            </a:pPr>
            <a:r>
              <a:rPr lang="zh-CN" altLang="en-US" sz="1200" dirty="0">
                <a:solidFill>
                  <a:prstClr val="black"/>
                </a:solidFill>
                <a:latin typeface="微软雅黑" panose="020B0503020204020204" charset="-122"/>
                <a:ea typeface="微软雅黑" panose="020B0503020204020204" charset="-122"/>
              </a:rPr>
              <a:t>中国临床肿瘤学会（CSCO）乳腺癌专委会常委</a:t>
            </a:r>
            <a:endParaRPr lang="zh-CN" altLang="en-US" sz="1200" dirty="0">
              <a:solidFill>
                <a:prstClr val="black"/>
              </a:solidFill>
              <a:latin typeface="微软雅黑" panose="020B0503020204020204" charset="-122"/>
              <a:ea typeface="微软雅黑" panose="020B0503020204020204" charset="-122"/>
            </a:endParaRPr>
          </a:p>
          <a:p>
            <a:pPr>
              <a:lnSpc>
                <a:spcPct val="100000"/>
              </a:lnSpc>
            </a:pPr>
            <a:r>
              <a:rPr lang="zh-CN" altLang="en-US" sz="1200" dirty="0">
                <a:solidFill>
                  <a:prstClr val="black"/>
                </a:solidFill>
                <a:latin typeface="微软雅黑" panose="020B0503020204020204" charset="-122"/>
                <a:ea typeface="微软雅黑" panose="020B0503020204020204" charset="-122"/>
              </a:rPr>
              <a:t>中国抗癌协会乳腺癌专业委员会委员</a:t>
            </a:r>
            <a:endParaRPr lang="zh-CN" altLang="en-US" sz="1200" dirty="0">
              <a:solidFill>
                <a:prstClr val="black"/>
              </a:solidFill>
              <a:latin typeface="微软雅黑" panose="020B0503020204020204" charset="-122"/>
              <a:ea typeface="微软雅黑" panose="020B0503020204020204" charset="-122"/>
            </a:endParaRPr>
          </a:p>
          <a:p>
            <a:pPr>
              <a:lnSpc>
                <a:spcPct val="100000"/>
              </a:lnSpc>
            </a:pPr>
            <a:r>
              <a:rPr lang="zh-CN" altLang="en-US" sz="1200" dirty="0">
                <a:solidFill>
                  <a:prstClr val="black"/>
                </a:solidFill>
                <a:latin typeface="微软雅黑" panose="020B0503020204020204" charset="-122"/>
                <a:ea typeface="微软雅黑" panose="020B0503020204020204" charset="-122"/>
              </a:rPr>
              <a:t>广东省医学会乳腺病学分会副主任委员</a:t>
            </a:r>
            <a:endParaRPr lang="zh-CN" altLang="en-US" sz="1200" dirty="0">
              <a:solidFill>
                <a:prstClr val="black"/>
              </a:solidFill>
              <a:latin typeface="微软雅黑" panose="020B0503020204020204" charset="-122"/>
              <a:ea typeface="微软雅黑" panose="020B0503020204020204" charset="-122"/>
            </a:endParaRPr>
          </a:p>
          <a:p>
            <a:pPr>
              <a:lnSpc>
                <a:spcPct val="100000"/>
              </a:lnSpc>
            </a:pPr>
            <a:r>
              <a:rPr lang="zh-CN" altLang="en-US" sz="1200" dirty="0">
                <a:solidFill>
                  <a:prstClr val="black"/>
                </a:solidFill>
                <a:latin typeface="微软雅黑" panose="020B0503020204020204" charset="-122"/>
                <a:ea typeface="微软雅黑" panose="020B0503020204020204" charset="-122"/>
              </a:rPr>
              <a:t>广东省医学会乳腺病学分会青年委员会主任委员</a:t>
            </a:r>
            <a:endParaRPr lang="zh-CN" altLang="en-US" sz="1200" dirty="0">
              <a:solidFill>
                <a:prstClr val="black"/>
              </a:solidFill>
              <a:latin typeface="微软雅黑" panose="020B0503020204020204" charset="-122"/>
              <a:ea typeface="微软雅黑" panose="020B0503020204020204" charset="-122"/>
            </a:endParaRPr>
          </a:p>
        </p:txBody>
      </p:sp>
      <p:sp>
        <p:nvSpPr>
          <p:cNvPr id="9" name="文本框 13"/>
          <p:cNvSpPr txBox="1">
            <a:spLocks noChangeArrowheads="1"/>
          </p:cNvSpPr>
          <p:nvPr/>
        </p:nvSpPr>
        <p:spPr bwMode="auto">
          <a:xfrm>
            <a:off x="6941191" y="1677353"/>
            <a:ext cx="4630879" cy="4264025"/>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400" b="1" dirty="0">
                <a:solidFill>
                  <a:prstClr val="black"/>
                </a:solidFill>
                <a:latin typeface="微软雅黑" panose="020B0503020204020204" charset="-122"/>
                <a:ea typeface="微软雅黑" panose="020B0503020204020204" charset="-122"/>
              </a:rPr>
              <a:t>研究方向</a:t>
            </a:r>
            <a:r>
              <a:rPr lang="en-US" altLang="zh-CN" sz="1200" b="1" dirty="0" smtClean="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sym typeface="+mn-ea"/>
              </a:rPr>
              <a:t>乳腺癌多学科综合治疗、个体化治疗及精准医学（Prcision Medicine)。目前专注于乳腺癌新辅助治疗疗效预测以及耐药的机制研究</a:t>
            </a:r>
            <a:r>
              <a:rPr lang="zh-CN" altLang="en-US" sz="1200" dirty="0">
                <a:solidFill>
                  <a:prstClr val="black"/>
                </a:solidFill>
                <a:latin typeface="微软雅黑" panose="020B0503020204020204" charset="-122"/>
                <a:ea typeface="微软雅黑" panose="020B0503020204020204" charset="-122"/>
                <a:sym typeface="+mn-ea"/>
              </a:rPr>
              <a:t>，</a:t>
            </a:r>
            <a:r>
              <a:rPr lang="en-US" altLang="zh-CN" sz="1200" dirty="0">
                <a:solidFill>
                  <a:prstClr val="black"/>
                </a:solidFill>
                <a:latin typeface="微软雅黑" panose="020B0503020204020204" charset="-122"/>
                <a:ea typeface="微软雅黑" panose="020B0503020204020204" charset="-122"/>
                <a:sym typeface="+mn-ea"/>
              </a:rPr>
              <a:t>乳腺癌分子标记物的研究</a:t>
            </a:r>
            <a:endParaRPr lang="en-US" altLang="zh-CN" sz="1200" b="1" dirty="0" smtClean="0">
              <a:solidFill>
                <a:prstClr val="black"/>
              </a:solidFill>
              <a:latin typeface="微软雅黑" panose="020B0503020204020204" charset="-122"/>
              <a:ea typeface="微软雅黑" panose="020B0503020204020204" charset="-122"/>
            </a:endParaRPr>
          </a:p>
          <a:p>
            <a:pPr lvl="0" algn="just" eaLnBrk="1" hangingPunct="1">
              <a:lnSpc>
                <a:spcPct val="100000"/>
              </a:lnSpc>
              <a:spcBef>
                <a:spcPts val="600"/>
              </a:spcBef>
              <a:defRPr/>
            </a:pPr>
            <a:r>
              <a:rPr kumimoji="0" lang="zh-CN" altLang="en-US" sz="1400" b="1" i="0" u="none" strike="noStrike" kern="1200" cap="none" spc="0" normalizeH="0" baseline="0" dirty="0" smtClean="0">
                <a:solidFill>
                  <a:prstClr val="black"/>
                </a:solidFill>
                <a:latin typeface="微软雅黑" panose="020B0503020204020204" charset="-122"/>
                <a:ea typeface="微软雅黑" panose="020B0503020204020204" charset="-122"/>
                <a:cs typeface="+mn-cs"/>
              </a:rPr>
              <a:t>主要业绩</a:t>
            </a:r>
            <a:r>
              <a:rPr kumimoji="0" lang="en-US" altLang="zh-CN" sz="16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400" b="0" i="0" u="none" strike="noStrike" kern="1200" cap="none" spc="0" normalizeH="0" noProof="0" dirty="0" smtClean="0">
                <a:ln>
                  <a:noFill/>
                </a:ln>
                <a:solidFill>
                  <a:prstClr val="black"/>
                </a:solidFill>
                <a:effectLst/>
                <a:uLnTx/>
                <a:uFillTx/>
                <a:latin typeface="微软雅黑" panose="020B0503020204020204" charset="-122"/>
                <a:ea typeface="微软雅黑" panose="020B0503020204020204" charset="-122"/>
                <a:cs typeface="+mn-cs"/>
              </a:rPr>
              <a:t>  </a:t>
            </a:r>
            <a:r>
              <a:rPr sz="1200" dirty="0">
                <a:solidFill>
                  <a:prstClr val="black"/>
                </a:solidFill>
                <a:latin typeface="微软雅黑" panose="020B0503020204020204" charset="-122"/>
                <a:ea typeface="微软雅黑" panose="020B0503020204020204" charset="-122"/>
                <a:sym typeface="+mn-ea"/>
              </a:rPr>
              <a:t>以第一作者或者通信作者在Clinical Cancer Research、EBioMedicine、International Journal of Cancer和Ther Adv Med Oncol 等杂志发表SCI文章30余篇。</a:t>
            </a:r>
            <a:r>
              <a:rPr kumimoji="0" lang="en-US" altLang="zh-CN" sz="1200" b="0" i="0" u="none" strike="noStrike" kern="1200" cap="none" spc="0" normalizeH="0" noProof="0" dirty="0" smtClean="0">
                <a:ln>
                  <a:noFill/>
                </a:ln>
                <a:solidFill>
                  <a:prstClr val="black"/>
                </a:solidFill>
                <a:effectLst/>
                <a:uLnTx/>
                <a:uFillTx/>
                <a:latin typeface="微软雅黑" panose="020B0503020204020204" charset="-122"/>
                <a:ea typeface="微软雅黑" panose="020B0503020204020204" charset="-122"/>
                <a:cs typeface="+mn-cs"/>
              </a:rPr>
              <a:t>由王坤教授牵头的NeoCART研究，其研究成果被美</a:t>
            </a:r>
            <a:r>
              <a:rPr kumimoji="0" lang="zh-CN" altLang="en-US" sz="1200" b="0" i="0" u="none" strike="noStrike" kern="1200" cap="none" spc="0" normalizeH="0" noProof="0" dirty="0" smtClean="0">
                <a:ln>
                  <a:noFill/>
                </a:ln>
                <a:solidFill>
                  <a:prstClr val="black"/>
                </a:solidFill>
                <a:effectLst/>
                <a:uLnTx/>
                <a:uFillTx/>
                <a:latin typeface="微软雅黑" panose="020B0503020204020204" charset="-122"/>
                <a:ea typeface="微软雅黑" panose="020B0503020204020204" charset="-122"/>
                <a:cs typeface="+mn-cs"/>
              </a:rPr>
              <a:t>国</a:t>
            </a:r>
            <a:r>
              <a:rPr kumimoji="0" lang="en-US" altLang="zh-CN" sz="1200" b="0" i="0" u="none" strike="noStrike" kern="1200" cap="none" spc="0" normalizeH="0" noProof="0" dirty="0" smtClean="0">
                <a:ln>
                  <a:noFill/>
                </a:ln>
                <a:solidFill>
                  <a:prstClr val="black"/>
                </a:solidFill>
                <a:effectLst/>
                <a:uLnTx/>
                <a:uFillTx/>
                <a:latin typeface="微软雅黑" panose="020B0503020204020204" charset="-122"/>
                <a:ea typeface="微软雅黑" panose="020B0503020204020204" charset="-122"/>
                <a:cs typeface="+mn-cs"/>
              </a:rPr>
              <a:t>NCCN指南引用，这是中国第一个新辅助临床研究被美国NCCN 乳腺癌临床指南引用。</a:t>
            </a:r>
            <a:endParaRPr kumimoji="0" lang="en-US" altLang="zh-CN" sz="1200" b="0" i="0" u="none" strike="noStrike" kern="1200" cap="none" spc="0" normalizeH="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400" b="1" dirty="0" smtClean="0">
                <a:solidFill>
                  <a:prstClr val="black"/>
                </a:solidFill>
                <a:latin typeface="微软雅黑" panose="020B0503020204020204" charset="-122"/>
                <a:ea typeface="微软雅黑" panose="020B0503020204020204" charset="-122"/>
              </a:rPr>
              <a:t>研究资助</a:t>
            </a:r>
            <a:r>
              <a:rPr lang="en-US" altLang="zh-CN" sz="1400" b="1" dirty="0" smtClean="0">
                <a:solidFill>
                  <a:prstClr val="black"/>
                </a:solidFill>
                <a:latin typeface="微软雅黑" panose="020B0503020204020204" charset="-122"/>
                <a:ea typeface="微软雅黑" panose="020B0503020204020204" charset="-122"/>
              </a:rPr>
              <a:t>:</a:t>
            </a:r>
            <a:r>
              <a:rPr lang="en-US" altLang="zh-CN" sz="1200" b="1" dirty="0" smtClean="0">
                <a:solidFill>
                  <a:prstClr val="black"/>
                </a:solidFill>
                <a:latin typeface="微软雅黑" panose="020B0503020204020204" charset="-122"/>
                <a:ea typeface="微软雅黑" panose="020B0503020204020204" charset="-122"/>
              </a:rPr>
              <a:t> </a:t>
            </a:r>
            <a:r>
              <a:rPr lang="zh-CN" altLang="en-US" sz="1200" noProof="0" dirty="0">
                <a:ln>
                  <a:noFill/>
                </a:ln>
                <a:solidFill>
                  <a:prstClr val="black"/>
                </a:solidFill>
                <a:effectLst/>
                <a:uLnTx/>
                <a:uFillTx/>
                <a:latin typeface="微软雅黑" panose="020B0503020204020204" charset="-122"/>
                <a:ea typeface="微软雅黑" panose="020B0503020204020204" charset="-122"/>
                <a:sym typeface="+mn-ea"/>
              </a:rPr>
              <a:t>国家自然科学基金面上项目，广</a:t>
            </a:r>
            <a:r>
              <a:rPr lang="zh-CN" altLang="en-US" sz="1200" noProof="0" dirty="0">
                <a:ln>
                  <a:noFill/>
                </a:ln>
                <a:solidFill>
                  <a:prstClr val="black"/>
                </a:solidFill>
                <a:effectLst/>
                <a:uLnTx/>
                <a:uFillTx/>
                <a:latin typeface="微软雅黑" panose="020B0503020204020204" charset="-122"/>
                <a:ea typeface="微软雅黑" panose="020B0503020204020204" charset="-122"/>
                <a:sym typeface="+mn-ea"/>
              </a:rPr>
              <a:t>东省自然科学基金，</a:t>
            </a:r>
            <a:r>
              <a:rPr lang="zh-CN" altLang="en-US" sz="1200" noProof="0" dirty="0">
                <a:ln>
                  <a:noFill/>
                </a:ln>
                <a:solidFill>
                  <a:prstClr val="black"/>
                </a:solidFill>
                <a:effectLst/>
                <a:uLnTx/>
                <a:uFillTx/>
                <a:latin typeface="微软雅黑" panose="020B0503020204020204" charset="-122"/>
                <a:ea typeface="微软雅黑" panose="020B0503020204020204" charset="-122"/>
                <a:sym typeface="+mn-ea"/>
              </a:rPr>
              <a:t>广州市科技计划项目，</a:t>
            </a:r>
            <a:r>
              <a:rPr lang="zh-CN" altLang="en-US" sz="1200" noProof="0" dirty="0">
                <a:ln>
                  <a:noFill/>
                </a:ln>
                <a:solidFill>
                  <a:prstClr val="black"/>
                </a:solidFill>
                <a:effectLst/>
                <a:uLnTx/>
                <a:uFillTx/>
                <a:latin typeface="微软雅黑" panose="020B0503020204020204" charset="-122"/>
                <a:ea typeface="微软雅黑" panose="020B0503020204020204" charset="-122"/>
                <a:sym typeface="+mn-ea"/>
              </a:rPr>
              <a:t>广东省人民医院科技专项基金</a:t>
            </a:r>
            <a:endParaRPr lang="en-US" altLang="zh-CN" sz="1200" b="1" dirty="0" smtClean="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400" b="1" dirty="0" smtClean="0">
                <a:solidFill>
                  <a:prstClr val="black"/>
                </a:solidFill>
                <a:latin typeface="微软雅黑" panose="020B0503020204020204" charset="-122"/>
                <a:ea typeface="微软雅黑" panose="020B0503020204020204" charset="-122"/>
              </a:rPr>
              <a:t>培养学生</a:t>
            </a:r>
            <a:r>
              <a:rPr lang="en-US" altLang="zh-CN" sz="1400" b="1" dirty="0" smtClean="0">
                <a:solidFill>
                  <a:prstClr val="black"/>
                </a:solidFill>
                <a:latin typeface="微软雅黑" panose="020B0503020204020204" charset="-122"/>
                <a:ea typeface="微软雅黑" panose="020B0503020204020204" charset="-122"/>
              </a:rPr>
              <a:t>:</a:t>
            </a:r>
            <a:r>
              <a:rPr lang="en-US" altLang="zh-CN" sz="1400" dirty="0" smtClean="0">
                <a:solidFill>
                  <a:prstClr val="black"/>
                </a:solidFill>
                <a:latin typeface="微软雅黑" panose="020B0503020204020204" charset="-122"/>
                <a:ea typeface="微软雅黑" panose="020B0503020204020204" charset="-122"/>
              </a:rPr>
              <a:t> </a:t>
            </a:r>
            <a:r>
              <a:rPr lang="zh-CN" altLang="en-US" sz="1200" dirty="0" smtClean="0">
                <a:solidFill>
                  <a:prstClr val="black"/>
                </a:solidFill>
                <a:latin typeface="微软雅黑" panose="020B0503020204020204" charset="-122"/>
                <a:ea typeface="微软雅黑" panose="020B0503020204020204" charset="-122"/>
              </a:rPr>
              <a:t>担任南方医科大学博士</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硕士生导师、华南理工大学博士</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硕士生导师、汕头大学硕士生导师</a:t>
            </a:r>
            <a:endParaRPr lang="zh-CN" altLang="en-US" sz="1200" dirty="0" smtClean="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lang="en-US" altLang="zh-CN" sz="1200" b="1" dirty="0" smtClean="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400" b="1" dirty="0" smtClean="0">
                <a:solidFill>
                  <a:prstClr val="black"/>
                </a:solidFill>
                <a:latin typeface="微软雅黑" panose="020B0503020204020204" charset="-122"/>
                <a:ea typeface="微软雅黑" panose="020B0503020204020204" charset="-122"/>
              </a:rPr>
              <a:t>团队</a:t>
            </a:r>
            <a:r>
              <a:rPr lang="zh-CN" altLang="en-US" sz="1400" b="1" dirty="0">
                <a:solidFill>
                  <a:prstClr val="black"/>
                </a:solidFill>
                <a:latin typeface="微软雅黑" panose="020B0503020204020204" charset="-122"/>
                <a:ea typeface="微软雅黑" panose="020B0503020204020204" charset="-122"/>
              </a:rPr>
              <a:t>简介</a:t>
            </a:r>
            <a:r>
              <a:rPr lang="zh-CN" altLang="en-US" sz="1400" b="1" dirty="0" smtClean="0">
                <a:solidFill>
                  <a:prstClr val="black"/>
                </a:solidFill>
                <a:latin typeface="微软雅黑" panose="020B0503020204020204" charset="-122"/>
                <a:ea typeface="微软雅黑" panose="020B0503020204020204" charset="-122"/>
              </a:rPr>
              <a:t>：</a:t>
            </a:r>
            <a:r>
              <a:rPr lang="zh-CN" altLang="en-US" sz="1200" noProof="0" dirty="0">
                <a:ln>
                  <a:noFill/>
                </a:ln>
                <a:solidFill>
                  <a:prstClr val="black"/>
                </a:solidFill>
                <a:effectLst/>
                <a:uLnTx/>
                <a:uFillTx/>
                <a:latin typeface="微软雅黑" panose="020B0503020204020204" charset="-122"/>
                <a:ea typeface="微软雅黑" panose="020B0503020204020204" charset="-122"/>
              </a:rPr>
              <a:t>乳腺肿瘤科团队由肿瘤外科医生、普外科医生、整形科医生及肿瘤内科医生组成，于2017年以超过1000台乳腺恶性肿瘤手术、超过3000台乳腺微创手术的工作量，一跃成为华南收治乳腺病患者数量最多、影响力最大的乳腺单病种中心之一。</a:t>
            </a:r>
            <a:endParaRPr lang="zh-CN" altLang="en-US" sz="1200" noProof="0" dirty="0">
              <a:ln>
                <a:noFill/>
              </a:ln>
              <a:solidFill>
                <a:prstClr val="black"/>
              </a:solidFill>
              <a:effectLst/>
              <a:uLnTx/>
              <a:uFillTx/>
              <a:latin typeface="微软雅黑" panose="020B0503020204020204" charset="-122"/>
              <a:ea typeface="微软雅黑" panose="020B0503020204020204" charset="-122"/>
            </a:endParaRPr>
          </a:p>
        </p:txBody>
      </p:sp>
      <p:pic>
        <p:nvPicPr>
          <p:cNvPr id="10" name="图片 9" descr="蓝底一寸证件照（可用）"/>
          <p:cNvPicPr>
            <a:picLocks noChangeAspect="1"/>
          </p:cNvPicPr>
          <p:nvPr/>
        </p:nvPicPr>
        <p:blipFill>
          <a:blip r:embed="rId3"/>
          <a:stretch>
            <a:fillRect/>
          </a:stretch>
        </p:blipFill>
        <p:spPr>
          <a:xfrm>
            <a:off x="433070" y="1283970"/>
            <a:ext cx="1812290" cy="2636520"/>
          </a:xfrm>
          <a:prstGeom prst="rect">
            <a:avLst/>
          </a:prstGeom>
        </p:spPr>
      </p:pic>
      <p:sp>
        <p:nvSpPr>
          <p:cNvPr id="11" name="文本框 12"/>
          <p:cNvSpPr txBox="1">
            <a:spLocks noChangeArrowheads="1"/>
          </p:cNvSpPr>
          <p:nvPr/>
        </p:nvSpPr>
        <p:spPr bwMode="auto">
          <a:xfrm>
            <a:off x="260349" y="4097509"/>
            <a:ext cx="2348131" cy="1196975"/>
          </a:xfrm>
          <a:prstGeom prst="rect">
            <a:avLst/>
          </a:prstGeom>
          <a:noFill/>
          <a:ln w="9525">
            <a:noFill/>
            <a:miter lim="800000"/>
          </a:ln>
        </p:spPr>
        <p:txBody>
          <a:bodyPr wrap="square">
            <a:spAutoFit/>
          </a:bodyPr>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020-81884713-80420</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sym typeface="+mn-ea"/>
              </a:rPr>
              <a:t>Office: </a:t>
            </a:r>
            <a:r>
              <a:rPr lang="zh-CN" altLang="en-US" sz="1200" dirty="0">
                <a:solidFill>
                  <a:prstClr val="black"/>
                </a:solidFill>
                <a:latin typeface="微软雅黑" panose="020B0503020204020204" charset="-122"/>
                <a:ea typeface="微软雅黑" panose="020B0503020204020204" charset="-122"/>
                <a:sym typeface="+mn-ea"/>
              </a:rPr>
              <a:t>广州市越秀区惠福西路</a:t>
            </a:r>
            <a:r>
              <a:rPr lang="en-US" altLang="zh-CN" sz="1200" dirty="0">
                <a:solidFill>
                  <a:prstClr val="black"/>
                </a:solidFill>
                <a:latin typeface="微软雅黑" panose="020B0503020204020204" charset="-122"/>
                <a:ea typeface="微软雅黑" panose="020B0503020204020204" charset="-122"/>
                <a:sym typeface="+mn-ea"/>
              </a:rPr>
              <a:t>123</a:t>
            </a:r>
            <a:r>
              <a:rPr lang="zh-CN" altLang="en-US" sz="1200" dirty="0">
                <a:solidFill>
                  <a:prstClr val="black"/>
                </a:solidFill>
                <a:latin typeface="微软雅黑" panose="020B0503020204020204" charset="-122"/>
                <a:ea typeface="微软雅黑" panose="020B0503020204020204" charset="-122"/>
                <a:sym typeface="+mn-ea"/>
              </a:rPr>
              <a:t>号广东省人民医院惠福分    院</a:t>
            </a:r>
            <a:r>
              <a:rPr lang="en-US" altLang="zh-CN" sz="1200" dirty="0">
                <a:solidFill>
                  <a:prstClr val="black"/>
                </a:solidFill>
                <a:latin typeface="微软雅黑" panose="020B0503020204020204" charset="-122"/>
                <a:ea typeface="微软雅黑" panose="020B0503020204020204" charset="-122"/>
                <a:sym typeface="+mn-ea"/>
              </a:rPr>
              <a:t>4</a:t>
            </a:r>
            <a:r>
              <a:rPr lang="zh-CN" altLang="en-US" sz="1200" dirty="0">
                <a:solidFill>
                  <a:prstClr val="black"/>
                </a:solidFill>
                <a:latin typeface="微软雅黑" panose="020B0503020204020204" charset="-122"/>
                <a:ea typeface="微软雅黑" panose="020B0503020204020204" charset="-122"/>
                <a:sym typeface="+mn-ea"/>
              </a:rPr>
              <a:t>楼</a:t>
            </a:r>
            <a:br>
              <a:rPr lang="en-US" altLang="zh-CN" sz="1200" dirty="0" smtClean="0">
                <a:solidFill>
                  <a:prstClr val="black"/>
                </a:solidFill>
                <a:latin typeface="微软雅黑" panose="020B0503020204020204" charset="-122"/>
                <a:ea typeface="微软雅黑" panose="020B0503020204020204" charset="-122"/>
                <a:sym typeface="+mn-ea"/>
              </a:rPr>
            </a:br>
            <a:r>
              <a:rPr lang="en-US" altLang="zh-CN" sz="1200" noProof="0" dirty="0" err="1" smtClean="0">
                <a:ln>
                  <a:noFill/>
                </a:ln>
                <a:solidFill>
                  <a:prstClr val="black"/>
                </a:solidFill>
                <a:effectLst/>
                <a:uLnTx/>
                <a:uFillTx/>
                <a:latin typeface="微软雅黑" panose="020B0503020204020204" charset="-122"/>
                <a:ea typeface="微软雅黑" panose="020B0503020204020204" charset="-122"/>
                <a:sym typeface="+mn-ea"/>
              </a:rPr>
              <a:t>Email:</a:t>
            </a:r>
            <a:r>
              <a:rPr lang="en-US" altLang="zh-CN" sz="1200" b="1" noProof="0" dirty="0" err="1" smtClean="0">
                <a:ln>
                  <a:noFill/>
                </a:ln>
                <a:solidFill>
                  <a:prstClr val="black"/>
                </a:solidFill>
                <a:effectLst/>
                <a:uLnTx/>
                <a:uFillTx/>
                <a:latin typeface="微软雅黑" panose="020B0503020204020204" charset="-122"/>
                <a:ea typeface="微软雅黑" panose="020B0503020204020204" charset="-122"/>
                <a:sym typeface="+mn-ea"/>
              </a:rPr>
              <a:t>gzwangkun@126.com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82994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a:t>
            </a:r>
            <a:r>
              <a:rPr lang="zh-CN" altLang="en-US" sz="1200" dirty="0" smtClean="0">
                <a:solidFill>
                  <a:prstClr val="black"/>
                </a:solidFill>
                <a:latin typeface="微软雅黑" panose="020B0503020204020204" charset="-122"/>
                <a:ea typeface="微软雅黑" panose="020B0503020204020204" charset="-122"/>
              </a:rPr>
              <a:t>硕士：</a:t>
            </a:r>
            <a:r>
              <a:rPr lang="en-US" altLang="zh-CN" sz="1200" dirty="0" smtClean="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sym typeface="+mn-ea"/>
              </a:rPr>
              <a:t>1002|临床医学 1</a:t>
            </a:r>
            <a:r>
              <a:rPr lang="zh-CN" altLang="en-US" sz="1200" dirty="0" smtClean="0">
                <a:solidFill>
                  <a:prstClr val="black"/>
                </a:solidFill>
                <a:latin typeface="微软雅黑" panose="020B0503020204020204" charset="-122"/>
                <a:ea typeface="微软雅黑" panose="020B0503020204020204" charset="-122"/>
                <a:sym typeface="+mn-ea"/>
              </a:rPr>
              <a:t>名</a:t>
            </a:r>
            <a:r>
              <a:rPr lang="en-US" altLang="zh-CN" sz="1200" dirty="0" smtClean="0">
                <a:solidFill>
                  <a:prstClr val="black"/>
                </a:solidFill>
                <a:latin typeface="微软雅黑" panose="020B0503020204020204" charset="-122"/>
                <a:ea typeface="微软雅黑" panose="020B0503020204020204" charset="-122"/>
                <a:sym typeface="+mn-ea"/>
              </a:rPr>
              <a:t>     </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920875" cy="97599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noProof="0" dirty="0">
                <a:ln>
                  <a:noFill/>
                </a:ln>
                <a:solidFill>
                  <a:prstClr val="black"/>
                </a:solidFill>
                <a:effectLst/>
                <a:uLnTx/>
                <a:uFillTx/>
                <a:latin typeface="微软雅黑" panose="020B0503020204020204" charset="-122"/>
                <a:ea typeface="微软雅黑" panose="020B0503020204020204" charset="-122"/>
                <a:sym typeface="+mn-ea"/>
              </a:rPr>
              <a:t>Tel: 13609006510</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sym typeface="+mn-ea"/>
              </a:rPr>
              <a:t>Office: </a:t>
            </a:r>
            <a:br>
              <a:rPr lang="en-US" altLang="zh-CN" sz="1200" dirty="0">
                <a:solidFill>
                  <a:prstClr val="black"/>
                </a:solidFill>
                <a:latin typeface="微软雅黑" panose="020B0503020204020204" charset="-122"/>
                <a:ea typeface="微软雅黑" panose="020B0503020204020204" charset="-122"/>
                <a:sym typeface="+mn-ea"/>
              </a:rPr>
            </a:br>
            <a:r>
              <a:rPr lang="en-US" altLang="zh-CN" sz="1200" noProof="0" dirty="0">
                <a:ln>
                  <a:noFill/>
                </a:ln>
                <a:solidFill>
                  <a:prstClr val="black"/>
                </a:solidFill>
                <a:effectLst/>
                <a:uLnTx/>
                <a:uFillTx/>
                <a:latin typeface="微软雅黑" panose="020B0503020204020204" charset="-122"/>
                <a:ea typeface="微软雅黑" panose="020B0503020204020204" charset="-122"/>
                <a:sym typeface="+mn-ea"/>
              </a:rPr>
              <a:t>Email: hbh1000@126.com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4" name="图片 3"/>
          <p:cNvPicPr>
            <a:picLocks noChangeAspect="1"/>
          </p:cNvPicPr>
          <p:nvPr/>
        </p:nvPicPr>
        <p:blipFill>
          <a:blip r:embed="rId3"/>
          <a:stretch>
            <a:fillRect/>
          </a:stretch>
        </p:blipFill>
        <p:spPr>
          <a:xfrm>
            <a:off x="238262" y="1300163"/>
            <a:ext cx="1995389" cy="2666915"/>
          </a:xfrm>
          <a:prstGeom prst="rect">
            <a:avLst/>
          </a:prstGeom>
        </p:spPr>
      </p:pic>
      <p:sp>
        <p:nvSpPr>
          <p:cNvPr id="30" name="文本框 21"/>
          <p:cNvSpPr txBox="1">
            <a:spLocks noChangeArrowheads="1"/>
          </p:cNvSpPr>
          <p:nvPr/>
        </p:nvSpPr>
        <p:spPr bwMode="auto">
          <a:xfrm>
            <a:off x="594519" y="704"/>
            <a:ext cx="1605756" cy="658257"/>
          </a:xfrm>
          <a:prstGeom prst="rect">
            <a:avLst/>
          </a:prstGeom>
          <a:noFill/>
          <a:ln w="9525">
            <a:noFill/>
            <a:miter lim="800000"/>
          </a:ln>
        </p:spPr>
        <p:txBody>
          <a:bodyPr wrap="square">
            <a:spAutoFit/>
          </a:bodyPr>
          <a:p>
            <a:pPr lvl="0" eaLnBrk="1" hangingPunct="1">
              <a:lnSpc>
                <a:spcPct val="120000"/>
              </a:lnSpc>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1" cstate="print"/>
          <a:srcRect t="3896" r="91544" b="3088"/>
          <a:stretch>
            <a:fillRect/>
          </a:stretch>
        </p:blipFill>
        <p:spPr bwMode="auto">
          <a:xfrm>
            <a:off x="2513705" y="5129205"/>
            <a:ext cx="309562" cy="358775"/>
          </a:xfrm>
          <a:prstGeom prst="rect">
            <a:avLst/>
          </a:prstGeom>
          <a:noFill/>
          <a:ln w="9525">
            <a:noFill/>
            <a:miter lim="800000"/>
            <a:headEnd/>
            <a:tailEnd/>
          </a:ln>
        </p:spPr>
      </p:pic>
      <p:sp>
        <p:nvSpPr>
          <p:cNvPr id="5" name="文本框 25"/>
          <p:cNvSpPr txBox="1">
            <a:spLocks noChangeArrowheads="1"/>
          </p:cNvSpPr>
          <p:nvPr/>
        </p:nvSpPr>
        <p:spPr bwMode="auto">
          <a:xfrm>
            <a:off x="2739356" y="5147827"/>
            <a:ext cx="902811" cy="307777"/>
          </a:xfrm>
          <a:prstGeom prst="rect">
            <a:avLst/>
          </a:prstGeom>
          <a:noFill/>
          <a:ln w="9525">
            <a:noFill/>
            <a:miter lim="800000"/>
          </a:ln>
        </p:spPr>
        <p:txBody>
          <a:bodyPr wrap="non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8" name="图片 27"/>
          <p:cNvPicPr>
            <a:picLocks noChangeAspect="1"/>
          </p:cNvPicPr>
          <p:nvPr/>
        </p:nvPicPr>
        <p:blipFill>
          <a:blip r:embed="rId1" cstate="print"/>
          <a:srcRect t="3896" r="91544" b="3088"/>
          <a:stretch>
            <a:fillRect/>
          </a:stretch>
        </p:blipFill>
        <p:spPr bwMode="auto">
          <a:xfrm>
            <a:off x="433044" y="5388777"/>
            <a:ext cx="309562" cy="358775"/>
          </a:xfrm>
          <a:prstGeom prst="rect">
            <a:avLst/>
          </a:prstGeom>
          <a:noFill/>
          <a:ln w="9525">
            <a:noFill/>
            <a:miter lim="800000"/>
            <a:headEnd/>
            <a:tailEnd/>
          </a:ln>
        </p:spPr>
      </p:pic>
      <p:sp>
        <p:nvSpPr>
          <p:cNvPr id="32" name="文本框 25"/>
          <p:cNvSpPr txBox="1">
            <a:spLocks noChangeArrowheads="1"/>
          </p:cNvSpPr>
          <p:nvPr/>
        </p:nvSpPr>
        <p:spPr bwMode="auto">
          <a:xfrm>
            <a:off x="658695" y="5407399"/>
            <a:ext cx="902811" cy="307777"/>
          </a:xfrm>
          <a:prstGeom prst="rect">
            <a:avLst/>
          </a:prstGeom>
          <a:noFill/>
          <a:ln w="9525">
            <a:noFill/>
            <a:miter lim="800000"/>
          </a:ln>
        </p:spPr>
        <p:txBody>
          <a:bodyPr wrap="non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学科简介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3" name="文本框 11"/>
          <p:cNvSpPr txBox="1">
            <a:spLocks noChangeArrowheads="1"/>
          </p:cNvSpPr>
          <p:nvPr/>
        </p:nvSpPr>
        <p:spPr bwMode="auto">
          <a:xfrm>
            <a:off x="452481" y="5760048"/>
            <a:ext cx="1781171" cy="275590"/>
          </a:xfrm>
          <a:prstGeom prst="rect">
            <a:avLst/>
          </a:prstGeom>
          <a:noFill/>
          <a:ln w="9525">
            <a:noFill/>
            <a:miter lim="800000"/>
          </a:ln>
        </p:spPr>
        <p:txBody>
          <a:bodyPr wrap="square">
            <a:spAutoFit/>
          </a:bodyPr>
          <a:p>
            <a:pPr marL="171450" lvl="0" indent="-171450" eaLnBrk="1" hangingPunct="1">
              <a:buFont typeface="Arial" panose="020B0604020202020204" pitchFamily="34" charset="0"/>
              <a:buChar char="•"/>
              <a:defRPr/>
            </a:pPr>
            <a:r>
              <a:rPr lang="zh-CN" altLang="en-US" sz="1200" dirty="0" smtClean="0">
                <a:solidFill>
                  <a:schemeClr val="tx1"/>
                </a:solidFill>
                <a:latin typeface="微软雅黑" panose="020B0503020204020204" charset="-122"/>
                <a:ea typeface="微软雅黑" panose="020B0503020204020204" charset="-122"/>
                <a:sym typeface="+mn-ea"/>
              </a:rPr>
              <a:t>全国临床重点专科</a:t>
            </a:r>
            <a:endParaRPr lang="zh-CN" altLang="en-US" sz="1200" dirty="0" smtClean="0">
              <a:solidFill>
                <a:schemeClr val="tx1"/>
              </a:solidFill>
              <a:latin typeface="微软雅黑" panose="020B0503020204020204" charset="-122"/>
              <a:ea typeface="微软雅黑" panose="020B0503020204020204" charset="-122"/>
              <a:sym typeface="+mn-ea"/>
            </a:endParaRPr>
          </a:p>
        </p:txBody>
      </p:sp>
      <p:sp>
        <p:nvSpPr>
          <p:cNvPr id="29" name="文本框 28"/>
          <p:cNvSpPr txBox="1"/>
          <p:nvPr/>
        </p:nvSpPr>
        <p:spPr>
          <a:xfrm>
            <a:off x="2426667" y="5512739"/>
            <a:ext cx="9346187" cy="953135"/>
          </a:xfrm>
          <a:prstGeom prst="rect">
            <a:avLst/>
          </a:prstGeom>
          <a:noFill/>
        </p:spPr>
        <p:txBody>
          <a:bodyPr wrap="square">
            <a:spAutoFit/>
          </a:bodyPr>
          <a:p>
            <a:pPr marL="285750" indent="-285750">
              <a:buFont typeface="Arial" panose="020B0604020202020204" pitchFamily="34" charset="0"/>
              <a:buChar char="•"/>
            </a:pPr>
            <a:r>
              <a:rPr lang="zh-CN" altLang="en-US" sz="1400" b="1" dirty="0">
                <a:latin typeface="微软雅黑" panose="020B0503020204020204" charset="-122"/>
                <a:ea typeface="微软雅黑" panose="020B0503020204020204" charset="-122"/>
                <a:cs typeface="微软雅黑" panose="020B0503020204020204" charset="-122"/>
              </a:rPr>
              <a:t>基本条件：</a:t>
            </a:r>
            <a:endParaRPr lang="zh-CN" altLang="en-US" sz="1400" b="1" dirty="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rPr>
              <a:t>具有一定科研基础和上进心</a:t>
            </a:r>
            <a:endParaRPr lang="zh-CN" altLang="en-US" sz="1400" dirty="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rPr>
              <a:t>具有良好的团队协作能力和独立开展科研工作能力</a:t>
            </a:r>
            <a:endParaRPr lang="zh-CN" altLang="en-US" sz="1400" dirty="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zh-CN" altLang="en-US" sz="1400" b="1" dirty="0">
                <a:latin typeface="微软雅黑" panose="020B0503020204020204" charset="-122"/>
                <a:ea typeface="微软雅黑" panose="020B0503020204020204" charset="-122"/>
                <a:cs typeface="微软雅黑" panose="020B0503020204020204" charset="-122"/>
              </a:rPr>
              <a:t>岗位职责：</a:t>
            </a:r>
            <a:r>
              <a:rPr lang="zh-CN" altLang="en-US" sz="1400" dirty="0">
                <a:latin typeface="微软雅黑" panose="020B0503020204020204" charset="-122"/>
                <a:ea typeface="微软雅黑" panose="020B0503020204020204" charset="-122"/>
                <a:cs typeface="微软雅黑" panose="020B0503020204020204" charset="-122"/>
              </a:rPr>
              <a:t>开展科学研究工作，撰写论文，国际学术交流，积极申请各类科研项目</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34" name="文本框 33"/>
          <p:cNvSpPr txBox="1"/>
          <p:nvPr/>
        </p:nvSpPr>
        <p:spPr>
          <a:xfrm>
            <a:off x="2526009" y="2657741"/>
            <a:ext cx="4402924" cy="2030095"/>
          </a:xfrm>
          <a:prstGeom prst="rect">
            <a:avLst/>
          </a:prstGeom>
          <a:noFill/>
        </p:spPr>
        <p:txBody>
          <a:bodyPr wrap="square">
            <a:spAutoFit/>
          </a:bodyPr>
          <a:p>
            <a:pPr marL="171450" indent="-171450" latinLnBrk="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rPr>
              <a:t>1984-9至1989-7, 郑州大学, 临床医学, 学士</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rPr>
              <a:t>1989-7</a:t>
            </a:r>
            <a:r>
              <a:rPr lang="zh-CN" altLang="en-US" sz="1200" dirty="0">
                <a:latin typeface="微软雅黑" panose="020B0503020204020204" charset="-122"/>
                <a:ea typeface="微软雅黑" panose="020B0503020204020204" charset="-122"/>
                <a:cs typeface="微软雅黑" panose="020B0503020204020204" charset="-122"/>
              </a:rPr>
              <a:t>至</a:t>
            </a:r>
            <a:r>
              <a:rPr lang="en-US" altLang="zh-CN" sz="1200" dirty="0">
                <a:latin typeface="微软雅黑" panose="020B0503020204020204" charset="-122"/>
                <a:ea typeface="微软雅黑" panose="020B0503020204020204" charset="-122"/>
                <a:cs typeface="微软雅黑" panose="020B0503020204020204" charset="-122"/>
              </a:rPr>
              <a:t>1996-8, </a:t>
            </a:r>
            <a:r>
              <a:rPr lang="zh-CN" altLang="en-US" sz="1200" dirty="0">
                <a:latin typeface="微软雅黑" panose="020B0503020204020204" charset="-122"/>
                <a:ea typeface="微软雅黑" panose="020B0503020204020204" charset="-122"/>
                <a:cs typeface="微软雅黑" panose="020B0503020204020204" charset="-122"/>
              </a:rPr>
              <a:t>解放军第</a:t>
            </a:r>
            <a:r>
              <a:rPr lang="en-US" altLang="zh-CN" sz="1200" dirty="0">
                <a:latin typeface="微软雅黑" panose="020B0503020204020204" charset="-122"/>
                <a:ea typeface="微软雅黑" panose="020B0503020204020204" charset="-122"/>
                <a:cs typeface="微软雅黑" panose="020B0503020204020204" charset="-122"/>
              </a:rPr>
              <a:t>460</a:t>
            </a:r>
            <a:r>
              <a:rPr lang="zh-CN" altLang="en-US" sz="1200" dirty="0">
                <a:latin typeface="微软雅黑" panose="020B0503020204020204" charset="-122"/>
                <a:ea typeface="微软雅黑" panose="020B0503020204020204" charset="-122"/>
                <a:cs typeface="微软雅黑" panose="020B0503020204020204" charset="-122"/>
              </a:rPr>
              <a:t>医院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普通外科</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住院医师</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rPr>
              <a:t>1996-9至1999-6, 第一军医大学, 普通外科, 硕士</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rPr>
              <a:t>1999-9至2002-6, 第一军医大学, 临床解剖学, 博士</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rPr>
              <a:t>2002-7</a:t>
            </a:r>
            <a:r>
              <a:rPr lang="zh-CN" altLang="en-US" sz="1200" dirty="0">
                <a:latin typeface="微软雅黑" panose="020B0503020204020204" charset="-122"/>
                <a:ea typeface="微软雅黑" panose="020B0503020204020204" charset="-122"/>
                <a:cs typeface="微软雅黑" panose="020B0503020204020204" charset="-122"/>
              </a:rPr>
              <a:t>至</a:t>
            </a:r>
            <a:r>
              <a:rPr lang="en-US" altLang="zh-CN" sz="1200" dirty="0">
                <a:latin typeface="微软雅黑" panose="020B0503020204020204" charset="-122"/>
                <a:ea typeface="微软雅黑" panose="020B0503020204020204" charset="-122"/>
                <a:cs typeface="微软雅黑" panose="020B0503020204020204" charset="-122"/>
              </a:rPr>
              <a:t>2003-11, </a:t>
            </a:r>
            <a:r>
              <a:rPr lang="zh-CN" altLang="en-US" sz="1200" dirty="0">
                <a:latin typeface="微软雅黑" panose="020B0503020204020204" charset="-122"/>
                <a:ea typeface="微软雅黑" panose="020B0503020204020204" charset="-122"/>
                <a:cs typeface="微软雅黑" panose="020B0503020204020204" charset="-122"/>
              </a:rPr>
              <a:t>广东省人民医院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普通外科</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主治医师</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rPr>
              <a:t>2003-12</a:t>
            </a:r>
            <a:r>
              <a:rPr lang="zh-CN" altLang="en-US" sz="1200" dirty="0">
                <a:latin typeface="微软雅黑" panose="020B0503020204020204" charset="-122"/>
                <a:ea typeface="微软雅黑" panose="020B0503020204020204" charset="-122"/>
                <a:cs typeface="微软雅黑" panose="020B0503020204020204" charset="-122"/>
              </a:rPr>
              <a:t>至</a:t>
            </a:r>
            <a:r>
              <a:rPr lang="en-US" altLang="zh-CN" sz="1200" dirty="0">
                <a:latin typeface="微软雅黑" panose="020B0503020204020204" charset="-122"/>
                <a:ea typeface="微软雅黑" panose="020B0503020204020204" charset="-122"/>
                <a:cs typeface="微软雅黑" panose="020B0503020204020204" charset="-122"/>
              </a:rPr>
              <a:t>2010-11, </a:t>
            </a:r>
            <a:r>
              <a:rPr lang="zh-CN" altLang="en-US" sz="1200" dirty="0">
                <a:latin typeface="微软雅黑" panose="020B0503020204020204" charset="-122"/>
                <a:ea typeface="微软雅黑" panose="020B0503020204020204" charset="-122"/>
                <a:cs typeface="微软雅黑" panose="020B0503020204020204" charset="-122"/>
              </a:rPr>
              <a:t>广东省人民医院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普通外科</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副主任医师</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rPr>
              <a:t>2010-12</a:t>
            </a:r>
            <a:r>
              <a:rPr lang="zh-CN" altLang="en-US" sz="1200" dirty="0">
                <a:latin typeface="微软雅黑" panose="020B0503020204020204" charset="-122"/>
                <a:ea typeface="微软雅黑" panose="020B0503020204020204" charset="-122"/>
                <a:cs typeface="微软雅黑" panose="020B0503020204020204" charset="-122"/>
              </a:rPr>
              <a:t>至现在</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广东省人民医院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普通外科</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主任医师</a:t>
            </a: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7" name="文本框 13"/>
          <p:cNvSpPr txBox="1">
            <a:spLocks noChangeArrowheads="1"/>
          </p:cNvSpPr>
          <p:nvPr/>
        </p:nvSpPr>
        <p:spPr bwMode="auto">
          <a:xfrm>
            <a:off x="6951980" y="1601470"/>
            <a:ext cx="5043805" cy="3756660"/>
          </a:xfrm>
          <a:prstGeom prst="rect">
            <a:avLst/>
          </a:prstGeom>
          <a:noFill/>
          <a:ln w="9525">
            <a:noFill/>
            <a:miter lim="800000"/>
          </a:ln>
        </p:spPr>
        <p:txBody>
          <a:bodyPr wrap="square">
            <a:spAutoFit/>
          </a:bodyPr>
          <a:p>
            <a:pPr lvl="0" algn="just" eaLnBrk="1" hangingPunct="1">
              <a:lnSpc>
                <a:spcPct val="120000"/>
              </a:lnSpc>
              <a:spcBef>
                <a:spcPts val="600"/>
              </a:spcBef>
              <a:defRPr/>
            </a:pPr>
            <a:r>
              <a:rPr lang="zh-CN" altLang="en-US" sz="1300" b="1" dirty="0">
                <a:solidFill>
                  <a:prstClr val="black"/>
                </a:solidFill>
                <a:latin typeface="微软雅黑" panose="020B0503020204020204" charset="-122"/>
                <a:ea typeface="微软雅黑" panose="020B0503020204020204" charset="-122"/>
                <a:cs typeface="微软雅黑" panose="020B0503020204020204" charset="-122"/>
              </a:rPr>
              <a:t>研究方向</a:t>
            </a:r>
            <a:r>
              <a:rPr lang="en-US" altLang="zh-CN" sz="1300" b="1" dirty="0">
                <a:solidFill>
                  <a:prstClr val="black"/>
                </a:solidFill>
                <a:latin typeface="微软雅黑" panose="020B0503020204020204" charset="-122"/>
                <a:ea typeface="微软雅黑" panose="020B0503020204020204" charset="-122"/>
                <a:cs typeface="微软雅黑" panose="020B0503020204020204" charset="-122"/>
              </a:rPr>
              <a:t>: </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1.</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消化系统肿瘤进展的生物机制；</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2.</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胰腺癌代谢重编程</a:t>
            </a:r>
            <a:r>
              <a:rPr lang="zh-CN" sz="1300"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微环境与免疫调节；</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3.</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消化系统肿瘤耐药和</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RNA m6A</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修饰调节</a:t>
            </a:r>
            <a:endParaRPr lang="en-US" altLang="zh-CN" sz="1300" b="1" dirty="0">
              <a:solidFill>
                <a:prstClr val="black"/>
              </a:solidFill>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r>
              <a:rPr kumimoji="0" lang="zh-CN" altLang="en-US" sz="1300" b="1" i="0" u="none" strike="noStrike" kern="1200" cap="none" spc="0" normalizeH="0" baseline="0" dirty="0">
                <a:solidFill>
                  <a:prstClr val="black"/>
                </a:solidFill>
                <a:latin typeface="微软雅黑" panose="020B0503020204020204" charset="-122"/>
                <a:ea typeface="微软雅黑" panose="020B0503020204020204" charset="-122"/>
                <a:cs typeface="微软雅黑" panose="020B0503020204020204" charset="-122"/>
              </a:rPr>
              <a:t>主要业绩</a:t>
            </a:r>
            <a:r>
              <a:rPr kumimoji="0" lang="en-US" altLang="zh-CN" sz="13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以第一作者及通讯作者发表</a:t>
            </a:r>
            <a:r>
              <a:rPr sz="1300" dirty="0">
                <a:solidFill>
                  <a:prstClr val="black"/>
                </a:solidFill>
                <a:latin typeface="微软雅黑" panose="020B0503020204020204" charset="-122"/>
                <a:ea typeface="微软雅黑" panose="020B0503020204020204" charset="-122"/>
                <a:cs typeface="微软雅黑" panose="020B0503020204020204" charset="-122"/>
                <a:sym typeface="+mn-ea"/>
              </a:rPr>
              <a:t>在</a:t>
            </a:r>
            <a:r>
              <a:rPr lang="en-US" sz="1300" dirty="0">
                <a:solidFill>
                  <a:prstClr val="black"/>
                </a:solidFill>
                <a:latin typeface="微软雅黑" panose="020B0503020204020204" charset="-122"/>
                <a:ea typeface="微软雅黑" panose="020B0503020204020204" charset="-122"/>
                <a:cs typeface="微软雅黑" panose="020B0503020204020204" charset="-122"/>
                <a:sym typeface="+mn-ea"/>
              </a:rPr>
              <a:t>JECCR</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sz="1300" dirty="0">
                <a:solidFill>
                  <a:prstClr val="black"/>
                </a:solidFill>
                <a:latin typeface="微软雅黑" panose="020B0503020204020204" charset="-122"/>
                <a:ea typeface="微软雅黑" panose="020B0503020204020204" charset="-122"/>
                <a:cs typeface="微软雅黑" panose="020B0503020204020204" charset="-122"/>
                <a:sym typeface="+mn-ea"/>
              </a:rPr>
              <a:t>Oncogene等国内外期刊</a:t>
            </a:r>
            <a:r>
              <a:rPr lang="en-US" altLang="zh-CN" sz="1300" b="1" i="0" dirty="0">
                <a:solidFill>
                  <a:srgbClr val="000000"/>
                </a:solidFill>
                <a:effectLst/>
                <a:latin typeface="微软雅黑" panose="020B0503020204020204" charset="-122"/>
                <a:ea typeface="微软雅黑" panose="020B0503020204020204" charset="-122"/>
                <a:cs typeface="微软雅黑" panose="020B0503020204020204" charset="-122"/>
              </a:rPr>
              <a:t>60</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余篇。获得广东省科学技术进步二等奖及三等奖各</a:t>
            </a:r>
            <a:r>
              <a:rPr lang="en-US" altLang="zh-CN" sz="1300" i="0" dirty="0">
                <a:solidFill>
                  <a:srgbClr val="000000"/>
                </a:solidFill>
                <a:effectLst/>
                <a:latin typeface="微软雅黑" panose="020B0503020204020204" charset="-122"/>
                <a:ea typeface="微软雅黑" panose="020B0503020204020204" charset="-122"/>
                <a:cs typeface="微软雅黑" panose="020B0503020204020204" charset="-122"/>
              </a:rPr>
              <a:t>1</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项，军队医疗成果二等奖</a:t>
            </a:r>
            <a:r>
              <a:rPr lang="en-US" altLang="zh-CN" sz="1300" i="0" dirty="0">
                <a:solidFill>
                  <a:srgbClr val="000000"/>
                </a:solidFill>
                <a:effectLst/>
                <a:latin typeface="微软雅黑" panose="020B0503020204020204" charset="-122"/>
                <a:ea typeface="微软雅黑" panose="020B0503020204020204" charset="-122"/>
                <a:cs typeface="微软雅黑" panose="020B0503020204020204" charset="-122"/>
              </a:rPr>
              <a:t>1</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项</a:t>
            </a:r>
            <a:endParaRPr kumimoji="0" lang="en-US" altLang="zh-CN" sz="1300" i="0" u="none" strike="noStrike" kern="1200" cap="none" spc="0" normalizeH="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r>
              <a:rPr lang="zh-CN" altLang="en-US" sz="1300" b="1" dirty="0">
                <a:solidFill>
                  <a:prstClr val="black"/>
                </a:solidFill>
                <a:latin typeface="微软雅黑" panose="020B0503020204020204" charset="-122"/>
                <a:ea typeface="微软雅黑" panose="020B0503020204020204" charset="-122"/>
                <a:cs typeface="微软雅黑" panose="020B0503020204020204" charset="-122"/>
              </a:rPr>
              <a:t>研究资助</a:t>
            </a:r>
            <a:r>
              <a:rPr lang="en-US" altLang="zh-CN" sz="1300" b="1"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近年主持国家自然科学基金面上项目、广东省自然科学基金及科技计划项目以及广州市科技计划项目等</a:t>
            </a:r>
            <a:r>
              <a:rPr lang="en-US" altLang="zh-CN" sz="1300" i="0" dirty="0">
                <a:solidFill>
                  <a:srgbClr val="000000"/>
                </a:solidFill>
                <a:effectLst/>
                <a:latin typeface="微软雅黑" panose="020B0503020204020204" charset="-122"/>
                <a:ea typeface="微软雅黑" panose="020B0503020204020204" charset="-122"/>
                <a:cs typeface="微软雅黑" panose="020B0503020204020204" charset="-122"/>
              </a:rPr>
              <a:t>10</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余项，课题组在研经费超过</a:t>
            </a:r>
            <a:r>
              <a:rPr lang="en-US" altLang="zh-CN" sz="1300" i="0" dirty="0">
                <a:solidFill>
                  <a:srgbClr val="000000"/>
                </a:solidFill>
                <a:effectLst/>
                <a:latin typeface="微软雅黑" panose="020B0503020204020204" charset="-122"/>
                <a:ea typeface="微软雅黑" panose="020B0503020204020204" charset="-122"/>
                <a:cs typeface="微软雅黑" panose="020B0503020204020204" charset="-122"/>
              </a:rPr>
              <a:t>500</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万</a:t>
            </a:r>
            <a:endParaRPr lang="en-US" altLang="zh-CN" sz="1300" b="1" dirty="0">
              <a:solidFill>
                <a:prstClr val="black"/>
              </a:solidFill>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r>
              <a:rPr lang="zh-CN" altLang="en-US" sz="1300" b="1" dirty="0">
                <a:solidFill>
                  <a:prstClr val="black"/>
                </a:solidFill>
                <a:latin typeface="微软雅黑" panose="020B0503020204020204" charset="-122"/>
                <a:ea typeface="微软雅黑" panose="020B0503020204020204" charset="-122"/>
                <a:cs typeface="微软雅黑" panose="020B0503020204020204" charset="-122"/>
              </a:rPr>
              <a:t>培养学生</a:t>
            </a:r>
            <a:r>
              <a:rPr lang="en-US" altLang="zh-CN" sz="1300" b="1"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截至目前，共招收硕士生</a:t>
            </a:r>
            <a:r>
              <a:rPr lang="en-US" altLang="zh-CN" sz="1300" dirty="0">
                <a:solidFill>
                  <a:srgbClr val="000000"/>
                </a:solidFill>
                <a:latin typeface="微软雅黑" panose="020B0503020204020204" charset="-122"/>
                <a:ea typeface="微软雅黑" panose="020B0503020204020204" charset="-122"/>
                <a:cs typeface="微软雅黑" panose="020B0503020204020204" charset="-122"/>
              </a:rPr>
              <a:t>14</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人，博士生</a:t>
            </a:r>
            <a:r>
              <a:rPr lang="en-US" altLang="zh-CN" sz="1300" dirty="0">
                <a:solidFill>
                  <a:srgbClr val="000000"/>
                </a:solidFill>
                <a:latin typeface="微软雅黑" panose="020B0503020204020204" charset="-122"/>
                <a:ea typeface="微软雅黑" panose="020B0503020204020204" charset="-122"/>
                <a:cs typeface="微软雅黑" panose="020B0503020204020204" charset="-122"/>
              </a:rPr>
              <a:t>6</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人，学生主要来自南方医科大学、汕头大学及华南理工大学等高等院校</a:t>
            </a:r>
            <a:endParaRPr lang="en-US" altLang="zh-CN" sz="1300" b="1" i="0" dirty="0">
              <a:solidFill>
                <a:srgbClr val="000000"/>
              </a:solidFill>
              <a:effectLst/>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r>
              <a:rPr lang="zh-CN" altLang="en-US" sz="1300" b="1" dirty="0">
                <a:solidFill>
                  <a:prstClr val="black"/>
                </a:solidFill>
                <a:latin typeface="微软雅黑" panose="020B0503020204020204" charset="-122"/>
                <a:ea typeface="微软雅黑" panose="020B0503020204020204" charset="-122"/>
                <a:cs typeface="微软雅黑" panose="020B0503020204020204" charset="-122"/>
              </a:rPr>
              <a:t>团队简介：</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团队聚焦于肿瘤代谢重编程、肿瘤微环境与免疫调节、</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RNA m6A</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修饰调节等胰腺癌进展过程中的重要科学问题，拥有从单分子、单细胞水平到动物水平，多角度多层次地开展研究的实验平台与资源，立志于基础研究转化并促进临床研究</a:t>
            </a:r>
            <a:endParaRPr lang="zh-CN" altLang="en-US" sz="1300"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8" name="文本框 21"/>
          <p:cNvSpPr txBox="1">
            <a:spLocks noChangeArrowheads="1"/>
          </p:cNvSpPr>
          <p:nvPr/>
        </p:nvSpPr>
        <p:spPr bwMode="auto">
          <a:xfrm>
            <a:off x="2461061" y="-6610"/>
            <a:ext cx="3579812" cy="460375"/>
          </a:xfrm>
          <a:prstGeom prst="rect">
            <a:avLst/>
          </a:prstGeom>
          <a:noFill/>
          <a:ln w="9525">
            <a:noFill/>
            <a:miter lim="800000"/>
          </a:ln>
        </p:spPr>
        <p:txBody>
          <a:bodyPr>
            <a:spAutoFit/>
          </a:bodyPr>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侯宝华</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 name="文本框 8"/>
          <p:cNvSpPr txBox="1"/>
          <p:nvPr/>
        </p:nvSpPr>
        <p:spPr>
          <a:xfrm>
            <a:off x="3470910" y="127635"/>
            <a:ext cx="7155815" cy="275590"/>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主任医师</a:t>
            </a:r>
            <a:r>
              <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教授</a:t>
            </a:r>
            <a:r>
              <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博士生导师</a:t>
            </a:r>
            <a:r>
              <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广东省人民医院普通外科行政主任</a:t>
            </a:r>
            <a:r>
              <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a:t>
            </a:r>
            <a:r>
              <a:rPr lang="zh-CN" altLang="en-US" sz="1200" b="1" spc="12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广东省人民医院河源医院副院长</a:t>
            </a:r>
            <a:endPar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nvSpPr>
        <p:spPr>
          <a:xfrm>
            <a:off x="2426811" y="538155"/>
            <a:ext cx="8242300" cy="553085"/>
          </a:xfrm>
          <a:prstGeom prst="rect">
            <a:avLst/>
          </a:prstGeom>
          <a:noFill/>
        </p:spPr>
        <p:txBody>
          <a:bodyPr wrap="square">
            <a:spAutoFit/>
          </a:bodyPr>
          <a:p>
            <a:pPr algn="just" eaLnBrk="1" fontAlgn="auto" hangingPunct="1">
              <a:spcBef>
                <a:spcPts val="0"/>
              </a:spcBef>
              <a:spcAft>
                <a:spcPts val="0"/>
              </a:spcAft>
              <a:defRPr/>
            </a:pPr>
            <a:r>
              <a:rPr kumimoji="0" lang="zh-CN" altLang="en-US" sz="10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学术任职：广东省抗癌协会胰腺癌专业委员会第三届候任主任委员；广东省医学会数字医学分会副主任委员；广州市医学会肝胆外科学分会第一届副主任委员；广东省医学会肝胆胰外科学分会第三届常务委员；广东省临床医学学会肝胆胰外科专业委员会副主任委员；广东省健康管理学会胰腺疾病专业委员会副主任委员；中国抗癌协会胰腺癌专业委员会神经内分泌肿瘤学组委员等</a:t>
            </a:r>
            <a:endParaRPr kumimoji="0" lang="zh-CN" altLang="en-US" sz="10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270"/>
            <a:ext cx="8368030" cy="1097280"/>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8" name="组合 7"/>
          <p:cNvGrpSpPr/>
          <p:nvPr/>
        </p:nvGrpSpPr>
        <p:grpSpPr>
          <a:xfrm>
            <a:off x="2450465" y="1360805"/>
            <a:ext cx="3470275" cy="358140"/>
            <a:chOff x="3816" y="2143"/>
            <a:chExt cx="5465" cy="564"/>
          </a:xfrm>
        </p:grpSpPr>
        <p:pic>
          <p:nvPicPr>
            <p:cNvPr id="17411" name="图片 7"/>
            <p:cNvPicPr>
              <a:picLocks noChangeAspect="1"/>
            </p:cNvPicPr>
            <p:nvPr/>
          </p:nvPicPr>
          <p:blipFill>
            <a:blip r:embed="rId1" cstate="print"/>
            <a:srcRect t="3896" r="91544" b="3088"/>
            <a:stretch>
              <a:fillRect/>
            </a:stretch>
          </p:blipFill>
          <p:spPr bwMode="auto">
            <a:xfrm>
              <a:off x="3816" y="2143"/>
              <a:ext cx="487" cy="565"/>
            </a:xfrm>
            <a:prstGeom prst="rect">
              <a:avLst/>
            </a:prstGeom>
            <a:noFill/>
            <a:ln w="9525">
              <a:noFill/>
              <a:miter lim="800000"/>
              <a:headEnd/>
              <a:tailEnd/>
            </a:ln>
          </p:spPr>
        </p:pic>
        <p:sp>
          <p:nvSpPr>
            <p:cNvPr id="17421" name="文本框 17"/>
            <p:cNvSpPr txBox="1">
              <a:spLocks noChangeArrowheads="1"/>
            </p:cNvSpPr>
            <p:nvPr/>
          </p:nvSpPr>
          <p:spPr bwMode="auto">
            <a:xfrm>
              <a:off x="4261" y="2183"/>
              <a:ext cx="5020" cy="483"/>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grpSp>
      <p:grpSp>
        <p:nvGrpSpPr>
          <p:cNvPr id="9" name="组合 8"/>
          <p:cNvGrpSpPr/>
          <p:nvPr/>
        </p:nvGrpSpPr>
        <p:grpSpPr>
          <a:xfrm>
            <a:off x="2450465" y="2435225"/>
            <a:ext cx="1709420" cy="358140"/>
            <a:chOff x="3859" y="3747"/>
            <a:chExt cx="2692" cy="564"/>
          </a:xfrm>
        </p:grpSpPr>
        <p:pic>
          <p:nvPicPr>
            <p:cNvPr id="17422" name="图片 24"/>
            <p:cNvPicPr>
              <a:picLocks noChangeAspect="1"/>
            </p:cNvPicPr>
            <p:nvPr/>
          </p:nvPicPr>
          <p:blipFill>
            <a:blip r:embed="rId1" cstate="print"/>
            <a:srcRect t="3896" r="91544" b="3088"/>
            <a:stretch>
              <a:fillRect/>
            </a:stretch>
          </p:blipFill>
          <p:spPr bwMode="auto">
            <a:xfrm>
              <a:off x="3859" y="3747"/>
              <a:ext cx="487" cy="565"/>
            </a:xfrm>
            <a:prstGeom prst="rect">
              <a:avLst/>
            </a:prstGeom>
            <a:noFill/>
            <a:ln w="9525">
              <a:noFill/>
              <a:miter lim="800000"/>
              <a:headEnd/>
              <a:tailEnd/>
            </a:ln>
          </p:spPr>
        </p:pic>
        <p:sp>
          <p:nvSpPr>
            <p:cNvPr id="17423" name="文本框 25"/>
            <p:cNvSpPr txBox="1">
              <a:spLocks noChangeArrowheads="1"/>
            </p:cNvSpPr>
            <p:nvPr/>
          </p:nvSpPr>
          <p:spPr bwMode="auto">
            <a:xfrm>
              <a:off x="4281" y="3765"/>
              <a:ext cx="2270" cy="48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grpSp>
        <p:nvGrpSpPr>
          <p:cNvPr id="13" name="组合 12"/>
          <p:cNvGrpSpPr/>
          <p:nvPr/>
        </p:nvGrpSpPr>
        <p:grpSpPr>
          <a:xfrm>
            <a:off x="2450465" y="5699987"/>
            <a:ext cx="1152525" cy="358140"/>
            <a:chOff x="3914" y="8080"/>
            <a:chExt cx="1815" cy="564"/>
          </a:xfrm>
        </p:grpSpPr>
        <p:pic>
          <p:nvPicPr>
            <p:cNvPr id="25" name="图片 24"/>
            <p:cNvPicPr>
              <a:picLocks noChangeAspect="1"/>
            </p:cNvPicPr>
            <p:nvPr/>
          </p:nvPicPr>
          <p:blipFill>
            <a:blip r:embed="rId1" cstate="print"/>
            <a:srcRect t="3896" r="91544" b="3088"/>
            <a:stretch>
              <a:fillRect/>
            </a:stretch>
          </p:blipFill>
          <p:spPr bwMode="auto">
            <a:xfrm>
              <a:off x="3914" y="8080"/>
              <a:ext cx="487" cy="565"/>
            </a:xfrm>
            <a:prstGeom prst="rect">
              <a:avLst/>
            </a:prstGeom>
            <a:noFill/>
            <a:ln w="9525">
              <a:noFill/>
              <a:miter lim="800000"/>
              <a:headEnd/>
              <a:tailEnd/>
            </a:ln>
          </p:spPr>
        </p:pic>
        <p:sp>
          <p:nvSpPr>
            <p:cNvPr id="27" name="文本框 25"/>
            <p:cNvSpPr txBox="1">
              <a:spLocks noChangeArrowheads="1"/>
            </p:cNvSpPr>
            <p:nvPr/>
          </p:nvSpPr>
          <p:spPr bwMode="auto">
            <a:xfrm>
              <a:off x="4307" y="8086"/>
              <a:ext cx="1422" cy="48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29" name="文本框 11"/>
          <p:cNvSpPr txBox="1">
            <a:spLocks noChangeArrowheads="1"/>
          </p:cNvSpPr>
          <p:nvPr/>
        </p:nvSpPr>
        <p:spPr bwMode="auto">
          <a:xfrm>
            <a:off x="2577766" y="6109201"/>
            <a:ext cx="3996716" cy="645160"/>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性格开朗，勤奋好学，热爱神经病学专业，对神经科学临床及基础研究具有初步了解及探索兴趣。</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30" name="文本框 21"/>
          <p:cNvSpPr txBox="1">
            <a:spLocks noChangeArrowheads="1"/>
          </p:cNvSpPr>
          <p:nvPr/>
        </p:nvSpPr>
        <p:spPr bwMode="auto">
          <a:xfrm>
            <a:off x="434975" y="635"/>
            <a:ext cx="1800860" cy="975995"/>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工作单位：华南理工大学医学院</a:t>
            </a:r>
            <a:r>
              <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lang="zh-CN" altLang="en-US" sz="1200" b="1" dirty="0">
                <a:solidFill>
                  <a:srgbClr val="FFFFFF"/>
                </a:solidFill>
                <a:latin typeface="微软雅黑" panose="020B0503020204020204" charset="-122"/>
                <a:ea typeface="微软雅黑" panose="020B0503020204020204" charset="-122"/>
              </a:rPr>
              <a:t>华南理工大学第一临床学院（附属广东省人民医院）</a:t>
            </a:r>
            <a:endParaRPr lang="zh-CN" altLang="en-US" sz="1200" b="1" dirty="0">
              <a:solidFill>
                <a:srgbClr val="FFFFFF"/>
              </a:solidFill>
              <a:latin typeface="微软雅黑" panose="020B0503020204020204" charset="-122"/>
              <a:ea typeface="微软雅黑" panose="020B0503020204020204" charset="-122"/>
            </a:endParaRPr>
          </a:p>
        </p:txBody>
      </p:sp>
      <p:sp>
        <p:nvSpPr>
          <p:cNvPr id="2" name="文本框 1"/>
          <p:cNvSpPr txBox="1"/>
          <p:nvPr/>
        </p:nvSpPr>
        <p:spPr>
          <a:xfrm>
            <a:off x="2395220" y="-3810"/>
            <a:ext cx="8455026" cy="1348061"/>
          </a:xfrm>
          <a:prstGeom prst="rect">
            <a:avLst/>
          </a:prstGeom>
          <a:noFill/>
        </p:spPr>
        <p:txBody>
          <a:bodyPr wrap="square">
            <a:spAutoFit/>
          </a:bodyPr>
          <a:lstStyle/>
          <a:p>
            <a:pPr>
              <a:lnSpc>
                <a:spcPct val="120000"/>
              </a:lnSpc>
              <a:defRPr/>
            </a:pPr>
            <a:r>
              <a:rPr lang="zh-CN" altLang="en-US" sz="2000" b="1" noProof="0" dirty="0">
                <a:solidFill>
                  <a:prstClr val="white"/>
                </a:solidFill>
                <a:latin typeface="微软雅黑" panose="020B0503020204020204" charset="-122"/>
                <a:ea typeface="微软雅黑" panose="020B0503020204020204" charset="-122"/>
              </a:rPr>
              <a:t>王丽娟</a:t>
            </a: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一级</a:t>
            </a:r>
            <a:r>
              <a:rPr lang="zh-CN" altLang="en-US" sz="1200" b="1" spc="120" dirty="0">
                <a:solidFill>
                  <a:prstClr val="white"/>
                </a:solidFill>
                <a:latin typeface="微软雅黑" panose="020B0503020204020204" charset="-122"/>
                <a:ea typeface="微软雅黑" panose="020B0503020204020204" charset="-122"/>
              </a:rPr>
              <a:t>主任医师、</a:t>
            </a:r>
            <a:r>
              <a:rPr kumimoji="0" lang="zh-CN" altLang="en-US" sz="1200" b="1" i="0" u="none" strike="noStrike" kern="1200" cap="none" spc="120" normalizeH="0" baseline="0" noProof="0" dirty="0">
                <a:ln>
                  <a:noFill/>
                </a:ln>
                <a:solidFill>
                  <a:prstClr val="white"/>
                </a:solidFill>
                <a:effectLst/>
                <a:uLnTx/>
                <a:uFillTx/>
                <a:latin typeface="微软雅黑" panose="020B0503020204020204" charset="-122"/>
                <a:ea typeface="微软雅黑" panose="020B0503020204020204" charset="-122"/>
                <a:cs typeface="+mn-cs"/>
              </a:rPr>
              <a:t>博士（</a:t>
            </a:r>
            <a:r>
              <a:rPr lang="zh-CN" altLang="en-US" sz="1200" b="1" spc="120" dirty="0">
                <a:solidFill>
                  <a:prstClr val="white"/>
                </a:solidFill>
                <a:latin typeface="微软雅黑" panose="020B0503020204020204" charset="-122"/>
                <a:ea typeface="微软雅黑" panose="020B0503020204020204" charset="-122"/>
              </a:rPr>
              <a:t>硕士）生导师</a:t>
            </a:r>
            <a:r>
              <a:rPr lang="zh-CN" altLang="en-US" sz="1200" b="1" spc="120" dirty="0" smtClean="0">
                <a:solidFill>
                  <a:prstClr val="white"/>
                </a:solidFill>
                <a:latin typeface="微软雅黑" panose="020B0503020204020204" charset="-122"/>
                <a:ea typeface="微软雅黑" panose="020B0503020204020204" charset="-122"/>
              </a:rPr>
              <a:t>、博士后合作导师、国家</a:t>
            </a:r>
            <a:r>
              <a:rPr lang="zh-CN" altLang="en-US" sz="1200" b="1" spc="120" dirty="0">
                <a:solidFill>
                  <a:prstClr val="white"/>
                </a:solidFill>
                <a:latin typeface="微软雅黑" panose="020B0503020204020204" charset="-122"/>
                <a:ea typeface="微软雅黑" panose="020B0503020204020204" charset="-122"/>
              </a:rPr>
              <a:t>临床重点专科学术</a:t>
            </a:r>
            <a:r>
              <a:rPr lang="zh-CN" altLang="en-US" sz="1200" b="1" spc="120" dirty="0" smtClean="0">
                <a:solidFill>
                  <a:prstClr val="white"/>
                </a:solidFill>
                <a:latin typeface="微软雅黑" panose="020B0503020204020204" charset="-122"/>
                <a:ea typeface="微软雅黑" panose="020B0503020204020204" charset="-122"/>
              </a:rPr>
              <a:t>带头人、国家</a:t>
            </a:r>
            <a:r>
              <a:rPr lang="zh-CN" altLang="en-US" sz="1200" b="1" spc="120" dirty="0">
                <a:solidFill>
                  <a:prstClr val="white"/>
                </a:solidFill>
                <a:latin typeface="微软雅黑" panose="020B0503020204020204" charset="-122"/>
                <a:ea typeface="微软雅黑" panose="020B0503020204020204" charset="-122"/>
              </a:rPr>
              <a:t>重点研发计划</a:t>
            </a:r>
            <a:r>
              <a:rPr lang="zh-CN" altLang="en-US" sz="1200" b="1" spc="120" dirty="0" smtClean="0">
                <a:solidFill>
                  <a:prstClr val="white"/>
                </a:solidFill>
                <a:latin typeface="微软雅黑" panose="020B0503020204020204" charset="-122"/>
                <a:ea typeface="微软雅黑" panose="020B0503020204020204" charset="-122"/>
              </a:rPr>
              <a:t>首席专家、广东省</a:t>
            </a:r>
            <a:r>
              <a:rPr lang="zh-CN" altLang="en-US" sz="1200" b="1" spc="120" dirty="0">
                <a:solidFill>
                  <a:prstClr val="white"/>
                </a:solidFill>
                <a:latin typeface="微软雅黑" panose="020B0503020204020204" charset="-122"/>
                <a:ea typeface="微软雅黑" panose="020B0503020204020204" charset="-122"/>
              </a:rPr>
              <a:t>医学领军</a:t>
            </a:r>
            <a:r>
              <a:rPr lang="zh-CN" altLang="en-US" sz="1200" b="1" spc="120" dirty="0" smtClean="0">
                <a:solidFill>
                  <a:prstClr val="white"/>
                </a:solidFill>
                <a:latin typeface="微软雅黑" panose="020B0503020204020204" charset="-122"/>
                <a:ea typeface="微软雅黑" panose="020B0503020204020204" charset="-122"/>
              </a:rPr>
              <a:t>人才</a:t>
            </a:r>
            <a:r>
              <a:rPr lang="zh-CN" altLang="en-US" sz="1200" b="1" spc="120" dirty="0">
                <a:solidFill>
                  <a:prstClr val="white"/>
                </a:solidFill>
                <a:latin typeface="微软雅黑" panose="020B0503020204020204" charset="-122"/>
                <a:ea typeface="微软雅黑" panose="020B0503020204020204" charset="-122"/>
              </a:rPr>
              <a:t>、</a:t>
            </a:r>
            <a:r>
              <a:rPr lang="zh-CN" altLang="en-US" sz="1200" b="1" spc="120" dirty="0" smtClean="0">
                <a:solidFill>
                  <a:prstClr val="white"/>
                </a:solidFill>
                <a:latin typeface="微软雅黑" panose="020B0503020204020204" charset="-122"/>
                <a:ea typeface="微软雅黑" panose="020B0503020204020204" charset="-122"/>
              </a:rPr>
              <a:t>广东省人民医院神经科学科带头人、</a:t>
            </a:r>
            <a:r>
              <a:rPr lang="zh-CN" altLang="en-US" sz="1200" b="1" spc="120" dirty="0" smtClean="0">
                <a:solidFill>
                  <a:prstClr val="white"/>
                </a:solidFill>
                <a:latin typeface="微软雅黑" panose="020B0503020204020204" charset="-122"/>
                <a:ea typeface="微软雅黑" panose="020B0503020204020204" charset="-122"/>
              </a:rPr>
              <a:t>广东省</a:t>
            </a:r>
            <a:r>
              <a:rPr lang="zh-CN" altLang="en-US" sz="1200" b="1" spc="120" dirty="0">
                <a:solidFill>
                  <a:prstClr val="white"/>
                </a:solidFill>
                <a:latin typeface="微软雅黑" panose="020B0503020204020204" charset="-122"/>
                <a:ea typeface="微软雅黑" panose="020B0503020204020204" charset="-122"/>
              </a:rPr>
              <a:t>神经科学研究所</a:t>
            </a:r>
            <a:r>
              <a:rPr lang="zh-CN" altLang="en-US" sz="1200" b="1" spc="120" dirty="0" smtClean="0">
                <a:solidFill>
                  <a:prstClr val="white"/>
                </a:solidFill>
                <a:latin typeface="微软雅黑" panose="020B0503020204020204" charset="-122"/>
                <a:ea typeface="微软雅黑" panose="020B0503020204020204" charset="-122"/>
              </a:rPr>
              <a:t>所长、中国</a:t>
            </a:r>
            <a:r>
              <a:rPr lang="zh-CN" altLang="en-US" sz="1200" b="1" spc="120" dirty="0">
                <a:solidFill>
                  <a:prstClr val="white"/>
                </a:solidFill>
                <a:latin typeface="微软雅黑" panose="020B0503020204020204" charset="-122"/>
                <a:ea typeface="微软雅黑" panose="020B0503020204020204" charset="-122"/>
              </a:rPr>
              <a:t>医师协会神经内科医师分会副会长兼</a:t>
            </a:r>
            <a:r>
              <a:rPr lang="zh-CN" altLang="en-US" sz="1200" b="1" spc="120" dirty="0" smtClean="0">
                <a:solidFill>
                  <a:prstClr val="white"/>
                </a:solidFill>
                <a:latin typeface="微软雅黑" panose="020B0503020204020204" charset="-122"/>
                <a:ea typeface="微软雅黑" panose="020B0503020204020204" charset="-122"/>
              </a:rPr>
              <a:t>帕金森病及运动障碍学组组长、中华</a:t>
            </a:r>
            <a:r>
              <a:rPr lang="zh-CN" altLang="en-US" sz="1200" b="1" spc="120" dirty="0">
                <a:solidFill>
                  <a:prstClr val="white"/>
                </a:solidFill>
                <a:latin typeface="微软雅黑" panose="020B0503020204020204" charset="-122"/>
                <a:ea typeface="微软雅黑" panose="020B0503020204020204" charset="-122"/>
              </a:rPr>
              <a:t>医学会神经病学分会帕金森及运动障碍学组副组长、广东省医师协会脑血管病医师分会主任委员，中国卒中学会移动医疗分会副</a:t>
            </a:r>
            <a:r>
              <a:rPr lang="zh-CN" altLang="en-US" sz="1200" b="1" spc="120" dirty="0" smtClean="0">
                <a:solidFill>
                  <a:prstClr val="white"/>
                </a:solidFill>
                <a:latin typeface="微软雅黑" panose="020B0503020204020204" charset="-122"/>
                <a:ea typeface="微软雅黑" panose="020B0503020204020204" charset="-122"/>
              </a:rPr>
              <a:t>主任委员</a:t>
            </a:r>
            <a:endParaRPr lang="zh-CN" altLang="en-US" sz="1200" b="1" spc="120" dirty="0">
              <a:solidFill>
                <a:prstClr val="white"/>
              </a:solidFill>
              <a:latin typeface="微软雅黑" panose="020B0503020204020204" charset="-122"/>
              <a:ea typeface="微软雅黑" panose="020B0503020204020204" charset="-122"/>
            </a:endParaRPr>
          </a:p>
          <a:p>
            <a:pPr lvl="0">
              <a:lnSpc>
                <a:spcPct val="120000"/>
              </a:lnSpc>
              <a:defRPr/>
            </a:pPr>
            <a:endParaRPr lang="en-US" altLang="zh-CN" sz="1200" b="1" spc="120" dirty="0">
              <a:solidFill>
                <a:prstClr val="white"/>
              </a:solidFill>
              <a:latin typeface="微软雅黑" panose="020B0503020204020204" charset="-122"/>
              <a:ea typeface="微软雅黑" panose="020B0503020204020204" charset="-122"/>
            </a:endParaRPr>
          </a:p>
        </p:txBody>
      </p:sp>
      <p:sp>
        <p:nvSpPr>
          <p:cNvPr id="18438" name="文本框 12"/>
          <p:cNvSpPr txBox="1">
            <a:spLocks noChangeArrowheads="1"/>
          </p:cNvSpPr>
          <p:nvPr/>
        </p:nvSpPr>
        <p:spPr bwMode="auto">
          <a:xfrm>
            <a:off x="346075" y="4393565"/>
            <a:ext cx="2036763" cy="978729"/>
          </a:xfrm>
          <a:prstGeom prst="rect">
            <a:avLst/>
          </a:prstGeom>
          <a:noFill/>
          <a:ln w="9525">
            <a:noFill/>
            <a:miter lim="800000"/>
          </a:ln>
        </p:spPr>
        <p:txBody>
          <a:bodyPr wrap="square">
            <a:spAutoFit/>
          </a:bodyPr>
          <a:lstStyle/>
          <a:p>
            <a:pPr fontAlgn="base">
              <a:lnSpc>
                <a:spcPct val="120000"/>
              </a:lnSpc>
              <a:spcBef>
                <a:spcPct val="0"/>
              </a:spcBef>
              <a:spcAft>
                <a:spcPct val="0"/>
              </a:spcAft>
              <a:defRPr/>
            </a:pPr>
            <a:r>
              <a:rPr lang="en-US" altLang="zh-CN"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Email: wljgd68@163.com</a:t>
            </a:r>
            <a:endParaRPr lang="en-US" altLang="zh-CN"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lvl="0" fontAlgn="base">
              <a:lnSpc>
                <a:spcPct val="120000"/>
              </a:lnSpc>
              <a:spcBef>
                <a:spcPct val="0"/>
              </a:spcBef>
              <a:spcAft>
                <a:spcPct val="0"/>
              </a:spcAft>
              <a:defRPr/>
            </a:pP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Tel: 020-83827812-10402</a:t>
            </a:r>
            <a:endPar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vl="0" fontAlgn="base">
              <a:lnSpc>
                <a:spcPct val="120000"/>
              </a:lnSpc>
              <a:spcBef>
                <a:spcPct val="0"/>
              </a:spcBef>
              <a:spcAft>
                <a:spcPct val="0"/>
              </a:spcAft>
              <a:defRPr/>
            </a:pPr>
            <a:r>
              <a:rPr lang="zh-CN" altLang="en-US" sz="1200" dirty="0">
                <a:solidFill>
                  <a:prstClr val="black"/>
                </a:solidFill>
                <a:latin typeface="微软雅黑" panose="020B0503020204020204" charset="-122"/>
                <a:ea typeface="微软雅黑" panose="020B0503020204020204" charset="-122"/>
              </a:rPr>
              <a:t>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026" name="Picture 2" descr="华南理工第一临床学院-王丽娟"/>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0" y="1417003"/>
            <a:ext cx="1810519" cy="248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本框 11"/>
          <p:cNvSpPr txBox="1">
            <a:spLocks noChangeArrowheads="1"/>
          </p:cNvSpPr>
          <p:nvPr/>
        </p:nvSpPr>
        <p:spPr bwMode="auto">
          <a:xfrm>
            <a:off x="2577766" y="1714818"/>
            <a:ext cx="3573462" cy="535531"/>
          </a:xfrm>
          <a:prstGeom prst="rect">
            <a:avLst/>
          </a:prstGeom>
          <a:noFill/>
          <a:ln w="9525">
            <a:noFill/>
            <a:miter lim="800000"/>
          </a:ln>
        </p:spPr>
        <p:txBody>
          <a:bodyPr>
            <a:spAutoFit/>
          </a:bodyPr>
          <a:lstStyle/>
          <a:p>
            <a:pPr lvl="0" eaLnBrk="1" hangingPunct="1">
              <a:lnSpc>
                <a:spcPct val="120000"/>
              </a:lnSpc>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a:t>
            </a:r>
            <a:r>
              <a:rPr lang="zh-CN" altLang="en-US" sz="1200" dirty="0">
                <a:solidFill>
                  <a:prstClr val="black"/>
                </a:solidFill>
                <a:latin typeface="微软雅黑" panose="020B0503020204020204" charset="-122"/>
                <a:ea typeface="微软雅黑" panose="020B0503020204020204" charset="-122"/>
              </a:rPr>
              <a:t>博士：生物医学工程</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defRPr/>
            </a:pPr>
            <a:r>
              <a:rPr lang="zh-CN" altLang="en-US" sz="1200" dirty="0">
                <a:solidFill>
                  <a:prstClr val="black"/>
                </a:solidFill>
                <a:latin typeface="微软雅黑" panose="020B0503020204020204" charset="-122"/>
                <a:ea typeface="微软雅黑" panose="020B0503020204020204" charset="-122"/>
              </a:rPr>
              <a:t>学术硕士：临床医学、生物医学工程</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444" name="矩形 2"/>
          <p:cNvSpPr>
            <a:spLocks noChangeArrowheads="1"/>
          </p:cNvSpPr>
          <p:nvPr/>
        </p:nvSpPr>
        <p:spPr bwMode="auto">
          <a:xfrm>
            <a:off x="2577766" y="2800787"/>
            <a:ext cx="4223008" cy="600164"/>
          </a:xfrm>
          <a:prstGeom prst="rect">
            <a:avLst/>
          </a:prstGeom>
          <a:noFill/>
          <a:ln w="9525">
            <a:noFill/>
            <a:miter lim="800000"/>
          </a:ln>
        </p:spPr>
        <p:txBody>
          <a:bodyPr wrap="square">
            <a:spAutoFit/>
          </a:bodyPr>
          <a:lstStyle/>
          <a:p>
            <a:pPr lvl="0" fontAlgn="base">
              <a:spcBef>
                <a:spcPct val="0"/>
              </a:spcBef>
              <a:spcAft>
                <a:spcPct val="0"/>
              </a:spcAft>
              <a:defRPr/>
            </a:pPr>
            <a:r>
              <a:rPr lang="en-US" altLang="zh-CN" sz="11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1980.09-1985.07 </a:t>
            </a:r>
            <a:r>
              <a:rPr lang="zh-CN" altLang="en-US" sz="11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上海医科大学（现复旦大学）           学士学位</a:t>
            </a:r>
            <a:endParaRPr lang="zh-CN" altLang="en-US" sz="11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lvl="0" fontAlgn="base">
              <a:spcBef>
                <a:spcPct val="0"/>
              </a:spcBef>
              <a:spcAft>
                <a:spcPct val="0"/>
              </a:spcAft>
              <a:defRPr/>
            </a:pPr>
            <a:r>
              <a:rPr lang="en-US" altLang="zh-CN" sz="11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1988.09-1991.07 </a:t>
            </a:r>
            <a:r>
              <a:rPr lang="zh-CN" altLang="en-US" sz="1100" dirty="0">
                <a:solidFill>
                  <a:prstClr val="black"/>
                </a:solidFill>
                <a:latin typeface="Times New Roman" panose="02020603050405020304" pitchFamily="18" charset="0"/>
                <a:ea typeface="微软雅黑" panose="020B0503020204020204" charset="-122"/>
                <a:cs typeface="Times New Roman" panose="02020603050405020304" pitchFamily="18" charset="0"/>
              </a:rPr>
              <a:t>贵阳医学院 （现贵州医科大学）      硕士学位</a:t>
            </a:r>
            <a:endParaRPr lang="zh-CN" altLang="en-US" sz="11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lvl="0" fontAlgn="base">
              <a:spcBef>
                <a:spcPct val="0"/>
              </a:spcBef>
              <a:spcAft>
                <a:spcPct val="0"/>
              </a:spcAft>
              <a:defRPr/>
            </a:pPr>
            <a:r>
              <a:rPr lang="en-US" altLang="zh-CN" sz="11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1993.09-1996.07 </a:t>
            </a:r>
            <a:r>
              <a:rPr lang="zh-CN" altLang="en-US" sz="11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中山医科大学（现中山大学）           博士学位</a:t>
            </a:r>
            <a:endParaRPr lang="zh-CN" altLang="en-US" sz="11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8439" name="文本框 13"/>
          <p:cNvSpPr txBox="1">
            <a:spLocks noChangeArrowheads="1"/>
          </p:cNvSpPr>
          <p:nvPr/>
        </p:nvSpPr>
        <p:spPr bwMode="auto">
          <a:xfrm>
            <a:off x="6846888" y="1620520"/>
            <a:ext cx="4927770" cy="2539157"/>
          </a:xfrm>
          <a:prstGeom prst="rect">
            <a:avLst/>
          </a:prstGeom>
          <a:noFill/>
          <a:ln w="9525">
            <a:noFill/>
            <a:miter lim="800000"/>
          </a:ln>
        </p:spPr>
        <p:txBody>
          <a:bodyPr wrap="square">
            <a:spAutoFit/>
          </a:bodyPr>
          <a:lstStyle/>
          <a:p>
            <a:pPr lvl="0" fontAlgn="base">
              <a:lnSpc>
                <a:spcPct val="120000"/>
              </a:lnSpc>
              <a:spcBef>
                <a:spcPts val="600"/>
              </a:spcBef>
              <a:spcAft>
                <a:spcPct val="0"/>
              </a:spcAft>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研究方向：</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主攻帕金森病、认知障碍、脑血管病生物标志物、神经影像、神经网络、神经调控等研究。</a:t>
            </a:r>
            <a:endPar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研究资助</a:t>
            </a:r>
            <a:r>
              <a:rPr lang="zh-CN" altLang="en-US"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为国家重点研发计划</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重大慢性非传染性疾病项目首席</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PI</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主持国家重点研发计划项目、国家</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自然科学基金、广东省自然科学基金、粤港澳联合创新领域项目、广州市重点实验室建设项目等科研项目十余项。</a:t>
            </a:r>
            <a:endPar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a:lnSpc>
                <a:spcPct val="120000"/>
              </a:lnSpc>
              <a:spcBef>
                <a:spcPts val="600"/>
              </a:spcBef>
              <a:defRPr/>
            </a:pPr>
            <a:r>
              <a:rPr lang="zh-CN" altLang="en-US"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主要业绩</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：获国家科技进步二等奖、卫生部、国家教委、广东省科技进步一、二等奖</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7</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项次；在国内外学术期刊发表论文</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100</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余篇</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，获专利</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6</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项，软件著作权</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项，申请发明专利</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7</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项。</a:t>
            </a:r>
            <a:endPar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lvl="0">
              <a:lnSpc>
                <a:spcPct val="120000"/>
              </a:lnSpc>
              <a:spcBef>
                <a:spcPts val="600"/>
              </a:spcBef>
              <a:defRPr/>
            </a:pPr>
            <a:endParaRPr lang="en-US" altLang="zh-CN" sz="1200" dirty="0">
              <a:solidFill>
                <a:prstClr val="black"/>
              </a:solidFill>
              <a:latin typeface="微软雅黑" panose="020B0503020204020204" charset="-122"/>
              <a:ea typeface="微软雅黑" panose="020B0503020204020204" charset="-122"/>
            </a:endParaRPr>
          </a:p>
        </p:txBody>
      </p:sp>
      <p:sp>
        <p:nvSpPr>
          <p:cNvPr id="4" name="矩形 3"/>
          <p:cNvSpPr/>
          <p:nvPr/>
        </p:nvSpPr>
        <p:spPr>
          <a:xfrm>
            <a:off x="6786511" y="3841500"/>
            <a:ext cx="5121983" cy="387798"/>
          </a:xfrm>
          <a:prstGeom prst="rect">
            <a:avLst/>
          </a:prstGeom>
        </p:spPr>
        <p:txBody>
          <a:bodyPr wrap="square">
            <a:spAutoFit/>
          </a:bodyPr>
          <a:lstStyle/>
          <a:p>
            <a:pPr lvl="0" algn="ctr">
              <a:lnSpc>
                <a:spcPct val="120000"/>
              </a:lnSpc>
              <a:spcBef>
                <a:spcPts val="600"/>
              </a:spcBef>
              <a:defRPr/>
            </a:pPr>
            <a:r>
              <a:rPr lang="zh-CN" altLang="en-US" sz="1600" b="1" dirty="0">
                <a:solidFill>
                  <a:prstClr val="black"/>
                </a:solidFill>
                <a:latin typeface="微软雅黑" panose="020B0503020204020204" charset="-122"/>
                <a:ea typeface="微软雅黑" panose="020B0503020204020204" charset="-122"/>
              </a:rPr>
              <a:t>团结协作、开拓创新的研究团队，欢迎你共创佳绩！</a:t>
            </a:r>
            <a:endParaRPr lang="zh-CN" altLang="en-US" sz="1600" b="1" dirty="0">
              <a:solidFill>
                <a:prstClr val="black"/>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870" y="4371412"/>
            <a:ext cx="2614794" cy="1737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2254" y="4371516"/>
            <a:ext cx="2530701" cy="1703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450" name="矩形 31"/>
          <p:cNvSpPr>
            <a:spLocks noChangeArrowheads="1"/>
          </p:cNvSpPr>
          <p:nvPr/>
        </p:nvSpPr>
        <p:spPr bwMode="auto">
          <a:xfrm>
            <a:off x="2577766" y="4062198"/>
            <a:ext cx="4160438" cy="1569660"/>
          </a:xfrm>
          <a:prstGeom prst="rect">
            <a:avLst/>
          </a:prstGeom>
          <a:noFill/>
          <a:ln w="9525">
            <a:noFill/>
            <a:miter lim="800000"/>
          </a:ln>
        </p:spPr>
        <p:txBody>
          <a:bodyPr wrap="square">
            <a:spAutoFit/>
          </a:bodyPr>
          <a:lstStyle/>
          <a:p>
            <a:r>
              <a:rPr lang="zh-CN" altLang="en-US" sz="1200" dirty="0" smtClean="0">
                <a:latin typeface="微软雅黑" panose="020B0503020204020204" charset="-122"/>
                <a:ea typeface="微软雅黑" panose="020B0503020204020204" charset="-122"/>
              </a:rPr>
              <a:t>广东省人民医院神经科</a:t>
            </a:r>
            <a:r>
              <a:rPr lang="zh-CN" altLang="en-US" sz="1200" dirty="0">
                <a:latin typeface="微软雅黑" panose="020B0503020204020204" charset="-122"/>
                <a:ea typeface="微软雅黑" panose="020B0503020204020204" charset="-122"/>
              </a:rPr>
              <a:t>为国家临床重点专科、卫生部首批专科医师培训基地、广东省医学重点专科、广东省临床重点专科、华南地区专科声誉排名第二（复旦版）、国家重点研发计划重大慢病专项牵头单位、国家疑难病症诊治能力提升工程建设项目单位（心脑血管）、国家卫健委高级卒中中心、中国医师协会神经内科骨干师资培训基地、广东省医师协会神经内科师资培训基地、中国帕金森病高级中心、广州市神经退行性疾病重点实验室。</a:t>
            </a:r>
            <a:endParaRPr lang="zh-CN" altLang="en-US" sz="1200" dirty="0">
              <a:latin typeface="微软雅黑" panose="020B0503020204020204" charset="-122"/>
              <a:ea typeface="微软雅黑" panose="020B0503020204020204" charset="-122"/>
            </a:endParaRPr>
          </a:p>
        </p:txBody>
      </p:sp>
      <p:grpSp>
        <p:nvGrpSpPr>
          <p:cNvPr id="12" name="组合 11"/>
          <p:cNvGrpSpPr/>
          <p:nvPr/>
        </p:nvGrpSpPr>
        <p:grpSpPr>
          <a:xfrm>
            <a:off x="2450465" y="3616960"/>
            <a:ext cx="1173480" cy="358140"/>
            <a:chOff x="3956" y="5586"/>
            <a:chExt cx="1848" cy="564"/>
          </a:xfrm>
        </p:grpSpPr>
        <p:pic>
          <p:nvPicPr>
            <p:cNvPr id="10" name="图片 24"/>
            <p:cNvPicPr>
              <a:picLocks noChangeAspect="1"/>
            </p:cNvPicPr>
            <p:nvPr/>
          </p:nvPicPr>
          <p:blipFill>
            <a:blip r:embed="rId1"/>
            <a:srcRect t="3896" r="91544" b="3088"/>
            <a:stretch>
              <a:fillRect/>
            </a:stretch>
          </p:blipFill>
          <p:spPr bwMode="auto">
            <a:xfrm>
              <a:off x="3956" y="5586"/>
              <a:ext cx="485" cy="565"/>
            </a:xfrm>
            <a:prstGeom prst="rect">
              <a:avLst/>
            </a:prstGeom>
            <a:noFill/>
            <a:ln w="9525">
              <a:noFill/>
              <a:miter lim="800000"/>
              <a:headEnd/>
              <a:tailEnd/>
            </a:ln>
          </p:spPr>
        </p:pic>
        <p:sp>
          <p:nvSpPr>
            <p:cNvPr id="11" name="文本框 25"/>
            <p:cNvSpPr txBox="1">
              <a:spLocks noChangeArrowheads="1"/>
            </p:cNvSpPr>
            <p:nvPr/>
          </p:nvSpPr>
          <p:spPr bwMode="auto">
            <a:xfrm>
              <a:off x="4382" y="5622"/>
              <a:ext cx="1422" cy="48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400" b="1" dirty="0">
                  <a:solidFill>
                    <a:prstClr val="black"/>
                  </a:solidFill>
                  <a:latin typeface="微软雅黑" panose="020B0503020204020204" charset="-122"/>
                  <a:ea typeface="微软雅黑" panose="020B0503020204020204" charset="-122"/>
                </a:rPr>
                <a:t>学科</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发展</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12762" y="1785496"/>
            <a:ext cx="3579813" cy="82994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专业硕士：临床医学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920875" cy="757130"/>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(20) 33971317</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zqllc8@126.com</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759679" cy="3911520"/>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消化道肿瘤发生发展、转移机制</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病理人工智能开发和应用</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肿瘤单细胞测序</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4.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肿瘤微环境</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5.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肿瘤生物信息分析及应用</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50000"/>
              </a:lnSpc>
              <a:spcBef>
                <a:spcPts val="600"/>
              </a:spcBef>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主持国家自然基金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6</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项，其它基金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12</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项，在国际和国内期刊发表科研论文</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70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余篇，被引</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3000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余次，累计影响因子超过</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H</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指数</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19</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累计科研经费</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1300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多万；在研基金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姓  名   张庆玲</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2096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研究员 博士生导师 博士后合作导师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广东省人民医院病理科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主任、学科带头人</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62078" y="2332866"/>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43585" y="3776015"/>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910644" y="3848688"/>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2"/>
          <p:cNvSpPr txBox="1">
            <a:spLocks noChangeArrowheads="1"/>
          </p:cNvSpPr>
          <p:nvPr/>
        </p:nvSpPr>
        <p:spPr bwMode="auto">
          <a:xfrm>
            <a:off x="8440055" y="5326871"/>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此处可放团队照片或实验室照片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682" t="2956" r="11810" b="21454"/>
          <a:stretch>
            <a:fillRect/>
          </a:stretch>
        </p:blipFill>
        <p:spPr>
          <a:xfrm>
            <a:off x="397531" y="1512840"/>
            <a:ext cx="1828250" cy="2335848"/>
          </a:xfrm>
          <a:prstGeom prst="rect">
            <a:avLst/>
          </a:prstGeom>
        </p:spPr>
      </p:pic>
      <p:sp>
        <p:nvSpPr>
          <p:cNvPr id="28" name="文本框 27"/>
          <p:cNvSpPr txBox="1"/>
          <p:nvPr/>
        </p:nvSpPr>
        <p:spPr>
          <a:xfrm>
            <a:off x="2712762" y="2633397"/>
            <a:ext cx="3566075" cy="1167692"/>
          </a:xfrm>
          <a:prstGeom prst="rect">
            <a:avLst/>
          </a:prstGeom>
          <a:noFill/>
        </p:spPr>
        <p:txBody>
          <a:bodyPr wrap="square">
            <a:spAutoFit/>
          </a:bodyPr>
          <a:lstStyle/>
          <a:p>
            <a:pPr algn="just">
              <a:lnSpc>
                <a:spcPct val="150000"/>
              </a:lnSpc>
            </a:pPr>
            <a:r>
              <a:rPr lang="zh-CN" altLang="en-US" sz="1200" dirty="0">
                <a:solidFill>
                  <a:prstClr val="black"/>
                </a:solidFill>
                <a:latin typeface="微软雅黑" panose="020B0503020204020204" charset="-122"/>
                <a:ea typeface="微软雅黑" panose="020B0503020204020204" charset="-122"/>
              </a:rPr>
              <a:t>广东省人民医院病理科学科带头人、病理科主任。</a:t>
            </a:r>
            <a:endParaRPr lang="en-US" altLang="zh-CN" sz="1200" dirty="0">
              <a:solidFill>
                <a:prstClr val="black"/>
              </a:solidFill>
              <a:latin typeface="微软雅黑" panose="020B0503020204020204" charset="-122"/>
              <a:ea typeface="微软雅黑" panose="020B0503020204020204" charset="-122"/>
            </a:endParaRPr>
          </a:p>
          <a:p>
            <a:pPr algn="just">
              <a:lnSpc>
                <a:spcPct val="150000"/>
              </a:lnSpc>
            </a:pPr>
            <a:r>
              <a:rPr lang="zh-CN" altLang="zh-CN" sz="1200" dirty="0">
                <a:solidFill>
                  <a:prstClr val="black"/>
                </a:solidFill>
                <a:latin typeface="微软雅黑" panose="020B0503020204020204" charset="-122"/>
                <a:ea typeface="微软雅黑" panose="020B0503020204020204" charset="-122"/>
              </a:rPr>
              <a:t>曾在南方医科大学从事教学、科研及临床病理诊断工作</a:t>
            </a:r>
            <a:r>
              <a:rPr lang="en-US" altLang="zh-CN" sz="1200" dirty="0">
                <a:solidFill>
                  <a:prstClr val="black"/>
                </a:solidFill>
                <a:latin typeface="微软雅黑" panose="020B0503020204020204" charset="-122"/>
                <a:ea typeface="微软雅黑" panose="020B0503020204020204" charset="-122"/>
              </a:rPr>
              <a:t>20</a:t>
            </a:r>
            <a:r>
              <a:rPr lang="zh-CN" altLang="zh-CN" sz="1200" dirty="0">
                <a:solidFill>
                  <a:prstClr val="black"/>
                </a:solidFill>
                <a:latin typeface="微软雅黑" panose="020B0503020204020204" charset="-122"/>
                <a:ea typeface="微软雅黑" panose="020B0503020204020204" charset="-122"/>
              </a:rPr>
              <a:t>余年；期间至</a:t>
            </a:r>
            <a:r>
              <a:rPr lang="en-US" altLang="zh-CN" sz="1200" dirty="0">
                <a:solidFill>
                  <a:prstClr val="black"/>
                </a:solidFill>
                <a:latin typeface="微软雅黑" panose="020B0503020204020204" charset="-122"/>
                <a:ea typeface="微软雅黑" panose="020B0503020204020204" charset="-122"/>
              </a:rPr>
              <a:t>MD</a:t>
            </a:r>
            <a:r>
              <a:rPr lang="zh-CN" altLang="zh-CN" sz="1200" dirty="0">
                <a:solidFill>
                  <a:prstClr val="black"/>
                </a:solidFill>
                <a:latin typeface="微软雅黑" panose="020B0503020204020204" charset="-122"/>
                <a:ea typeface="微软雅黑" panose="020B0503020204020204" charset="-122"/>
              </a:rPr>
              <a:t>安德森肿瘤中心完成三年半的访学</a:t>
            </a:r>
            <a:r>
              <a:rPr lang="zh-CN" altLang="en-US" sz="1200" dirty="0">
                <a:solidFill>
                  <a:prstClr val="black"/>
                </a:solidFill>
                <a:latin typeface="微软雅黑" panose="020B0503020204020204" charset="-122"/>
                <a:ea typeface="微软雅黑" panose="020B0503020204020204" charset="-122"/>
              </a:rPr>
              <a:t>。</a:t>
            </a:r>
            <a:endParaRPr lang="zh-CN" altLang="en-US" sz="1200" dirty="0">
              <a:solidFill>
                <a:prstClr val="black"/>
              </a:solidFill>
              <a:latin typeface="微软雅黑" panose="020B0503020204020204" charset="-122"/>
              <a:ea typeface="微软雅黑" panose="020B0503020204020204" charset="-122"/>
            </a:endParaRPr>
          </a:p>
        </p:txBody>
      </p:sp>
      <p:sp>
        <p:nvSpPr>
          <p:cNvPr id="29" name="文本框 28"/>
          <p:cNvSpPr txBox="1"/>
          <p:nvPr/>
        </p:nvSpPr>
        <p:spPr>
          <a:xfrm>
            <a:off x="2656555" y="4080972"/>
            <a:ext cx="3795611" cy="2766206"/>
          </a:xfrm>
          <a:prstGeom prst="rect">
            <a:avLst/>
          </a:prstGeom>
          <a:noFill/>
        </p:spPr>
        <p:txBody>
          <a:bodyPr wrap="square">
            <a:spAutoFit/>
          </a:bodyPr>
          <a:lstStyle/>
          <a:p>
            <a:pPr algn="just">
              <a:lnSpc>
                <a:spcPct val="150000"/>
              </a:lnSpc>
            </a:pPr>
            <a:r>
              <a:rPr lang="zh-CN" altLang="zh-CN" sz="1200" dirty="0">
                <a:solidFill>
                  <a:prstClr val="black"/>
                </a:solidFill>
                <a:latin typeface="微软雅黑" panose="020B0503020204020204" charset="-122"/>
                <a:ea typeface="微软雅黑" panose="020B0503020204020204" charset="-122"/>
              </a:rPr>
              <a:t>中华医学会病理学分会国际交流合作工作委员会委员</a:t>
            </a:r>
            <a:endParaRPr lang="en-US" altLang="zh-CN" sz="1200" dirty="0">
              <a:solidFill>
                <a:prstClr val="black"/>
              </a:solidFill>
              <a:latin typeface="微软雅黑" panose="020B0503020204020204" charset="-122"/>
              <a:ea typeface="微软雅黑" panose="020B0503020204020204" charset="-122"/>
            </a:endParaRPr>
          </a:p>
          <a:p>
            <a:pPr algn="just">
              <a:lnSpc>
                <a:spcPct val="150000"/>
              </a:lnSpc>
            </a:pPr>
            <a:r>
              <a:rPr lang="zh-CN" altLang="zh-CN" sz="1200" dirty="0">
                <a:solidFill>
                  <a:prstClr val="black"/>
                </a:solidFill>
                <a:latin typeface="微软雅黑" panose="020B0503020204020204" charset="-122"/>
                <a:ea typeface="微软雅黑" panose="020B0503020204020204" charset="-122"/>
              </a:rPr>
              <a:t>世界华人医师协会检验与病理医师协会常委</a:t>
            </a:r>
            <a:endParaRPr lang="en-US" altLang="zh-CN" sz="1200" dirty="0">
              <a:solidFill>
                <a:prstClr val="black"/>
              </a:solidFill>
              <a:latin typeface="微软雅黑" panose="020B0503020204020204" charset="-122"/>
              <a:ea typeface="微软雅黑" panose="020B0503020204020204" charset="-122"/>
            </a:endParaRPr>
          </a:p>
          <a:p>
            <a:pPr algn="just">
              <a:lnSpc>
                <a:spcPct val="150000"/>
              </a:lnSpc>
            </a:pPr>
            <a:r>
              <a:rPr lang="zh-CN" altLang="zh-CN" sz="1200" dirty="0">
                <a:solidFill>
                  <a:prstClr val="black"/>
                </a:solidFill>
                <a:latin typeface="微软雅黑" panose="020B0503020204020204" charset="-122"/>
                <a:ea typeface="微软雅黑" panose="020B0503020204020204" charset="-122"/>
              </a:rPr>
              <a:t>中国抗癌协会肿瘤微环境专业委员会委员</a:t>
            </a:r>
            <a:endParaRPr lang="en-US" altLang="zh-CN" sz="1200" dirty="0">
              <a:solidFill>
                <a:prstClr val="black"/>
              </a:solidFill>
              <a:latin typeface="微软雅黑" panose="020B0503020204020204" charset="-122"/>
              <a:ea typeface="微软雅黑" panose="020B0503020204020204" charset="-122"/>
            </a:endParaRPr>
          </a:p>
          <a:p>
            <a:pPr algn="just">
              <a:lnSpc>
                <a:spcPct val="150000"/>
              </a:lnSpc>
            </a:pPr>
            <a:r>
              <a:rPr lang="zh-CN" altLang="en-US" sz="1200" dirty="0">
                <a:solidFill>
                  <a:prstClr val="black"/>
                </a:solidFill>
                <a:latin typeface="微软雅黑" panose="020B0503020204020204" charset="-122"/>
                <a:ea typeface="微软雅黑" panose="020B0503020204020204" charset="-122"/>
              </a:rPr>
              <a:t>广东省精准医学应用学会分子病理分会主任委员</a:t>
            </a:r>
            <a:endParaRPr lang="en-US" altLang="zh-CN" sz="1200" dirty="0">
              <a:solidFill>
                <a:prstClr val="black"/>
              </a:solidFill>
              <a:latin typeface="微软雅黑" panose="020B0503020204020204" charset="-122"/>
              <a:ea typeface="微软雅黑" panose="020B0503020204020204" charset="-122"/>
            </a:endParaRPr>
          </a:p>
          <a:p>
            <a:pPr algn="just">
              <a:lnSpc>
                <a:spcPct val="150000"/>
              </a:lnSpc>
            </a:pPr>
            <a:r>
              <a:rPr lang="zh-CN" altLang="en-US" sz="1200" dirty="0">
                <a:solidFill>
                  <a:prstClr val="black"/>
                </a:solidFill>
                <a:latin typeface="微软雅黑" panose="020B0503020204020204" charset="-122"/>
                <a:ea typeface="微软雅黑" panose="020B0503020204020204" charset="-122"/>
              </a:rPr>
              <a:t>广东省医学会病理学分会副主任委员</a:t>
            </a:r>
            <a:endParaRPr lang="en-US" altLang="zh-CN" sz="1200" dirty="0">
              <a:solidFill>
                <a:prstClr val="black"/>
              </a:solidFill>
              <a:latin typeface="微软雅黑" panose="020B0503020204020204" charset="-122"/>
              <a:ea typeface="微软雅黑" panose="020B0503020204020204" charset="-122"/>
            </a:endParaRPr>
          </a:p>
          <a:p>
            <a:pPr algn="just">
              <a:lnSpc>
                <a:spcPct val="150000"/>
              </a:lnSpc>
            </a:pPr>
            <a:r>
              <a:rPr lang="zh-CN" altLang="en-US" sz="1200" dirty="0">
                <a:solidFill>
                  <a:prstClr val="black"/>
                </a:solidFill>
                <a:latin typeface="微软雅黑" panose="020B0503020204020204" charset="-122"/>
                <a:ea typeface="微软雅黑" panose="020B0503020204020204" charset="-122"/>
              </a:rPr>
              <a:t>广东省临床医学会病理学分会副主任委员</a:t>
            </a:r>
            <a:endParaRPr lang="en-US" altLang="zh-CN" sz="1200" dirty="0">
              <a:solidFill>
                <a:prstClr val="black"/>
              </a:solidFill>
              <a:latin typeface="微软雅黑" panose="020B0503020204020204" charset="-122"/>
              <a:ea typeface="微软雅黑" panose="020B0503020204020204" charset="-122"/>
            </a:endParaRPr>
          </a:p>
          <a:p>
            <a:pPr algn="just">
              <a:lnSpc>
                <a:spcPct val="150000"/>
              </a:lnSpc>
            </a:pPr>
            <a:r>
              <a:rPr lang="zh-CN" altLang="en-US" sz="1200" dirty="0">
                <a:solidFill>
                  <a:prstClr val="black"/>
                </a:solidFill>
                <a:latin typeface="微软雅黑" panose="020B0503020204020204" charset="-122"/>
                <a:ea typeface="微软雅黑" panose="020B0503020204020204" charset="-122"/>
              </a:rPr>
              <a:t>教育部学位中心学位评审专家</a:t>
            </a:r>
            <a:endParaRPr lang="en-US" altLang="zh-CN" sz="1200" dirty="0">
              <a:solidFill>
                <a:prstClr val="black"/>
              </a:solidFill>
              <a:latin typeface="微软雅黑" panose="020B0503020204020204" charset="-122"/>
              <a:ea typeface="微软雅黑" panose="020B0503020204020204" charset="-122"/>
            </a:endParaRPr>
          </a:p>
          <a:p>
            <a:pPr algn="just">
              <a:lnSpc>
                <a:spcPct val="150000"/>
              </a:lnSpc>
            </a:pPr>
            <a:r>
              <a:rPr lang="en-US" altLang="zh-CN" sz="1200" dirty="0">
                <a:solidFill>
                  <a:prstClr val="black"/>
                </a:solidFill>
                <a:latin typeface="微软雅黑" panose="020B0503020204020204" charset="-122"/>
                <a:ea typeface="微软雅黑" panose="020B0503020204020204" charset="-122"/>
              </a:rPr>
              <a:t>Human genetics</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Rare Tumors</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Journal of Molecular Biology</a:t>
            </a:r>
            <a:r>
              <a:rPr lang="zh-CN" altLang="en-US" sz="1200" dirty="0">
                <a:solidFill>
                  <a:prstClr val="black"/>
                </a:solidFill>
                <a:latin typeface="微软雅黑" panose="020B0503020204020204" charset="-122"/>
                <a:ea typeface="微软雅黑" panose="020B0503020204020204" charset="-122"/>
              </a:rPr>
              <a:t>和</a:t>
            </a:r>
            <a:r>
              <a:rPr lang="en-US" altLang="zh-CN" sz="1200" dirty="0">
                <a:solidFill>
                  <a:prstClr val="black"/>
                </a:solidFill>
                <a:latin typeface="微软雅黑" panose="020B0503020204020204" charset="-122"/>
                <a:ea typeface="微软雅黑" panose="020B0503020204020204" charset="-122"/>
              </a:rPr>
              <a:t>Genesis</a:t>
            </a:r>
            <a:r>
              <a:rPr lang="zh-CN" altLang="en-US" sz="1200" dirty="0">
                <a:solidFill>
                  <a:prstClr val="black"/>
                </a:solidFill>
                <a:latin typeface="微软雅黑" panose="020B0503020204020204" charset="-122"/>
                <a:ea typeface="微软雅黑" panose="020B0503020204020204" charset="-122"/>
              </a:rPr>
              <a:t>等杂志审稿人。</a:t>
            </a:r>
            <a:endParaRPr lang="en-US" altLang="zh-CN" sz="1200" dirty="0">
              <a:solidFill>
                <a:prstClr val="black"/>
              </a:solidFill>
              <a:latin typeface="微软雅黑" panose="020B0503020204020204" charset="-122"/>
              <a:ea typeface="微软雅黑" panose="020B0503020204020204" charset="-122"/>
            </a:endParaRPr>
          </a:p>
          <a:p>
            <a:pPr algn="just">
              <a:lnSpc>
                <a:spcPts val="1500"/>
              </a:lnSpc>
            </a:pPr>
            <a:endParaRPr lang="zh-CN" altLang="en-US" sz="1200" dirty="0">
              <a:solidFill>
                <a:prstClr val="black"/>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4"/>
          <a:stretch>
            <a:fillRect/>
          </a:stretch>
        </p:blipFill>
        <p:spPr>
          <a:xfrm>
            <a:off x="6930397" y="5132022"/>
            <a:ext cx="4301034" cy="1133458"/>
          </a:xfrm>
          <a:prstGeom prst="rect">
            <a:avLst/>
          </a:prstGeom>
        </p:spPr>
      </p:pic>
      <p:sp>
        <p:nvSpPr>
          <p:cNvPr id="2" name="文本框 1"/>
          <p:cNvSpPr txBox="1"/>
          <p:nvPr/>
        </p:nvSpPr>
        <p:spPr>
          <a:xfrm>
            <a:off x="8289925" y="6265545"/>
            <a:ext cx="2015490" cy="245110"/>
          </a:xfrm>
          <a:prstGeom prst="rect">
            <a:avLst/>
          </a:prstGeom>
          <a:noFill/>
        </p:spPr>
        <p:txBody>
          <a:bodyPr wrap="square" rtlCol="0" anchor="t">
            <a:spAutoFit/>
          </a:bodyPr>
          <a:p>
            <a:pPr algn="ctr"/>
            <a:r>
              <a:rPr lang="zh-CN" altLang="en-US" sz="1000" dirty="0">
                <a:solidFill>
                  <a:prstClr val="black"/>
                </a:solidFill>
                <a:latin typeface="微软雅黑" panose="020B0503020204020204" charset="-122"/>
                <a:ea typeface="微软雅黑" panose="020B0503020204020204" charset="-122"/>
                <a:sym typeface="+mn-ea"/>
              </a:rPr>
              <a:t>实验室实景图</a:t>
            </a:r>
            <a:endParaRPr lang="zh-CN" altLang="en-US" sz="1000" dirty="0">
              <a:solidFill>
                <a:prstClr val="black"/>
              </a:solidFill>
              <a:latin typeface="微软雅黑" panose="020B0503020204020204" charset="-122"/>
              <a:ea typeface="微软雅黑" panose="020B050302020402020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82838" y="-11113"/>
            <a:ext cx="8243887"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CN" altLang="en-US">
              <a:solidFill>
                <a:schemeClr val="bg1"/>
              </a:solidFill>
            </a:endParaRPr>
          </a:p>
        </p:txBody>
      </p:sp>
      <p:pic>
        <p:nvPicPr>
          <p:cNvPr id="52227" name="图片 7"/>
          <p:cNvPicPr>
            <a:picLocks noChangeAspect="1"/>
          </p:cNvPicPr>
          <p:nvPr/>
        </p:nvPicPr>
        <p:blipFill>
          <a:blip r:embed="rId1" cstate="print">
            <a:extLst>
              <a:ext uri="{28A0092B-C50C-407E-A947-70E740481C1C}">
                <a14:useLocalDpi xmlns:a14="http://schemas.microsoft.com/office/drawing/2010/main" val="0"/>
              </a:ext>
            </a:extLst>
          </a:blip>
          <a:srcRect t="3896" r="91544" b="3088"/>
          <a:stretch>
            <a:fillRect/>
          </a:stretch>
        </p:blipFill>
        <p:spPr bwMode="auto">
          <a:xfrm>
            <a:off x="2525713" y="1274763"/>
            <a:ext cx="309562" cy="358775"/>
          </a:xfrm>
          <a:prstGeom prst="rect">
            <a:avLst/>
          </a:prstGeom>
          <a:solidFill>
            <a:srgbClr val="F18D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2228" name="文本框 11"/>
          <p:cNvSpPr txBox="1">
            <a:spLocks noChangeArrowheads="1"/>
          </p:cNvSpPr>
          <p:nvPr/>
        </p:nvSpPr>
        <p:spPr bwMode="auto">
          <a:xfrm>
            <a:off x="2646363" y="1649413"/>
            <a:ext cx="3573462"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r>
              <a:rPr lang="zh-CN" altLang="en-US" sz="1200" b="1" dirty="0">
                <a:solidFill>
                  <a:srgbClr val="000000"/>
                </a:solidFill>
                <a:latin typeface="微软雅黑" panose="020B0503020204020204" charset="-122"/>
                <a:ea typeface="微软雅黑" panose="020B0503020204020204" charset="-122"/>
              </a:rPr>
              <a:t>学术博士：生物学或生物医学工程</a:t>
            </a:r>
            <a:endParaRPr lang="zh-CN" altLang="en-US" sz="1200" b="1" dirty="0">
              <a:solidFill>
                <a:srgbClr val="000000"/>
              </a:solidFill>
              <a:latin typeface="微软雅黑" panose="020B0503020204020204" charset="-122"/>
              <a:ea typeface="微软雅黑" panose="020B0503020204020204" charset="-122"/>
            </a:endParaRPr>
          </a:p>
          <a:p>
            <a:pPr>
              <a:lnSpc>
                <a:spcPct val="150000"/>
              </a:lnSpc>
            </a:pPr>
            <a:r>
              <a:rPr lang="zh-CN" altLang="en-US" sz="1200" b="1" dirty="0">
                <a:solidFill>
                  <a:srgbClr val="000000"/>
                </a:solidFill>
                <a:latin typeface="微软雅黑" panose="020B0503020204020204" charset="-122"/>
                <a:ea typeface="微软雅黑" panose="020B0503020204020204" charset="-122"/>
              </a:rPr>
              <a:t>学术硕士：生物学</a:t>
            </a:r>
            <a:endParaRPr lang="en-US" altLang="zh-CN" sz="1200" b="1" dirty="0">
              <a:solidFill>
                <a:srgbClr val="000000"/>
              </a:solidFill>
              <a:latin typeface="微软雅黑" panose="020B0503020204020204" charset="-122"/>
              <a:ea typeface="微软雅黑" panose="020B0503020204020204" charset="-122"/>
            </a:endParaRPr>
          </a:p>
        </p:txBody>
      </p:sp>
      <p:sp>
        <p:nvSpPr>
          <p:cNvPr id="52229" name="文本框 12"/>
          <p:cNvSpPr txBox="1">
            <a:spLocks noChangeArrowheads="1"/>
          </p:cNvSpPr>
          <p:nvPr/>
        </p:nvSpPr>
        <p:spPr bwMode="auto">
          <a:xfrm>
            <a:off x="300931" y="3833813"/>
            <a:ext cx="2105025"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20000"/>
              </a:lnSpc>
            </a:pPr>
            <a:r>
              <a:rPr lang="en-US" altLang="zh-CN" sz="1200" dirty="0">
                <a:latin typeface="微软雅黑" panose="020B0503020204020204" charset="-122"/>
                <a:ea typeface="微软雅黑" panose="020B0503020204020204" charset="-122"/>
              </a:rPr>
              <a:t>Tel: 020-39380971</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Mobile:13632101125</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Email: mczhangwq@scut.edu.cn</a:t>
            </a:r>
            <a:endParaRPr lang="en-US" altLang="zh-CN" sz="1200" dirty="0">
              <a:latin typeface="微软雅黑" panose="020B0503020204020204" charset="-122"/>
              <a:ea typeface="微软雅黑" panose="020B0503020204020204" charset="-122"/>
            </a:endParaRPr>
          </a:p>
        </p:txBody>
      </p:sp>
      <p:sp>
        <p:nvSpPr>
          <p:cNvPr id="52230" name="文本框 13"/>
          <p:cNvSpPr txBox="1">
            <a:spLocks noChangeArrowheads="1"/>
          </p:cNvSpPr>
          <p:nvPr/>
        </p:nvSpPr>
        <p:spPr bwMode="auto">
          <a:xfrm>
            <a:off x="6847609" y="1502684"/>
            <a:ext cx="4551508" cy="276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lnSpc>
                <a:spcPct val="120000"/>
              </a:lnSpc>
              <a:spcBef>
                <a:spcPts val="600"/>
              </a:spcBef>
            </a:pPr>
            <a:r>
              <a:rPr lang="zh-CN" altLang="en-US" sz="1200" b="1" dirty="0">
                <a:latin typeface="微软雅黑" panose="020B0503020204020204" charset="-122"/>
                <a:ea typeface="微软雅黑" panose="020B0503020204020204" charset="-122"/>
              </a:rPr>
              <a:t>研究方向：</a:t>
            </a:r>
            <a:r>
              <a:rPr lang="zh-CN" altLang="en-US" sz="1200" dirty="0">
                <a:latin typeface="微软雅黑" panose="020B0503020204020204" charset="-122"/>
                <a:ea typeface="微软雅黑" panose="020B0503020204020204" charset="-122"/>
                <a:sym typeface="+mn-ea"/>
              </a:rPr>
              <a:t>造血发育、疾病模型与药物筛选</a:t>
            </a:r>
            <a:r>
              <a:rPr lang="zh-CN" altLang="en-US" sz="1200" dirty="0">
                <a:latin typeface="微软雅黑" panose="020B0503020204020204" charset="-122"/>
                <a:ea typeface="微软雅黑" panose="020B0503020204020204" charset="-122"/>
              </a:rPr>
              <a:t>。</a:t>
            </a:r>
            <a:endParaRPr lang="en-US" altLang="zh-CN" sz="1200" dirty="0">
              <a:latin typeface="微软雅黑" panose="020B0503020204020204" charset="-122"/>
              <a:ea typeface="微软雅黑" panose="020B0503020204020204" charset="-122"/>
            </a:endParaRPr>
          </a:p>
          <a:p>
            <a:pPr algn="just">
              <a:lnSpc>
                <a:spcPct val="120000"/>
              </a:lnSpc>
              <a:spcBef>
                <a:spcPts val="600"/>
              </a:spcBef>
            </a:pPr>
            <a:r>
              <a:rPr lang="zh-CN" altLang="en-US" sz="1200" b="1" dirty="0">
                <a:latin typeface="微软雅黑" panose="020B0503020204020204" charset="-122"/>
                <a:ea typeface="微软雅黑" panose="020B0503020204020204" charset="-122"/>
              </a:rPr>
              <a:t>主要业绩：</a:t>
            </a:r>
            <a:r>
              <a:rPr lang="zh-CN" altLang="en-US" sz="1200" dirty="0">
                <a:latin typeface="微软雅黑" panose="020B0503020204020204" charset="-122"/>
                <a:ea typeface="微软雅黑" panose="020B0503020204020204" charset="-122"/>
                <a:sym typeface="+mn-ea"/>
              </a:rPr>
              <a:t>第一或通讯作者发表</a:t>
            </a:r>
            <a:r>
              <a:rPr lang="en-US" altLang="zh-CN" sz="1200" dirty="0">
                <a:latin typeface="微软雅黑" panose="020B0503020204020204" charset="-122"/>
                <a:ea typeface="微软雅黑" panose="020B0503020204020204" charset="-122"/>
                <a:sym typeface="+mn-ea"/>
              </a:rPr>
              <a:t>Blood</a:t>
            </a:r>
            <a:r>
              <a:rPr lang="zh-CN" altLang="en-US" sz="1200" dirty="0">
                <a:latin typeface="微软雅黑" panose="020B0503020204020204" charset="-122"/>
                <a:ea typeface="微软雅黑" panose="020B0503020204020204" charset="-122"/>
                <a:sym typeface="+mn-ea"/>
              </a:rPr>
              <a:t>、</a:t>
            </a:r>
            <a:r>
              <a:rPr lang="en-US" altLang="zh-CN" sz="1200" dirty="0">
                <a:latin typeface="微软雅黑" panose="020B0503020204020204" charset="-122"/>
                <a:ea typeface="微软雅黑" panose="020B0503020204020204" charset="-122"/>
                <a:sym typeface="+mn-ea"/>
              </a:rPr>
              <a:t>Leukemia</a:t>
            </a:r>
            <a:r>
              <a:rPr lang="zh-CN" altLang="en-US" sz="1200" dirty="0">
                <a:latin typeface="微软雅黑" panose="020B0503020204020204" charset="-122"/>
                <a:ea typeface="微软雅黑" panose="020B0503020204020204" charset="-122"/>
                <a:sym typeface="+mn-ea"/>
              </a:rPr>
              <a:t>等SCI论文</a:t>
            </a:r>
            <a:r>
              <a:rPr lang="en-US" altLang="zh-CN" sz="1200" dirty="0">
                <a:latin typeface="微软雅黑" panose="020B0503020204020204" charset="-122"/>
                <a:ea typeface="微软雅黑" panose="020B0503020204020204" charset="-122"/>
                <a:sym typeface="+mn-ea"/>
              </a:rPr>
              <a:t>24</a:t>
            </a:r>
            <a:r>
              <a:rPr lang="zh-CN" altLang="en-US" sz="1200" dirty="0">
                <a:latin typeface="微软雅黑" panose="020B0503020204020204" charset="-122"/>
                <a:ea typeface="微软雅黑" panose="020B0503020204020204" charset="-122"/>
                <a:sym typeface="+mn-ea"/>
              </a:rPr>
              <a:t>篇，共同作者</a:t>
            </a:r>
            <a:r>
              <a:rPr lang="en-US" altLang="zh-CN" sz="1200" dirty="0">
                <a:latin typeface="微软雅黑" panose="020B0503020204020204" charset="-122"/>
                <a:ea typeface="微软雅黑" panose="020B0503020204020204" charset="-122"/>
                <a:sym typeface="+mn-ea"/>
              </a:rPr>
              <a:t>26</a:t>
            </a:r>
            <a:r>
              <a:rPr lang="zh-CN" altLang="en-US" sz="1200" dirty="0">
                <a:latin typeface="微软雅黑" panose="020B0503020204020204" charset="-122"/>
                <a:ea typeface="微软雅黑" panose="020B0503020204020204" charset="-122"/>
                <a:sym typeface="+mn-ea"/>
              </a:rPr>
              <a:t>篇；专利申请</a:t>
            </a:r>
            <a:r>
              <a:rPr lang="en-US" altLang="zh-CN" sz="1200" dirty="0">
                <a:latin typeface="微软雅黑" panose="020B0503020204020204" charset="-122"/>
                <a:ea typeface="微软雅黑" panose="020B0503020204020204" charset="-122"/>
                <a:sym typeface="+mn-ea"/>
              </a:rPr>
              <a:t>5</a:t>
            </a:r>
            <a:r>
              <a:rPr lang="zh-CN" altLang="en-US" sz="1200" dirty="0">
                <a:latin typeface="微软雅黑" panose="020B0503020204020204" charset="-122"/>
                <a:ea typeface="微软雅黑" panose="020B0503020204020204" charset="-122"/>
                <a:sym typeface="+mn-ea"/>
              </a:rPr>
              <a:t>件，授权1件。</a:t>
            </a:r>
            <a:endParaRPr lang="en-US" altLang="zh-CN" sz="1200" dirty="0">
              <a:latin typeface="微软雅黑" panose="020B0503020204020204" charset="-122"/>
              <a:ea typeface="微软雅黑" panose="020B0503020204020204" charset="-122"/>
            </a:endParaRPr>
          </a:p>
          <a:p>
            <a:pPr algn="just">
              <a:lnSpc>
                <a:spcPct val="120000"/>
              </a:lnSpc>
              <a:spcBef>
                <a:spcPts val="600"/>
              </a:spcBef>
            </a:pPr>
            <a:r>
              <a:rPr lang="zh-CN" altLang="en-US" sz="1200" b="1" dirty="0">
                <a:latin typeface="微软雅黑" panose="020B0503020204020204" charset="-122"/>
                <a:ea typeface="微软雅黑" panose="020B0503020204020204" charset="-122"/>
              </a:rPr>
              <a:t>在研项目：</a:t>
            </a:r>
            <a:r>
              <a:rPr lang="zh-CN" altLang="en-US" sz="1200" dirty="0">
                <a:latin typeface="微软雅黑" panose="020B0503020204020204" charset="-122"/>
                <a:ea typeface="微软雅黑" panose="020B0503020204020204" charset="-122"/>
              </a:rPr>
              <a:t>国家自然科学基金</a:t>
            </a:r>
            <a:r>
              <a:rPr lang="en-US" altLang="zh-CN" sz="1200" dirty="0">
                <a:latin typeface="微软雅黑" panose="020B0503020204020204" charset="-122"/>
                <a:ea typeface="微软雅黑" panose="020B0503020204020204" charset="-122"/>
              </a:rPr>
              <a:t>3</a:t>
            </a:r>
            <a:r>
              <a:rPr lang="zh-CN" altLang="en-US" sz="1200" dirty="0">
                <a:latin typeface="微软雅黑" panose="020B0503020204020204" charset="-122"/>
                <a:ea typeface="微软雅黑" panose="020B0503020204020204" charset="-122"/>
              </a:rPr>
              <a:t>项，国家重点研发计划课题</a:t>
            </a: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项。</a:t>
            </a:r>
            <a:endParaRPr lang="en-US" altLang="zh-CN" sz="1200" dirty="0">
              <a:latin typeface="微软雅黑" panose="020B0503020204020204" charset="-122"/>
              <a:ea typeface="微软雅黑" panose="020B0503020204020204" charset="-122"/>
            </a:endParaRPr>
          </a:p>
          <a:p>
            <a:pPr algn="just">
              <a:lnSpc>
                <a:spcPct val="120000"/>
              </a:lnSpc>
              <a:spcBef>
                <a:spcPts val="600"/>
              </a:spcBef>
            </a:pPr>
            <a:r>
              <a:rPr lang="zh-CN" altLang="en-US" sz="1200" b="1" dirty="0">
                <a:latin typeface="微软雅黑" panose="020B0503020204020204" charset="-122"/>
                <a:ea typeface="微软雅黑" panose="020B0503020204020204" charset="-122"/>
              </a:rPr>
              <a:t>学科建设：</a:t>
            </a:r>
            <a:r>
              <a:rPr lang="zh-CN" altLang="zh-CN" sz="1200" dirty="0">
                <a:latin typeface="微软雅黑" panose="020B0503020204020204" charset="-122"/>
                <a:ea typeface="微软雅黑" panose="020B0503020204020204" charset="-122"/>
              </a:rPr>
              <a:t>创建了集酵母、果蝇、线虫、斑马鱼、小鼠于一体的模式生物平台，</a:t>
            </a:r>
            <a:r>
              <a:rPr lang="en-US" altLang="zh-CN" sz="1200" dirty="0">
                <a:latin typeface="微软雅黑" panose="020B0503020204020204" charset="-122"/>
                <a:ea typeface="微软雅黑" panose="020B0503020204020204" charset="-122"/>
              </a:rPr>
              <a:t>2011</a:t>
            </a:r>
            <a:r>
              <a:rPr lang="zh-CN" altLang="zh-CN" sz="1200" dirty="0">
                <a:latin typeface="微软雅黑" panose="020B0503020204020204" charset="-122"/>
                <a:ea typeface="微软雅黑" panose="020B0503020204020204" charset="-122"/>
              </a:rPr>
              <a:t>年获批</a:t>
            </a:r>
            <a:r>
              <a:rPr lang="en-US" altLang="zh-CN"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广东省国际科技合作基地</a:t>
            </a:r>
            <a:r>
              <a:rPr lang="en-US" altLang="zh-CN"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2012</a:t>
            </a:r>
            <a:r>
              <a:rPr lang="zh-CN" altLang="zh-CN" sz="1200" dirty="0">
                <a:latin typeface="微软雅黑" panose="020B0503020204020204" charset="-122"/>
                <a:ea typeface="微软雅黑" panose="020B0503020204020204" charset="-122"/>
              </a:rPr>
              <a:t>年获批</a:t>
            </a:r>
            <a:r>
              <a:rPr lang="en-US" altLang="zh-CN"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广东省人类疾病斑马鱼模型与新药筛选重点实验室</a:t>
            </a:r>
            <a:r>
              <a:rPr lang="en-US" altLang="zh-CN"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2014</a:t>
            </a:r>
            <a:r>
              <a:rPr lang="zh-CN" altLang="zh-CN" sz="1200" dirty="0">
                <a:latin typeface="微软雅黑" panose="020B0503020204020204" charset="-122"/>
                <a:ea typeface="微软雅黑" panose="020B0503020204020204" charset="-122"/>
              </a:rPr>
              <a:t>年获</a:t>
            </a:r>
            <a:r>
              <a:rPr lang="zh-CN" altLang="en-US" sz="1200" dirty="0">
                <a:latin typeface="微软雅黑" panose="020B0503020204020204" charset="-122"/>
                <a:ea typeface="微软雅黑" panose="020B0503020204020204" charset="-122"/>
              </a:rPr>
              <a:t>批</a:t>
            </a:r>
            <a:r>
              <a:rPr lang="en-US" altLang="zh-CN"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广东省自然科学创新团队</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2019</a:t>
            </a:r>
            <a:r>
              <a:rPr lang="zh-CN" altLang="en-US" sz="1200" dirty="0">
                <a:latin typeface="微软雅黑" panose="020B0503020204020204" charset="-122"/>
                <a:ea typeface="微软雅黑" panose="020B0503020204020204" charset="-122"/>
              </a:rPr>
              <a:t>年获批“珠江学者岗位学科”</a:t>
            </a:r>
            <a:r>
              <a:rPr lang="zh-CN" altLang="zh-CN" sz="1200" dirty="0">
                <a:latin typeface="微软雅黑" panose="020B0503020204020204" charset="-122"/>
                <a:ea typeface="微软雅黑" panose="020B0503020204020204" charset="-122"/>
              </a:rPr>
              <a:t>。目前团队</a:t>
            </a:r>
            <a:r>
              <a:rPr lang="en-US" altLang="zh-CN" sz="1200" dirty="0">
                <a:latin typeface="微软雅黑" panose="020B0503020204020204" charset="-122"/>
                <a:ea typeface="微软雅黑" panose="020B0503020204020204" charset="-122"/>
              </a:rPr>
              <a:t>PI</a:t>
            </a:r>
            <a:r>
              <a:rPr lang="zh-CN" altLang="zh-CN" sz="1200" dirty="0">
                <a:latin typeface="微软雅黑" panose="020B0503020204020204" charset="-122"/>
                <a:ea typeface="微软雅黑" panose="020B0503020204020204" charset="-122"/>
              </a:rPr>
              <a:t>共</a:t>
            </a:r>
            <a:r>
              <a:rPr lang="en-US" altLang="zh-CN" sz="1200" dirty="0">
                <a:latin typeface="微软雅黑" panose="020B0503020204020204" charset="-122"/>
                <a:ea typeface="微软雅黑" panose="020B0503020204020204" charset="-122"/>
              </a:rPr>
              <a:t>6</a:t>
            </a:r>
            <a:r>
              <a:rPr lang="zh-CN" altLang="zh-CN" sz="1200" dirty="0">
                <a:latin typeface="微软雅黑" panose="020B0503020204020204" charset="-122"/>
                <a:ea typeface="微软雅黑" panose="020B0503020204020204" charset="-122"/>
              </a:rPr>
              <a:t>人，其中</a:t>
            </a:r>
            <a:r>
              <a:rPr lang="zh-CN" altLang="en-US" sz="1200" dirty="0">
                <a:latin typeface="微软雅黑" panose="020B0503020204020204" charset="-122"/>
                <a:ea typeface="微软雅黑" panose="020B0503020204020204" charset="-122"/>
              </a:rPr>
              <a:t>国家杰青</a:t>
            </a:r>
            <a:r>
              <a:rPr lang="zh-CN" altLang="zh-CN" sz="1200" dirty="0">
                <a:latin typeface="微软雅黑" panose="020B0503020204020204" charset="-122"/>
                <a:ea typeface="微软雅黑" panose="020B0503020204020204" charset="-122"/>
              </a:rPr>
              <a:t>、国家优青</a:t>
            </a:r>
            <a:r>
              <a:rPr lang="zh-CN" altLang="en-US" sz="1200" dirty="0">
                <a:latin typeface="微软雅黑" panose="020B0503020204020204" charset="-122"/>
                <a:ea typeface="微软雅黑" panose="020B0503020204020204" charset="-122"/>
              </a:rPr>
              <a:t>和珠江学者各</a:t>
            </a:r>
            <a:r>
              <a:rPr lang="en-US" altLang="zh-CN" sz="1200" dirty="0">
                <a:latin typeface="微软雅黑" panose="020B0503020204020204" charset="-122"/>
                <a:ea typeface="微软雅黑" panose="020B0503020204020204" charset="-122"/>
              </a:rPr>
              <a:t>1</a:t>
            </a:r>
            <a:r>
              <a:rPr lang="zh-CN" altLang="zh-CN" sz="1200" dirty="0">
                <a:latin typeface="微软雅黑" panose="020B0503020204020204" charset="-122"/>
                <a:ea typeface="微软雅黑" panose="020B0503020204020204" charset="-122"/>
              </a:rPr>
              <a:t>名，合作聚焦于造血、生殖发育与干细胞分化过程中的转录调控机制研究。</a:t>
            </a:r>
            <a:endParaRPr lang="en-US" altLang="zh-CN" sz="1200" dirty="0">
              <a:latin typeface="微软雅黑" panose="020B0503020204020204" charset="-122"/>
              <a:ea typeface="微软雅黑" panose="020B0503020204020204" charset="-122"/>
            </a:endParaRPr>
          </a:p>
        </p:txBody>
      </p:sp>
      <p:sp>
        <p:nvSpPr>
          <p:cNvPr id="52232" name="文本框 21"/>
          <p:cNvSpPr txBox="1">
            <a:spLocks noChangeArrowheads="1"/>
          </p:cNvSpPr>
          <p:nvPr/>
        </p:nvSpPr>
        <p:spPr bwMode="auto">
          <a:xfrm>
            <a:off x="2640013" y="76200"/>
            <a:ext cx="3578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20000"/>
              </a:lnSpc>
            </a:pPr>
            <a:r>
              <a:rPr lang="zh-CN" altLang="en-US" sz="2000" b="1">
                <a:solidFill>
                  <a:schemeClr val="bg1"/>
                </a:solidFill>
                <a:latin typeface="微软雅黑" panose="020B0503020204020204" charset="-122"/>
                <a:ea typeface="微软雅黑" panose="020B0503020204020204" charset="-122"/>
              </a:rPr>
              <a:t>张文清</a:t>
            </a:r>
            <a:endParaRPr lang="en-US" altLang="zh-CN" sz="2000" b="1">
              <a:solidFill>
                <a:schemeClr val="bg1"/>
              </a:solidFill>
              <a:latin typeface="微软雅黑" panose="020B0503020204020204" charset="-122"/>
              <a:ea typeface="微软雅黑" panose="020B0503020204020204" charset="-122"/>
            </a:endParaRPr>
          </a:p>
        </p:txBody>
      </p:sp>
      <p:sp>
        <p:nvSpPr>
          <p:cNvPr id="23" name="文本框 22"/>
          <p:cNvSpPr txBox="1"/>
          <p:nvPr/>
        </p:nvSpPr>
        <p:spPr>
          <a:xfrm>
            <a:off x="2640013" y="519113"/>
            <a:ext cx="7794625" cy="522287"/>
          </a:xfrm>
          <a:prstGeom prst="rect">
            <a:avLst/>
          </a:prstGeom>
          <a:noFill/>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dirty="0">
                <a:solidFill>
                  <a:srgbClr val="FFFFFF"/>
                </a:solidFill>
                <a:latin typeface="微软雅黑" panose="020B0503020204020204" charset="-122"/>
                <a:ea typeface="微软雅黑" panose="020B0503020204020204" charset="-122"/>
              </a:rPr>
              <a:t>二级教授、博士生导师；发育生物学与再生医学团队负责人；细胞生物学教研室主任</a:t>
            </a:r>
            <a:endParaRPr lang="zh-CN" altLang="en-US" sz="1400" b="1" dirty="0">
              <a:solidFill>
                <a:srgbClr val="FFFFFF"/>
              </a:solidFill>
              <a:latin typeface="微软雅黑" panose="020B0503020204020204" charset="-122"/>
              <a:ea typeface="微软雅黑" panose="020B0503020204020204" charset="-122"/>
            </a:endParaRPr>
          </a:p>
          <a:p>
            <a:r>
              <a:rPr lang="zh-CN" altLang="en-US" sz="1400" b="1" dirty="0">
                <a:solidFill>
                  <a:srgbClr val="FFFFFF"/>
                </a:solidFill>
                <a:latin typeface="微软雅黑" panose="020B0503020204020204" charset="-122"/>
                <a:ea typeface="微软雅黑" panose="020B0503020204020204" charset="-122"/>
              </a:rPr>
              <a:t>中国斑马鱼学会常务理事；中国血液生理学会理事；国家自然科学基金二审专家</a:t>
            </a:r>
            <a:endParaRPr lang="en-US" altLang="zh-CN" sz="1400" b="1" dirty="0">
              <a:solidFill>
                <a:srgbClr val="FFFFFF"/>
              </a:solidFill>
              <a:latin typeface="微软雅黑" panose="020B0503020204020204" charset="-122"/>
              <a:ea typeface="微软雅黑" panose="020B0503020204020204" charset="-122"/>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2235" name="文本框 17"/>
          <p:cNvSpPr txBox="1">
            <a:spLocks noChangeArrowheads="1"/>
          </p:cNvSpPr>
          <p:nvPr/>
        </p:nvSpPr>
        <p:spPr bwMode="auto">
          <a:xfrm>
            <a:off x="2806700" y="1300163"/>
            <a:ext cx="1441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a:latin typeface="微软雅黑" panose="020B0503020204020204" charset="-122"/>
                <a:ea typeface="微软雅黑" panose="020B0503020204020204" charset="-122"/>
              </a:rPr>
              <a:t>招生专业与类型</a:t>
            </a:r>
            <a:endParaRPr lang="zh-CN" altLang="en-US" sz="1400" b="1">
              <a:latin typeface="微软雅黑" panose="020B0503020204020204" charset="-122"/>
              <a:ea typeface="微软雅黑" panose="020B0503020204020204" charset="-122"/>
            </a:endParaRPr>
          </a:p>
        </p:txBody>
      </p:sp>
      <p:pic>
        <p:nvPicPr>
          <p:cNvPr id="52236" name="图片 24"/>
          <p:cNvPicPr>
            <a:picLocks noChangeAspect="1"/>
          </p:cNvPicPr>
          <p:nvPr/>
        </p:nvPicPr>
        <p:blipFill>
          <a:blip r:embed="rId1" cstate="print">
            <a:extLst>
              <a:ext uri="{28A0092B-C50C-407E-A947-70E740481C1C}">
                <a14:useLocalDpi xmlns:a14="http://schemas.microsoft.com/office/drawing/2010/main" val="0"/>
              </a:ext>
            </a:extLst>
          </a:blip>
          <a:srcRect t="3896" r="91544" b="3088"/>
          <a:stretch>
            <a:fillRect/>
          </a:stretch>
        </p:blipFill>
        <p:spPr bwMode="auto">
          <a:xfrm>
            <a:off x="2525713" y="2424771"/>
            <a:ext cx="309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7" name="文本框 25"/>
          <p:cNvSpPr txBox="1">
            <a:spLocks noChangeArrowheads="1"/>
          </p:cNvSpPr>
          <p:nvPr/>
        </p:nvSpPr>
        <p:spPr bwMode="auto">
          <a:xfrm>
            <a:off x="2806700" y="2450171"/>
            <a:ext cx="2878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a:latin typeface="微软雅黑" panose="020B0503020204020204" charset="-122"/>
                <a:ea typeface="微软雅黑" panose="020B0503020204020204" charset="-122"/>
              </a:rPr>
              <a:t>教育经历（或者教育与工作经历）</a:t>
            </a:r>
            <a:endParaRPr lang="zh-CN" altLang="en-US" sz="1400" b="1">
              <a:latin typeface="微软雅黑" panose="020B0503020204020204" charset="-122"/>
              <a:ea typeface="微软雅黑" panose="020B0503020204020204" charset="-122"/>
            </a:endParaRPr>
          </a:p>
        </p:txBody>
      </p:sp>
      <p:pic>
        <p:nvPicPr>
          <p:cNvPr id="52238" name="图片 27"/>
          <p:cNvPicPr>
            <a:picLocks noChangeAspect="1"/>
          </p:cNvPicPr>
          <p:nvPr/>
        </p:nvPicPr>
        <p:blipFill>
          <a:blip r:embed="rId1" cstate="print">
            <a:extLst>
              <a:ext uri="{28A0092B-C50C-407E-A947-70E740481C1C}">
                <a14:useLocalDpi xmlns:a14="http://schemas.microsoft.com/office/drawing/2010/main" val="0"/>
              </a:ext>
            </a:extLst>
          </a:blip>
          <a:srcRect t="3896" r="91544" b="3088"/>
          <a:stretch>
            <a:fillRect/>
          </a:stretch>
        </p:blipFill>
        <p:spPr bwMode="auto">
          <a:xfrm>
            <a:off x="6731000" y="1274763"/>
            <a:ext cx="307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文本框 28"/>
          <p:cNvSpPr txBox="1">
            <a:spLocks noChangeArrowheads="1"/>
          </p:cNvSpPr>
          <p:nvPr/>
        </p:nvSpPr>
        <p:spPr bwMode="auto">
          <a:xfrm>
            <a:off x="7011988" y="1300163"/>
            <a:ext cx="901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a:latin typeface="微软雅黑" panose="020B0503020204020204" charset="-122"/>
                <a:ea typeface="微软雅黑" panose="020B0503020204020204" charset="-122"/>
              </a:rPr>
              <a:t>科研工作</a:t>
            </a:r>
            <a:endParaRPr lang="zh-CN" altLang="en-US" sz="1400" b="1">
              <a:latin typeface="微软雅黑" panose="020B0503020204020204" charset="-122"/>
              <a:ea typeface="微软雅黑" panose="020B0503020204020204" charset="-122"/>
            </a:endParaRPr>
          </a:p>
        </p:txBody>
      </p:sp>
      <p:pic>
        <p:nvPicPr>
          <p:cNvPr id="52240" name="图片 29"/>
          <p:cNvPicPr>
            <a:picLocks noChangeAspect="1"/>
          </p:cNvPicPr>
          <p:nvPr/>
        </p:nvPicPr>
        <p:blipFill>
          <a:blip r:embed="rId1" cstate="print">
            <a:extLst>
              <a:ext uri="{28A0092B-C50C-407E-A947-70E740481C1C}">
                <a14:useLocalDpi xmlns:a14="http://schemas.microsoft.com/office/drawing/2010/main" val="0"/>
              </a:ext>
            </a:extLst>
          </a:blip>
          <a:srcRect t="3896" r="91544" b="3088"/>
          <a:stretch>
            <a:fillRect/>
          </a:stretch>
        </p:blipFill>
        <p:spPr bwMode="auto">
          <a:xfrm>
            <a:off x="2525713" y="4644784"/>
            <a:ext cx="309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文本框 30"/>
          <p:cNvSpPr txBox="1">
            <a:spLocks noChangeArrowheads="1"/>
          </p:cNvSpPr>
          <p:nvPr/>
        </p:nvSpPr>
        <p:spPr bwMode="auto">
          <a:xfrm>
            <a:off x="2806700" y="4670184"/>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a:latin typeface="微软雅黑" panose="020B0503020204020204" charset="-122"/>
                <a:ea typeface="微软雅黑" panose="020B0503020204020204" charset="-122"/>
              </a:rPr>
              <a:t>代表作</a:t>
            </a:r>
            <a:endParaRPr lang="zh-CN" altLang="en-US" sz="1400" b="1">
              <a:latin typeface="微软雅黑" panose="020B0503020204020204" charset="-122"/>
              <a:ea typeface="微软雅黑" panose="020B0503020204020204" charset="-122"/>
            </a:endParaRPr>
          </a:p>
        </p:txBody>
      </p:sp>
      <p:pic>
        <p:nvPicPr>
          <p:cNvPr id="52242" name="图片 32"/>
          <p:cNvPicPr>
            <a:picLocks noChangeAspect="1"/>
          </p:cNvPicPr>
          <p:nvPr/>
        </p:nvPicPr>
        <p:blipFill>
          <a:blip r:embed="rId2" cstate="print">
            <a:extLst>
              <a:ext uri="{28A0092B-C50C-407E-A947-70E740481C1C}">
                <a14:useLocalDpi xmlns:a14="http://schemas.microsoft.com/office/drawing/2010/main" val="0"/>
              </a:ext>
            </a:extLst>
          </a:blip>
          <a:srcRect l="9991" r="8128"/>
          <a:stretch>
            <a:fillRect/>
          </a:stretch>
        </p:blipFill>
        <p:spPr bwMode="auto">
          <a:xfrm>
            <a:off x="10810875" y="85725"/>
            <a:ext cx="11239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3" name="文本框 3"/>
          <p:cNvSpPr txBox="1">
            <a:spLocks noChangeArrowheads="1"/>
          </p:cNvSpPr>
          <p:nvPr/>
        </p:nvSpPr>
        <p:spPr bwMode="auto">
          <a:xfrm>
            <a:off x="1371600" y="2165350"/>
            <a:ext cx="460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endParaRPr lang="zh-CN" altLang="en-US"/>
          </a:p>
        </p:txBody>
      </p:sp>
      <p:pic>
        <p:nvPicPr>
          <p:cNvPr id="52244"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3" y="1325563"/>
            <a:ext cx="1577975"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5" name="矩形 2"/>
          <p:cNvSpPr>
            <a:spLocks noChangeArrowheads="1"/>
          </p:cNvSpPr>
          <p:nvPr/>
        </p:nvSpPr>
        <p:spPr bwMode="auto">
          <a:xfrm>
            <a:off x="2644775" y="2770846"/>
            <a:ext cx="3995738"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20000"/>
              </a:lnSpc>
            </a:pPr>
            <a:r>
              <a:rPr lang="en-US" altLang="zh-CN" sz="1200" dirty="0">
                <a:latin typeface="微软雅黑" panose="020B0503020204020204" charset="-122"/>
                <a:ea typeface="微软雅黑" panose="020B0503020204020204" charset="-122"/>
              </a:rPr>
              <a:t>1981-86   </a:t>
            </a:r>
            <a:r>
              <a:rPr lang="zh-CN" altLang="en-US" sz="1200" dirty="0">
                <a:latin typeface="微软雅黑" panose="020B0503020204020204" charset="-122"/>
                <a:ea typeface="微软雅黑" panose="020B0503020204020204" charset="-122"/>
              </a:rPr>
              <a:t>第一军医大学</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         临床医学学士</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1989-92   </a:t>
            </a:r>
            <a:r>
              <a:rPr lang="zh-CN" altLang="en-US" sz="1200" dirty="0">
                <a:latin typeface="微软雅黑" panose="020B0503020204020204" charset="-122"/>
                <a:ea typeface="微软雅黑" panose="020B0503020204020204" charset="-122"/>
              </a:rPr>
              <a:t>第四军医大学          预防医学硕士</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1993-96   </a:t>
            </a:r>
            <a:r>
              <a:rPr lang="zh-CN" altLang="en-US" sz="1200" dirty="0">
                <a:latin typeface="微软雅黑" panose="020B0503020204020204" charset="-122"/>
                <a:ea typeface="微软雅黑" panose="020B0503020204020204" charset="-122"/>
              </a:rPr>
              <a:t>第四军医大学          基础医学博士</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2001-04   </a:t>
            </a:r>
            <a:r>
              <a:rPr lang="zh-CN" altLang="en-US" sz="1200" dirty="0">
                <a:latin typeface="微软雅黑" panose="020B0503020204020204" charset="-122"/>
                <a:ea typeface="微软雅黑" panose="020B0503020204020204" charset="-122"/>
              </a:rPr>
              <a:t>帝国理工大学          博士后</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2005-06   </a:t>
            </a:r>
            <a:r>
              <a:rPr lang="zh-CN" altLang="en-US" sz="1200" dirty="0">
                <a:latin typeface="微软雅黑" panose="020B0503020204020204" charset="-122"/>
                <a:ea typeface="微软雅黑" panose="020B0503020204020204" charset="-122"/>
              </a:rPr>
              <a:t>新加坡 </a:t>
            </a:r>
            <a:r>
              <a:rPr lang="en-US" altLang="zh-CN" sz="1200" dirty="0">
                <a:latin typeface="微软雅黑" panose="020B0503020204020204" charset="-122"/>
                <a:ea typeface="微软雅黑" panose="020B0503020204020204" charset="-122"/>
              </a:rPr>
              <a:t>IMCB    </a:t>
            </a:r>
            <a:r>
              <a:rPr lang="en-US" altLang="zh-CN" sz="1100" dirty="0">
                <a:latin typeface="微软雅黑" panose="020B0503020204020204" charset="-122"/>
                <a:ea typeface="微软雅黑" panose="020B0503020204020204" charset="-122"/>
              </a:rPr>
              <a:t>    </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博士后</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2007-17   </a:t>
            </a:r>
            <a:r>
              <a:rPr lang="zh-CN" altLang="en-US" sz="1200" dirty="0">
                <a:latin typeface="微软雅黑" panose="020B0503020204020204" charset="-122"/>
                <a:ea typeface="微软雅黑" panose="020B0503020204020204" charset="-122"/>
              </a:rPr>
              <a:t>南方医科大学          教授、学科主任、副院长</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2017-       </a:t>
            </a:r>
            <a:r>
              <a:rPr lang="zh-CN" altLang="en-US" sz="1200" dirty="0">
                <a:latin typeface="微软雅黑" panose="020B0503020204020204" charset="-122"/>
                <a:ea typeface="微软雅黑" panose="020B0503020204020204" charset="-122"/>
              </a:rPr>
              <a:t>华南理工大学          教授、学科主任</a:t>
            </a:r>
            <a:endParaRPr lang="en-US" altLang="zh-CN" sz="1200" dirty="0">
              <a:latin typeface="微软雅黑" panose="020B0503020204020204" charset="-122"/>
              <a:ea typeface="微软雅黑" panose="020B0503020204020204" charset="-122"/>
            </a:endParaRPr>
          </a:p>
        </p:txBody>
      </p:sp>
      <p:sp>
        <p:nvSpPr>
          <p:cNvPr id="52246" name="矩形 8"/>
          <p:cNvSpPr>
            <a:spLocks noChangeArrowheads="1"/>
          </p:cNvSpPr>
          <p:nvPr/>
        </p:nvSpPr>
        <p:spPr bwMode="auto">
          <a:xfrm>
            <a:off x="2525713" y="5011496"/>
            <a:ext cx="35702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hangingPunct="1">
              <a:lnSpc>
                <a:spcPct val="125000"/>
              </a:lnSpc>
            </a:pPr>
            <a:r>
              <a:rPr lang="en-US" altLang="zh-CN" sz="1200" dirty="0">
                <a:latin typeface="微软雅黑" panose="020B0503020204020204" charset="-122"/>
                <a:ea typeface="微软雅黑" panose="020B0503020204020204" charset="-122"/>
              </a:rPr>
              <a:t>Blood</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2012 ;  2005</a:t>
            </a:r>
            <a:endParaRPr lang="en-US" altLang="zh-CN" sz="1200" dirty="0">
              <a:latin typeface="微软雅黑" panose="020B0503020204020204" charset="-122"/>
              <a:ea typeface="微软雅黑" panose="020B0503020204020204" charset="-122"/>
            </a:endParaRPr>
          </a:p>
          <a:p>
            <a:pPr algn="just" eaLnBrk="1" hangingPunct="1">
              <a:lnSpc>
                <a:spcPct val="125000"/>
              </a:lnSpc>
            </a:pPr>
            <a:r>
              <a:rPr lang="en-US" altLang="zh-CN" sz="1200" dirty="0">
                <a:latin typeface="微软雅黑" panose="020B0503020204020204" charset="-122"/>
                <a:ea typeface="微软雅黑" panose="020B0503020204020204" charset="-122"/>
              </a:rPr>
              <a:t>Leukemia</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2016;  2013</a:t>
            </a:r>
            <a:endParaRPr lang="en-US" altLang="zh-CN" sz="1200" dirty="0">
              <a:latin typeface="微软雅黑" panose="020B0503020204020204" charset="-122"/>
              <a:ea typeface="微软雅黑" panose="020B0503020204020204" charset="-122"/>
            </a:endParaRPr>
          </a:p>
          <a:p>
            <a:pPr algn="just" eaLnBrk="1" hangingPunct="1">
              <a:lnSpc>
                <a:spcPct val="125000"/>
              </a:lnSpc>
            </a:pPr>
            <a:r>
              <a:rPr lang="en-US" altLang="zh-CN" sz="1200" dirty="0" err="1">
                <a:latin typeface="微软雅黑" panose="020B0503020204020204" charset="-122"/>
                <a:ea typeface="微软雅黑" panose="020B0503020204020204" charset="-122"/>
              </a:rPr>
              <a:t>Haematologica</a:t>
            </a:r>
            <a:r>
              <a:rPr lang="en-US" altLang="zh-CN" sz="1200" dirty="0">
                <a:latin typeface="微软雅黑" panose="020B0503020204020204" charset="-122"/>
                <a:ea typeface="微软雅黑" panose="020B0503020204020204" charset="-122"/>
              </a:rPr>
              <a:t>, 2020; 2018</a:t>
            </a:r>
            <a:endParaRPr lang="en-US" altLang="zh-CN" sz="1200" dirty="0">
              <a:latin typeface="微软雅黑" panose="020B0503020204020204" charset="-122"/>
              <a:ea typeface="微软雅黑" panose="020B0503020204020204" charset="-122"/>
            </a:endParaRPr>
          </a:p>
          <a:p>
            <a:pPr algn="just" eaLnBrk="1" hangingPunct="1">
              <a:lnSpc>
                <a:spcPct val="125000"/>
              </a:lnSpc>
            </a:pPr>
            <a:r>
              <a:rPr lang="en-US" altLang="zh-CN" sz="1200" dirty="0" err="1">
                <a:latin typeface="微软雅黑" panose="020B0503020204020204" charset="-122"/>
                <a:ea typeface="微软雅黑" panose="020B0503020204020204" charset="-122"/>
              </a:rPr>
              <a:t>eLife</a:t>
            </a:r>
            <a:r>
              <a:rPr lang="en-US" altLang="zh-CN" sz="1200" dirty="0">
                <a:latin typeface="微软雅黑" panose="020B0503020204020204" charset="-122"/>
                <a:ea typeface="微软雅黑" panose="020B0503020204020204" charset="-122"/>
              </a:rPr>
              <a:t>, 2018</a:t>
            </a:r>
            <a:endParaRPr lang="en-US" altLang="zh-CN" sz="1200" dirty="0">
              <a:latin typeface="微软雅黑" panose="020B0503020204020204" charset="-122"/>
              <a:ea typeface="微软雅黑" panose="020B0503020204020204" charset="-122"/>
            </a:endParaRPr>
          </a:p>
          <a:p>
            <a:pPr algn="just" eaLnBrk="1" hangingPunct="1">
              <a:lnSpc>
                <a:spcPct val="125000"/>
              </a:lnSpc>
            </a:pPr>
            <a:r>
              <a:rPr lang="en-US" altLang="zh-CN" sz="1200" dirty="0">
                <a:latin typeface="微软雅黑" panose="020B0503020204020204" charset="-122"/>
                <a:ea typeface="微软雅黑" panose="020B0503020204020204" charset="-122"/>
              </a:rPr>
              <a:t>Development</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2018</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2013 ; 2012</a:t>
            </a:r>
            <a:endParaRPr lang="en-US" altLang="zh-CN" sz="1200" dirty="0">
              <a:latin typeface="微软雅黑" panose="020B0503020204020204" charset="-122"/>
              <a:ea typeface="微软雅黑" panose="020B0503020204020204" charset="-122"/>
            </a:endParaRPr>
          </a:p>
          <a:p>
            <a:pPr algn="just" eaLnBrk="1" hangingPunct="1">
              <a:lnSpc>
                <a:spcPct val="125000"/>
              </a:lnSpc>
            </a:pPr>
            <a:r>
              <a:rPr lang="en-US" altLang="zh-CN" sz="1200" dirty="0">
                <a:latin typeface="微软雅黑" panose="020B0503020204020204" charset="-122"/>
                <a:ea typeface="微软雅黑" panose="020B0503020204020204" charset="-122"/>
              </a:rPr>
              <a:t>JBC</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2020; 2012</a:t>
            </a:r>
            <a:endParaRPr lang="en-US" altLang="zh-CN" sz="1200" dirty="0">
              <a:latin typeface="微软雅黑" panose="020B0503020204020204" charset="-122"/>
              <a:ea typeface="微软雅黑" panose="020B0503020204020204" charset="-122"/>
            </a:endParaRP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740" t="-353" b="7195"/>
          <a:stretch>
            <a:fillRect/>
          </a:stretch>
        </p:blipFill>
        <p:spPr>
          <a:xfrm>
            <a:off x="7792101" y="4363028"/>
            <a:ext cx="2834624" cy="2093759"/>
          </a:xfrm>
          <a:prstGeom prst="rect">
            <a:avLst/>
          </a:prstGeom>
        </p:spPr>
      </p:pic>
      <p:sp>
        <p:nvSpPr>
          <p:cNvPr id="35" name="文本框 21"/>
          <p:cNvSpPr txBox="1">
            <a:spLocks noChangeArrowheads="1"/>
          </p:cNvSpPr>
          <p:nvPr/>
        </p:nvSpPr>
        <p:spPr bwMode="auto">
          <a:xfrm>
            <a:off x="531654" y="270581"/>
            <a:ext cx="1605756" cy="533400"/>
          </a:xfrm>
          <a:prstGeom prst="rect">
            <a:avLst/>
          </a:prstGeom>
          <a:noFill/>
          <a:ln w="9525">
            <a:noFill/>
            <a:miter lim="800000"/>
          </a:ln>
        </p:spPr>
        <p:txBody>
          <a:bodyPr wrap="square" lIns="91440" tIns="45720" rIns="91440" bIns="45720">
            <a:spAutoFit/>
          </a:bodyPr>
          <a:lstStyle/>
          <a:p>
            <a:pPr lvl="0" eaLnBrk="1" hangingPunct="1">
              <a:lnSpc>
                <a:spcPct val="120000"/>
              </a:lnSpc>
              <a:defRPr/>
            </a:pPr>
            <a:r>
              <a:rPr lang="zh-CN" altLang="en-US" sz="1200" b="1" dirty="0">
                <a:solidFill>
                  <a:srgbClr val="FFFFFF"/>
                </a:solidFill>
                <a:latin typeface="微软雅黑" panose="020B0503020204020204" charset="-122"/>
                <a:ea typeface="微软雅黑" panose="020B0503020204020204" charset="-122"/>
              </a:rPr>
              <a:t>工作单位：</a:t>
            </a:r>
            <a:endParaRPr lang="zh-CN" altLang="en-US" sz="1200" b="1" dirty="0">
              <a:solidFill>
                <a:srgbClr val="FFFFFF"/>
              </a:solidFill>
              <a:latin typeface="微软雅黑" panose="020B0503020204020204" charset="-122"/>
              <a:ea typeface="微软雅黑" panose="020B0503020204020204" charset="-122"/>
            </a:endParaRPr>
          </a:p>
          <a:p>
            <a:pPr lvl="0" eaLnBrk="1" hangingPunct="1">
              <a:lnSpc>
                <a:spcPct val="120000"/>
              </a:lnSpc>
              <a:defRPr/>
            </a:pPr>
            <a:r>
              <a:rPr lang="zh-CN" altLang="en-US" sz="1200" b="1" dirty="0">
                <a:solidFill>
                  <a:srgbClr val="FFFFFF"/>
                </a:solidFill>
                <a:latin typeface="微软雅黑" panose="020B0503020204020204" charset="-122"/>
                <a:ea typeface="微软雅黑" panose="020B0503020204020204" charset="-122"/>
              </a:rPr>
              <a:t>华南理工大学医学院</a:t>
            </a:r>
            <a:endParaRPr lang="en-US" altLang="zh-CN" sz="1200" b="1" dirty="0">
              <a:solidFill>
                <a:srgbClr val="FFFFFF"/>
              </a:solidFill>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20723" y="1844053"/>
            <a:ext cx="3579813" cy="553998"/>
          </a:xfrm>
          <a:prstGeom prst="rect">
            <a:avLst/>
          </a:prstGeom>
          <a:noFill/>
          <a:ln w="9525">
            <a:noFill/>
            <a:miter lim="800000"/>
          </a:ln>
        </p:spPr>
        <p:txBody>
          <a:bodyPr wrap="square">
            <a:spAutoFit/>
          </a:bodyPr>
          <a:lstStyle/>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学术型硕士</a:t>
            </a:r>
            <a:r>
              <a:rPr lang="zh-CN" altLang="en-US" sz="1200" dirty="0">
                <a:solidFill>
                  <a:prstClr val="black"/>
                </a:solidFill>
                <a:latin typeface="微软雅黑" panose="020B0503020204020204" charset="-122"/>
                <a:ea typeface="微软雅黑" panose="020B0503020204020204" charset="-122"/>
                <a:sym typeface="Wingdings" panose="05000000000000000000" pitchFamily="2" charset="2"/>
              </a:rPr>
              <a:t>：（</a:t>
            </a:r>
            <a:r>
              <a:rPr lang="en-US" altLang="zh-CN" sz="1200">
                <a:solidFill>
                  <a:prstClr val="black"/>
                </a:solidFill>
                <a:latin typeface="微软雅黑" panose="020B0503020204020204" charset="-122"/>
                <a:ea typeface="微软雅黑" panose="020B0503020204020204" charset="-122"/>
                <a:sym typeface="Wingdings" panose="05000000000000000000" pitchFamily="2" charset="2"/>
              </a:rPr>
              <a:t>1002</a:t>
            </a:r>
            <a:r>
              <a:rPr lang="zh-CN" altLang="en-US" sz="1200" dirty="0">
                <a:solidFill>
                  <a:prstClr val="black"/>
                </a:solidFill>
                <a:latin typeface="微软雅黑" panose="020B0503020204020204" charset="-122"/>
                <a:ea typeface="微软雅黑" panose="020B0503020204020204" charset="-122"/>
                <a:sym typeface="Wingdings" panose="05000000000000000000" pitchFamily="2" charset="2"/>
              </a:rPr>
              <a:t>）</a:t>
            </a:r>
            <a:r>
              <a:rPr lang="zh-CN" altLang="en-US" sz="1200" dirty="0">
                <a:solidFill>
                  <a:prstClr val="black"/>
                </a:solidFill>
                <a:latin typeface="微软雅黑" panose="020B0503020204020204" charset="-122"/>
                <a:ea typeface="微软雅黑" panose="020B0503020204020204" charset="-122"/>
              </a:rPr>
              <a:t>临床医学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4" name="文本框 13"/>
          <p:cNvSpPr txBox="1">
            <a:spLocks noChangeArrowheads="1"/>
          </p:cNvSpPr>
          <p:nvPr/>
        </p:nvSpPr>
        <p:spPr bwMode="auto">
          <a:xfrm>
            <a:off x="6857646" y="1765636"/>
            <a:ext cx="4630879" cy="4157741"/>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 </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冠心病防治，介入手术并发症防治，造影剂所致急性肾损伤的防治，心肾综合征防治与分子机制</a:t>
            </a:r>
            <a:endParaRPr lang="zh-CN" altLang="en-US"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长期从事心血管科临床工作和冠心病</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的防治研究工作，主持并已结题</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发病机制研究的国家自然基金面上项目和多中心冠心病</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临床研究，研究基础扎实，实验能力雄厚，具备领导课题组开展实验研究的能力，已发表冠心病</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研究相关</a:t>
            </a:r>
            <a:r>
              <a:rPr lang="en-US" altLang="zh-CN" sz="1200" dirty="0">
                <a:solidFill>
                  <a:prstClr val="black"/>
                </a:solidFill>
                <a:latin typeface="微软雅黑" panose="020B0503020204020204" charset="-122"/>
                <a:ea typeface="微软雅黑" panose="020B0503020204020204" charset="-122"/>
              </a:rPr>
              <a:t>SCI</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80</a:t>
            </a:r>
            <a:r>
              <a:rPr lang="zh-CN" altLang="en-US" sz="1200" dirty="0">
                <a:solidFill>
                  <a:prstClr val="black"/>
                </a:solidFill>
                <a:latin typeface="微软雅黑" panose="020B0503020204020204" charset="-122"/>
                <a:ea typeface="微软雅黑" panose="020B0503020204020204" charset="-122"/>
              </a:rPr>
              <a:t>余篇，获得已授权国家发明专利（</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动物模型建立）及国家软件著作权（</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防治软件），在</a:t>
            </a:r>
            <a:r>
              <a:rPr lang="en-US" altLang="zh-CN" sz="1200" dirty="0">
                <a:solidFill>
                  <a:prstClr val="black"/>
                </a:solidFill>
                <a:latin typeface="微软雅黑" panose="020B0503020204020204" charset="-122"/>
                <a:ea typeface="微软雅黑" panose="020B0503020204020204" charset="-122"/>
              </a:rPr>
              <a:t>JAMA internal medicine</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Circ Cardiovasc </a:t>
            </a:r>
            <a:r>
              <a:rPr lang="en-US" altLang="zh-CN" sz="1200" dirty="0" err="1">
                <a:solidFill>
                  <a:prstClr val="black"/>
                </a:solidFill>
                <a:latin typeface="微软雅黑" panose="020B0503020204020204" charset="-122"/>
                <a:ea typeface="微软雅黑" panose="020B0503020204020204" charset="-122"/>
              </a:rPr>
              <a:t>Interv</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Ann </a:t>
            </a:r>
            <a:r>
              <a:rPr lang="en-US" altLang="zh-CN" sz="1200" dirty="0" err="1">
                <a:solidFill>
                  <a:prstClr val="black"/>
                </a:solidFill>
                <a:latin typeface="微软雅黑" panose="020B0503020204020204" charset="-122"/>
                <a:ea typeface="微软雅黑" panose="020B0503020204020204" charset="-122"/>
              </a:rPr>
              <a:t>Transl</a:t>
            </a:r>
            <a:r>
              <a:rPr lang="en-US" altLang="zh-CN" sz="1200" dirty="0">
                <a:solidFill>
                  <a:prstClr val="black"/>
                </a:solidFill>
                <a:latin typeface="微软雅黑" panose="020B0503020204020204" charset="-122"/>
                <a:ea typeface="微软雅黑" panose="020B0503020204020204" charset="-122"/>
              </a:rPr>
              <a:t> Med</a:t>
            </a:r>
            <a:r>
              <a:rPr lang="zh-CN" altLang="en-US" sz="1200" dirty="0">
                <a:solidFill>
                  <a:prstClr val="black"/>
                </a:solidFill>
                <a:latin typeface="微软雅黑" panose="020B0503020204020204" charset="-122"/>
                <a:ea typeface="微软雅黑" panose="020B0503020204020204" charset="-122"/>
              </a:rPr>
              <a:t>等顶尖期刊发表多篇论著。</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目前主持国自然面上项目</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项，广东省登峰项目</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项以及其他各级横向课题，总研究经费超</a:t>
            </a:r>
            <a:r>
              <a:rPr lang="en-US" altLang="zh-CN" sz="1200" dirty="0">
                <a:solidFill>
                  <a:prstClr val="black"/>
                </a:solidFill>
                <a:latin typeface="微软雅黑" panose="020B0503020204020204" charset="-122"/>
                <a:ea typeface="微软雅黑" panose="020B0503020204020204" charset="-122"/>
              </a:rPr>
              <a:t>600w</a:t>
            </a:r>
            <a:r>
              <a:rPr lang="zh-CN" altLang="en-US" sz="1200" dirty="0">
                <a:solidFill>
                  <a:prstClr val="black"/>
                </a:solidFill>
                <a:latin typeface="微软雅黑" panose="020B0503020204020204" charset="-122"/>
                <a:ea typeface="微软雅黑" panose="020B0503020204020204" charset="-122"/>
              </a:rPr>
              <a:t>。</a:t>
            </a:r>
            <a:endParaRPr lang="en-US" altLang="zh-CN" sz="1200" b="1" dirty="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陈纪言 </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3441125" y="162883"/>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主任医师、教授，博士生导师</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 </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53160" y="269213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1114" y="270363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208672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3600" dirty="0">
                <a:solidFill>
                  <a:prstClr val="black"/>
                </a:solidFill>
                <a:latin typeface="微软雅黑" panose="020B0503020204020204" charset="-122"/>
                <a:ea typeface="微软雅黑" panose="020B0503020204020204" charset="-122"/>
              </a:rPr>
              <a:t>插  入导  师图  片</a:t>
            </a:r>
            <a:endParaRPr kumimoji="0" lang="en-US" altLang="zh-CN" sz="3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21" name="文本框 11"/>
          <p:cNvSpPr txBox="1">
            <a:spLocks noChangeArrowheads="1"/>
          </p:cNvSpPr>
          <p:nvPr/>
        </p:nvSpPr>
        <p:spPr bwMode="auto">
          <a:xfrm>
            <a:off x="2674313" y="3045230"/>
            <a:ext cx="4030343" cy="1754326"/>
          </a:xfrm>
          <a:prstGeom prst="rect">
            <a:avLst/>
          </a:prstGeom>
          <a:noFill/>
          <a:ln w="9525">
            <a:noFill/>
            <a:miter lim="800000"/>
          </a:ln>
        </p:spPr>
        <p:txBody>
          <a:bodyPr wrap="square">
            <a:spAutoFit/>
          </a:bodyPr>
          <a:lstStyle/>
          <a:p>
            <a:r>
              <a:rPr lang="en-US" altLang="zh-CN" sz="1200" dirty="0">
                <a:solidFill>
                  <a:prstClr val="black"/>
                </a:solidFill>
                <a:latin typeface="微软雅黑" panose="020B0503020204020204" charset="-122"/>
                <a:ea typeface="微软雅黑" panose="020B0503020204020204" charset="-122"/>
              </a:rPr>
              <a:t>1984.07-1996.12  </a:t>
            </a:r>
            <a:r>
              <a:rPr lang="zh-CN" altLang="zh-CN" sz="1200" dirty="0">
                <a:solidFill>
                  <a:prstClr val="black"/>
                </a:solidFill>
                <a:latin typeface="微软雅黑" panose="020B0503020204020204" charset="-122"/>
                <a:ea typeface="微软雅黑" panose="020B0503020204020204" charset="-122"/>
              </a:rPr>
              <a:t>广东省人民医院心内科医生</a:t>
            </a:r>
            <a:endParaRPr lang="zh-CN" altLang="zh-CN"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1996.12-2008.12  </a:t>
            </a:r>
            <a:r>
              <a:rPr lang="zh-CN" altLang="zh-CN" sz="1200" dirty="0">
                <a:solidFill>
                  <a:prstClr val="black"/>
                </a:solidFill>
                <a:latin typeface="微软雅黑" panose="020B0503020204020204" charset="-122"/>
                <a:ea typeface="微软雅黑" panose="020B0503020204020204" charset="-122"/>
              </a:rPr>
              <a:t>广东省人民医院心内科行政副主任</a:t>
            </a:r>
            <a:endParaRPr lang="en-US" altLang="zh-CN"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2003.09-2008.06</a:t>
            </a:r>
            <a:r>
              <a:rPr lang="zh-CN" altLang="en-US" sz="1200" dirty="0">
                <a:solidFill>
                  <a:prstClr val="black"/>
                </a:solidFill>
                <a:latin typeface="微软雅黑" panose="020B0503020204020204" charset="-122"/>
                <a:ea typeface="微软雅黑" panose="020B0503020204020204" charset="-122"/>
              </a:rPr>
              <a:t>  广东省心血管病研究所，博士</a:t>
            </a:r>
            <a:endParaRPr lang="en-US" altLang="zh-CN"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2008.12-2021     </a:t>
            </a:r>
            <a:r>
              <a:rPr lang="zh-CN" altLang="zh-CN" sz="1200" dirty="0">
                <a:solidFill>
                  <a:prstClr val="black"/>
                </a:solidFill>
                <a:latin typeface="微软雅黑" panose="020B0503020204020204" charset="-122"/>
                <a:ea typeface="微软雅黑" panose="020B0503020204020204" charset="-122"/>
              </a:rPr>
              <a:t>广东省人民医院心内科行政主任</a:t>
            </a:r>
            <a:endParaRPr lang="en-US" altLang="zh-CN"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2017-</a:t>
            </a:r>
            <a:r>
              <a:rPr lang="zh-CN" altLang="en-US" sz="1200" dirty="0">
                <a:solidFill>
                  <a:prstClr val="black"/>
                </a:solidFill>
                <a:latin typeface="微软雅黑" panose="020B0503020204020204" charset="-122"/>
                <a:ea typeface="微软雅黑" panose="020B0503020204020204" charset="-122"/>
              </a:rPr>
              <a:t>至今</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广东省冠心病防治研究重点实验室</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主任</a:t>
            </a:r>
            <a:endParaRPr lang="zh-CN" altLang="en-US"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2018-</a:t>
            </a:r>
            <a:r>
              <a:rPr lang="zh-CN" altLang="en-US" sz="1200" dirty="0">
                <a:solidFill>
                  <a:prstClr val="black"/>
                </a:solidFill>
                <a:latin typeface="微软雅黑" panose="020B0503020204020204" charset="-122"/>
                <a:ea typeface="微软雅黑" panose="020B0503020204020204" charset="-122"/>
              </a:rPr>
              <a:t>至今</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广东省心血管病中心副主任</a:t>
            </a:r>
            <a:endParaRPr lang="en-US" altLang="zh-CN" sz="1200" dirty="0">
              <a:solidFill>
                <a:prstClr val="black"/>
              </a:solidFill>
              <a:latin typeface="微软雅黑" panose="020B0503020204020204" charset="-122"/>
              <a:ea typeface="微软雅黑" panose="020B0503020204020204" charset="-122"/>
            </a:endParaRPr>
          </a:p>
          <a:p>
            <a:endParaRPr lang="zh-CN"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1" cstate="print"/>
          <a:srcRect t="3896" r="91544" b="3088"/>
          <a:stretch>
            <a:fillRect/>
          </a:stretch>
        </p:blipFill>
        <p:spPr bwMode="auto">
          <a:xfrm>
            <a:off x="2587949" y="4585804"/>
            <a:ext cx="309562" cy="358775"/>
          </a:xfrm>
          <a:prstGeom prst="rect">
            <a:avLst/>
          </a:prstGeom>
          <a:noFill/>
          <a:ln w="9525">
            <a:noFill/>
            <a:miter lim="800000"/>
            <a:headEnd/>
            <a:tailEnd/>
          </a:ln>
        </p:spPr>
      </p:pic>
      <p:sp>
        <p:nvSpPr>
          <p:cNvPr id="30" name="文本框 21"/>
          <p:cNvSpPr txBox="1">
            <a:spLocks noChangeArrowheads="1"/>
          </p:cNvSpPr>
          <p:nvPr/>
        </p:nvSpPr>
        <p:spPr bwMode="auto">
          <a:xfrm>
            <a:off x="381513" y="120725"/>
            <a:ext cx="1974056" cy="959943"/>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工作单位：广东省人民医院</a:t>
            </a:r>
            <a:r>
              <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广东省心血管病研究所</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endParaRPr lang="en-US" altLang="zh-CN" sz="1200" b="1" dirty="0">
              <a:solidFill>
                <a:srgbClr val="FFFFFF"/>
              </a:solidFill>
              <a:latin typeface="微软雅黑" panose="020B0503020204020204" charset="-122"/>
              <a:ea typeface="微软雅黑" panose="020B0503020204020204" charset="-122"/>
            </a:endParaRPr>
          </a:p>
          <a:p>
            <a:pPr lvl="0" eaLnBrk="1" hangingPunct="1">
              <a:lnSpc>
                <a:spcPct val="120000"/>
              </a:lnSpc>
              <a:defRPr/>
            </a:pPr>
            <a:endParaRPr lang="en-US" altLang="zh-CN" sz="1200" b="1" dirty="0">
              <a:solidFill>
                <a:srgbClr val="FFFFFF"/>
              </a:solidFill>
              <a:latin typeface="微软雅黑" panose="020B0503020204020204" charset="-122"/>
              <a:ea typeface="微软雅黑" panose="020B0503020204020204" charset="-122"/>
            </a:endParaRPr>
          </a:p>
        </p:txBody>
      </p:sp>
      <p:sp>
        <p:nvSpPr>
          <p:cNvPr id="31" name="文本框 30"/>
          <p:cNvSpPr txBox="1"/>
          <p:nvPr/>
        </p:nvSpPr>
        <p:spPr>
          <a:xfrm>
            <a:off x="3441125" y="614098"/>
            <a:ext cx="71856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学术任职：</a:t>
            </a:r>
            <a:r>
              <a:rPr lang="zh-CN" altLang="en-US" sz="1400" b="1" spc="120" dirty="0">
                <a:solidFill>
                  <a:srgbClr val="FFFFFF"/>
                </a:solidFill>
                <a:latin typeface="微软雅黑" panose="020B0503020204020204" charset="-122"/>
                <a:ea typeface="微软雅黑" panose="020B0503020204020204" charset="-122"/>
              </a:rPr>
              <a:t>广东省人民医院心内</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科主任、</a:t>
            </a:r>
            <a:r>
              <a:rPr lang="zh-CN" altLang="en-US" sz="1400" b="1" spc="120" dirty="0">
                <a:solidFill>
                  <a:srgbClr val="FFFFFF"/>
                </a:solidFill>
                <a:latin typeface="微软雅黑" panose="020B0503020204020204" charset="-122"/>
                <a:ea typeface="微软雅黑" panose="020B0503020204020204" charset="-122"/>
              </a:rPr>
              <a:t>中国医师协会心血管内科分</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会副会长</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2"/>
          <a:stretch>
            <a:fillRect/>
          </a:stretch>
        </p:blipFill>
        <p:spPr>
          <a:xfrm>
            <a:off x="249372" y="1454150"/>
            <a:ext cx="1867832" cy="2654624"/>
          </a:xfrm>
          <a:prstGeom prst="rect">
            <a:avLst/>
          </a:prstGeom>
        </p:spPr>
      </p:pic>
      <p:pic>
        <p:nvPicPr>
          <p:cNvPr id="28" name="图片 24"/>
          <p:cNvPicPr>
            <a:picLocks noChangeAspect="1"/>
          </p:cNvPicPr>
          <p:nvPr/>
        </p:nvPicPr>
        <p:blipFill>
          <a:blip r:embed="rId3" cstate="print"/>
          <a:srcRect l="9991" r="8128"/>
          <a:stretch>
            <a:fillRect/>
          </a:stretch>
        </p:blipFill>
        <p:spPr bwMode="auto">
          <a:xfrm>
            <a:off x="10810875" y="85725"/>
            <a:ext cx="1123950" cy="1030288"/>
          </a:xfrm>
          <a:prstGeom prst="rect">
            <a:avLst/>
          </a:prstGeom>
          <a:noFill/>
          <a:ln w="9525">
            <a:noFill/>
            <a:miter lim="800000"/>
            <a:headEnd/>
            <a:tailEnd/>
          </a:ln>
        </p:spPr>
      </p:pic>
      <p:sp>
        <p:nvSpPr>
          <p:cNvPr id="32" name="文本框 12"/>
          <p:cNvSpPr txBox="1">
            <a:spLocks noChangeArrowheads="1"/>
          </p:cNvSpPr>
          <p:nvPr/>
        </p:nvSpPr>
        <p:spPr bwMode="auto">
          <a:xfrm>
            <a:off x="180242" y="4233105"/>
            <a:ext cx="2336678" cy="29514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lang="en-US" altLang="zh-CN" sz="1200" dirty="0">
                <a:solidFill>
                  <a:prstClr val="black"/>
                </a:solidFill>
                <a:latin typeface="微软雅黑" panose="020B0503020204020204" charset="-122"/>
                <a:ea typeface="微软雅黑" panose="020B0503020204020204" charset="-122"/>
              </a:rPr>
              <a:t>Chen-jiyan@163.com</a:t>
            </a:r>
            <a:endParaRPr lang="en-US" altLang="zh-CN" sz="1200" dirty="0">
              <a:solidFill>
                <a:prstClr val="black"/>
              </a:solidFill>
              <a:latin typeface="微软雅黑" panose="020B0503020204020204" charset="-122"/>
              <a:ea typeface="微软雅黑" panose="020B0503020204020204" charset="-122"/>
            </a:endParaRPr>
          </a:p>
        </p:txBody>
      </p:sp>
      <p:sp>
        <p:nvSpPr>
          <p:cNvPr id="33" name="文本框 25"/>
          <p:cNvSpPr txBox="1">
            <a:spLocks noChangeArrowheads="1"/>
          </p:cNvSpPr>
          <p:nvPr/>
        </p:nvSpPr>
        <p:spPr bwMode="auto">
          <a:xfrm>
            <a:off x="2862722" y="4598659"/>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1"/>
          <p:cNvSpPr txBox="1">
            <a:spLocks noChangeArrowheads="1"/>
          </p:cNvSpPr>
          <p:nvPr/>
        </p:nvSpPr>
        <p:spPr bwMode="auto">
          <a:xfrm>
            <a:off x="2720723" y="4939269"/>
            <a:ext cx="4030343" cy="1200329"/>
          </a:xfrm>
          <a:prstGeom prst="rect">
            <a:avLst/>
          </a:prstGeom>
          <a:noFill/>
          <a:ln w="9525">
            <a:noFill/>
            <a:miter lim="800000"/>
          </a:ln>
        </p:spPr>
        <p:txBody>
          <a:bodyPr wrap="square">
            <a:spAutoFit/>
          </a:bodyPr>
          <a:lstStyle>
            <a:defPPr>
              <a:defRPr lang="zh-CN"/>
            </a:defPPr>
            <a:lvl1pPr>
              <a:defRPr sz="1200">
                <a:solidFill>
                  <a:prstClr val="black"/>
                </a:solidFill>
                <a:latin typeface="微软雅黑" panose="020B0503020204020204" charset="-122"/>
                <a:ea typeface="微软雅黑" panose="020B0503020204020204" charset="-122"/>
              </a:defRPr>
            </a:lvl1pPr>
          </a:lstStyle>
          <a:p>
            <a:r>
              <a:rPr lang="zh-CN" altLang="zh-CN" dirty="0"/>
              <a:t>美国心脏病学杂志（</a:t>
            </a:r>
            <a:r>
              <a:rPr lang="en-US" altLang="zh-CN" dirty="0"/>
              <a:t>JACC</a:t>
            </a:r>
            <a:r>
              <a:rPr lang="zh-CN" altLang="zh-CN" dirty="0"/>
              <a:t>）中文版编委</a:t>
            </a:r>
            <a:endParaRPr lang="zh-CN" altLang="zh-CN" dirty="0"/>
          </a:p>
          <a:p>
            <a:r>
              <a:rPr lang="zh-CN" altLang="zh-CN" dirty="0"/>
              <a:t>欧洲心脏杂志（</a:t>
            </a:r>
            <a:r>
              <a:rPr lang="en-US" altLang="zh-CN" dirty="0"/>
              <a:t>EHJ</a:t>
            </a:r>
            <a:r>
              <a:rPr lang="zh-CN" altLang="zh-CN" dirty="0"/>
              <a:t>）编委</a:t>
            </a:r>
            <a:endParaRPr lang="zh-CN" altLang="zh-CN" dirty="0"/>
          </a:p>
          <a:p>
            <a:r>
              <a:rPr lang="zh-CN" altLang="zh-CN" dirty="0"/>
              <a:t>澳门大湾区心脏研究学会会长</a:t>
            </a:r>
            <a:endParaRPr lang="en-US" altLang="zh-CN" dirty="0"/>
          </a:p>
          <a:p>
            <a:r>
              <a:rPr lang="zh-CN" altLang="en-US" dirty="0"/>
              <a:t>中</a:t>
            </a:r>
            <a:r>
              <a:rPr lang="zh-CN" altLang="zh-CN" dirty="0"/>
              <a:t>国医师协会心血管内科医师分会第五届委员会冠脉介入学组组长</a:t>
            </a:r>
            <a:endParaRPr lang="en-US" altLang="zh-CN" dirty="0"/>
          </a:p>
          <a:p>
            <a:endParaRPr lang="en-US" altLang="zh-C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801474" y="1802586"/>
            <a:ext cx="3579813" cy="646331"/>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a:t>
            </a:r>
            <a:r>
              <a:rPr lang="zh-CN" altLang="en-US" sz="1200" dirty="0" smtClean="0"/>
              <a:t> </a:t>
            </a:r>
            <a:r>
              <a:rPr lang="zh-CN" altLang="en-US" sz="1200" dirty="0" smtClean="0"/>
              <a:t>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795762" y="1275111"/>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7259034"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540022"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40866" y="4130704"/>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23441" y="4156104"/>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 name="文本框 12"/>
          <p:cNvSpPr txBox="1">
            <a:spLocks noChangeArrowheads="1"/>
          </p:cNvSpPr>
          <p:nvPr/>
        </p:nvSpPr>
        <p:spPr bwMode="auto">
          <a:xfrm>
            <a:off x="187890" y="4443227"/>
            <a:ext cx="2192055" cy="9787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18922182828</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Office: </a:t>
            </a:r>
            <a:r>
              <a:rPr lang="zh-CN" altLang="en-US" sz="1200" dirty="0">
                <a:solidFill>
                  <a:prstClr val="black"/>
                </a:solidFill>
                <a:latin typeface="微软雅黑" panose="020B0503020204020204" charset="-122"/>
                <a:ea typeface="微软雅黑" panose="020B0503020204020204" charset="-122"/>
              </a:rPr>
              <a:t>广东省人民医院主体楼</a:t>
            </a:r>
            <a:r>
              <a:rPr lang="en-US" altLang="zh-CN" sz="1200" dirty="0" smtClean="0">
                <a:solidFill>
                  <a:prstClr val="black"/>
                </a:solidFill>
                <a:latin typeface="微软雅黑" panose="020B0503020204020204" charset="-122"/>
                <a:ea typeface="微软雅黑" panose="020B0503020204020204" charset="-122"/>
              </a:rPr>
              <a:t>835</a:t>
            </a:r>
            <a:br>
              <a:rPr lang="en-US" altLang="zh-CN" sz="1200" dirty="0">
                <a:solidFill>
                  <a:prstClr val="black"/>
                </a:solidFill>
                <a:latin typeface="微软雅黑" panose="020B0503020204020204" charset="-122"/>
                <a:ea typeface="微软雅黑" panose="020B0503020204020204" charset="-122"/>
              </a:rPr>
            </a:b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Email:chenrf63@163.com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25" y="1462037"/>
            <a:ext cx="2217410" cy="27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1"/>
          <p:cNvSpPr txBox="1">
            <a:spLocks noChangeArrowheads="1"/>
          </p:cNvSpPr>
          <p:nvPr/>
        </p:nvSpPr>
        <p:spPr bwMode="auto">
          <a:xfrm>
            <a:off x="441817" y="0"/>
            <a:ext cx="1787815" cy="1126462"/>
          </a:xfrm>
          <a:prstGeom prst="rect">
            <a:avLst/>
          </a:prstGeom>
          <a:noFill/>
          <a:ln w="9525">
            <a:noFill/>
            <a:miter lim="800000"/>
          </a:ln>
        </p:spPr>
        <p:txBody>
          <a:bodyPr wrap="square">
            <a:spAutoFit/>
          </a:bodyPr>
          <a:lstStyle/>
          <a:p>
            <a:pPr lvl="0" eaLnBrk="1" hangingPunct="1">
              <a:lnSpc>
                <a:spcPct val="120000"/>
              </a:lnSpc>
              <a:defRPr/>
            </a:pPr>
            <a:r>
              <a:rPr lang="zh-CN" altLang="en-US" sz="1400" b="1" spc="120" dirty="0">
                <a:solidFill>
                  <a:srgbClr val="FFFFFF"/>
                </a:solidFill>
                <a:latin typeface="微软雅黑" panose="020B0503020204020204" charset="-122"/>
                <a:ea typeface="微软雅黑" panose="020B0503020204020204" charset="-122"/>
              </a:rPr>
              <a:t>工作单位：</a:t>
            </a:r>
            <a:endParaRPr lang="en-US" altLang="zh-CN" sz="1400" b="1" spc="120" dirty="0">
              <a:solidFill>
                <a:srgbClr val="FFFFFF"/>
              </a:solidFill>
              <a:latin typeface="微软雅黑" panose="020B0503020204020204" charset="-122"/>
              <a:ea typeface="微软雅黑" panose="020B0503020204020204" charset="-122"/>
            </a:endParaRPr>
          </a:p>
          <a:p>
            <a:pPr lvl="0" eaLnBrk="1" hangingPunct="1">
              <a:lnSpc>
                <a:spcPct val="120000"/>
              </a:lnSpc>
              <a:defRPr/>
            </a:pPr>
            <a:r>
              <a:rPr lang="zh-CN" altLang="en-US" sz="1400" b="1" spc="120" dirty="0">
                <a:solidFill>
                  <a:srgbClr val="FFFFFF"/>
                </a:solidFill>
                <a:latin typeface="微软雅黑" panose="020B0503020204020204" charset="-122"/>
                <a:ea typeface="微软雅黑" panose="020B0503020204020204" charset="-122"/>
              </a:rPr>
              <a:t>广东省人民</a:t>
            </a:r>
            <a:r>
              <a:rPr lang="zh-CN" altLang="en-US" sz="1400" b="1" spc="120" dirty="0" smtClean="0">
                <a:solidFill>
                  <a:srgbClr val="FFFFFF"/>
                </a:solidFill>
                <a:latin typeface="微软雅黑" panose="020B0503020204020204" charset="-122"/>
                <a:ea typeface="微软雅黑" panose="020B0503020204020204" charset="-122"/>
              </a:rPr>
              <a:t>医院（广东省医学科学院）</a:t>
            </a:r>
            <a:endParaRPr lang="en-US" altLang="zh-CN" sz="1400" b="1" spc="120" dirty="0">
              <a:solidFill>
                <a:srgbClr val="FFFFFF"/>
              </a:solidFill>
              <a:latin typeface="微软雅黑" panose="020B0503020204020204" charset="-122"/>
              <a:ea typeface="微软雅黑" panose="020B0503020204020204" charset="-122"/>
            </a:endParaRPr>
          </a:p>
        </p:txBody>
      </p:sp>
      <p:sp>
        <p:nvSpPr>
          <p:cNvPr id="30" name="矩形 29"/>
          <p:cNvSpPr/>
          <p:nvPr/>
        </p:nvSpPr>
        <p:spPr>
          <a:xfrm>
            <a:off x="2385131" y="0"/>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文本框 21"/>
          <p:cNvSpPr txBox="1">
            <a:spLocks noChangeArrowheads="1"/>
          </p:cNvSpPr>
          <p:nvPr/>
        </p:nvSpPr>
        <p:spPr bwMode="auto">
          <a:xfrm>
            <a:off x="2487038" y="266981"/>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陈汝福                                    </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2" name="文本框 22"/>
          <p:cNvSpPr txBox="1"/>
          <p:nvPr/>
        </p:nvSpPr>
        <p:spPr>
          <a:xfrm>
            <a:off x="3479761" y="253106"/>
            <a:ext cx="5251450" cy="307777"/>
          </a:xfrm>
          <a:prstGeom prst="rect">
            <a:avLst/>
          </a:prstGeom>
          <a:noFill/>
        </p:spPr>
        <p:txBody>
          <a:bodyPr>
            <a:spAutoFit/>
          </a:bodyPr>
          <a:lstStyle/>
          <a:p>
            <a:pPr lvl="0" eaLnBrk="1" fontAlgn="auto" hangingPunct="1">
              <a:spcBef>
                <a:spcPts val="0"/>
              </a:spcBef>
              <a:spcAft>
                <a:spcPts val="0"/>
              </a:spcAft>
              <a:defRPr/>
            </a:pPr>
            <a:r>
              <a:rPr lang="zh-CN" altLang="zh-CN" sz="1400" b="1" dirty="0" smtClean="0">
                <a:solidFill>
                  <a:schemeClr val="bg1"/>
                </a:solidFill>
                <a:latin typeface="+mj-ea"/>
                <a:ea typeface="+mj-ea"/>
              </a:rPr>
              <a:t>主任医师</a:t>
            </a:r>
            <a:r>
              <a:rPr lang="zh-CN" altLang="en-US" sz="1400" b="1" dirty="0" smtClean="0">
                <a:solidFill>
                  <a:schemeClr val="bg1"/>
                </a:solidFill>
                <a:latin typeface="+mj-ea"/>
                <a:ea typeface="+mj-ea"/>
              </a:rPr>
              <a:t>、</a:t>
            </a:r>
            <a:r>
              <a:rPr lang="zh-CN" altLang="zh-CN" sz="1400" b="1" dirty="0" smtClean="0">
                <a:solidFill>
                  <a:schemeClr val="bg1"/>
                </a:solidFill>
                <a:latin typeface="+mj-ea"/>
                <a:ea typeface="+mj-ea"/>
              </a:rPr>
              <a:t>教授</a:t>
            </a:r>
            <a:r>
              <a:rPr lang="zh-CN" altLang="en-US" sz="1400" b="1" dirty="0" smtClean="0">
                <a:solidFill>
                  <a:schemeClr val="bg1"/>
                </a:solidFill>
                <a:latin typeface="+mj-ea"/>
                <a:ea typeface="+mj-ea"/>
              </a:rPr>
              <a:t>、</a:t>
            </a:r>
            <a:r>
              <a:rPr lang="zh-CN" altLang="zh-CN" sz="1400" b="1" dirty="0" smtClean="0">
                <a:solidFill>
                  <a:schemeClr val="bg1"/>
                </a:solidFill>
                <a:latin typeface="+mj-ea"/>
                <a:ea typeface="+mj-ea"/>
              </a:rPr>
              <a:t>医学博士、博士后</a:t>
            </a:r>
            <a:r>
              <a:rPr kumimoji="0" lang="zh-CN" altLang="en-US" sz="1400" b="1" i="0" u="none" strike="noStrike" kern="1200" cap="none" spc="120" normalizeH="0" baseline="0" noProof="0" dirty="0" smtClean="0">
                <a:ln>
                  <a:noFill/>
                </a:ln>
                <a:solidFill>
                  <a:schemeClr val="bg1"/>
                </a:solidFill>
                <a:effectLst/>
                <a:uLnTx/>
                <a:uFillTx/>
                <a:latin typeface="+mj-ea"/>
                <a:ea typeface="+mj-ea"/>
              </a:rPr>
              <a:t>、</a:t>
            </a:r>
            <a:r>
              <a:rPr lang="zh-CN" altLang="zh-CN" sz="1400" b="1" dirty="0" smtClean="0">
                <a:solidFill>
                  <a:schemeClr val="bg1"/>
                </a:solidFill>
                <a:latin typeface="+mj-ea"/>
                <a:ea typeface="+mj-ea"/>
              </a:rPr>
              <a:t>硕士</a:t>
            </a:r>
            <a:r>
              <a:rPr lang="en-US" altLang="zh-CN" sz="1400" b="1" dirty="0" smtClean="0">
                <a:solidFill>
                  <a:schemeClr val="bg1"/>
                </a:solidFill>
                <a:latin typeface="+mj-ea"/>
                <a:ea typeface="+mj-ea"/>
              </a:rPr>
              <a:t>/</a:t>
            </a:r>
            <a:r>
              <a:rPr lang="zh-CN" altLang="zh-CN" sz="1400" b="1" dirty="0" smtClean="0">
                <a:solidFill>
                  <a:schemeClr val="bg1"/>
                </a:solidFill>
                <a:latin typeface="+mj-ea"/>
                <a:ea typeface="+mj-ea"/>
              </a:rPr>
              <a:t>博士</a:t>
            </a:r>
            <a:r>
              <a:rPr lang="zh-CN" altLang="en-US" sz="1400" b="1" dirty="0" smtClean="0">
                <a:solidFill>
                  <a:schemeClr val="bg1"/>
                </a:solidFill>
                <a:latin typeface="+mj-ea"/>
                <a:ea typeface="+mj-ea"/>
              </a:rPr>
              <a:t>生</a:t>
            </a:r>
            <a:r>
              <a:rPr kumimoji="0" lang="zh-CN" altLang="en-US" sz="1400" b="1" i="0" u="none" strike="noStrike" kern="1200" cap="none" spc="120" normalizeH="0" baseline="0" noProof="0" dirty="0" smtClean="0">
                <a:ln>
                  <a:noFill/>
                </a:ln>
                <a:solidFill>
                  <a:schemeClr val="bg1"/>
                </a:solidFill>
                <a:effectLst/>
                <a:uLnTx/>
                <a:uFillTx/>
                <a:latin typeface="+mj-ea"/>
                <a:ea typeface="+mj-ea"/>
              </a:rPr>
              <a:t>导师</a:t>
            </a:r>
            <a:endParaRPr kumimoji="0" lang="zh-CN" altLang="en-US" sz="1400" b="1" i="0" u="none" strike="noStrike" kern="1200" cap="none" spc="120" normalizeH="0" baseline="0" noProof="0" dirty="0">
              <a:ln>
                <a:noFill/>
              </a:ln>
              <a:solidFill>
                <a:schemeClr val="bg1"/>
              </a:solidFill>
              <a:effectLst/>
              <a:uLnTx/>
              <a:uFillTx/>
              <a:latin typeface="+mj-ea"/>
              <a:ea typeface="+mj-ea"/>
            </a:endParaRPr>
          </a:p>
        </p:txBody>
      </p:sp>
      <p:sp>
        <p:nvSpPr>
          <p:cNvPr id="33" name="文本框 30"/>
          <p:cNvSpPr txBox="1"/>
          <p:nvPr/>
        </p:nvSpPr>
        <p:spPr>
          <a:xfrm>
            <a:off x="3454004" y="622902"/>
            <a:ext cx="7241320" cy="307777"/>
          </a:xfrm>
          <a:prstGeom prst="rect">
            <a:avLst/>
          </a:prstGeom>
          <a:noFill/>
        </p:spPr>
        <p:txBody>
          <a:bodyPr wrap="square">
            <a:spAutoFit/>
          </a:bodyPr>
          <a:lstStyle/>
          <a:p>
            <a:pPr lvl="0" eaLnBrk="1" fontAlgn="auto" hangingPunct="1">
              <a:spcBef>
                <a:spcPts val="0"/>
              </a:spcBef>
              <a:spcAft>
                <a:spcPts val="0"/>
              </a:spcAft>
              <a:defRPr/>
            </a:pPr>
            <a:r>
              <a:rPr lang="zh-CN" altLang="zh-CN" sz="1400" b="1" dirty="0" smtClean="0">
                <a:solidFill>
                  <a:schemeClr val="bg1"/>
                </a:solidFill>
              </a:rPr>
              <a:t>广东省医学科学院副院长，广东省人民医院大外科科主任、胰腺中心主任</a:t>
            </a:r>
            <a:endParaRPr kumimoji="0" lang="zh-CN" altLang="en-US" sz="1400" b="1" i="0" u="none" strike="noStrike" kern="1200" cap="none" spc="12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4" name="文本框 11"/>
          <p:cNvSpPr txBox="1">
            <a:spLocks noChangeArrowheads="1"/>
          </p:cNvSpPr>
          <p:nvPr/>
        </p:nvSpPr>
        <p:spPr bwMode="auto">
          <a:xfrm>
            <a:off x="2652519" y="2685695"/>
            <a:ext cx="4559650" cy="1846659"/>
          </a:xfrm>
          <a:prstGeom prst="rect">
            <a:avLst/>
          </a:prstGeom>
          <a:noFill/>
          <a:ln w="9525">
            <a:noFill/>
            <a:miter lim="800000"/>
          </a:ln>
        </p:spPr>
        <p:txBody>
          <a:bodyPr wrap="square">
            <a:spAutoFit/>
          </a:bodyPr>
          <a:lstStyle/>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1979.09-1983.06    </a:t>
            </a:r>
            <a:r>
              <a:rPr lang="zh-CN" altLang="en-US" sz="1200" dirty="0">
                <a:solidFill>
                  <a:prstClr val="black"/>
                </a:solidFill>
                <a:latin typeface="微软雅黑" panose="020B0503020204020204" charset="-122"/>
                <a:ea typeface="微软雅黑" panose="020B0503020204020204" charset="-122"/>
              </a:rPr>
              <a:t>潍坊医学院 </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学士</a:t>
            </a:r>
            <a:endParaRPr lang="en-US" altLang="zh-CN" sz="1200" dirty="0">
              <a:solidFill>
                <a:prstClr val="black"/>
              </a:solidFill>
              <a:latin typeface="微软雅黑" panose="020B0503020204020204" charset="-122"/>
              <a:ea typeface="微软雅黑" panose="020B0503020204020204" charset="-122"/>
            </a:endParaRPr>
          </a:p>
          <a:p>
            <a:pPr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1995.09-2000.06    </a:t>
            </a:r>
            <a:r>
              <a:rPr lang="zh-CN" altLang="en-US" sz="1200" dirty="0" smtClean="0">
                <a:solidFill>
                  <a:prstClr val="black"/>
                </a:solidFill>
                <a:latin typeface="微软雅黑" panose="020B0503020204020204" charset="-122"/>
                <a:ea typeface="微软雅黑" panose="020B0503020204020204" charset="-122"/>
              </a:rPr>
              <a:t>同济医科大学</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硕士</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博士</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2000.09-2002.09    </a:t>
            </a:r>
            <a:r>
              <a:rPr lang="zh-CN" altLang="en-US" sz="1200" dirty="0">
                <a:solidFill>
                  <a:prstClr val="black"/>
                </a:solidFill>
                <a:latin typeface="微软雅黑" panose="020B0503020204020204" charset="-122"/>
                <a:ea typeface="微软雅黑" panose="020B0503020204020204" charset="-122"/>
              </a:rPr>
              <a:t>中山大学孙逸仙纪念</a:t>
            </a:r>
            <a:r>
              <a:rPr lang="zh-CN" altLang="en-US" sz="1200" dirty="0" smtClean="0">
                <a:solidFill>
                  <a:prstClr val="black"/>
                </a:solidFill>
                <a:latin typeface="微软雅黑" panose="020B0503020204020204" charset="-122"/>
                <a:ea typeface="微软雅黑" panose="020B0503020204020204" charset="-122"/>
              </a:rPr>
              <a:t>医院</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博士后</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2002.10-2019.09    </a:t>
            </a:r>
            <a:r>
              <a:rPr lang="zh-CN" altLang="en-US" sz="1200" dirty="0" smtClean="0">
                <a:solidFill>
                  <a:prstClr val="black"/>
                </a:solidFill>
                <a:latin typeface="微软雅黑" panose="020B0503020204020204" charset="-122"/>
                <a:ea typeface="微软雅黑" panose="020B0503020204020204" charset="-122"/>
              </a:rPr>
              <a:t>中山大学</a:t>
            </a:r>
            <a:r>
              <a:rPr lang="zh-CN" altLang="en-US" sz="1200" dirty="0">
                <a:solidFill>
                  <a:prstClr val="black"/>
                </a:solidFill>
                <a:latin typeface="微软雅黑" panose="020B0503020204020204" charset="-122"/>
                <a:ea typeface="微软雅黑" panose="020B0503020204020204" charset="-122"/>
              </a:rPr>
              <a:t>孙逸仙纪念</a:t>
            </a:r>
            <a:r>
              <a:rPr lang="zh-CN" altLang="en-US" sz="1200" dirty="0" smtClean="0">
                <a:solidFill>
                  <a:prstClr val="black"/>
                </a:solidFill>
                <a:latin typeface="微软雅黑" panose="020B0503020204020204" charset="-122"/>
                <a:ea typeface="微软雅黑" panose="020B0503020204020204" charset="-122"/>
              </a:rPr>
              <a:t>医院</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副院长、科主任</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2019.10</a:t>
            </a:r>
            <a:r>
              <a:rPr lang="zh-CN" altLang="en-US" sz="1200" dirty="0">
                <a:solidFill>
                  <a:prstClr val="black"/>
                </a:solidFill>
                <a:latin typeface="微软雅黑" panose="020B0503020204020204" charset="-122"/>
                <a:ea typeface="微软雅黑" panose="020B0503020204020204" charset="-122"/>
              </a:rPr>
              <a:t>至今 </a:t>
            </a:r>
            <a:r>
              <a:rPr lang="zh-CN" altLang="en-US" sz="1200" dirty="0" smtClean="0">
                <a:solidFill>
                  <a:prstClr val="black"/>
                </a:solidFill>
                <a:latin typeface="微软雅黑" panose="020B0503020204020204" charset="-122"/>
                <a:ea typeface="微软雅黑" panose="020B0503020204020204" charset="-122"/>
              </a:rPr>
              <a:t>           广东省</a:t>
            </a:r>
            <a:r>
              <a:rPr lang="zh-CN" altLang="en-US" sz="1200" dirty="0">
                <a:solidFill>
                  <a:prstClr val="black"/>
                </a:solidFill>
                <a:latin typeface="微软雅黑" panose="020B0503020204020204" charset="-122"/>
                <a:ea typeface="微软雅黑" panose="020B0503020204020204" charset="-122"/>
              </a:rPr>
              <a:t>人民</a:t>
            </a:r>
            <a:r>
              <a:rPr lang="zh-CN" altLang="en-US" sz="1200" dirty="0" smtClean="0">
                <a:solidFill>
                  <a:prstClr val="black"/>
                </a:solidFill>
                <a:latin typeface="微软雅黑" panose="020B0503020204020204" charset="-122"/>
                <a:ea typeface="微软雅黑" panose="020B0503020204020204" charset="-122"/>
              </a:rPr>
              <a:t>医院</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医科院副院长、科主任</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35" name="TextBox 34"/>
          <p:cNvSpPr txBox="1"/>
          <p:nvPr/>
        </p:nvSpPr>
        <p:spPr>
          <a:xfrm>
            <a:off x="2665926" y="4480921"/>
            <a:ext cx="4493538" cy="2492990"/>
          </a:xfrm>
          <a:prstGeom prst="rect">
            <a:avLst/>
          </a:prstGeom>
          <a:noFill/>
        </p:spPr>
        <p:txBody>
          <a:bodyPr wrap="none" rtlCol="0">
            <a:spAutoFit/>
          </a:bodyPr>
          <a:lstStyle/>
          <a:p>
            <a:r>
              <a:rPr lang="zh-CN" altLang="zh-CN" sz="1200" dirty="0" smtClean="0">
                <a:latin typeface="微软雅黑" panose="020B0503020204020204" charset="-122"/>
                <a:ea typeface="微软雅黑" panose="020B0503020204020204" charset="-122"/>
              </a:rPr>
              <a:t>中国抗癌协会胰腺癌微创与综合治疗分会主委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中国抗癌协会胰腺癌专委会副主委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中国医师协会胰腺病学专委会副主委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中国医促会胰腺疾病分会副主委、胰腺疾病微创治疗学组副组长</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中国医药教育学会腹部肿瘤专委会副主委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广东省医师协会胰腺病专业医师分会主委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广东省基层医药学会会长</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广东省基层医药学会肝胆胰微创分会主委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广东省抗癌协会胰腺癌专委会主委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广东省医学会外科学分会副主委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《中华胰腺病杂志》副总编</a:t>
            </a:r>
            <a:endParaRPr lang="zh-CN" altLang="zh-CN" sz="1200" dirty="0" smtClean="0">
              <a:latin typeface="微软雅黑" panose="020B0503020204020204" charset="-122"/>
              <a:ea typeface="微软雅黑" panose="020B0503020204020204" charset="-122"/>
            </a:endParaRPr>
          </a:p>
          <a:p>
            <a:r>
              <a:rPr lang="en-US" altLang="zh-CN" sz="1200" dirty="0" smtClean="0">
                <a:latin typeface="微软雅黑" panose="020B0503020204020204" charset="-122"/>
                <a:ea typeface="微软雅黑" panose="020B0503020204020204" charset="-122"/>
              </a:rPr>
              <a:t> </a:t>
            </a:r>
            <a:endParaRPr lang="zh-CN" altLang="zh-CN" sz="1200" dirty="0" smtClean="0">
              <a:latin typeface="微软雅黑" panose="020B0503020204020204" charset="-122"/>
              <a:ea typeface="微软雅黑" panose="020B0503020204020204" charset="-122"/>
            </a:endParaRPr>
          </a:p>
          <a:p>
            <a:endParaRPr lang="zh-CN" altLang="en-US" sz="1200" dirty="0">
              <a:latin typeface="微软雅黑" panose="020B0503020204020204" charset="-122"/>
              <a:ea typeface="微软雅黑" panose="020B0503020204020204" charset="-122"/>
            </a:endParaRPr>
          </a:p>
        </p:txBody>
      </p:sp>
      <p:sp>
        <p:nvSpPr>
          <p:cNvPr id="36" name="文本框 13"/>
          <p:cNvSpPr txBox="1">
            <a:spLocks noChangeArrowheads="1"/>
          </p:cNvSpPr>
          <p:nvPr/>
        </p:nvSpPr>
        <p:spPr bwMode="auto">
          <a:xfrm>
            <a:off x="7237764" y="1634713"/>
            <a:ext cx="4630879" cy="5410392"/>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胰腺癌的早期诊断；胰腺癌神经浸润、侵袭转移的分子机制，以胰腺癌独特的能量代谢模式、肿瘤免疫逃逸及肿瘤微环境为模型，非编码</a:t>
            </a:r>
            <a:r>
              <a:rPr lang="en-US" altLang="zh-CN" sz="1200" dirty="0">
                <a:solidFill>
                  <a:prstClr val="black"/>
                </a:solidFill>
                <a:latin typeface="微软雅黑" panose="020B0503020204020204" charset="-122"/>
                <a:ea typeface="微软雅黑" panose="020B0503020204020204" charset="-122"/>
              </a:rPr>
              <a:t>RNA</a:t>
            </a:r>
            <a:r>
              <a:rPr lang="zh-CN" altLang="en-US" sz="1200" dirty="0">
                <a:solidFill>
                  <a:prstClr val="black"/>
                </a:solidFill>
                <a:latin typeface="微软雅黑" panose="020B0503020204020204" charset="-122"/>
                <a:ea typeface="微软雅黑" panose="020B0503020204020204" charset="-122"/>
              </a:rPr>
              <a:t>精准调控为切入点，探讨胰腺癌的独特分子机制。</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获省部级科技成果奖</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项，以第一作者或通讯作者发表</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SCI</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论著</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50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余篇，其中影响因子大于</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分的原创性论著</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8</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国家自然科学基金面上项目</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项，国家高科技计划</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(863)2</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项，省部级课题</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11</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项；广东省人民医院“登峰计划专项”临床科学家人才引进项目经费</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1500</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万，重点项目经费</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300</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万。总科研经费</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2000</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余万。</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培养学生：</a:t>
            </a:r>
            <a:r>
              <a:rPr lang="zh-CN" altLang="en-US" sz="1200" dirty="0">
                <a:solidFill>
                  <a:prstClr val="black"/>
                </a:solidFill>
                <a:latin typeface="微软雅黑" panose="020B0503020204020204" charset="-122"/>
                <a:ea typeface="微软雅黑" panose="020B0503020204020204" charset="-122"/>
              </a:rPr>
              <a:t>已培养博士</a:t>
            </a:r>
            <a:r>
              <a:rPr lang="en-US" altLang="zh-CN" sz="1200" dirty="0">
                <a:solidFill>
                  <a:prstClr val="black"/>
                </a:solidFill>
                <a:latin typeface="微软雅黑" panose="020B0503020204020204" charset="-122"/>
                <a:ea typeface="微软雅黑" panose="020B0503020204020204" charset="-122"/>
              </a:rPr>
              <a:t>20</a:t>
            </a:r>
            <a:r>
              <a:rPr lang="zh-CN" altLang="en-US" sz="1200" dirty="0">
                <a:solidFill>
                  <a:prstClr val="black"/>
                </a:solidFill>
                <a:latin typeface="微软雅黑" panose="020B0503020204020204" charset="-122"/>
                <a:ea typeface="微软雅黑" panose="020B0503020204020204" charset="-122"/>
              </a:rPr>
              <a:t>余名，硕士</a:t>
            </a:r>
            <a:r>
              <a:rPr lang="en-US" altLang="zh-CN" sz="1200" dirty="0">
                <a:solidFill>
                  <a:prstClr val="black"/>
                </a:solidFill>
                <a:latin typeface="微软雅黑" panose="020B0503020204020204" charset="-122"/>
                <a:ea typeface="微软雅黑" panose="020B0503020204020204" charset="-122"/>
              </a:rPr>
              <a:t>30</a:t>
            </a:r>
            <a:r>
              <a:rPr lang="zh-CN" altLang="en-US" sz="1200" dirty="0">
                <a:solidFill>
                  <a:prstClr val="black"/>
                </a:solidFill>
                <a:latin typeface="微软雅黑" panose="020B0503020204020204" charset="-122"/>
                <a:ea typeface="微软雅黑" panose="020B0503020204020204" charset="-122"/>
              </a:rPr>
              <a:t>余名，博士后</a:t>
            </a:r>
            <a:r>
              <a:rPr lang="en-US" altLang="zh-CN" sz="1200" dirty="0">
                <a:solidFill>
                  <a:prstClr val="black"/>
                </a:solidFill>
                <a:latin typeface="微软雅黑" panose="020B0503020204020204" charset="-122"/>
                <a:ea typeface="微软雅黑" panose="020B0503020204020204" charset="-122"/>
              </a:rPr>
              <a:t>8</a:t>
            </a:r>
            <a:r>
              <a:rPr lang="zh-CN" altLang="en-US" sz="1200" dirty="0">
                <a:solidFill>
                  <a:prstClr val="black"/>
                </a:solidFill>
                <a:latin typeface="微软雅黑" panose="020B0503020204020204" charset="-122"/>
                <a:ea typeface="微软雅黑" panose="020B0503020204020204" charset="-122"/>
              </a:rPr>
              <a:t>名。</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团队简介：</a:t>
            </a:r>
            <a:r>
              <a:rPr lang="zh-CN" altLang="en-US" sz="1200" dirty="0">
                <a:solidFill>
                  <a:prstClr val="black"/>
                </a:solidFill>
                <a:latin typeface="微软雅黑" panose="020B0503020204020204" charset="-122"/>
                <a:ea typeface="微软雅黑" panose="020B0503020204020204" charset="-122"/>
              </a:rPr>
              <a:t>针对胰腺癌的独特生物学分子机制，本团队肿瘤微环境出发，探讨肿瘤相关巨噬细胞及肿瘤相关成纤维细胞通过外泌体介导、旁分泌、近分泌等作用调控胰腺癌细胞的表观修饰及代谢重编程，探讨</a:t>
            </a:r>
            <a:r>
              <a:rPr lang="en-US" altLang="zh-CN" sz="1200" dirty="0">
                <a:solidFill>
                  <a:prstClr val="black"/>
                </a:solidFill>
                <a:latin typeface="微软雅黑" panose="020B0503020204020204" charset="-122"/>
                <a:ea typeface="微软雅黑" panose="020B0503020204020204" charset="-122"/>
              </a:rPr>
              <a:t>ncRNA</a:t>
            </a:r>
            <a:r>
              <a:rPr lang="zh-CN" altLang="en-US" sz="1200" dirty="0">
                <a:solidFill>
                  <a:prstClr val="black"/>
                </a:solidFill>
                <a:latin typeface="微软雅黑" panose="020B0503020204020204" charset="-122"/>
                <a:ea typeface="微软雅黑" panose="020B0503020204020204" charset="-122"/>
              </a:rPr>
              <a:t>的表观修饰介导能量代谢的重编程，最终促进胰腺癌的神经浸润独特生物学行为，后续重点奠定“阻断胰腺癌重要能量代谢途径</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靶向纤维炎性微环境”、“遏制表观修饰</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神经淋巴清扫”、“阻断肿瘤微环境的交互</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肿瘤免疫活化”等组合治疗模式，以打破肿瘤单一靶向诊治疗效欠佳的局限，为胰腺癌的精准治疗迎来新时代。</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7" name="图片 36"/>
          <p:cNvPicPr>
            <a:picLocks noChangeAspect="1"/>
          </p:cNvPicPr>
          <p:nvPr/>
        </p:nvPicPr>
        <p:blipFill>
          <a:blip r:embed="rId1" cstate="print"/>
          <a:srcRect t="3896" r="91544" b="3088"/>
          <a:stretch>
            <a:fillRect/>
          </a:stretch>
        </p:blipFill>
        <p:spPr bwMode="auto">
          <a:xfrm>
            <a:off x="286260" y="5496554"/>
            <a:ext cx="309562" cy="246697"/>
          </a:xfrm>
          <a:prstGeom prst="rect">
            <a:avLst/>
          </a:prstGeom>
          <a:noFill/>
          <a:ln w="9525">
            <a:noFill/>
            <a:miter lim="800000"/>
            <a:headEnd/>
            <a:tailEnd/>
          </a:ln>
        </p:spPr>
      </p:pic>
      <p:sp>
        <p:nvSpPr>
          <p:cNvPr id="38" name="文本框 25"/>
          <p:cNvSpPr txBox="1">
            <a:spLocks noChangeArrowheads="1"/>
          </p:cNvSpPr>
          <p:nvPr/>
        </p:nvSpPr>
        <p:spPr bwMode="auto">
          <a:xfrm>
            <a:off x="511911" y="5499245"/>
            <a:ext cx="902811"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学科简介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9" name="文本框 11"/>
          <p:cNvSpPr txBox="1">
            <a:spLocks noChangeArrowheads="1"/>
          </p:cNvSpPr>
          <p:nvPr/>
        </p:nvSpPr>
        <p:spPr bwMode="auto">
          <a:xfrm>
            <a:off x="286975" y="5795183"/>
            <a:ext cx="1781171" cy="830997"/>
          </a:xfrm>
          <a:prstGeom prst="rect">
            <a:avLst/>
          </a:prstGeom>
          <a:noFill/>
          <a:ln w="9525">
            <a:noFill/>
            <a:miter lim="800000"/>
          </a:ln>
        </p:spPr>
        <p:txBody>
          <a:bodyPr wrap="square">
            <a:spAutoFit/>
          </a:bodyPr>
          <a:lstStyle/>
          <a:p>
            <a:pPr marL="171450" lvl="0" indent="-171450" eaLnBrk="1" hangingPunct="1">
              <a:buFont typeface="Arial" panose="020B0604020202020204" pitchFamily="34" charset="0"/>
              <a:buChar char="•"/>
              <a:defRPr/>
            </a:pPr>
            <a:r>
              <a:rPr lang="zh-CN" altLang="en-US" sz="1200" dirty="0">
                <a:latin typeface="微软雅黑" panose="020B0503020204020204" charset="-122"/>
                <a:ea typeface="微软雅黑" panose="020B0503020204020204" charset="-122"/>
              </a:rPr>
              <a:t>全国临床重点</a:t>
            </a:r>
            <a:r>
              <a:rPr lang="zh-CN" altLang="en-US" sz="1200" dirty="0" smtClean="0">
                <a:latin typeface="微软雅黑" panose="020B0503020204020204" charset="-122"/>
                <a:ea typeface="微软雅黑" panose="020B0503020204020204" charset="-122"/>
              </a:rPr>
              <a:t>专科</a:t>
            </a:r>
            <a:endParaRPr lang="en-US" altLang="zh-CN" sz="1200" dirty="0">
              <a:latin typeface="微软雅黑" panose="020B0503020204020204" charset="-122"/>
              <a:ea typeface="微软雅黑" panose="020B0503020204020204" charset="-122"/>
            </a:endParaRPr>
          </a:p>
          <a:p>
            <a:pPr marL="171450" lvl="0" indent="-171450" eaLnBrk="1" hangingPunct="1">
              <a:buFont typeface="Arial" panose="020B0604020202020204" pitchFamily="34" charset="0"/>
              <a:buChar char="•"/>
              <a:defRPr/>
            </a:pPr>
            <a:r>
              <a:rPr lang="zh-CN" altLang="en-US" sz="1200" dirty="0">
                <a:latin typeface="微软雅黑" panose="020B0503020204020204" charset="-122"/>
                <a:ea typeface="微软雅黑" panose="020B0503020204020204" charset="-122"/>
              </a:rPr>
              <a:t>广东省医师协会胰腺病学专业医师分会主委单位</a:t>
            </a:r>
            <a:endParaRPr lang="en-US" altLang="zh-CN" sz="12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07941" y="1661114"/>
            <a:ext cx="3579813" cy="1384995"/>
          </a:xfrm>
          <a:prstGeom prst="rect">
            <a:avLst/>
          </a:prstGeom>
          <a:noFill/>
          <a:ln w="9525">
            <a:noFill/>
            <a:miter lim="800000"/>
          </a:ln>
        </p:spPr>
        <p:txBody>
          <a:bodyPr wrap="square">
            <a:spAutoFit/>
          </a:bodyPr>
          <a:lstStyle/>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学术型博士：生物学</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学术型硕士：临床医学（内科肾脏病专业）</a:t>
            </a:r>
            <a:endParaRPr lang="en-US" altLang="zh-CN" sz="1200" dirty="0">
              <a:solidFill>
                <a:prstClr val="black"/>
              </a:solidFill>
              <a:latin typeface="微软雅黑" panose="020B0503020204020204" charset="-122"/>
              <a:ea typeface="微软雅黑" panose="020B0503020204020204" charset="-122"/>
            </a:endParaRPr>
          </a:p>
          <a:p>
            <a:pPr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专业型硕士：临床医学（内科肾脏病专业）</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138813" y="4135122"/>
            <a:ext cx="2232247" cy="1421928"/>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电话：</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13928985527</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办公室：</a:t>
            </a:r>
            <a:endParaRPr lang="en-US" altLang="zh-CN"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广东省人民医院主体楼</a:t>
            </a:r>
            <a:r>
              <a:rPr lang="en-US" altLang="zh-CN" sz="1200" dirty="0">
                <a:solidFill>
                  <a:prstClr val="black"/>
                </a:solidFill>
                <a:latin typeface="微软雅黑" panose="020B0503020204020204" charset="-122"/>
                <a:ea typeface="微软雅黑" panose="020B0503020204020204" charset="-122"/>
              </a:rPr>
              <a:t>1435</a:t>
            </a:r>
            <a:br>
              <a:rPr lang="en-US" altLang="zh-CN" sz="1200" dirty="0">
                <a:solidFill>
                  <a:prstClr val="black"/>
                </a:solidFill>
                <a:latin typeface="微软雅黑" panose="020B0503020204020204" charset="-122"/>
                <a:ea typeface="微软雅黑" panose="020B0503020204020204" charset="-122"/>
              </a:rPr>
            </a:b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电子邮件：</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wwjph@126.com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5" y="1765636"/>
            <a:ext cx="5153379" cy="3689921"/>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糖尿病肾病的基础与临床研究</a:t>
            </a:r>
            <a:endParaRPr lang="en-US" altLang="zh-CN" sz="1200" dirty="0">
              <a:solidFill>
                <a:prstClr val="black"/>
              </a:solidFill>
              <a:latin typeface="微软雅黑" panose="020B0503020204020204" charset="-122"/>
              <a:ea typeface="微软雅黑" panose="020B0503020204020204" charset="-122"/>
            </a:endParaRPr>
          </a:p>
          <a:p>
            <a:pPr algn="just" eaLnBrk="1" hangingPunct="1">
              <a:lnSpc>
                <a:spcPct val="120000"/>
              </a:lnSpc>
              <a:spcBef>
                <a:spcPts val="600"/>
              </a:spcBef>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2.</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单克隆免疫球蛋白</a:t>
            </a:r>
            <a:r>
              <a:rPr lang="zh-CN" altLang="en-US" sz="1200" dirty="0">
                <a:solidFill>
                  <a:prstClr val="black"/>
                </a:solidFill>
                <a:latin typeface="微软雅黑" panose="020B0503020204020204" charset="-122"/>
                <a:ea typeface="微软雅黑" panose="020B0503020204020204" charset="-122"/>
              </a:rPr>
              <a:t>相关肾病的基础与临床研究</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（淀粉样变性、</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LCDD</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HCDD</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PGNMID</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等）</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1. </a:t>
            </a:r>
            <a:r>
              <a:rPr lang="zh-CN" altLang="en-US" sz="1200" dirty="0">
                <a:solidFill>
                  <a:prstClr val="black"/>
                </a:solidFill>
                <a:latin typeface="微软雅黑" panose="020B0503020204020204" charset="-122"/>
                <a:ea typeface="微软雅黑" panose="020B0503020204020204" charset="-122"/>
              </a:rPr>
              <a:t>在</a:t>
            </a:r>
            <a:r>
              <a:rPr lang="en-US" altLang="zh-CN" sz="1200" dirty="0">
                <a:solidFill>
                  <a:prstClr val="black"/>
                </a:solidFill>
                <a:latin typeface="微软雅黑" panose="020B0503020204020204" charset="-122"/>
                <a:ea typeface="微软雅黑" panose="020B0503020204020204" charset="-122"/>
              </a:rPr>
              <a:t>Cell Metabolism</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Kidney International</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JBC</a:t>
            </a:r>
            <a:r>
              <a:rPr lang="zh-CN" altLang="en-US"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                  Diabetes Res </a:t>
            </a:r>
            <a:r>
              <a:rPr lang="en-US" altLang="zh-CN" sz="1200" dirty="0" err="1">
                <a:solidFill>
                  <a:prstClr val="black"/>
                </a:solidFill>
                <a:latin typeface="微软雅黑" panose="020B0503020204020204" charset="-122"/>
                <a:ea typeface="微软雅黑" panose="020B0503020204020204" charset="-122"/>
              </a:rPr>
              <a:t>Clin</a:t>
            </a:r>
            <a:r>
              <a:rPr lang="en-US" altLang="zh-CN" sz="1200" dirty="0">
                <a:solidFill>
                  <a:prstClr val="black"/>
                </a:solidFill>
                <a:latin typeface="微软雅黑" panose="020B0503020204020204" charset="-122"/>
                <a:ea typeface="微软雅黑" panose="020B0503020204020204" charset="-122"/>
              </a:rPr>
              <a:t> </a:t>
            </a:r>
            <a:r>
              <a:rPr lang="en-US" altLang="zh-CN" sz="1200" dirty="0" err="1">
                <a:solidFill>
                  <a:prstClr val="black"/>
                </a:solidFill>
                <a:latin typeface="微软雅黑" panose="020B0503020204020204" charset="-122"/>
                <a:ea typeface="微软雅黑" panose="020B0503020204020204" charset="-122"/>
              </a:rPr>
              <a:t>Pract</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Diabetes </a:t>
            </a:r>
            <a:r>
              <a:rPr lang="en-US" altLang="zh-CN" sz="1200" dirty="0" err="1">
                <a:solidFill>
                  <a:prstClr val="black"/>
                </a:solidFill>
                <a:latin typeface="微软雅黑" panose="020B0503020204020204" charset="-122"/>
                <a:ea typeface="微软雅黑" panose="020B0503020204020204" charset="-122"/>
              </a:rPr>
              <a:t>Ther</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JCMM</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AJP</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                  等发表论文 </a:t>
            </a:r>
            <a:r>
              <a:rPr lang="en-US" altLang="zh-CN" sz="1200" dirty="0">
                <a:solidFill>
                  <a:prstClr val="black"/>
                </a:solidFill>
                <a:latin typeface="微软雅黑" panose="020B0503020204020204" charset="-122"/>
                <a:ea typeface="微软雅黑" panose="020B0503020204020204" charset="-122"/>
              </a:rPr>
              <a:t>100</a:t>
            </a:r>
            <a:r>
              <a:rPr lang="zh-CN" altLang="en-US" sz="1200" dirty="0">
                <a:solidFill>
                  <a:prstClr val="black"/>
                </a:solidFill>
                <a:latin typeface="微软雅黑" panose="020B0503020204020204" charset="-122"/>
                <a:ea typeface="微软雅黑" panose="020B0503020204020204" charset="-122"/>
              </a:rPr>
              <a:t>篇，其中</a:t>
            </a:r>
            <a:r>
              <a:rPr lang="en-US" altLang="zh-CN" sz="1200" dirty="0">
                <a:solidFill>
                  <a:prstClr val="black"/>
                </a:solidFill>
                <a:latin typeface="微软雅黑" panose="020B0503020204020204" charset="-122"/>
                <a:ea typeface="微软雅黑" panose="020B0503020204020204" charset="-122"/>
              </a:rPr>
              <a:t>SCI</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42</a:t>
            </a:r>
            <a:r>
              <a:rPr lang="zh-CN" altLang="en-US" sz="1200" dirty="0">
                <a:solidFill>
                  <a:prstClr val="black"/>
                </a:solidFill>
                <a:latin typeface="微软雅黑" panose="020B0503020204020204" charset="-122"/>
                <a:ea typeface="微软雅黑" panose="020B0503020204020204" charset="-122"/>
              </a:rPr>
              <a:t>篇，累计影响因子</a:t>
            </a:r>
            <a:r>
              <a:rPr lang="en-US" altLang="zh-CN" sz="1200" dirty="0">
                <a:solidFill>
                  <a:prstClr val="black"/>
                </a:solidFill>
                <a:latin typeface="微软雅黑" panose="020B0503020204020204" charset="-122"/>
                <a:ea typeface="微软雅黑" panose="020B0503020204020204" charset="-122"/>
              </a:rPr>
              <a:t>180</a:t>
            </a:r>
            <a:r>
              <a:rPr lang="zh-CN" altLang="en-US" sz="1200" dirty="0">
                <a:solidFill>
                  <a:prstClr val="black"/>
                </a:solidFill>
                <a:latin typeface="微软雅黑" panose="020B0503020204020204" charset="-122"/>
                <a:ea typeface="微软雅黑" panose="020B0503020204020204" charset="-122"/>
              </a:rPr>
              <a:t>。</a:t>
            </a:r>
            <a:endParaRPr lang="zh-CN" altLang="en-US"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主编人民卫生出版社</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糖尿病肾病</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、副主编</a:t>
            </a:r>
            <a:r>
              <a:rPr lang="en-US" altLang="zh-CN" sz="1200" dirty="0">
                <a:solidFill>
                  <a:prstClr val="black"/>
                </a:solidFill>
                <a:latin typeface="微软雅黑" panose="020B0503020204020204" charset="-122"/>
                <a:ea typeface="微软雅黑" panose="020B0503020204020204" charset="-122"/>
              </a:rPr>
              <a:t>《IgA</a:t>
            </a:r>
            <a:r>
              <a:rPr lang="zh-CN" altLang="en-US" sz="1200" dirty="0">
                <a:solidFill>
                  <a:prstClr val="black"/>
                </a:solidFill>
                <a:latin typeface="微软雅黑" panose="020B0503020204020204" charset="-122"/>
                <a:ea typeface="微软雅黑" panose="020B0503020204020204" charset="-122"/>
              </a:rPr>
              <a:t>肾病</a:t>
            </a:r>
            <a:r>
              <a:rPr lang="en-US" altLang="zh-CN"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获得广东省科技进步奖</a:t>
            </a: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项、国家发明专利</a:t>
            </a:r>
            <a:r>
              <a:rPr lang="en-US" altLang="zh-CN" sz="1200" dirty="0">
                <a:solidFill>
                  <a:prstClr val="black"/>
                </a:solidFill>
                <a:latin typeface="微软雅黑" panose="020B0503020204020204" charset="-122"/>
                <a:ea typeface="微软雅黑" panose="020B0503020204020204" charset="-122"/>
              </a:rPr>
              <a:t>4</a:t>
            </a:r>
            <a:r>
              <a:rPr lang="zh-CN" altLang="en-US" sz="1200" dirty="0">
                <a:solidFill>
                  <a:prstClr val="black"/>
                </a:solidFill>
                <a:latin typeface="微软雅黑" panose="020B0503020204020204" charset="-122"/>
                <a:ea typeface="微软雅黑" panose="020B0503020204020204" charset="-122"/>
              </a:rPr>
              <a:t>项 </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国</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家自然科学基金面上</a:t>
            </a:r>
            <a:r>
              <a:rPr lang="zh-CN" altLang="en-US" sz="1200" dirty="0">
                <a:solidFill>
                  <a:prstClr val="black"/>
                </a:solidFill>
                <a:latin typeface="微软雅黑" panose="020B0503020204020204" charset="-122"/>
                <a:ea typeface="微软雅黑" panose="020B0503020204020204" charset="-122"/>
              </a:rPr>
              <a:t>项目（</a:t>
            </a:r>
            <a:r>
              <a:rPr lang="en-US" altLang="zh-CN" sz="1200" dirty="0">
                <a:solidFill>
                  <a:prstClr val="black"/>
                </a:solidFill>
                <a:latin typeface="微软雅黑" panose="020B0503020204020204" charset="-122"/>
                <a:ea typeface="微软雅黑" panose="020B0503020204020204" charset="-122"/>
              </a:rPr>
              <a:t>82170731</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8191001198</a:t>
            </a:r>
            <a:r>
              <a:rPr lang="zh-CN" altLang="en-US"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                2. </a:t>
            </a:r>
            <a:r>
              <a:rPr lang="zh-CN" altLang="en-US" sz="1200" dirty="0">
                <a:solidFill>
                  <a:prstClr val="black"/>
                </a:solidFill>
                <a:latin typeface="微软雅黑" panose="020B0503020204020204" charset="-122"/>
                <a:ea typeface="微软雅黑" panose="020B0503020204020204" charset="-122"/>
              </a:rPr>
              <a:t>广东省高水平医院建设登峰计划项目等</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DFJH201908</a:t>
            </a:r>
            <a:r>
              <a:rPr lang="zh-CN" altLang="zh-CN"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王文健</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3507799" y="162883"/>
            <a:ext cx="7118925" cy="307777"/>
          </a:xfrm>
          <a:prstGeom prst="rect">
            <a:avLst/>
          </a:prstGeom>
          <a:noFill/>
        </p:spPr>
        <p:txBody>
          <a:bodyPr wrap="square">
            <a:spAutoFit/>
          </a:bodyPr>
          <a:lstStyle/>
          <a:p>
            <a:pPr lvl="0" eaLnBrk="1" fontAlgn="auto" hangingPunct="1">
              <a:spcBef>
                <a:spcPts val="0"/>
              </a:spcBef>
              <a:spcAft>
                <a:spcPts val="0"/>
              </a:spcAft>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主任医师、博士生</a:t>
            </a:r>
            <a:r>
              <a:rPr lang="zh-CN" altLang="en-US" sz="1400" b="1" spc="120" dirty="0">
                <a:solidFill>
                  <a:srgbClr val="FFFFFF"/>
                </a:solidFill>
                <a:latin typeface="微软雅黑" panose="020B0503020204020204" charset="-122"/>
                <a:ea typeface="微软雅黑" panose="020B0503020204020204" charset="-122"/>
              </a:rPr>
              <a:t>导师、博士后合作导师。诊断教研室主任、内科党总支副书记。</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53160" y="269213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1114" y="270363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sp>
        <p:nvSpPr>
          <p:cNvPr id="26" name="文本框 12"/>
          <p:cNvSpPr txBox="1">
            <a:spLocks noChangeArrowheads="1"/>
          </p:cNvSpPr>
          <p:nvPr/>
        </p:nvSpPr>
        <p:spPr bwMode="auto">
          <a:xfrm>
            <a:off x="385781" y="1684547"/>
            <a:ext cx="1550595" cy="208672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3600" dirty="0">
                <a:solidFill>
                  <a:prstClr val="black"/>
                </a:solidFill>
                <a:latin typeface="微软雅黑" panose="020B0503020204020204" charset="-122"/>
                <a:ea typeface="微软雅黑" panose="020B0503020204020204" charset="-122"/>
              </a:rPr>
              <a:t>插  入导  师图  片</a:t>
            </a:r>
            <a:endParaRPr kumimoji="0" lang="en-US" altLang="zh-CN" sz="3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21" name="文本框 11"/>
          <p:cNvSpPr txBox="1">
            <a:spLocks noChangeArrowheads="1"/>
          </p:cNvSpPr>
          <p:nvPr/>
        </p:nvSpPr>
        <p:spPr bwMode="auto">
          <a:xfrm>
            <a:off x="2680586" y="3079520"/>
            <a:ext cx="4119218" cy="1661993"/>
          </a:xfrm>
          <a:prstGeom prst="rect">
            <a:avLst/>
          </a:prstGeom>
          <a:noFill/>
          <a:ln w="9525">
            <a:noFill/>
            <a:miter lim="800000"/>
          </a:ln>
        </p:spPr>
        <p:txBody>
          <a:bodyPr wrap="square">
            <a:spAutoFit/>
          </a:bodyPr>
          <a:lstStyle/>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1987.09-1992.06     </a:t>
            </a:r>
            <a:r>
              <a:rPr lang="zh-CN" altLang="en-US" sz="1200" dirty="0">
                <a:solidFill>
                  <a:prstClr val="black"/>
                </a:solidFill>
                <a:latin typeface="微软雅黑" panose="020B0503020204020204" charset="-122"/>
                <a:ea typeface="微软雅黑" panose="020B0503020204020204" charset="-122"/>
              </a:rPr>
              <a:t>安徽皖南医学院临床医学系 学士</a:t>
            </a:r>
            <a:endParaRPr lang="en-US" altLang="zh-CN" sz="1200" dirty="0">
              <a:solidFill>
                <a:prstClr val="black"/>
              </a:solidFill>
              <a:latin typeface="微软雅黑" panose="020B0503020204020204" charset="-122"/>
              <a:ea typeface="微软雅黑" panose="020B0503020204020204" charset="-122"/>
            </a:endParaRPr>
          </a:p>
          <a:p>
            <a:pPr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1992.07-1999.08     </a:t>
            </a:r>
            <a:r>
              <a:rPr lang="zh-CN" altLang="en-US" sz="1200" dirty="0">
                <a:solidFill>
                  <a:prstClr val="black"/>
                </a:solidFill>
                <a:latin typeface="微软雅黑" panose="020B0503020204020204" charset="-122"/>
                <a:ea typeface="微软雅黑" panose="020B0503020204020204" charset="-122"/>
              </a:rPr>
              <a:t>皖南医学院附属医院 医师、主治医师</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1999.09-2004.06     </a:t>
            </a:r>
            <a:r>
              <a:rPr lang="zh-CN" altLang="en-US" sz="1200" dirty="0">
                <a:solidFill>
                  <a:prstClr val="black"/>
                </a:solidFill>
                <a:latin typeface="微软雅黑" panose="020B0503020204020204" charset="-122"/>
                <a:ea typeface="微软雅黑" panose="020B0503020204020204" charset="-122"/>
              </a:rPr>
              <a:t>中山大学  博士</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2008.03-2010.9</a:t>
            </a:r>
            <a:r>
              <a:rPr lang="zh-CN" altLang="en-US" sz="1200" dirty="0">
                <a:solidFill>
                  <a:prstClr val="black"/>
                </a:solidFill>
                <a:latin typeface="微软雅黑" panose="020B0503020204020204" charset="-122"/>
                <a:ea typeface="微软雅黑" panose="020B0503020204020204" charset="-122"/>
              </a:rPr>
              <a:t>       美国贝勒医学院肾内科    博士后</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2004.7-</a:t>
            </a:r>
            <a:r>
              <a:rPr lang="zh-CN" altLang="en-US" sz="1200" dirty="0">
                <a:solidFill>
                  <a:prstClr val="black"/>
                </a:solidFill>
                <a:latin typeface="微软雅黑" panose="020B0503020204020204" charset="-122"/>
                <a:ea typeface="微软雅黑" panose="020B0503020204020204" charset="-122"/>
              </a:rPr>
              <a:t>至今             广东省人民医院肾内科 主任医师</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1" cstate="print"/>
          <a:srcRect t="3896" r="91544" b="3088"/>
          <a:stretch>
            <a:fillRect/>
          </a:stretch>
        </p:blipFill>
        <p:spPr bwMode="auto">
          <a:xfrm>
            <a:off x="2587949" y="4585804"/>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837898" y="4589842"/>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文本框 11"/>
          <p:cNvSpPr txBox="1">
            <a:spLocks noChangeArrowheads="1"/>
          </p:cNvSpPr>
          <p:nvPr/>
        </p:nvSpPr>
        <p:spPr bwMode="auto">
          <a:xfrm>
            <a:off x="2517441" y="5023865"/>
            <a:ext cx="3283284" cy="1200329"/>
          </a:xfrm>
          <a:prstGeom prst="rect">
            <a:avLst/>
          </a:prstGeom>
          <a:noFill/>
          <a:ln w="9525">
            <a:noFill/>
            <a:miter lim="800000"/>
          </a:ln>
        </p:spPr>
        <p:txBody>
          <a:bodyPr wrap="square">
            <a:spAutoFit/>
          </a:bodyPr>
          <a:lstStyle/>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        热情欢迎有远大的职业理想、有持之以恒的吃苦耐劳精神、性格开朗、热爱专业、有良好的团队协作精神的青年菁英加入我们的团队！</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endParaRPr lang="en-US" altLang="zh-CN" sz="1200" dirty="0">
              <a:solidFill>
                <a:prstClr val="black"/>
              </a:solidFill>
              <a:latin typeface="微软雅黑" panose="020B0503020204020204" charset="-122"/>
              <a:ea typeface="微软雅黑" panose="020B0503020204020204" charset="-122"/>
            </a:endParaRPr>
          </a:p>
        </p:txBody>
      </p:sp>
      <p:sp>
        <p:nvSpPr>
          <p:cNvPr id="30" name="文本框 21"/>
          <p:cNvSpPr txBox="1">
            <a:spLocks noChangeArrowheads="1"/>
          </p:cNvSpPr>
          <p:nvPr/>
        </p:nvSpPr>
        <p:spPr bwMode="auto">
          <a:xfrm>
            <a:off x="594519" y="704"/>
            <a:ext cx="1605756" cy="738344"/>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工作单位：华南理工大学医学院</a:t>
            </a:r>
            <a:r>
              <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lang="zh-CN" altLang="en-US" sz="1200" b="1" dirty="0">
                <a:solidFill>
                  <a:srgbClr val="FFFFFF"/>
                </a:solidFill>
                <a:latin typeface="微软雅黑" panose="020B0503020204020204" charset="-122"/>
                <a:ea typeface="微软雅黑" panose="020B0503020204020204" charset="-122"/>
              </a:rPr>
              <a:t>广东省人民医院</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1" name="文本框 30"/>
          <p:cNvSpPr txBox="1"/>
          <p:nvPr/>
        </p:nvSpPr>
        <p:spPr>
          <a:xfrm>
            <a:off x="2631500" y="528373"/>
            <a:ext cx="71983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学术任职：广东省医学会内科学分会副主委、</a:t>
            </a:r>
            <a:r>
              <a:rPr lang="zh-CN" altLang="en-US" sz="1400" b="1" spc="120" dirty="0">
                <a:solidFill>
                  <a:srgbClr val="FFFFFF"/>
                </a:solidFill>
                <a:latin typeface="微软雅黑" panose="020B0503020204020204" charset="-122"/>
                <a:ea typeface="微软雅黑" panose="020B0503020204020204" charset="-122"/>
              </a:rPr>
              <a:t>粤港澳大湾区内科医师联盟副主席</a:t>
            </a:r>
            <a:endParaRPr lang="en-US" altLang="zh-CN" sz="1400" b="1" spc="120" dirty="0">
              <a:solidFill>
                <a:srgbClr val="FFFFFF"/>
              </a:solidFill>
              <a:latin typeface="微软雅黑" panose="020B0503020204020204" charset="-122"/>
              <a:ea typeface="微软雅黑" panose="020B0503020204020204" charset="-122"/>
            </a:endParaRPr>
          </a:p>
          <a:p>
            <a:pPr eaLnBrk="1" fontAlgn="auto" hangingPunct="1">
              <a:spcBef>
                <a:spcPts val="0"/>
              </a:spcBef>
              <a:spcAft>
                <a:spcPts val="0"/>
              </a:spcAft>
              <a:defRPr/>
            </a:pPr>
            <a:r>
              <a:rPr lang="zh-CN" altLang="en-US" sz="1400" b="1" spc="120" dirty="0">
                <a:solidFill>
                  <a:srgbClr val="FFFFFF"/>
                </a:solidFill>
                <a:latin typeface="微软雅黑" panose="020B0503020204020204" charset="-122"/>
                <a:ea typeface="微软雅黑" panose="020B0503020204020204" charset="-122"/>
              </a:rPr>
              <a:t>              广东省医学会肾脏病学分会第</a:t>
            </a:r>
            <a:r>
              <a:rPr lang="en-US" altLang="zh-CN" sz="1400" b="1" spc="120" dirty="0">
                <a:solidFill>
                  <a:srgbClr val="FFFFFF"/>
                </a:solidFill>
                <a:latin typeface="微软雅黑" panose="020B0503020204020204" charset="-122"/>
                <a:ea typeface="微软雅黑" panose="020B0503020204020204" charset="-122"/>
              </a:rPr>
              <a:t>10</a:t>
            </a:r>
            <a:r>
              <a:rPr lang="zh-CN" altLang="en-US" sz="1400" b="1" spc="120" dirty="0">
                <a:solidFill>
                  <a:srgbClr val="FFFFFF"/>
                </a:solidFill>
                <a:latin typeface="微软雅黑" panose="020B0503020204020204" charset="-122"/>
                <a:ea typeface="微软雅黑" panose="020B0503020204020204" charset="-122"/>
              </a:rPr>
              <a:t>届委员、第</a:t>
            </a:r>
            <a:r>
              <a:rPr lang="en-US" altLang="zh-CN" sz="1400" b="1" spc="120" dirty="0">
                <a:solidFill>
                  <a:srgbClr val="FFFFFF"/>
                </a:solidFill>
                <a:latin typeface="微软雅黑" panose="020B0503020204020204" charset="-122"/>
                <a:ea typeface="微软雅黑" panose="020B0503020204020204" charset="-122"/>
              </a:rPr>
              <a:t>9</a:t>
            </a:r>
            <a:r>
              <a:rPr lang="zh-CN" altLang="en-US" sz="1400" b="1" spc="120" dirty="0">
                <a:solidFill>
                  <a:srgbClr val="FFFFFF"/>
                </a:solidFill>
                <a:latin typeface="微软雅黑" panose="020B0503020204020204" charset="-122"/>
                <a:ea typeface="微软雅黑" panose="020B0503020204020204" charset="-122"/>
              </a:rPr>
              <a:t>届青委会副主委</a:t>
            </a:r>
            <a:endParaRPr lang="en-US" altLang="zh-CN" sz="1400" b="1" spc="120" dirty="0">
              <a:solidFill>
                <a:srgbClr val="FFFFFF"/>
              </a:solidFill>
              <a:latin typeface="微软雅黑" panose="020B0503020204020204" charset="-122"/>
              <a:ea typeface="微软雅黑" panose="020B0503020204020204" charset="-122"/>
            </a:endParaRPr>
          </a:p>
        </p:txBody>
      </p:sp>
      <p:pic>
        <p:nvPicPr>
          <p:cNvPr id="28"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09713"/>
            <a:ext cx="20510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14271"/>
          <a:stretch>
            <a:fillRect/>
          </a:stretch>
        </p:blipFill>
        <p:spPr>
          <a:xfrm>
            <a:off x="6071132" y="5000625"/>
            <a:ext cx="2040078" cy="1533526"/>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 t="32639" r="-153" b="-139"/>
          <a:stretch>
            <a:fillRect/>
          </a:stretch>
        </p:blipFill>
        <p:spPr>
          <a:xfrm>
            <a:off x="8184042" y="4981575"/>
            <a:ext cx="3436458" cy="1543050"/>
          </a:xfrm>
          <a:prstGeom prst="rect">
            <a:avLst/>
          </a:prstGeom>
        </p:spPr>
      </p:pic>
      <p:pic>
        <p:nvPicPr>
          <p:cNvPr id="32" name="图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1199" y="5703887"/>
            <a:ext cx="101123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91157" y="1844053"/>
            <a:ext cx="3579813" cy="830997"/>
          </a:xfrm>
          <a:prstGeom prst="rect">
            <a:avLst/>
          </a:prstGeom>
          <a:noFill/>
          <a:ln w="9525">
            <a:noFill/>
            <a:miter lim="800000"/>
          </a:ln>
        </p:spPr>
        <p:txBody>
          <a:bodyPr wrap="square">
            <a:spAutoFit/>
          </a:bodyPr>
          <a:lstStyle/>
          <a:p>
            <a:pPr lvl="0" eaLnBrk="1" hangingPunct="1">
              <a:lnSpc>
                <a:spcPct val="150000"/>
              </a:lnSpc>
              <a:defRPr/>
            </a:pPr>
            <a:r>
              <a:rPr lang="zh-CN" altLang="en-US" sz="1200" dirty="0" smtClean="0">
                <a:solidFill>
                  <a:prstClr val="black"/>
                </a:solidFill>
                <a:latin typeface="微软雅黑" panose="020B0503020204020204" charset="-122"/>
                <a:ea typeface="微软雅黑" panose="020B0503020204020204" charset="-122"/>
              </a:rPr>
              <a:t>学术型博士</a:t>
            </a:r>
            <a:r>
              <a:rPr lang="zh-CN" altLang="en-US" sz="1200" dirty="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生物医学工程</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smtClean="0">
                <a:solidFill>
                  <a:prstClr val="black"/>
                </a:solidFill>
                <a:latin typeface="微软雅黑" panose="020B0503020204020204" charset="-122"/>
                <a:ea typeface="微软雅黑" panose="020B0503020204020204" charset="-122"/>
              </a:rPr>
              <a:t>学术型硕士：临床医学（神经病学）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199" y="4103224"/>
            <a:ext cx="2348131" cy="7571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020-83827812-10403</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Office: </a:t>
            </a:r>
            <a:r>
              <a:rPr lang="zh-CN" altLang="en-US" sz="1200" dirty="0" smtClean="0">
                <a:solidFill>
                  <a:prstClr val="black"/>
                </a:solidFill>
                <a:latin typeface="微软雅黑" panose="020B0503020204020204" charset="-122"/>
                <a:ea typeface="微软雅黑" panose="020B0503020204020204" charset="-122"/>
              </a:rPr>
              <a:t>科教楼四楼</a:t>
            </a:r>
            <a:r>
              <a:rPr lang="en-US" altLang="zh-CN" sz="1200" dirty="0" smtClean="0">
                <a:solidFill>
                  <a:prstClr val="black"/>
                </a:solidFill>
                <a:latin typeface="微软雅黑" panose="020B0503020204020204" charset="-122"/>
                <a:ea typeface="微软雅黑" panose="020B0503020204020204" charset="-122"/>
              </a:rPr>
              <a:t>417</a:t>
            </a:r>
            <a:br>
              <a:rPr lang="en-US" altLang="zh-CN" sz="1200" dirty="0" smtClean="0">
                <a:solidFill>
                  <a:prstClr val="black"/>
                </a:solidFill>
                <a:latin typeface="微软雅黑" panose="020B0503020204020204" charset="-122"/>
                <a:ea typeface="微软雅黑" panose="020B0503020204020204" charset="-122"/>
              </a:rPr>
            </a:b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Email:yhzhangsd@126.com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912108" cy="2991588"/>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a:t>
            </a:r>
            <a:r>
              <a:rPr lang="zh-CN" altLang="en-US" sz="1200" b="1" dirty="0" smtClean="0">
                <a:solidFill>
                  <a:prstClr val="black"/>
                </a:solidFill>
                <a:latin typeface="微软雅黑" panose="020B0503020204020204" charset="-122"/>
                <a:ea typeface="微软雅黑" panose="020B0503020204020204" charset="-122"/>
              </a:rPr>
              <a:t>方向：</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帕金森病及运动障碍、神经遗传病的应用基础及临床研究。</a:t>
            </a:r>
            <a:endParaRPr lang="en-US" altLang="zh-CN" sz="1200" b="1" dirty="0" smtClean="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主要业绩</a:t>
            </a:r>
            <a:r>
              <a:rPr lang="zh-CN" altLang="en-US" sz="1200" b="1" dirty="0" smtClean="0">
                <a:solidFill>
                  <a:prstClr val="black"/>
                </a:solidFill>
                <a:latin typeface="微软雅黑" panose="020B0503020204020204" charset="-122"/>
                <a:ea typeface="微软雅黑" panose="020B0503020204020204" charset="-122"/>
              </a:rPr>
              <a:t>：</a:t>
            </a:r>
            <a:r>
              <a:rPr lang="zh-CN" altLang="en-US" sz="1200" dirty="0" smtClean="0">
                <a:latin typeface="微软雅黑" panose="020B0503020204020204" charset="-122"/>
                <a:ea typeface="微软雅黑" panose="020B0503020204020204" charset="-122"/>
              </a:rPr>
              <a:t>广东省首批杰出青年医学人才、</a:t>
            </a:r>
            <a:r>
              <a:rPr lang="en-US" altLang="zh-CN" sz="1200" dirty="0" smtClean="0">
                <a:latin typeface="微软雅黑" panose="020B0503020204020204" charset="-122"/>
                <a:ea typeface="微软雅黑" panose="020B0503020204020204" charset="-122"/>
              </a:rPr>
              <a:t>2017</a:t>
            </a:r>
            <a:r>
              <a:rPr lang="zh-CN" altLang="en-US" sz="1200" dirty="0" smtClean="0">
                <a:latin typeface="微软雅黑" panose="020B0503020204020204" charset="-122"/>
                <a:ea typeface="微软雅黑" panose="020B0503020204020204" charset="-122"/>
              </a:rPr>
              <a:t>年获中国杰出神经内科医师</a:t>
            </a:r>
            <a:r>
              <a:rPr lang="en-US" altLang="zh-CN" sz="1200" dirty="0" smtClean="0">
                <a:latin typeface="微软雅黑" panose="020B0503020204020204" charset="-122"/>
                <a:ea typeface="微软雅黑" panose="020B0503020204020204" charset="-122"/>
              </a:rPr>
              <a:t>—</a:t>
            </a:r>
            <a:r>
              <a:rPr lang="zh-CN" altLang="en-US" sz="1200" dirty="0" smtClean="0">
                <a:latin typeface="微软雅黑" panose="020B0503020204020204" charset="-122"/>
                <a:ea typeface="微软雅黑" panose="020B0503020204020204" charset="-122"/>
              </a:rPr>
              <a:t>青年医师奖；获广东省科技进步二等奖</a:t>
            </a:r>
            <a:r>
              <a:rPr lang="en-US" altLang="zh-CN" sz="1200" dirty="0" smtClean="0">
                <a:latin typeface="微软雅黑" panose="020B0503020204020204" charset="-122"/>
                <a:ea typeface="微软雅黑" panose="020B0503020204020204" charset="-122"/>
              </a:rPr>
              <a:t>1</a:t>
            </a:r>
            <a:r>
              <a:rPr lang="zh-CN" altLang="en-US" sz="1200" dirty="0" smtClean="0">
                <a:latin typeface="微软雅黑" panose="020B0503020204020204" charset="-122"/>
                <a:ea typeface="微软雅黑" panose="020B0503020204020204" charset="-122"/>
              </a:rPr>
              <a:t>项；获湖南省优秀博士学位论文奖</a:t>
            </a:r>
            <a:r>
              <a:rPr lang="en-US" altLang="zh-CN" sz="1200" dirty="0" smtClean="0">
                <a:latin typeface="微软雅黑" panose="020B0503020204020204" charset="-122"/>
                <a:ea typeface="微软雅黑" panose="020B0503020204020204" charset="-122"/>
              </a:rPr>
              <a:t>1</a:t>
            </a:r>
            <a:r>
              <a:rPr lang="zh-CN" altLang="en-US" sz="1200" dirty="0" smtClean="0">
                <a:latin typeface="微软雅黑" panose="020B0503020204020204" charset="-122"/>
                <a:ea typeface="微软雅黑" panose="020B0503020204020204" charset="-122"/>
              </a:rPr>
              <a:t>项；在</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国内外学术期刊发表论文</a:t>
            </a:r>
            <a:r>
              <a:rPr lang="en-US" altLang="zh-CN"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100</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余篇；</a:t>
            </a:r>
            <a:r>
              <a:rPr lang="zh-CN" altLang="en-US" sz="1200" dirty="0" smtClean="0">
                <a:latin typeface="微软雅黑" panose="020B0503020204020204" charset="-122"/>
                <a:ea typeface="微软雅黑" panose="020B0503020204020204" charset="-122"/>
              </a:rPr>
              <a:t>参编著作</a:t>
            </a:r>
            <a:r>
              <a:rPr lang="en-US" altLang="zh-CN" sz="1200" dirty="0" smtClean="0">
                <a:latin typeface="微软雅黑" panose="020B0503020204020204" charset="-122"/>
                <a:ea typeface="微软雅黑" panose="020B0503020204020204" charset="-122"/>
              </a:rPr>
              <a:t>5</a:t>
            </a:r>
            <a:r>
              <a:rPr lang="zh-CN" altLang="en-US" sz="1200" dirty="0" smtClean="0">
                <a:latin typeface="微软雅黑" panose="020B0503020204020204" charset="-122"/>
                <a:ea typeface="微软雅黑" panose="020B0503020204020204" charset="-122"/>
              </a:rPr>
              <a:t>部。</a:t>
            </a:r>
            <a:endParaRPr lang="en-US" altLang="zh-CN" sz="1200" dirty="0" smtClean="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a:t>
            </a: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资助</a:t>
            </a:r>
            <a:r>
              <a:rPr lang="zh-CN" altLang="en-US" sz="1200" b="1"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先后主持国家自然科学基金、广东省自然科学基金重点项目、广州市民生科技攻关计划项目、高水平医院建设项目等课题</a:t>
            </a:r>
            <a:r>
              <a:rPr lang="en-US" altLang="zh-CN"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17</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项</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zh-CN" altLang="en-US" sz="1200" dirty="0" smtClean="0">
                <a:solidFill>
                  <a:prstClr val="black"/>
                </a:solidFill>
                <a:latin typeface="微软雅黑" panose="020B0503020204020204" charset="-122"/>
                <a:ea typeface="微软雅黑" panose="020B0503020204020204" charset="-122"/>
              </a:rPr>
              <a:t>参与国家重点研发计划、国家自然科学基金等国家级、省市级项目十多项。</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smtClean="0">
                <a:solidFill>
                  <a:srgbClr val="FFFFFF"/>
                </a:solidFill>
                <a:latin typeface="微软雅黑" panose="020B0503020204020204" charset="-122"/>
                <a:ea typeface="微软雅黑" panose="020B0503020204020204" charset="-122"/>
              </a:rPr>
              <a:t>张玉虎</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3441124" y="162883"/>
            <a:ext cx="6936057" cy="307777"/>
          </a:xfrm>
          <a:prstGeom prst="rect">
            <a:avLst/>
          </a:prstGeom>
          <a:noFill/>
        </p:spPr>
        <p:txBody>
          <a:bodyPr wrap="square">
            <a:spAutoFit/>
          </a:bodyPr>
          <a:lstStyle/>
          <a:p>
            <a:pPr lvl="0" eaLnBrk="1" fontAlgn="auto" hangingPunct="1">
              <a:spcBef>
                <a:spcPts val="0"/>
              </a:spcBef>
              <a:spcAft>
                <a:spcPts val="0"/>
              </a:spcAft>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主任医师、教授</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，博士生</a:t>
            </a:r>
            <a:r>
              <a:rPr lang="zh-CN" altLang="en-US" sz="1400" b="1" spc="120" dirty="0" smtClean="0">
                <a:solidFill>
                  <a:srgbClr val="FFFFFF"/>
                </a:solidFill>
                <a:latin typeface="微软雅黑" panose="020B0503020204020204" charset="-122"/>
                <a:ea typeface="微软雅黑" panose="020B0503020204020204" charset="-122"/>
              </a:rPr>
              <a:t>导师、神经科主任</a:t>
            </a:r>
            <a:r>
              <a:rPr lang="zh-CN" altLang="en-US" sz="1400" b="1" spc="120" dirty="0" smtClean="0">
                <a:solidFill>
                  <a:srgbClr val="FFFFFF"/>
                </a:solidFill>
                <a:latin typeface="微软雅黑" panose="020B0503020204020204" charset="-122"/>
                <a:ea typeface="微软雅黑" panose="020B0503020204020204" charset="-122"/>
              </a:rPr>
              <a:t>、</a:t>
            </a:r>
            <a:r>
              <a:rPr lang="zh-CN" altLang="en-US" sz="1400" b="1" spc="120" dirty="0" smtClean="0">
                <a:solidFill>
                  <a:prstClr val="white"/>
                </a:solidFill>
                <a:latin typeface="微软雅黑" panose="020B0503020204020204" charset="-122"/>
                <a:ea typeface="微软雅黑" panose="020B0503020204020204" charset="-122"/>
              </a:rPr>
              <a:t>广东省神经科学研究所副</a:t>
            </a:r>
            <a:r>
              <a:rPr lang="zh-CN" altLang="en-US" sz="1400" b="1" spc="120" dirty="0" smtClean="0">
                <a:solidFill>
                  <a:prstClr val="white"/>
                </a:solidFill>
                <a:latin typeface="微软雅黑" panose="020B0503020204020204" charset="-122"/>
                <a:ea typeface="微软雅黑" panose="020B0503020204020204" charset="-122"/>
              </a:rPr>
              <a:t>所长 </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53160" y="269213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1114" y="270363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5" name="图片 24"/>
          <p:cNvPicPr>
            <a:picLocks noChangeAspect="1"/>
          </p:cNvPicPr>
          <p:nvPr/>
        </p:nvPicPr>
        <p:blipFill>
          <a:blip r:embed="rId1" cstate="print"/>
          <a:srcRect t="3896" r="91544" b="3088"/>
          <a:stretch>
            <a:fillRect/>
          </a:stretch>
        </p:blipFill>
        <p:spPr bwMode="auto">
          <a:xfrm>
            <a:off x="2587949" y="4585804"/>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837898" y="4589842"/>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文本框 11"/>
          <p:cNvSpPr txBox="1">
            <a:spLocks noChangeArrowheads="1"/>
          </p:cNvSpPr>
          <p:nvPr/>
        </p:nvSpPr>
        <p:spPr bwMode="auto">
          <a:xfrm>
            <a:off x="2707941" y="5023865"/>
            <a:ext cx="3996716" cy="646331"/>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性格开朗，善于沟通，富有探索精神和团队协作精神，热爱神经内科专业</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30" name="文本框 21"/>
          <p:cNvSpPr txBox="1">
            <a:spLocks noChangeArrowheads="1"/>
          </p:cNvSpPr>
          <p:nvPr/>
        </p:nvSpPr>
        <p:spPr bwMode="auto">
          <a:xfrm>
            <a:off x="594519" y="704"/>
            <a:ext cx="1605756" cy="978729"/>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工作单位：华南理工大学医学院</a:t>
            </a:r>
            <a:r>
              <a:rPr kumimoji="0" lang="en-US" altLang="zh-CN" sz="12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a:t>
            </a:r>
            <a:r>
              <a:rPr lang="zh-CN" altLang="en-US" sz="1200" b="1" dirty="0" smtClean="0">
                <a:solidFill>
                  <a:srgbClr val="FFFFFF"/>
                </a:solidFill>
                <a:latin typeface="微软雅黑" panose="020B0503020204020204" charset="-122"/>
                <a:ea typeface="微软雅黑" panose="020B0503020204020204" charset="-122"/>
              </a:rPr>
              <a:t>华南理工大学医学院附属</a:t>
            </a:r>
            <a:r>
              <a:rPr lang="zh-CN" altLang="en-US" sz="1200" b="1" spc="120" dirty="0" smtClean="0">
                <a:solidFill>
                  <a:srgbClr val="FFFFFF"/>
                </a:solidFill>
                <a:latin typeface="微软雅黑" panose="020B0503020204020204" charset="-122"/>
                <a:ea typeface="微软雅黑" panose="020B0503020204020204" charset="-122"/>
              </a:rPr>
              <a:t>广东省人民医院</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1" name="文本框 30"/>
          <p:cNvSpPr txBox="1"/>
          <p:nvPr/>
        </p:nvSpPr>
        <p:spPr>
          <a:xfrm>
            <a:off x="3441124" y="614098"/>
            <a:ext cx="7019947" cy="738664"/>
          </a:xfrm>
          <a:prstGeom prst="rect">
            <a:avLst/>
          </a:prstGeom>
          <a:noFill/>
        </p:spPr>
        <p:txBody>
          <a:bodyPr wrap="square">
            <a:spAutoFit/>
          </a:bodyPr>
          <a:lstStyle/>
          <a:p>
            <a:pPr eaLnBrk="1" fontAlgn="auto" hangingPunct="1">
              <a:spcBef>
                <a:spcPts val="0"/>
              </a:spcBef>
              <a:spcAft>
                <a:spcPts val="0"/>
              </a:spcAft>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学术任职</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a:t>
            </a:r>
            <a:r>
              <a:rPr lang="zh-CN" altLang="en-US" sz="1400" b="1" spc="120" dirty="0" smtClean="0">
                <a:solidFill>
                  <a:srgbClr val="FFFFFF"/>
                </a:solidFill>
                <a:latin typeface="微软雅黑" panose="020B0503020204020204" charset="-122"/>
                <a:ea typeface="微软雅黑" panose="020B0503020204020204" charset="-122"/>
              </a:rPr>
              <a:t>中国</a:t>
            </a:r>
            <a:r>
              <a:rPr lang="zh-CN" altLang="en-US" sz="1400" b="1" spc="120" dirty="0" smtClean="0">
                <a:solidFill>
                  <a:srgbClr val="FFFFFF"/>
                </a:solidFill>
                <a:latin typeface="微软雅黑" panose="020B0503020204020204" charset="-122"/>
                <a:ea typeface="微软雅黑" panose="020B0503020204020204" charset="-122"/>
              </a:rPr>
              <a:t>医师协会神经内科医师</a:t>
            </a:r>
            <a:r>
              <a:rPr lang="zh-CN" altLang="en-US" sz="1400" b="1" spc="120" dirty="0" smtClean="0">
                <a:solidFill>
                  <a:srgbClr val="FFFFFF"/>
                </a:solidFill>
                <a:latin typeface="微软雅黑" panose="020B0503020204020204" charset="-122"/>
                <a:ea typeface="微软雅黑" panose="020B0503020204020204" charset="-122"/>
              </a:rPr>
              <a:t>分会帕金森病及运动障碍学组委员兼秘书</a:t>
            </a:r>
            <a:endParaRPr lang="en-US" altLang="zh-CN" sz="1400" b="1" spc="120" dirty="0" smtClean="0">
              <a:solidFill>
                <a:srgbClr val="FFFFFF"/>
              </a:solidFill>
              <a:latin typeface="微软雅黑" panose="020B0503020204020204" charset="-122"/>
              <a:ea typeface="微软雅黑" panose="020B0503020204020204" charset="-122"/>
            </a:endParaRPr>
          </a:p>
          <a:p>
            <a:pPr eaLnBrk="1" fontAlgn="auto" hangingPunct="1">
              <a:spcBef>
                <a:spcPts val="0"/>
              </a:spcBef>
              <a:spcAft>
                <a:spcPts val="0"/>
              </a:spcAft>
              <a:defRPr/>
            </a:pPr>
            <a:r>
              <a:rPr lang="en-US" altLang="zh-CN" sz="1400" b="1" spc="120" dirty="0" smtClean="0">
                <a:solidFill>
                  <a:srgbClr val="FFFFFF"/>
                </a:solidFill>
                <a:latin typeface="微软雅黑" panose="020B0503020204020204" charset="-122"/>
                <a:ea typeface="微软雅黑" panose="020B0503020204020204" charset="-122"/>
              </a:rPr>
              <a:t> </a:t>
            </a:r>
            <a:r>
              <a:rPr lang="en-US" altLang="zh-CN" sz="1400" b="1" spc="120" dirty="0" smtClean="0">
                <a:solidFill>
                  <a:srgbClr val="FFFFFF"/>
                </a:solidFill>
                <a:latin typeface="微软雅黑" panose="020B0503020204020204" charset="-122"/>
                <a:ea typeface="微软雅黑" panose="020B0503020204020204" charset="-122"/>
              </a:rPr>
              <a:t>             </a:t>
            </a:r>
            <a:r>
              <a:rPr lang="zh-CN" altLang="en-US" sz="1400" b="1" spc="120" dirty="0" smtClean="0">
                <a:solidFill>
                  <a:srgbClr val="FFFFFF"/>
                </a:solidFill>
                <a:latin typeface="微软雅黑" panose="020B0503020204020204" charset="-122"/>
                <a:ea typeface="微软雅黑" panose="020B0503020204020204" charset="-122"/>
              </a:rPr>
              <a:t>中华医学会神经病学分会帕金森病及运动障碍学组秘书</a:t>
            </a:r>
            <a:endParaRPr lang="en-US" altLang="zh-CN" sz="1400" b="1" spc="120" dirty="0" smtClean="0">
              <a:solidFill>
                <a:srgbClr val="FFFFFF"/>
              </a:solidFill>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8" name="矩形 2"/>
          <p:cNvSpPr>
            <a:spLocks noChangeArrowheads="1"/>
          </p:cNvSpPr>
          <p:nvPr/>
        </p:nvSpPr>
        <p:spPr bwMode="auto">
          <a:xfrm>
            <a:off x="2452636" y="3053400"/>
            <a:ext cx="4738739" cy="1631216"/>
          </a:xfrm>
          <a:prstGeom prst="rect">
            <a:avLst/>
          </a:prstGeom>
          <a:noFill/>
          <a:ln w="9525">
            <a:noFill/>
            <a:miter lim="800000"/>
          </a:ln>
        </p:spPr>
        <p:txBody>
          <a:bodyPr wrap="square">
            <a:spAutoFit/>
          </a:bodyPr>
          <a:lstStyle/>
          <a:p>
            <a:pPr lvl="0" fontAlgn="base">
              <a:lnSpc>
                <a:spcPts val="2000"/>
              </a:lnSpc>
              <a:spcBef>
                <a:spcPct val="0"/>
              </a:spcBef>
              <a:spcAft>
                <a:spcPct val="0"/>
              </a:spcAft>
              <a:defRPr/>
            </a:pPr>
            <a:r>
              <a:rPr lang="en-US" altLang="zh-CN" sz="1200" dirty="0" smtClean="0">
                <a:latin typeface="Times New Roman" panose="02020603050405020304" pitchFamily="18" charset="0"/>
                <a:ea typeface="微软雅黑" panose="020B0503020204020204" charset="-122"/>
                <a:cs typeface="Times New Roman" panose="02020603050405020304" pitchFamily="18" charset="0"/>
              </a:rPr>
              <a:t>1993.9-1998.7    </a:t>
            </a:r>
            <a:r>
              <a:rPr lang="zh-CN" altLang="en-US" sz="1200" dirty="0" smtClean="0">
                <a:latin typeface="Times New Roman" panose="02020603050405020304" pitchFamily="18" charset="0"/>
                <a:ea typeface="微软雅黑" panose="020B0503020204020204" charset="-122"/>
                <a:cs typeface="Times New Roman" panose="02020603050405020304" pitchFamily="18" charset="0"/>
              </a:rPr>
              <a:t>济宁医学院    学士学位</a:t>
            </a:r>
            <a:endParaRPr lang="zh-CN" altLang="en-US" sz="1200" dirty="0">
              <a:latin typeface="Times New Roman" panose="02020603050405020304" pitchFamily="18" charset="0"/>
              <a:ea typeface="微软雅黑" panose="020B0503020204020204" charset="-122"/>
              <a:cs typeface="Times New Roman" panose="02020603050405020304" pitchFamily="18" charset="0"/>
            </a:endParaRPr>
          </a:p>
          <a:p>
            <a:pPr lvl="0" fontAlgn="base">
              <a:lnSpc>
                <a:spcPts val="2000"/>
              </a:lnSpc>
              <a:spcBef>
                <a:spcPct val="0"/>
              </a:spcBef>
              <a:spcAft>
                <a:spcPct val="0"/>
              </a:spcAft>
              <a:defRPr/>
            </a:pPr>
            <a:r>
              <a:rPr lang="en-US" altLang="zh-CN" sz="1200" dirty="0" smtClean="0">
                <a:latin typeface="Times New Roman" panose="02020603050405020304" pitchFamily="18" charset="0"/>
                <a:ea typeface="微软雅黑" panose="020B0503020204020204" charset="-122"/>
                <a:cs typeface="Times New Roman" panose="02020603050405020304" pitchFamily="18" charset="0"/>
              </a:rPr>
              <a:t>2000.9-2005.7    </a:t>
            </a:r>
            <a:r>
              <a:rPr lang="zh-CN" altLang="en-US" sz="1200" dirty="0" smtClean="0">
                <a:latin typeface="Times New Roman" panose="02020603050405020304" pitchFamily="18" charset="0"/>
                <a:ea typeface="微软雅黑" panose="020B0503020204020204" charset="-122"/>
                <a:cs typeface="Times New Roman" panose="02020603050405020304" pitchFamily="18" charset="0"/>
              </a:rPr>
              <a:t>中南大学</a:t>
            </a:r>
            <a:r>
              <a:rPr lang="en-US" altLang="zh-CN" sz="1200" dirty="0" smtClean="0">
                <a:latin typeface="Times New Roman" panose="02020603050405020304" pitchFamily="18" charset="0"/>
                <a:ea typeface="微软雅黑" panose="020B0503020204020204" charset="-122"/>
                <a:cs typeface="Times New Roman" panose="02020603050405020304" pitchFamily="18" charset="0"/>
              </a:rPr>
              <a:t>        </a:t>
            </a:r>
            <a:r>
              <a:rPr lang="zh-CN" altLang="en-US" sz="1200" dirty="0" smtClean="0">
                <a:latin typeface="Times New Roman" panose="02020603050405020304" pitchFamily="18" charset="0"/>
                <a:ea typeface="微软雅黑" panose="020B0503020204020204" charset="-122"/>
                <a:cs typeface="Times New Roman" panose="02020603050405020304" pitchFamily="18" charset="0"/>
              </a:rPr>
              <a:t>博士学位</a:t>
            </a:r>
            <a:endParaRPr lang="en-US" altLang="zh-CN" sz="1200" dirty="0" smtClean="0">
              <a:latin typeface="Times New Roman" panose="02020603050405020304" pitchFamily="18" charset="0"/>
              <a:ea typeface="微软雅黑" panose="020B0503020204020204" charset="-122"/>
              <a:cs typeface="Times New Roman" panose="02020603050405020304" pitchFamily="18" charset="0"/>
            </a:endParaRPr>
          </a:p>
          <a:p>
            <a:pPr lvl="0" fontAlgn="base">
              <a:lnSpc>
                <a:spcPts val="2000"/>
              </a:lnSpc>
              <a:spcBef>
                <a:spcPct val="0"/>
              </a:spcBef>
              <a:spcAft>
                <a:spcPct val="0"/>
              </a:spcAft>
              <a:defRPr/>
            </a:pPr>
            <a:r>
              <a:rPr lang="en-US" altLang="zh-CN" sz="1200" dirty="0" smtClean="0">
                <a:latin typeface="Times New Roman" panose="02020603050405020304" pitchFamily="18" charset="0"/>
                <a:ea typeface="微软雅黑" panose="020B0503020204020204" charset="-122"/>
                <a:cs typeface="Times New Roman" panose="02020603050405020304" pitchFamily="18" charset="0"/>
              </a:rPr>
              <a:t>2005.9-</a:t>
            </a:r>
            <a:r>
              <a:rPr lang="zh-CN" altLang="en-US" sz="1200" dirty="0" smtClean="0">
                <a:latin typeface="Times New Roman" panose="02020603050405020304" pitchFamily="18" charset="0"/>
                <a:ea typeface="微软雅黑" panose="020B0503020204020204" charset="-122"/>
                <a:cs typeface="Times New Roman" panose="02020603050405020304" pitchFamily="18" charset="0"/>
              </a:rPr>
              <a:t>至今       广东省人民医院神经科</a:t>
            </a:r>
            <a:endParaRPr lang="en-US" altLang="zh-CN" sz="1200" dirty="0" smtClean="0">
              <a:latin typeface="Times New Roman" panose="02020603050405020304" pitchFamily="18" charset="0"/>
              <a:ea typeface="微软雅黑" panose="020B0503020204020204" charset="-122"/>
              <a:cs typeface="Times New Roman" panose="02020603050405020304" pitchFamily="18" charset="0"/>
            </a:endParaRPr>
          </a:p>
          <a:p>
            <a:pPr lvl="0" fontAlgn="base">
              <a:lnSpc>
                <a:spcPts val="2000"/>
              </a:lnSpc>
              <a:spcBef>
                <a:spcPct val="0"/>
              </a:spcBef>
              <a:spcAft>
                <a:spcPct val="0"/>
              </a:spcAft>
              <a:defRPr/>
            </a:pPr>
            <a:r>
              <a:rPr lang="en-US" altLang="en-US" sz="1200" dirty="0" smtClean="0">
                <a:latin typeface="Times New Roman" panose="02020603050405020304" pitchFamily="18" charset="0"/>
                <a:ea typeface="微软雅黑" panose="020B0503020204020204" charset="-122"/>
                <a:cs typeface="Times New Roman" panose="02020603050405020304" pitchFamily="18" charset="0"/>
              </a:rPr>
              <a:t>2010.7,2010.11   </a:t>
            </a:r>
            <a:r>
              <a:rPr lang="zh-CN" altLang="en-US" sz="1200" dirty="0" smtClean="0">
                <a:latin typeface="Times New Roman" panose="02020603050405020304" pitchFamily="18" charset="0"/>
                <a:ea typeface="微软雅黑" panose="020B0503020204020204" charset="-122"/>
                <a:cs typeface="Times New Roman" panose="02020603050405020304" pitchFamily="18" charset="0"/>
              </a:rPr>
              <a:t>澳大利亚墨尔本大学皇家墨尔本医院     </a:t>
            </a:r>
            <a:endParaRPr lang="en-US" altLang="zh-CN" sz="1200" dirty="0" smtClean="0">
              <a:latin typeface="Times New Roman" panose="02020603050405020304" pitchFamily="18" charset="0"/>
              <a:ea typeface="微软雅黑" panose="020B0503020204020204" charset="-122"/>
              <a:cs typeface="Times New Roman" panose="02020603050405020304" pitchFamily="18" charset="0"/>
            </a:endParaRPr>
          </a:p>
          <a:p>
            <a:pPr lvl="0" fontAlgn="base">
              <a:lnSpc>
                <a:spcPts val="2000"/>
              </a:lnSpc>
              <a:spcBef>
                <a:spcPct val="0"/>
              </a:spcBef>
              <a:spcAft>
                <a:spcPct val="0"/>
              </a:spcAft>
              <a:defRPr/>
            </a:pPr>
            <a:r>
              <a:rPr lang="en-US" altLang="zh-CN" sz="1200" dirty="0" smtClean="0">
                <a:latin typeface="Times New Roman" panose="02020603050405020304" pitchFamily="18" charset="0"/>
                <a:ea typeface="微软雅黑" panose="020B0503020204020204" charset="-122"/>
                <a:cs typeface="Times New Roman" panose="02020603050405020304" pitchFamily="18" charset="0"/>
              </a:rPr>
              <a:t>                           </a:t>
            </a:r>
            <a:r>
              <a:rPr lang="zh-CN" altLang="en-US" sz="1200" dirty="0" smtClean="0">
                <a:latin typeface="Times New Roman" panose="02020603050405020304" pitchFamily="18" charset="0"/>
                <a:ea typeface="微软雅黑" panose="020B0503020204020204" charset="-122"/>
                <a:cs typeface="Times New Roman" panose="02020603050405020304" pitchFamily="18" charset="0"/>
              </a:rPr>
              <a:t>神经科亚专科培训</a:t>
            </a:r>
            <a:endParaRPr lang="en-US" altLang="zh-CN" sz="1200" dirty="0" smtClean="0">
              <a:latin typeface="Times New Roman" panose="02020603050405020304" pitchFamily="18" charset="0"/>
              <a:ea typeface="微软雅黑" panose="020B0503020204020204" charset="-122"/>
              <a:cs typeface="Times New Roman" panose="02020603050405020304" pitchFamily="18" charset="0"/>
            </a:endParaRPr>
          </a:p>
          <a:p>
            <a:pPr lvl="0" fontAlgn="base">
              <a:lnSpc>
                <a:spcPts val="2000"/>
              </a:lnSpc>
              <a:spcBef>
                <a:spcPct val="0"/>
              </a:spcBef>
              <a:spcAft>
                <a:spcPct val="0"/>
              </a:spcAft>
              <a:defRPr/>
            </a:pPr>
            <a:r>
              <a:rPr lang="en-US" altLang="en-US" sz="1200" dirty="0" smtClean="0">
                <a:latin typeface="Times New Roman" panose="02020603050405020304" pitchFamily="18" charset="0"/>
                <a:ea typeface="微软雅黑" panose="020B0503020204020204" charset="-122"/>
                <a:cs typeface="Times New Roman" panose="02020603050405020304" pitchFamily="18" charset="0"/>
              </a:rPr>
              <a:t>2015.3-2016.3    </a:t>
            </a:r>
            <a:r>
              <a:rPr lang="zh-CN" altLang="en-US" sz="1200" dirty="0" smtClean="0">
                <a:latin typeface="Times New Roman" panose="02020603050405020304" pitchFamily="18" charset="0"/>
                <a:ea typeface="微软雅黑" panose="020B0503020204020204" charset="-122"/>
                <a:cs typeface="Times New Roman" panose="02020603050405020304" pitchFamily="18" charset="0"/>
              </a:rPr>
              <a:t>加拿大不列颠哥伦比亚大学   </a:t>
            </a:r>
            <a:r>
              <a:rPr lang="zh-CN" altLang="en-US"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访问学者</a:t>
            </a:r>
            <a:endPar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33" name="图片 32" descr="张玉虎2.jpg"/>
          <p:cNvPicPr>
            <a:picLocks noChangeAspect="1"/>
          </p:cNvPicPr>
          <p:nvPr/>
        </p:nvPicPr>
        <p:blipFill>
          <a:blip r:embed="rId3" cstate="print"/>
          <a:srcRect l="20489" t="2638" r="17125" b="49044"/>
          <a:stretch>
            <a:fillRect/>
          </a:stretch>
        </p:blipFill>
        <p:spPr>
          <a:xfrm>
            <a:off x="134224" y="1275126"/>
            <a:ext cx="2281805" cy="2650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图片 33" descr="1121657037.jpg"/>
          <p:cNvPicPr>
            <a:picLocks noChangeAspect="1"/>
          </p:cNvPicPr>
          <p:nvPr/>
        </p:nvPicPr>
        <p:blipFill>
          <a:blip r:embed="rId4" cstate="print"/>
          <a:srcRect t="24028" b="9167"/>
          <a:stretch>
            <a:fillRect/>
          </a:stretch>
        </p:blipFill>
        <p:spPr>
          <a:xfrm>
            <a:off x="7347008" y="4381974"/>
            <a:ext cx="3996000" cy="2002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82838" y="-11112"/>
            <a:ext cx="8243888"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2051" name="文本框 12"/>
          <p:cNvSpPr txBox="1"/>
          <p:nvPr/>
        </p:nvSpPr>
        <p:spPr>
          <a:xfrm>
            <a:off x="346075" y="4251325"/>
            <a:ext cx="1920875" cy="1200150"/>
          </a:xfrm>
          <a:prstGeom prst="rect">
            <a:avLst/>
          </a:prstGeom>
          <a:noFill/>
          <a:ln w="9525">
            <a:noFill/>
          </a:ln>
        </p:spPr>
        <p:txBody>
          <a:bodyPr>
            <a:spAutoFit/>
          </a:bodyPr>
          <a:p>
            <a:pPr eaLnBrk="0" hangingPunct="0">
              <a:lnSpc>
                <a:spcPct val="120000"/>
              </a:lnSpc>
            </a:pPr>
            <a:endParaRPr lang="en-US" altLang="zh-CN" sz="1200" dirty="0">
              <a:latin typeface="Times New Roman" panose="02020603050405020304" pitchFamily="18" charset="0"/>
              <a:ea typeface="微软雅黑" panose="020B0503020204020204" charset="-122"/>
            </a:endParaRPr>
          </a:p>
          <a:p>
            <a:pPr eaLnBrk="0" hangingPunct="0">
              <a:lnSpc>
                <a:spcPct val="120000"/>
              </a:lnSpc>
            </a:pPr>
            <a:r>
              <a:rPr lang="en-US" altLang="zh-CN" sz="1200" dirty="0">
                <a:latin typeface="Times New Roman" panose="02020603050405020304" pitchFamily="18" charset="0"/>
                <a:ea typeface="微软雅黑" panose="020B0503020204020204" charset="-122"/>
              </a:rPr>
              <a:t>Email: </a:t>
            </a:r>
            <a:r>
              <a:rPr lang="en-US" altLang="zh-CN" sz="1200" b="1" dirty="0">
                <a:latin typeface="Times New Roman" panose="02020603050405020304" pitchFamily="18" charset="0"/>
                <a:ea typeface="微软雅黑" panose="020B0503020204020204" charset="-122"/>
              </a:rPr>
              <a:t>zhixinshan@aliyun.com</a:t>
            </a:r>
            <a:endParaRPr lang="en-US" altLang="zh-CN" sz="1200" b="1" dirty="0">
              <a:latin typeface="Times New Roman" panose="02020603050405020304" pitchFamily="18" charset="0"/>
              <a:ea typeface="微软雅黑" panose="020B0503020204020204" charset="-122"/>
            </a:endParaRPr>
          </a:p>
          <a:p>
            <a:pPr eaLnBrk="0" hangingPunct="0">
              <a:lnSpc>
                <a:spcPct val="120000"/>
              </a:lnSpc>
            </a:pPr>
            <a:endParaRPr lang="en-US" altLang="zh-CN" sz="1200" dirty="0">
              <a:latin typeface="Times New Roman" panose="02020603050405020304" pitchFamily="18" charset="0"/>
              <a:ea typeface="微软雅黑" panose="020B0503020204020204" charset="-122"/>
            </a:endParaRPr>
          </a:p>
          <a:p>
            <a:pPr eaLnBrk="0" hangingPunct="0">
              <a:lnSpc>
                <a:spcPct val="120000"/>
              </a:lnSpc>
            </a:pPr>
            <a:endParaRPr lang="en-US" altLang="zh-CN" sz="1200" dirty="0">
              <a:latin typeface="Times New Roman" panose="02020603050405020304" pitchFamily="18" charset="0"/>
              <a:ea typeface="微软雅黑" panose="020B0503020204020204" charset="-122"/>
            </a:endParaRPr>
          </a:p>
        </p:txBody>
      </p:sp>
      <p:sp>
        <p:nvSpPr>
          <p:cNvPr id="2052" name="文本框 13"/>
          <p:cNvSpPr txBox="1"/>
          <p:nvPr/>
        </p:nvSpPr>
        <p:spPr>
          <a:xfrm>
            <a:off x="6846888" y="1600200"/>
            <a:ext cx="4983162" cy="1984375"/>
          </a:xfrm>
          <a:prstGeom prst="rect">
            <a:avLst/>
          </a:prstGeom>
          <a:noFill/>
          <a:ln w="9525">
            <a:noFill/>
          </a:ln>
        </p:spPr>
        <p:txBody>
          <a:bodyPr>
            <a:spAutoFit/>
          </a:bodyPr>
          <a:p>
            <a:pPr eaLnBrk="0" hangingPunct="0">
              <a:lnSpc>
                <a:spcPct val="120000"/>
              </a:lnSpc>
              <a:spcBef>
                <a:spcPts val="600"/>
              </a:spcBef>
            </a:pPr>
            <a:r>
              <a:rPr lang="zh-CN" altLang="en-US" sz="1200" b="1" dirty="0">
                <a:latin typeface="微软雅黑" panose="020B0503020204020204" charset="-122"/>
                <a:ea typeface="微软雅黑" panose="020B0503020204020204" charset="-122"/>
              </a:rPr>
              <a:t>研究方向：炎</a:t>
            </a:r>
            <a:r>
              <a:rPr lang="zh-CN" altLang="en-US" sz="1200" b="1" dirty="0">
                <a:latin typeface="Times New Roman" panose="02020603050405020304" pitchFamily="18" charset="0"/>
                <a:ea typeface="微软雅黑" panose="020B0503020204020204" charset="-122"/>
              </a:rPr>
              <a:t>症因子和非编码</a:t>
            </a:r>
            <a:r>
              <a:rPr lang="en-US" altLang="zh-CN" sz="1200" b="1" dirty="0">
                <a:latin typeface="Times New Roman" panose="02020603050405020304" pitchFamily="18" charset="0"/>
                <a:ea typeface="微软雅黑" panose="020B0503020204020204" charset="-122"/>
              </a:rPr>
              <a:t>RNA</a:t>
            </a:r>
            <a:r>
              <a:rPr lang="zh-CN" altLang="en-US" sz="1200" b="1" dirty="0">
                <a:latin typeface="Times New Roman" panose="02020603050405020304" pitchFamily="18" charset="0"/>
                <a:ea typeface="微软雅黑" panose="020B0503020204020204" charset="-122"/>
              </a:rPr>
              <a:t>（</a:t>
            </a:r>
            <a:r>
              <a:rPr lang="en-US" altLang="zh-CN" sz="1200" b="1" dirty="0">
                <a:latin typeface="Times New Roman" panose="02020603050405020304" pitchFamily="18" charset="0"/>
                <a:ea typeface="微软雅黑" panose="020B0503020204020204" charset="-122"/>
              </a:rPr>
              <a:t>ncRNA</a:t>
            </a:r>
            <a:r>
              <a:rPr lang="zh-CN" altLang="en-US" sz="1200" b="1" dirty="0">
                <a:latin typeface="Times New Roman" panose="02020603050405020304" pitchFamily="18" charset="0"/>
                <a:ea typeface="微软雅黑" panose="020B0503020204020204" charset="-122"/>
              </a:rPr>
              <a:t>）在心肌重构和心 </a:t>
            </a:r>
            <a:endParaRPr lang="zh-CN" altLang="en-US" sz="1200" b="1" dirty="0">
              <a:latin typeface="Times New Roman" panose="02020603050405020304" pitchFamily="18" charset="0"/>
              <a:ea typeface="微软雅黑" panose="020B0503020204020204" charset="-122"/>
            </a:endParaRPr>
          </a:p>
          <a:p>
            <a:pPr eaLnBrk="0" hangingPunct="0">
              <a:lnSpc>
                <a:spcPct val="120000"/>
              </a:lnSpc>
              <a:spcBef>
                <a:spcPts val="600"/>
              </a:spcBef>
            </a:pPr>
            <a:r>
              <a:rPr lang="zh-CN" altLang="en-US" sz="1200" b="1" dirty="0">
                <a:latin typeface="Times New Roman" panose="02020603050405020304" pitchFamily="18" charset="0"/>
                <a:ea typeface="微软雅黑" panose="020B0503020204020204" charset="-122"/>
              </a:rPr>
              <a:t>                 肌细胞保护中的作用机制研究</a:t>
            </a:r>
            <a:r>
              <a:rPr lang="zh-CN" altLang="en-US" sz="1200" dirty="0">
                <a:latin typeface="Times New Roman" panose="02020603050405020304" pitchFamily="18" charset="0"/>
                <a:ea typeface="微软雅黑" panose="020B0503020204020204" charset="-122"/>
              </a:rPr>
              <a:t>。</a:t>
            </a:r>
            <a:r>
              <a:rPr lang="zh-CN" altLang="en-US" dirty="0">
                <a:latin typeface="Calibri" panose="020F0502020204030204" charset="0"/>
              </a:rPr>
              <a:t> </a:t>
            </a:r>
            <a:endParaRPr lang="en-US" altLang="zh-CN" sz="1200" b="1" dirty="0">
              <a:latin typeface="微软雅黑" panose="020B0503020204020204" charset="-122"/>
              <a:ea typeface="微软雅黑" panose="020B0503020204020204" charset="-122"/>
            </a:endParaRPr>
          </a:p>
          <a:p>
            <a:pPr eaLnBrk="0" hangingPunct="0">
              <a:lnSpc>
                <a:spcPct val="120000"/>
              </a:lnSpc>
              <a:spcBef>
                <a:spcPts val="600"/>
              </a:spcBef>
            </a:pPr>
            <a:r>
              <a:rPr lang="zh-CN" altLang="en-US" sz="1200" b="1" dirty="0">
                <a:latin typeface="微软雅黑" panose="020B0503020204020204" charset="-122"/>
                <a:ea typeface="微软雅黑" panose="020B0503020204020204" charset="-122"/>
              </a:rPr>
              <a:t>主要业绩</a:t>
            </a:r>
            <a:r>
              <a:rPr lang="zh-CN" altLang="en-US" sz="1200" dirty="0">
                <a:latin typeface="微软雅黑" panose="020B0503020204020204" charset="-122"/>
                <a:ea typeface="微软雅黑" panose="020B0503020204020204" charset="-122"/>
              </a:rPr>
              <a:t>：</a:t>
            </a:r>
            <a:r>
              <a:rPr lang="zh-CN" altLang="en-US" sz="1200" dirty="0">
                <a:latin typeface="Times New Roman" panose="02020603050405020304" pitchFamily="18" charset="0"/>
                <a:ea typeface="微软雅黑" panose="020B0503020204020204" charset="-122"/>
              </a:rPr>
              <a:t>发表</a:t>
            </a:r>
            <a:r>
              <a:rPr lang="en-US" altLang="zh-CN" sz="1200" dirty="0">
                <a:latin typeface="Times New Roman" panose="02020603050405020304" pitchFamily="18" charset="0"/>
                <a:ea typeface="微软雅黑" panose="020B0503020204020204" charset="-122"/>
              </a:rPr>
              <a:t>SCI</a:t>
            </a:r>
            <a:r>
              <a:rPr lang="zh-CN" altLang="en-US" sz="1200" dirty="0">
                <a:latin typeface="Times New Roman" panose="02020603050405020304" pitchFamily="18" charset="0"/>
                <a:ea typeface="微软雅黑" panose="020B0503020204020204" charset="-122"/>
              </a:rPr>
              <a:t>论文</a:t>
            </a:r>
            <a:r>
              <a:rPr lang="en-US" altLang="zh-CN" sz="1200" dirty="0">
                <a:latin typeface="Times New Roman" panose="02020603050405020304" pitchFamily="18" charset="0"/>
                <a:ea typeface="微软雅黑" panose="020B0503020204020204" charset="-122"/>
              </a:rPr>
              <a:t>39</a:t>
            </a:r>
            <a:r>
              <a:rPr lang="zh-CN" altLang="en-US" sz="1200" dirty="0">
                <a:latin typeface="Times New Roman" panose="02020603050405020304" pitchFamily="18" charset="0"/>
                <a:ea typeface="微软雅黑" panose="020B0503020204020204" charset="-122"/>
              </a:rPr>
              <a:t>篇，主要研究成果发表于</a:t>
            </a:r>
            <a:r>
              <a:rPr lang="en-US" altLang="zh-CN" sz="1200" dirty="0">
                <a:latin typeface="Times New Roman" panose="02020603050405020304" pitchFamily="18" charset="0"/>
                <a:ea typeface="微软雅黑" panose="020B0503020204020204" charset="-122"/>
              </a:rPr>
              <a:t>Cardiovas Res. BBA, Mol Ther Nucleic Acids., JCMM, Metabolism</a:t>
            </a:r>
            <a:r>
              <a:rPr lang="zh-CN" altLang="en-US" sz="1200" dirty="0">
                <a:latin typeface="Times New Roman" panose="02020603050405020304" pitchFamily="18" charset="0"/>
                <a:ea typeface="微软雅黑" panose="020B0503020204020204" charset="-122"/>
              </a:rPr>
              <a:t>等国内外学术期刊。获得国家发明专利</a:t>
            </a:r>
            <a:r>
              <a:rPr lang="en-US" altLang="zh-CN" sz="1200" b="1" dirty="0">
                <a:solidFill>
                  <a:srgbClr val="FF0000"/>
                </a:solidFill>
                <a:latin typeface="Times New Roman" panose="02020603050405020304" pitchFamily="18" charset="0"/>
                <a:ea typeface="微软雅黑" panose="020B0503020204020204" charset="-122"/>
              </a:rPr>
              <a:t>2</a:t>
            </a:r>
            <a:r>
              <a:rPr lang="zh-CN" altLang="en-US" sz="1200" dirty="0">
                <a:latin typeface="Times New Roman" panose="02020603050405020304" pitchFamily="18" charset="0"/>
                <a:ea typeface="微软雅黑" panose="020B0503020204020204" charset="-122"/>
              </a:rPr>
              <a:t>项。培养了硕士、博士研究生</a:t>
            </a:r>
            <a:r>
              <a:rPr lang="en-US" altLang="zh-CN" sz="1200" b="1" dirty="0">
                <a:solidFill>
                  <a:srgbClr val="FF0000"/>
                </a:solidFill>
                <a:latin typeface="Times New Roman" panose="02020603050405020304" pitchFamily="18" charset="0"/>
                <a:ea typeface="微软雅黑" panose="020B0503020204020204" charset="-122"/>
              </a:rPr>
              <a:t>23</a:t>
            </a:r>
            <a:r>
              <a:rPr lang="zh-CN" altLang="en-US" sz="1200" dirty="0">
                <a:latin typeface="Times New Roman" panose="02020603050405020304" pitchFamily="18" charset="0"/>
                <a:ea typeface="微软雅黑" panose="020B0503020204020204" charset="-122"/>
              </a:rPr>
              <a:t>名。</a:t>
            </a:r>
            <a:endParaRPr lang="en-US" altLang="zh-CN" sz="1200" dirty="0">
              <a:latin typeface="Times New Roman" panose="02020603050405020304" pitchFamily="18" charset="0"/>
              <a:ea typeface="微软雅黑" panose="020B0503020204020204" charset="-122"/>
            </a:endParaRPr>
          </a:p>
          <a:p>
            <a:pPr eaLnBrk="0" hangingPunct="0">
              <a:lnSpc>
                <a:spcPct val="120000"/>
              </a:lnSpc>
              <a:spcBef>
                <a:spcPts val="600"/>
              </a:spcBef>
            </a:pPr>
            <a:r>
              <a:rPr lang="zh-CN" altLang="en-US" sz="1200" b="1" dirty="0">
                <a:latin typeface="微软雅黑" panose="020B0503020204020204" charset="-122"/>
                <a:ea typeface="微软雅黑" panose="020B0503020204020204" charset="-122"/>
              </a:rPr>
              <a:t>研究资助</a:t>
            </a:r>
            <a:r>
              <a:rPr lang="en-US" altLang="zh-CN" sz="1200" b="1"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曾主持完</a:t>
            </a:r>
            <a:r>
              <a:rPr lang="zh-CN" altLang="en-US" sz="1200" dirty="0">
                <a:latin typeface="Times New Roman" panose="02020603050405020304" pitchFamily="18" charset="0"/>
                <a:ea typeface="微软雅黑" panose="020B0503020204020204" charset="-122"/>
              </a:rPr>
              <a:t>成</a:t>
            </a:r>
            <a:r>
              <a:rPr lang="en-US" altLang="zh-CN" sz="1200" b="1" dirty="0">
                <a:solidFill>
                  <a:srgbClr val="FF0000"/>
                </a:solidFill>
                <a:latin typeface="Times New Roman" panose="02020603050405020304" pitchFamily="18" charset="0"/>
                <a:ea typeface="微软雅黑" panose="020B0503020204020204" charset="-122"/>
              </a:rPr>
              <a:t>7</a:t>
            </a:r>
            <a:r>
              <a:rPr lang="zh-CN" altLang="en-US" sz="1200" dirty="0">
                <a:latin typeface="Times New Roman" panose="02020603050405020304" pitchFamily="18" charset="0"/>
                <a:ea typeface="微软雅黑" panose="020B0503020204020204" charset="-122"/>
              </a:rPr>
              <a:t>项国家自然科学基金</a:t>
            </a:r>
            <a:r>
              <a:rPr lang="en-US" altLang="zh-CN" sz="1200" dirty="0">
                <a:latin typeface="Times New Roman" panose="02020603050405020304" pitchFamily="18" charset="0"/>
                <a:ea typeface="微软雅黑" panose="020B0503020204020204" charset="-122"/>
              </a:rPr>
              <a:t>(NSFC)</a:t>
            </a:r>
            <a:r>
              <a:rPr lang="zh-CN" altLang="en-US" sz="1200" dirty="0">
                <a:latin typeface="Times New Roman" panose="02020603050405020304" pitchFamily="18" charset="0"/>
                <a:ea typeface="微软雅黑" panose="020B0503020204020204" charset="-122"/>
              </a:rPr>
              <a:t>面上项目，目前，主持在研</a:t>
            </a:r>
            <a:r>
              <a:rPr lang="en-US" altLang="zh-CN" sz="1200" dirty="0">
                <a:latin typeface="Times New Roman" panose="02020603050405020304" pitchFamily="18" charset="0"/>
                <a:ea typeface="微软雅黑" panose="020B0503020204020204" charset="-122"/>
              </a:rPr>
              <a:t>NSFC</a:t>
            </a:r>
            <a:r>
              <a:rPr lang="zh-CN" altLang="en-US" sz="1200" dirty="0">
                <a:latin typeface="Times New Roman" panose="02020603050405020304" pitchFamily="18" charset="0"/>
                <a:ea typeface="微软雅黑" panose="020B0503020204020204" charset="-122"/>
              </a:rPr>
              <a:t>面上项目</a:t>
            </a:r>
            <a:r>
              <a:rPr lang="en-US" altLang="zh-CN" sz="1200" b="1" dirty="0">
                <a:solidFill>
                  <a:srgbClr val="FF0000"/>
                </a:solidFill>
                <a:latin typeface="Times New Roman" panose="02020603050405020304" pitchFamily="18" charset="0"/>
                <a:ea typeface="微软雅黑" panose="020B0503020204020204" charset="-122"/>
              </a:rPr>
              <a:t>1</a:t>
            </a:r>
            <a:r>
              <a:rPr lang="zh-CN" altLang="en-US" sz="1200" dirty="0">
                <a:latin typeface="Times New Roman" panose="02020603050405020304" pitchFamily="18" charset="0"/>
                <a:ea typeface="微软雅黑" panose="020B0503020204020204" charset="-122"/>
              </a:rPr>
              <a:t>项。</a:t>
            </a:r>
            <a:r>
              <a:rPr lang="zh-CN" altLang="en-US" sz="1200" dirty="0">
                <a:latin typeface="微软雅黑" panose="020B0503020204020204" charset="-122"/>
                <a:ea typeface="微软雅黑" panose="020B0503020204020204" charset="-122"/>
              </a:rPr>
              <a:t> </a:t>
            </a:r>
            <a:endParaRPr lang="zh-CN" altLang="en-US" sz="1200" dirty="0">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2054" name="文本框 21"/>
          <p:cNvSpPr txBox="1"/>
          <p:nvPr/>
        </p:nvSpPr>
        <p:spPr>
          <a:xfrm>
            <a:off x="2640013" y="76200"/>
            <a:ext cx="3578225" cy="712788"/>
          </a:xfrm>
          <a:prstGeom prst="rect">
            <a:avLst/>
          </a:prstGeom>
          <a:noFill/>
          <a:ln w="9525">
            <a:noFill/>
          </a:ln>
        </p:spPr>
        <p:txBody>
          <a:bodyPr>
            <a:spAutoFit/>
          </a:bodyPr>
          <a:p>
            <a:pPr eaLnBrk="0" hangingPunct="0">
              <a:lnSpc>
                <a:spcPct val="120000"/>
              </a:lnSpc>
            </a:pPr>
            <a:r>
              <a:rPr lang="zh-CN" altLang="en-US" sz="2000" b="1" dirty="0">
                <a:solidFill>
                  <a:schemeClr val="bg1"/>
                </a:solidFill>
                <a:latin typeface="微软雅黑" panose="020B0503020204020204" charset="-122"/>
                <a:ea typeface="微软雅黑" panose="020B0503020204020204" charset="-122"/>
              </a:rPr>
              <a:t>单志新   </a:t>
            </a:r>
            <a:endParaRPr lang="zh-CN" altLang="en-US" sz="2000" b="1" dirty="0">
              <a:solidFill>
                <a:schemeClr val="bg1"/>
              </a:solidFill>
              <a:latin typeface="微软雅黑" panose="020B0503020204020204" charset="-122"/>
              <a:ea typeface="微软雅黑" panose="020B0503020204020204" charset="-122"/>
            </a:endParaRPr>
          </a:p>
          <a:p>
            <a:pPr eaLnBrk="0" hangingPunct="0">
              <a:lnSpc>
                <a:spcPct val="120000"/>
              </a:lnSpc>
            </a:pPr>
            <a:r>
              <a:rPr lang="zh-CN" altLang="en-US" sz="1400" b="1" dirty="0">
                <a:solidFill>
                  <a:schemeClr val="bg1"/>
                </a:solidFill>
                <a:latin typeface="微软雅黑" panose="020B0503020204020204" charset="-122"/>
                <a:ea typeface="微软雅黑" panose="020B0503020204020204" charset="-122"/>
              </a:rPr>
              <a:t>研究员、博士生导师</a:t>
            </a:r>
            <a:endParaRPr lang="en-US" altLang="zh-CN" sz="1400" b="1" dirty="0">
              <a:solidFill>
                <a:schemeClr val="bg1"/>
              </a:solidFill>
              <a:latin typeface="微软雅黑" panose="020B0503020204020204" charset="-122"/>
              <a:ea typeface="微软雅黑" panose="020B0503020204020204" charset="-122"/>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56" name="图片 24"/>
          <p:cNvPicPr>
            <a:picLocks noChangeAspect="1"/>
          </p:cNvPicPr>
          <p:nvPr/>
        </p:nvPicPr>
        <p:blipFill>
          <a:blip r:embed="rId1"/>
          <a:srcRect t="3896" r="91544" b="3088"/>
          <a:stretch>
            <a:fillRect/>
          </a:stretch>
        </p:blipFill>
        <p:spPr>
          <a:xfrm>
            <a:off x="2524125" y="2279650"/>
            <a:ext cx="309563" cy="358775"/>
          </a:xfrm>
          <a:prstGeom prst="rect">
            <a:avLst/>
          </a:prstGeom>
          <a:noFill/>
          <a:ln w="9525">
            <a:noFill/>
          </a:ln>
        </p:spPr>
      </p:pic>
      <p:sp>
        <p:nvSpPr>
          <p:cNvPr id="2057" name="文本框 25"/>
          <p:cNvSpPr txBox="1"/>
          <p:nvPr/>
        </p:nvSpPr>
        <p:spPr>
          <a:xfrm>
            <a:off x="2805113" y="2305050"/>
            <a:ext cx="1428750" cy="304800"/>
          </a:xfrm>
          <a:prstGeom prst="rect">
            <a:avLst/>
          </a:prstGeom>
          <a:noFill/>
          <a:ln w="9525">
            <a:noFill/>
          </a:ln>
        </p:spPr>
        <p:txBody>
          <a:bodyPr wrap="none">
            <a:spAutoFit/>
          </a:bodyPr>
          <a:p>
            <a:pPr eaLnBrk="0" hangingPunct="0"/>
            <a:r>
              <a:rPr lang="zh-CN" altLang="en-US" sz="1400" b="1" dirty="0">
                <a:latin typeface="微软雅黑" panose="020B0503020204020204" charset="-122"/>
                <a:ea typeface="微软雅黑" panose="020B0503020204020204" charset="-122"/>
              </a:rPr>
              <a:t>教育与工作经历</a:t>
            </a:r>
            <a:endParaRPr lang="zh-CN" altLang="en-US" sz="1400" b="1" dirty="0">
              <a:latin typeface="微软雅黑" panose="020B0503020204020204" charset="-122"/>
              <a:ea typeface="微软雅黑" panose="020B0503020204020204" charset="-122"/>
            </a:endParaRPr>
          </a:p>
        </p:txBody>
      </p:sp>
      <p:pic>
        <p:nvPicPr>
          <p:cNvPr id="2058" name="图片 27"/>
          <p:cNvPicPr>
            <a:picLocks noChangeAspect="1"/>
          </p:cNvPicPr>
          <p:nvPr/>
        </p:nvPicPr>
        <p:blipFill>
          <a:blip r:embed="rId1"/>
          <a:srcRect t="3896" r="91544" b="3088"/>
          <a:stretch>
            <a:fillRect/>
          </a:stretch>
        </p:blipFill>
        <p:spPr>
          <a:xfrm>
            <a:off x="6731000" y="1274763"/>
            <a:ext cx="307975" cy="358775"/>
          </a:xfrm>
          <a:prstGeom prst="rect">
            <a:avLst/>
          </a:prstGeom>
          <a:noFill/>
          <a:ln w="9525">
            <a:noFill/>
          </a:ln>
        </p:spPr>
      </p:pic>
      <p:sp>
        <p:nvSpPr>
          <p:cNvPr id="2059" name="文本框 28"/>
          <p:cNvSpPr txBox="1"/>
          <p:nvPr/>
        </p:nvSpPr>
        <p:spPr>
          <a:xfrm>
            <a:off x="7011988" y="1300163"/>
            <a:ext cx="901700" cy="306387"/>
          </a:xfrm>
          <a:prstGeom prst="rect">
            <a:avLst/>
          </a:prstGeom>
          <a:noFill/>
          <a:ln w="9525">
            <a:noFill/>
          </a:ln>
        </p:spPr>
        <p:txBody>
          <a:bodyPr wrap="none">
            <a:spAutoFit/>
          </a:bodyPr>
          <a:p>
            <a:pPr eaLnBrk="0" hangingPunct="0"/>
            <a:r>
              <a:rPr lang="zh-CN" altLang="en-US" sz="1400" b="1" dirty="0">
                <a:latin typeface="微软雅黑" panose="020B0503020204020204" charset="-122"/>
                <a:ea typeface="微软雅黑" panose="020B0503020204020204" charset="-122"/>
              </a:rPr>
              <a:t>科研工作</a:t>
            </a:r>
            <a:endParaRPr lang="zh-CN" altLang="en-US" sz="1400" b="1" dirty="0">
              <a:latin typeface="微软雅黑" panose="020B0503020204020204" charset="-122"/>
              <a:ea typeface="微软雅黑" panose="020B0503020204020204" charset="-122"/>
            </a:endParaRPr>
          </a:p>
        </p:txBody>
      </p:sp>
      <p:sp>
        <p:nvSpPr>
          <p:cNvPr id="2060" name="矩形 31"/>
          <p:cNvSpPr/>
          <p:nvPr/>
        </p:nvSpPr>
        <p:spPr>
          <a:xfrm>
            <a:off x="2493963" y="4122738"/>
            <a:ext cx="4656137" cy="2130425"/>
          </a:xfrm>
          <a:prstGeom prst="rect">
            <a:avLst/>
          </a:prstGeom>
          <a:noFill/>
          <a:ln w="9525">
            <a:noFill/>
          </a:ln>
        </p:spPr>
        <p:txBody>
          <a:bodyPr>
            <a:spAutoFit/>
          </a:bodyPr>
          <a:p>
            <a:pPr eaLnBrk="0" hangingPunct="0">
              <a:lnSpc>
                <a:spcPct val="140000"/>
              </a:lnSpc>
            </a:pPr>
            <a:r>
              <a:rPr lang="zh-CN" altLang="en-US" sz="1200" b="1" dirty="0">
                <a:latin typeface="Times New Roman" panose="02020603050405020304" pitchFamily="18" charset="0"/>
              </a:rPr>
              <a:t>主要社会兼职</a:t>
            </a:r>
            <a:r>
              <a:rPr lang="zh-CN" altLang="en-US" sz="1200" dirty="0">
                <a:latin typeface="Times New Roman" panose="02020603050405020304" pitchFamily="18" charset="0"/>
              </a:rPr>
              <a:t>：目前是中国病理生理学会生物活性小分子专业委员会常务委员、中国生物化学与分子生物学会脂质与脂蛋白专业委员会委员、中国病理生理学会心血管专业委员会青年委员、国际心脏病研究会（</a:t>
            </a:r>
            <a:r>
              <a:rPr lang="en-US" altLang="zh-CN" sz="1200" dirty="0">
                <a:latin typeface="Times New Roman" panose="02020603050405020304" pitchFamily="18" charset="0"/>
              </a:rPr>
              <a:t>ISHR</a:t>
            </a:r>
            <a:r>
              <a:rPr lang="zh-CN" altLang="en-US" sz="1200" dirty="0">
                <a:latin typeface="Times New Roman" panose="02020603050405020304" pitchFamily="18" charset="0"/>
              </a:rPr>
              <a:t>）中国分会执委会青年委员、国际心脏病研究会（</a:t>
            </a:r>
            <a:r>
              <a:rPr lang="en-US" altLang="zh-CN" sz="1200" dirty="0">
                <a:latin typeface="Times New Roman" panose="02020603050405020304" pitchFamily="18" charset="0"/>
              </a:rPr>
              <a:t>ISHR</a:t>
            </a:r>
            <a:r>
              <a:rPr lang="zh-CN" altLang="en-US" sz="1200" dirty="0">
                <a:latin typeface="Times New Roman" panose="02020603050405020304" pitchFamily="18" charset="0"/>
              </a:rPr>
              <a:t>）中国转化医学工作委员会委员、中国中药协会微循环用药专业委员会常务委员、中国医疗保健国际交流促进会精准心血管病分会青年委员、广东省病理生理学会常务理事、广东省药理学会理事、广东省医学会心血管病学分会基础研究学组副组长。</a:t>
            </a:r>
            <a:endParaRPr lang="zh-CN" altLang="en-US" sz="1200" dirty="0">
              <a:latin typeface="Times New Roman" panose="02020603050405020304" pitchFamily="18" charset="0"/>
            </a:endParaRPr>
          </a:p>
        </p:txBody>
      </p:sp>
      <p:pic>
        <p:nvPicPr>
          <p:cNvPr id="2061" name="图片 32"/>
          <p:cNvPicPr>
            <a:picLocks noChangeAspect="1"/>
          </p:cNvPicPr>
          <p:nvPr/>
        </p:nvPicPr>
        <p:blipFill>
          <a:blip r:embed="rId2"/>
          <a:srcRect l="9991" r="8128"/>
          <a:stretch>
            <a:fillRect/>
          </a:stretch>
        </p:blipFill>
        <p:spPr>
          <a:xfrm>
            <a:off x="10810875" y="85725"/>
            <a:ext cx="1123950" cy="1030288"/>
          </a:xfrm>
          <a:prstGeom prst="rect">
            <a:avLst/>
          </a:prstGeom>
          <a:noFill/>
          <a:ln w="9525">
            <a:noFill/>
          </a:ln>
        </p:spPr>
      </p:pic>
      <p:sp>
        <p:nvSpPr>
          <p:cNvPr id="2062" name="文本框 3"/>
          <p:cNvSpPr txBox="1"/>
          <p:nvPr/>
        </p:nvSpPr>
        <p:spPr>
          <a:xfrm>
            <a:off x="1371600" y="2165350"/>
            <a:ext cx="46038" cy="369888"/>
          </a:xfrm>
          <a:prstGeom prst="rect">
            <a:avLst/>
          </a:prstGeom>
          <a:solidFill>
            <a:schemeClr val="bg1"/>
          </a:solidFill>
          <a:ln w="9525">
            <a:noFill/>
          </a:ln>
        </p:spPr>
        <p:txBody>
          <a:bodyPr>
            <a:spAutoFit/>
          </a:bodyPr>
          <a:p>
            <a:pPr eaLnBrk="0" hangingPunct="0"/>
            <a:endParaRPr lang="zh-CN" altLang="en-US" dirty="0">
              <a:latin typeface="Calibri" panose="020F0502020204030204" charset="0"/>
            </a:endParaRPr>
          </a:p>
        </p:txBody>
      </p:sp>
      <p:pic>
        <p:nvPicPr>
          <p:cNvPr id="2063" name="Picture 23" descr="399311803549555384"/>
          <p:cNvPicPr>
            <a:picLocks noChangeAspect="1"/>
          </p:cNvPicPr>
          <p:nvPr/>
        </p:nvPicPr>
        <p:blipFill>
          <a:blip r:embed="rId3"/>
          <a:stretch>
            <a:fillRect/>
          </a:stretch>
        </p:blipFill>
        <p:spPr>
          <a:xfrm>
            <a:off x="7431088" y="3713163"/>
            <a:ext cx="3551237" cy="2663825"/>
          </a:xfrm>
          <a:prstGeom prst="rect">
            <a:avLst/>
          </a:prstGeom>
          <a:noFill/>
          <a:ln w="9525">
            <a:noFill/>
          </a:ln>
        </p:spPr>
      </p:pic>
      <p:pic>
        <p:nvPicPr>
          <p:cNvPr id="2064" name="Picture 24" descr="shan Zhi XIN pic"/>
          <p:cNvPicPr>
            <a:picLocks noChangeAspect="1"/>
          </p:cNvPicPr>
          <p:nvPr/>
        </p:nvPicPr>
        <p:blipFill>
          <a:blip r:embed="rId4"/>
          <a:stretch>
            <a:fillRect/>
          </a:stretch>
        </p:blipFill>
        <p:spPr>
          <a:xfrm>
            <a:off x="406400" y="1430338"/>
            <a:ext cx="1835150" cy="2270125"/>
          </a:xfrm>
          <a:prstGeom prst="rect">
            <a:avLst/>
          </a:prstGeom>
          <a:noFill/>
          <a:ln w="9525">
            <a:noFill/>
          </a:ln>
        </p:spPr>
      </p:pic>
      <p:sp>
        <p:nvSpPr>
          <p:cNvPr id="2068" name="矩形 2"/>
          <p:cNvSpPr>
            <a:spLocks noChangeArrowheads="1"/>
          </p:cNvSpPr>
          <p:nvPr/>
        </p:nvSpPr>
        <p:spPr bwMode="auto">
          <a:xfrm>
            <a:off x="2562225" y="2698750"/>
            <a:ext cx="3857625" cy="1422400"/>
          </a:xfrm>
          <a:prstGeom prst="rect">
            <a:avLst/>
          </a:prstGeom>
          <a:noFill/>
          <a:ln w="9525">
            <a:noFill/>
            <a:miter lim="800000"/>
          </a:ln>
        </p:spPr>
        <p:txBody>
          <a:bodyPr>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1991   </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哈尔滨师范大学</a:t>
            </a: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         生物学学士</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1995   </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哈尔滨师范大学          动物学硕士</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marL="228600" marR="0" lvl="0" indent="-228600" algn="l" defTabSz="914400" rtl="0" eaLnBrk="0" fontAlgn="base" latinLnBrk="0" hangingPunct="0">
              <a:lnSpc>
                <a:spcPct val="120000"/>
              </a:lnSpc>
              <a:spcBef>
                <a:spcPct val="0"/>
              </a:spcBef>
              <a:spcAft>
                <a:spcPct val="0"/>
              </a:spcAft>
              <a:buClrTx/>
              <a:buSzTx/>
              <a:buFontTx/>
              <a:buAutoNum type="arabicPlain" startAt="1998"/>
              <a:defRPr/>
            </a:pP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中山医科大学              理学博士</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marL="228600" marR="0" lvl="0" indent="-228600" algn="l" defTabSz="914400" rtl="0" eaLnBrk="0" fontAlgn="base" latinLnBrk="0" hangingPunct="0">
              <a:lnSpc>
                <a:spcPct val="120000"/>
              </a:lnSpc>
              <a:spcBef>
                <a:spcPct val="0"/>
              </a:spcBef>
              <a:spcAft>
                <a:spcPct val="0"/>
              </a:spcAft>
              <a:buClrTx/>
              <a:buSzTx/>
              <a:buFontTx/>
              <a:buAutoNum type="arabicPlain" startAt="1998"/>
              <a:defRPr/>
            </a:pPr>
            <a:endPar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2009.11-2010.12 </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加拿大西安大略大学   药理学</a:t>
            </a:r>
            <a:r>
              <a:rPr kumimoji="0" lang="zh-CN" altLang="en-US" sz="12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博士后</a:t>
            </a:r>
            <a:r>
              <a:rPr kumimoji="0" lang="en-US" altLang="zh-CN" sz="12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2001 </a:t>
            </a: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至今 </a:t>
            </a: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广东省人民医院  医学研究部</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pic>
        <p:nvPicPr>
          <p:cNvPr id="2066" name="图片 7"/>
          <p:cNvPicPr>
            <a:picLocks noChangeAspect="1"/>
          </p:cNvPicPr>
          <p:nvPr/>
        </p:nvPicPr>
        <p:blipFill>
          <a:blip r:embed="rId1"/>
          <a:srcRect t="3896" r="91544" b="3088"/>
          <a:stretch>
            <a:fillRect/>
          </a:stretch>
        </p:blipFill>
        <p:spPr>
          <a:xfrm>
            <a:off x="2525713" y="1149350"/>
            <a:ext cx="309562" cy="358775"/>
          </a:xfrm>
          <a:prstGeom prst="rect">
            <a:avLst/>
          </a:prstGeom>
          <a:solidFill>
            <a:srgbClr val="F18D00"/>
          </a:solidFill>
          <a:ln w="9525">
            <a:noFill/>
          </a:ln>
        </p:spPr>
      </p:pic>
      <p:sp>
        <p:nvSpPr>
          <p:cNvPr id="2067" name="文本框 11"/>
          <p:cNvSpPr txBox="1"/>
          <p:nvPr/>
        </p:nvSpPr>
        <p:spPr>
          <a:xfrm>
            <a:off x="2800350" y="1565275"/>
            <a:ext cx="3573463" cy="757238"/>
          </a:xfrm>
          <a:prstGeom prst="rect">
            <a:avLst/>
          </a:prstGeom>
          <a:noFill/>
          <a:ln w="9525">
            <a:noFill/>
          </a:ln>
        </p:spPr>
        <p:txBody>
          <a:bodyPr>
            <a:spAutoFit/>
          </a:bodyPr>
          <a:p>
            <a:pPr>
              <a:lnSpc>
                <a:spcPct val="120000"/>
              </a:lnSpc>
            </a:pPr>
            <a:r>
              <a:rPr lang="zh-CN" altLang="en-US" sz="1200" dirty="0">
                <a:latin typeface="微软雅黑" panose="020B0503020204020204" charset="-122"/>
                <a:ea typeface="微软雅黑" panose="020B0503020204020204" charset="-122"/>
              </a:rPr>
              <a:t>专业：     临床医学，药学</a:t>
            </a:r>
            <a:endParaRPr lang="zh-CN" altLang="en-US" sz="1200" dirty="0">
              <a:latin typeface="微软雅黑" panose="020B0503020204020204" charset="-122"/>
              <a:ea typeface="微软雅黑" panose="020B0503020204020204" charset="-122"/>
            </a:endParaRPr>
          </a:p>
          <a:p>
            <a:pPr>
              <a:lnSpc>
                <a:spcPct val="120000"/>
              </a:lnSpc>
            </a:pPr>
            <a:r>
              <a:rPr lang="zh-CN" altLang="en-US" sz="1200" dirty="0">
                <a:latin typeface="微软雅黑" panose="020B0503020204020204" charset="-122"/>
                <a:ea typeface="微软雅黑" panose="020B0503020204020204" charset="-122"/>
              </a:rPr>
              <a:t>类型：    学术硕士、博士</a:t>
            </a:r>
            <a:endParaRPr lang="zh-CN" altLang="en-US" sz="1200" dirty="0">
              <a:latin typeface="微软雅黑" panose="020B0503020204020204" charset="-122"/>
              <a:ea typeface="微软雅黑" panose="020B0503020204020204" charset="-122"/>
            </a:endParaRPr>
          </a:p>
          <a:p>
            <a:pPr>
              <a:lnSpc>
                <a:spcPct val="120000"/>
              </a:lnSpc>
            </a:pPr>
            <a:r>
              <a:rPr lang="zh-CN" altLang="en-US" sz="1200" dirty="0">
                <a:latin typeface="微软雅黑" panose="020B0503020204020204" charset="-122"/>
                <a:ea typeface="微软雅黑" panose="020B0503020204020204" charset="-122"/>
              </a:rPr>
              <a:t>              专业硕士（药学）</a:t>
            </a:r>
            <a:endParaRPr lang="zh-CN" altLang="en-US" sz="1200" dirty="0">
              <a:latin typeface="微软雅黑" panose="020B0503020204020204" charset="-122"/>
              <a:ea typeface="微软雅黑" panose="020B0503020204020204" charset="-122"/>
            </a:endParaRPr>
          </a:p>
        </p:txBody>
      </p:sp>
      <p:sp>
        <p:nvSpPr>
          <p:cNvPr id="2" name="文本框 17"/>
          <p:cNvSpPr txBox="1"/>
          <p:nvPr/>
        </p:nvSpPr>
        <p:spPr>
          <a:xfrm>
            <a:off x="2806700" y="1174750"/>
            <a:ext cx="1441450" cy="306388"/>
          </a:xfrm>
          <a:prstGeom prst="rect">
            <a:avLst/>
          </a:prstGeom>
          <a:noFill/>
          <a:ln w="9525">
            <a:noFill/>
          </a:ln>
        </p:spPr>
        <p:txBody>
          <a:bodyPr wrap="none">
            <a:spAutoFit/>
          </a:bodyPr>
          <a:p>
            <a:r>
              <a:rPr lang="zh-CN" altLang="en-US" sz="1400" b="1" dirty="0">
                <a:latin typeface="微软雅黑" panose="020B0503020204020204" charset="-122"/>
                <a:ea typeface="微软雅黑" panose="020B0503020204020204" charset="-122"/>
              </a:rPr>
              <a:t>招生专业与类型</a:t>
            </a:r>
            <a:endParaRPr lang="zh-CN" altLang="en-US" sz="1400" b="1" dirty="0">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369336"/>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13064" y="1591524"/>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49945" y="2009536"/>
            <a:ext cx="3579813" cy="677108"/>
          </a:xfrm>
          <a:prstGeom prst="rect">
            <a:avLst/>
          </a:prstGeom>
          <a:noFill/>
          <a:ln w="9525">
            <a:noFill/>
            <a:miter lim="800000"/>
          </a:ln>
        </p:spPr>
        <p:txBody>
          <a:bodyPr wrap="square">
            <a:spAutoFit/>
          </a:bodyPr>
          <a:lstStyle/>
          <a:p>
            <a:pPr lvl="0" eaLnBrk="1" hangingPunct="1">
              <a:defRPr/>
            </a:pPr>
            <a:r>
              <a:rPr lang="zh-CN" altLang="en-US" sz="1400" dirty="0">
                <a:solidFill>
                  <a:prstClr val="black"/>
                </a:solidFill>
                <a:latin typeface="微软雅黑" panose="020B0503020204020204" charset="-122"/>
                <a:ea typeface="微软雅黑" panose="020B0503020204020204" charset="-122"/>
              </a:rPr>
              <a:t>学术型硕士：儿科学（儿科心血管病方向）</a:t>
            </a:r>
            <a:r>
              <a:rPr lang="en-US" altLang="zh-CN" sz="1400" dirty="0">
                <a:solidFill>
                  <a:prstClr val="black"/>
                </a:solidFill>
                <a:latin typeface="微软雅黑" panose="020B0503020204020204" charset="-122"/>
                <a:ea typeface="微软雅黑" panose="020B0503020204020204" charset="-122"/>
              </a:rPr>
              <a:t>               </a:t>
            </a:r>
            <a:endParaRPr lang="en-US" altLang="zh-CN" sz="14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250824" y="4806142"/>
            <a:ext cx="2195513" cy="959943"/>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(20) 83827812-10810</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hlinkClick r:id="rId2"/>
              </a:rPr>
              <a:t>wsscome@126.com</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902094" y="1989657"/>
            <a:ext cx="4630879" cy="2683492"/>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prstClr val="black"/>
                </a:solidFill>
                <a:latin typeface="微软雅黑" panose="020B0503020204020204" charset="-122"/>
                <a:ea typeface="微软雅黑" panose="020B0503020204020204" charset="-122"/>
              </a:rPr>
              <a:t>儿科心血管病人工智能研究</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先天性心脏病微创介入手术治疗及超声诊断</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曾获得国家科技发明二等奖、省科技进步一等奖。先后</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在欧洲超声医学杂志、美国超声杂志、日本儿科杂志、</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国际心脏病学杂志、罕见病杂志等发表</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SCI</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论文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prstClr val="black"/>
                </a:solidFill>
                <a:latin typeface="微软雅黑" panose="020B0503020204020204" charset="-122"/>
                <a:ea typeface="微软雅黑" panose="020B0503020204020204" charset="-122"/>
              </a:rPr>
              <a:t>国家自然科学基金面上项目</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200" b="1"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省市科技计划项目、省自然科学基金</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姓  名      王树水</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6432068" cy="78675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广东省心血管病中心副主任</a:t>
            </a:r>
            <a:r>
              <a:rPr lang="zh-CN" altLang="en-US" sz="1400" b="1" spc="120" dirty="0">
                <a:solidFill>
                  <a:srgbClr val="FFFFFF"/>
                </a:solidFill>
                <a:latin typeface="微软雅黑" panose="020B0503020204020204" charset="-122"/>
                <a:ea typeface="微软雅黑" panose="020B0503020204020204" charset="-122"/>
              </a:rPr>
              <a:t>、广东省儿童心脏中心副主任</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广东省人民医院、广东省心血管病研究所心儿科主任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3058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14265" y="1604845"/>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511141"/>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2626" y="248552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75985" y="157937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83960" y="1569667"/>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3" cstate="print"/>
          <a:srcRect l="9991" r="8128"/>
          <a:stretch>
            <a:fillRect/>
          </a:stretch>
        </p:blipFill>
        <p:spPr bwMode="auto">
          <a:xfrm>
            <a:off x="10842072" y="170879"/>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944048"/>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7450" y="3985303"/>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 name="文本框 11"/>
          <p:cNvSpPr txBox="1">
            <a:spLocks noChangeArrowheads="1"/>
          </p:cNvSpPr>
          <p:nvPr/>
        </p:nvSpPr>
        <p:spPr bwMode="auto">
          <a:xfrm>
            <a:off x="2679700" y="4445188"/>
            <a:ext cx="4404260" cy="1138773"/>
          </a:xfrm>
          <a:prstGeom prst="rect">
            <a:avLst/>
          </a:prstGeom>
          <a:noFill/>
          <a:ln w="9525">
            <a:noFill/>
            <a:miter lim="800000"/>
          </a:ln>
        </p:spPr>
        <p:txBody>
          <a:bodyPr wrap="square">
            <a:spAutoFit/>
          </a:bodyPr>
          <a:lstStyle/>
          <a:p>
            <a:pPr lvl="0" eaLnBrk="1" hangingPunct="1">
              <a:defRPr/>
            </a:pPr>
            <a:r>
              <a:rPr lang="zh-CN" altLang="en-US" sz="1400" dirty="0">
                <a:solidFill>
                  <a:prstClr val="black"/>
                </a:solidFill>
                <a:latin typeface="微软雅黑" panose="020B0503020204020204" charset="-122"/>
                <a:ea typeface="微软雅黑" panose="020B0503020204020204" charset="-122"/>
              </a:rPr>
              <a:t>广东省介入性心脏病学会结构性心脏病分会候任主委</a:t>
            </a:r>
            <a:endParaRPr lang="en-US" altLang="zh-CN" sz="1400" dirty="0">
              <a:solidFill>
                <a:prstClr val="black"/>
              </a:solidFill>
              <a:latin typeface="微软雅黑" panose="020B0503020204020204" charset="-122"/>
              <a:ea typeface="微软雅黑" panose="020B0503020204020204" charset="-122"/>
            </a:endParaRPr>
          </a:p>
          <a:p>
            <a:pPr lvl="0" eaLnBrk="1" hangingPunct="1">
              <a:defRPr/>
            </a:pPr>
            <a:r>
              <a:rPr lang="zh-CN" altLang="en-US" sz="1400" dirty="0">
                <a:solidFill>
                  <a:prstClr val="black"/>
                </a:solidFill>
                <a:latin typeface="微软雅黑" panose="020B0503020204020204" charset="-122"/>
                <a:ea typeface="微软雅黑" panose="020B0503020204020204" charset="-122"/>
              </a:rPr>
              <a:t>广东省医师协会儿童心血管医师分会常务</a:t>
            </a:r>
            <a:endParaRPr lang="en-US" altLang="zh-CN" sz="1400" dirty="0">
              <a:solidFill>
                <a:prstClr val="black"/>
              </a:solidFill>
              <a:latin typeface="微软雅黑" panose="020B0503020204020204" charset="-122"/>
              <a:ea typeface="微软雅黑" panose="020B0503020204020204" charset="-122"/>
            </a:endParaRPr>
          </a:p>
          <a:p>
            <a:pPr lvl="0" eaLnBrk="1" hangingPunct="1">
              <a:defRPr/>
            </a:pPr>
            <a:r>
              <a:rPr lang="zh-CN" altLang="en-US" sz="1400" dirty="0">
                <a:solidFill>
                  <a:prstClr val="black"/>
                </a:solidFill>
                <a:latin typeface="微软雅黑" panose="020B0503020204020204" charset="-122"/>
                <a:ea typeface="微软雅黑" panose="020B0503020204020204" charset="-122"/>
              </a:rPr>
              <a:t>中华医学会儿科分会心血管学组委员</a:t>
            </a:r>
            <a:endParaRPr lang="en-US" altLang="zh-CN" sz="1400" dirty="0">
              <a:solidFill>
                <a:prstClr val="black"/>
              </a:solidFill>
              <a:latin typeface="微软雅黑" panose="020B0503020204020204" charset="-122"/>
              <a:ea typeface="微软雅黑" panose="020B0503020204020204" charset="-122"/>
            </a:endParaRPr>
          </a:p>
          <a:p>
            <a:pPr lvl="0" eaLnBrk="1" hangingPunct="1">
              <a:defRPr/>
            </a:pPr>
            <a:r>
              <a:rPr lang="zh-CN" altLang="en-US" sz="1400" dirty="0">
                <a:solidFill>
                  <a:prstClr val="black"/>
                </a:solidFill>
                <a:latin typeface="微软雅黑" panose="020B0503020204020204" charset="-122"/>
                <a:ea typeface="微软雅黑" panose="020B0503020204020204" charset="-122"/>
              </a:rPr>
              <a:t>广东省医学会儿科分会心血管学组组长</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28" name="文本框 11"/>
          <p:cNvSpPr txBox="1">
            <a:spLocks noChangeArrowheads="1"/>
          </p:cNvSpPr>
          <p:nvPr/>
        </p:nvSpPr>
        <p:spPr bwMode="auto">
          <a:xfrm>
            <a:off x="2649945" y="2945612"/>
            <a:ext cx="3891142" cy="738664"/>
          </a:xfrm>
          <a:prstGeom prst="rect">
            <a:avLst/>
          </a:prstGeom>
          <a:noFill/>
          <a:ln w="9525">
            <a:noFill/>
            <a:miter lim="800000"/>
          </a:ln>
        </p:spPr>
        <p:txBody>
          <a:bodyPr wrap="square">
            <a:spAutoFit/>
          </a:bodyPr>
          <a:lstStyle/>
          <a:p>
            <a:pPr lvl="0" eaLnBrk="1" hangingPunct="1">
              <a:defRPr/>
            </a:pPr>
            <a:r>
              <a:rPr lang="zh-CN" altLang="en-US" sz="1400" dirty="0">
                <a:solidFill>
                  <a:prstClr val="black"/>
                </a:solidFill>
                <a:latin typeface="微软雅黑" panose="020B0503020204020204" charset="-122"/>
                <a:ea typeface="微软雅黑" panose="020B0503020204020204" charset="-122"/>
              </a:rPr>
              <a:t>先后在山东医科大学、广东省心血管病研究所获得医学学士、硕士、博士学位</a:t>
            </a:r>
            <a:endParaRPr lang="en-US" altLang="zh-CN" sz="1400" dirty="0">
              <a:solidFill>
                <a:prstClr val="black"/>
              </a:solidFill>
              <a:latin typeface="微软雅黑" panose="020B0503020204020204" charset="-122"/>
              <a:ea typeface="微软雅黑" panose="020B0503020204020204" charset="-122"/>
            </a:endParaRPr>
          </a:p>
          <a:p>
            <a:pPr lvl="0" eaLnBrk="1" hangingPunct="1">
              <a:defRPr/>
            </a:pPr>
            <a:r>
              <a:rPr lang="zh-CN" altLang="en-US" sz="1400" dirty="0">
                <a:solidFill>
                  <a:prstClr val="black"/>
                </a:solidFill>
                <a:latin typeface="微软雅黑" panose="020B0503020204020204" charset="-122"/>
                <a:ea typeface="微软雅黑" panose="020B0503020204020204" charset="-122"/>
              </a:rPr>
              <a:t>从事儿科心血管病临床及研究工作</a:t>
            </a:r>
            <a:r>
              <a:rPr lang="en-US" altLang="zh-CN" sz="1400" dirty="0">
                <a:solidFill>
                  <a:prstClr val="black"/>
                </a:solidFill>
                <a:latin typeface="微软雅黑" panose="020B0503020204020204" charset="-122"/>
                <a:ea typeface="微软雅黑" panose="020B0503020204020204" charset="-122"/>
              </a:rPr>
              <a:t>20</a:t>
            </a:r>
            <a:r>
              <a:rPr lang="zh-CN" altLang="en-US" sz="1400" dirty="0">
                <a:solidFill>
                  <a:prstClr val="black"/>
                </a:solidFill>
                <a:latin typeface="微软雅黑" panose="020B0503020204020204" charset="-122"/>
                <a:ea typeface="微软雅黑" panose="020B0503020204020204" charset="-122"/>
              </a:rPr>
              <a:t>余年</a:t>
            </a:r>
            <a:endParaRPr lang="en-US" altLang="zh-CN" sz="1200" dirty="0">
              <a:solidFill>
                <a:prstClr val="black"/>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5846" y="4235866"/>
            <a:ext cx="3813725" cy="2174257"/>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645" y="1646464"/>
            <a:ext cx="2254779" cy="3026685"/>
          </a:xfrm>
          <a:prstGeom prst="rect">
            <a:avLst/>
          </a:prstGeom>
        </p:spPr>
      </p:pic>
      <p:sp>
        <p:nvSpPr>
          <p:cNvPr id="11" name="文本框 10"/>
          <p:cNvSpPr txBox="1"/>
          <p:nvPr/>
        </p:nvSpPr>
        <p:spPr>
          <a:xfrm>
            <a:off x="7808888" y="4293080"/>
            <a:ext cx="3432569" cy="307777"/>
          </a:xfrm>
          <a:prstGeom prst="rect">
            <a:avLst/>
          </a:prstGeom>
          <a:noFill/>
        </p:spPr>
        <p:txBody>
          <a:bodyPr wrap="square" rtlCol="0">
            <a:spAutoFit/>
          </a:bodyPr>
          <a:lstStyle/>
          <a:p>
            <a:r>
              <a:rPr lang="zh-CN" altLang="en-US" sz="1400" b="1" dirty="0">
                <a:solidFill>
                  <a:srgbClr val="7030A0"/>
                </a:solidFill>
                <a:latin typeface="黑体" panose="02010609060101010101" pitchFamily="49" charset="-122"/>
                <a:ea typeface="黑体" panose="02010609060101010101" pitchFamily="49" charset="-122"/>
              </a:rPr>
              <a:t>亦师亦友，欢迎加入我们的团队</a:t>
            </a:r>
            <a:endParaRPr lang="zh-CN" altLang="en-US" sz="1400" b="1" dirty="0">
              <a:solidFill>
                <a:srgbClr val="7030A0"/>
              </a:solidFill>
              <a:latin typeface="黑体" panose="02010609060101010101" pitchFamily="49" charset="-122"/>
              <a:ea typeface="黑体" panose="02010609060101010101" pitchFamily="49"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2838" y="1355"/>
            <a:ext cx="8243887"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8436"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solidFill>
            <a:srgbClr val="F18D00"/>
          </a:solidFill>
          <a:ln w="9525">
            <a:noFill/>
            <a:miter lim="800000"/>
            <a:headEnd/>
            <a:tailEnd/>
          </a:ln>
        </p:spPr>
      </p:pic>
      <p:sp>
        <p:nvSpPr>
          <p:cNvPr id="18437" name="文本框 11"/>
          <p:cNvSpPr txBox="1">
            <a:spLocks noChangeArrowheads="1"/>
          </p:cNvSpPr>
          <p:nvPr/>
        </p:nvSpPr>
        <p:spPr bwMode="auto">
          <a:xfrm>
            <a:off x="2646363" y="1649413"/>
            <a:ext cx="3573462" cy="535531"/>
          </a:xfrm>
          <a:prstGeom prst="rect">
            <a:avLst/>
          </a:prstGeom>
          <a:noFill/>
          <a:ln w="9525">
            <a:noFill/>
            <a:miter lim="800000"/>
          </a:ln>
        </p:spPr>
        <p:txBody>
          <a:bodyPr>
            <a:spAutoFit/>
          </a:bodyPr>
          <a:lstStyle/>
          <a:p>
            <a:pPr lvl="0" eaLnBrk="1" hangingPunct="1">
              <a:lnSpc>
                <a:spcPct val="120000"/>
              </a:lnSpc>
              <a:defRPr/>
            </a:pP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a:t>
            </a:r>
            <a:r>
              <a:rPr lang="zh-CN" altLang="en-US" sz="1200" dirty="0" smtClean="0">
                <a:solidFill>
                  <a:prstClr val="black"/>
                </a:solidFill>
                <a:latin typeface="微软雅黑" panose="020B0503020204020204" charset="-122"/>
                <a:ea typeface="微软雅黑" panose="020B0503020204020204" charset="-122"/>
              </a:rPr>
              <a:t>博士</a:t>
            </a:r>
            <a:r>
              <a:rPr lang="zh-CN" altLang="en-US" sz="1200" dirty="0">
                <a:solidFill>
                  <a:prstClr val="black"/>
                </a:solidFill>
                <a:latin typeface="微软雅黑" panose="020B0503020204020204" charset="-122"/>
                <a:ea typeface="微软雅黑" panose="020B0503020204020204" charset="-122"/>
              </a:rPr>
              <a:t>：生物医学</a:t>
            </a:r>
            <a:r>
              <a:rPr lang="zh-CN" altLang="en-US" sz="1200" dirty="0" smtClean="0">
                <a:solidFill>
                  <a:prstClr val="black"/>
                </a:solidFill>
                <a:latin typeface="微软雅黑" panose="020B0503020204020204" charset="-122"/>
                <a:ea typeface="微软雅黑" panose="020B0503020204020204" charset="-122"/>
              </a:rPr>
              <a:t>工程</a:t>
            </a:r>
            <a:endParaRPr lang="en-US" altLang="zh-CN" sz="1200" dirty="0" smtClean="0">
              <a:solidFill>
                <a:prstClr val="black"/>
              </a:solidFill>
              <a:latin typeface="微软雅黑" panose="020B0503020204020204" charset="-122"/>
              <a:ea typeface="微软雅黑" panose="020B0503020204020204" charset="-122"/>
            </a:endParaRPr>
          </a:p>
          <a:p>
            <a:pPr eaLnBrk="1" hangingPunct="1">
              <a:lnSpc>
                <a:spcPct val="120000"/>
              </a:lnSpc>
              <a:defRPr/>
            </a:pPr>
            <a:r>
              <a:rPr lang="zh-CN" altLang="en-US" sz="1200" dirty="0" smtClean="0">
                <a:solidFill>
                  <a:prstClr val="black"/>
                </a:solidFill>
                <a:latin typeface="微软雅黑" panose="020B0503020204020204" charset="-122"/>
                <a:ea typeface="微软雅黑" panose="020B0503020204020204" charset="-122"/>
              </a:rPr>
              <a:t>学术</a:t>
            </a:r>
            <a:r>
              <a:rPr lang="zh-CN" altLang="en-US" sz="1200" dirty="0">
                <a:solidFill>
                  <a:prstClr val="black"/>
                </a:solidFill>
                <a:latin typeface="微软雅黑" panose="020B0503020204020204" charset="-122"/>
                <a:ea typeface="微软雅黑" panose="020B0503020204020204" charset="-122"/>
              </a:rPr>
              <a:t>硕士</a:t>
            </a:r>
            <a:r>
              <a:rPr lang="zh-CN" altLang="en-US" sz="1200" dirty="0" smtClean="0">
                <a:solidFill>
                  <a:prstClr val="black"/>
                </a:solidFill>
                <a:latin typeface="微软雅黑" panose="020B0503020204020204" charset="-122"/>
                <a:ea typeface="微软雅黑" panose="020B0503020204020204" charset="-122"/>
              </a:rPr>
              <a:t>：临床医学</a:t>
            </a:r>
            <a:endParaRPr lang="en-US" altLang="zh-CN" sz="1200" dirty="0">
              <a:solidFill>
                <a:prstClr val="black"/>
              </a:solidFill>
              <a:latin typeface="微软雅黑" panose="020B0503020204020204" charset="-122"/>
              <a:ea typeface="微软雅黑" panose="020B0503020204020204" charset="-122"/>
            </a:endParaRPr>
          </a:p>
        </p:txBody>
      </p:sp>
      <p:sp>
        <p:nvSpPr>
          <p:cNvPr id="18438" name="文本框 12"/>
          <p:cNvSpPr txBox="1">
            <a:spLocks noChangeArrowheads="1"/>
          </p:cNvSpPr>
          <p:nvPr/>
        </p:nvSpPr>
        <p:spPr bwMode="auto">
          <a:xfrm>
            <a:off x="346075" y="4251325"/>
            <a:ext cx="2036763" cy="9787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20)81048188</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czhongt@126.com</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r"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eycaojie@scut.edu.cn</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439" name="文本框 13"/>
          <p:cNvSpPr txBox="1">
            <a:spLocks noChangeArrowheads="1"/>
          </p:cNvSpPr>
          <p:nvPr/>
        </p:nvSpPr>
        <p:spPr bwMode="auto">
          <a:xfrm>
            <a:off x="6846888" y="1600200"/>
            <a:ext cx="4505325" cy="2243691"/>
          </a:xfrm>
          <a:prstGeom prst="rect">
            <a:avLst/>
          </a:prstGeom>
          <a:noFill/>
          <a:ln w="9525">
            <a:noFill/>
            <a:miter lim="800000"/>
          </a:ln>
        </p:spPr>
        <p:txBody>
          <a:bodyPr>
            <a:spAutoFit/>
          </a:bodyPr>
          <a:lstStyle/>
          <a:p>
            <a:pPr lvl="0" eaLnBrk="1" hangingPunct="1">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lang="zh-CN" altLang="en-US" sz="1200" dirty="0">
                <a:solidFill>
                  <a:prstClr val="black"/>
                </a:solidFill>
                <a:latin typeface="微软雅黑" panose="020B0503020204020204" charset="-122"/>
                <a:ea typeface="微软雅黑" panose="020B0503020204020204" charset="-122"/>
              </a:rPr>
              <a:t>胃癌、结直肠癌的手术治疗及微创</a:t>
            </a:r>
            <a:r>
              <a:rPr lang="zh-CN" altLang="en-US" sz="1200" dirty="0" smtClean="0">
                <a:solidFill>
                  <a:prstClr val="black"/>
                </a:solidFill>
                <a:latin typeface="微软雅黑" panose="020B0503020204020204" charset="-122"/>
                <a:ea typeface="微软雅黑" panose="020B0503020204020204" charset="-122"/>
              </a:rPr>
              <a:t>治疗</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spcBef>
                <a:spcPts val="600"/>
              </a:spcBef>
              <a:defRPr/>
            </a:pPr>
            <a:r>
              <a:rPr lang="en-US" altLang="zh-CN" sz="1200" dirty="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                </a:t>
            </a:r>
            <a:r>
              <a:rPr lang="zh-CN" altLang="en-US" sz="1200" dirty="0" smtClean="0">
                <a:solidFill>
                  <a:prstClr val="black"/>
                </a:solidFill>
                <a:latin typeface="微软雅黑" panose="020B0503020204020204" charset="-122"/>
                <a:ea typeface="微软雅黑" panose="020B0503020204020204" charset="-122"/>
              </a:rPr>
              <a:t>结</a:t>
            </a:r>
            <a:r>
              <a:rPr lang="zh-CN" altLang="en-US" sz="1200" dirty="0">
                <a:solidFill>
                  <a:prstClr val="black"/>
                </a:solidFill>
                <a:latin typeface="微软雅黑" panose="020B0503020204020204" charset="-122"/>
                <a:ea typeface="微软雅黑" panose="020B0503020204020204" charset="-122"/>
              </a:rPr>
              <a:t>直肠癌的分子学发生</a:t>
            </a:r>
            <a:r>
              <a:rPr lang="zh-CN" altLang="en-US" sz="1200" dirty="0" smtClean="0">
                <a:solidFill>
                  <a:prstClr val="black"/>
                </a:solidFill>
                <a:latin typeface="微软雅黑" panose="020B0503020204020204" charset="-122"/>
                <a:ea typeface="微软雅黑" panose="020B0503020204020204" charset="-122"/>
              </a:rPr>
              <a:t>机制。</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lang="zh-CN" altLang="en-US" sz="1200" dirty="0">
                <a:solidFill>
                  <a:prstClr val="black"/>
                </a:solidFill>
                <a:latin typeface="微软雅黑" panose="020B0503020204020204" charset="-122"/>
                <a:ea typeface="微软雅黑" panose="020B0503020204020204" charset="-122"/>
              </a:rPr>
              <a:t>：作为第一完成人</a:t>
            </a:r>
            <a:r>
              <a:rPr lang="zh-CN" altLang="en-US" sz="1200" dirty="0">
                <a:solidFill>
                  <a:prstClr val="black"/>
                </a:solidFill>
                <a:latin typeface="微软雅黑" panose="020B0503020204020204" charset="-122"/>
                <a:ea typeface="微软雅黑" panose="020B0503020204020204" charset="-122"/>
              </a:rPr>
              <a:t>荣获广东医学科技奖</a:t>
            </a:r>
            <a:r>
              <a:rPr lang="zh-CN" altLang="en-US" sz="1200" dirty="0" smtClean="0">
                <a:solidFill>
                  <a:prstClr val="black"/>
                </a:solidFill>
                <a:latin typeface="微软雅黑" panose="020B0503020204020204" charset="-122"/>
                <a:ea typeface="微软雅黑" panose="020B0503020204020204" charset="-122"/>
              </a:rPr>
              <a:t>一等奖、广州市</a:t>
            </a:r>
            <a:r>
              <a:rPr lang="zh-CN" altLang="en-US" sz="1200" dirty="0">
                <a:solidFill>
                  <a:prstClr val="black"/>
                </a:solidFill>
                <a:latin typeface="微软雅黑" panose="020B0503020204020204" charset="-122"/>
                <a:ea typeface="微软雅黑" panose="020B0503020204020204" charset="-122"/>
              </a:rPr>
              <a:t>科技进步一等奖</a:t>
            </a:r>
            <a:r>
              <a:rPr lang="zh-CN" altLang="en-US" sz="1200" dirty="0" smtClean="0">
                <a:solidFill>
                  <a:prstClr val="black"/>
                </a:solidFill>
                <a:latin typeface="微软雅黑" panose="020B0503020204020204" charset="-122"/>
                <a:ea typeface="微软雅黑" panose="020B0503020204020204" charset="-122"/>
              </a:rPr>
              <a:t>和广东省</a:t>
            </a:r>
            <a:r>
              <a:rPr lang="zh-CN" altLang="en-US" sz="1200" dirty="0">
                <a:solidFill>
                  <a:prstClr val="black"/>
                </a:solidFill>
                <a:latin typeface="微软雅黑" panose="020B0503020204020204" charset="-122"/>
                <a:ea typeface="微软雅黑" panose="020B0503020204020204" charset="-122"/>
              </a:rPr>
              <a:t>科技进步</a:t>
            </a:r>
            <a:r>
              <a:rPr lang="zh-CN" altLang="en-US" sz="1200" dirty="0" smtClean="0">
                <a:solidFill>
                  <a:prstClr val="black"/>
                </a:solidFill>
                <a:latin typeface="微软雅黑" panose="020B0503020204020204" charset="-122"/>
                <a:ea typeface="微软雅黑" panose="020B0503020204020204" charset="-122"/>
              </a:rPr>
              <a:t>二等奖各</a:t>
            </a:r>
            <a:r>
              <a:rPr lang="en-US" altLang="zh-CN" sz="1200" dirty="0" smtClean="0">
                <a:solidFill>
                  <a:prstClr val="black"/>
                </a:solidFill>
                <a:latin typeface="微软雅黑" panose="020B0503020204020204" charset="-122"/>
                <a:ea typeface="微软雅黑" panose="020B0503020204020204" charset="-122"/>
              </a:rPr>
              <a:t>1</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项，作为主要参与人获得卫生部、省市科技进步奖</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6</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项；</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培养硕士、博士和</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博士后</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30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多名</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；在</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国内外学术期刊发表</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论文</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150</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余篇</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，其中</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SCI</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收录</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40</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余</a:t>
            </a:r>
            <a:r>
              <a:rPr lang="zh-CN" altLang="en-US" sz="1200" dirty="0">
                <a:solidFill>
                  <a:prstClr val="black"/>
                </a:solidFill>
                <a:latin typeface="微软雅黑" panose="020B0503020204020204" charset="-122"/>
                <a:ea typeface="微软雅黑" panose="020B0503020204020204" charset="-122"/>
              </a:rPr>
              <a:t>篇，最高单篇影响因子</a:t>
            </a:r>
            <a:r>
              <a:rPr lang="en-US" altLang="zh-CN" sz="1200" dirty="0">
                <a:solidFill>
                  <a:prstClr val="black"/>
                </a:solidFill>
                <a:latin typeface="微软雅黑" panose="020B0503020204020204" charset="-122"/>
                <a:ea typeface="微软雅黑" panose="020B0503020204020204" charset="-122"/>
              </a:rPr>
              <a:t>27.401</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主编著作</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部。</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先后</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主持国家</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自然科学</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基金、</a:t>
            </a:r>
            <a:r>
              <a:rPr lang="zh-CN" altLang="en-US" sz="1200" dirty="0" smtClean="0">
                <a:solidFill>
                  <a:prstClr val="black"/>
                </a:solidFill>
                <a:latin typeface="微软雅黑" panose="020B0503020204020204" charset="-122"/>
                <a:ea typeface="微软雅黑" panose="020B0503020204020204" charset="-122"/>
              </a:rPr>
              <a:t>卫生部</a:t>
            </a:r>
            <a:r>
              <a:rPr lang="zh-CN" altLang="en-US" sz="1200" dirty="0">
                <a:solidFill>
                  <a:prstClr val="black"/>
                </a:solidFill>
                <a:latin typeface="微软雅黑" panose="020B0503020204020204" charset="-122"/>
                <a:ea typeface="微软雅黑" panose="020B0503020204020204" charset="-122"/>
              </a:rPr>
              <a:t>医药卫生科技发展研究中心项目等</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国家及</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省部级科研项目</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余项。</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2" name="文本框 21"/>
          <p:cNvSpPr txBox="1"/>
          <p:nvPr/>
        </p:nvSpPr>
        <p:spPr>
          <a:xfrm>
            <a:off x="2640013" y="12592"/>
            <a:ext cx="7088873" cy="683264"/>
          </a:xfrm>
          <a:prstGeom prst="rect">
            <a:avLst/>
          </a:prstGeom>
          <a:noFill/>
        </p:spPr>
        <p:txBody>
          <a:bodyPr wrap="square">
            <a:spAutoFit/>
          </a:bodyPr>
          <a:lstStyle/>
          <a:p>
            <a:pPr lvl="0" eaLnBrk="1" hangingPunct="1">
              <a:lnSpc>
                <a:spcPct val="120000"/>
              </a:lnSpc>
              <a:defRPr/>
            </a:pPr>
            <a:r>
              <a:rPr lang="zh-CN" altLang="en-US" sz="2000" b="1" dirty="0">
                <a:solidFill>
                  <a:prstClr val="white"/>
                </a:solidFill>
                <a:latin typeface="微软雅黑" panose="020B0503020204020204" charset="-122"/>
                <a:ea typeface="微软雅黑" panose="020B0503020204020204" charset="-122"/>
              </a:rPr>
              <a:t>曹</a:t>
            </a:r>
            <a:r>
              <a:rPr lang="zh-CN" altLang="en-US" sz="2000" b="1" dirty="0" smtClean="0">
                <a:solidFill>
                  <a:prstClr val="white"/>
                </a:solidFill>
                <a:latin typeface="微软雅黑" panose="020B0503020204020204" charset="-122"/>
                <a:ea typeface="微软雅黑" panose="020B0503020204020204" charset="-122"/>
              </a:rPr>
              <a:t>杰</a:t>
            </a:r>
            <a:r>
              <a:rPr kumimoji="0" lang="zh-CN" altLang="en-US" sz="2000" b="1" i="0" u="none" strike="noStrike" kern="120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cs"/>
              </a:rPr>
              <a:t>   </a:t>
            </a:r>
            <a:endParaRPr kumimoji="0" lang="en-US" altLang="zh-CN" sz="2000" b="1" i="0" u="none" strike="noStrike" kern="120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zh-CN" altLang="en-US" sz="1200" b="1" i="0" u="none" strike="noStrike" kern="1200" cap="none" spc="120" normalizeH="0" baseline="0" noProof="0" dirty="0" smtClean="0">
                <a:ln>
                  <a:noFill/>
                </a:ln>
                <a:solidFill>
                  <a:prstClr val="white"/>
                </a:solidFill>
                <a:effectLst/>
                <a:uLnTx/>
                <a:uFillTx/>
                <a:latin typeface="微软雅黑" panose="020B0503020204020204" charset="-122"/>
                <a:ea typeface="微软雅黑" panose="020B0503020204020204" charset="-122"/>
              </a:rPr>
              <a:t>教授</a:t>
            </a:r>
            <a:r>
              <a:rPr kumimoji="0" lang="zh-CN" altLang="en-US" sz="1200" b="1" i="0" u="none" strike="noStrike" kern="1200" cap="none" spc="120" normalizeH="0" baseline="0" noProof="0" dirty="0" smtClean="0">
                <a:ln>
                  <a:noFill/>
                </a:ln>
                <a:solidFill>
                  <a:prstClr val="white"/>
                </a:solidFill>
                <a:effectLst/>
                <a:uLnTx/>
                <a:uFillTx/>
                <a:latin typeface="微软雅黑" panose="020B0503020204020204" charset="-122"/>
                <a:ea typeface="微软雅黑" panose="020B0503020204020204" charset="-122"/>
              </a:rPr>
              <a:t>、主任医师、</a:t>
            </a:r>
            <a:r>
              <a:rPr lang="zh-CN" altLang="en-US" sz="1200" b="1" spc="120" dirty="0" smtClean="0">
                <a:solidFill>
                  <a:prstClr val="white"/>
                </a:solidFill>
                <a:latin typeface="微软雅黑" panose="020B0503020204020204" charset="-122"/>
                <a:ea typeface="微软雅黑" panose="020B0503020204020204" charset="-122"/>
              </a:rPr>
              <a:t>博士</a:t>
            </a:r>
            <a:r>
              <a:rPr lang="en-US" altLang="zh-CN" sz="1200" b="1" spc="120" dirty="0" smtClean="0">
                <a:solidFill>
                  <a:prstClr val="white"/>
                </a:solidFill>
                <a:latin typeface="微软雅黑" panose="020B0503020204020204" charset="-122"/>
                <a:ea typeface="微软雅黑" panose="020B0503020204020204" charset="-122"/>
              </a:rPr>
              <a:t>(</a:t>
            </a:r>
            <a:r>
              <a:rPr lang="zh-CN" altLang="en-US" sz="1200" b="1" spc="120" dirty="0" smtClean="0">
                <a:solidFill>
                  <a:prstClr val="white"/>
                </a:solidFill>
                <a:latin typeface="微软雅黑" panose="020B0503020204020204" charset="-122"/>
                <a:ea typeface="微软雅黑" panose="020B0503020204020204" charset="-122"/>
              </a:rPr>
              <a:t>硕士</a:t>
            </a:r>
            <a:r>
              <a:rPr lang="en-US" altLang="zh-CN" sz="1200" b="1" spc="120" dirty="0" smtClean="0">
                <a:solidFill>
                  <a:prstClr val="white"/>
                </a:solidFill>
                <a:latin typeface="微软雅黑" panose="020B0503020204020204" charset="-122"/>
                <a:ea typeface="微软雅黑" panose="020B0503020204020204" charset="-122"/>
              </a:rPr>
              <a:t>)</a:t>
            </a:r>
            <a:r>
              <a:rPr lang="zh-CN" altLang="en-US" sz="1200" b="1" spc="120" dirty="0" smtClean="0">
                <a:solidFill>
                  <a:prstClr val="white"/>
                </a:solidFill>
                <a:latin typeface="微软雅黑" panose="020B0503020204020204" charset="-122"/>
                <a:ea typeface="微软雅黑" panose="020B0503020204020204" charset="-122"/>
              </a:rPr>
              <a:t>研究生导师</a:t>
            </a:r>
            <a:r>
              <a:rPr lang="zh-CN" altLang="en-US" sz="1200" b="1" spc="120" dirty="0" smtClean="0">
                <a:solidFill>
                  <a:prstClr val="white"/>
                </a:solidFill>
                <a:latin typeface="微软雅黑" panose="020B0503020204020204" charset="-122"/>
                <a:ea typeface="微软雅黑" panose="020B0503020204020204" charset="-122"/>
              </a:rPr>
              <a:t>、</a:t>
            </a:r>
            <a:r>
              <a:rPr lang="zh-CN" altLang="en-US" sz="1200" b="1" spc="120" dirty="0">
                <a:solidFill>
                  <a:prstClr val="white"/>
                </a:solidFill>
                <a:latin typeface="微软雅黑" panose="020B0503020204020204" charset="-122"/>
                <a:ea typeface="微软雅黑" panose="020B0503020204020204" charset="-122"/>
              </a:rPr>
              <a:t>国务院政府特殊津贴获得者</a:t>
            </a:r>
            <a:endParaRPr lang="zh-CN" altLang="en-US" sz="1200" b="1" spc="120" dirty="0">
              <a:solidFill>
                <a:prstClr val="white"/>
              </a:solidFill>
              <a:latin typeface="微软雅黑" panose="020B0503020204020204" charset="-122"/>
              <a:ea typeface="微软雅黑" panose="020B0503020204020204" charset="-122"/>
            </a:endParaRPr>
          </a:p>
        </p:txBody>
      </p:sp>
      <p:sp>
        <p:nvSpPr>
          <p:cNvPr id="23" name="文本框 22"/>
          <p:cNvSpPr txBox="1"/>
          <p:nvPr/>
        </p:nvSpPr>
        <p:spPr>
          <a:xfrm>
            <a:off x="2640013" y="654280"/>
            <a:ext cx="7794625" cy="461665"/>
          </a:xfrm>
          <a:prstGeom prst="rect">
            <a:avLst/>
          </a:prstGeom>
          <a:noFill/>
        </p:spPr>
        <p:txBody>
          <a:bodyPr>
            <a:spAutoFit/>
          </a:bodyPr>
          <a:lstStyle/>
          <a:p>
            <a:pPr lvl="0" eaLnBrk="1" hangingPunct="1">
              <a:defRPr/>
            </a:pPr>
            <a:r>
              <a:rPr lang="zh-CN" altLang="en-US" sz="1200" b="1" spc="120" dirty="0" smtClean="0">
                <a:solidFill>
                  <a:prstClr val="white"/>
                </a:solidFill>
                <a:latin typeface="微软雅黑" panose="020B0503020204020204" charset="-122"/>
                <a:ea typeface="微软雅黑" panose="020B0503020204020204" charset="-122"/>
              </a:rPr>
              <a:t>华南理工大学附属第二医院</a:t>
            </a:r>
            <a:r>
              <a:rPr lang="en-US" altLang="zh-CN" sz="1200" b="1" spc="120" dirty="0" smtClean="0">
                <a:solidFill>
                  <a:prstClr val="white"/>
                </a:solidFill>
                <a:latin typeface="微软雅黑" panose="020B0503020204020204" charset="-122"/>
                <a:ea typeface="微软雅黑" panose="020B0503020204020204" charset="-122"/>
              </a:rPr>
              <a:t>(</a:t>
            </a:r>
            <a:r>
              <a:rPr lang="zh-CN" altLang="en-US" sz="1200" b="1" spc="120" dirty="0" smtClean="0">
                <a:solidFill>
                  <a:prstClr val="white"/>
                </a:solidFill>
                <a:latin typeface="微软雅黑" panose="020B0503020204020204" charset="-122"/>
                <a:ea typeface="微软雅黑" panose="020B0503020204020204" charset="-122"/>
              </a:rPr>
              <a:t>广州市</a:t>
            </a:r>
            <a:r>
              <a:rPr lang="zh-CN" altLang="en-US" sz="1200" b="1" spc="120" dirty="0">
                <a:solidFill>
                  <a:prstClr val="white"/>
                </a:solidFill>
                <a:latin typeface="微软雅黑" panose="020B0503020204020204" charset="-122"/>
                <a:ea typeface="微软雅黑" panose="020B0503020204020204" charset="-122"/>
              </a:rPr>
              <a:t>第一人民</a:t>
            </a:r>
            <a:r>
              <a:rPr lang="zh-CN" altLang="en-US" sz="1200" b="1" spc="120" dirty="0" smtClean="0">
                <a:solidFill>
                  <a:prstClr val="white"/>
                </a:solidFill>
                <a:latin typeface="微软雅黑" panose="020B0503020204020204" charset="-122"/>
                <a:ea typeface="微软雅黑" panose="020B0503020204020204" charset="-122"/>
              </a:rPr>
              <a:t>医院</a:t>
            </a:r>
            <a:r>
              <a:rPr lang="en-US" altLang="zh-CN" sz="1200" b="1" spc="120" dirty="0" smtClean="0">
                <a:solidFill>
                  <a:prstClr val="white"/>
                </a:solidFill>
                <a:latin typeface="微软雅黑" panose="020B0503020204020204" charset="-122"/>
                <a:ea typeface="微软雅黑" panose="020B0503020204020204" charset="-122"/>
              </a:rPr>
              <a:t>)</a:t>
            </a:r>
            <a:r>
              <a:rPr lang="zh-CN" altLang="en-US" sz="1200" b="1" spc="120" dirty="0" smtClean="0">
                <a:solidFill>
                  <a:prstClr val="white"/>
                </a:solidFill>
                <a:latin typeface="微软雅黑" panose="020B0503020204020204" charset="-122"/>
                <a:ea typeface="微软雅黑" panose="020B0503020204020204" charset="-122"/>
              </a:rPr>
              <a:t>院长兼</a:t>
            </a:r>
            <a:r>
              <a:rPr lang="zh-CN" altLang="en-US" sz="1200" b="1" spc="120" dirty="0" smtClean="0">
                <a:solidFill>
                  <a:prstClr val="white"/>
                </a:solidFill>
                <a:latin typeface="微软雅黑" panose="020B0503020204020204" charset="-122"/>
                <a:ea typeface="微软雅黑" panose="020B0503020204020204" charset="-122"/>
              </a:rPr>
              <a:t>书记</a:t>
            </a:r>
            <a:r>
              <a:rPr lang="zh-CN" altLang="en-US" sz="1200" b="1" spc="120" dirty="0" smtClean="0">
                <a:solidFill>
                  <a:prstClr val="white"/>
                </a:solidFill>
                <a:latin typeface="微软雅黑" panose="020B0503020204020204" charset="-122"/>
                <a:ea typeface="微软雅黑" panose="020B0503020204020204" charset="-122"/>
              </a:rPr>
              <a:t>，</a:t>
            </a:r>
            <a:r>
              <a:rPr lang="zh-CN" altLang="en-US" sz="1200" b="1" spc="120" dirty="0">
                <a:solidFill>
                  <a:prstClr val="white"/>
                </a:solidFill>
                <a:latin typeface="微软雅黑" panose="020B0503020204020204" charset="-122"/>
                <a:ea typeface="微软雅黑" panose="020B0503020204020204" charset="-122"/>
              </a:rPr>
              <a:t>广州消化疾病中心</a:t>
            </a:r>
            <a:r>
              <a:rPr lang="zh-CN" altLang="en-US" sz="1200" b="1" spc="120" dirty="0" smtClean="0">
                <a:solidFill>
                  <a:prstClr val="white"/>
                </a:solidFill>
                <a:latin typeface="微软雅黑" panose="020B0503020204020204" charset="-122"/>
                <a:ea typeface="微软雅黑" panose="020B0503020204020204" charset="-122"/>
              </a:rPr>
              <a:t>主任</a:t>
            </a:r>
            <a:endParaRPr lang="en-US" altLang="zh-CN" sz="1200" b="1" spc="120" dirty="0" smtClean="0">
              <a:solidFill>
                <a:prstClr val="white"/>
              </a:solidFill>
              <a:latin typeface="微软雅黑" panose="020B0503020204020204" charset="-122"/>
              <a:ea typeface="微软雅黑" panose="020B0503020204020204" charset="-122"/>
            </a:endParaRPr>
          </a:p>
          <a:p>
            <a:pPr lvl="0" eaLnBrk="1" hangingPunct="1">
              <a:defRPr/>
            </a:pPr>
            <a:r>
              <a:rPr lang="zh-CN" altLang="en-US" sz="1200" b="1" spc="120" dirty="0">
                <a:solidFill>
                  <a:prstClr val="white"/>
                </a:solidFill>
                <a:latin typeface="微软雅黑" panose="020B0503020204020204" charset="-122"/>
                <a:ea typeface="微软雅黑" panose="020B0503020204020204" charset="-122"/>
              </a:rPr>
              <a:t>华南理工大学医学院副院长，华南理工大学消化疾病研究所</a:t>
            </a:r>
            <a:r>
              <a:rPr lang="zh-CN" altLang="en-US" sz="1200" b="1" spc="120" dirty="0" smtClean="0">
                <a:solidFill>
                  <a:prstClr val="white"/>
                </a:solidFill>
                <a:latin typeface="微软雅黑" panose="020B0503020204020204" charset="-122"/>
                <a:ea typeface="微软雅黑" panose="020B0503020204020204" charset="-122"/>
              </a:rPr>
              <a:t>所长</a:t>
            </a:r>
            <a:endParaRPr lang="zh-CN" altLang="en-US" sz="1200" b="1" spc="120" dirty="0">
              <a:solidFill>
                <a:prstClr val="white"/>
              </a:solidFill>
              <a:latin typeface="微软雅黑" panose="020B0503020204020204" charset="-122"/>
              <a:ea typeface="微软雅黑" panose="020B0503020204020204" charset="-122"/>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444" name="矩形 2"/>
          <p:cNvSpPr>
            <a:spLocks noChangeArrowheads="1"/>
          </p:cNvSpPr>
          <p:nvPr/>
        </p:nvSpPr>
        <p:spPr bwMode="auto">
          <a:xfrm>
            <a:off x="2603500" y="2884488"/>
            <a:ext cx="4060911" cy="8679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1986  </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江西医学院   </a:t>
            </a:r>
            <a:r>
              <a:rPr kumimoji="0" 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临床医学，学士</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1992  </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中山医科大学</a:t>
            </a:r>
            <a:r>
              <a:rPr kumimoji="0" 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外科学，硕士</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2007  </a:t>
            </a:r>
            <a:r>
              <a:rPr lang="zh-CN" altLang="en-US" sz="1200" dirty="0" smtClean="0">
                <a:solidFill>
                  <a:prstClr val="black"/>
                </a:solidFill>
                <a:latin typeface="微软雅黑" panose="020B0503020204020204" charset="-122"/>
                <a:ea typeface="微软雅黑" panose="020B0503020204020204" charset="-122"/>
              </a:rPr>
              <a:t>华中</a:t>
            </a:r>
            <a:r>
              <a:rPr lang="zh-CN" altLang="en-US" sz="1200" dirty="0">
                <a:solidFill>
                  <a:prstClr val="black"/>
                </a:solidFill>
                <a:latin typeface="微软雅黑" panose="020B0503020204020204" charset="-122"/>
                <a:ea typeface="微软雅黑" panose="020B0503020204020204" charset="-122"/>
              </a:rPr>
              <a:t>科技大学</a:t>
            </a:r>
            <a:r>
              <a:rPr lang="zh-CN" altLang="en-US" sz="1200" dirty="0" smtClean="0">
                <a:solidFill>
                  <a:prstClr val="black"/>
                </a:solidFill>
                <a:latin typeface="微软雅黑" panose="020B0503020204020204" charset="-122"/>
                <a:ea typeface="微软雅黑" panose="020B0503020204020204" charset="-122"/>
              </a:rPr>
              <a:t>同济医学院</a:t>
            </a:r>
            <a:r>
              <a:rPr kumimoji="0" 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外科学，博士</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2010  </a:t>
            </a:r>
            <a:r>
              <a:rPr lang="zh-CN" altLang="en-US" sz="1200" dirty="0" smtClean="0">
                <a:solidFill>
                  <a:prstClr val="black"/>
                </a:solidFill>
                <a:latin typeface="微软雅黑" panose="020B0503020204020204" charset="-122"/>
                <a:ea typeface="微软雅黑" panose="020B0503020204020204" charset="-122"/>
              </a:rPr>
              <a:t>华中</a:t>
            </a:r>
            <a:r>
              <a:rPr lang="zh-CN" altLang="en-US" sz="1200" dirty="0">
                <a:solidFill>
                  <a:prstClr val="black"/>
                </a:solidFill>
                <a:latin typeface="微软雅黑" panose="020B0503020204020204" charset="-122"/>
                <a:ea typeface="微软雅黑" panose="020B0503020204020204" charset="-122"/>
              </a:rPr>
              <a:t>科技大学同济医学院</a:t>
            </a:r>
            <a:r>
              <a:rPr lang="en-US" altLang="zh-CN" sz="1200" dirty="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   </a:t>
            </a:r>
            <a:r>
              <a:rPr lang="zh-CN" altLang="en-US" sz="1200" dirty="0" smtClean="0">
                <a:solidFill>
                  <a:prstClr val="black"/>
                </a:solidFill>
                <a:latin typeface="微软雅黑" panose="020B0503020204020204" charset="-122"/>
                <a:ea typeface="微软雅黑" panose="020B0503020204020204" charset="-122"/>
              </a:rPr>
              <a:t>管理学，博士</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445" name="文本框 17"/>
          <p:cNvSpPr txBox="1">
            <a:spLocks noChangeArrowheads="1"/>
          </p:cNvSpPr>
          <p:nvPr/>
        </p:nvSpPr>
        <p:spPr bwMode="auto">
          <a:xfrm>
            <a:off x="2806700" y="1300163"/>
            <a:ext cx="1441450" cy="30638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8446" name="图片 24"/>
          <p:cNvPicPr>
            <a:picLocks noChangeAspect="1"/>
          </p:cNvPicPr>
          <p:nvPr/>
        </p:nvPicPr>
        <p:blipFill>
          <a:blip r:embed="rId1" cstate="print"/>
          <a:srcRect t="3896" r="91544" b="3088"/>
          <a:stretch>
            <a:fillRect/>
          </a:stretch>
        </p:blipFill>
        <p:spPr bwMode="auto">
          <a:xfrm>
            <a:off x="2517775" y="2535238"/>
            <a:ext cx="307975" cy="358775"/>
          </a:xfrm>
          <a:prstGeom prst="rect">
            <a:avLst/>
          </a:prstGeom>
          <a:noFill/>
          <a:ln w="9525">
            <a:noFill/>
            <a:miter lim="800000"/>
            <a:headEnd/>
            <a:tailEnd/>
          </a:ln>
        </p:spPr>
      </p:pic>
      <p:sp>
        <p:nvSpPr>
          <p:cNvPr id="18447" name="文本框 25"/>
          <p:cNvSpPr txBox="1">
            <a:spLocks noChangeArrowheads="1"/>
          </p:cNvSpPr>
          <p:nvPr/>
        </p:nvSpPr>
        <p:spPr bwMode="auto">
          <a:xfrm>
            <a:off x="2798763" y="2560638"/>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教育经历</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8448"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8449" name="文本框 28"/>
          <p:cNvSpPr txBox="1">
            <a:spLocks noChangeArrowheads="1"/>
          </p:cNvSpPr>
          <p:nvPr/>
        </p:nvSpPr>
        <p:spPr bwMode="auto">
          <a:xfrm>
            <a:off x="7011988" y="1300163"/>
            <a:ext cx="901700" cy="30638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8451" name="图片 32"/>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712" y="1434536"/>
            <a:ext cx="1800000" cy="269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E:\曹老师照片\曹杰（右）是胃肠外科学科带头人94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7022" y="3823977"/>
            <a:ext cx="4276219" cy="2622436"/>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4"/>
          <p:cNvPicPr>
            <a:picLocks noChangeAspect="1"/>
          </p:cNvPicPr>
          <p:nvPr/>
        </p:nvPicPr>
        <p:blipFill>
          <a:blip r:embed="rId1" cstate="print"/>
          <a:srcRect t="3896" r="91544" b="3088"/>
          <a:stretch>
            <a:fillRect/>
          </a:stretch>
        </p:blipFill>
        <p:spPr bwMode="auto">
          <a:xfrm>
            <a:off x="2523846" y="4015791"/>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06421" y="4041191"/>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 name="矩形 2"/>
          <p:cNvSpPr/>
          <p:nvPr/>
        </p:nvSpPr>
        <p:spPr>
          <a:xfrm>
            <a:off x="2640012" y="4410594"/>
            <a:ext cx="3736933" cy="1754326"/>
          </a:xfrm>
          <a:prstGeom prst="rect">
            <a:avLst/>
          </a:prstGeom>
        </p:spPr>
        <p:txBody>
          <a:bodyPr wrap="square">
            <a:spAutoFit/>
          </a:bodyPr>
          <a:lstStyle/>
          <a:p>
            <a:pPr lvl="0" eaLnBrk="1" hangingPunct="1">
              <a:defRPr/>
            </a:pPr>
            <a:r>
              <a:rPr lang="zh-CN" altLang="en-US" sz="1200" spc="120" dirty="0">
                <a:latin typeface="微软雅黑" panose="020B0503020204020204" charset="-122"/>
                <a:ea typeface="微软雅黑" panose="020B0503020204020204" charset="-122"/>
              </a:rPr>
              <a:t>广东省医学会副</a:t>
            </a:r>
            <a:r>
              <a:rPr lang="zh-CN" altLang="en-US" sz="1200" spc="120" dirty="0" smtClean="0">
                <a:latin typeface="微软雅黑" panose="020B0503020204020204" charset="-122"/>
                <a:ea typeface="微软雅黑" panose="020B0503020204020204" charset="-122"/>
              </a:rPr>
              <a:t>会长</a:t>
            </a:r>
            <a:endParaRPr lang="en-US" altLang="zh-CN" sz="1200" spc="120" dirty="0" smtClean="0">
              <a:latin typeface="微软雅黑" panose="020B0503020204020204" charset="-122"/>
              <a:ea typeface="微软雅黑" panose="020B0503020204020204" charset="-122"/>
            </a:endParaRPr>
          </a:p>
          <a:p>
            <a:pPr lvl="0" eaLnBrk="1" hangingPunct="1">
              <a:defRPr/>
            </a:pPr>
            <a:r>
              <a:rPr lang="zh-CN" altLang="en-US" sz="1200" spc="120" dirty="0" smtClean="0">
                <a:latin typeface="微软雅黑" panose="020B0503020204020204" charset="-122"/>
                <a:ea typeface="微软雅黑" panose="020B0503020204020204" charset="-122"/>
              </a:rPr>
              <a:t>广东省</a:t>
            </a:r>
            <a:r>
              <a:rPr lang="zh-CN" altLang="en-US" sz="1200" spc="120" dirty="0">
                <a:latin typeface="微软雅黑" panose="020B0503020204020204" charset="-122"/>
                <a:ea typeface="微软雅黑" panose="020B0503020204020204" charset="-122"/>
              </a:rPr>
              <a:t>医师协会副</a:t>
            </a:r>
            <a:r>
              <a:rPr lang="zh-CN" altLang="en-US" sz="1200" spc="120" dirty="0" smtClean="0">
                <a:latin typeface="微软雅黑" panose="020B0503020204020204" charset="-122"/>
                <a:ea typeface="微软雅黑" panose="020B0503020204020204" charset="-122"/>
              </a:rPr>
              <a:t>会长</a:t>
            </a:r>
            <a:endParaRPr lang="en-US" altLang="zh-CN" sz="1200" spc="120" dirty="0" smtClean="0">
              <a:latin typeface="微软雅黑" panose="020B0503020204020204" charset="-122"/>
              <a:ea typeface="微软雅黑" panose="020B0503020204020204" charset="-122"/>
            </a:endParaRPr>
          </a:p>
          <a:p>
            <a:pPr lvl="0" eaLnBrk="1" hangingPunct="1">
              <a:defRPr/>
            </a:pPr>
            <a:r>
              <a:rPr lang="zh-CN" altLang="en-US" sz="1200" spc="120" dirty="0" smtClean="0">
                <a:latin typeface="微软雅黑" panose="020B0503020204020204" charset="-122"/>
                <a:ea typeface="微软雅黑" panose="020B0503020204020204" charset="-122"/>
              </a:rPr>
              <a:t>广东省</a:t>
            </a:r>
            <a:r>
              <a:rPr lang="zh-CN" altLang="en-US" sz="1200" spc="120" dirty="0">
                <a:latin typeface="微软雅黑" panose="020B0503020204020204" charset="-122"/>
                <a:ea typeface="微软雅黑" panose="020B0503020204020204" charset="-122"/>
              </a:rPr>
              <a:t>医院协会副</a:t>
            </a:r>
            <a:r>
              <a:rPr lang="zh-CN" altLang="en-US" sz="1200" spc="120" dirty="0" smtClean="0">
                <a:latin typeface="微软雅黑" panose="020B0503020204020204" charset="-122"/>
                <a:ea typeface="微软雅黑" panose="020B0503020204020204" charset="-122"/>
              </a:rPr>
              <a:t>会长</a:t>
            </a:r>
            <a:endParaRPr lang="en-US" altLang="zh-CN" sz="1200" spc="120" dirty="0" smtClean="0">
              <a:latin typeface="微软雅黑" panose="020B0503020204020204" charset="-122"/>
              <a:ea typeface="微软雅黑" panose="020B0503020204020204" charset="-122"/>
            </a:endParaRPr>
          </a:p>
          <a:p>
            <a:pPr lvl="0" eaLnBrk="1" hangingPunct="1">
              <a:defRPr/>
            </a:pPr>
            <a:r>
              <a:rPr lang="zh-CN" altLang="en-US" sz="1200" spc="120" dirty="0" smtClean="0">
                <a:latin typeface="微软雅黑" panose="020B0503020204020204" charset="-122"/>
                <a:ea typeface="微软雅黑" panose="020B0503020204020204" charset="-122"/>
              </a:rPr>
              <a:t>广州市</a:t>
            </a:r>
            <a:r>
              <a:rPr lang="zh-CN" altLang="en-US" sz="1200" spc="120" dirty="0">
                <a:latin typeface="微软雅黑" panose="020B0503020204020204" charset="-122"/>
                <a:ea typeface="微软雅黑" panose="020B0503020204020204" charset="-122"/>
              </a:rPr>
              <a:t>医学会普通外科学分会</a:t>
            </a:r>
            <a:r>
              <a:rPr lang="zh-CN" altLang="en-US" sz="1200" spc="120" dirty="0" smtClean="0">
                <a:latin typeface="微软雅黑" panose="020B0503020204020204" charset="-122"/>
                <a:ea typeface="微软雅黑" panose="020B0503020204020204" charset="-122"/>
              </a:rPr>
              <a:t>主任委员</a:t>
            </a:r>
            <a:endParaRPr lang="en-US" altLang="zh-CN" sz="1200" spc="120" dirty="0" smtClean="0">
              <a:latin typeface="微软雅黑" panose="020B0503020204020204" charset="-122"/>
              <a:ea typeface="微软雅黑" panose="020B0503020204020204" charset="-122"/>
            </a:endParaRPr>
          </a:p>
          <a:p>
            <a:pPr lvl="0" eaLnBrk="1" hangingPunct="1">
              <a:defRPr/>
            </a:pPr>
            <a:r>
              <a:rPr lang="zh-CN" altLang="en-US" sz="1200" spc="120" dirty="0" smtClean="0">
                <a:latin typeface="微软雅黑" panose="020B0503020204020204" charset="-122"/>
                <a:ea typeface="微软雅黑" panose="020B0503020204020204" charset="-122"/>
              </a:rPr>
              <a:t>广东省医学会</a:t>
            </a:r>
            <a:r>
              <a:rPr lang="zh-CN" altLang="en-US" sz="1200" spc="120" dirty="0">
                <a:latin typeface="微软雅黑" panose="020B0503020204020204" charset="-122"/>
                <a:ea typeface="微软雅黑" panose="020B0503020204020204" charset="-122"/>
              </a:rPr>
              <a:t>结直肠肛门外科学分会副</a:t>
            </a:r>
            <a:r>
              <a:rPr lang="zh-CN" altLang="en-US" sz="1200" spc="120" dirty="0" smtClean="0">
                <a:latin typeface="微软雅黑" panose="020B0503020204020204" charset="-122"/>
                <a:ea typeface="微软雅黑" panose="020B0503020204020204" charset="-122"/>
              </a:rPr>
              <a:t>主任委员</a:t>
            </a:r>
            <a:endParaRPr lang="en-US" altLang="zh-CN" sz="1200" spc="120" dirty="0" smtClean="0">
              <a:latin typeface="微软雅黑" panose="020B0503020204020204" charset="-122"/>
              <a:ea typeface="微软雅黑" panose="020B0503020204020204" charset="-122"/>
            </a:endParaRPr>
          </a:p>
          <a:p>
            <a:pPr lvl="0" eaLnBrk="1" hangingPunct="1">
              <a:defRPr/>
            </a:pPr>
            <a:r>
              <a:rPr lang="en-US" altLang="zh-CN" sz="1200" spc="120" dirty="0" smtClean="0">
                <a:latin typeface="微软雅黑" panose="020B0503020204020204" charset="-122"/>
                <a:ea typeface="微软雅黑" panose="020B0503020204020204" charset="-122"/>
              </a:rPr>
              <a:t>《</a:t>
            </a:r>
            <a:r>
              <a:rPr lang="zh-CN" altLang="en-US" sz="1200" spc="120" dirty="0">
                <a:latin typeface="微软雅黑" panose="020B0503020204020204" charset="-122"/>
                <a:ea typeface="微软雅黑" panose="020B0503020204020204" charset="-122"/>
              </a:rPr>
              <a:t>中华胃肠外科杂志</a:t>
            </a:r>
            <a:r>
              <a:rPr lang="en-US" altLang="zh-CN" sz="1200" spc="120" dirty="0">
                <a:latin typeface="微软雅黑" panose="020B0503020204020204" charset="-122"/>
                <a:ea typeface="微软雅黑" panose="020B0503020204020204" charset="-122"/>
              </a:rPr>
              <a:t>》</a:t>
            </a:r>
            <a:r>
              <a:rPr lang="zh-CN" altLang="en-US" sz="1200" spc="120" dirty="0" smtClean="0">
                <a:latin typeface="微软雅黑" panose="020B0503020204020204" charset="-122"/>
                <a:ea typeface="微软雅黑" panose="020B0503020204020204" charset="-122"/>
              </a:rPr>
              <a:t>编委</a:t>
            </a:r>
            <a:endParaRPr lang="en-US" altLang="zh-CN" sz="1200" spc="120" dirty="0" smtClean="0">
              <a:latin typeface="微软雅黑" panose="020B0503020204020204" charset="-122"/>
              <a:ea typeface="微软雅黑" panose="020B0503020204020204" charset="-122"/>
            </a:endParaRPr>
          </a:p>
          <a:p>
            <a:pPr lvl="0" eaLnBrk="1" hangingPunct="1">
              <a:defRPr/>
            </a:pPr>
            <a:r>
              <a:rPr lang="en-US" altLang="zh-CN" sz="1200" spc="120" dirty="0" smtClean="0">
                <a:latin typeface="微软雅黑" panose="020B0503020204020204" charset="-122"/>
                <a:ea typeface="微软雅黑" panose="020B0503020204020204" charset="-122"/>
              </a:rPr>
              <a:t>《</a:t>
            </a:r>
            <a:r>
              <a:rPr lang="zh-CN" altLang="en-US" sz="1200" spc="120" dirty="0">
                <a:latin typeface="微软雅黑" panose="020B0503020204020204" charset="-122"/>
                <a:ea typeface="微软雅黑" panose="020B0503020204020204" charset="-122"/>
              </a:rPr>
              <a:t>中华实验外科杂志</a:t>
            </a:r>
            <a:r>
              <a:rPr lang="en-US" altLang="zh-CN" sz="1200" spc="120" dirty="0">
                <a:latin typeface="微软雅黑" panose="020B0503020204020204" charset="-122"/>
                <a:ea typeface="微软雅黑" panose="020B0503020204020204" charset="-122"/>
              </a:rPr>
              <a:t>》</a:t>
            </a:r>
            <a:r>
              <a:rPr lang="zh-CN" altLang="en-US" sz="1200" spc="120" dirty="0" smtClean="0">
                <a:latin typeface="微软雅黑" panose="020B0503020204020204" charset="-122"/>
                <a:ea typeface="微软雅黑" panose="020B0503020204020204" charset="-122"/>
              </a:rPr>
              <a:t>编委</a:t>
            </a:r>
            <a:endParaRPr lang="en-US" altLang="zh-CN" sz="1200" spc="120" dirty="0" smtClean="0">
              <a:latin typeface="微软雅黑" panose="020B0503020204020204" charset="-122"/>
              <a:ea typeface="微软雅黑" panose="020B0503020204020204" charset="-122"/>
            </a:endParaRPr>
          </a:p>
          <a:p>
            <a:pPr lvl="0" eaLnBrk="1" hangingPunct="1">
              <a:defRPr/>
            </a:pPr>
            <a:r>
              <a:rPr lang="en-US" altLang="zh-CN" sz="1200" spc="120" dirty="0" smtClean="0">
                <a:latin typeface="微软雅黑" panose="020B0503020204020204" charset="-122"/>
                <a:ea typeface="微软雅黑" panose="020B0503020204020204" charset="-122"/>
              </a:rPr>
              <a:t>《</a:t>
            </a:r>
            <a:r>
              <a:rPr lang="zh-CN" altLang="en-US" sz="1200" spc="120" dirty="0">
                <a:latin typeface="微软雅黑" panose="020B0503020204020204" charset="-122"/>
                <a:ea typeface="微软雅黑" panose="020B0503020204020204" charset="-122"/>
              </a:rPr>
              <a:t>中华普通外科学文献</a:t>
            </a:r>
            <a:r>
              <a:rPr lang="en-US" altLang="zh-CN" sz="1200" spc="120" dirty="0">
                <a:latin typeface="微软雅黑" panose="020B0503020204020204" charset="-122"/>
                <a:ea typeface="微软雅黑" panose="020B0503020204020204" charset="-122"/>
              </a:rPr>
              <a:t>》</a:t>
            </a:r>
            <a:r>
              <a:rPr lang="zh-CN" altLang="en-US" sz="1200" spc="120" dirty="0">
                <a:latin typeface="微软雅黑" panose="020B0503020204020204" charset="-122"/>
                <a:ea typeface="微软雅黑" panose="020B0503020204020204" charset="-122"/>
              </a:rPr>
              <a:t>编委</a:t>
            </a:r>
            <a:endParaRPr lang="zh-CN" altLang="en-US" sz="1200" spc="120" dirty="0">
              <a:latin typeface="微软雅黑" panose="020B0503020204020204" charset="-122"/>
              <a:ea typeface="微软雅黑" panose="020B0503020204020204" charset="-122"/>
            </a:endParaRPr>
          </a:p>
          <a:p>
            <a:pPr lvl="0" eaLnBrk="1" hangingPunct="1">
              <a:defRPr/>
            </a:pPr>
            <a:endParaRPr lang="zh-CN" altLang="en-US" sz="1200" spc="12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82838" y="-3175"/>
            <a:ext cx="8243888"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051" name="图片 7"/>
          <p:cNvPicPr>
            <a:picLocks noChangeAspect="1"/>
          </p:cNvPicPr>
          <p:nvPr/>
        </p:nvPicPr>
        <p:blipFill>
          <a:blip r:embed="rId1"/>
          <a:srcRect t="3896" r="91544" b="3088"/>
          <a:stretch>
            <a:fillRect/>
          </a:stretch>
        </p:blipFill>
        <p:spPr>
          <a:xfrm>
            <a:off x="2525713" y="1254125"/>
            <a:ext cx="309562" cy="358775"/>
          </a:xfrm>
          <a:prstGeom prst="rect">
            <a:avLst/>
          </a:prstGeom>
          <a:noFill/>
          <a:ln w="9525">
            <a:noFill/>
          </a:ln>
        </p:spPr>
      </p:pic>
      <p:sp>
        <p:nvSpPr>
          <p:cNvPr id="2052" name="文本框 11"/>
          <p:cNvSpPr txBox="1"/>
          <p:nvPr/>
        </p:nvSpPr>
        <p:spPr>
          <a:xfrm>
            <a:off x="2646363" y="1600200"/>
            <a:ext cx="3578225" cy="276225"/>
          </a:xfrm>
          <a:prstGeom prst="rect">
            <a:avLst/>
          </a:prstGeom>
          <a:noFill/>
          <a:ln w="9525">
            <a:noFill/>
          </a:ln>
        </p:spPr>
        <p:txBody>
          <a:bodyPr>
            <a:spAutoFit/>
          </a:bodyPr>
          <a:p>
            <a:pPr>
              <a:buNone/>
            </a:pPr>
            <a:r>
              <a:rPr lang="zh-CN" altLang="en-US" sz="1200" dirty="0">
                <a:solidFill>
                  <a:srgbClr val="000000"/>
                </a:solidFill>
                <a:latin typeface="微软雅黑" panose="020B0503020204020204" charset="-122"/>
                <a:ea typeface="微软雅黑" panose="020B0503020204020204" charset="-122"/>
              </a:rPr>
              <a:t>学术硕士：临床医学（影像医学与核医学）</a:t>
            </a:r>
            <a:endParaRPr lang="en-US" altLang="zh-CN" sz="1200" dirty="0">
              <a:solidFill>
                <a:srgbClr val="000000"/>
              </a:solidFill>
              <a:latin typeface="微软雅黑" panose="020B0503020204020204" charset="-122"/>
              <a:ea typeface="微软雅黑" panose="020B0503020204020204" charset="-122"/>
            </a:endParaRPr>
          </a:p>
        </p:txBody>
      </p:sp>
      <p:sp>
        <p:nvSpPr>
          <p:cNvPr id="2053" name="文本框 12"/>
          <p:cNvSpPr txBox="1"/>
          <p:nvPr/>
        </p:nvSpPr>
        <p:spPr>
          <a:xfrm>
            <a:off x="358775" y="3700463"/>
            <a:ext cx="2117725" cy="1865312"/>
          </a:xfrm>
          <a:prstGeom prst="rect">
            <a:avLst/>
          </a:prstGeom>
          <a:noFill/>
          <a:ln w="9525">
            <a:noFill/>
          </a:ln>
        </p:spPr>
        <p:txBody>
          <a:bodyPr>
            <a:spAutoFit/>
          </a:bodyPr>
          <a:p>
            <a:pPr>
              <a:lnSpc>
                <a:spcPct val="120000"/>
              </a:lnSpc>
              <a:buNone/>
            </a:pPr>
            <a:r>
              <a:rPr lang="en-US" altLang="zh-CN" sz="1200" dirty="0">
                <a:solidFill>
                  <a:srgbClr val="000000"/>
                </a:solidFill>
                <a:latin typeface="微软雅黑" panose="020B0503020204020204" charset="-122"/>
                <a:ea typeface="微软雅黑" panose="020B0503020204020204" charset="-122"/>
              </a:rPr>
              <a:t>Tel: </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en-US" altLang="zh-CN" sz="1200" dirty="0">
                <a:solidFill>
                  <a:srgbClr val="000000"/>
                </a:solidFill>
                <a:latin typeface="微软雅黑" panose="020B0503020204020204" charset="-122"/>
                <a:ea typeface="微软雅黑" panose="020B0503020204020204" charset="-122"/>
              </a:rPr>
              <a:t>(20) 81048873</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en-US" altLang="zh-CN" sz="1200" dirty="0">
                <a:solidFill>
                  <a:srgbClr val="000000"/>
                </a:solidFill>
                <a:latin typeface="微软雅黑" panose="020B0503020204020204" charset="-122"/>
                <a:ea typeface="微软雅黑" panose="020B0503020204020204" charset="-122"/>
              </a:rPr>
              <a:t>15918750488</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en-US" altLang="zh-CN" sz="1200" dirty="0">
                <a:solidFill>
                  <a:srgbClr val="000000"/>
                </a:solidFill>
                <a:latin typeface="微软雅黑" panose="020B0503020204020204" charset="-122"/>
                <a:ea typeface="微软雅黑" panose="020B0503020204020204" charset="-122"/>
              </a:rPr>
              <a:t>Email: </a:t>
            </a:r>
            <a:r>
              <a:rPr lang="en-US" altLang="zh-CN" sz="1200" dirty="0">
                <a:solidFill>
                  <a:srgbClr val="000000"/>
                </a:solidFill>
                <a:latin typeface="微软雅黑" panose="020B0503020204020204" charset="-122"/>
                <a:ea typeface="微软雅黑" panose="020B0503020204020204" charset="-122"/>
                <a:hlinkClick r:id="rId2"/>
              </a:rPr>
              <a:t>weixinhua@aliyun.com</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en-US" altLang="zh-CN" sz="1200" dirty="0">
                <a:solidFill>
                  <a:srgbClr val="000000"/>
                </a:solidFill>
                <a:latin typeface="微软雅黑" panose="020B0503020204020204" charset="-122"/>
                <a:ea typeface="微软雅黑" panose="020B0503020204020204" charset="-122"/>
                <a:hlinkClick r:id="rId3"/>
              </a:rPr>
              <a:t>eyxinhuawei@scut.edu.cn</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endParaRPr lang="zh-CN" altLang="en-US" sz="1200" dirty="0">
              <a:solidFill>
                <a:srgbClr val="000000"/>
              </a:solidFill>
              <a:latin typeface="微软雅黑" panose="020B0503020204020204" charset="-122"/>
              <a:ea typeface="微软雅黑" panose="020B0503020204020204" charset="-122"/>
            </a:endParaRPr>
          </a:p>
        </p:txBody>
      </p:sp>
      <p:sp>
        <p:nvSpPr>
          <p:cNvPr id="2054" name="文本框 13"/>
          <p:cNvSpPr txBox="1"/>
          <p:nvPr/>
        </p:nvSpPr>
        <p:spPr>
          <a:xfrm>
            <a:off x="6961188" y="1581150"/>
            <a:ext cx="4429125" cy="3203575"/>
          </a:xfrm>
          <a:prstGeom prst="rect">
            <a:avLst/>
          </a:prstGeom>
          <a:noFill/>
          <a:ln w="9525">
            <a:noFill/>
          </a:ln>
        </p:spPr>
        <p:txBody>
          <a:bodyPr>
            <a:spAutoFit/>
          </a:bodyPr>
          <a:p>
            <a:pPr>
              <a:lnSpc>
                <a:spcPct val="120000"/>
              </a:lnSpc>
              <a:spcBef>
                <a:spcPts val="600"/>
              </a:spcBef>
              <a:buNone/>
            </a:pPr>
            <a:r>
              <a:rPr lang="zh-CN" altLang="en-US" sz="1200" b="1" dirty="0">
                <a:solidFill>
                  <a:srgbClr val="000000"/>
                </a:solidFill>
                <a:latin typeface="微软雅黑" panose="020B0503020204020204" charset="-122"/>
                <a:ea typeface="微软雅黑" panose="020B0503020204020204" charset="-122"/>
              </a:rPr>
              <a:t>研究方向</a:t>
            </a:r>
            <a:r>
              <a:rPr lang="en-US" altLang="zh-CN" sz="1200" dirty="0">
                <a:solidFill>
                  <a:srgbClr val="000000"/>
                </a:solidFill>
                <a:latin typeface="微软雅黑" panose="020B0503020204020204" charset="-122"/>
                <a:ea typeface="微软雅黑" panose="020B0503020204020204" charset="-122"/>
              </a:rPr>
              <a:t>: </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脑成像新技术、机器学习技术在神经系统疾病中研究及应用</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帕金森病，青少年抑郁症神经机制</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endParaRPr lang="en-US" altLang="zh-CN" sz="1200" dirty="0">
              <a:solidFill>
                <a:srgbClr val="000000"/>
              </a:solidFill>
              <a:latin typeface="微软雅黑" panose="020B0503020204020204" charset="-122"/>
              <a:ea typeface="微软雅黑" panose="020B0503020204020204" charset="-122"/>
            </a:endParaRPr>
          </a:p>
          <a:p>
            <a:pPr>
              <a:lnSpc>
                <a:spcPct val="120000"/>
              </a:lnSpc>
              <a:spcBef>
                <a:spcPts val="600"/>
              </a:spcBef>
              <a:buNone/>
            </a:pPr>
            <a:endParaRPr lang="en-US" altLang="zh-CN" sz="1200" dirty="0">
              <a:solidFill>
                <a:srgbClr val="000000"/>
              </a:solidFill>
              <a:latin typeface="微软雅黑" panose="020B0503020204020204" charset="-122"/>
              <a:ea typeface="微软雅黑" panose="020B0503020204020204" charset="-122"/>
            </a:endParaRPr>
          </a:p>
          <a:p>
            <a:pPr>
              <a:lnSpc>
                <a:spcPct val="120000"/>
              </a:lnSpc>
              <a:spcBef>
                <a:spcPts val="600"/>
              </a:spcBef>
              <a:buNone/>
            </a:pPr>
            <a:r>
              <a:rPr lang="zh-CN" altLang="en-US" sz="1200" b="1" dirty="0">
                <a:solidFill>
                  <a:srgbClr val="000000"/>
                </a:solidFill>
                <a:latin typeface="微软雅黑" panose="020B0503020204020204" charset="-122"/>
                <a:ea typeface="微软雅黑" panose="020B0503020204020204" charset="-122"/>
              </a:rPr>
              <a:t>主要业绩</a:t>
            </a:r>
            <a:r>
              <a:rPr lang="en-US" altLang="zh-CN" sz="1200" b="1" dirty="0">
                <a:solidFill>
                  <a:srgbClr val="000000"/>
                </a:solidFill>
                <a:latin typeface="微软雅黑" panose="020B0503020204020204" charset="-122"/>
                <a:ea typeface="微软雅黑" panose="020B0503020204020204" charset="-122"/>
              </a:rPr>
              <a:t>: </a:t>
            </a:r>
            <a:endParaRPr lang="en-US" altLang="zh-CN" sz="1200" b="1"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采用磁共振新技术结合机器学习方法对阈下抑郁、青少年重型抑郁、帕金森病及吞咽障碍等神经机制进行了系列研究。发表学术论文</a:t>
            </a:r>
            <a:r>
              <a:rPr lang="en-US" altLang="zh-CN" sz="1200" dirty="0">
                <a:solidFill>
                  <a:srgbClr val="000000"/>
                </a:solidFill>
                <a:latin typeface="微软雅黑" panose="020B0503020204020204" charset="-122"/>
                <a:ea typeface="微软雅黑" panose="020B0503020204020204" charset="-122"/>
              </a:rPr>
              <a:t>100</a:t>
            </a:r>
            <a:r>
              <a:rPr lang="zh-CN" altLang="en-US" sz="1200" dirty="0">
                <a:solidFill>
                  <a:srgbClr val="000000"/>
                </a:solidFill>
                <a:latin typeface="微软雅黑" panose="020B0503020204020204" charset="-122"/>
                <a:ea typeface="微软雅黑" panose="020B0503020204020204" charset="-122"/>
              </a:rPr>
              <a:t>多篇，其中第一作者或通讯作者</a:t>
            </a:r>
            <a:r>
              <a:rPr lang="en-US" altLang="zh-CN" sz="1200" dirty="0">
                <a:solidFill>
                  <a:srgbClr val="000000"/>
                </a:solidFill>
                <a:latin typeface="微软雅黑" panose="020B0503020204020204" charset="-122"/>
                <a:ea typeface="微软雅黑" panose="020B0503020204020204" charset="-122"/>
              </a:rPr>
              <a:t>SCI</a:t>
            </a:r>
            <a:r>
              <a:rPr lang="zh-CN" altLang="en-US" sz="1200" dirty="0">
                <a:solidFill>
                  <a:srgbClr val="000000"/>
                </a:solidFill>
                <a:latin typeface="微软雅黑" panose="020B0503020204020204" charset="-122"/>
                <a:ea typeface="微软雅黑" panose="020B0503020204020204" charset="-122"/>
              </a:rPr>
              <a:t>论著</a:t>
            </a:r>
            <a:r>
              <a:rPr lang="en-US" altLang="zh-CN" sz="1200" dirty="0">
                <a:solidFill>
                  <a:srgbClr val="000000"/>
                </a:solidFill>
                <a:latin typeface="微软雅黑" panose="020B0503020204020204" charset="-122"/>
                <a:ea typeface="微软雅黑" panose="020B0503020204020204" charset="-122"/>
              </a:rPr>
              <a:t>30</a:t>
            </a:r>
            <a:r>
              <a:rPr lang="zh-CN" altLang="en-US" sz="1200" dirty="0">
                <a:solidFill>
                  <a:srgbClr val="000000"/>
                </a:solidFill>
                <a:latin typeface="微软雅黑" panose="020B0503020204020204" charset="-122"/>
                <a:ea typeface="微软雅黑" panose="020B0503020204020204" charset="-122"/>
              </a:rPr>
              <a:t>余篇。</a:t>
            </a:r>
            <a:endParaRPr lang="en-US" altLang="zh-CN" sz="1200" dirty="0">
              <a:solidFill>
                <a:srgbClr val="000000"/>
              </a:solidFill>
              <a:latin typeface="微软雅黑" panose="020B0503020204020204" charset="-122"/>
              <a:ea typeface="微软雅黑" panose="020B0503020204020204" charset="-122"/>
            </a:endParaRPr>
          </a:p>
          <a:p>
            <a:pPr>
              <a:lnSpc>
                <a:spcPct val="120000"/>
              </a:lnSpc>
              <a:spcBef>
                <a:spcPts val="600"/>
              </a:spcBef>
              <a:buNone/>
            </a:pPr>
            <a:endParaRPr lang="zh-CN" altLang="en-US"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b="1" dirty="0">
                <a:solidFill>
                  <a:srgbClr val="000000"/>
                </a:solidFill>
                <a:latin typeface="微软雅黑" panose="020B0503020204020204" charset="-122"/>
                <a:ea typeface="微软雅黑" panose="020B0503020204020204" charset="-122"/>
              </a:rPr>
              <a:t>研究资助</a:t>
            </a:r>
            <a:r>
              <a:rPr lang="en-US" altLang="zh-CN" sz="1200" b="1" dirty="0">
                <a:solidFill>
                  <a:srgbClr val="000000"/>
                </a:solidFill>
                <a:latin typeface="微软雅黑" panose="020B0503020204020204" charset="-122"/>
                <a:ea typeface="微软雅黑" panose="020B0503020204020204" charset="-122"/>
              </a:rPr>
              <a:t>:  </a:t>
            </a:r>
            <a:endParaRPr lang="en-US" altLang="zh-CN" sz="1200" b="1"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近</a:t>
            </a:r>
            <a:r>
              <a:rPr lang="en-US" altLang="en-US" sz="1200" dirty="0">
                <a:solidFill>
                  <a:srgbClr val="000000"/>
                </a:solidFill>
                <a:latin typeface="微软雅黑" panose="020B0503020204020204" charset="-122"/>
                <a:ea typeface="微软雅黑" panose="020B0503020204020204" charset="-122"/>
              </a:rPr>
              <a:t>5</a:t>
            </a:r>
            <a:r>
              <a:rPr lang="zh-CN" altLang="en-US" sz="1200" dirty="0">
                <a:solidFill>
                  <a:srgbClr val="000000"/>
                </a:solidFill>
                <a:latin typeface="微软雅黑" panose="020B0503020204020204" charset="-122"/>
                <a:ea typeface="微软雅黑" panose="020B0503020204020204" charset="-122"/>
              </a:rPr>
              <a:t>年来，主持或作为主要成员参与国家自然科学基金、国家科技部重大项目、省自然基金、市科技计划项目等</a:t>
            </a:r>
            <a:r>
              <a:rPr lang="en-US" altLang="zh-CN" sz="1200" dirty="0">
                <a:solidFill>
                  <a:srgbClr val="000000"/>
                </a:solidFill>
                <a:latin typeface="微软雅黑" panose="020B0503020204020204" charset="-122"/>
                <a:ea typeface="微软雅黑" panose="020B0503020204020204" charset="-122"/>
              </a:rPr>
              <a:t>10</a:t>
            </a:r>
            <a:r>
              <a:rPr lang="zh-CN" altLang="en-US" sz="1200" dirty="0">
                <a:solidFill>
                  <a:srgbClr val="000000"/>
                </a:solidFill>
                <a:latin typeface="微软雅黑" panose="020B0503020204020204" charset="-122"/>
                <a:ea typeface="微软雅黑" panose="020B0503020204020204" charset="-122"/>
              </a:rPr>
              <a:t>余项。</a:t>
            </a:r>
            <a:endParaRPr lang="zh-CN" altLang="en-US" sz="1200" dirty="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056" name="文本框 21"/>
          <p:cNvSpPr txBox="1"/>
          <p:nvPr/>
        </p:nvSpPr>
        <p:spPr>
          <a:xfrm>
            <a:off x="2640013" y="50800"/>
            <a:ext cx="3578225" cy="430213"/>
          </a:xfrm>
          <a:prstGeom prst="rect">
            <a:avLst/>
          </a:prstGeom>
          <a:noFill/>
          <a:ln w="9525">
            <a:noFill/>
          </a:ln>
        </p:spPr>
        <p:txBody>
          <a:bodyPr>
            <a:spAutoFit/>
          </a:bodyPr>
          <a:p>
            <a:pPr>
              <a:lnSpc>
                <a:spcPct val="120000"/>
              </a:lnSpc>
              <a:buNone/>
            </a:pPr>
            <a:r>
              <a:rPr lang="zh-CN" altLang="en-US" sz="2000" b="1" dirty="0">
                <a:solidFill>
                  <a:srgbClr val="FFFFFF"/>
                </a:solidFill>
                <a:latin typeface="微软雅黑" panose="020B0503020204020204" charset="-122"/>
                <a:ea typeface="微软雅黑" panose="020B0503020204020204" charset="-122"/>
              </a:rPr>
              <a:t>魏新华</a:t>
            </a:r>
            <a:endParaRPr lang="en-US" altLang="zh-CN" sz="2000" b="1" dirty="0">
              <a:solidFill>
                <a:srgbClr val="FFFFFF"/>
              </a:solidFill>
              <a:latin typeface="微软雅黑" panose="020B0503020204020204" charset="-122"/>
              <a:ea typeface="微软雅黑" panose="020B0503020204020204" charset="-122"/>
            </a:endParaRPr>
          </a:p>
        </p:txBody>
      </p:sp>
      <p:sp>
        <p:nvSpPr>
          <p:cNvPr id="23" name="文本框 22"/>
          <p:cNvSpPr txBox="1"/>
          <p:nvPr/>
        </p:nvSpPr>
        <p:spPr>
          <a:xfrm>
            <a:off x="2646363" y="446088"/>
            <a:ext cx="7986713" cy="646113"/>
          </a:xfrm>
          <a:prstGeom prst="rect">
            <a:avLst/>
          </a:prstGeom>
          <a:solidFill>
            <a:srgbClr val="C55A11"/>
          </a:solidFill>
        </p:spPr>
        <p:txBody>
          <a:bodyPr wrap="square">
            <a:spAutoFit/>
          </a:bodyPr>
          <a:lstStyle/>
          <a:p>
            <a:pPr marR="0" defTabSz="914400">
              <a:buClrTx/>
              <a:buSzTx/>
              <a:buFontTx/>
              <a:buNone/>
              <a:defRPr/>
            </a:pPr>
            <a:r>
              <a:rPr kumimoji="0" lang="zh-CN" altLang="en-US" b="1" kern="1200" cap="none" spc="120" normalizeH="0" baseline="0" noProof="0" dirty="0" smtClean="0">
                <a:solidFill>
                  <a:prstClr val="white"/>
                </a:solidFill>
                <a:latin typeface="微软雅黑" panose="020B0503020204020204" charset="-122"/>
                <a:ea typeface="微软雅黑" panose="020B0503020204020204" charset="-122"/>
                <a:cs typeface="+mn-cs"/>
              </a:rPr>
              <a:t>主任医师、硕</a:t>
            </a:r>
            <a:r>
              <a:rPr kumimoji="0" lang="en-US" altLang="zh-CN" b="1" kern="1200" cap="none" spc="120" normalizeH="0" baseline="0" noProof="0" dirty="0" smtClean="0">
                <a:solidFill>
                  <a:prstClr val="white"/>
                </a:solidFill>
                <a:latin typeface="微软雅黑" panose="020B0503020204020204" charset="-122"/>
                <a:ea typeface="微软雅黑" panose="020B0503020204020204" charset="-122"/>
                <a:cs typeface="+mn-cs"/>
              </a:rPr>
              <a:t>/</a:t>
            </a:r>
            <a:r>
              <a:rPr kumimoji="0" lang="zh-CN" altLang="en-US" b="1" kern="1200" cap="none" spc="120" normalizeH="0" baseline="0" noProof="0" dirty="0" smtClean="0">
                <a:solidFill>
                  <a:prstClr val="white"/>
                </a:solidFill>
                <a:latin typeface="微软雅黑" panose="020B0503020204020204" charset="-122"/>
                <a:ea typeface="微软雅黑" panose="020B0503020204020204" charset="-122"/>
                <a:cs typeface="+mn-cs"/>
              </a:rPr>
              <a:t>博士生导师    </a:t>
            </a:r>
            <a:endParaRPr kumimoji="0" lang="en-US" altLang="zh-CN" b="1" kern="1200" cap="none" spc="120" normalizeH="0" baseline="0" noProof="0" dirty="0" smtClean="0">
              <a:solidFill>
                <a:prstClr val="white"/>
              </a:solidFill>
              <a:latin typeface="微软雅黑" panose="020B0503020204020204" charset="-122"/>
              <a:ea typeface="微软雅黑" panose="020B0503020204020204" charset="-122"/>
              <a:cs typeface="+mn-cs"/>
            </a:endParaRPr>
          </a:p>
          <a:p>
            <a:pPr marR="0" defTabSz="914400">
              <a:buClrTx/>
              <a:buSzTx/>
              <a:buFontTx/>
              <a:buNone/>
              <a:defRPr/>
            </a:pPr>
            <a:r>
              <a:rPr kumimoji="0" lang="zh-CN" altLang="en-US" b="1" kern="1200" cap="none" spc="120" normalizeH="0" baseline="0" noProof="0" dirty="0" smtClean="0">
                <a:solidFill>
                  <a:prstClr val="white"/>
                </a:solidFill>
                <a:latin typeface="微软雅黑" panose="020B0503020204020204" charset="-122"/>
                <a:ea typeface="微软雅黑" panose="020B0503020204020204" charset="-122"/>
                <a:cs typeface="+mn-cs"/>
              </a:rPr>
              <a:t>附二院放射科主任</a:t>
            </a:r>
            <a:r>
              <a:rPr kumimoji="0" lang="en-US" altLang="zh-CN" b="1" kern="1200" cap="none" spc="120" normalizeH="0" baseline="0" noProof="0" dirty="0" smtClean="0">
                <a:solidFill>
                  <a:prstClr val="white"/>
                </a:solidFill>
                <a:latin typeface="微软雅黑" panose="020B0503020204020204" charset="-122"/>
                <a:ea typeface="微软雅黑" panose="020B0503020204020204" charset="-122"/>
                <a:cs typeface="+mn-cs"/>
              </a:rPr>
              <a:t>/</a:t>
            </a:r>
            <a:r>
              <a:rPr kumimoji="0" lang="zh-CN" altLang="en-US" b="1" kern="1200" cap="none" spc="120" normalizeH="0" baseline="0" noProof="0" dirty="0" smtClean="0">
                <a:solidFill>
                  <a:prstClr val="white"/>
                </a:solidFill>
                <a:latin typeface="微软雅黑" panose="020B0503020204020204" charset="-122"/>
                <a:ea typeface="微软雅黑" panose="020B0503020204020204" charset="-122"/>
                <a:cs typeface="+mn-cs"/>
              </a:rPr>
              <a:t>影像支部书记</a:t>
            </a:r>
            <a:endParaRPr kumimoji="0" lang="en-US" altLang="zh-CN" b="1" kern="1200" cap="none" spc="120" normalizeH="0" baseline="0" noProof="0" dirty="0" smtClean="0">
              <a:solidFill>
                <a:prstClr val="white"/>
              </a:solidFill>
              <a:latin typeface="微软雅黑" panose="020B0503020204020204" charset="-122"/>
              <a:ea typeface="微软雅黑" panose="020B0503020204020204" charset="-122"/>
              <a:cs typeface="+mn-cs"/>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59" name="矩形 2"/>
          <p:cNvSpPr/>
          <p:nvPr/>
        </p:nvSpPr>
        <p:spPr>
          <a:xfrm>
            <a:off x="2663825" y="2457450"/>
            <a:ext cx="4446588" cy="979488"/>
          </a:xfrm>
          <a:prstGeom prst="rect">
            <a:avLst/>
          </a:prstGeom>
          <a:noFill/>
          <a:ln w="9525">
            <a:noFill/>
          </a:ln>
        </p:spPr>
        <p:txBody>
          <a:bodyPr>
            <a:spAutoFit/>
          </a:bodyPr>
          <a:p>
            <a:pPr>
              <a:lnSpc>
                <a:spcPct val="120000"/>
              </a:lnSpc>
              <a:buNone/>
            </a:pPr>
            <a:r>
              <a:rPr lang="en-US" altLang="zh-CN" sz="1200" dirty="0">
                <a:solidFill>
                  <a:srgbClr val="000000"/>
                </a:solidFill>
                <a:latin typeface="微软雅黑" panose="020B0503020204020204" charset="-122"/>
                <a:ea typeface="微软雅黑" panose="020B0503020204020204" charset="-122"/>
              </a:rPr>
              <a:t>2000   </a:t>
            </a:r>
            <a:r>
              <a:rPr lang="zh-CN" altLang="en-US" sz="1200" dirty="0">
                <a:solidFill>
                  <a:srgbClr val="000000"/>
                </a:solidFill>
                <a:latin typeface="微软雅黑" panose="020B0503020204020204" charset="-122"/>
                <a:ea typeface="微软雅黑" panose="020B0503020204020204" charset="-122"/>
              </a:rPr>
              <a:t>南华大学医学院</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临床医学 学士</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en-US" altLang="zh-CN" sz="1200" dirty="0">
                <a:solidFill>
                  <a:srgbClr val="000000"/>
                </a:solidFill>
                <a:latin typeface="微软雅黑" panose="020B0503020204020204" charset="-122"/>
                <a:ea typeface="微软雅黑" panose="020B0503020204020204" charset="-122"/>
              </a:rPr>
              <a:t>2003   </a:t>
            </a:r>
            <a:r>
              <a:rPr lang="zh-CN" altLang="en-US" sz="1200" dirty="0">
                <a:solidFill>
                  <a:srgbClr val="000000"/>
                </a:solidFill>
                <a:latin typeface="微软雅黑" panose="020B0503020204020204" charset="-122"/>
                <a:ea typeface="微软雅黑" panose="020B0503020204020204" charset="-122"/>
              </a:rPr>
              <a:t>广西医科大学 影像医学与核医学</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硕士</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en-US" altLang="zh-CN" sz="1200" dirty="0">
                <a:solidFill>
                  <a:srgbClr val="000000"/>
                </a:solidFill>
                <a:latin typeface="微软雅黑" panose="020B0503020204020204" charset="-122"/>
                <a:ea typeface="微软雅黑" panose="020B0503020204020204" charset="-122"/>
              </a:rPr>
              <a:t>2007   </a:t>
            </a:r>
            <a:r>
              <a:rPr lang="zh-CN" altLang="en-US" sz="1200" dirty="0">
                <a:solidFill>
                  <a:srgbClr val="000000"/>
                </a:solidFill>
                <a:latin typeface="微软雅黑" panose="020B0503020204020204" charset="-122"/>
                <a:ea typeface="微软雅黑" panose="020B0503020204020204" charset="-122"/>
              </a:rPr>
              <a:t>首都医科大学 影像医学与核医学 博士</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en-US" altLang="zh-CN" sz="1200" dirty="0">
                <a:solidFill>
                  <a:srgbClr val="000000"/>
                </a:solidFill>
                <a:latin typeface="微软雅黑" panose="020B0503020204020204" charset="-122"/>
                <a:ea typeface="微软雅黑" panose="020B0503020204020204" charset="-122"/>
              </a:rPr>
              <a:t>2013   </a:t>
            </a:r>
            <a:r>
              <a:rPr lang="zh-CN" altLang="en-US" sz="1200" dirty="0">
                <a:solidFill>
                  <a:srgbClr val="000000"/>
                </a:solidFill>
                <a:latin typeface="微软雅黑" panose="020B0503020204020204" charset="-122"/>
                <a:ea typeface="微软雅黑" panose="020B0503020204020204" charset="-122"/>
              </a:rPr>
              <a:t>美国韦恩州立大学 访问学者</a:t>
            </a:r>
            <a:endParaRPr lang="en-US" altLang="zh-CN" sz="1200" dirty="0">
              <a:solidFill>
                <a:srgbClr val="000000"/>
              </a:solidFill>
              <a:latin typeface="微软雅黑" panose="020B0503020204020204" charset="-122"/>
              <a:ea typeface="微软雅黑" panose="020B0503020204020204" charset="-122"/>
            </a:endParaRPr>
          </a:p>
        </p:txBody>
      </p:sp>
      <p:sp>
        <p:nvSpPr>
          <p:cNvPr id="2060" name="文本框 17"/>
          <p:cNvSpPr txBox="1"/>
          <p:nvPr/>
        </p:nvSpPr>
        <p:spPr>
          <a:xfrm>
            <a:off x="2795588" y="1285875"/>
            <a:ext cx="1441450" cy="307975"/>
          </a:xfrm>
          <a:prstGeom prst="rect">
            <a:avLst/>
          </a:prstGeom>
          <a:noFill/>
          <a:ln w="9525">
            <a:noFill/>
          </a:ln>
        </p:spPr>
        <p:txBody>
          <a:bodyPr wrap="none">
            <a:spAutoFit/>
          </a:bodyPr>
          <a:p>
            <a:pPr>
              <a:buNone/>
            </a:pPr>
            <a:r>
              <a:rPr lang="zh-CN" altLang="en-US" sz="1400" b="1" dirty="0">
                <a:solidFill>
                  <a:srgbClr val="000000"/>
                </a:solidFill>
                <a:latin typeface="微软雅黑" panose="020B0503020204020204" charset="-122"/>
                <a:ea typeface="微软雅黑" panose="020B0503020204020204" charset="-122"/>
              </a:rPr>
              <a:t>招生专业与类型</a:t>
            </a:r>
            <a:endParaRPr lang="zh-CN" altLang="en-US" sz="1400" b="1" dirty="0">
              <a:solidFill>
                <a:srgbClr val="000000"/>
              </a:solidFill>
              <a:latin typeface="微软雅黑" panose="020B0503020204020204" charset="-122"/>
              <a:ea typeface="微软雅黑" panose="020B0503020204020204" charset="-122"/>
            </a:endParaRPr>
          </a:p>
        </p:txBody>
      </p:sp>
      <p:pic>
        <p:nvPicPr>
          <p:cNvPr id="2061" name="图片 24"/>
          <p:cNvPicPr>
            <a:picLocks noChangeAspect="1"/>
          </p:cNvPicPr>
          <p:nvPr/>
        </p:nvPicPr>
        <p:blipFill>
          <a:blip r:embed="rId1"/>
          <a:srcRect t="3896" r="91544" b="3088"/>
          <a:stretch>
            <a:fillRect/>
          </a:stretch>
        </p:blipFill>
        <p:spPr>
          <a:xfrm>
            <a:off x="2525713" y="2060575"/>
            <a:ext cx="309562" cy="358775"/>
          </a:xfrm>
          <a:prstGeom prst="rect">
            <a:avLst/>
          </a:prstGeom>
          <a:noFill/>
          <a:ln w="9525">
            <a:noFill/>
          </a:ln>
        </p:spPr>
      </p:pic>
      <p:sp>
        <p:nvSpPr>
          <p:cNvPr id="2062" name="文本框 25"/>
          <p:cNvSpPr txBox="1"/>
          <p:nvPr/>
        </p:nvSpPr>
        <p:spPr>
          <a:xfrm>
            <a:off x="2806700" y="2093913"/>
            <a:ext cx="1441450" cy="307975"/>
          </a:xfrm>
          <a:prstGeom prst="rect">
            <a:avLst/>
          </a:prstGeom>
          <a:noFill/>
          <a:ln w="9525">
            <a:noFill/>
          </a:ln>
        </p:spPr>
        <p:txBody>
          <a:bodyPr wrap="none">
            <a:spAutoFit/>
          </a:bodyPr>
          <a:p>
            <a:pPr>
              <a:buNone/>
            </a:pPr>
            <a:r>
              <a:rPr lang="zh-CN" altLang="en-US" sz="1400" b="1" dirty="0">
                <a:solidFill>
                  <a:srgbClr val="000000"/>
                </a:solidFill>
                <a:latin typeface="微软雅黑" panose="020B0503020204020204" charset="-122"/>
                <a:ea typeface="微软雅黑" panose="020B0503020204020204" charset="-122"/>
              </a:rPr>
              <a:t>教育与工作经历</a:t>
            </a:r>
            <a:endParaRPr lang="zh-CN" altLang="en-US" sz="1400" b="1" dirty="0">
              <a:solidFill>
                <a:srgbClr val="000000"/>
              </a:solidFill>
              <a:latin typeface="微软雅黑" panose="020B0503020204020204" charset="-122"/>
              <a:ea typeface="微软雅黑" panose="020B0503020204020204" charset="-122"/>
            </a:endParaRPr>
          </a:p>
        </p:txBody>
      </p:sp>
      <p:pic>
        <p:nvPicPr>
          <p:cNvPr id="2063" name="图片 27"/>
          <p:cNvPicPr>
            <a:picLocks noChangeAspect="1"/>
          </p:cNvPicPr>
          <p:nvPr/>
        </p:nvPicPr>
        <p:blipFill>
          <a:blip r:embed="rId1"/>
          <a:srcRect t="3896" r="91544" b="3088"/>
          <a:stretch>
            <a:fillRect/>
          </a:stretch>
        </p:blipFill>
        <p:spPr>
          <a:xfrm>
            <a:off x="6815138" y="1254125"/>
            <a:ext cx="307975" cy="358775"/>
          </a:xfrm>
          <a:prstGeom prst="rect">
            <a:avLst/>
          </a:prstGeom>
          <a:noFill/>
          <a:ln w="9525">
            <a:noFill/>
          </a:ln>
        </p:spPr>
      </p:pic>
      <p:sp>
        <p:nvSpPr>
          <p:cNvPr id="2064" name="文本框 28"/>
          <p:cNvSpPr txBox="1"/>
          <p:nvPr/>
        </p:nvSpPr>
        <p:spPr>
          <a:xfrm>
            <a:off x="7096125" y="1279525"/>
            <a:ext cx="903288" cy="307975"/>
          </a:xfrm>
          <a:prstGeom prst="rect">
            <a:avLst/>
          </a:prstGeom>
          <a:noFill/>
          <a:ln w="9525">
            <a:noFill/>
          </a:ln>
        </p:spPr>
        <p:txBody>
          <a:bodyPr wrap="none">
            <a:spAutoFit/>
          </a:bodyPr>
          <a:p>
            <a:pPr>
              <a:buNone/>
            </a:pPr>
            <a:r>
              <a:rPr lang="zh-CN" altLang="en-US" sz="1400" b="1" dirty="0">
                <a:solidFill>
                  <a:srgbClr val="000000"/>
                </a:solidFill>
                <a:latin typeface="微软雅黑" panose="020B0503020204020204" charset="-122"/>
                <a:ea typeface="微软雅黑" panose="020B0503020204020204" charset="-122"/>
              </a:rPr>
              <a:t>科研工作</a:t>
            </a:r>
            <a:endParaRPr lang="zh-CN" altLang="en-US" sz="1400" b="1" dirty="0">
              <a:solidFill>
                <a:srgbClr val="000000"/>
              </a:solidFill>
              <a:latin typeface="微软雅黑" panose="020B0503020204020204" charset="-122"/>
              <a:ea typeface="微软雅黑" panose="020B0503020204020204" charset="-122"/>
            </a:endParaRPr>
          </a:p>
        </p:txBody>
      </p:sp>
      <p:pic>
        <p:nvPicPr>
          <p:cNvPr id="2065" name="图片 26"/>
          <p:cNvPicPr>
            <a:picLocks noChangeAspect="1"/>
          </p:cNvPicPr>
          <p:nvPr/>
        </p:nvPicPr>
        <p:blipFill>
          <a:blip r:embed="rId1"/>
          <a:srcRect t="3896" r="91544" b="3088"/>
          <a:stretch>
            <a:fillRect/>
          </a:stretch>
        </p:blipFill>
        <p:spPr>
          <a:xfrm>
            <a:off x="2525713" y="3687763"/>
            <a:ext cx="309562" cy="358775"/>
          </a:xfrm>
          <a:prstGeom prst="rect">
            <a:avLst/>
          </a:prstGeom>
          <a:noFill/>
          <a:ln w="9525">
            <a:noFill/>
          </a:ln>
        </p:spPr>
      </p:pic>
      <p:sp>
        <p:nvSpPr>
          <p:cNvPr id="2066" name="文本框 25"/>
          <p:cNvSpPr txBox="1"/>
          <p:nvPr/>
        </p:nvSpPr>
        <p:spPr>
          <a:xfrm>
            <a:off x="2806700" y="3713163"/>
            <a:ext cx="903288" cy="307975"/>
          </a:xfrm>
          <a:prstGeom prst="rect">
            <a:avLst/>
          </a:prstGeom>
          <a:noFill/>
          <a:ln w="9525">
            <a:noFill/>
          </a:ln>
        </p:spPr>
        <p:txBody>
          <a:bodyPr wrap="none">
            <a:spAutoFit/>
          </a:bodyPr>
          <a:p>
            <a:pPr>
              <a:buNone/>
            </a:pPr>
            <a:r>
              <a:rPr lang="zh-CN" altLang="en-US" sz="1400" b="1" dirty="0">
                <a:solidFill>
                  <a:srgbClr val="000000"/>
                </a:solidFill>
                <a:latin typeface="微软雅黑" panose="020B0503020204020204" charset="-122"/>
                <a:ea typeface="微软雅黑" panose="020B0503020204020204" charset="-122"/>
              </a:rPr>
              <a:t>社会兼职</a:t>
            </a:r>
            <a:endParaRPr lang="zh-CN" altLang="en-US" sz="1400" b="1" dirty="0">
              <a:solidFill>
                <a:srgbClr val="000000"/>
              </a:solidFill>
              <a:latin typeface="微软雅黑" panose="020B0503020204020204" charset="-122"/>
              <a:ea typeface="微软雅黑" panose="020B0503020204020204" charset="-122"/>
            </a:endParaRPr>
          </a:p>
        </p:txBody>
      </p:sp>
      <p:sp>
        <p:nvSpPr>
          <p:cNvPr id="2067" name="矩形 30"/>
          <p:cNvSpPr/>
          <p:nvPr/>
        </p:nvSpPr>
        <p:spPr>
          <a:xfrm>
            <a:off x="2633663" y="4065588"/>
            <a:ext cx="4230687" cy="1863725"/>
          </a:xfrm>
          <a:prstGeom prst="rect">
            <a:avLst/>
          </a:prstGeom>
          <a:noFill/>
          <a:ln w="9525">
            <a:noFill/>
          </a:ln>
        </p:spPr>
        <p:txBody>
          <a:bodyPr>
            <a:spAutoFit/>
          </a:bodyPr>
          <a:p>
            <a:pPr>
              <a:lnSpc>
                <a:spcPct val="120000"/>
              </a:lnSpc>
              <a:buNone/>
            </a:pPr>
            <a:r>
              <a:rPr lang="zh-CN" altLang="en-US" sz="1200" dirty="0">
                <a:solidFill>
                  <a:srgbClr val="000000"/>
                </a:solidFill>
                <a:latin typeface="微软雅黑" panose="020B0503020204020204" charset="-122"/>
                <a:ea typeface="微软雅黑" panose="020B0503020204020204" charset="-122"/>
              </a:rPr>
              <a:t>中华放射学会神经学组委员</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latin typeface="Calibri" panose="020F0502020204030204" charset="0"/>
                <a:ea typeface="宋体" panose="02010600030101010101" pitchFamily="2" charset="-122"/>
              </a:rPr>
              <a:t>中国康复医学会阿尔茨海默病与认知障碍康复专业委员会常务委员</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广东省放射学会常委兼秘书长</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广东省抗癌协会肿瘤影像专业委员会副主任委员</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广东省医院协会影像专业委员会副主任委员</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广东省转化医学会影像分会主任委员</a:t>
            </a:r>
            <a:endParaRPr lang="en-US" altLang="zh-CN" sz="1200" dirty="0">
              <a:solidFill>
                <a:srgbClr val="000000"/>
              </a:solidFill>
              <a:latin typeface="微软雅黑" panose="020B0503020204020204" charset="-122"/>
              <a:ea typeface="微软雅黑" panose="020B0503020204020204" charset="-122"/>
            </a:endParaRPr>
          </a:p>
          <a:p>
            <a:pPr>
              <a:lnSpc>
                <a:spcPct val="120000"/>
              </a:lnSpc>
              <a:buNone/>
            </a:pPr>
            <a:r>
              <a:rPr lang="zh-CN" altLang="en-US" sz="1200" dirty="0">
                <a:solidFill>
                  <a:srgbClr val="000000"/>
                </a:solidFill>
                <a:latin typeface="微软雅黑" panose="020B0503020204020204" charset="-122"/>
                <a:ea typeface="微软雅黑" panose="020B0503020204020204" charset="-122"/>
              </a:rPr>
              <a:t>广东省医师协会放射科医师分会常委</a:t>
            </a:r>
            <a:endParaRPr lang="en-US" altLang="zh-CN" sz="1200" dirty="0">
              <a:solidFill>
                <a:srgbClr val="000000"/>
              </a:solidFill>
              <a:latin typeface="微软雅黑" panose="020B0503020204020204" charset="-122"/>
              <a:ea typeface="微软雅黑" panose="020B0503020204020204" charset="-122"/>
            </a:endParaRPr>
          </a:p>
        </p:txBody>
      </p:sp>
      <p:pic>
        <p:nvPicPr>
          <p:cNvPr id="2068" name="图片 37"/>
          <p:cNvPicPr>
            <a:picLocks noChangeAspect="1"/>
          </p:cNvPicPr>
          <p:nvPr/>
        </p:nvPicPr>
        <p:blipFill>
          <a:blip r:embed="rId4"/>
          <a:srcRect l="9991" r="8128"/>
          <a:stretch>
            <a:fillRect/>
          </a:stretch>
        </p:blipFill>
        <p:spPr>
          <a:xfrm>
            <a:off x="10810875" y="85725"/>
            <a:ext cx="1123950" cy="1030288"/>
          </a:xfrm>
          <a:prstGeom prst="rect">
            <a:avLst/>
          </a:prstGeom>
          <a:noFill/>
          <a:ln w="9525">
            <a:noFill/>
          </a:ln>
        </p:spPr>
      </p:pic>
      <p:pic>
        <p:nvPicPr>
          <p:cNvPr id="2069" name="图片 3"/>
          <p:cNvPicPr>
            <a:picLocks noChangeAspect="1"/>
          </p:cNvPicPr>
          <p:nvPr/>
        </p:nvPicPr>
        <p:blipFill>
          <a:blip r:embed="rId5"/>
          <a:stretch>
            <a:fillRect/>
          </a:stretch>
        </p:blipFill>
        <p:spPr>
          <a:xfrm>
            <a:off x="401638" y="1181100"/>
            <a:ext cx="1739900" cy="2381250"/>
          </a:xfrm>
          <a:prstGeom prst="rect">
            <a:avLst/>
          </a:prstGeom>
          <a:noFill/>
          <a:ln w="9525">
            <a:noFill/>
          </a:ln>
        </p:spPr>
      </p:pic>
      <p:sp>
        <p:nvSpPr>
          <p:cNvPr id="2070" name="文本框 11"/>
          <p:cNvSpPr txBox="1"/>
          <p:nvPr/>
        </p:nvSpPr>
        <p:spPr>
          <a:xfrm>
            <a:off x="2635250" y="1789113"/>
            <a:ext cx="3578225" cy="277812"/>
          </a:xfrm>
          <a:prstGeom prst="rect">
            <a:avLst/>
          </a:prstGeom>
          <a:noFill/>
          <a:ln w="9525">
            <a:noFill/>
          </a:ln>
        </p:spPr>
        <p:txBody>
          <a:bodyPr>
            <a:spAutoFit/>
          </a:bodyPr>
          <a:p>
            <a:pPr>
              <a:buNone/>
            </a:pPr>
            <a:r>
              <a:rPr lang="zh-CN" altLang="en-US" sz="1200" dirty="0">
                <a:solidFill>
                  <a:srgbClr val="000000"/>
                </a:solidFill>
                <a:latin typeface="微软雅黑" panose="020B0503020204020204" charset="-122"/>
                <a:ea typeface="微软雅黑" panose="020B0503020204020204" charset="-122"/>
              </a:rPr>
              <a:t>专业硕士：临床医学（影像医学与核医学）</a:t>
            </a:r>
            <a:endParaRPr lang="en-US" altLang="zh-CN" sz="1200" dirty="0">
              <a:solidFill>
                <a:srgbClr val="000000"/>
              </a:solidFill>
              <a:latin typeface="微软雅黑" panose="020B0503020204020204" charset="-122"/>
              <a:ea typeface="微软雅黑" panose="020B0503020204020204"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2838" y="-2801"/>
            <a:ext cx="8243887"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6148" name="图片 7"/>
          <p:cNvPicPr>
            <a:picLocks noChangeAspect="1"/>
          </p:cNvPicPr>
          <p:nvPr/>
        </p:nvPicPr>
        <p:blipFill>
          <a:blip r:embed="rId1"/>
          <a:srcRect t="3896" r="91544" b="3088"/>
          <a:stretch>
            <a:fillRect/>
          </a:stretch>
        </p:blipFill>
        <p:spPr bwMode="auto">
          <a:xfrm>
            <a:off x="2525713" y="1274763"/>
            <a:ext cx="309562" cy="358775"/>
          </a:xfrm>
          <a:prstGeom prst="rect">
            <a:avLst/>
          </a:prstGeom>
          <a:solidFill>
            <a:srgbClr val="F18D00"/>
          </a:solidFill>
          <a:ln w="9525">
            <a:noFill/>
            <a:miter lim="800000"/>
            <a:headEnd/>
            <a:tailEnd/>
          </a:ln>
        </p:spPr>
      </p:pic>
      <p:sp>
        <p:nvSpPr>
          <p:cNvPr id="6149" name="文本框 11"/>
          <p:cNvSpPr txBox="1">
            <a:spLocks noChangeArrowheads="1"/>
          </p:cNvSpPr>
          <p:nvPr/>
        </p:nvSpPr>
        <p:spPr bwMode="auto">
          <a:xfrm>
            <a:off x="2797365" y="1620634"/>
            <a:ext cx="3573462" cy="605294"/>
          </a:xfrm>
          <a:prstGeom prst="rect">
            <a:avLst/>
          </a:prstGeom>
          <a:noFill/>
          <a:ln w="9525">
            <a:noFill/>
            <a:miter lim="800000"/>
          </a:ln>
        </p:spPr>
        <p:txBody>
          <a:bodyPr>
            <a:spAutoFit/>
          </a:bodyPr>
          <a:lstStyle/>
          <a:p>
            <a:pPr lvl="0" eaLnBrk="1" hangingPunct="1">
              <a:lnSpc>
                <a:spcPts val="2000"/>
              </a:lnSpc>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a:t>
            </a:r>
            <a:r>
              <a:rPr lang="zh-CN" altLang="en-US" sz="1200" dirty="0">
                <a:solidFill>
                  <a:prstClr val="black"/>
                </a:solidFill>
                <a:latin typeface="微软雅黑" panose="020B0503020204020204" charset="-122"/>
                <a:ea typeface="微软雅黑" panose="020B0503020204020204" charset="-122"/>
              </a:rPr>
              <a:t>硕士：临床医学（肾脏病学）</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ts val="2000"/>
              </a:lnSpc>
              <a:defRPr/>
            </a:pPr>
            <a:r>
              <a:rPr lang="zh-CN" altLang="en-US" sz="1200" dirty="0">
                <a:solidFill>
                  <a:prstClr val="black"/>
                </a:solidFill>
                <a:latin typeface="微软雅黑" panose="020B0503020204020204" charset="-122"/>
                <a:ea typeface="微软雅黑" panose="020B0503020204020204" charset="-122"/>
              </a:rPr>
              <a:t>专业硕士：临床医学（肾脏病学）</a:t>
            </a:r>
            <a:endParaRPr lang="en-US" altLang="zh-CN" sz="1200" dirty="0">
              <a:solidFill>
                <a:prstClr val="black"/>
              </a:solidFill>
              <a:latin typeface="微软雅黑" panose="020B0503020204020204" charset="-122"/>
              <a:ea typeface="微软雅黑" panose="020B0503020204020204" charset="-122"/>
            </a:endParaRPr>
          </a:p>
        </p:txBody>
      </p:sp>
      <p:sp>
        <p:nvSpPr>
          <p:cNvPr id="6150" name="文本框 12"/>
          <p:cNvSpPr txBox="1">
            <a:spLocks noChangeArrowheads="1"/>
          </p:cNvSpPr>
          <p:nvPr/>
        </p:nvSpPr>
        <p:spPr bwMode="auto">
          <a:xfrm>
            <a:off x="406400" y="3973512"/>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Tel: 13580317752</a:t>
            </a:r>
            <a:endPar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Email: hefengmm@163.cm</a:t>
            </a:r>
            <a:endPar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6151" name="文本框 13"/>
          <p:cNvSpPr txBox="1">
            <a:spLocks noChangeArrowheads="1"/>
          </p:cNvSpPr>
          <p:nvPr/>
        </p:nvSpPr>
        <p:spPr bwMode="auto">
          <a:xfrm>
            <a:off x="6846888" y="1600200"/>
            <a:ext cx="4429125" cy="2317558"/>
          </a:xfrm>
          <a:prstGeom prst="rect">
            <a:avLst/>
          </a:prstGeom>
          <a:noFill/>
          <a:ln w="9525">
            <a:noFill/>
            <a:miter lim="800000"/>
          </a:ln>
        </p:spPr>
        <p:txBody>
          <a:bodyPr>
            <a:spAutoFit/>
          </a:bodyPr>
          <a:lstStyle/>
          <a:p>
            <a:pPr marL="0" marR="0" lvl="0" indent="0" algn="just" defTabSz="914400" rtl="0" eaLnBrk="1" fontAlgn="base" latinLnBrk="0" hangingPunct="1">
              <a:lnSpc>
                <a:spcPct val="120000"/>
              </a:lnSpc>
              <a:spcBef>
                <a:spcPts val="600"/>
              </a:spcBef>
              <a:spcAft>
                <a:spcPct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研究方向</a:t>
            </a: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基于分子生物学和临床数据库，主要从事（</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）糖尿病肾病发病机制研究；（</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2</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）糖尿病肾病早期诊断及预后分析研究。</a:t>
            </a:r>
            <a:endPar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主要业绩</a:t>
            </a: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近</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5</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年以第一作者</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通讯作者，在</a:t>
            </a:r>
            <a:r>
              <a:rPr lang="en-US" altLang="zh-CN" sz="1200" dirty="0">
                <a:solidFill>
                  <a:prstClr val="black"/>
                </a:solidFill>
                <a:latin typeface="Times New Roman" panose="02020603050405020304" pitchFamily="18" charset="0"/>
                <a:cs typeface="Times New Roman" panose="02020603050405020304" pitchFamily="18" charset="0"/>
              </a:rPr>
              <a:t>J  </a:t>
            </a:r>
            <a:r>
              <a:rPr lang="en-US" altLang="zh-CN" sz="1200" dirty="0" err="1">
                <a:solidFill>
                  <a:prstClr val="black"/>
                </a:solidFill>
                <a:latin typeface="Times New Roman" panose="02020603050405020304" pitchFamily="18" charset="0"/>
                <a:cs typeface="Times New Roman" panose="02020603050405020304" pitchFamily="18" charset="0"/>
              </a:rPr>
              <a:t>Exp</a:t>
            </a:r>
            <a:r>
              <a:rPr lang="en-US" altLang="zh-CN" sz="1200" dirty="0">
                <a:solidFill>
                  <a:prstClr val="black"/>
                </a:solidFill>
                <a:latin typeface="Times New Roman" panose="02020603050405020304" pitchFamily="18" charset="0"/>
                <a:cs typeface="Times New Roman" panose="02020603050405020304" pitchFamily="18" charset="0"/>
              </a:rPr>
              <a:t> Med., </a:t>
            </a:r>
            <a:r>
              <a:rPr lang="en-US" altLang="zh-CN" sz="1200" dirty="0" err="1">
                <a:solidFill>
                  <a:prstClr val="black"/>
                </a:solidFill>
                <a:latin typeface="Times New Roman" panose="02020603050405020304" pitchFamily="18" charset="0"/>
                <a:ea typeface="微软雅黑" panose="020B0503020204020204" charset="-122"/>
                <a:cs typeface="Times New Roman" panose="02020603050405020304" pitchFamily="18" charset="0"/>
              </a:rPr>
              <a:t>Diabetologia</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Am J Kidney Dis., Oncogene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等国际著名杂志发表</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SCI</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论著</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19</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篇。</a:t>
            </a:r>
            <a:r>
              <a:rPr lang="zh-CN" altLang="en-US" sz="1200" noProof="0" dirty="0">
                <a:solidFill>
                  <a:prstClr val="black"/>
                </a:solidFill>
                <a:latin typeface="Times New Roman" panose="02020603050405020304" pitchFamily="18" charset="0"/>
                <a:ea typeface="微软雅黑" panose="020B0503020204020204" charset="-122"/>
                <a:cs typeface="Times New Roman" panose="02020603050405020304" pitchFamily="18" charset="0"/>
              </a:rPr>
              <a:t>指导研究生</a:t>
            </a:r>
            <a:r>
              <a:rPr lang="en-US" altLang="zh-CN" sz="1200" noProof="0" dirty="0">
                <a:solidFill>
                  <a:prstClr val="black"/>
                </a:solidFill>
                <a:latin typeface="Times New Roman" panose="02020603050405020304" pitchFamily="18" charset="0"/>
                <a:ea typeface="微软雅黑" panose="020B0503020204020204" charset="-122"/>
                <a:cs typeface="Times New Roman" panose="02020603050405020304" pitchFamily="18" charset="0"/>
              </a:rPr>
              <a:t>3</a:t>
            </a:r>
            <a:r>
              <a:rPr lang="zh-CN" altLang="en-US" sz="1200" noProof="0" dirty="0">
                <a:solidFill>
                  <a:prstClr val="black"/>
                </a:solidFill>
                <a:latin typeface="Times New Roman" panose="02020603050405020304" pitchFamily="18" charset="0"/>
                <a:ea typeface="微软雅黑" panose="020B0503020204020204" charset="-122"/>
                <a:cs typeface="Times New Roman" panose="02020603050405020304" pitchFamily="18" charset="0"/>
              </a:rPr>
              <a:t>名</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just" defTabSz="914400" rtl="0" eaLnBrk="1" fontAlgn="base" latinLnBrk="0" hangingPunct="1">
              <a:lnSpc>
                <a:spcPct val="120000"/>
              </a:lnSpc>
              <a:spcBef>
                <a:spcPts val="600"/>
              </a:spcBef>
              <a:spcAft>
                <a:spcPct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研究资助</a:t>
            </a: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主持国家自然科学基金 </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项、广东省杰出青基金项目。</a:t>
            </a:r>
            <a:endPar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vl="0" algn="just" eaLnBrk="1" hangingPunct="1">
              <a:lnSpc>
                <a:spcPct val="120000"/>
              </a:lnSpc>
              <a:spcBef>
                <a:spcPts val="600"/>
              </a:spcBef>
              <a:defRPr/>
            </a:pPr>
            <a:r>
              <a:rPr lang="zh-CN" altLang="en-US"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国际合作</a:t>
            </a:r>
            <a:r>
              <a:rPr lang="en-US" altLang="zh-CN"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与耶鲁大学医学院建立友好的研究合作关系，为研究生国际联合培养奠定基础。</a:t>
            </a:r>
            <a:endPar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2" name="文本框 21"/>
          <p:cNvSpPr txBox="1"/>
          <p:nvPr/>
        </p:nvSpPr>
        <p:spPr>
          <a:xfrm>
            <a:off x="2640013" y="-4825"/>
            <a:ext cx="3578225" cy="430374"/>
          </a:xfrm>
          <a:prstGeom prst="rect">
            <a:avLst/>
          </a:prstGeom>
          <a:noFill/>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何 凤</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57" name="文本框 17"/>
          <p:cNvSpPr txBox="1">
            <a:spLocks noChangeArrowheads="1"/>
          </p:cNvSpPr>
          <p:nvPr/>
        </p:nvSpPr>
        <p:spPr bwMode="auto">
          <a:xfrm>
            <a:off x="2806700" y="1300163"/>
            <a:ext cx="1441450" cy="30638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6158" name="图片 24"/>
          <p:cNvPicPr>
            <a:picLocks noChangeAspect="1"/>
          </p:cNvPicPr>
          <p:nvPr/>
        </p:nvPicPr>
        <p:blipFill>
          <a:blip r:embed="rId1"/>
          <a:srcRect t="3896" r="91544" b="3088"/>
          <a:stretch>
            <a:fillRect/>
          </a:stretch>
        </p:blipFill>
        <p:spPr bwMode="auto">
          <a:xfrm>
            <a:off x="2525713" y="2238375"/>
            <a:ext cx="309562" cy="358775"/>
          </a:xfrm>
          <a:prstGeom prst="rect">
            <a:avLst/>
          </a:prstGeom>
          <a:noFill/>
          <a:ln w="9525">
            <a:noFill/>
            <a:miter lim="800000"/>
            <a:headEnd/>
            <a:tailEnd/>
          </a:ln>
        </p:spPr>
      </p:pic>
      <p:sp>
        <p:nvSpPr>
          <p:cNvPr id="6159" name="文本框 25"/>
          <p:cNvSpPr txBox="1">
            <a:spLocks noChangeArrowheads="1"/>
          </p:cNvSpPr>
          <p:nvPr/>
        </p:nvSpPr>
        <p:spPr bwMode="auto">
          <a:xfrm>
            <a:off x="2823478" y="2263775"/>
            <a:ext cx="903288"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6160" name="图片 27"/>
          <p:cNvPicPr>
            <a:picLocks noChangeAspect="1"/>
          </p:cNvPicPr>
          <p:nvPr/>
        </p:nvPicPr>
        <p:blipFill>
          <a:blip r:embed="rId1"/>
          <a:srcRect t="3896" r="91544" b="3088"/>
          <a:stretch>
            <a:fillRect/>
          </a:stretch>
        </p:blipFill>
        <p:spPr bwMode="auto">
          <a:xfrm>
            <a:off x="6731000" y="1274763"/>
            <a:ext cx="307975" cy="358775"/>
          </a:xfrm>
          <a:prstGeom prst="rect">
            <a:avLst/>
          </a:prstGeom>
          <a:noFill/>
          <a:ln w="9525">
            <a:noFill/>
            <a:miter lim="800000"/>
            <a:headEnd/>
            <a:tailEnd/>
          </a:ln>
        </p:spPr>
      </p:pic>
      <p:sp>
        <p:nvSpPr>
          <p:cNvPr id="6161" name="文本框 28"/>
          <p:cNvSpPr txBox="1">
            <a:spLocks noChangeArrowheads="1"/>
          </p:cNvSpPr>
          <p:nvPr/>
        </p:nvSpPr>
        <p:spPr bwMode="auto">
          <a:xfrm>
            <a:off x="7011988" y="1300163"/>
            <a:ext cx="901700" cy="30638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6162" name="图片 32"/>
          <p:cNvPicPr>
            <a:picLocks noChangeAspect="1"/>
          </p:cNvPicPr>
          <p:nvPr/>
        </p:nvPicPr>
        <p:blipFill>
          <a:blip r:embed="rId2"/>
          <a:srcRect l="9991" r="8128"/>
          <a:stretch>
            <a:fillRect/>
          </a:stretch>
        </p:blipFill>
        <p:spPr bwMode="auto">
          <a:xfrm>
            <a:off x="10810875" y="85725"/>
            <a:ext cx="1123950" cy="1030288"/>
          </a:xfrm>
          <a:prstGeom prst="rect">
            <a:avLst/>
          </a:prstGeom>
          <a:noFill/>
          <a:ln w="9525">
            <a:noFill/>
            <a:miter lim="800000"/>
            <a:headEnd/>
            <a:tailEnd/>
          </a:ln>
        </p:spPr>
      </p:pic>
      <p:sp>
        <p:nvSpPr>
          <p:cNvPr id="6163" name="文本框 3"/>
          <p:cNvSpPr txBox="1">
            <a:spLocks noChangeArrowheads="1"/>
          </p:cNvSpPr>
          <p:nvPr/>
        </p:nvSpPr>
        <p:spPr bwMode="auto">
          <a:xfrm>
            <a:off x="1371600" y="2165350"/>
            <a:ext cx="46038" cy="369888"/>
          </a:xfrm>
          <a:prstGeom prst="rect">
            <a:avLst/>
          </a:prstGeom>
          <a:solidFill>
            <a:schemeClr val="bg1"/>
          </a:solid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6165" name="文本框 34"/>
          <p:cNvSpPr txBox="1">
            <a:spLocks noChangeArrowheads="1"/>
          </p:cNvSpPr>
          <p:nvPr/>
        </p:nvSpPr>
        <p:spPr bwMode="auto">
          <a:xfrm>
            <a:off x="2827338" y="3819525"/>
            <a:ext cx="1082348" cy="307777"/>
          </a:xfrm>
          <a:prstGeom prst="rect">
            <a:avLst/>
          </a:prstGeom>
          <a:noFill/>
          <a:ln w="9525">
            <a:noFill/>
            <a:miter lim="800000"/>
          </a:ln>
        </p:spPr>
        <p:txBody>
          <a:bodyPr wrap="none">
            <a:spAutoFit/>
          </a:bodyPr>
          <a:lstStyle/>
          <a:p>
            <a:pPr lvl="0" eaLnBrk="1" hangingPunct="1">
              <a:defRPr/>
            </a:pPr>
            <a:r>
              <a:rPr lang="zh-CN" altLang="en-US" sz="1400" b="1" dirty="0">
                <a:solidFill>
                  <a:prstClr val="black"/>
                </a:solidFill>
                <a:latin typeface="微软雅黑" panose="020B0503020204020204" charset="-122"/>
                <a:ea typeface="微软雅黑" panose="020B0503020204020204" charset="-122"/>
              </a:rPr>
              <a:t>代表性论文</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 name="矩形 30"/>
          <p:cNvSpPr/>
          <p:nvPr/>
        </p:nvSpPr>
        <p:spPr>
          <a:xfrm>
            <a:off x="2646362" y="2617788"/>
            <a:ext cx="4084637" cy="1015663"/>
          </a:xfrm>
          <a:prstGeom prst="rect">
            <a:avLst/>
          </a:prstGeom>
        </p:spPr>
        <p:txBody>
          <a:bodyPr wrap="square">
            <a:spAutoFit/>
          </a:bodyPr>
          <a:lstStyle/>
          <a:p>
            <a:pPr marL="0" marR="0" lvl="0" indent="0" algn="l" defTabSz="914400" rtl="0" eaLnBrk="1" fontAlgn="base" latinLnBrk="0" hangingPunct="1">
              <a:lnSpc>
                <a:spcPts val="18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2001</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.09-2006.07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南昌大学  临床医学   学士</a:t>
            </a:r>
            <a:endPar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ts val="1800"/>
              </a:lnSpc>
              <a:defRPr/>
            </a:pP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2006.09-2009.07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南方医科大学  内科学   硕士</a:t>
            </a:r>
            <a:endPar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ts val="1800"/>
              </a:lnSpc>
              <a:defRPr/>
            </a:pP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2010.09-2013.07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中山大学  内科学   博士</a:t>
            </a:r>
            <a:endPar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eaLnBrk="1" hangingPunct="1">
              <a:lnSpc>
                <a:spcPts val="1800"/>
              </a:lnSpc>
              <a:defRPr/>
            </a:pP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2014.05-2016.10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美国耶鲁大学  博士后</a:t>
            </a:r>
            <a:endPar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5" name="文本框 16"/>
          <p:cNvSpPr txBox="1">
            <a:spLocks noChangeArrowheads="1"/>
          </p:cNvSpPr>
          <p:nvPr/>
        </p:nvSpPr>
        <p:spPr bwMode="auto">
          <a:xfrm>
            <a:off x="2666139" y="4200525"/>
            <a:ext cx="3391516" cy="2294346"/>
          </a:xfrm>
          <a:prstGeom prst="rect">
            <a:avLst/>
          </a:prstGeom>
          <a:noFill/>
          <a:ln w="9525">
            <a:noFill/>
            <a:miter lim="800000"/>
          </a:ln>
        </p:spPr>
        <p:txBody>
          <a:bodyPr>
            <a:spAutoFit/>
          </a:bodyPr>
          <a:lstStyle/>
          <a:p>
            <a:pPr lvl="0" eaLnBrk="1" hangingPunct="1">
              <a:defRPr/>
            </a:pPr>
            <a:r>
              <a:rPr lang="en-US" altLang="zh-CN" sz="1200" dirty="0">
                <a:solidFill>
                  <a:prstClr val="black"/>
                </a:solidFill>
                <a:latin typeface="Times New Roman" panose="02020603050405020304" pitchFamily="18" charset="0"/>
                <a:cs typeface="Times New Roman" panose="02020603050405020304" pitchFamily="18" charset="0"/>
              </a:rPr>
              <a:t>1.</a:t>
            </a:r>
            <a:r>
              <a:rPr lang="zh-CN" altLang="en-US" sz="1200" dirty="0">
                <a:solidFill>
                  <a:prstClr val="black"/>
                </a:solidFill>
                <a:latin typeface="Times New Roman" panose="02020603050405020304" pitchFamily="18" charset="0"/>
                <a:cs typeface="Times New Roman" panose="02020603050405020304" pitchFamily="18" charset="0"/>
              </a:rPr>
              <a:t> </a:t>
            </a:r>
            <a:r>
              <a:rPr lang="en-US" altLang="zh-CN" sz="1200" dirty="0">
                <a:solidFill>
                  <a:prstClr val="black"/>
                </a:solidFill>
                <a:latin typeface="Times New Roman" panose="02020603050405020304" pitchFamily="18" charset="0"/>
                <a:cs typeface="Times New Roman" panose="02020603050405020304" pitchFamily="18" charset="0"/>
              </a:rPr>
              <a:t>Mitophagy-mediated adipose inflammation</a:t>
            </a:r>
            <a:endParaRPr lang="en-US" altLang="zh-CN" sz="1200" dirty="0">
              <a:solidFill>
                <a:prstClr val="black"/>
              </a:solidFill>
              <a:latin typeface="Times New Roman" panose="02020603050405020304" pitchFamily="18" charset="0"/>
              <a:cs typeface="Times New Roman" panose="02020603050405020304" pitchFamily="18" charset="0"/>
            </a:endParaRPr>
          </a:p>
          <a:p>
            <a:pPr lvl="0" eaLnBrk="1" hangingPunct="1">
              <a:defRPr/>
            </a:pPr>
            <a:r>
              <a:rPr lang="en-US" altLang="zh-CN" sz="1200" dirty="0">
                <a:solidFill>
                  <a:prstClr val="black"/>
                </a:solidFill>
                <a:latin typeface="Times New Roman" panose="02020603050405020304" pitchFamily="18" charset="0"/>
                <a:cs typeface="Times New Roman" panose="02020603050405020304" pitchFamily="18" charset="0"/>
              </a:rPr>
              <a:t>contributes to type 2 diabetes with hepatic insulin</a:t>
            </a:r>
            <a:endParaRPr lang="en-US" altLang="zh-CN" sz="1200" dirty="0">
              <a:solidFill>
                <a:prstClr val="black"/>
              </a:solidFill>
              <a:latin typeface="Times New Roman" panose="02020603050405020304" pitchFamily="18" charset="0"/>
              <a:cs typeface="Times New Roman" panose="02020603050405020304" pitchFamily="18" charset="0"/>
            </a:endParaRPr>
          </a:p>
          <a:p>
            <a:pPr lvl="0" eaLnBrk="1" hangingPunct="1">
              <a:defRPr/>
            </a:pPr>
            <a:r>
              <a:rPr lang="en-US" altLang="zh-CN" sz="1200" dirty="0">
                <a:solidFill>
                  <a:prstClr val="black"/>
                </a:solidFill>
                <a:latin typeface="Times New Roman" panose="02020603050405020304" pitchFamily="18" charset="0"/>
                <a:cs typeface="Times New Roman" panose="02020603050405020304" pitchFamily="18" charset="0"/>
              </a:rPr>
              <a:t>Resistance. J  </a:t>
            </a:r>
            <a:r>
              <a:rPr lang="en-US" altLang="zh-CN" sz="1200" dirty="0" err="1">
                <a:solidFill>
                  <a:prstClr val="black"/>
                </a:solidFill>
                <a:latin typeface="Times New Roman" panose="02020603050405020304" pitchFamily="18" charset="0"/>
                <a:cs typeface="Times New Roman" panose="02020603050405020304" pitchFamily="18" charset="0"/>
              </a:rPr>
              <a:t>Exp</a:t>
            </a:r>
            <a:r>
              <a:rPr lang="en-US" altLang="zh-CN" sz="1200" dirty="0">
                <a:solidFill>
                  <a:prstClr val="black"/>
                </a:solidFill>
                <a:latin typeface="Times New Roman" panose="02020603050405020304" pitchFamily="18" charset="0"/>
                <a:cs typeface="Times New Roman" panose="02020603050405020304" pitchFamily="18" charset="0"/>
              </a:rPr>
              <a:t> Med. , 2021, 218(3):e20201416. (JCR</a:t>
            </a:r>
            <a:r>
              <a:rPr lang="zh-CN" altLang="en-US" sz="1200" dirty="0">
                <a:solidFill>
                  <a:prstClr val="black"/>
                </a:solidFill>
                <a:latin typeface="Times New Roman" panose="02020603050405020304" pitchFamily="18" charset="0"/>
                <a:cs typeface="Times New Roman" panose="02020603050405020304" pitchFamily="18" charset="0"/>
              </a:rPr>
              <a:t>一区，</a:t>
            </a:r>
            <a:r>
              <a:rPr lang="en-US" altLang="zh-CN" sz="1200" dirty="0">
                <a:solidFill>
                  <a:prstClr val="black"/>
                </a:solidFill>
                <a:latin typeface="Times New Roman" panose="02020603050405020304" pitchFamily="18" charset="0"/>
                <a:cs typeface="Times New Roman" panose="02020603050405020304" pitchFamily="18" charset="0"/>
              </a:rPr>
              <a:t>IF 14.307) </a:t>
            </a:r>
            <a:endParaRPr lang="en-US" altLang="zh-CN" sz="1200" dirty="0">
              <a:solidFill>
                <a:prstClr val="black"/>
              </a:solidFill>
              <a:latin typeface="Times New Roman" panose="02020603050405020304" pitchFamily="18" charset="0"/>
              <a:cs typeface="Times New Roman" panose="02020603050405020304" pitchFamily="18" charset="0"/>
            </a:endParaRPr>
          </a:p>
          <a:p>
            <a:pPr lvl="0" eaLnBrk="1" hangingPunct="1">
              <a:defRPr/>
            </a:pPr>
            <a:r>
              <a:rPr lang="en-US" altLang="zh-CN" sz="1200" dirty="0">
                <a:solidFill>
                  <a:prstClr val="black"/>
                </a:solidFill>
                <a:latin typeface="Times New Roman" panose="02020603050405020304" pitchFamily="18" charset="0"/>
                <a:cs typeface="Times New Roman" panose="02020603050405020304" pitchFamily="18" charset="0"/>
              </a:rPr>
              <a:t>2.</a:t>
            </a:r>
            <a:r>
              <a:rPr lang="zh-CN" altLang="en-US" sz="1200" dirty="0">
                <a:solidFill>
                  <a:prstClr val="black"/>
                </a:solidFill>
                <a:latin typeface="Times New Roman" panose="02020603050405020304" pitchFamily="18" charset="0"/>
                <a:cs typeface="Times New Roman" panose="02020603050405020304" pitchFamily="18" charset="0"/>
              </a:rPr>
              <a:t> </a:t>
            </a:r>
            <a:r>
              <a:rPr lang="en-US" altLang="zh-CN" sz="1200" dirty="0">
                <a:solidFill>
                  <a:prstClr val="black"/>
                </a:solidFill>
                <a:latin typeface="Times New Roman" panose="02020603050405020304" pitchFamily="18" charset="0"/>
                <a:cs typeface="Times New Roman" panose="02020603050405020304" pitchFamily="18" charset="0"/>
              </a:rPr>
              <a:t>CCR2-engineered mesenchymal stromal cells accelerate diabetic wound healing by restoring immunological homeostasis. Biomaterials. 2021;275:120963. (JCR</a:t>
            </a:r>
            <a:r>
              <a:rPr lang="zh-CN" altLang="en-US" sz="1200" dirty="0">
                <a:solidFill>
                  <a:prstClr val="black"/>
                </a:solidFill>
                <a:latin typeface="Times New Roman" panose="02020603050405020304" pitchFamily="18" charset="0"/>
                <a:cs typeface="Times New Roman" panose="02020603050405020304" pitchFamily="18" charset="0"/>
              </a:rPr>
              <a:t>一区，</a:t>
            </a:r>
            <a:r>
              <a:rPr lang="en-US" altLang="zh-CN" sz="1200" dirty="0">
                <a:solidFill>
                  <a:prstClr val="black"/>
                </a:solidFill>
                <a:latin typeface="Times New Roman" panose="02020603050405020304" pitchFamily="18" charset="0"/>
                <a:cs typeface="Times New Roman" panose="02020603050405020304" pitchFamily="18" charset="0"/>
              </a:rPr>
              <a:t>IF 12.479)</a:t>
            </a:r>
            <a:endParaRPr lang="en-US" altLang="zh-CN" sz="1200" dirty="0">
              <a:solidFill>
                <a:prstClr val="black"/>
              </a:solidFill>
              <a:latin typeface="Times New Roman" panose="02020603050405020304" pitchFamily="18" charset="0"/>
              <a:cs typeface="Times New Roman" panose="02020603050405020304" pitchFamily="18" charset="0"/>
            </a:endParaRPr>
          </a:p>
          <a:p>
            <a:pPr lvl="0" eaLnBrk="1" hangingPunct="1">
              <a:defRPr/>
            </a:pPr>
            <a:r>
              <a:rPr lang="en-US" altLang="zh-CN" sz="1200" dirty="0">
                <a:solidFill>
                  <a:prstClr val="black"/>
                </a:solidFill>
                <a:latin typeface="Times New Roman" panose="02020603050405020304" pitchFamily="18" charset="0"/>
                <a:cs typeface="Times New Roman" panose="02020603050405020304" pitchFamily="18" charset="0"/>
              </a:rPr>
              <a:t>3.</a:t>
            </a:r>
            <a:r>
              <a:rPr lang="zh-CN" altLang="en-US" sz="1200" dirty="0">
                <a:solidFill>
                  <a:prstClr val="black"/>
                </a:solidFill>
                <a:latin typeface="Times New Roman" panose="02020603050405020304" pitchFamily="18" charset="0"/>
                <a:cs typeface="Times New Roman" panose="02020603050405020304" pitchFamily="18" charset="0"/>
              </a:rPr>
              <a:t> </a:t>
            </a:r>
            <a:r>
              <a:rPr lang="en-US" altLang="zh-CN" sz="1200" dirty="0">
                <a:solidFill>
                  <a:prstClr val="black"/>
                </a:solidFill>
                <a:latin typeface="Times New Roman" panose="02020603050405020304" pitchFamily="18" charset="0"/>
                <a:cs typeface="Times New Roman" panose="02020603050405020304" pitchFamily="18" charset="0"/>
              </a:rPr>
              <a:t>MiR-135a promotes renal fibrosis in diabetic nephropathy by regulating TRPC1. </a:t>
            </a:r>
            <a:r>
              <a:rPr lang="en-US" altLang="zh-CN" sz="1200" dirty="0" err="1">
                <a:solidFill>
                  <a:prstClr val="black"/>
                </a:solidFill>
                <a:latin typeface="Times New Roman" panose="02020603050405020304" pitchFamily="18" charset="0"/>
                <a:cs typeface="Times New Roman" panose="02020603050405020304" pitchFamily="18" charset="0"/>
              </a:rPr>
              <a:t>Diabetologia</a:t>
            </a:r>
            <a:r>
              <a:rPr lang="en-US" altLang="zh-CN" sz="1200" dirty="0">
                <a:solidFill>
                  <a:prstClr val="black"/>
                </a:solidFill>
                <a:latin typeface="Times New Roman" panose="02020603050405020304" pitchFamily="18" charset="0"/>
                <a:cs typeface="Times New Roman" panose="02020603050405020304" pitchFamily="18" charset="0"/>
              </a:rPr>
              <a:t>, 2014, 57(8):1726-36. (JCR</a:t>
            </a:r>
            <a:r>
              <a:rPr lang="zh-CN" altLang="en-US" sz="1200" dirty="0">
                <a:solidFill>
                  <a:prstClr val="black"/>
                </a:solidFill>
                <a:latin typeface="Times New Roman" panose="02020603050405020304" pitchFamily="18" charset="0"/>
                <a:cs typeface="Times New Roman" panose="02020603050405020304" pitchFamily="18" charset="0"/>
              </a:rPr>
              <a:t>一区，</a:t>
            </a:r>
            <a:r>
              <a:rPr lang="en-US" altLang="zh-CN" sz="1200" dirty="0">
                <a:solidFill>
                  <a:prstClr val="black"/>
                </a:solidFill>
                <a:latin typeface="Times New Roman" panose="02020603050405020304" pitchFamily="18" charset="0"/>
                <a:cs typeface="Times New Roman" panose="02020603050405020304" pitchFamily="18" charset="0"/>
              </a:rPr>
              <a:t>IF 10.122)</a:t>
            </a:r>
            <a:endParaRPr lang="en-US" altLang="zh-CN" sz="1200" dirty="0">
              <a:solidFill>
                <a:prstClr val="black"/>
              </a:solidFill>
              <a:latin typeface="Times New Roman" panose="02020603050405020304" pitchFamily="18" charset="0"/>
              <a:cs typeface="Times New Roman" panose="02020603050405020304" pitchFamily="18" charset="0"/>
            </a:endParaRPr>
          </a:p>
          <a:p>
            <a:pPr lvl="0" eaLnBrk="1" hangingPunct="1">
              <a:lnSpc>
                <a:spcPts val="600"/>
              </a:lnSpc>
              <a:defRPr/>
            </a:pPr>
            <a:endParaRPr kumimoji="0" lang="en-US" altLang="zh-CN" sz="12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a:p>
            <a:pPr lvl="0" eaLnBrk="1" hangingPunct="1">
              <a:lnSpc>
                <a:spcPts val="600"/>
              </a:lnSpc>
              <a:defRPr/>
            </a:pPr>
            <a:endParaRPr lang="en-US" altLang="zh-CN" sz="1200" dirty="0">
              <a:solidFill>
                <a:prstClr val="black"/>
              </a:solidFill>
              <a:latin typeface="Times New Roman" panose="02020603050405020304" pitchFamily="18" charset="0"/>
              <a:cs typeface="Times New Roman" panose="02020603050405020304" pitchFamily="18" charset="0"/>
            </a:endParaRPr>
          </a:p>
        </p:txBody>
      </p:sp>
      <p:graphicFrame>
        <p:nvGraphicFramePr>
          <p:cNvPr id="26" name="图表 36"/>
          <p:cNvGraphicFramePr/>
          <p:nvPr/>
        </p:nvGraphicFramePr>
        <p:xfrm>
          <a:off x="7416775" y="4029623"/>
          <a:ext cx="3512545" cy="2269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188" y="1347030"/>
            <a:ext cx="1683187" cy="2447095"/>
          </a:xfrm>
          <a:prstGeom prst="rect">
            <a:avLst/>
          </a:prstGeom>
        </p:spPr>
      </p:pic>
      <p:pic>
        <p:nvPicPr>
          <p:cNvPr id="27" name="图片 24"/>
          <p:cNvPicPr>
            <a:picLocks noChangeAspect="1"/>
          </p:cNvPicPr>
          <p:nvPr/>
        </p:nvPicPr>
        <p:blipFill>
          <a:blip r:embed="rId1"/>
          <a:srcRect t="3896" r="91544" b="3088"/>
          <a:stretch>
            <a:fillRect/>
          </a:stretch>
        </p:blipFill>
        <p:spPr bwMode="auto">
          <a:xfrm>
            <a:off x="2529078" y="3781227"/>
            <a:ext cx="309562" cy="358775"/>
          </a:xfrm>
          <a:prstGeom prst="rect">
            <a:avLst/>
          </a:prstGeom>
          <a:noFill/>
          <a:ln w="9525">
            <a:noFill/>
            <a:miter lim="800000"/>
            <a:headEnd/>
            <a:tailEnd/>
          </a:ln>
        </p:spPr>
      </p:pic>
      <p:sp>
        <p:nvSpPr>
          <p:cNvPr id="28" name="文本框 27"/>
          <p:cNvSpPr txBox="1"/>
          <p:nvPr/>
        </p:nvSpPr>
        <p:spPr>
          <a:xfrm>
            <a:off x="2640013" y="357067"/>
            <a:ext cx="5251450" cy="700576"/>
          </a:xfrm>
          <a:prstGeom prst="rect">
            <a:avLst/>
          </a:prstGeom>
          <a:noFill/>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副主任医师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副</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b="1" spc="120" dirty="0">
                <a:solidFill>
                  <a:srgbClr val="FFFFFF"/>
                </a:solidFill>
                <a:latin typeface="微软雅黑" panose="020B0503020204020204" charset="-122"/>
                <a:ea typeface="微软雅黑" panose="020B0503020204020204" charset="-122"/>
              </a:rPr>
              <a:t>华南理工大学附属第二院肾内科</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  副</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5" name="图片 7"/>
          <p:cNvPicPr>
            <a:picLocks noChangeAspect="1"/>
          </p:cNvPicPr>
          <p:nvPr/>
        </p:nvPicPr>
        <p:blipFill>
          <a:blip r:embed="rId1" cstate="print"/>
          <a:srcRect t="3896" r="91544" b="3088"/>
          <a:stretch>
            <a:fillRect/>
          </a:stretch>
        </p:blipFill>
        <p:spPr bwMode="auto">
          <a:xfrm>
            <a:off x="2525713" y="1162368"/>
            <a:ext cx="309562" cy="358775"/>
          </a:xfrm>
          <a:prstGeom prst="rect">
            <a:avLst/>
          </a:prstGeom>
          <a:noFill/>
          <a:ln w="9525">
            <a:noFill/>
            <a:miter lim="800000"/>
            <a:headEnd/>
            <a:tailEnd/>
          </a:ln>
        </p:spPr>
      </p:pic>
      <p:sp>
        <p:nvSpPr>
          <p:cNvPr id="6" name="文本框 11"/>
          <p:cNvSpPr txBox="1">
            <a:spLocks noChangeArrowheads="1"/>
          </p:cNvSpPr>
          <p:nvPr/>
        </p:nvSpPr>
        <p:spPr bwMode="auto">
          <a:xfrm>
            <a:off x="2579529" y="1466036"/>
            <a:ext cx="3579813" cy="461665"/>
          </a:xfrm>
          <a:prstGeom prst="rect">
            <a:avLst/>
          </a:prstGeom>
          <a:noFill/>
          <a:ln w="9525">
            <a:noFill/>
            <a:miter lim="800000"/>
          </a:ln>
        </p:spPr>
        <p:txBody>
          <a:bodyPr wrap="square">
            <a:spAutoFit/>
          </a:bodyPr>
          <a:lstStyle/>
          <a:p>
            <a:pPr eaLnBrk="1" hangingPunct="1"/>
            <a:r>
              <a:rPr lang="zh-CN" altLang="en-US" sz="1200" dirty="0">
                <a:solidFill>
                  <a:srgbClr val="000000"/>
                </a:solidFill>
                <a:latin typeface="微软雅黑" panose="020B0503020204020204" charset="-122"/>
                <a:ea typeface="微软雅黑" panose="020B0503020204020204" charset="-122"/>
              </a:rPr>
              <a:t>学术型硕士：临床医学</a:t>
            </a:r>
            <a:endParaRPr lang="zh-CN" altLang="en-US" sz="1200" dirty="0">
              <a:solidFill>
                <a:srgbClr val="000000"/>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7" name="文本框 13"/>
          <p:cNvSpPr txBox="1">
            <a:spLocks noChangeArrowheads="1"/>
          </p:cNvSpPr>
          <p:nvPr/>
        </p:nvSpPr>
        <p:spPr bwMode="auto">
          <a:xfrm>
            <a:off x="6884987" y="1657166"/>
            <a:ext cx="4630879" cy="2221827"/>
          </a:xfrm>
          <a:prstGeom prst="rect">
            <a:avLst/>
          </a:prstGeom>
          <a:noFill/>
          <a:ln w="9525">
            <a:noFill/>
            <a:miter lim="800000"/>
          </a:ln>
        </p:spPr>
        <p:txBody>
          <a:bodyPr wrap="square">
            <a:spAutoFit/>
          </a:bodyPr>
          <a:lstStyle/>
          <a:p>
            <a:pPr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lang="zh-CN" altLang="en-US" sz="1200" dirty="0">
                <a:solidFill>
                  <a:srgbClr val="000000"/>
                </a:solidFill>
                <a:latin typeface="微软雅黑" panose="020B0503020204020204" charset="-122"/>
                <a:ea typeface="微软雅黑" panose="020B0503020204020204" charset="-122"/>
              </a:rPr>
              <a:t>：消化内科学。</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lang="zh-CN" altLang="en-US" sz="1200" dirty="0">
                <a:solidFill>
                  <a:srgbClr val="000000"/>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2016</a:t>
            </a:r>
            <a:r>
              <a:rPr lang="zh-CN" altLang="en-US" sz="1200" dirty="0">
                <a:solidFill>
                  <a:prstClr val="black"/>
                </a:solidFill>
                <a:latin typeface="微软雅黑" panose="020B0503020204020204" charset="-122"/>
                <a:ea typeface="微软雅黑" panose="020B0503020204020204" charset="-122"/>
              </a:rPr>
              <a:t>年获广东省科技进步三等奖、</a:t>
            </a:r>
            <a:r>
              <a:rPr lang="en-US" altLang="zh-CN" sz="1200" dirty="0">
                <a:solidFill>
                  <a:prstClr val="black"/>
                </a:solidFill>
                <a:latin typeface="微软雅黑" panose="020B0503020204020204" charset="-122"/>
                <a:ea typeface="微软雅黑" panose="020B0503020204020204" charset="-122"/>
              </a:rPr>
              <a:t>2012</a:t>
            </a:r>
            <a:r>
              <a:rPr lang="zh-CN" altLang="en-US" sz="1200" dirty="0">
                <a:solidFill>
                  <a:prstClr val="black"/>
                </a:solidFill>
                <a:latin typeface="微软雅黑" panose="020B0503020204020204" charset="-122"/>
                <a:ea typeface="微软雅黑" panose="020B0503020204020204" charset="-122"/>
              </a:rPr>
              <a:t>年获广州市科技进步一等奖，广州市第一人民医院院管优秀科技人才（</a:t>
            </a:r>
            <a:r>
              <a:rPr lang="en-US" altLang="zh-CN" sz="1200" dirty="0">
                <a:solidFill>
                  <a:prstClr val="black"/>
                </a:solidFill>
                <a:latin typeface="微软雅黑" panose="020B0503020204020204" charset="-122"/>
                <a:ea typeface="微软雅黑" panose="020B0503020204020204" charset="-122"/>
              </a:rPr>
              <a:t>2003-2010</a:t>
            </a:r>
            <a:r>
              <a:rPr lang="zh-CN" altLang="en-US" sz="1200" dirty="0">
                <a:solidFill>
                  <a:prstClr val="black"/>
                </a:solidFill>
                <a:latin typeface="微软雅黑" panose="020B0503020204020204" charset="-122"/>
                <a:ea typeface="微软雅黑" panose="020B0503020204020204" charset="-122"/>
              </a:rPr>
              <a:t>），广州市第一人民医院年度十大学习标兵（</a:t>
            </a:r>
            <a:r>
              <a:rPr lang="en-US" altLang="zh-CN" sz="1200" dirty="0">
                <a:solidFill>
                  <a:prstClr val="black"/>
                </a:solidFill>
                <a:latin typeface="微软雅黑" panose="020B0503020204020204" charset="-122"/>
                <a:ea typeface="微软雅黑" panose="020B0503020204020204" charset="-122"/>
              </a:rPr>
              <a:t>2008</a:t>
            </a:r>
            <a:r>
              <a:rPr lang="zh-CN" altLang="en-US" sz="1200" dirty="0">
                <a:solidFill>
                  <a:prstClr val="black"/>
                </a:solidFill>
                <a:latin typeface="微软雅黑" panose="020B0503020204020204" charset="-122"/>
                <a:ea typeface="微软雅黑" panose="020B0503020204020204" charset="-122"/>
              </a:rPr>
              <a:t>）。近年</a:t>
            </a:r>
            <a:r>
              <a:rPr lang="zh-CN" altLang="en-US" sz="1200" dirty="0">
                <a:solidFill>
                  <a:srgbClr val="000000"/>
                </a:solidFill>
                <a:latin typeface="微软雅黑" panose="020B0503020204020204" charset="-122"/>
                <a:ea typeface="微软雅黑" panose="020B0503020204020204" charset="-122"/>
              </a:rPr>
              <a:t>在国内外期刊发表论文</a:t>
            </a:r>
            <a:r>
              <a:rPr lang="en-US" altLang="zh-CN" sz="1200" dirty="0">
                <a:solidFill>
                  <a:srgbClr val="000000"/>
                </a:solidFill>
                <a:latin typeface="微软雅黑" panose="020B0503020204020204" charset="-122"/>
                <a:ea typeface="微软雅黑" panose="020B0503020204020204" charset="-122"/>
              </a:rPr>
              <a:t>100</a:t>
            </a:r>
            <a:r>
              <a:rPr lang="zh-CN" altLang="en-US" sz="1200" dirty="0">
                <a:solidFill>
                  <a:srgbClr val="000000"/>
                </a:solidFill>
                <a:latin typeface="微软雅黑" panose="020B0503020204020204" charset="-122"/>
                <a:ea typeface="微软雅黑" panose="020B0503020204020204" charset="-122"/>
              </a:rPr>
              <a:t>余篇，其中</a:t>
            </a:r>
            <a:r>
              <a:rPr lang="en-US" altLang="zh-CN" sz="1200" dirty="0">
                <a:solidFill>
                  <a:srgbClr val="000000"/>
                </a:solidFill>
                <a:latin typeface="微软雅黑" panose="020B0503020204020204" charset="-122"/>
                <a:ea typeface="微软雅黑" panose="020B0503020204020204" charset="-122"/>
              </a:rPr>
              <a:t>SCI</a:t>
            </a:r>
            <a:r>
              <a:rPr lang="zh-CN" altLang="en-US" sz="1200" dirty="0">
                <a:solidFill>
                  <a:srgbClr val="000000"/>
                </a:solidFill>
                <a:latin typeface="微软雅黑" panose="020B0503020204020204" charset="-122"/>
                <a:ea typeface="微软雅黑" panose="020B0503020204020204" charset="-122"/>
              </a:rPr>
              <a:t>收录</a:t>
            </a:r>
            <a:r>
              <a:rPr lang="en-US" altLang="zh-CN" sz="1200" dirty="0">
                <a:solidFill>
                  <a:srgbClr val="000000"/>
                </a:solidFill>
                <a:latin typeface="微软雅黑" panose="020B0503020204020204" charset="-122"/>
                <a:ea typeface="微软雅黑" panose="020B0503020204020204" charset="-122"/>
              </a:rPr>
              <a:t>40</a:t>
            </a:r>
            <a:r>
              <a:rPr lang="zh-CN" altLang="en-US" sz="1200" dirty="0">
                <a:solidFill>
                  <a:srgbClr val="000000"/>
                </a:solidFill>
                <a:latin typeface="微软雅黑" panose="020B0503020204020204" charset="-122"/>
                <a:ea typeface="微软雅黑" panose="020B0503020204020204" charset="-122"/>
              </a:rPr>
              <a:t>多篇。参编论著</a:t>
            </a:r>
            <a:r>
              <a:rPr lang="en-US" altLang="zh-CN" sz="1200" dirty="0">
                <a:solidFill>
                  <a:srgbClr val="000000"/>
                </a:solidFill>
                <a:latin typeface="微软雅黑" panose="020B0503020204020204" charset="-122"/>
                <a:ea typeface="微软雅黑" panose="020B0503020204020204" charset="-122"/>
              </a:rPr>
              <a:t>3</a:t>
            </a:r>
            <a:r>
              <a:rPr lang="zh-CN" altLang="en-US" sz="1200" dirty="0">
                <a:solidFill>
                  <a:srgbClr val="000000"/>
                </a:solidFill>
                <a:latin typeface="微软雅黑" panose="020B0503020204020204" charset="-122"/>
                <a:ea typeface="微软雅黑" panose="020B0503020204020204" charset="-122"/>
              </a:rPr>
              <a:t>篇，编写指南</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专家共识</a:t>
            </a:r>
            <a:r>
              <a:rPr lang="en-US" altLang="zh-CN" sz="1200" dirty="0">
                <a:solidFill>
                  <a:srgbClr val="000000"/>
                </a:solidFill>
                <a:latin typeface="微软雅黑" panose="020B0503020204020204" charset="-122"/>
                <a:ea typeface="微软雅黑" panose="020B0503020204020204" charset="-122"/>
              </a:rPr>
              <a:t>12</a:t>
            </a:r>
            <a:r>
              <a:rPr lang="zh-CN" altLang="en-US" sz="1200" dirty="0">
                <a:solidFill>
                  <a:srgbClr val="000000"/>
                </a:solidFill>
                <a:latin typeface="微软雅黑" panose="020B0503020204020204" charset="-122"/>
                <a:ea typeface="微软雅黑" panose="020B0503020204020204" charset="-122"/>
              </a:rPr>
              <a:t>篇。</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lang="zh-CN" altLang="en-US" sz="1200" dirty="0">
                <a:solidFill>
                  <a:srgbClr val="000000"/>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主持</a:t>
            </a:r>
            <a:r>
              <a:rPr lang="zh-CN" altLang="en-US" sz="1200" dirty="0">
                <a:solidFill>
                  <a:srgbClr val="000000"/>
                </a:solidFill>
                <a:latin typeface="微软雅黑" panose="020B0503020204020204" charset="-122"/>
                <a:ea typeface="微软雅黑" panose="020B0503020204020204" charset="-122"/>
              </a:rPr>
              <a:t>国家自然科学基金</a:t>
            </a:r>
            <a:r>
              <a:rPr lang="en-US" altLang="zh-CN" sz="1200" dirty="0">
                <a:solidFill>
                  <a:srgbClr val="000000"/>
                </a:solidFill>
                <a:latin typeface="微软雅黑" panose="020B0503020204020204" charset="-122"/>
                <a:ea typeface="微软雅黑" panose="020B0503020204020204" charset="-122"/>
              </a:rPr>
              <a:t>2</a:t>
            </a:r>
            <a:r>
              <a:rPr lang="zh-CN" altLang="en-US" sz="1200" dirty="0">
                <a:solidFill>
                  <a:srgbClr val="000000"/>
                </a:solidFill>
                <a:latin typeface="微软雅黑" panose="020B0503020204020204" charset="-122"/>
                <a:ea typeface="微软雅黑" panose="020B0503020204020204" charset="-122"/>
              </a:rPr>
              <a:t>项（</a:t>
            </a:r>
            <a:r>
              <a:rPr lang="en-US" altLang="zh-CN" sz="1200" dirty="0">
                <a:solidFill>
                  <a:srgbClr val="000000"/>
                </a:solidFill>
                <a:latin typeface="微软雅黑" panose="020B0503020204020204" charset="-122"/>
                <a:ea typeface="微软雅黑" panose="020B0503020204020204" charset="-122"/>
              </a:rPr>
              <a:t>82170585</a:t>
            </a:r>
            <a:r>
              <a:rPr lang="zh-CN" altLang="en-US" sz="1200" dirty="0">
                <a:solidFill>
                  <a:srgbClr val="000000"/>
                </a:solidFill>
                <a:latin typeface="微软雅黑" panose="020B0503020204020204" charset="-122"/>
                <a:ea typeface="微软雅黑" panose="020B0503020204020204" charset="-122"/>
              </a:rPr>
              <a:t>、</a:t>
            </a:r>
            <a:r>
              <a:rPr lang="en-US" altLang="zh-CN" sz="1200" dirty="0">
                <a:solidFill>
                  <a:srgbClr val="000000"/>
                </a:solidFill>
                <a:latin typeface="微软雅黑" panose="020B0503020204020204" charset="-122"/>
                <a:ea typeface="微软雅黑" panose="020B0503020204020204" charset="-122"/>
              </a:rPr>
              <a:t>81970507</a:t>
            </a:r>
            <a:r>
              <a:rPr lang="zh-CN" altLang="en-US" sz="1200" dirty="0">
                <a:solidFill>
                  <a:srgbClr val="000000"/>
                </a:solidFill>
                <a:latin typeface="微软雅黑" panose="020B0503020204020204" charset="-122"/>
                <a:ea typeface="微软雅黑" panose="020B0503020204020204" charset="-122"/>
              </a:rPr>
              <a:t>）、广东省自然科学基金</a:t>
            </a:r>
            <a:r>
              <a:rPr lang="en-US" altLang="zh-CN" sz="1200" dirty="0">
                <a:solidFill>
                  <a:srgbClr val="000000"/>
                </a:solidFill>
                <a:latin typeface="微软雅黑" panose="020B0503020204020204" charset="-122"/>
                <a:ea typeface="微软雅黑" panose="020B0503020204020204" charset="-122"/>
              </a:rPr>
              <a:t>2</a:t>
            </a:r>
            <a:r>
              <a:rPr lang="zh-CN" altLang="en-US" sz="1200" dirty="0">
                <a:solidFill>
                  <a:srgbClr val="000000"/>
                </a:solidFill>
                <a:latin typeface="微软雅黑" panose="020B0503020204020204" charset="-122"/>
                <a:ea typeface="微软雅黑" panose="020B0503020204020204" charset="-122"/>
              </a:rPr>
              <a:t>项、广东省科技项目</a:t>
            </a:r>
            <a:r>
              <a:rPr lang="en-US" altLang="zh-CN" sz="1200" dirty="0">
                <a:solidFill>
                  <a:srgbClr val="000000"/>
                </a:solidFill>
                <a:latin typeface="微软雅黑" panose="020B0503020204020204" charset="-122"/>
                <a:ea typeface="微软雅黑" panose="020B0503020204020204" charset="-122"/>
              </a:rPr>
              <a:t>4</a:t>
            </a:r>
            <a:r>
              <a:rPr lang="zh-CN" altLang="en-US" sz="1200" dirty="0">
                <a:solidFill>
                  <a:srgbClr val="000000"/>
                </a:solidFill>
                <a:latin typeface="微软雅黑" panose="020B0503020204020204" charset="-122"/>
                <a:ea typeface="微软雅黑" panose="020B0503020204020204" charset="-122"/>
              </a:rPr>
              <a:t>项、广州市科技项目</a:t>
            </a:r>
            <a:r>
              <a:rPr lang="en-US" altLang="zh-CN" sz="1200" dirty="0">
                <a:solidFill>
                  <a:srgbClr val="000000"/>
                </a:solidFill>
                <a:latin typeface="微软雅黑" panose="020B0503020204020204" charset="-122"/>
                <a:ea typeface="微软雅黑" panose="020B0503020204020204" charset="-122"/>
              </a:rPr>
              <a:t>6</a:t>
            </a:r>
            <a:r>
              <a:rPr lang="zh-CN" altLang="en-US" sz="1200" dirty="0">
                <a:solidFill>
                  <a:srgbClr val="000000"/>
                </a:solidFill>
                <a:latin typeface="微软雅黑" panose="020B0503020204020204" charset="-122"/>
                <a:ea typeface="微软雅黑" panose="020B0503020204020204" charset="-122"/>
              </a:rPr>
              <a:t>项。</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 name="矩形 7"/>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eaLnBrk="1" hangingPunct="1">
              <a:lnSpc>
                <a:spcPct val="120000"/>
              </a:lnSpc>
            </a:pPr>
            <a:r>
              <a:rPr lang="zh-CN" altLang="en-US" sz="2000" b="1" dirty="0">
                <a:solidFill>
                  <a:srgbClr val="FFFFFF"/>
                </a:solidFill>
                <a:latin typeface="微软雅黑" panose="020B0503020204020204" charset="-122"/>
                <a:ea typeface="微软雅黑" panose="020B0503020204020204" charset="-122"/>
              </a:rPr>
              <a:t>周永健</a:t>
            </a:r>
            <a:endParaRPr lang="en-US" altLang="zh-CN" sz="2000" b="1" dirty="0">
              <a:solidFill>
                <a:srgbClr val="FFFFFF"/>
              </a:solidFill>
              <a:latin typeface="微软雅黑" panose="020B0503020204020204" charset="-122"/>
              <a:ea typeface="微软雅黑" panose="020B0503020204020204" charset="-122"/>
            </a:endParaRPr>
          </a:p>
        </p:txBody>
      </p:sp>
      <p:sp>
        <p:nvSpPr>
          <p:cNvPr id="10" name="文本框 9"/>
          <p:cNvSpPr txBox="1"/>
          <p:nvPr/>
        </p:nvSpPr>
        <p:spPr>
          <a:xfrm>
            <a:off x="2640013" y="475683"/>
            <a:ext cx="8309288" cy="830997"/>
          </a:xfrm>
          <a:prstGeom prst="rect">
            <a:avLst/>
          </a:prstGeom>
          <a:noFill/>
        </p:spPr>
        <p:txBody>
          <a:bodyPr wrap="square">
            <a:spAutoFit/>
          </a:bodyPr>
          <a:lstStyle/>
          <a:p>
            <a:pPr>
              <a:defRPr/>
            </a:pPr>
            <a:r>
              <a:rPr lang="zh-CN" altLang="en-US" sz="1200" b="1" spc="120" dirty="0">
                <a:solidFill>
                  <a:prstClr val="white"/>
                </a:solidFill>
                <a:latin typeface="微软雅黑" panose="020B0503020204020204" charset="-122"/>
                <a:ea typeface="微软雅黑" panose="020B0503020204020204" charset="-122"/>
              </a:rPr>
              <a:t>医学博士，主任医师，教授，博士生导师</a:t>
            </a:r>
            <a:endParaRPr lang="en-US" altLang="zh-CN" sz="1200" b="1" spc="120" dirty="0">
              <a:solidFill>
                <a:prstClr val="white"/>
              </a:solidFill>
              <a:latin typeface="微软雅黑" panose="020B0503020204020204" charset="-122"/>
              <a:ea typeface="微软雅黑" panose="020B0503020204020204" charset="-122"/>
            </a:endParaRPr>
          </a:p>
          <a:p>
            <a:pPr>
              <a:defRPr/>
            </a:pPr>
            <a:r>
              <a:rPr lang="zh-CN" altLang="en-US" sz="1200" b="1" spc="120" dirty="0">
                <a:solidFill>
                  <a:prstClr val="white"/>
                </a:solidFill>
                <a:latin typeface="微软雅黑" panose="020B0503020204020204" charset="-122"/>
                <a:ea typeface="微软雅黑" panose="020B0503020204020204" charset="-122"/>
              </a:rPr>
              <a:t>广州市第一人民医院消化内科，国家临床重点专科，科主任</a:t>
            </a:r>
            <a:endParaRPr lang="en-US" altLang="zh-CN" sz="1200" b="1" spc="120" dirty="0">
              <a:solidFill>
                <a:prstClr val="white"/>
              </a:solidFill>
              <a:latin typeface="微软雅黑" panose="020B0503020204020204" charset="-122"/>
              <a:ea typeface="微软雅黑" panose="020B0503020204020204" charset="-122"/>
            </a:endParaRPr>
          </a:p>
          <a:p>
            <a:pPr>
              <a:defRPr/>
            </a:pPr>
            <a:r>
              <a:rPr lang="zh-CN" altLang="en-US" sz="1200" b="1" spc="120" dirty="0">
                <a:solidFill>
                  <a:prstClr val="white"/>
                </a:solidFill>
                <a:latin typeface="微软雅黑" panose="020B0503020204020204" charset="-122"/>
                <a:ea typeface="微软雅黑" panose="020B0503020204020204" charset="-122"/>
              </a:rPr>
              <a:t>广州市卫健委高层次医学重点人才，广州市卫健委消化病重点学科带头人</a:t>
            </a:r>
            <a:endParaRPr lang="zh-CN" altLang="en-US" sz="1200" b="1" spc="120" dirty="0">
              <a:solidFill>
                <a:prstClr val="white"/>
              </a:solidFill>
              <a:latin typeface="微软雅黑" panose="020B0503020204020204" charset="-122"/>
              <a:ea typeface="微软雅黑" panose="020B0503020204020204" charset="-122"/>
            </a:endParaRPr>
          </a:p>
          <a:p>
            <a:pPr>
              <a:defRPr/>
            </a:pPr>
            <a:endPar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1" name="矩形 10"/>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文本框 17"/>
          <p:cNvSpPr txBox="1">
            <a:spLocks noChangeArrowheads="1"/>
          </p:cNvSpPr>
          <p:nvPr/>
        </p:nvSpPr>
        <p:spPr bwMode="auto">
          <a:xfrm>
            <a:off x="2834958" y="1158558"/>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3" name="图片 24"/>
          <p:cNvPicPr>
            <a:picLocks noChangeAspect="1"/>
          </p:cNvPicPr>
          <p:nvPr/>
        </p:nvPicPr>
        <p:blipFill>
          <a:blip r:embed="rId1" cstate="print"/>
          <a:srcRect t="3896" r="91544" b="3088"/>
          <a:stretch>
            <a:fillRect/>
          </a:stretch>
        </p:blipFill>
        <p:spPr bwMode="auto">
          <a:xfrm>
            <a:off x="2525713" y="1812447"/>
            <a:ext cx="309562" cy="358775"/>
          </a:xfrm>
          <a:prstGeom prst="rect">
            <a:avLst/>
          </a:prstGeom>
          <a:noFill/>
          <a:ln w="9525">
            <a:noFill/>
            <a:miter lim="800000"/>
            <a:headEnd/>
            <a:tailEnd/>
          </a:ln>
        </p:spPr>
      </p:pic>
      <p:sp>
        <p:nvSpPr>
          <p:cNvPr id="14" name="文本框 25"/>
          <p:cNvSpPr txBox="1">
            <a:spLocks noChangeArrowheads="1"/>
          </p:cNvSpPr>
          <p:nvPr/>
        </p:nvSpPr>
        <p:spPr bwMode="auto">
          <a:xfrm>
            <a:off x="2808288" y="1837847"/>
            <a:ext cx="1441420" cy="307777"/>
          </a:xfrm>
          <a:prstGeom prst="rect">
            <a:avLst/>
          </a:prstGeom>
          <a:noFill/>
          <a:ln w="9525">
            <a:noFill/>
            <a:miter lim="800000"/>
          </a:ln>
        </p:spPr>
        <p:txBody>
          <a:bodyPr wrap="none">
            <a:spAutoFit/>
          </a:bodyPr>
          <a:lstStyle/>
          <a:p>
            <a:pPr lvl="0" eaLnBrk="1" hangingPunct="1">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a:t>
            </a:r>
            <a:r>
              <a:rPr lang="zh-CN" altLang="en-US" sz="1400" b="1" dirty="0">
                <a:solidFill>
                  <a:srgbClr val="000000"/>
                </a:solidFill>
                <a:latin typeface="微软雅黑" panose="020B0503020204020204" charset="-122"/>
                <a:ea typeface="微软雅黑" panose="020B0503020204020204" charset="-122"/>
              </a:rPr>
              <a:t>与研修</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5"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6"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18" name="图片 24"/>
          <p:cNvPicPr>
            <a:picLocks noChangeAspect="1"/>
          </p:cNvPicPr>
          <p:nvPr/>
        </p:nvPicPr>
        <p:blipFill>
          <a:blip r:embed="rId1" cstate="print"/>
          <a:srcRect t="3896" r="91544" b="3088"/>
          <a:stretch>
            <a:fillRect/>
          </a:stretch>
        </p:blipFill>
        <p:spPr bwMode="auto">
          <a:xfrm>
            <a:off x="2579503" y="3763290"/>
            <a:ext cx="309562" cy="358775"/>
          </a:xfrm>
          <a:prstGeom prst="rect">
            <a:avLst/>
          </a:prstGeom>
          <a:noFill/>
          <a:ln w="9525">
            <a:noFill/>
            <a:miter lim="800000"/>
            <a:headEnd/>
            <a:tailEnd/>
          </a:ln>
        </p:spPr>
      </p:pic>
      <p:sp>
        <p:nvSpPr>
          <p:cNvPr id="19" name="文本框 25"/>
          <p:cNvSpPr txBox="1">
            <a:spLocks noChangeArrowheads="1"/>
          </p:cNvSpPr>
          <p:nvPr/>
        </p:nvSpPr>
        <p:spPr bwMode="auto">
          <a:xfrm>
            <a:off x="2862078" y="3788690"/>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 name="矩形 20"/>
          <p:cNvSpPr/>
          <p:nvPr/>
        </p:nvSpPr>
        <p:spPr>
          <a:xfrm>
            <a:off x="2505692" y="2112609"/>
            <a:ext cx="6096000" cy="1624740"/>
          </a:xfrm>
          <a:prstGeom prst="rect">
            <a:avLst/>
          </a:prstGeom>
        </p:spPr>
        <p:txBody>
          <a:bodyPr>
            <a:spAutoFit/>
          </a:bodyPr>
          <a:lstStyle/>
          <a:p>
            <a:pPr lvl="0">
              <a:lnSpc>
                <a:spcPct val="120000"/>
              </a:lnSpc>
              <a:defRPr/>
            </a:pPr>
            <a:r>
              <a:rPr lang="en-US" altLang="zh-CN" sz="1200" dirty="0">
                <a:solidFill>
                  <a:prstClr val="black"/>
                </a:solidFill>
                <a:latin typeface="微软雅黑" panose="020B0503020204020204" charset="-122"/>
                <a:ea typeface="微软雅黑" panose="020B0503020204020204" charset="-122"/>
              </a:rPr>
              <a:t>1986.07-1991.07   </a:t>
            </a:r>
            <a:r>
              <a:rPr lang="zh-CN" altLang="en-US" sz="1200" dirty="0">
                <a:solidFill>
                  <a:prstClr val="black"/>
                </a:solidFill>
                <a:latin typeface="微软雅黑" panose="020B0503020204020204" charset="-122"/>
                <a:ea typeface="微软雅黑" panose="020B0503020204020204" charset="-122"/>
              </a:rPr>
              <a:t>徐州医科大学   学士</a:t>
            </a:r>
            <a:endParaRPr lang="en-US" altLang="zh-CN" sz="1200" dirty="0">
              <a:solidFill>
                <a:prstClr val="black"/>
              </a:solidFill>
              <a:latin typeface="微软雅黑" panose="020B0503020204020204" charset="-122"/>
              <a:ea typeface="微软雅黑" panose="020B0503020204020204" charset="-122"/>
            </a:endParaRPr>
          </a:p>
          <a:p>
            <a:pPr marL="228600" lvl="0" indent="-228600">
              <a:lnSpc>
                <a:spcPct val="120000"/>
              </a:lnSpc>
              <a:buFontTx/>
              <a:buAutoNum type="arabicPlain" startAt="1993"/>
              <a:defRPr/>
            </a:pPr>
            <a:r>
              <a:rPr lang="en-US" altLang="zh-CN" sz="1200" dirty="0">
                <a:solidFill>
                  <a:prstClr val="black"/>
                </a:solidFill>
                <a:latin typeface="微软雅黑" panose="020B0503020204020204" charset="-122"/>
                <a:ea typeface="微软雅黑" panose="020B0503020204020204" charset="-122"/>
              </a:rPr>
              <a:t>.08-1996.07</a:t>
            </a:r>
            <a:r>
              <a:rPr lang="zh-CN" altLang="en-US" sz="1200" dirty="0">
                <a:solidFill>
                  <a:prstClr val="black"/>
                </a:solidFill>
                <a:latin typeface="微软雅黑" panose="020B0503020204020204" charset="-122"/>
                <a:ea typeface="微软雅黑" panose="020B0503020204020204" charset="-122"/>
              </a:rPr>
              <a:t>  上海交通大学医学院消化研究所   硕士</a:t>
            </a:r>
            <a:endParaRPr lang="en-US" altLang="zh-CN" sz="1200" dirty="0">
              <a:solidFill>
                <a:prstClr val="black"/>
              </a:solidFill>
              <a:latin typeface="微软雅黑" panose="020B0503020204020204" charset="-122"/>
              <a:ea typeface="微软雅黑" panose="020B0503020204020204" charset="-122"/>
            </a:endParaRPr>
          </a:p>
          <a:p>
            <a:pPr lvl="0">
              <a:lnSpc>
                <a:spcPct val="120000"/>
              </a:lnSpc>
              <a:defRPr/>
            </a:pPr>
            <a:r>
              <a:rPr lang="en-US" altLang="zh-CN" sz="1200" dirty="0">
                <a:solidFill>
                  <a:prstClr val="black"/>
                </a:solidFill>
                <a:latin typeface="微软雅黑" panose="020B0503020204020204" charset="-122"/>
                <a:ea typeface="微软雅黑" panose="020B0503020204020204" charset="-122"/>
              </a:rPr>
              <a:t>2004.08-2008.07   </a:t>
            </a:r>
            <a:r>
              <a:rPr lang="zh-CN" altLang="en-US" sz="1200" dirty="0">
                <a:solidFill>
                  <a:prstClr val="black"/>
                </a:solidFill>
                <a:latin typeface="微软雅黑" panose="020B0503020204020204" charset="-122"/>
                <a:ea typeface="微软雅黑" panose="020B0503020204020204" charset="-122"/>
              </a:rPr>
              <a:t>中山大学医学院   博士</a:t>
            </a:r>
            <a:endParaRPr lang="en-US" altLang="zh-CN" sz="1200" dirty="0">
              <a:solidFill>
                <a:prstClr val="black"/>
              </a:solidFill>
              <a:latin typeface="微软雅黑" panose="020B0503020204020204" charset="-122"/>
              <a:ea typeface="微软雅黑" panose="020B0503020204020204" charset="-122"/>
            </a:endParaRPr>
          </a:p>
          <a:p>
            <a:pPr marL="228600" lvl="0" indent="-228600">
              <a:lnSpc>
                <a:spcPct val="120000"/>
              </a:lnSpc>
              <a:buFontTx/>
              <a:buAutoNum type="arabicPlain" startAt="2006"/>
              <a:defRPr/>
            </a:pPr>
            <a:r>
              <a:rPr lang="en-US" altLang="zh-CN" sz="1200" dirty="0">
                <a:solidFill>
                  <a:prstClr val="black"/>
                </a:solidFill>
                <a:latin typeface="微软雅黑" panose="020B0503020204020204" charset="-122"/>
                <a:ea typeface="微软雅黑" panose="020B0503020204020204" charset="-122"/>
              </a:rPr>
              <a:t>.11-2007.11</a:t>
            </a:r>
            <a:r>
              <a:rPr lang="zh-CN" altLang="en-US" sz="1200" dirty="0">
                <a:solidFill>
                  <a:prstClr val="black"/>
                </a:solidFill>
                <a:latin typeface="微软雅黑" panose="020B0503020204020204" charset="-122"/>
                <a:ea typeface="微软雅黑" panose="020B0503020204020204" charset="-122"/>
              </a:rPr>
              <a:t>   美国</a:t>
            </a:r>
            <a:r>
              <a:rPr lang="en-US" altLang="zh-CN" sz="1200" dirty="0">
                <a:solidFill>
                  <a:prstClr val="black"/>
                </a:solidFill>
                <a:latin typeface="微软雅黑" panose="020B0503020204020204" charset="-122"/>
                <a:ea typeface="微软雅黑" panose="020B0503020204020204" charset="-122"/>
              </a:rPr>
              <a:t>Alabama</a:t>
            </a:r>
            <a:r>
              <a:rPr lang="zh-CN" altLang="en-US" sz="1200" dirty="0">
                <a:solidFill>
                  <a:prstClr val="black"/>
                </a:solidFill>
                <a:latin typeface="微软雅黑" panose="020B0503020204020204" charset="-122"/>
                <a:ea typeface="微软雅黑" panose="020B0503020204020204" charset="-122"/>
              </a:rPr>
              <a:t>大学</a:t>
            </a:r>
            <a:r>
              <a:rPr lang="en-US" altLang="zh-CN" sz="1200" dirty="0">
                <a:solidFill>
                  <a:prstClr val="black"/>
                </a:solidFill>
                <a:latin typeface="微软雅黑" panose="020B0503020204020204" charset="-122"/>
                <a:ea typeface="微软雅黑" panose="020B0503020204020204" charset="-122"/>
              </a:rPr>
              <a:t>Birmingham</a:t>
            </a:r>
            <a:r>
              <a:rPr lang="zh-CN" altLang="en-US" sz="1200" dirty="0">
                <a:solidFill>
                  <a:prstClr val="black"/>
                </a:solidFill>
                <a:latin typeface="微软雅黑" panose="020B0503020204020204" charset="-122"/>
                <a:ea typeface="微软雅黑" panose="020B0503020204020204" charset="-122"/>
              </a:rPr>
              <a:t>分校</a:t>
            </a:r>
            <a:endParaRPr lang="en-US" altLang="zh-CN" sz="1200" dirty="0">
              <a:solidFill>
                <a:prstClr val="black"/>
              </a:solidFill>
              <a:latin typeface="微软雅黑" panose="020B0503020204020204" charset="-122"/>
              <a:ea typeface="微软雅黑" panose="020B0503020204020204" charset="-122"/>
            </a:endParaRPr>
          </a:p>
          <a:p>
            <a:pPr marL="228600" lvl="0" indent="-228600">
              <a:lnSpc>
                <a:spcPct val="120000"/>
              </a:lnSpc>
              <a:defRPr/>
            </a:pPr>
            <a:r>
              <a:rPr lang="zh-CN" altLang="en-US" sz="1200" dirty="0">
                <a:solidFill>
                  <a:prstClr val="black"/>
                </a:solidFill>
                <a:latin typeface="微软雅黑" panose="020B0503020204020204" charset="-122"/>
                <a:ea typeface="微软雅黑" panose="020B0503020204020204" charset="-122"/>
              </a:rPr>
              <a:t>                              医学院   访问学者</a:t>
            </a:r>
            <a:endParaRPr lang="en-US" altLang="zh-CN" sz="1200" dirty="0">
              <a:solidFill>
                <a:prstClr val="black"/>
              </a:solidFill>
              <a:latin typeface="微软雅黑" panose="020B0503020204020204" charset="-122"/>
              <a:ea typeface="微软雅黑" panose="020B0503020204020204" charset="-122"/>
            </a:endParaRPr>
          </a:p>
          <a:p>
            <a:pPr marL="228600" lvl="0" indent="-228600">
              <a:lnSpc>
                <a:spcPct val="120000"/>
              </a:lnSpc>
              <a:buAutoNum type="arabicPlain" startAt="2014"/>
              <a:defRPr/>
            </a:pPr>
            <a:r>
              <a:rPr lang="en-US" altLang="zh-CN" sz="1200" dirty="0">
                <a:solidFill>
                  <a:prstClr val="black"/>
                </a:solidFill>
                <a:latin typeface="微软雅黑" panose="020B0503020204020204" charset="-122"/>
                <a:ea typeface="微软雅黑" panose="020B0503020204020204" charset="-122"/>
              </a:rPr>
              <a:t>.06-2014.07</a:t>
            </a:r>
            <a:r>
              <a:rPr lang="zh-CN" altLang="en-US" sz="1200" dirty="0">
                <a:solidFill>
                  <a:prstClr val="black"/>
                </a:solidFill>
                <a:latin typeface="微软雅黑" panose="020B0503020204020204" charset="-122"/>
                <a:ea typeface="微软雅黑" panose="020B0503020204020204" charset="-122"/>
              </a:rPr>
              <a:t>   西班牙</a:t>
            </a:r>
            <a:r>
              <a:rPr lang="en-US" altLang="zh-CN" sz="1200" dirty="0">
                <a:solidFill>
                  <a:prstClr val="black"/>
                </a:solidFill>
                <a:latin typeface="微软雅黑" panose="020B0503020204020204" charset="-122"/>
                <a:ea typeface="微软雅黑" panose="020B0503020204020204" charset="-122"/>
              </a:rPr>
              <a:t>Hospital Universitario </a:t>
            </a:r>
            <a:endParaRPr lang="en-US" altLang="zh-CN" sz="1200" dirty="0">
              <a:solidFill>
                <a:prstClr val="black"/>
              </a:solidFill>
              <a:latin typeface="微软雅黑" panose="020B0503020204020204" charset="-122"/>
              <a:ea typeface="微软雅黑" panose="020B0503020204020204" charset="-122"/>
            </a:endParaRPr>
          </a:p>
          <a:p>
            <a:pPr lvl="0">
              <a:lnSpc>
                <a:spcPct val="120000"/>
              </a:lnSpc>
              <a:defRPr/>
            </a:pPr>
            <a:r>
              <a:rPr lang="en-US" altLang="zh-CN" sz="1200" dirty="0">
                <a:solidFill>
                  <a:prstClr val="black"/>
                </a:solidFill>
                <a:latin typeface="微软雅黑" panose="020B0503020204020204" charset="-122"/>
                <a:ea typeface="微软雅黑" panose="020B0503020204020204" charset="-122"/>
              </a:rPr>
              <a:t>                               </a:t>
            </a:r>
            <a:r>
              <a:rPr lang="en-US" altLang="zh-CN" sz="1200" dirty="0" err="1">
                <a:solidFill>
                  <a:prstClr val="black"/>
                </a:solidFill>
                <a:latin typeface="微软雅黑" panose="020B0503020204020204" charset="-122"/>
                <a:ea typeface="微软雅黑" panose="020B0503020204020204" charset="-122"/>
              </a:rPr>
              <a:t>Vall</a:t>
            </a:r>
            <a:r>
              <a:rPr lang="en-US" altLang="zh-CN" sz="1200" dirty="0">
                <a:solidFill>
                  <a:prstClr val="black"/>
                </a:solidFill>
                <a:latin typeface="微软雅黑" panose="020B0503020204020204" charset="-122"/>
                <a:ea typeface="微软雅黑" panose="020B0503020204020204" charset="-122"/>
              </a:rPr>
              <a:t>  </a:t>
            </a:r>
            <a:r>
              <a:rPr lang="en-US" altLang="zh-CN" sz="1200" dirty="0" err="1">
                <a:solidFill>
                  <a:prstClr val="black"/>
                </a:solidFill>
                <a:latin typeface="微软雅黑" panose="020B0503020204020204" charset="-122"/>
                <a:ea typeface="微软雅黑" panose="020B0503020204020204" charset="-122"/>
              </a:rPr>
              <a:t>d'Hebron</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访问学者</a:t>
            </a:r>
            <a:endParaRPr lang="en-US" altLang="zh-CN" sz="1200" dirty="0">
              <a:solidFill>
                <a:prstClr val="black"/>
              </a:solidFill>
              <a:latin typeface="微软雅黑" panose="020B0503020204020204" charset="-122"/>
              <a:ea typeface="微软雅黑" panose="020B0503020204020204" charset="-122"/>
            </a:endParaRPr>
          </a:p>
        </p:txBody>
      </p:sp>
      <p:sp>
        <p:nvSpPr>
          <p:cNvPr id="22" name="矩形 30"/>
          <p:cNvSpPr>
            <a:spLocks noChangeArrowheads="1"/>
          </p:cNvSpPr>
          <p:nvPr/>
        </p:nvSpPr>
        <p:spPr bwMode="auto">
          <a:xfrm>
            <a:off x="2574603" y="4150429"/>
            <a:ext cx="4151630" cy="22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20000"/>
              </a:lnSpc>
            </a:pPr>
            <a:r>
              <a:rPr lang="zh-CN" altLang="en-US" sz="1200" dirty="0">
                <a:solidFill>
                  <a:srgbClr val="000000"/>
                </a:solidFill>
                <a:latin typeface="微软雅黑" panose="020B0503020204020204" charset="-122"/>
                <a:ea typeface="微软雅黑" panose="020B0503020204020204" charset="-122"/>
              </a:rPr>
              <a:t>国家消化道早癌防治中心成员单位首席专家</a:t>
            </a:r>
            <a:endParaRPr lang="en-US" altLang="zh-CN" sz="1200" dirty="0">
              <a:solidFill>
                <a:srgbClr val="000000"/>
              </a:solidFill>
              <a:latin typeface="微软雅黑" panose="020B0503020204020204" charset="-122"/>
              <a:ea typeface="微软雅黑" panose="020B0503020204020204" charset="-122"/>
            </a:endParaRPr>
          </a:p>
          <a:p>
            <a:pPr>
              <a:lnSpc>
                <a:spcPct val="120000"/>
              </a:lnSpc>
            </a:pPr>
            <a:r>
              <a:rPr lang="zh-CN" altLang="en-US" sz="1200" dirty="0">
                <a:solidFill>
                  <a:srgbClr val="000000"/>
                </a:solidFill>
                <a:latin typeface="微软雅黑" panose="020B0503020204020204" charset="-122"/>
                <a:ea typeface="微软雅黑" panose="020B0503020204020204" charset="-122"/>
              </a:rPr>
              <a:t>国家炎症性肠病诊疗区域中心（</a:t>
            </a:r>
            <a:r>
              <a:rPr lang="en-US" altLang="zh-CN" sz="1200" dirty="0">
                <a:solidFill>
                  <a:srgbClr val="000000"/>
                </a:solidFill>
                <a:latin typeface="微软雅黑" panose="020B0503020204020204" charset="-122"/>
                <a:ea typeface="微软雅黑" panose="020B0503020204020204" charset="-122"/>
              </a:rPr>
              <a:t>IBDQCC</a:t>
            </a:r>
            <a:r>
              <a:rPr lang="zh-CN" altLang="en-US" sz="1200" dirty="0">
                <a:solidFill>
                  <a:srgbClr val="000000"/>
                </a:solidFill>
                <a:latin typeface="微软雅黑" panose="020B0503020204020204" charset="-122"/>
                <a:ea typeface="微软雅黑" panose="020B0503020204020204" charset="-122"/>
              </a:rPr>
              <a:t>）主任</a:t>
            </a:r>
            <a:endParaRPr lang="zh-CN" altLang="en-US" sz="1200" dirty="0">
              <a:solidFill>
                <a:srgbClr val="000000"/>
              </a:solidFill>
              <a:latin typeface="微软雅黑" panose="020B0503020204020204" charset="-122"/>
              <a:ea typeface="微软雅黑" panose="020B0503020204020204" charset="-122"/>
            </a:endParaRPr>
          </a:p>
          <a:p>
            <a:pPr>
              <a:lnSpc>
                <a:spcPct val="120000"/>
              </a:lnSpc>
            </a:pPr>
            <a:r>
              <a:rPr lang="zh-CN" altLang="en-US" sz="1200" dirty="0">
                <a:solidFill>
                  <a:srgbClr val="000000"/>
                </a:solidFill>
                <a:latin typeface="微软雅黑" panose="020B0503020204020204" charset="-122"/>
                <a:ea typeface="微软雅黑" panose="020B0503020204020204" charset="-122"/>
              </a:rPr>
              <a:t>中华医学会肝病分会委员、消化分会胰腺学组委员</a:t>
            </a:r>
            <a:endParaRPr lang="en-US" altLang="zh-CN" sz="1200" dirty="0">
              <a:solidFill>
                <a:srgbClr val="000000"/>
              </a:solidFill>
              <a:latin typeface="微软雅黑" panose="020B0503020204020204" charset="-122"/>
              <a:ea typeface="微软雅黑" panose="020B0503020204020204" charset="-122"/>
            </a:endParaRPr>
          </a:p>
          <a:p>
            <a:pPr>
              <a:lnSpc>
                <a:spcPct val="120000"/>
              </a:lnSpc>
            </a:pPr>
            <a:r>
              <a:rPr lang="zh-CN" altLang="en-US" sz="1200" dirty="0">
                <a:solidFill>
                  <a:srgbClr val="000000"/>
                </a:solidFill>
                <a:latin typeface="微软雅黑" panose="020B0503020204020204" charset="-122"/>
                <a:ea typeface="微软雅黑" panose="020B0503020204020204" charset="-122"/>
              </a:rPr>
              <a:t>中国医师协会消化内镜介入分会委员</a:t>
            </a:r>
            <a:endParaRPr lang="zh-CN" altLang="en-US" sz="1200" dirty="0">
              <a:solidFill>
                <a:srgbClr val="000000"/>
              </a:solidFill>
              <a:latin typeface="微软雅黑" panose="020B0503020204020204" charset="-122"/>
              <a:ea typeface="微软雅黑" panose="020B0503020204020204" charset="-122"/>
            </a:endParaRPr>
          </a:p>
          <a:p>
            <a:pPr>
              <a:lnSpc>
                <a:spcPct val="120000"/>
              </a:lnSpc>
            </a:pPr>
            <a:r>
              <a:rPr lang="zh-CN" altLang="en-US" sz="1200" dirty="0">
                <a:solidFill>
                  <a:srgbClr val="000000"/>
                </a:solidFill>
                <a:latin typeface="微软雅黑" panose="020B0503020204020204" charset="-122"/>
                <a:ea typeface="微软雅黑" panose="020B0503020204020204" charset="-122"/>
              </a:rPr>
              <a:t>广东省医学会肝病分会主任委员、自身免疫肝病学组组长、内镜分会常委</a:t>
            </a:r>
            <a:endParaRPr lang="zh-CN" altLang="en-US" sz="1200" dirty="0">
              <a:solidFill>
                <a:srgbClr val="000000"/>
              </a:solidFill>
              <a:latin typeface="微软雅黑" panose="020B0503020204020204" charset="-122"/>
              <a:ea typeface="微软雅黑" panose="020B0503020204020204" charset="-122"/>
            </a:endParaRPr>
          </a:p>
          <a:p>
            <a:pPr>
              <a:lnSpc>
                <a:spcPct val="120000"/>
              </a:lnSpc>
            </a:pPr>
            <a:r>
              <a:rPr lang="zh-CN" altLang="en-US" sz="1200" dirty="0">
                <a:solidFill>
                  <a:srgbClr val="000000"/>
                </a:solidFill>
                <a:latin typeface="微软雅黑" panose="020B0503020204020204" charset="-122"/>
                <a:ea typeface="微软雅黑" panose="020B0503020204020204" charset="-122"/>
              </a:rPr>
              <a:t>广东省医师协会消化内镜学分会副主任委员、肝病委员会副主任委员、免疫肝与脂肪肝学组组长</a:t>
            </a:r>
            <a:endParaRPr lang="zh-CN" altLang="en-US" sz="1200" dirty="0">
              <a:solidFill>
                <a:srgbClr val="000000"/>
              </a:solidFill>
              <a:latin typeface="微软雅黑" panose="020B0503020204020204" charset="-122"/>
              <a:ea typeface="微软雅黑" panose="020B0503020204020204" charset="-122"/>
            </a:endParaRPr>
          </a:p>
          <a:p>
            <a:pPr>
              <a:lnSpc>
                <a:spcPct val="120000"/>
              </a:lnSpc>
            </a:pPr>
            <a:r>
              <a:rPr lang="zh-CN" altLang="en-US" sz="1200" dirty="0">
                <a:solidFill>
                  <a:srgbClr val="000000"/>
                </a:solidFill>
                <a:latin typeface="微软雅黑" panose="020B0503020204020204" charset="-122"/>
                <a:ea typeface="微软雅黑" panose="020B0503020204020204" charset="-122"/>
              </a:rPr>
              <a:t>广州市医学会肝病学分会副主任委员、消化分会副主委</a:t>
            </a:r>
            <a:endParaRPr lang="en-US" altLang="zh-CN" sz="1200" dirty="0">
              <a:solidFill>
                <a:srgbClr val="000000"/>
              </a:solidFill>
              <a:latin typeface="微软雅黑" panose="020B0503020204020204" charset="-122"/>
              <a:ea typeface="微软雅黑" panose="020B0503020204020204" charset="-122"/>
            </a:endParaRPr>
          </a:p>
          <a:p>
            <a:pPr>
              <a:lnSpc>
                <a:spcPct val="120000"/>
              </a:lnSpc>
            </a:pPr>
            <a:r>
              <a:rPr lang="zh-CN" altLang="en-US" sz="1200" dirty="0">
                <a:solidFill>
                  <a:srgbClr val="000000"/>
                </a:solidFill>
                <a:latin typeface="微软雅黑" panose="020B0503020204020204" charset="-122"/>
                <a:ea typeface="微软雅黑" panose="020B0503020204020204" charset="-122"/>
              </a:rPr>
              <a:t>广州市医师协会内镜分会主任委员</a:t>
            </a:r>
            <a:endParaRPr lang="zh-CN" altLang="en-US" sz="1200" dirty="0">
              <a:solidFill>
                <a:srgbClr val="000000"/>
              </a:solidFill>
              <a:latin typeface="微软雅黑" panose="020B0503020204020204" charset="-122"/>
              <a:ea typeface="微软雅黑" panose="020B0503020204020204" charset="-122"/>
            </a:endParaRPr>
          </a:p>
        </p:txBody>
      </p:sp>
      <p:sp>
        <p:nvSpPr>
          <p:cNvPr id="23" name="文本框 12"/>
          <p:cNvSpPr txBox="1">
            <a:spLocks noChangeArrowheads="1"/>
          </p:cNvSpPr>
          <p:nvPr/>
        </p:nvSpPr>
        <p:spPr bwMode="auto">
          <a:xfrm>
            <a:off x="123190" y="3855085"/>
            <a:ext cx="2456180" cy="75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20000"/>
              </a:lnSpc>
            </a:pPr>
            <a:r>
              <a:rPr lang="en-US" altLang="zh-CN" sz="1200" dirty="0">
                <a:solidFill>
                  <a:srgbClr val="000000"/>
                </a:solidFill>
                <a:latin typeface="微软雅黑" panose="020B0503020204020204" charset="-122"/>
                <a:ea typeface="微软雅黑" panose="020B0503020204020204" charset="-122"/>
              </a:rPr>
              <a:t>Tel: 13503060150</a:t>
            </a:r>
            <a:endParaRPr lang="en-US" altLang="zh-CN" sz="1200" dirty="0">
              <a:solidFill>
                <a:srgbClr val="000000"/>
              </a:solidFill>
              <a:latin typeface="微软雅黑" panose="020B0503020204020204" charset="-122"/>
              <a:ea typeface="微软雅黑" panose="020B0503020204020204" charset="-122"/>
            </a:endParaRPr>
          </a:p>
          <a:p>
            <a:pPr>
              <a:lnSpc>
                <a:spcPct val="120000"/>
              </a:lnSpc>
            </a:pPr>
            <a:r>
              <a:rPr lang="en-US" altLang="zh-CN" sz="1200" dirty="0">
                <a:solidFill>
                  <a:srgbClr val="000000"/>
                </a:solidFill>
                <a:latin typeface="微软雅黑" panose="020B0503020204020204" charset="-122"/>
                <a:ea typeface="微软雅黑" panose="020B0503020204020204" charset="-122"/>
              </a:rPr>
              <a:t>Email: eyzhouyongjian@scut.edu.cn</a:t>
            </a:r>
            <a:endParaRPr lang="zh-CN" altLang="en-US" sz="1200" dirty="0">
              <a:solidFill>
                <a:srgbClr val="000000"/>
              </a:solidFill>
              <a:latin typeface="微软雅黑" panose="020B0503020204020204" charset="-122"/>
              <a:ea typeface="微软雅黑" panose="020B0503020204020204" charset="-122"/>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88" y="1300163"/>
            <a:ext cx="1810865" cy="1683669"/>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t="39790" b="1"/>
          <a:stretch>
            <a:fillRect/>
          </a:stretch>
        </p:blipFill>
        <p:spPr>
          <a:xfrm>
            <a:off x="6904036" y="4174814"/>
            <a:ext cx="4964114" cy="22407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720"/>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64790" y="1545590"/>
            <a:ext cx="2011045" cy="829945"/>
          </a:xfrm>
          <a:prstGeom prst="rect">
            <a:avLst/>
          </a:prstGeom>
          <a:noFill/>
          <a:ln w="9525">
            <a:noFill/>
            <a:miter lim="800000"/>
          </a:ln>
        </p:spPr>
        <p:txBody>
          <a:bodyPr wrap="square">
            <a:spAutoFit/>
          </a:bodyPr>
          <a:lstStyle/>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学术型博士：生物学</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学术型硕士：生物学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4" name="文本框 13"/>
          <p:cNvSpPr txBox="1">
            <a:spLocks noChangeArrowheads="1"/>
          </p:cNvSpPr>
          <p:nvPr/>
        </p:nvSpPr>
        <p:spPr bwMode="auto">
          <a:xfrm>
            <a:off x="6857646" y="1765636"/>
            <a:ext cx="4630879" cy="2611120"/>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 </a:t>
            </a:r>
            <a:r>
              <a:rPr lang="zh-CN" altLang="en-US" sz="1200" noProof="0" dirty="0">
                <a:solidFill>
                  <a:prstClr val="black"/>
                </a:solidFill>
                <a:latin typeface="微软雅黑" panose="020B0503020204020204" charset="-122"/>
                <a:ea typeface="微软雅黑" panose="020B0503020204020204" charset="-122"/>
                <a:sym typeface="+mn-ea"/>
              </a:rPr>
              <a:t>生殖生理与发育</a:t>
            </a:r>
            <a:endParaRPr lang="zh-CN" altLang="en-US" sz="1200" noProof="0" dirty="0">
              <a:solidFill>
                <a:prstClr val="black"/>
              </a:solidFill>
              <a:latin typeface="微软雅黑" panose="020B0503020204020204" charset="-122"/>
              <a:ea typeface="微软雅黑" panose="020B0503020204020204" charset="-122"/>
              <a:sym typeface="+mn-ea"/>
            </a:endParaRPr>
          </a:p>
          <a:p>
            <a:pPr lvl="0" algn="just" eaLnBrk="1" hangingPunct="1">
              <a:lnSpc>
                <a:spcPct val="120000"/>
              </a:lnSpc>
              <a:spcBef>
                <a:spcPts val="600"/>
              </a:spcBef>
              <a:defRPr/>
            </a:pP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noProof="0" dirty="0">
                <a:solidFill>
                  <a:prstClr val="black"/>
                </a:solidFill>
                <a:latin typeface="微软雅黑" panose="020B0503020204020204" charset="-122"/>
                <a:ea typeface="微软雅黑" panose="020B0503020204020204" charset="-122"/>
                <a:sym typeface="+mn-ea"/>
              </a:rPr>
              <a:t>发现颗粒细胞表达的C-型钠肽就是卵母细胞成熟抑制因子，证实了1935年的推测。在Science、Cell Mol Life Sci、Endocrinology、</a:t>
            </a:r>
            <a:r>
              <a:rPr lang="en-US" altLang="zh-CN" sz="1200" noProof="0" dirty="0">
                <a:solidFill>
                  <a:prstClr val="black"/>
                </a:solidFill>
                <a:latin typeface="微软雅黑" panose="020B0503020204020204" charset="-122"/>
                <a:ea typeface="微软雅黑" panose="020B0503020204020204" charset="-122"/>
                <a:sym typeface="+mn-ea"/>
              </a:rPr>
              <a:t>Cell Death Dis</a:t>
            </a:r>
            <a:r>
              <a:rPr lang="zh-CN" altLang="en-US" sz="1200" noProof="0" dirty="0">
                <a:solidFill>
                  <a:prstClr val="black"/>
                </a:solidFill>
                <a:latin typeface="微软雅黑" panose="020B0503020204020204" charset="-122"/>
                <a:ea typeface="微软雅黑" panose="020B0503020204020204" charset="-122"/>
                <a:sym typeface="+mn-ea"/>
              </a:rPr>
              <a:t>、Mol Human Reprod等</a:t>
            </a:r>
            <a:r>
              <a:rPr lang="zh-CN" altLang="en-US" sz="1200" dirty="0">
                <a:solidFill>
                  <a:prstClr val="black"/>
                </a:solidFill>
                <a:latin typeface="微软雅黑" panose="020B0503020204020204" charset="-122"/>
                <a:ea typeface="微软雅黑" panose="020B0503020204020204" charset="-122"/>
              </a:rPr>
              <a:t>国际权威杂志发表论文</a:t>
            </a:r>
            <a:r>
              <a:rPr lang="en-US" altLang="zh-CN" sz="1200" dirty="0">
                <a:solidFill>
                  <a:prstClr val="black"/>
                </a:solidFill>
                <a:latin typeface="微软雅黑" panose="020B0503020204020204" charset="-122"/>
                <a:ea typeface="微软雅黑" panose="020B0503020204020204" charset="-122"/>
              </a:rPr>
              <a:t>47</a:t>
            </a:r>
            <a:r>
              <a:rPr lang="zh-CN" altLang="en-US" sz="1200" dirty="0">
                <a:solidFill>
                  <a:prstClr val="black"/>
                </a:solidFill>
                <a:latin typeface="微软雅黑" panose="020B0503020204020204" charset="-122"/>
                <a:ea typeface="微软雅黑" panose="020B0503020204020204" charset="-122"/>
              </a:rPr>
              <a:t>篇。</a:t>
            </a:r>
            <a:endParaRPr lang="zh-CN" altLang="en-US"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en-US" altLang="zh-CN" sz="1200" b="1" noProof="0" dirty="0">
                <a:solidFill>
                  <a:prstClr val="black"/>
                </a:solidFill>
                <a:latin typeface="微软雅黑" panose="020B0503020204020204" charset="-122"/>
                <a:ea typeface="微软雅黑" panose="020B0503020204020204" charset="-122"/>
                <a:sym typeface="+mn-ea"/>
              </a:rPr>
              <a:t> </a:t>
            </a:r>
            <a:r>
              <a:rPr lang="zh-CN" altLang="en-US" sz="1200" noProof="0" dirty="0">
                <a:solidFill>
                  <a:prstClr val="black"/>
                </a:solidFill>
                <a:latin typeface="微软雅黑" panose="020B0503020204020204" charset="-122"/>
                <a:ea typeface="微软雅黑" panose="020B0503020204020204" charset="-122"/>
                <a:sym typeface="+mn-ea"/>
              </a:rPr>
              <a:t>主持国家杰出青年基金、国家自然科学基金、科技部973计划课题、国家重大科学研发计划课题、国家重点研发课题等10项。</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6037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张美佳</a:t>
            </a:r>
            <a:endParaRPr lang="zh-CN" altLang="en-US" sz="2000" b="1" dirty="0">
              <a:solidFill>
                <a:srgbClr val="FFFFFF"/>
              </a:solidFill>
              <a:latin typeface="微软雅黑" panose="020B0503020204020204" charset="-122"/>
              <a:ea typeface="微软雅黑" panose="020B0503020204020204" charset="-122"/>
            </a:endParaRPr>
          </a:p>
        </p:txBody>
      </p:sp>
      <p:sp>
        <p:nvSpPr>
          <p:cNvPr id="23" name="文本框 22"/>
          <p:cNvSpPr txBox="1"/>
          <p:nvPr/>
        </p:nvSpPr>
        <p:spPr>
          <a:xfrm>
            <a:off x="3441125" y="162883"/>
            <a:ext cx="5251450" cy="30670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教授，博士生导师</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21305" y="1300480"/>
            <a:ext cx="2400300" cy="306705"/>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1410" y="240003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789364" y="241153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sp>
        <p:nvSpPr>
          <p:cNvPr id="21" name="文本框 11"/>
          <p:cNvSpPr txBox="1">
            <a:spLocks noChangeArrowheads="1"/>
          </p:cNvSpPr>
          <p:nvPr/>
        </p:nvSpPr>
        <p:spPr bwMode="auto">
          <a:xfrm>
            <a:off x="2627630" y="2665095"/>
            <a:ext cx="4206875" cy="2399665"/>
          </a:xfrm>
          <a:prstGeom prst="rect">
            <a:avLst/>
          </a:prstGeom>
          <a:noFill/>
          <a:ln w="9525">
            <a:noFill/>
            <a:miter lim="800000"/>
          </a:ln>
        </p:spPr>
        <p:txBody>
          <a:bodyPr wrap="square">
            <a:spAutoFit/>
          </a:bodyPr>
          <a:lstStyle/>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1989.09-1997.06  </a:t>
            </a:r>
            <a:r>
              <a:rPr lang="zh-CN" altLang="en-US" sz="1200" dirty="0">
                <a:solidFill>
                  <a:prstClr val="black"/>
                </a:solidFill>
                <a:latin typeface="微软雅黑" panose="020B0503020204020204" charset="-122"/>
                <a:ea typeface="微软雅黑" panose="020B0503020204020204" charset="-122"/>
              </a:rPr>
              <a:t>西北农林科技大学        学士、硕士</a:t>
            </a:r>
            <a:endParaRPr lang="en-US" altLang="zh-CN" sz="1200" dirty="0">
              <a:solidFill>
                <a:prstClr val="black"/>
              </a:solidFill>
              <a:latin typeface="微软雅黑" panose="020B0503020204020204" charset="-122"/>
              <a:ea typeface="微软雅黑" panose="020B0503020204020204" charset="-122"/>
            </a:endParaRPr>
          </a:p>
          <a:p>
            <a:pPr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2002.09-2005.06  </a:t>
            </a:r>
            <a:r>
              <a:rPr lang="zh-CN" altLang="en-US" sz="1200" dirty="0">
                <a:solidFill>
                  <a:prstClr val="black"/>
                </a:solidFill>
                <a:latin typeface="微软雅黑" panose="020B0503020204020204" charset="-122"/>
                <a:ea typeface="微软雅黑" panose="020B0503020204020204" charset="-122"/>
              </a:rPr>
              <a:t>中国农业大学              博士</a:t>
            </a:r>
            <a:endParaRPr lang="zh-CN" altLang="en-US" sz="1200" dirty="0">
              <a:solidFill>
                <a:prstClr val="black"/>
              </a:solidFill>
              <a:latin typeface="微软雅黑" panose="020B0503020204020204" charset="-122"/>
              <a:ea typeface="微软雅黑" panose="020B0503020204020204" charset="-122"/>
            </a:endParaRPr>
          </a:p>
          <a:p>
            <a:pPr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sym typeface="+mn-ea"/>
              </a:rPr>
              <a:t>1997.07-2002.09  </a:t>
            </a:r>
            <a:r>
              <a:rPr lang="en-US" altLang="zh-CN" sz="1200" noProof="0" dirty="0">
                <a:solidFill>
                  <a:prstClr val="black"/>
                </a:solidFill>
                <a:latin typeface="微软雅黑" panose="020B0503020204020204" charset="-122"/>
                <a:ea typeface="微软雅黑" panose="020B0503020204020204" charset="-122"/>
                <a:sym typeface="+mn-ea"/>
              </a:rPr>
              <a:t>成都大熊猫繁育研究基地，助理研究员</a:t>
            </a:r>
            <a:endParaRPr lang="en-US" altLang="zh-CN" sz="1200" noProof="0" dirty="0">
              <a:solidFill>
                <a:prstClr val="black"/>
              </a:solidFill>
              <a:latin typeface="微软雅黑" panose="020B0503020204020204" charset="-122"/>
              <a:ea typeface="微软雅黑" panose="020B0503020204020204" charset="-122"/>
              <a:sym typeface="+mn-ea"/>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sym typeface="+mn-ea"/>
              </a:rPr>
              <a:t>2000.10-2001.06 </a:t>
            </a:r>
            <a:r>
              <a:rPr lang="zh-CN" altLang="en-US" sz="1200" dirty="0">
                <a:solidFill>
                  <a:prstClr val="black"/>
                </a:solidFill>
                <a:latin typeface="微软雅黑" panose="020B0503020204020204" charset="-122"/>
                <a:ea typeface="微软雅黑" panose="020B0503020204020204" charset="-122"/>
                <a:sym typeface="+mn-ea"/>
              </a:rPr>
              <a:t>日本九州大学，            访问学者</a:t>
            </a:r>
            <a:endParaRPr lang="en-US" altLang="zh-CN" sz="1200" dirty="0">
              <a:solidFill>
                <a:prstClr val="black"/>
              </a:solidFill>
              <a:latin typeface="微软雅黑" panose="020B0503020204020204" charset="-122"/>
              <a:ea typeface="微软雅黑" panose="020B0503020204020204" charset="-122"/>
              <a:sym typeface="+mn-ea"/>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sym typeface="+mn-ea"/>
              </a:rPr>
              <a:t>2005.07-2019.10 </a:t>
            </a:r>
            <a:r>
              <a:rPr lang="en-US" altLang="zh-CN" sz="1200" noProof="0" dirty="0">
                <a:solidFill>
                  <a:prstClr val="black"/>
                </a:solidFill>
                <a:latin typeface="微软雅黑" panose="020B0503020204020204" charset="-122"/>
                <a:ea typeface="微软雅黑" panose="020B0503020204020204" charset="-122"/>
                <a:sym typeface="+mn-ea"/>
              </a:rPr>
              <a:t>中国农业大学</a:t>
            </a:r>
            <a:r>
              <a:rPr lang="zh-CN" altLang="en-US" sz="1200" noProof="0" dirty="0">
                <a:solidFill>
                  <a:prstClr val="black"/>
                </a:solidFill>
                <a:latin typeface="微软雅黑" panose="020B0503020204020204" charset="-122"/>
                <a:ea typeface="微软雅黑" panose="020B0503020204020204" charset="-122"/>
                <a:sym typeface="+mn-ea"/>
              </a:rPr>
              <a:t>生物学院</a:t>
            </a:r>
            <a:r>
              <a:rPr lang="en-US" altLang="zh-CN" sz="1200" noProof="0" dirty="0">
                <a:solidFill>
                  <a:prstClr val="black"/>
                </a:solidFill>
                <a:latin typeface="微软雅黑" panose="020B0503020204020204" charset="-122"/>
                <a:ea typeface="微软雅黑" panose="020B0503020204020204" charset="-122"/>
                <a:sym typeface="+mn-ea"/>
              </a:rPr>
              <a:t>，教授</a:t>
            </a:r>
            <a:endParaRPr lang="en-US" altLang="zh-CN" sz="1200" noProof="0" dirty="0">
              <a:solidFill>
                <a:prstClr val="black"/>
              </a:solidFill>
              <a:latin typeface="微软雅黑" panose="020B0503020204020204" charset="-122"/>
              <a:ea typeface="微软雅黑" panose="020B0503020204020204" charset="-122"/>
              <a:sym typeface="+mn-ea"/>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sym typeface="+mn-ea"/>
              </a:rPr>
              <a:t>2009.07-2010.09 </a:t>
            </a:r>
            <a:r>
              <a:rPr lang="en-US" altLang="zh-CN" sz="1200" noProof="0" dirty="0">
                <a:solidFill>
                  <a:prstClr val="black"/>
                </a:solidFill>
                <a:latin typeface="微软雅黑" panose="020B0503020204020204" charset="-122"/>
                <a:ea typeface="微软雅黑" panose="020B0503020204020204" charset="-122"/>
                <a:sym typeface="+mn-ea"/>
              </a:rPr>
              <a:t>美国杰克逊实验室</a:t>
            </a:r>
            <a:r>
              <a:rPr lang="zh-CN" altLang="en-US" sz="1200" noProof="0" dirty="0">
                <a:solidFill>
                  <a:prstClr val="black"/>
                </a:solidFill>
                <a:latin typeface="微软雅黑" panose="020B0503020204020204" charset="-122"/>
                <a:ea typeface="微软雅黑" panose="020B0503020204020204" charset="-122"/>
                <a:sym typeface="+mn-ea"/>
              </a:rPr>
              <a:t>，      访问学者</a:t>
            </a:r>
            <a:endParaRPr lang="en-US" altLang="zh-CN" sz="1200" noProof="0" dirty="0">
              <a:solidFill>
                <a:prstClr val="black"/>
              </a:solidFill>
              <a:latin typeface="微软雅黑" panose="020B0503020204020204" charset="-122"/>
              <a:ea typeface="微软雅黑" panose="020B0503020204020204" charset="-122"/>
              <a:sym typeface="+mn-ea"/>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2019.11</a:t>
            </a:r>
            <a:r>
              <a:rPr lang="zh-CN" altLang="en-US" sz="1200" dirty="0">
                <a:solidFill>
                  <a:prstClr val="black"/>
                </a:solidFill>
                <a:latin typeface="微软雅黑" panose="020B0503020204020204" charset="-122"/>
                <a:ea typeface="微软雅黑" panose="020B0503020204020204" charset="-122"/>
              </a:rPr>
              <a:t>至今        华南理工大学医学院       教授</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1" cstate="print"/>
          <a:srcRect t="3896" r="91544" b="3088"/>
          <a:stretch>
            <a:fillRect/>
          </a:stretch>
        </p:blipFill>
        <p:spPr bwMode="auto">
          <a:xfrm>
            <a:off x="2556199" y="5008079"/>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806148" y="5012117"/>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文本框 11"/>
          <p:cNvSpPr txBox="1">
            <a:spLocks noChangeArrowheads="1"/>
          </p:cNvSpPr>
          <p:nvPr/>
        </p:nvSpPr>
        <p:spPr bwMode="auto">
          <a:xfrm>
            <a:off x="2627630" y="5501640"/>
            <a:ext cx="3317875" cy="46037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性格开朗，肯吃苦，热爱生殖生物学的研究</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31" name="文本框 30"/>
          <p:cNvSpPr txBox="1"/>
          <p:nvPr/>
        </p:nvSpPr>
        <p:spPr>
          <a:xfrm>
            <a:off x="2631440" y="534035"/>
            <a:ext cx="695452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学术任职：生理学教研室主任；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             Animal Models and Experimental Medicine，副主编</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1073742851" name="图片 1073742850" descr="zhang picture"/>
          <p:cNvPicPr>
            <a:picLocks noChangeAspect="1"/>
          </p:cNvPicPr>
          <p:nvPr/>
        </p:nvPicPr>
        <p:blipFill>
          <a:blip r:embed="rId3"/>
          <a:stretch>
            <a:fillRect/>
          </a:stretch>
        </p:blipFill>
        <p:spPr>
          <a:xfrm>
            <a:off x="413385" y="1300480"/>
            <a:ext cx="1857375" cy="2665095"/>
          </a:xfrm>
          <a:prstGeom prst="rect">
            <a:avLst/>
          </a:prstGeom>
          <a:noFill/>
          <a:ln w="9525">
            <a:noFill/>
          </a:ln>
        </p:spPr>
      </p:pic>
      <p:sp>
        <p:nvSpPr>
          <p:cNvPr id="2" name="文本框 12"/>
          <p:cNvSpPr txBox="1">
            <a:spLocks noChangeArrowheads="1"/>
          </p:cNvSpPr>
          <p:nvPr/>
        </p:nvSpPr>
        <p:spPr bwMode="auto">
          <a:xfrm>
            <a:off x="153035" y="4103370"/>
            <a:ext cx="2474595" cy="755015"/>
          </a:xfrm>
          <a:prstGeom prst="rect">
            <a:avLst/>
          </a:prstGeom>
          <a:noFill/>
          <a:ln w="9525">
            <a:noFill/>
            <a:miter lim="800000"/>
          </a:ln>
        </p:spPr>
        <p:txBody>
          <a:bodyPr wrap="square">
            <a:spAutoFit/>
          </a:bodyPr>
          <a:lstStyle/>
          <a:p>
            <a:pPr marL="0" marR="0" indent="0" defTabSz="914400" eaLnBrk="1" latinLnBrk="0" hangingPunct="1">
              <a:lnSpc>
                <a:spcPct val="120000"/>
              </a:lnSpc>
              <a:buClrTx/>
              <a:buSzTx/>
              <a:buFontTx/>
              <a:buNone/>
              <a:defRPr/>
            </a:pP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Tel: 13581782404</a:t>
            </a: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marL="0" marR="0" indent="0" defTabSz="914400" eaLnBrk="1" latinLnBrk="0" hangingPunct="1">
              <a:lnSpc>
                <a:spcPct val="120000"/>
              </a:lnSpc>
              <a:buClrTx/>
              <a:buSzTx/>
              <a:buFontTx/>
              <a:buNone/>
              <a:defRPr/>
            </a:pPr>
            <a:r>
              <a:rPr lang="en-US" altLang="zh-CN" sz="1200" dirty="0">
                <a:solidFill>
                  <a:prstClr val="black"/>
                </a:solidFill>
                <a:latin typeface="微软雅黑" panose="020B0503020204020204" charset="-122"/>
                <a:ea typeface="微软雅黑" panose="020B0503020204020204" charset="-122"/>
                <a:sym typeface="+mn-ea"/>
              </a:rPr>
              <a:t>Office: </a:t>
            </a:r>
            <a:r>
              <a:rPr lang="zh-CN" altLang="en-US" sz="1200" dirty="0">
                <a:solidFill>
                  <a:prstClr val="black"/>
                </a:solidFill>
                <a:latin typeface="微软雅黑" panose="020B0503020204020204" charset="-122"/>
                <a:ea typeface="微软雅黑" panose="020B0503020204020204" charset="-122"/>
                <a:sym typeface="+mn-ea"/>
              </a:rPr>
              <a:t>医学院</a:t>
            </a:r>
            <a:r>
              <a:rPr lang="en-US" altLang="zh-CN" sz="1200" dirty="0">
                <a:solidFill>
                  <a:prstClr val="black"/>
                </a:solidFill>
                <a:latin typeface="微软雅黑" panose="020B0503020204020204" charset="-122"/>
                <a:ea typeface="微软雅黑" panose="020B0503020204020204" charset="-122"/>
                <a:sym typeface="+mn-ea"/>
              </a:rPr>
              <a:t>B2-516</a:t>
            </a: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marL="0" marR="0" indent="0" defTabSz="914400" eaLnBrk="1" latinLnBrk="0" hangingPunct="1">
              <a:lnSpc>
                <a:spcPct val="120000"/>
              </a:lnSpc>
              <a:buClrTx/>
              <a:buSzTx/>
              <a:buFontTx/>
              <a:buNone/>
              <a:defRPr/>
            </a:pP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Email:zhangmeijia@scut.edu.cn</a:t>
            </a:r>
            <a:endParaRPr kumimoji="0" lang="zh-CN" altLang="en-US" sz="1200" b="0" i="0" kern="1200" cap="none" spc="0" normalizeH="0" baseline="0" noProof="0" dirty="0">
              <a:solidFill>
                <a:prstClr val="black"/>
              </a:solidFill>
              <a:latin typeface="微软雅黑" panose="020B0503020204020204" charset="-122"/>
              <a:ea typeface="微软雅黑" panose="020B0503020204020204" charset="-122"/>
              <a:cs typeface="+mn-cs"/>
            </a:endParaRPr>
          </a:p>
        </p:txBody>
      </p:sp>
      <p:pic>
        <p:nvPicPr>
          <p:cNvPr id="4" name="图片 3"/>
          <p:cNvPicPr>
            <a:picLocks noChangeAspect="1"/>
          </p:cNvPicPr>
          <p:nvPr/>
        </p:nvPicPr>
        <p:blipFill>
          <a:blip r:embed="rId4"/>
          <a:stretch>
            <a:fillRect/>
          </a:stretch>
        </p:blipFill>
        <p:spPr>
          <a:xfrm>
            <a:off x="7798435" y="4217035"/>
            <a:ext cx="2943860" cy="2207895"/>
          </a:xfrm>
          <a:prstGeom prst="rect">
            <a:avLst/>
          </a:prstGeom>
        </p:spPr>
      </p:pic>
      <p:sp>
        <p:nvSpPr>
          <p:cNvPr id="3" name="文本框 21"/>
          <p:cNvSpPr txBox="1">
            <a:spLocks noChangeArrowheads="1"/>
          </p:cNvSpPr>
          <p:nvPr/>
        </p:nvSpPr>
        <p:spPr bwMode="auto">
          <a:xfrm>
            <a:off x="582786" y="248201"/>
            <a:ext cx="1605756" cy="516745"/>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华南理工大学医学院</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82994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a:t>
            </a:r>
            <a:r>
              <a:rPr lang="zh-CN" altLang="en-US" sz="1200" dirty="0" smtClean="0">
                <a:solidFill>
                  <a:prstClr val="black"/>
                </a:solidFill>
                <a:latin typeface="微软雅黑" panose="020B0503020204020204" charset="-122"/>
                <a:ea typeface="微软雅黑" panose="020B0503020204020204" charset="-122"/>
              </a:rPr>
              <a:t>硕士：影像医学与核医学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a:t>
            </a:r>
            <a:r>
              <a:rPr lang="zh-CN" altLang="en-US" sz="1200" dirty="0">
                <a:solidFill>
                  <a:prstClr val="black"/>
                </a:solidFill>
                <a:latin typeface="微软雅黑" panose="020B0503020204020204" charset="-122"/>
                <a:ea typeface="微软雅黑" panose="020B0503020204020204" charset="-122"/>
              </a:rPr>
              <a:t>：影像医学与核医学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173256" y="4125436"/>
            <a:ext cx="2505075" cy="535531"/>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(20)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81048816</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wolfchenxin@163.com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630879" cy="2326791"/>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医学图像大数据挖掘研究；磁共振功能成像</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以第一或通讯</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含共同</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发表</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SCI</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论文</a:t>
            </a:r>
            <a:r>
              <a:rPr lang="en-US" altLang="zh-CN" sz="1200" dirty="0" smtClean="0">
                <a:solidFill>
                  <a:prstClr val="black"/>
                </a:solidFill>
                <a:latin typeface="微软雅黑" panose="020B0503020204020204" charset="-122"/>
                <a:ea typeface="微软雅黑" panose="020B0503020204020204" charset="-122"/>
              </a:rPr>
              <a:t>10</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余篇，参与申请国家发明专利</a:t>
            </a:r>
            <a:r>
              <a:rPr lang="en-US" altLang="zh-CN" sz="1200" dirty="0" smtClean="0">
                <a:solidFill>
                  <a:prstClr val="black"/>
                </a:solidFill>
                <a:latin typeface="微软雅黑" panose="020B0503020204020204" charset="-122"/>
                <a:ea typeface="微软雅黑" panose="020B0503020204020204" charset="-122"/>
              </a:rPr>
              <a:t>8</a:t>
            </a:r>
            <a:r>
              <a:rPr lang="zh-CN" altLang="en-US" sz="1200" dirty="0" smtClean="0">
                <a:solidFill>
                  <a:prstClr val="black"/>
                </a:solidFill>
                <a:latin typeface="微软雅黑" panose="020B0503020204020204" charset="-122"/>
                <a:ea typeface="微软雅黑" panose="020B0503020204020204" charset="-122"/>
              </a:rPr>
              <a:t>个，获</a:t>
            </a:r>
            <a:r>
              <a:rPr lang="en-US" altLang="zh-CN" sz="1200" dirty="0" smtClean="0">
                <a:solidFill>
                  <a:prstClr val="black"/>
                </a:solidFill>
                <a:latin typeface="微软雅黑" panose="020B0503020204020204" charset="-122"/>
                <a:ea typeface="微软雅黑" panose="020B0503020204020204" charset="-122"/>
              </a:rPr>
              <a:t>2020</a:t>
            </a:r>
            <a:r>
              <a:rPr lang="zh-CN" altLang="en-US" sz="1200" dirty="0" smtClean="0">
                <a:solidFill>
                  <a:prstClr val="black"/>
                </a:solidFill>
                <a:latin typeface="微软雅黑" panose="020B0503020204020204" charset="-122"/>
                <a:ea typeface="微软雅黑" panose="020B0503020204020204" charset="-122"/>
              </a:rPr>
              <a:t>年度广东省科技进步一等奖</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第六完成人</a:t>
            </a:r>
            <a:r>
              <a:rPr lang="en-US" altLang="zh-CN" sz="1200" dirty="0" smtClean="0">
                <a:solidFill>
                  <a:prstClr val="black"/>
                </a:solidFill>
                <a:latin typeface="微软雅黑" panose="020B0503020204020204" charset="-122"/>
                <a:ea typeface="微软雅黑" panose="020B0503020204020204" charset="-122"/>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smtClean="0">
                <a:solidFill>
                  <a:prstClr val="black"/>
                </a:solidFill>
                <a:latin typeface="微软雅黑" panose="020B0503020204020204" charset="-122"/>
                <a:ea typeface="微软雅黑" panose="020B0503020204020204" charset="-122"/>
              </a:rPr>
              <a:t>国家</a:t>
            </a:r>
            <a:r>
              <a:rPr lang="zh-CN" altLang="en-US" sz="1200" dirty="0">
                <a:solidFill>
                  <a:prstClr val="black"/>
                </a:solidFill>
                <a:latin typeface="微软雅黑" panose="020B0503020204020204" charset="-122"/>
                <a:ea typeface="微软雅黑" panose="020B0503020204020204" charset="-122"/>
              </a:rPr>
              <a:t>自然科学基金面上项目</a:t>
            </a:r>
            <a:r>
              <a:rPr lang="en-US" altLang="zh-CN" sz="1200" dirty="0">
                <a:solidFill>
                  <a:prstClr val="black"/>
                </a:solidFill>
                <a:latin typeface="微软雅黑" panose="020B0503020204020204" charset="-122"/>
                <a:ea typeface="微软雅黑" panose="020B0503020204020204" charset="-122"/>
              </a:rPr>
              <a:t>1</a:t>
            </a:r>
            <a:r>
              <a:rPr lang="zh-CN" altLang="en-US" sz="1200" dirty="0" smtClean="0">
                <a:solidFill>
                  <a:prstClr val="black"/>
                </a:solidFill>
                <a:latin typeface="微软雅黑" panose="020B0503020204020204" charset="-122"/>
                <a:ea typeface="微软雅黑" panose="020B0503020204020204" charset="-122"/>
              </a:rPr>
              <a:t>项</a:t>
            </a:r>
            <a:endParaRPr lang="en-US" altLang="zh-CN" sz="1200" dirty="0" smtClean="0">
              <a:solidFill>
                <a:prstClr val="black"/>
              </a:solidFill>
              <a:latin typeface="微软雅黑" panose="020B0503020204020204" charset="-122"/>
              <a:ea typeface="微软雅黑" panose="020B0503020204020204" charset="-122"/>
            </a:endParaRPr>
          </a:p>
          <a:p>
            <a:pPr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 </a:t>
            </a:r>
            <a:r>
              <a:rPr lang="zh-CN" altLang="en-US" sz="1200" dirty="0" smtClean="0">
                <a:solidFill>
                  <a:prstClr val="black"/>
                </a:solidFill>
                <a:latin typeface="微软雅黑" panose="020B0503020204020204" charset="-122"/>
                <a:ea typeface="微软雅黑" panose="020B0503020204020204" charset="-122"/>
              </a:rPr>
              <a:t>               广州市科技计划重点</a:t>
            </a:r>
            <a:r>
              <a:rPr lang="zh-CN" altLang="en-US" sz="1200" dirty="0">
                <a:solidFill>
                  <a:prstClr val="black"/>
                </a:solidFill>
                <a:latin typeface="微软雅黑" panose="020B0503020204020204" charset="-122"/>
                <a:ea typeface="微软雅黑" panose="020B0503020204020204" charset="-122"/>
              </a:rPr>
              <a:t>项目</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smtClean="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陈鑫</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副主任医师</a:t>
            </a:r>
            <a:r>
              <a:rPr kumimoji="0" lang="zh-CN" altLang="en-US" sz="1400" b="1" i="0" u="none" strike="noStrike" kern="1200" cap="none" spc="120" normalizeH="0" noProof="0" dirty="0" smtClean="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硕士研究生导师</a:t>
            </a:r>
            <a:endParaRPr lang="en-US" altLang="zh-CN" sz="1400" b="1" spc="120" dirty="0">
              <a:solidFill>
                <a:srgbClr val="FFFFFF"/>
              </a:solidFill>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市一医院放射科</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3249608" cy="104644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经历</a:t>
            </a:r>
            <a:endPar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smtClean="0">
                <a:solidFill>
                  <a:prstClr val="black"/>
                </a:solidFill>
                <a:latin typeface="微软雅黑" panose="020B0503020204020204" charset="-122"/>
                <a:ea typeface="微软雅黑" panose="020B0503020204020204" charset="-122"/>
              </a:rPr>
              <a:t>2017.09-2020.12</a:t>
            </a:r>
            <a:r>
              <a:rPr lang="zh-CN" altLang="en-US" sz="1200" dirty="0">
                <a:solidFill>
                  <a:prstClr val="black"/>
                </a:solidFill>
                <a:latin typeface="微软雅黑" panose="020B0503020204020204" charset="-122"/>
                <a:ea typeface="微软雅黑" panose="020B0503020204020204" charset="-122"/>
              </a:rPr>
              <a:t>，南方医科大学，</a:t>
            </a:r>
            <a:r>
              <a:rPr lang="zh-CN" altLang="en-US" sz="1200" dirty="0" smtClean="0">
                <a:solidFill>
                  <a:prstClr val="black"/>
                </a:solidFill>
                <a:latin typeface="微软雅黑" panose="020B0503020204020204" charset="-122"/>
                <a:ea typeface="微软雅黑" panose="020B0503020204020204" charset="-122"/>
              </a:rPr>
              <a:t>博士学位</a:t>
            </a:r>
            <a:endParaRPr lang="en-US" altLang="zh-CN" sz="1200" dirty="0" smtClean="0">
              <a:solidFill>
                <a:prstClr val="black"/>
              </a:solidFill>
              <a:latin typeface="微软雅黑" panose="020B0503020204020204" charset="-122"/>
              <a:ea typeface="微软雅黑" panose="020B0503020204020204" charset="-122"/>
            </a:endParaRPr>
          </a:p>
          <a:p>
            <a:pPr eaLnBrk="1" hangingPunct="1">
              <a:defRPr/>
            </a:pPr>
            <a:r>
              <a:rPr lang="en-US" altLang="zh-CN" sz="1200" dirty="0" smtClean="0">
                <a:solidFill>
                  <a:prstClr val="black"/>
                </a:solidFill>
                <a:latin typeface="微软雅黑" panose="020B0503020204020204" charset="-122"/>
                <a:ea typeface="微软雅黑" panose="020B0503020204020204" charset="-122"/>
              </a:rPr>
              <a:t>2011.09-2014.07</a:t>
            </a:r>
            <a:r>
              <a:rPr lang="zh-CN" altLang="en-US" sz="1200" dirty="0" smtClean="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南方医科大学</a:t>
            </a:r>
            <a:r>
              <a:rPr lang="zh-CN" altLang="en-US" sz="1200" dirty="0" smtClean="0">
                <a:solidFill>
                  <a:prstClr val="black"/>
                </a:solidFill>
                <a:latin typeface="微软雅黑" panose="020B0503020204020204" charset="-122"/>
                <a:ea typeface="微软雅黑" panose="020B0503020204020204" charset="-122"/>
              </a:rPr>
              <a:t>，硕士学位</a:t>
            </a:r>
            <a:endParaRPr lang="en-US" altLang="zh-CN" sz="1200" dirty="0" smtClean="0">
              <a:solidFill>
                <a:prstClr val="black"/>
              </a:solidFill>
              <a:latin typeface="微软雅黑" panose="020B0503020204020204" charset="-122"/>
              <a:ea typeface="微软雅黑" panose="020B0503020204020204" charset="-122"/>
            </a:endParaRPr>
          </a:p>
          <a:p>
            <a:pPr eaLnBrk="1" hangingPunct="1">
              <a:defRPr/>
            </a:pPr>
            <a:r>
              <a:rPr lang="en-US" altLang="zh-CN" sz="1200" dirty="0" smtClean="0">
                <a:solidFill>
                  <a:prstClr val="black"/>
                </a:solidFill>
                <a:latin typeface="微软雅黑" panose="020B0503020204020204" charset="-122"/>
                <a:ea typeface="微软雅黑" panose="020B0503020204020204" charset="-122"/>
              </a:rPr>
              <a:t>2006.09-2011.07</a:t>
            </a:r>
            <a:r>
              <a:rPr lang="zh-CN" altLang="en-US" sz="1200" dirty="0" smtClean="0">
                <a:solidFill>
                  <a:prstClr val="black"/>
                </a:solidFill>
                <a:latin typeface="微软雅黑" panose="020B0503020204020204" charset="-122"/>
                <a:ea typeface="微软雅黑" panose="020B0503020204020204" charset="-122"/>
              </a:rPr>
              <a:t>，山西医科大学，学士</a:t>
            </a:r>
            <a:endParaRPr lang="en-US" altLang="zh-CN"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smtClean="0">
                <a:solidFill>
                  <a:prstClr val="black"/>
                </a:solidFill>
                <a:latin typeface="微软雅黑" panose="020B0503020204020204" charset="-122"/>
                <a:ea typeface="微软雅黑" panose="020B0503020204020204" charset="-122"/>
              </a:rPr>
              <a:t>2014.11-</a:t>
            </a:r>
            <a:r>
              <a:rPr lang="zh-CN" altLang="en-US" sz="1200" dirty="0" smtClean="0">
                <a:solidFill>
                  <a:prstClr val="black"/>
                </a:solidFill>
                <a:latin typeface="微软雅黑" panose="020B0503020204020204" charset="-122"/>
                <a:ea typeface="微软雅黑" panose="020B0503020204020204" charset="-122"/>
              </a:rPr>
              <a:t>至今，广州市一放射科，医生</a:t>
            </a:r>
            <a:endParaRPr lang="zh-CN" altLang="en-US" sz="1200" dirty="0">
              <a:solidFill>
                <a:prstClr val="black"/>
              </a:solidFill>
              <a:latin typeface="微软雅黑" panose="020B0503020204020204" charset="-122"/>
              <a:ea typeface="微软雅黑" panose="020B0503020204020204" charset="-122"/>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7057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78897" y="3717541"/>
            <a:ext cx="2992812" cy="1600438"/>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altLang="zh-CN" sz="1200" dirty="0" smtClean="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lang="zh-CN" altLang="en-US" sz="1200" dirty="0" smtClean="0">
                <a:solidFill>
                  <a:prstClr val="black"/>
                </a:solidFill>
                <a:latin typeface="微软雅黑" panose="020B0503020204020204" charset="-122"/>
                <a:ea typeface="微软雅黑" panose="020B0503020204020204" charset="-122"/>
              </a:rPr>
              <a:t>中华</a:t>
            </a:r>
            <a:r>
              <a:rPr lang="zh-CN" altLang="en-US" sz="1200" dirty="0">
                <a:solidFill>
                  <a:prstClr val="black"/>
                </a:solidFill>
                <a:latin typeface="微软雅黑" panose="020B0503020204020204" charset="-122"/>
                <a:ea typeface="微软雅黑" panose="020B0503020204020204" charset="-122"/>
              </a:rPr>
              <a:t>医学会放射学</a:t>
            </a:r>
            <a:r>
              <a:rPr lang="zh-CN" altLang="en-US" sz="1200" dirty="0" smtClean="0">
                <a:solidFill>
                  <a:prstClr val="black"/>
                </a:solidFill>
                <a:latin typeface="微软雅黑" panose="020B0503020204020204" charset="-122"/>
                <a:ea typeface="微软雅黑" panose="020B0503020204020204" charset="-122"/>
              </a:rPr>
              <a:t>分会心胸学组</a:t>
            </a:r>
            <a:r>
              <a:rPr lang="en-US" altLang="zh-CN" sz="1200" dirty="0" smtClean="0">
                <a:solidFill>
                  <a:prstClr val="black"/>
                </a:solidFill>
                <a:latin typeface="微软雅黑" panose="020B0503020204020204" charset="-122"/>
                <a:ea typeface="微软雅黑" panose="020B0503020204020204" charset="-122"/>
              </a:rPr>
              <a:t>Youth</a:t>
            </a:r>
            <a:r>
              <a:rPr lang="zh-CN" altLang="en-US" sz="1200" dirty="0" smtClean="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Club</a:t>
            </a:r>
            <a:r>
              <a:rPr lang="zh-CN" altLang="en-US" sz="1200" dirty="0" smtClean="0">
                <a:solidFill>
                  <a:prstClr val="black"/>
                </a:solidFill>
                <a:latin typeface="微软雅黑" panose="020B0503020204020204" charset="-122"/>
                <a:ea typeface="微软雅黑" panose="020B0503020204020204" charset="-122"/>
              </a:rPr>
              <a:t> 委员</a:t>
            </a:r>
            <a:endParaRPr lang="en-US" altLang="zh-CN" sz="1200" dirty="0" smtClean="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lang="zh-CN" altLang="en-US" sz="1200" dirty="0" smtClean="0">
                <a:solidFill>
                  <a:prstClr val="black"/>
                </a:solidFill>
                <a:latin typeface="微软雅黑" panose="020B0503020204020204" charset="-122"/>
                <a:ea typeface="微软雅黑" panose="020B0503020204020204" charset="-122"/>
              </a:rPr>
              <a:t>广东省医学会放射学分会分子影像与大数据学组委员</a:t>
            </a:r>
            <a:endParaRPr lang="zh-CN" altLang="en-US" sz="1200" dirty="0">
              <a:solidFill>
                <a:prstClr val="black"/>
              </a:solidFill>
              <a:latin typeface="微软雅黑" panose="020B0503020204020204" charset="-122"/>
              <a:ea typeface="微软雅黑" panose="020B0503020204020204" charset="-122"/>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smtClean="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2"/>
          <p:cNvSpPr txBox="1">
            <a:spLocks noChangeArrowheads="1"/>
          </p:cNvSpPr>
          <p:nvPr/>
        </p:nvSpPr>
        <p:spPr bwMode="auto">
          <a:xfrm>
            <a:off x="8486289" y="4782749"/>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此处可放团队照片或实验室照片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552" y="3483506"/>
            <a:ext cx="4459922" cy="2970188"/>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10829"/>
          <a:stretch>
            <a:fillRect/>
          </a:stretch>
        </p:blipFill>
        <p:spPr>
          <a:xfrm>
            <a:off x="269931" y="1098318"/>
            <a:ext cx="2047819" cy="209035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3" name="Picture 2" descr="E:\annie\01研究生教育\导师\吴清平\吴清平一寸照片.jpg"/>
          <p:cNvPicPr>
            <a:picLocks noChangeAspect="1"/>
          </p:cNvPicPr>
          <p:nvPr/>
        </p:nvPicPr>
        <p:blipFill>
          <a:blip r:embed="rId1"/>
          <a:stretch>
            <a:fillRect/>
          </a:stretch>
        </p:blipFill>
        <p:spPr>
          <a:xfrm>
            <a:off x="468313" y="1300163"/>
            <a:ext cx="1782762" cy="2706687"/>
          </a:xfrm>
          <a:prstGeom prst="rect">
            <a:avLst/>
          </a:prstGeom>
          <a:noFill/>
          <a:ln w="9525">
            <a:noFill/>
          </a:ln>
        </p:spPr>
      </p:pic>
      <p:sp>
        <p:nvSpPr>
          <p:cNvPr id="6" name="矩形 5"/>
          <p:cNvSpPr/>
          <p:nvPr/>
        </p:nvSpPr>
        <p:spPr>
          <a:xfrm>
            <a:off x="2374900" y="0"/>
            <a:ext cx="8243888"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algn="ctr" fontAlgn="base">
              <a:defRPr/>
            </a:pPr>
            <a:endParaRPr lang="zh-CN" altLang="en-US" strike="noStrike" noProof="1">
              <a:solidFill>
                <a:prstClr val="white"/>
              </a:solidFill>
            </a:endParaRPr>
          </a:p>
        </p:txBody>
      </p:sp>
      <p:pic>
        <p:nvPicPr>
          <p:cNvPr id="3075" name="图片 7"/>
          <p:cNvPicPr>
            <a:picLocks noChangeAspect="1"/>
          </p:cNvPicPr>
          <p:nvPr/>
        </p:nvPicPr>
        <p:blipFill>
          <a:blip r:embed="rId2"/>
          <a:srcRect t="3896" r="91544" b="3088"/>
          <a:stretch>
            <a:fillRect/>
          </a:stretch>
        </p:blipFill>
        <p:spPr>
          <a:xfrm>
            <a:off x="2525713" y="1274763"/>
            <a:ext cx="309562" cy="358775"/>
          </a:xfrm>
          <a:prstGeom prst="rect">
            <a:avLst/>
          </a:prstGeom>
          <a:solidFill>
            <a:srgbClr val="F18D00"/>
          </a:solidFill>
          <a:ln w="9525">
            <a:noFill/>
          </a:ln>
        </p:spPr>
      </p:pic>
      <p:sp>
        <p:nvSpPr>
          <p:cNvPr id="3076" name="文本框 11"/>
          <p:cNvSpPr txBox="1"/>
          <p:nvPr/>
        </p:nvSpPr>
        <p:spPr>
          <a:xfrm>
            <a:off x="2646363" y="1649413"/>
            <a:ext cx="3573462" cy="312737"/>
          </a:xfrm>
          <a:prstGeom prst="rect">
            <a:avLst/>
          </a:prstGeom>
          <a:noFill/>
          <a:ln w="9525">
            <a:noFill/>
          </a:ln>
        </p:spPr>
        <p:txBody>
          <a:bodyPr anchor="t" anchorCtr="0">
            <a:spAutoFit/>
          </a:bodyPr>
          <a:p>
            <a:pPr eaLnBrk="0" hangingPunct="0">
              <a:lnSpc>
                <a:spcPct val="120000"/>
              </a:lnSpc>
            </a:pPr>
            <a:r>
              <a:rPr lang="zh-CN" altLang="en-US" sz="1200">
                <a:solidFill>
                  <a:srgbClr val="000000"/>
                </a:solidFill>
                <a:latin typeface="微软雅黑" panose="020B0503020204020204" charset="-122"/>
                <a:ea typeface="微软雅黑" panose="020B0503020204020204" charset="-122"/>
              </a:rPr>
              <a:t>学术硕士：临床医学（外科学）</a:t>
            </a:r>
            <a:endParaRPr lang="zh-CN" altLang="en-US" sz="1200">
              <a:solidFill>
                <a:srgbClr val="000000"/>
              </a:solidFill>
              <a:latin typeface="微软雅黑" panose="020B0503020204020204" charset="-122"/>
              <a:ea typeface="微软雅黑" panose="020B0503020204020204" charset="-122"/>
            </a:endParaRPr>
          </a:p>
        </p:txBody>
      </p:sp>
      <p:sp>
        <p:nvSpPr>
          <p:cNvPr id="3077" name="文本框 12"/>
          <p:cNvSpPr txBox="1"/>
          <p:nvPr/>
        </p:nvSpPr>
        <p:spPr>
          <a:xfrm>
            <a:off x="338138" y="4305300"/>
            <a:ext cx="2179637" cy="757238"/>
          </a:xfrm>
          <a:prstGeom prst="rect">
            <a:avLst/>
          </a:prstGeom>
          <a:noFill/>
          <a:ln w="9525">
            <a:noFill/>
          </a:ln>
        </p:spPr>
        <p:txBody>
          <a:bodyPr anchor="t" anchorCtr="0">
            <a:spAutoFit/>
          </a:bodyPr>
          <a:p>
            <a:pPr eaLnBrk="0" hangingPunct="0">
              <a:lnSpc>
                <a:spcPct val="120000"/>
              </a:lnSpc>
            </a:pPr>
            <a:r>
              <a:rPr lang="en-US" altLang="zh-CN" sz="1200">
                <a:solidFill>
                  <a:srgbClr val="000000"/>
                </a:solidFill>
                <a:latin typeface="微软雅黑" panose="020B0503020204020204" charset="-122"/>
                <a:ea typeface="微软雅黑" panose="020B0503020204020204" charset="-122"/>
              </a:rPr>
              <a:t>Tel: 13794365151</a:t>
            </a:r>
            <a:endParaRPr lang="en-US" altLang="zh-CN" sz="1200">
              <a:solidFill>
                <a:srgbClr val="000000"/>
              </a:solidFill>
              <a:latin typeface="微软雅黑" panose="020B0503020204020204" charset="-122"/>
              <a:ea typeface="微软雅黑" panose="020B0503020204020204" charset="-122"/>
            </a:endParaRPr>
          </a:p>
          <a:p>
            <a:pPr eaLnBrk="0" hangingPunct="0">
              <a:lnSpc>
                <a:spcPct val="120000"/>
              </a:lnSpc>
            </a:pPr>
            <a:r>
              <a:rPr lang="en-US" altLang="zh-CN" sz="1200">
                <a:solidFill>
                  <a:srgbClr val="000000"/>
                </a:solidFill>
                <a:latin typeface="微软雅黑" panose="020B0503020204020204" charset="-122"/>
                <a:ea typeface="微软雅黑" panose="020B0503020204020204" charset="-122"/>
              </a:rPr>
              <a:t>Email: 421255910@qq.com</a:t>
            </a:r>
            <a:endParaRPr lang="en-US" altLang="zh-CN" sz="1200">
              <a:solidFill>
                <a:srgbClr val="000000"/>
              </a:solidFill>
              <a:latin typeface="微软雅黑" panose="020B0503020204020204" charset="-122"/>
              <a:ea typeface="微软雅黑" panose="020B0503020204020204" charset="-122"/>
            </a:endParaRPr>
          </a:p>
          <a:p>
            <a:pPr eaLnBrk="0" hangingPunct="0">
              <a:lnSpc>
                <a:spcPct val="120000"/>
              </a:lnSpc>
            </a:pPr>
            <a:endParaRPr lang="en-US" altLang="zh-CN" sz="1200">
              <a:solidFill>
                <a:srgbClr val="000000"/>
              </a:solidFill>
              <a:latin typeface="微软雅黑" panose="020B0503020204020204" charset="-122"/>
              <a:ea typeface="微软雅黑" panose="020B0503020204020204" charset="-122"/>
            </a:endParaRPr>
          </a:p>
        </p:txBody>
      </p:sp>
      <p:sp>
        <p:nvSpPr>
          <p:cNvPr id="3078" name="文本框 13"/>
          <p:cNvSpPr txBox="1"/>
          <p:nvPr/>
        </p:nvSpPr>
        <p:spPr>
          <a:xfrm>
            <a:off x="6846888" y="1600200"/>
            <a:ext cx="4652962" cy="2898775"/>
          </a:xfrm>
          <a:prstGeom prst="rect">
            <a:avLst/>
          </a:prstGeom>
          <a:noFill/>
          <a:ln w="9525">
            <a:noFill/>
          </a:ln>
        </p:spPr>
        <p:txBody>
          <a:bodyPr anchor="t" anchorCtr="0">
            <a:spAutoFit/>
          </a:bodyPr>
          <a:p>
            <a:pPr eaLnBrk="0" hangingPunct="0">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研究方向：</a:t>
            </a:r>
            <a:r>
              <a:rPr lang="zh-CN" altLang="en-US" sz="1200">
                <a:solidFill>
                  <a:srgbClr val="000000"/>
                </a:solidFill>
                <a:latin typeface="微软雅黑" panose="020B0503020204020204" charset="-122"/>
                <a:ea typeface="微软雅黑" panose="020B0503020204020204" charset="-122"/>
              </a:rPr>
              <a:t>结直肠肿瘤与炎症性肠病的临床与基础研究</a:t>
            </a:r>
            <a:endParaRPr lang="zh-CN" altLang="en-US" sz="1200">
              <a:solidFill>
                <a:srgbClr val="000000"/>
              </a:solidFill>
              <a:latin typeface="微软雅黑" panose="020B0503020204020204" charset="-122"/>
              <a:ea typeface="微软雅黑" panose="020B0503020204020204" charset="-122"/>
            </a:endParaRPr>
          </a:p>
          <a:p>
            <a:pPr eaLnBrk="0" hangingPunct="0">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主要业绩</a:t>
            </a:r>
            <a:r>
              <a:rPr lang="zh-CN" altLang="en-US" sz="1200" dirty="0">
                <a:solidFill>
                  <a:srgbClr val="000000"/>
                </a:solidFill>
                <a:latin typeface="微软雅黑" panose="020B0503020204020204" charset="-122"/>
                <a:ea typeface="微软雅黑" panose="020B0503020204020204" charset="-122"/>
              </a:rPr>
              <a:t>：《肿瘤微生态学》主编、</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中华炎性肠病杂志</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编委、</a:t>
            </a:r>
            <a:r>
              <a:rPr lang="zh-CN" altLang="zh-CN" sz="1200">
                <a:solidFill>
                  <a:srgbClr val="000000"/>
                </a:solidFill>
                <a:latin typeface="微软雅黑" panose="020B0503020204020204" charset="-122"/>
                <a:ea typeface="微软雅黑" panose="020B0503020204020204" charset="-122"/>
              </a:rPr>
              <a:t>《</a:t>
            </a:r>
            <a:r>
              <a:rPr lang="en-US" altLang="zh-CN" sz="1200">
                <a:solidFill>
                  <a:srgbClr val="000000"/>
                </a:solidFill>
                <a:latin typeface="微软雅黑" panose="020B0503020204020204" charset="-122"/>
                <a:ea typeface="微软雅黑" panose="020B0503020204020204" charset="-122"/>
              </a:rPr>
              <a:t>Annal of Laparoscopic and Endoscopic Surgery》section editor</a:t>
            </a:r>
            <a:r>
              <a:rPr lang="en-US" altLang="en-US" sz="1200">
                <a:solidFill>
                  <a:srgbClr val="000000"/>
                </a:solidFill>
                <a:latin typeface="微软雅黑" panose="020B0503020204020204" charset="-122"/>
                <a:ea typeface="微软雅黑" panose="020B0503020204020204" charset="-122"/>
              </a:rPr>
              <a:t>、</a:t>
            </a:r>
            <a:r>
              <a:rPr lang="en-US" altLang="zh-CN" sz="1200">
                <a:solidFill>
                  <a:srgbClr val="000000"/>
                </a:solidFill>
                <a:latin typeface="微软雅黑" panose="020B0503020204020204" charset="-122"/>
                <a:ea typeface="微软雅黑" panose="020B0503020204020204" charset="-122"/>
                <a:sym typeface="宋体" panose="02010600030101010101" pitchFamily="2" charset="-122"/>
              </a:rPr>
              <a:t>《Oncotarget》</a:t>
            </a:r>
            <a:r>
              <a:rPr lang="en-US" altLang="en-US" sz="1200">
                <a:solidFill>
                  <a:srgbClr val="000000"/>
                </a:solidFill>
                <a:latin typeface="微软雅黑" panose="020B0503020204020204" charset="-122"/>
                <a:ea typeface="微软雅黑" panose="020B0503020204020204" charset="-122"/>
              </a:rPr>
              <a:t>、</a:t>
            </a:r>
            <a:r>
              <a:rPr lang="en-US" altLang="zh-CN" sz="1200">
                <a:solidFill>
                  <a:srgbClr val="000000"/>
                </a:solidFill>
                <a:latin typeface="微软雅黑" panose="020B0503020204020204" charset="-122"/>
                <a:ea typeface="微软雅黑" panose="020B0503020204020204" charset="-122"/>
              </a:rPr>
              <a:t>《Journal of Nutritional Oncology 》</a:t>
            </a:r>
            <a:r>
              <a:rPr lang="en-US" altLang="en-US" sz="1200">
                <a:solidFill>
                  <a:srgbClr val="000000"/>
                </a:solidFill>
                <a:latin typeface="微软雅黑" panose="020B0503020204020204" charset="-122"/>
                <a:ea typeface="微软雅黑" panose="020B0503020204020204" charset="-122"/>
              </a:rPr>
              <a:t>、</a:t>
            </a:r>
            <a:r>
              <a:rPr lang="en-US" altLang="zh-CN" sz="1200">
                <a:solidFill>
                  <a:srgbClr val="000000"/>
                </a:solidFill>
                <a:latin typeface="微软雅黑" panose="020B0503020204020204" charset="-122"/>
                <a:ea typeface="微软雅黑" panose="020B0503020204020204" charset="-122"/>
              </a:rPr>
              <a:t>《</a:t>
            </a:r>
            <a:r>
              <a:rPr lang="zh-CN" altLang="en-US" sz="1200">
                <a:solidFill>
                  <a:srgbClr val="000000"/>
                </a:solidFill>
                <a:latin typeface="微软雅黑" panose="020B0503020204020204" charset="-122"/>
                <a:ea typeface="微软雅黑" panose="020B0503020204020204" charset="-122"/>
              </a:rPr>
              <a:t>中华实验外科杂志</a:t>
            </a:r>
            <a:r>
              <a:rPr lang="en-US" altLang="zh-CN" sz="1200">
                <a:solidFill>
                  <a:srgbClr val="000000"/>
                </a:solidFill>
                <a:latin typeface="微软雅黑" panose="020B0503020204020204" charset="-122"/>
                <a:ea typeface="微软雅黑" panose="020B0503020204020204" charset="-122"/>
              </a:rPr>
              <a:t>》《</a:t>
            </a:r>
            <a:r>
              <a:rPr lang="zh-CN" altLang="en-US" sz="1200">
                <a:solidFill>
                  <a:srgbClr val="000000"/>
                </a:solidFill>
                <a:latin typeface="微软雅黑" panose="020B0503020204020204" charset="-122"/>
                <a:ea typeface="微软雅黑" panose="020B0503020204020204" charset="-122"/>
              </a:rPr>
              <a:t>实用医学杂志</a:t>
            </a:r>
            <a:r>
              <a:rPr lang="zh-CN" altLang="zh-CN" sz="1200">
                <a:solidFill>
                  <a:srgbClr val="000000"/>
                </a:solidFill>
                <a:latin typeface="微软雅黑" panose="020B0503020204020204" charset="-122"/>
                <a:ea typeface="微软雅黑" panose="020B0503020204020204" charset="-122"/>
              </a:rPr>
              <a:t>》</a:t>
            </a:r>
            <a:r>
              <a:rPr lang="zh-CN" altLang="en-US" sz="1200">
                <a:solidFill>
                  <a:srgbClr val="000000"/>
                </a:solidFill>
                <a:latin typeface="微软雅黑" panose="020B0503020204020204" charset="-122"/>
                <a:ea typeface="微软雅黑" panose="020B0503020204020204" charset="-122"/>
              </a:rPr>
              <a:t>审稿专家；</a:t>
            </a:r>
            <a:r>
              <a:rPr lang="zh-CN" altLang="en-US" sz="1200" dirty="0">
                <a:solidFill>
                  <a:srgbClr val="000000"/>
                </a:solidFill>
                <a:latin typeface="微软雅黑" panose="020B0503020204020204" charset="-122"/>
                <a:ea typeface="微软雅黑" panose="020B0503020204020204" charset="-122"/>
              </a:rPr>
              <a:t>在国内外学术期刊发表论文</a:t>
            </a:r>
            <a:r>
              <a:rPr lang="en-US" altLang="zh-CN" sz="1200" dirty="0">
                <a:solidFill>
                  <a:srgbClr val="000000"/>
                </a:solidFill>
                <a:latin typeface="微软雅黑" panose="020B0503020204020204" charset="-122"/>
                <a:ea typeface="微软雅黑" panose="020B0503020204020204" charset="-122"/>
              </a:rPr>
              <a:t>100</a:t>
            </a:r>
            <a:r>
              <a:rPr lang="zh-CN" altLang="en-US" sz="1200" dirty="0">
                <a:solidFill>
                  <a:srgbClr val="000000"/>
                </a:solidFill>
                <a:latin typeface="微软雅黑" panose="020B0503020204020204" charset="-122"/>
                <a:ea typeface="微软雅黑" panose="020B0503020204020204" charset="-122"/>
              </a:rPr>
              <a:t>余篇，</a:t>
            </a:r>
            <a:r>
              <a:rPr lang="en-US" altLang="zh-CN" sz="1200" dirty="0">
                <a:solidFill>
                  <a:srgbClr val="000000"/>
                </a:solidFill>
                <a:latin typeface="微软雅黑" panose="020B0503020204020204" charset="-122"/>
                <a:ea typeface="微软雅黑" panose="020B0503020204020204" charset="-122"/>
              </a:rPr>
              <a:t>SCI</a:t>
            </a:r>
            <a:r>
              <a:rPr lang="zh-CN" altLang="en-US" sz="1200" dirty="0">
                <a:solidFill>
                  <a:srgbClr val="000000"/>
                </a:solidFill>
                <a:latin typeface="微软雅黑" panose="020B0503020204020204" charset="-122"/>
                <a:ea typeface="微软雅黑" panose="020B0503020204020204" charset="-122"/>
              </a:rPr>
              <a:t>收录</a:t>
            </a:r>
            <a:r>
              <a:rPr lang="en-US" altLang="zh-CN" sz="1200" dirty="0">
                <a:solidFill>
                  <a:srgbClr val="000000"/>
                </a:solidFill>
                <a:latin typeface="微软雅黑" panose="020B0503020204020204" charset="-122"/>
                <a:ea typeface="微软雅黑" panose="020B0503020204020204" charset="-122"/>
              </a:rPr>
              <a:t>60</a:t>
            </a:r>
            <a:r>
              <a:rPr lang="zh-CN" altLang="en-US" sz="1200" dirty="0">
                <a:solidFill>
                  <a:srgbClr val="000000"/>
                </a:solidFill>
                <a:latin typeface="微软雅黑" panose="020B0503020204020204" charset="-122"/>
                <a:ea typeface="微软雅黑" panose="020B0503020204020204" charset="-122"/>
              </a:rPr>
              <a:t>余篇。</a:t>
            </a:r>
            <a:endParaRPr lang="zh-CN" altLang="en-US" sz="1200" dirty="0">
              <a:solidFill>
                <a:srgbClr val="000000"/>
              </a:solidFill>
              <a:latin typeface="微软雅黑" panose="020B0503020204020204" charset="-122"/>
              <a:ea typeface="微软雅黑" panose="020B0503020204020204" charset="-122"/>
            </a:endParaRPr>
          </a:p>
          <a:p>
            <a:pPr eaLnBrk="0" hangingPunct="0">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研究资助</a:t>
            </a:r>
            <a:r>
              <a:rPr lang="en-US" altLang="zh-CN" sz="1200" b="1" dirty="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获广东省自然科学基金项目（</a:t>
            </a:r>
            <a:r>
              <a:rPr lang="zh-CN" altLang="zh-CN" sz="1200">
                <a:solidFill>
                  <a:srgbClr val="000000"/>
                </a:solidFill>
                <a:latin typeface="微软雅黑" panose="020B0503020204020204" charset="-122"/>
                <a:ea typeface="微软雅黑" panose="020B0503020204020204" charset="-122"/>
              </a:rPr>
              <a:t>2015/08</a:t>
            </a:r>
            <a:r>
              <a:rPr lang="zh-CN" altLang="en-US" sz="1200">
                <a:solidFill>
                  <a:srgbClr val="000000"/>
                </a:solidFill>
                <a:latin typeface="微软雅黑" panose="020B0503020204020204" charset="-122"/>
                <a:ea typeface="微软雅黑" panose="020B0503020204020204" charset="-122"/>
              </a:rPr>
              <a:t>－</a:t>
            </a:r>
            <a:r>
              <a:rPr lang="zh-CN" altLang="zh-CN" sz="1200">
                <a:solidFill>
                  <a:srgbClr val="000000"/>
                </a:solidFill>
                <a:latin typeface="微软雅黑" panose="020B0503020204020204" charset="-122"/>
                <a:ea typeface="微软雅黑" panose="020B0503020204020204" charset="-122"/>
              </a:rPr>
              <a:t>2018/08</a:t>
            </a:r>
            <a:r>
              <a:rPr lang="zh-CN" altLang="en-US" sz="1200">
                <a:solidFill>
                  <a:srgbClr val="000000"/>
                </a:solidFill>
                <a:latin typeface="微软雅黑" panose="020B0503020204020204" charset="-122"/>
                <a:ea typeface="微软雅黑" panose="020B0503020204020204" charset="-122"/>
              </a:rPr>
              <a:t>）、广州市科技攻关项目（201</a:t>
            </a:r>
            <a:r>
              <a:rPr lang="en-US" altLang="zh-CN" sz="1200">
                <a:solidFill>
                  <a:srgbClr val="000000"/>
                </a:solidFill>
                <a:latin typeface="微软雅黑" panose="020B0503020204020204" charset="-122"/>
                <a:ea typeface="微软雅黑" panose="020B0503020204020204" charset="-122"/>
              </a:rPr>
              <a:t>8</a:t>
            </a:r>
            <a:r>
              <a:rPr lang="zh-CN" altLang="en-US" sz="1200">
                <a:solidFill>
                  <a:srgbClr val="000000"/>
                </a:solidFill>
                <a:latin typeface="微软雅黑" panose="020B0503020204020204" charset="-122"/>
                <a:ea typeface="微软雅黑" panose="020B0503020204020204" charset="-122"/>
              </a:rPr>
              <a:t>/07-20</a:t>
            </a:r>
            <a:r>
              <a:rPr lang="zh-CN" altLang="zh-CN" sz="1200">
                <a:solidFill>
                  <a:srgbClr val="000000"/>
                </a:solidFill>
                <a:latin typeface="微软雅黑" panose="020B0503020204020204" charset="-122"/>
                <a:ea typeface="微软雅黑" panose="020B0503020204020204" charset="-122"/>
              </a:rPr>
              <a:t>2</a:t>
            </a:r>
            <a:r>
              <a:rPr lang="en-US" altLang="zh-CN" sz="1200">
                <a:solidFill>
                  <a:srgbClr val="000000"/>
                </a:solidFill>
                <a:latin typeface="微软雅黑" panose="020B0503020204020204" charset="-122"/>
                <a:ea typeface="微软雅黑" panose="020B0503020204020204" charset="-122"/>
              </a:rPr>
              <a:t>1</a:t>
            </a:r>
            <a:r>
              <a:rPr lang="zh-CN" altLang="en-US" sz="1200">
                <a:solidFill>
                  <a:srgbClr val="000000"/>
                </a:solidFill>
                <a:latin typeface="微软雅黑" panose="020B0503020204020204" charset="-122"/>
                <a:ea typeface="微软雅黑" panose="020B0503020204020204" charset="-122"/>
              </a:rPr>
              <a:t>/06）、广东省自然科学基金粤桂联合基金重点项目（</a:t>
            </a:r>
            <a:r>
              <a:rPr lang="en-US" altLang="zh-CN" sz="1200">
                <a:solidFill>
                  <a:srgbClr val="000000"/>
                </a:solidFill>
                <a:latin typeface="微软雅黑" panose="020B0503020204020204" charset="-122"/>
                <a:ea typeface="微软雅黑" panose="020B0503020204020204" charset="-122"/>
              </a:rPr>
              <a:t>2021/07-2024/06</a:t>
            </a:r>
            <a:r>
              <a:rPr lang="zh-CN" altLang="en-US" sz="1200">
                <a:solidFill>
                  <a:srgbClr val="000000"/>
                </a:solidFill>
                <a:latin typeface="微软雅黑" panose="020B0503020204020204" charset="-122"/>
                <a:ea typeface="微软雅黑" panose="020B0503020204020204" charset="-122"/>
              </a:rPr>
              <a:t>）、广州市科创委重点项目（</a:t>
            </a:r>
            <a:r>
              <a:rPr lang="en-US" altLang="zh-CN" sz="1200">
                <a:solidFill>
                  <a:srgbClr val="000000"/>
                </a:solidFill>
                <a:latin typeface="微软雅黑" panose="020B0503020204020204" charset="-122"/>
                <a:ea typeface="微软雅黑" panose="020B0503020204020204" charset="-122"/>
              </a:rPr>
              <a:t>2022/0-2024/04</a:t>
            </a:r>
            <a:r>
              <a:rPr lang="zh-CN" altLang="en-US" sz="1200">
                <a:solidFill>
                  <a:srgbClr val="000000"/>
                </a:solidFill>
                <a:latin typeface="微软雅黑" panose="020B0503020204020204" charset="-122"/>
                <a:ea typeface="微软雅黑" panose="020B0503020204020204" charset="-122"/>
              </a:rPr>
              <a:t>）、广州市科创委科技创新平台建设项目（</a:t>
            </a:r>
            <a:r>
              <a:rPr lang="zh-CN" altLang="zh-CN" sz="1200">
                <a:solidFill>
                  <a:srgbClr val="000000"/>
                </a:solidFill>
                <a:latin typeface="微软雅黑" panose="020B0503020204020204" charset="-122"/>
                <a:ea typeface="微软雅黑" panose="020B0503020204020204" charset="-122"/>
              </a:rPr>
              <a:t>2018-2023</a:t>
            </a:r>
            <a:r>
              <a:rPr lang="zh-CN" altLang="en-US" sz="1200">
                <a:solidFill>
                  <a:srgbClr val="000000"/>
                </a:solidFill>
                <a:latin typeface="微软雅黑" panose="020B0503020204020204" charset="-122"/>
                <a:ea typeface="微软雅黑" panose="020B0503020204020204" charset="-122"/>
              </a:rPr>
              <a:t>）、广州市临床特色技术项目（</a:t>
            </a:r>
            <a:r>
              <a:rPr lang="en-US" altLang="zh-CN" sz="1200">
                <a:solidFill>
                  <a:srgbClr val="000000"/>
                </a:solidFill>
                <a:latin typeface="微软雅黑" panose="020B0503020204020204" charset="-122"/>
                <a:ea typeface="微软雅黑" panose="020B0503020204020204" charset="-122"/>
              </a:rPr>
              <a:t>2020.1-2022.12</a:t>
            </a:r>
            <a:r>
              <a:rPr lang="zh-CN" altLang="en-US" sz="1200">
                <a:solidFill>
                  <a:srgbClr val="000000"/>
                </a:solidFill>
                <a:latin typeface="微软雅黑" panose="020B0503020204020204" charset="-122"/>
                <a:ea typeface="微软雅黑" panose="020B0503020204020204" charset="-122"/>
              </a:rPr>
              <a:t>）。</a:t>
            </a:r>
            <a:endParaRPr lang="zh-CN" altLang="en-US" sz="1200" dirty="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base">
              <a:defRPr/>
            </a:pPr>
            <a:endParaRPr lang="en-US" altLang="zh-CN" sz="1200" strike="noStrike" noProof="1" dirty="0">
              <a:solidFill>
                <a:prstClr val="white"/>
              </a:solidFill>
            </a:endParaRPr>
          </a:p>
        </p:txBody>
      </p:sp>
      <p:sp>
        <p:nvSpPr>
          <p:cNvPr id="22" name="文本框 21"/>
          <p:cNvSpPr txBox="1"/>
          <p:nvPr/>
        </p:nvSpPr>
        <p:spPr>
          <a:xfrm>
            <a:off x="2646363" y="-11112"/>
            <a:ext cx="6888163" cy="534988"/>
          </a:xfrm>
          <a:prstGeom prst="rect">
            <a:avLst/>
          </a:prstGeom>
          <a:noFill/>
        </p:spPr>
        <p:txBody>
          <a:bodyPr>
            <a:spAutoFit/>
          </a:bodyPr>
          <a:lstStyle/>
          <a:p>
            <a:pPr marR="0" defTabSz="914400" eaLnBrk="0" fontAlgn="auto" hangingPunct="0">
              <a:lnSpc>
                <a:spcPct val="120000"/>
              </a:lnSpc>
              <a:buClrTx/>
              <a:buSzTx/>
              <a:buFontTx/>
              <a:buNone/>
              <a:defRPr/>
            </a:pPr>
            <a:r>
              <a:rPr kumimoji="0" lang="zh-CN" altLang="en-US" sz="2400" b="1" i="0" kern="1200" cap="none" spc="0" normalizeH="0" baseline="0" noProof="1" dirty="0">
                <a:solidFill>
                  <a:prstClr val="white"/>
                </a:solidFill>
                <a:latin typeface="微软雅黑" panose="020B0503020204020204" charset="-122"/>
                <a:ea typeface="微软雅黑" panose="020B0503020204020204" charset="-122"/>
                <a:cs typeface="+mn-cs"/>
              </a:rPr>
              <a:t>李旺林   </a:t>
            </a:r>
            <a:r>
              <a:rPr kumimoji="0" lang="zh-CN" altLang="en-US" sz="1400" b="1" i="0" kern="1200" cap="none" spc="0" normalizeH="0" baseline="0" noProof="1" dirty="0">
                <a:solidFill>
                  <a:prstClr val="white"/>
                </a:solidFill>
                <a:latin typeface="微软雅黑" panose="020B0503020204020204" charset="-122"/>
                <a:ea typeface="微软雅黑" panose="020B0503020204020204" charset="-122"/>
                <a:cs typeface="+mn-cs"/>
              </a:rPr>
              <a:t>主任医师</a:t>
            </a:r>
            <a:r>
              <a:rPr kumimoji="0" lang="zh-CN" altLang="en-US" sz="1400" b="1" i="0" kern="1200" cap="none" spc="120" normalizeH="0" baseline="0" noProof="1">
                <a:solidFill>
                  <a:prstClr val="white"/>
                </a:solidFill>
                <a:latin typeface="微软雅黑" panose="020B0503020204020204" charset="-122"/>
                <a:ea typeface="微软雅黑" panose="020B0503020204020204" charset="-122"/>
                <a:cs typeface="+mn-cs"/>
              </a:rPr>
              <a:t>、硕士生导师</a:t>
            </a:r>
            <a:endParaRPr kumimoji="0" lang="en-US" altLang="zh-CN" sz="2000" b="1" i="0" kern="1200" cap="none" spc="0" normalizeH="0" baseline="0" noProof="1" dirty="0">
              <a:solidFill>
                <a:prstClr val="white"/>
              </a:solidFill>
              <a:latin typeface="微软雅黑" panose="020B0503020204020204" charset="-122"/>
              <a:ea typeface="微软雅黑" panose="020B0503020204020204" charset="-122"/>
              <a:cs typeface="+mn-cs"/>
            </a:endParaRPr>
          </a:p>
        </p:txBody>
      </p:sp>
      <p:sp>
        <p:nvSpPr>
          <p:cNvPr id="23" name="文本框 22"/>
          <p:cNvSpPr txBox="1"/>
          <p:nvPr/>
        </p:nvSpPr>
        <p:spPr>
          <a:xfrm>
            <a:off x="2630488" y="404813"/>
            <a:ext cx="7764463" cy="1076325"/>
          </a:xfrm>
          <a:prstGeom prst="rect">
            <a:avLst/>
          </a:prstGeom>
          <a:noFill/>
        </p:spPr>
        <p:txBody>
          <a:bodyPr>
            <a:spAutoFit/>
          </a:bodyPr>
          <a:lstStyle/>
          <a:p>
            <a:pPr marR="0" defTabSz="914400" eaLnBrk="0" fontAlgn="auto" hangingPunct="0">
              <a:buClrTx/>
              <a:buSzTx/>
              <a:buFontTx/>
              <a:buNone/>
              <a:defRPr/>
            </a:pPr>
            <a:r>
              <a:rPr lang="zh-CN" altLang="en-US" sz="1200" b="1" spc="120" noProof="1" smtClean="0">
                <a:solidFill>
                  <a:prstClr val="white"/>
                </a:solidFill>
                <a:latin typeface="微软雅黑" panose="020B0503020204020204" charset="-122"/>
                <a:ea typeface="微软雅黑" panose="020B0503020204020204" charset="-122"/>
                <a:cs typeface="+mn-cs"/>
                <a:sym typeface="+mn-ea"/>
              </a:rPr>
              <a:t>广州医师协会普外分会 主任委员、</a:t>
            </a:r>
            <a:r>
              <a:rPr kumimoji="0" lang="zh-CN" altLang="en-US" sz="1200" b="1" i="0" kern="1200" cap="none" spc="120" normalizeH="0" baseline="0" noProof="1" smtClean="0">
                <a:solidFill>
                  <a:prstClr val="white"/>
                </a:solidFill>
                <a:latin typeface="微软雅黑" panose="020B0503020204020204" charset="-122"/>
                <a:ea typeface="微软雅黑" panose="020B0503020204020204" charset="-122"/>
                <a:cs typeface="+mn-cs"/>
              </a:rPr>
              <a:t>中国抗癌协会康复会中西医结合分会副主任委员、中国抗癌协会微生态营养学组副组长、广东省医院协会结直肠肿瘤专业委员会副主任委员、广州医师协会微创外科分会副主任委员、</a:t>
            </a:r>
            <a:r>
              <a:rPr kumimoji="0" lang="zh-CN" altLang="en-US" sz="1200" b="1" i="0" kern="1200" cap="none" spc="120" normalizeH="0" baseline="0" noProof="1" smtClean="0">
                <a:solidFill>
                  <a:prstClr val="white"/>
                </a:solidFill>
                <a:latin typeface="微软雅黑" panose="020B0503020204020204" charset="-122"/>
                <a:ea typeface="微软雅黑" panose="020B0503020204020204" charset="-122"/>
                <a:cs typeface="+mn-cs"/>
                <a:sym typeface="+mn-ea"/>
              </a:rPr>
              <a:t>广州市医学会胃肠外科分会副主任委员、广东省医学会结直肠肛门疾病学组副组长 </a:t>
            </a:r>
            <a:endParaRPr kumimoji="0" lang="zh-CN" altLang="en-US" sz="1200" b="1" i="0" kern="1200" cap="none" spc="120" normalizeH="0" baseline="0" noProof="1" smtClean="0">
              <a:solidFill>
                <a:prstClr val="white"/>
              </a:solidFill>
              <a:latin typeface="微软雅黑" panose="020B0503020204020204" charset="-122"/>
              <a:ea typeface="微软雅黑" panose="020B0503020204020204" charset="-122"/>
              <a:cs typeface="+mn-cs"/>
            </a:endParaRPr>
          </a:p>
          <a:p>
            <a:pPr marR="0" defTabSz="914400" eaLnBrk="0" fontAlgn="auto" hangingPunct="0">
              <a:buClrTx/>
              <a:buSzTx/>
              <a:buFontTx/>
              <a:buNone/>
              <a:defRPr/>
            </a:pPr>
            <a:endParaRPr kumimoji="0" lang="zh-CN" altLang="en-US" sz="1400" b="1" i="0" kern="1200" cap="none" spc="120" normalizeH="0" baseline="0" noProof="1" smtClean="0">
              <a:solidFill>
                <a:prstClr val="white"/>
              </a:solidFill>
              <a:latin typeface="微软雅黑" panose="020B0503020204020204" charset="-122"/>
              <a:ea typeface="微软雅黑" panose="020B0503020204020204" charset="-122"/>
              <a:cs typeface="+mn-cs"/>
            </a:endParaRPr>
          </a:p>
          <a:p>
            <a:pPr marR="0" defTabSz="914400" eaLnBrk="0" fontAlgn="auto" hangingPunct="0">
              <a:buClrTx/>
              <a:buSzTx/>
              <a:buFontTx/>
              <a:buNone/>
              <a:defRPr/>
            </a:pPr>
            <a:endParaRPr kumimoji="0" lang="zh-CN" altLang="en-US" sz="1400" b="1" i="0" kern="1200" cap="none" spc="120" normalizeH="0" baseline="0" noProof="1">
              <a:solidFill>
                <a:prstClr val="white"/>
              </a:solidFill>
              <a:latin typeface="微软雅黑" panose="020B0503020204020204" charset="-122"/>
              <a:ea typeface="微软雅黑" panose="020B0503020204020204" charset="-122"/>
              <a:cs typeface="+mn-cs"/>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3083" name="矩形 2"/>
          <p:cNvSpPr/>
          <p:nvPr/>
        </p:nvSpPr>
        <p:spPr>
          <a:xfrm>
            <a:off x="2603500" y="2884488"/>
            <a:ext cx="4127500" cy="1087437"/>
          </a:xfrm>
          <a:prstGeom prst="rect">
            <a:avLst/>
          </a:prstGeom>
          <a:noFill/>
          <a:ln w="9525">
            <a:noFill/>
          </a:ln>
        </p:spPr>
        <p:txBody>
          <a:bodyPr anchor="t" anchorCtr="0">
            <a:spAutoFit/>
          </a:bodyPr>
          <a:p>
            <a:pPr eaLnBrk="0" hangingPunct="0"/>
            <a:r>
              <a:rPr lang="zh-CN" altLang="zh-CN" sz="1200">
                <a:solidFill>
                  <a:srgbClr val="000000"/>
                </a:solidFill>
                <a:latin typeface="微软雅黑" panose="020B0503020204020204" charset="-122"/>
                <a:ea typeface="微软雅黑" panose="020B0503020204020204" charset="-122"/>
              </a:rPr>
              <a:t>1993.09-1998.06  </a:t>
            </a:r>
            <a:r>
              <a:rPr lang="zh-CN" altLang="en-US" sz="1200">
                <a:solidFill>
                  <a:srgbClr val="000000"/>
                </a:solidFill>
                <a:latin typeface="微软雅黑" panose="020B0503020204020204" charset="-122"/>
                <a:ea typeface="微软雅黑" panose="020B0503020204020204" charset="-122"/>
              </a:rPr>
              <a:t>南昌大学 学士学位</a:t>
            </a:r>
            <a:endParaRPr lang="zh-CN" altLang="en-US" sz="1200">
              <a:solidFill>
                <a:srgbClr val="000000"/>
              </a:solidFill>
              <a:latin typeface="微软雅黑" panose="020B0503020204020204" charset="-122"/>
              <a:ea typeface="微软雅黑" panose="020B0503020204020204" charset="-122"/>
            </a:endParaRPr>
          </a:p>
          <a:p>
            <a:pPr eaLnBrk="0" hangingPunct="0"/>
            <a:r>
              <a:rPr lang="zh-CN" altLang="zh-CN" sz="1200">
                <a:solidFill>
                  <a:srgbClr val="000000"/>
                </a:solidFill>
                <a:latin typeface="微软雅黑" panose="020B0503020204020204" charset="-122"/>
                <a:ea typeface="微软雅黑" panose="020B0503020204020204" charset="-122"/>
              </a:rPr>
              <a:t>2002.09-2005.06  </a:t>
            </a:r>
            <a:r>
              <a:rPr lang="zh-CN" altLang="en-US" sz="1200">
                <a:solidFill>
                  <a:srgbClr val="000000"/>
                </a:solidFill>
                <a:latin typeface="微软雅黑" panose="020B0503020204020204" charset="-122"/>
                <a:ea typeface="微软雅黑" panose="020B0503020204020204" charset="-122"/>
              </a:rPr>
              <a:t>广州医学院 硕士学位</a:t>
            </a:r>
            <a:endParaRPr lang="zh-CN" altLang="en-US" sz="1200">
              <a:solidFill>
                <a:srgbClr val="000000"/>
              </a:solidFill>
              <a:latin typeface="微软雅黑" panose="020B0503020204020204" charset="-122"/>
              <a:ea typeface="微软雅黑" panose="020B0503020204020204" charset="-122"/>
            </a:endParaRPr>
          </a:p>
          <a:p>
            <a:pPr eaLnBrk="0" hangingPunct="0"/>
            <a:r>
              <a:rPr lang="zh-CN" altLang="zh-CN" sz="1200">
                <a:solidFill>
                  <a:srgbClr val="000000"/>
                </a:solidFill>
                <a:latin typeface="微软雅黑" panose="020B0503020204020204" charset="-122"/>
                <a:ea typeface="微软雅黑" panose="020B0503020204020204" charset="-122"/>
              </a:rPr>
              <a:t>2008.09-2011.06  </a:t>
            </a:r>
            <a:r>
              <a:rPr lang="zh-CN" altLang="en-US" sz="1200">
                <a:solidFill>
                  <a:srgbClr val="000000"/>
                </a:solidFill>
                <a:latin typeface="微软雅黑" panose="020B0503020204020204" charset="-122"/>
                <a:ea typeface="微软雅黑" panose="020B0503020204020204" charset="-122"/>
              </a:rPr>
              <a:t>中山大学</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博士学位</a:t>
            </a:r>
            <a:endParaRPr lang="zh-CN" altLang="en-US" sz="1200">
              <a:solidFill>
                <a:srgbClr val="000000"/>
              </a:solidFill>
              <a:latin typeface="微软雅黑" panose="020B0503020204020204" charset="-122"/>
              <a:ea typeface="微软雅黑" panose="020B0503020204020204" charset="-122"/>
            </a:endParaRPr>
          </a:p>
          <a:p>
            <a:pPr eaLnBrk="0" hangingPunct="0">
              <a:lnSpc>
                <a:spcPct val="120000"/>
              </a:lnSpc>
            </a:pPr>
            <a:r>
              <a:rPr lang="zh-CN" altLang="zh-CN" sz="1200">
                <a:solidFill>
                  <a:srgbClr val="000000"/>
                </a:solidFill>
                <a:latin typeface="微软雅黑" panose="020B0503020204020204" charset="-122"/>
                <a:ea typeface="微软雅黑" panose="020B0503020204020204" charset="-122"/>
              </a:rPr>
              <a:t>2009.07-2010.08 </a:t>
            </a:r>
            <a:r>
              <a:rPr lang="zh-CN" altLang="en-US" sz="1200">
                <a:solidFill>
                  <a:srgbClr val="000000"/>
                </a:solidFill>
                <a:latin typeface="微软雅黑" panose="020B0503020204020204" charset="-122"/>
                <a:ea typeface="微软雅黑" panose="020B0503020204020204" charset="-122"/>
              </a:rPr>
              <a:t>哈佛大学麻省总医院 访问学者</a:t>
            </a:r>
            <a:endParaRPr lang="en-US" altLang="zh-CN" sz="1200">
              <a:solidFill>
                <a:srgbClr val="000000"/>
              </a:solidFill>
              <a:latin typeface="微软雅黑" panose="020B0503020204020204" charset="-122"/>
              <a:ea typeface="微软雅黑" panose="020B0503020204020204" charset="-122"/>
            </a:endParaRPr>
          </a:p>
          <a:p>
            <a:pPr eaLnBrk="0" hangingPunct="0">
              <a:lnSpc>
                <a:spcPct val="120000"/>
              </a:lnSpc>
            </a:pPr>
            <a:r>
              <a:rPr lang="en-US" altLang="zh-CN" sz="1200">
                <a:solidFill>
                  <a:srgbClr val="000000"/>
                </a:solidFill>
                <a:latin typeface="微软雅黑" panose="020B0503020204020204" charset="-122"/>
                <a:ea typeface="微软雅黑" panose="020B0503020204020204" charset="-122"/>
              </a:rPr>
              <a:t>2015.07-2017.01 </a:t>
            </a:r>
            <a:r>
              <a:rPr lang="zh-CN" altLang="en-US" sz="1200">
                <a:solidFill>
                  <a:srgbClr val="000000"/>
                </a:solidFill>
                <a:latin typeface="微软雅黑" panose="020B0503020204020204" charset="-122"/>
                <a:ea typeface="微软雅黑" panose="020B0503020204020204" charset="-122"/>
              </a:rPr>
              <a:t>克利夫兰医学中心 访问学者</a:t>
            </a:r>
            <a:endParaRPr lang="zh-CN" altLang="zh-CN" sz="1200">
              <a:solidFill>
                <a:srgbClr val="000000"/>
              </a:solidFill>
              <a:latin typeface="微软雅黑" panose="020B0503020204020204" charset="-122"/>
              <a:ea typeface="微软雅黑" panose="020B0503020204020204" charset="-122"/>
            </a:endParaRPr>
          </a:p>
        </p:txBody>
      </p:sp>
      <p:sp>
        <p:nvSpPr>
          <p:cNvPr id="3084" name="文本框 17"/>
          <p:cNvSpPr txBox="1"/>
          <p:nvPr/>
        </p:nvSpPr>
        <p:spPr>
          <a:xfrm>
            <a:off x="2806700" y="1300163"/>
            <a:ext cx="1441450" cy="306387"/>
          </a:xfrm>
          <a:prstGeom prst="rect">
            <a:avLst/>
          </a:prstGeom>
          <a:noFill/>
          <a:ln w="9525">
            <a:noFill/>
          </a:ln>
        </p:spPr>
        <p:txBody>
          <a:bodyPr wrap="none" anchor="t" anchorCtr="0">
            <a:spAutoFit/>
          </a:bodyPr>
          <a:p>
            <a:pPr eaLnBrk="0" hangingPunct="0"/>
            <a:r>
              <a:rPr lang="zh-CN" altLang="en-US" sz="1400" b="1">
                <a:solidFill>
                  <a:srgbClr val="000000"/>
                </a:solidFill>
                <a:latin typeface="微软雅黑" panose="020B0503020204020204" charset="-122"/>
                <a:ea typeface="微软雅黑" panose="020B0503020204020204" charset="-122"/>
              </a:rPr>
              <a:t>招生专业与类型</a:t>
            </a:r>
            <a:endParaRPr lang="zh-CN" altLang="en-US" sz="1400" b="1">
              <a:solidFill>
                <a:srgbClr val="000000"/>
              </a:solidFill>
              <a:latin typeface="微软雅黑" panose="020B0503020204020204" charset="-122"/>
              <a:ea typeface="微软雅黑" panose="020B0503020204020204" charset="-122"/>
            </a:endParaRPr>
          </a:p>
        </p:txBody>
      </p:sp>
      <p:pic>
        <p:nvPicPr>
          <p:cNvPr id="3085" name="图片 24"/>
          <p:cNvPicPr>
            <a:picLocks noChangeAspect="1"/>
          </p:cNvPicPr>
          <p:nvPr/>
        </p:nvPicPr>
        <p:blipFill>
          <a:blip r:embed="rId2"/>
          <a:srcRect t="3896" r="91544" b="3088"/>
          <a:stretch>
            <a:fillRect/>
          </a:stretch>
        </p:blipFill>
        <p:spPr>
          <a:xfrm>
            <a:off x="2517775" y="2535238"/>
            <a:ext cx="307975" cy="358775"/>
          </a:xfrm>
          <a:prstGeom prst="rect">
            <a:avLst/>
          </a:prstGeom>
          <a:noFill/>
          <a:ln w="9525">
            <a:noFill/>
          </a:ln>
        </p:spPr>
      </p:pic>
      <p:sp>
        <p:nvSpPr>
          <p:cNvPr id="3086" name="文本框 25"/>
          <p:cNvSpPr txBox="1"/>
          <p:nvPr/>
        </p:nvSpPr>
        <p:spPr>
          <a:xfrm>
            <a:off x="2798763" y="2560638"/>
            <a:ext cx="903287" cy="307975"/>
          </a:xfrm>
          <a:prstGeom prst="rect">
            <a:avLst/>
          </a:prstGeom>
          <a:noFill/>
          <a:ln w="9525">
            <a:noFill/>
          </a:ln>
        </p:spPr>
        <p:txBody>
          <a:bodyPr wrap="none" anchor="t" anchorCtr="0">
            <a:spAutoFit/>
          </a:bodyPr>
          <a:p>
            <a:pPr eaLnBrk="0" hangingPunct="0"/>
            <a:r>
              <a:rPr lang="zh-CN" altLang="en-US" sz="1400" b="1">
                <a:solidFill>
                  <a:srgbClr val="000000"/>
                </a:solidFill>
                <a:latin typeface="微软雅黑" panose="020B0503020204020204" charset="-122"/>
                <a:ea typeface="微软雅黑" panose="020B0503020204020204" charset="-122"/>
              </a:rPr>
              <a:t>教育经历</a:t>
            </a:r>
            <a:endParaRPr lang="zh-CN" altLang="en-US" sz="1400" b="1">
              <a:solidFill>
                <a:srgbClr val="000000"/>
              </a:solidFill>
              <a:latin typeface="微软雅黑" panose="020B0503020204020204" charset="-122"/>
              <a:ea typeface="微软雅黑" panose="020B0503020204020204" charset="-122"/>
            </a:endParaRPr>
          </a:p>
        </p:txBody>
      </p:sp>
      <p:pic>
        <p:nvPicPr>
          <p:cNvPr id="3087" name="图片 27"/>
          <p:cNvPicPr>
            <a:picLocks noChangeAspect="1"/>
          </p:cNvPicPr>
          <p:nvPr/>
        </p:nvPicPr>
        <p:blipFill>
          <a:blip r:embed="rId2"/>
          <a:srcRect t="3896" r="91544" b="3088"/>
          <a:stretch>
            <a:fillRect/>
          </a:stretch>
        </p:blipFill>
        <p:spPr>
          <a:xfrm>
            <a:off x="6731000" y="1274763"/>
            <a:ext cx="307975" cy="358775"/>
          </a:xfrm>
          <a:prstGeom prst="rect">
            <a:avLst/>
          </a:prstGeom>
          <a:noFill/>
          <a:ln w="9525">
            <a:noFill/>
          </a:ln>
        </p:spPr>
      </p:pic>
      <p:sp>
        <p:nvSpPr>
          <p:cNvPr id="3088" name="文本框 28"/>
          <p:cNvSpPr txBox="1"/>
          <p:nvPr/>
        </p:nvSpPr>
        <p:spPr>
          <a:xfrm>
            <a:off x="7011988" y="1300163"/>
            <a:ext cx="901700" cy="306387"/>
          </a:xfrm>
          <a:prstGeom prst="rect">
            <a:avLst/>
          </a:prstGeom>
          <a:noFill/>
          <a:ln w="9525">
            <a:noFill/>
          </a:ln>
        </p:spPr>
        <p:txBody>
          <a:bodyPr wrap="none" anchor="t" anchorCtr="0">
            <a:spAutoFit/>
          </a:bodyPr>
          <a:p>
            <a:pPr eaLnBrk="0" hangingPunct="0"/>
            <a:r>
              <a:rPr lang="zh-CN" altLang="en-US" sz="1400" b="1">
                <a:solidFill>
                  <a:srgbClr val="000000"/>
                </a:solidFill>
                <a:latin typeface="微软雅黑" panose="020B0503020204020204" charset="-122"/>
                <a:ea typeface="微软雅黑" panose="020B0503020204020204" charset="-122"/>
              </a:rPr>
              <a:t>科研工作</a:t>
            </a:r>
            <a:endParaRPr lang="zh-CN" altLang="en-US" sz="1400" b="1">
              <a:solidFill>
                <a:srgbClr val="000000"/>
              </a:solidFill>
              <a:latin typeface="微软雅黑" panose="020B0503020204020204" charset="-122"/>
              <a:ea typeface="微软雅黑" panose="020B0503020204020204" charset="-122"/>
            </a:endParaRPr>
          </a:p>
        </p:txBody>
      </p:sp>
      <p:sp>
        <p:nvSpPr>
          <p:cNvPr id="3089" name="矩形 31"/>
          <p:cNvSpPr/>
          <p:nvPr/>
        </p:nvSpPr>
        <p:spPr>
          <a:xfrm>
            <a:off x="2551113" y="4192588"/>
            <a:ext cx="3703637" cy="1752600"/>
          </a:xfrm>
          <a:prstGeom prst="rect">
            <a:avLst/>
          </a:prstGeom>
          <a:noFill/>
          <a:ln w="9525">
            <a:noFill/>
          </a:ln>
        </p:spPr>
        <p:txBody>
          <a:bodyPr anchor="t" anchorCtr="0">
            <a:spAutoFit/>
          </a:bodyPr>
          <a:p>
            <a:pPr eaLnBrk="0" hangingPunct="0"/>
            <a:r>
              <a:rPr lang="zh-CN" altLang="en-US" sz="1200" dirty="0">
                <a:solidFill>
                  <a:srgbClr val="000000"/>
                </a:solidFill>
                <a:latin typeface="微软雅黑" panose="020B0503020204020204" charset="-122"/>
                <a:ea typeface="微软雅黑" panose="020B0503020204020204" charset="-122"/>
              </a:rPr>
              <a:t>       </a:t>
            </a:r>
            <a:endParaRPr lang="en-US" altLang="zh-CN" sz="1200" dirty="0">
              <a:solidFill>
                <a:srgbClr val="000000"/>
              </a:solidFill>
              <a:latin typeface="微软雅黑" panose="020B0503020204020204" charset="-122"/>
              <a:ea typeface="微软雅黑" panose="020B0503020204020204" charset="-122"/>
            </a:endParaRPr>
          </a:p>
          <a:p>
            <a:pPr eaLnBrk="0" hangingPunct="0"/>
            <a:r>
              <a:rPr lang="zh-CN" altLang="en-US" sz="1200">
                <a:solidFill>
                  <a:srgbClr val="000000"/>
                </a:solidFill>
                <a:latin typeface="微软雅黑" panose="020B0503020204020204" charset="-122"/>
                <a:ea typeface="微软雅黑" panose="020B0503020204020204" charset="-122"/>
              </a:rPr>
              <a:t>获</a:t>
            </a:r>
            <a:r>
              <a:rPr lang="en-US" altLang="zh-CN" sz="1200">
                <a:solidFill>
                  <a:srgbClr val="000000"/>
                </a:solidFill>
                <a:latin typeface="微软雅黑" panose="020B0503020204020204" charset="-122"/>
                <a:ea typeface="微软雅黑" panose="020B0503020204020204" charset="-122"/>
              </a:rPr>
              <a:t>2021</a:t>
            </a:r>
            <a:r>
              <a:rPr lang="zh-CN" altLang="en-US" sz="1200">
                <a:solidFill>
                  <a:srgbClr val="000000"/>
                </a:solidFill>
                <a:latin typeface="微软雅黑" panose="020B0503020204020204" charset="-122"/>
                <a:ea typeface="微软雅黑" panose="020B0503020204020204" charset="-122"/>
              </a:rPr>
              <a:t>年获广东省医学科学一等奖、</a:t>
            </a:r>
            <a:r>
              <a:rPr lang="zh-CN" altLang="zh-CN" sz="1200">
                <a:solidFill>
                  <a:srgbClr val="000000"/>
                </a:solidFill>
                <a:latin typeface="微软雅黑" panose="020B0503020204020204" charset="-122"/>
                <a:ea typeface="微软雅黑" panose="020B0503020204020204" charset="-122"/>
              </a:rPr>
              <a:t>2008</a:t>
            </a:r>
            <a:r>
              <a:rPr lang="zh-CN" altLang="en-US" sz="1200">
                <a:solidFill>
                  <a:srgbClr val="000000"/>
                </a:solidFill>
                <a:latin typeface="微软雅黑" panose="020B0503020204020204" charset="-122"/>
                <a:ea typeface="微软雅黑" panose="020B0503020204020204" charset="-122"/>
              </a:rPr>
              <a:t>年</a:t>
            </a:r>
            <a:r>
              <a:rPr lang="zh-CN" altLang="zh-CN" sz="1200">
                <a:solidFill>
                  <a:srgbClr val="000000"/>
                </a:solidFill>
                <a:latin typeface="微软雅黑" panose="020B0503020204020204" charset="-122"/>
                <a:ea typeface="微软雅黑" panose="020B0503020204020204" charset="-122"/>
              </a:rPr>
              <a:t>11</a:t>
            </a:r>
            <a:r>
              <a:rPr lang="zh-CN" altLang="en-US" sz="1200">
                <a:solidFill>
                  <a:srgbClr val="000000"/>
                </a:solidFill>
                <a:latin typeface="微软雅黑" panose="020B0503020204020204" charset="-122"/>
                <a:ea typeface="微软雅黑" panose="020B0503020204020204" charset="-122"/>
              </a:rPr>
              <a:t>月广州市科技进步一等奖、</a:t>
            </a:r>
            <a:r>
              <a:rPr lang="zh-CN" altLang="zh-CN" sz="1200">
                <a:solidFill>
                  <a:srgbClr val="000000"/>
                </a:solidFill>
                <a:latin typeface="微软雅黑" panose="020B0503020204020204" charset="-122"/>
                <a:ea typeface="微软雅黑" panose="020B0503020204020204" charset="-122"/>
              </a:rPr>
              <a:t>2009</a:t>
            </a:r>
            <a:r>
              <a:rPr lang="zh-CN" altLang="en-US" sz="1200">
                <a:solidFill>
                  <a:srgbClr val="000000"/>
                </a:solidFill>
                <a:latin typeface="微软雅黑" panose="020B0503020204020204" charset="-122"/>
                <a:ea typeface="微软雅黑" panose="020B0503020204020204" charset="-122"/>
              </a:rPr>
              <a:t>年</a:t>
            </a:r>
            <a:r>
              <a:rPr lang="zh-CN" altLang="zh-CN" sz="1200">
                <a:solidFill>
                  <a:srgbClr val="000000"/>
                </a:solidFill>
                <a:latin typeface="微软雅黑" panose="020B0503020204020204" charset="-122"/>
                <a:ea typeface="微软雅黑" panose="020B0503020204020204" charset="-122"/>
              </a:rPr>
              <a:t>7</a:t>
            </a:r>
            <a:r>
              <a:rPr lang="zh-CN" altLang="en-US" sz="1200">
                <a:solidFill>
                  <a:srgbClr val="000000"/>
                </a:solidFill>
                <a:latin typeface="微软雅黑" panose="020B0503020204020204" charset="-122"/>
                <a:ea typeface="微软雅黑" panose="020B0503020204020204" charset="-122"/>
              </a:rPr>
              <a:t>月广东省科技进步二等奖、</a:t>
            </a:r>
            <a:r>
              <a:rPr lang="zh-CN" altLang="zh-CN" sz="1200">
                <a:solidFill>
                  <a:srgbClr val="000000"/>
                </a:solidFill>
                <a:latin typeface="微软雅黑" panose="020B0503020204020204" charset="-122"/>
                <a:ea typeface="微软雅黑" panose="020B0503020204020204" charset="-122"/>
              </a:rPr>
              <a:t>2002</a:t>
            </a:r>
            <a:r>
              <a:rPr lang="zh-CN" altLang="en-US" sz="1200">
                <a:solidFill>
                  <a:srgbClr val="000000"/>
                </a:solidFill>
                <a:latin typeface="微软雅黑" panose="020B0503020204020204" charset="-122"/>
                <a:ea typeface="微软雅黑" panose="020B0503020204020204" charset="-122"/>
              </a:rPr>
              <a:t>年赣州市科技进步三等奖；</a:t>
            </a:r>
            <a:r>
              <a:rPr lang="zh-CN" altLang="zh-CN" sz="1200">
                <a:solidFill>
                  <a:srgbClr val="000000"/>
                </a:solidFill>
                <a:latin typeface="微软雅黑" panose="020B0503020204020204" charset="-122"/>
                <a:ea typeface="微软雅黑" panose="020B0503020204020204" charset="-122"/>
              </a:rPr>
              <a:t>2010</a:t>
            </a:r>
            <a:r>
              <a:rPr lang="zh-CN" altLang="en-US" sz="1200">
                <a:solidFill>
                  <a:srgbClr val="000000"/>
                </a:solidFill>
                <a:latin typeface="微软雅黑" panose="020B0503020204020204" charset="-122"/>
                <a:ea typeface="微软雅黑" panose="020B0503020204020204" charset="-122"/>
              </a:rPr>
              <a:t>年纳入广州市卫生局局管优秀人才和广州市第一人民医院院管优秀科技人才管理</a:t>
            </a:r>
            <a:r>
              <a:rPr lang="en-US" altLang="zh-CN" sz="1200">
                <a:solidFill>
                  <a:srgbClr val="000000"/>
                </a:solidFill>
                <a:latin typeface="微软雅黑" panose="020B0503020204020204" charset="-122"/>
                <a:ea typeface="微软雅黑" panose="020B0503020204020204" charset="-122"/>
              </a:rPr>
              <a:t>;</a:t>
            </a:r>
            <a:r>
              <a:rPr lang="zh-CN" altLang="en-US" sz="1200">
                <a:solidFill>
                  <a:srgbClr val="000000"/>
                </a:solidFill>
                <a:latin typeface="微软雅黑" panose="020B0503020204020204" charset="-122"/>
                <a:ea typeface="微软雅黑" panose="020B0503020204020204" charset="-122"/>
              </a:rPr>
              <a:t>广州市高层次卫生人才</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广州市医学重点人才</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岭南名医</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羊城好医生</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广东省杰出青年医学人才</a:t>
            </a:r>
            <a:endParaRPr lang="en-US" altLang="zh-CN" sz="1200">
              <a:solidFill>
                <a:srgbClr val="000000"/>
              </a:solidFill>
              <a:latin typeface="微软雅黑" panose="020B0503020204020204" charset="-122"/>
              <a:ea typeface="微软雅黑" panose="020B0503020204020204" charset="-122"/>
            </a:endParaRPr>
          </a:p>
          <a:p>
            <a:pPr eaLnBrk="0" hangingPunct="0"/>
            <a:endParaRPr lang="zh-CN" altLang="en-US" sz="1200" dirty="0">
              <a:solidFill>
                <a:srgbClr val="000000"/>
              </a:solidFill>
              <a:latin typeface="微软雅黑" panose="020B0503020204020204" charset="-122"/>
              <a:ea typeface="微软雅黑" panose="020B0503020204020204" charset="-122"/>
            </a:endParaRPr>
          </a:p>
        </p:txBody>
      </p:sp>
      <p:pic>
        <p:nvPicPr>
          <p:cNvPr id="3090" name="图片 1"/>
          <p:cNvPicPr>
            <a:picLocks noChangeAspect="1"/>
          </p:cNvPicPr>
          <p:nvPr/>
        </p:nvPicPr>
        <p:blipFill>
          <a:blip r:embed="rId3"/>
          <a:stretch>
            <a:fillRect/>
          </a:stretch>
        </p:blipFill>
        <p:spPr>
          <a:xfrm>
            <a:off x="10774363" y="0"/>
            <a:ext cx="1155700" cy="1157288"/>
          </a:xfrm>
          <a:prstGeom prst="rect">
            <a:avLst/>
          </a:prstGeom>
          <a:noFill/>
          <a:ln w="9525">
            <a:noFill/>
          </a:ln>
        </p:spPr>
      </p:pic>
      <p:pic>
        <p:nvPicPr>
          <p:cNvPr id="3091" name="图片 2"/>
          <p:cNvPicPr>
            <a:picLocks noChangeAspect="1"/>
          </p:cNvPicPr>
          <p:nvPr/>
        </p:nvPicPr>
        <p:blipFill>
          <a:blip r:embed="rId4"/>
          <a:stretch>
            <a:fillRect/>
          </a:stretch>
        </p:blipFill>
        <p:spPr>
          <a:xfrm>
            <a:off x="468313" y="1300163"/>
            <a:ext cx="1814512" cy="2706687"/>
          </a:xfrm>
          <a:prstGeom prst="rect">
            <a:avLst/>
          </a:prstGeom>
          <a:noFill/>
          <a:ln w="9525">
            <a:noFill/>
          </a:ln>
        </p:spPr>
      </p:pic>
      <p:pic>
        <p:nvPicPr>
          <p:cNvPr id="3092" name="图片 3"/>
          <p:cNvPicPr>
            <a:picLocks noChangeAspect="1"/>
          </p:cNvPicPr>
          <p:nvPr/>
        </p:nvPicPr>
        <p:blipFill>
          <a:blip r:embed="rId5"/>
          <a:stretch>
            <a:fillRect/>
          </a:stretch>
        </p:blipFill>
        <p:spPr>
          <a:xfrm>
            <a:off x="7107238" y="4498975"/>
            <a:ext cx="4008437" cy="187960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835275" y="1838367"/>
            <a:ext cx="3579813" cy="276999"/>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临床医学</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生物医学工程</a:t>
            </a: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98369" y="3170627"/>
            <a:ext cx="2054225" cy="51674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19898022212</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liuy6@foxmail.com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630879" cy="4644028"/>
          </a:xfrm>
          <a:prstGeom prst="rect">
            <a:avLst/>
          </a:prstGeom>
          <a:noFill/>
          <a:ln w="9525">
            <a:noFill/>
            <a:miter lim="800000"/>
          </a:ln>
        </p:spPr>
        <p:txBody>
          <a:bodyPr wrap="square">
            <a:spAutoFit/>
          </a:bodyPr>
          <a:lstStyle/>
          <a:p>
            <a:pPr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171450" indent="-171450" eaLnBrk="1" hangingPunct="1">
              <a:lnSpc>
                <a:spcPct val="120000"/>
              </a:lnSpc>
              <a:spcBef>
                <a:spcPts val="600"/>
              </a:spcBef>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双光子在体脑成像技术</a:t>
            </a:r>
            <a:endParaRPr lang="en-US" altLang="zh-CN" sz="1200" dirty="0">
              <a:solidFill>
                <a:prstClr val="black"/>
              </a:solidFill>
              <a:latin typeface="微软雅黑" panose="020B0503020204020204" charset="-122"/>
              <a:ea typeface="微软雅黑" panose="020B0503020204020204" charset="-122"/>
            </a:endParaRPr>
          </a:p>
          <a:p>
            <a:pPr marL="171450" indent="-171450" eaLnBrk="1" hangingPunct="1">
              <a:lnSpc>
                <a:spcPct val="120000"/>
              </a:lnSpc>
              <a:spcBef>
                <a:spcPts val="600"/>
              </a:spcBef>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神经免疫调控在健康和疾病中的作用；</a:t>
            </a:r>
            <a:endParaRPr lang="en-US" altLang="zh-CN" sz="1200" dirty="0">
              <a:solidFill>
                <a:prstClr val="black"/>
              </a:solidFill>
              <a:latin typeface="微软雅黑" panose="020B0503020204020204" charset="-122"/>
              <a:ea typeface="微软雅黑" panose="020B0503020204020204" charset="-122"/>
            </a:endParaRPr>
          </a:p>
          <a:p>
            <a:pPr marL="171450" indent="-171450" eaLnBrk="1" hangingPunct="1">
              <a:lnSpc>
                <a:spcPct val="120000"/>
              </a:lnSpc>
              <a:spcBef>
                <a:spcPts val="600"/>
              </a:spcBef>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麻醉机制；</a:t>
            </a:r>
            <a:endParaRPr lang="en-US" altLang="zh-CN" sz="1200" dirty="0">
              <a:solidFill>
                <a:prstClr val="black"/>
              </a:solidFill>
              <a:latin typeface="微软雅黑" panose="020B0503020204020204" charset="-122"/>
              <a:ea typeface="微软雅黑" panose="020B0503020204020204" charset="-122"/>
            </a:endParaRPr>
          </a:p>
          <a:p>
            <a:pPr marL="171450" indent="-171450" eaLnBrk="1" hangingPunct="1">
              <a:lnSpc>
                <a:spcPct val="120000"/>
              </a:lnSpc>
              <a:spcBef>
                <a:spcPts val="600"/>
              </a:spcBef>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老年痴呆的机理与干预；</a:t>
            </a:r>
            <a:endParaRPr lang="en-US" altLang="zh-CN" sz="1200" dirty="0">
              <a:solidFill>
                <a:prstClr val="black"/>
              </a:solidFill>
              <a:latin typeface="微软雅黑" panose="020B0503020204020204" charset="-122"/>
              <a:ea typeface="微软雅黑" panose="020B0503020204020204" charset="-122"/>
            </a:endParaRPr>
          </a:p>
          <a:p>
            <a:pPr marL="171450" indent="-171450" eaLnBrk="1" hangingPunct="1">
              <a:lnSpc>
                <a:spcPct val="120000"/>
              </a:lnSpc>
              <a:spcBef>
                <a:spcPts val="600"/>
              </a:spcBef>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间断禁食在健康和疾病中的作用。</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171450" lvl="0" indent="-171450" eaLnBrk="1" hangingPunct="1">
              <a:buFont typeface="Arial" panose="020B0604020202020204" pitchFamily="34" charset="0"/>
              <a:buChar char="•"/>
              <a:defRPr/>
            </a:pPr>
            <a:r>
              <a:rPr lang="en-US" altLang="zh-CN" sz="1200" dirty="0">
                <a:solidFill>
                  <a:prstClr val="black"/>
                </a:solidFill>
                <a:latin typeface="微软雅黑" panose="020B0503020204020204" charset="-122"/>
                <a:ea typeface="微软雅黑" panose="020B0503020204020204" charset="-122"/>
              </a:rPr>
              <a:t>Nature Neurosci 2019 (PMID: 31636449)</a:t>
            </a:r>
            <a:endParaRPr lang="en-US" altLang="zh-CN" sz="1200" dirty="0">
              <a:solidFill>
                <a:prstClr val="black"/>
              </a:solidFill>
              <a:latin typeface="微软雅黑" panose="020B0503020204020204" charset="-122"/>
              <a:ea typeface="微软雅黑" panose="020B0503020204020204" charset="-122"/>
            </a:endParaRPr>
          </a:p>
          <a:p>
            <a:pPr marL="171450" indent="-171450" eaLnBrk="1" hangingPunct="1">
              <a:buFont typeface="Arial" panose="020B0604020202020204" pitchFamily="34" charset="0"/>
              <a:buChar char="•"/>
              <a:defRPr/>
            </a:pPr>
            <a:r>
              <a:rPr lang="en-US" altLang="zh-CN" sz="1200" dirty="0">
                <a:solidFill>
                  <a:prstClr val="black"/>
                </a:solidFill>
                <a:latin typeface="微软雅黑" panose="020B0503020204020204" charset="-122"/>
                <a:ea typeface="微软雅黑" panose="020B0503020204020204" charset="-122"/>
              </a:rPr>
              <a:t>Nature Neurosci 2022 (PMID: 34916658)</a:t>
            </a:r>
            <a:endParaRPr lang="en-US" altLang="zh-CN" sz="1200" dirty="0">
              <a:solidFill>
                <a:prstClr val="black"/>
              </a:solidFill>
              <a:latin typeface="微软雅黑" panose="020B0503020204020204" charset="-122"/>
              <a:ea typeface="微软雅黑" panose="020B0503020204020204" charset="-122"/>
            </a:endParaRPr>
          </a:p>
          <a:p>
            <a:pPr marL="171450" indent="-171450" eaLnBrk="1" hangingPunct="1">
              <a:buFont typeface="Arial" panose="020B0604020202020204" pitchFamily="34" charset="0"/>
              <a:buChar char="•"/>
              <a:defRPr/>
            </a:pPr>
            <a:r>
              <a:rPr lang="en-US" altLang="zh-CN" sz="1200" dirty="0">
                <a:solidFill>
                  <a:prstClr val="black"/>
                </a:solidFill>
                <a:latin typeface="微软雅黑" panose="020B0503020204020204" charset="-122"/>
                <a:ea typeface="微软雅黑" panose="020B0503020204020204" charset="-122"/>
              </a:rPr>
              <a:t>Nature Com., 2019 (PMID: 31015456)</a:t>
            </a:r>
            <a:endParaRPr lang="en-US" altLang="zh-CN" sz="1200" dirty="0">
              <a:solidFill>
                <a:prstClr val="black"/>
              </a:solidFill>
              <a:latin typeface="微软雅黑" panose="020B0503020204020204" charset="-122"/>
              <a:ea typeface="微软雅黑" panose="020B0503020204020204" charset="-122"/>
            </a:endParaRPr>
          </a:p>
          <a:p>
            <a:pPr marL="171450" indent="-171450" eaLnBrk="1" hangingPunct="1">
              <a:buFont typeface="Arial" panose="020B0604020202020204" pitchFamily="34" charset="0"/>
              <a:buChar char="•"/>
              <a:defRPr/>
            </a:pPr>
            <a:r>
              <a:rPr lang="en-US" altLang="zh-CN" sz="1200" dirty="0">
                <a:solidFill>
                  <a:prstClr val="black"/>
                </a:solidFill>
                <a:latin typeface="微软雅黑" panose="020B0503020204020204" charset="-122"/>
                <a:ea typeface="微软雅黑" panose="020B0503020204020204" charset="-122"/>
              </a:rPr>
              <a:t>J Neurosci, 2017 (PMID: 28123022)</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171450" lvl="0" indent="-171450" eaLnBrk="1" hangingPunct="1">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国自然优秀青年科学基金项目</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海外</a:t>
            </a:r>
            <a:r>
              <a:rPr lang="en-US" altLang="zh-CN"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国自然面上项目</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姓  名 </a:t>
            </a:r>
            <a:r>
              <a:rPr lang="zh-CN" altLang="en-US" sz="2000" b="1" dirty="0">
                <a:solidFill>
                  <a:srgbClr val="FFFFFF"/>
                </a:solidFill>
                <a:latin typeface="微软雅黑" panose="020B0503020204020204" charset="-122"/>
                <a:ea typeface="微软雅黑" panose="020B0503020204020204" charset="-122"/>
              </a:rPr>
              <a:t>刘勇</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spc="120" dirty="0">
                <a:solidFill>
                  <a:srgbClr val="FFFFFF"/>
                </a:solidFill>
                <a:latin typeface="微软雅黑" panose="020B0503020204020204" charset="-122"/>
                <a:ea typeface="微软雅黑" panose="020B0503020204020204" charset="-122"/>
              </a:rPr>
              <a:t>研究员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广州市第一人民医院 神经科学与健康实验室</a:t>
            </a:r>
            <a:r>
              <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(LNHD.org)</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7057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373110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 name="文本框 11"/>
          <p:cNvSpPr txBox="1">
            <a:spLocks noChangeArrowheads="1"/>
          </p:cNvSpPr>
          <p:nvPr/>
        </p:nvSpPr>
        <p:spPr bwMode="auto">
          <a:xfrm>
            <a:off x="2792323" y="2770904"/>
            <a:ext cx="3579813" cy="830997"/>
          </a:xfrm>
          <a:prstGeom prst="rect">
            <a:avLst/>
          </a:prstGeom>
          <a:noFill/>
          <a:ln w="9525">
            <a:noFill/>
            <a:miter lim="800000"/>
          </a:ln>
        </p:spPr>
        <p:txBody>
          <a:bodyPr wrap="square">
            <a:spAutoFit/>
          </a:bodyPr>
          <a:lstStyle/>
          <a:p>
            <a:pPr marL="171450" lvl="0" indent="-171450" eaLnBrk="1" hangingPunct="1">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湖南师范大学</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本科</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：生物科学</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中山大学医学院</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硕博</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：生理学</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美国衰老研究所</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博士后</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：神经退行性疾病</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buFont typeface="Arial" panose="020B0604020202020204" pitchFamily="34" charset="0"/>
              <a:buChar char="•"/>
              <a:defRPr/>
            </a:pPr>
            <a:r>
              <a:rPr lang="zh-CN" altLang="en-US" sz="1200" dirty="0">
                <a:solidFill>
                  <a:prstClr val="black"/>
                </a:solidFill>
                <a:latin typeface="微软雅黑" panose="020B0503020204020204" charset="-122"/>
                <a:ea typeface="微软雅黑" panose="020B0503020204020204" charset="-122"/>
              </a:rPr>
              <a:t>美国梅奥医学中心</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博士后</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：神经免疫</a:t>
            </a:r>
            <a:endParaRPr lang="en-US" altLang="zh-CN" sz="1200" dirty="0">
              <a:solidFill>
                <a:prstClr val="black"/>
              </a:solidFill>
              <a:latin typeface="微软雅黑" panose="020B0503020204020204" charset="-122"/>
              <a:ea typeface="微软雅黑" panose="020B0503020204020204" charset="-122"/>
            </a:endParaRPr>
          </a:p>
        </p:txBody>
      </p:sp>
      <p:sp>
        <p:nvSpPr>
          <p:cNvPr id="31" name="文本框 11"/>
          <p:cNvSpPr txBox="1">
            <a:spLocks noChangeArrowheads="1"/>
          </p:cNvSpPr>
          <p:nvPr/>
        </p:nvSpPr>
        <p:spPr bwMode="auto">
          <a:xfrm>
            <a:off x="2792322" y="4064279"/>
            <a:ext cx="3742702" cy="276999"/>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广东省医学会</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疼痛学会</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临床基础转化学组：副组长</a:t>
            </a:r>
            <a:endParaRPr lang="en-US" altLang="zh-CN" sz="1200" dirty="0">
              <a:solidFill>
                <a:prstClr val="black"/>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64" y="1257574"/>
            <a:ext cx="1806311" cy="180631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829945"/>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专业硕士</a:t>
            </a:r>
            <a:r>
              <a:rPr lang="zh-CN" altLang="en-US" sz="1200" dirty="0" smtClean="0">
                <a:solidFill>
                  <a:prstClr val="black"/>
                </a:solidFill>
                <a:latin typeface="微软雅黑" panose="020B0503020204020204" charset="-122"/>
                <a:ea typeface="微软雅黑" panose="020B0503020204020204" charset="-122"/>
              </a:rPr>
              <a:t>：临床医学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142240" y="4495165"/>
            <a:ext cx="2224405" cy="75501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lang="en-US" altLang="zh-CN" sz="1200" noProof="0" dirty="0" smtClean="0">
                <a:ln>
                  <a:noFill/>
                </a:ln>
                <a:solidFill>
                  <a:prstClr val="black"/>
                </a:solidFill>
                <a:effectLst/>
                <a:uLnTx/>
                <a:uFillTx/>
                <a:latin typeface="微软雅黑" panose="020B0503020204020204" charset="-122"/>
                <a:ea typeface="微软雅黑" panose="020B0503020204020204" charset="-122"/>
                <a:sym typeface="+mn-ea"/>
              </a:rPr>
              <a:t>13925012853</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lang="en-US" altLang="zh-CN" sz="1200" noProof="0" dirty="0" err="1" smtClean="0">
                <a:ln>
                  <a:noFill/>
                </a:ln>
                <a:solidFill>
                  <a:prstClr val="black"/>
                </a:solidFill>
                <a:effectLst/>
                <a:uLnTx/>
                <a:uFillTx/>
                <a:latin typeface="微软雅黑" panose="020B0503020204020204" charset="-122"/>
                <a:ea typeface="微软雅黑" panose="020B0503020204020204" charset="-122"/>
                <a:sym typeface="+mn-ea"/>
              </a:rPr>
              <a:t>eyjialin@scut.edu.cn</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274003" y="14605"/>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50928" y="45058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34138" y="457184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 name="文本框 21"/>
          <p:cNvSpPr txBox="1">
            <a:spLocks noChangeArrowheads="1"/>
          </p:cNvSpPr>
          <p:nvPr/>
        </p:nvSpPr>
        <p:spPr bwMode="auto">
          <a:xfrm>
            <a:off x="335915" y="15240"/>
            <a:ext cx="1719580" cy="1124585"/>
          </a:xfrm>
          <a:prstGeom prst="rect">
            <a:avLst/>
          </a:prstGeom>
          <a:noFill/>
          <a:ln w="9525">
            <a:noFill/>
            <a:miter lim="800000"/>
          </a:ln>
        </p:spPr>
        <p:txBody>
          <a:bodyPr wrap="square">
            <a:spAutoFit/>
          </a:bodyPr>
          <a:lstStyle/>
          <a:p>
            <a:pPr lvl="0" eaLnBrk="1" hangingPunct="1">
              <a:lnSpc>
                <a:spcPct val="120000"/>
              </a:lnSpc>
              <a:defRPr/>
            </a:pPr>
            <a:r>
              <a:rPr kumimoji="0" lang="zh-CN" altLang="en-US" sz="14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工作单位：华南理工大学医学院</a:t>
            </a:r>
            <a:r>
              <a:rPr kumimoji="0" lang="en-US" altLang="zh-CN" sz="14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a:t>
            </a:r>
            <a:r>
              <a:rPr lang="zh-CN" altLang="en-US" sz="1400" b="1" dirty="0" smtClean="0">
                <a:solidFill>
                  <a:srgbClr val="FFFFFF"/>
                </a:solidFill>
                <a:latin typeface="微软雅黑" panose="020B0503020204020204" charset="-122"/>
                <a:ea typeface="微软雅黑" panose="020B0503020204020204" charset="-122"/>
              </a:rPr>
              <a:t>华南理工大学医学院附属第二医院</a:t>
            </a:r>
            <a:endParaRPr kumimoji="0" lang="en-US" altLang="zh-CN" sz="1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58" y="1310777"/>
            <a:ext cx="1804986" cy="2753502"/>
          </a:xfrm>
          <a:prstGeom prst="rect">
            <a:avLst/>
          </a:prstGeom>
        </p:spPr>
      </p:pic>
      <p:sp>
        <p:nvSpPr>
          <p:cNvPr id="32" name="文本框 21"/>
          <p:cNvSpPr txBox="1">
            <a:spLocks noChangeArrowheads="1"/>
          </p:cNvSpPr>
          <p:nvPr/>
        </p:nvSpPr>
        <p:spPr bwMode="auto">
          <a:xfrm>
            <a:off x="2526163" y="55802"/>
            <a:ext cx="8180572" cy="430374"/>
          </a:xfrm>
          <a:prstGeom prst="rect">
            <a:avLst/>
          </a:prstGeom>
          <a:noFill/>
          <a:ln w="9525">
            <a:noFill/>
            <a:miter lim="800000"/>
          </a:ln>
        </p:spPr>
        <p:txBody>
          <a:bodyPr wrap="square">
            <a:spAutoFit/>
          </a:bodyPr>
          <a:lstStyle/>
          <a:p>
            <a:pPr lvl="0" eaLnBrk="1" hangingPunct="1">
              <a:lnSpc>
                <a:spcPct val="120000"/>
              </a:lnSpc>
              <a:defRPr/>
            </a:pPr>
            <a:r>
              <a:rPr lang="zh-CN" altLang="en-US" sz="2000" b="1" dirty="0">
                <a:solidFill>
                  <a:srgbClr val="FFFFFF"/>
                </a:solidFill>
                <a:latin typeface="微软雅黑" panose="020B0503020204020204" charset="-122"/>
                <a:ea typeface="微软雅黑" panose="020B0503020204020204" charset="-122"/>
              </a:rPr>
              <a:t>贾林  </a:t>
            </a:r>
            <a:r>
              <a:rPr lang="zh-CN" altLang="en-US" sz="1400" b="1" dirty="0">
                <a:solidFill>
                  <a:srgbClr val="FFFFFF"/>
                </a:solidFill>
                <a:latin typeface="微软雅黑" panose="020B0503020204020204" charset="-122"/>
                <a:ea typeface="微软雅黑" panose="020B0503020204020204" charset="-122"/>
              </a:rPr>
              <a:t>教授（二级）、主任医师、博士生（硕士生）导师</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3" name="文本框 22"/>
          <p:cNvSpPr txBox="1"/>
          <p:nvPr/>
        </p:nvSpPr>
        <p:spPr>
          <a:xfrm>
            <a:off x="2579053" y="486093"/>
            <a:ext cx="7895042" cy="523220"/>
          </a:xfrm>
          <a:prstGeom prst="rect">
            <a:avLst/>
          </a:prstGeom>
          <a:noFill/>
        </p:spPr>
        <p:txBody>
          <a:bodyPr wrap="square">
            <a:spAutoFit/>
          </a:bodyPr>
          <a:lstStyle/>
          <a:p>
            <a:pPr lvl="0" eaLnBrk="1" fontAlgn="auto" hangingPunct="1">
              <a:spcBef>
                <a:spcPts val="0"/>
              </a:spcBef>
              <a:spcAft>
                <a:spcPts val="0"/>
              </a:spcAft>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华南理工大学附属第二医院南沙</a:t>
            </a:r>
            <a:r>
              <a:rPr lang="zh-CN" altLang="en-US" sz="1400" b="1" spc="120" dirty="0" smtClean="0">
                <a:solidFill>
                  <a:srgbClr val="FFFFFF"/>
                </a:solidFill>
                <a:latin typeface="微软雅黑" panose="020B0503020204020204" charset="-122"/>
                <a:ea typeface="微软雅黑" panose="020B0503020204020204" charset="-122"/>
              </a:rPr>
              <a:t>医院</a:t>
            </a:r>
            <a:r>
              <a:rPr lang="zh-CN" altLang="en-US" sz="1400" b="1" spc="120" dirty="0">
                <a:solidFill>
                  <a:srgbClr val="FFFFFF"/>
                </a:solidFill>
                <a:latin typeface="微软雅黑" panose="020B0503020204020204" charset="-122"/>
                <a:ea typeface="微软雅黑" panose="020B0503020204020204" charset="-122"/>
              </a:rPr>
              <a:t>院长，广州消化疾病中心（南沙负责人），广东省医学领军人才和广州市高层次卫生重点人才</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1" name="文本框 11"/>
          <p:cNvSpPr txBox="1">
            <a:spLocks noChangeArrowheads="1"/>
          </p:cNvSpPr>
          <p:nvPr/>
        </p:nvSpPr>
        <p:spPr bwMode="auto">
          <a:xfrm>
            <a:off x="2678353" y="2638374"/>
            <a:ext cx="3887503" cy="1917897"/>
          </a:xfrm>
          <a:prstGeom prst="rect">
            <a:avLst/>
          </a:prstGeom>
          <a:noFill/>
          <a:ln w="9525">
            <a:noFill/>
            <a:miter lim="800000"/>
          </a:ln>
        </p:spPr>
        <p:txBody>
          <a:bodyPr wrap="square">
            <a:spAutoFit/>
          </a:bodyPr>
          <a:lstStyle/>
          <a:p>
            <a:pPr lvl="0" algn="just" eaLnBrk="1" hangingPunct="1">
              <a:lnSpc>
                <a:spcPts val="1800"/>
              </a:lnSpc>
              <a:defRPr/>
            </a:pPr>
            <a:r>
              <a:rPr sz="1200" dirty="0" smtClean="0">
                <a:solidFill>
                  <a:prstClr val="black"/>
                </a:solidFill>
                <a:latin typeface="微软雅黑" panose="020B0503020204020204" charset="-122"/>
                <a:ea typeface="微软雅黑" panose="020B0503020204020204" charset="-122"/>
              </a:rPr>
              <a:t>(</a:t>
            </a:r>
            <a:r>
              <a:rPr lang="en-US" sz="1200" dirty="0">
                <a:solidFill>
                  <a:prstClr val="black"/>
                </a:solidFill>
                <a:latin typeface="微软雅黑" panose="020B0503020204020204" charset="-122"/>
                <a:ea typeface="微软雅黑" panose="020B0503020204020204" charset="-122"/>
              </a:rPr>
              <a:t>1</a:t>
            </a:r>
            <a:r>
              <a:rPr sz="1200" dirty="0">
                <a:solidFill>
                  <a:prstClr val="black"/>
                </a:solidFill>
                <a:latin typeface="微软雅黑" panose="020B0503020204020204" charset="-122"/>
                <a:ea typeface="微软雅黑" panose="020B0503020204020204" charset="-122"/>
              </a:rPr>
              <a:t>) 1982-9至1987-7, 南昌大学医学院, 学士</a:t>
            </a:r>
            <a:endParaRPr sz="1200" dirty="0">
              <a:solidFill>
                <a:prstClr val="black"/>
              </a:solidFill>
              <a:latin typeface="微软雅黑" panose="020B0503020204020204" charset="-122"/>
              <a:ea typeface="微软雅黑" panose="020B0503020204020204" charset="-122"/>
            </a:endParaRPr>
          </a:p>
          <a:p>
            <a:pPr lvl="0" algn="just" eaLnBrk="1" hangingPunct="1">
              <a:lnSpc>
                <a:spcPts val="1800"/>
              </a:lnSpc>
              <a:defRPr/>
            </a:pPr>
            <a:r>
              <a:rPr sz="1200" dirty="0">
                <a:solidFill>
                  <a:prstClr val="black"/>
                </a:solidFill>
                <a:latin typeface="微软雅黑" panose="020B0503020204020204" charset="-122"/>
                <a:ea typeface="微软雅黑" panose="020B0503020204020204" charset="-122"/>
                <a:sym typeface="+mn-ea"/>
              </a:rPr>
              <a:t>(2) 1989-9至1992-7, 中山大学, 硕士</a:t>
            </a:r>
            <a:endParaRPr sz="1200" dirty="0">
              <a:solidFill>
                <a:prstClr val="black"/>
              </a:solidFill>
              <a:latin typeface="微软雅黑" panose="020B0503020204020204" charset="-122"/>
              <a:ea typeface="微软雅黑" panose="020B0503020204020204" charset="-122"/>
              <a:sym typeface="+mn-ea"/>
            </a:endParaRPr>
          </a:p>
          <a:p>
            <a:pPr lvl="0" algn="just" eaLnBrk="1" hangingPunct="1">
              <a:lnSpc>
                <a:spcPts val="1800"/>
              </a:lnSpc>
              <a:defRPr/>
            </a:pPr>
            <a:r>
              <a:rPr sz="1200" dirty="0">
                <a:solidFill>
                  <a:prstClr val="black"/>
                </a:solidFill>
                <a:latin typeface="微软雅黑" panose="020B0503020204020204" charset="-122"/>
                <a:ea typeface="微软雅黑" panose="020B0503020204020204" charset="-122"/>
                <a:sym typeface="+mn-ea"/>
              </a:rPr>
              <a:t>(</a:t>
            </a:r>
            <a:r>
              <a:rPr lang="en-US" sz="1200" dirty="0">
                <a:solidFill>
                  <a:prstClr val="black"/>
                </a:solidFill>
                <a:latin typeface="微软雅黑" panose="020B0503020204020204" charset="-122"/>
                <a:ea typeface="微软雅黑" panose="020B0503020204020204" charset="-122"/>
                <a:sym typeface="+mn-ea"/>
              </a:rPr>
              <a:t>3</a:t>
            </a:r>
            <a:r>
              <a:rPr sz="1200" dirty="0">
                <a:solidFill>
                  <a:prstClr val="black"/>
                </a:solidFill>
                <a:latin typeface="微软雅黑" panose="020B0503020204020204" charset="-122"/>
                <a:ea typeface="微软雅黑" panose="020B0503020204020204" charset="-122"/>
                <a:sym typeface="+mn-ea"/>
              </a:rPr>
              <a:t>) 1997-9至2000-7, 中山大学, </a:t>
            </a:r>
            <a:r>
              <a:rPr sz="1200" dirty="0" smtClean="0">
                <a:solidFill>
                  <a:prstClr val="black"/>
                </a:solidFill>
                <a:latin typeface="微软雅黑" panose="020B0503020204020204" charset="-122"/>
                <a:ea typeface="微软雅黑" panose="020B0503020204020204" charset="-122"/>
                <a:sym typeface="+mn-ea"/>
              </a:rPr>
              <a:t>博士</a:t>
            </a:r>
            <a:endParaRPr lang="en-US" sz="1200" dirty="0" smtClean="0">
              <a:solidFill>
                <a:prstClr val="black"/>
              </a:solidFill>
              <a:latin typeface="微软雅黑" panose="020B0503020204020204" charset="-122"/>
              <a:ea typeface="微软雅黑" panose="020B0503020204020204" charset="-122"/>
              <a:sym typeface="+mn-ea"/>
            </a:endParaRPr>
          </a:p>
          <a:p>
            <a:pPr lvl="0" algn="just" eaLnBrk="1" hangingPunct="1">
              <a:lnSpc>
                <a:spcPts val="1800"/>
              </a:lnSpc>
              <a:defRPr/>
            </a:pPr>
            <a:r>
              <a:rPr lang="en-US" altLang="zh-CN" sz="1200" dirty="0" smtClean="0">
                <a:solidFill>
                  <a:srgbClr val="000000"/>
                </a:solidFill>
                <a:latin typeface="微软雅黑" panose="020B0503020204020204" charset="-122"/>
                <a:ea typeface="微软雅黑" panose="020B0503020204020204" charset="-122"/>
              </a:rPr>
              <a:t>(4)1992-9</a:t>
            </a:r>
            <a:r>
              <a:rPr lang="zh-CN" altLang="en-US" sz="1200" dirty="0" smtClean="0">
                <a:solidFill>
                  <a:srgbClr val="000000"/>
                </a:solidFill>
                <a:latin typeface="微软雅黑" panose="020B0503020204020204" charset="-122"/>
                <a:ea typeface="微软雅黑" panose="020B0503020204020204" charset="-122"/>
              </a:rPr>
              <a:t>至</a:t>
            </a:r>
            <a:r>
              <a:rPr lang="en-US" altLang="zh-CN" sz="1200" dirty="0" smtClean="0">
                <a:solidFill>
                  <a:srgbClr val="000000"/>
                </a:solidFill>
                <a:latin typeface="微软雅黑" panose="020B0503020204020204" charset="-122"/>
                <a:ea typeface="微软雅黑" panose="020B0503020204020204" charset="-122"/>
              </a:rPr>
              <a:t>2009-4</a:t>
            </a:r>
            <a:r>
              <a:rPr lang="zh-CN" altLang="en-US" sz="1200" dirty="0" smtClean="0">
                <a:solidFill>
                  <a:srgbClr val="000000"/>
                </a:solidFill>
                <a:latin typeface="微软雅黑" panose="020B0503020204020204" charset="-122"/>
                <a:ea typeface="微软雅黑" panose="020B0503020204020204" charset="-122"/>
              </a:rPr>
              <a:t>，</a:t>
            </a:r>
            <a:r>
              <a:rPr lang="zh-CN" altLang="zh-CN" sz="1200" dirty="0" smtClean="0">
                <a:solidFill>
                  <a:srgbClr val="000000"/>
                </a:solidFill>
                <a:latin typeface="微软雅黑" panose="020B0503020204020204" charset="-122"/>
                <a:ea typeface="微软雅黑" panose="020B0503020204020204" charset="-122"/>
              </a:rPr>
              <a:t>广州市第一人民医院消化内科</a:t>
            </a:r>
            <a:r>
              <a:rPr lang="zh-CN" altLang="en-US" sz="1200" dirty="0" smtClean="0">
                <a:solidFill>
                  <a:srgbClr val="000000"/>
                </a:solidFill>
                <a:latin typeface="微软雅黑" panose="020B0503020204020204" charset="-122"/>
                <a:ea typeface="微软雅黑" panose="020B0503020204020204" charset="-122"/>
              </a:rPr>
              <a:t>、</a:t>
            </a:r>
            <a:r>
              <a:rPr lang="zh-CN" altLang="zh-CN" sz="1200" dirty="0" smtClean="0">
                <a:solidFill>
                  <a:srgbClr val="000000"/>
                </a:solidFill>
                <a:latin typeface="微软雅黑" panose="020B0503020204020204" charset="-122"/>
                <a:ea typeface="微软雅黑" panose="020B0503020204020204" charset="-122"/>
              </a:rPr>
              <a:t>主任医师</a:t>
            </a:r>
            <a:r>
              <a:rPr lang="zh-CN" altLang="en-US" sz="1200" dirty="0" smtClean="0">
                <a:solidFill>
                  <a:srgbClr val="000000"/>
                </a:solidFill>
                <a:latin typeface="微软雅黑" panose="020B0503020204020204" charset="-122"/>
                <a:ea typeface="微软雅黑" panose="020B0503020204020204" charset="-122"/>
              </a:rPr>
              <a:t>、</a:t>
            </a:r>
            <a:r>
              <a:rPr lang="zh-CN" altLang="zh-CN" sz="1200" dirty="0" smtClean="0">
                <a:solidFill>
                  <a:srgbClr val="000000"/>
                </a:solidFill>
                <a:latin typeface="微软雅黑" panose="020B0503020204020204" charset="-122"/>
                <a:ea typeface="微软雅黑" panose="020B0503020204020204" charset="-122"/>
              </a:rPr>
              <a:t>博导</a:t>
            </a:r>
            <a:r>
              <a:rPr lang="zh-CN" altLang="en-US" sz="1200" dirty="0" smtClean="0">
                <a:solidFill>
                  <a:srgbClr val="000000"/>
                </a:solidFill>
                <a:latin typeface="微软雅黑" panose="020B0503020204020204" charset="-122"/>
                <a:ea typeface="微软雅黑" panose="020B0503020204020204" charset="-122"/>
              </a:rPr>
              <a:t>、</a:t>
            </a:r>
            <a:r>
              <a:rPr lang="zh-CN" altLang="zh-CN" sz="1200" dirty="0" smtClean="0">
                <a:solidFill>
                  <a:srgbClr val="000000"/>
                </a:solidFill>
                <a:latin typeface="微软雅黑" panose="020B0503020204020204" charset="-122"/>
                <a:ea typeface="微软雅黑" panose="020B0503020204020204" charset="-122"/>
              </a:rPr>
              <a:t>鹤洞分院院长</a:t>
            </a:r>
            <a:endParaRPr lang="en-US" altLang="zh-CN" sz="1200" dirty="0" smtClean="0">
              <a:solidFill>
                <a:srgbClr val="000000"/>
              </a:solidFill>
              <a:latin typeface="微软雅黑" panose="020B0503020204020204" charset="-122"/>
              <a:ea typeface="微软雅黑" panose="020B0503020204020204" charset="-122"/>
            </a:endParaRPr>
          </a:p>
          <a:p>
            <a:pPr>
              <a:lnSpc>
                <a:spcPts val="1800"/>
              </a:lnSpc>
            </a:pPr>
            <a:r>
              <a:rPr lang="en-US" altLang="zh-CN" sz="1200" dirty="0" smtClean="0">
                <a:solidFill>
                  <a:srgbClr val="000000"/>
                </a:solidFill>
                <a:latin typeface="微软雅黑" panose="020B0503020204020204" charset="-122"/>
                <a:ea typeface="微软雅黑" panose="020B0503020204020204" charset="-122"/>
              </a:rPr>
              <a:t>(5)2009.05-</a:t>
            </a:r>
            <a:r>
              <a:rPr lang="zh-CN" altLang="en-US" sz="1200" dirty="0" smtClean="0">
                <a:solidFill>
                  <a:srgbClr val="000000"/>
                </a:solidFill>
                <a:latin typeface="微软雅黑" panose="020B0503020204020204" charset="-122"/>
                <a:ea typeface="微软雅黑" panose="020B0503020204020204" charset="-122"/>
              </a:rPr>
              <a:t>至今 </a:t>
            </a:r>
            <a:r>
              <a:rPr lang="zh-CN" altLang="en-US" sz="1200" dirty="0" smtClean="0">
                <a:solidFill>
                  <a:prstClr val="black"/>
                </a:solidFill>
                <a:latin typeface="微软雅黑" panose="020B0503020204020204" charset="-122"/>
                <a:ea typeface="微软雅黑" panose="020B0503020204020204" charset="-122"/>
                <a:sym typeface="+mn-ea"/>
              </a:rPr>
              <a:t>华南理工大学附属第二医院南沙医院，院长</a:t>
            </a:r>
            <a:endParaRPr lang="zh-CN" altLang="zh-CN" sz="1200" dirty="0" smtClean="0">
              <a:solidFill>
                <a:srgbClr val="000000"/>
              </a:solidFill>
              <a:latin typeface="微软雅黑" panose="020B0503020204020204" charset="-122"/>
              <a:ea typeface="微软雅黑" panose="020B0503020204020204" charset="-122"/>
            </a:endParaRPr>
          </a:p>
          <a:p>
            <a:pPr>
              <a:lnSpc>
                <a:spcPts val="1800"/>
              </a:lnSpc>
            </a:pPr>
            <a:r>
              <a:rPr lang="en-US" altLang="zh-CN" sz="1200" dirty="0" smtClean="0">
                <a:latin typeface="微软雅黑" panose="020B0503020204020204" charset="-122"/>
                <a:ea typeface="微软雅黑" panose="020B0503020204020204" charset="-122"/>
                <a:cs typeface="微软雅黑" panose="020B0503020204020204" charset="-122"/>
              </a:rPr>
              <a:t>(6)2014</a:t>
            </a:r>
            <a:r>
              <a:rPr lang="zh-CN" altLang="en-US" sz="1200" dirty="0" smtClean="0">
                <a:latin typeface="微软雅黑" panose="020B0503020204020204" charset="-122"/>
                <a:ea typeface="微软雅黑" panose="020B0503020204020204" charset="-122"/>
                <a:cs typeface="微软雅黑" panose="020B0503020204020204" charset="-122"/>
              </a:rPr>
              <a:t>年赴美国</a:t>
            </a:r>
            <a:r>
              <a:rPr lang="en-US" altLang="zh-CN" sz="1200" dirty="0" smtClean="0">
                <a:latin typeface="微软雅黑" panose="020B0503020204020204" charset="-122"/>
                <a:ea typeface="微软雅黑" panose="020B0503020204020204" charset="-122"/>
                <a:cs typeface="微软雅黑" panose="020B0503020204020204" charset="-122"/>
              </a:rPr>
              <a:t>Johns Hopkins Hospital</a:t>
            </a:r>
            <a:r>
              <a:rPr lang="zh-CN" altLang="en-US" sz="1200" dirty="0" smtClean="0">
                <a:latin typeface="微软雅黑" panose="020B0503020204020204" charset="-122"/>
                <a:ea typeface="微软雅黑" panose="020B0503020204020204" charset="-122"/>
                <a:cs typeface="微软雅黑" panose="020B0503020204020204" charset="-122"/>
              </a:rPr>
              <a:t>研修</a:t>
            </a:r>
            <a:endParaRPr lang="en-US" altLang="zh-CN" sz="1200" dirty="0">
              <a:latin typeface="微软雅黑" panose="020B0503020204020204" charset="-122"/>
              <a:ea typeface="微软雅黑" panose="020B0503020204020204" charset="-122"/>
            </a:endParaRPr>
          </a:p>
        </p:txBody>
      </p:sp>
      <p:sp>
        <p:nvSpPr>
          <p:cNvPr id="36" name="矩形 35"/>
          <p:cNvSpPr/>
          <p:nvPr/>
        </p:nvSpPr>
        <p:spPr>
          <a:xfrm>
            <a:off x="2614364" y="4845743"/>
            <a:ext cx="4331933" cy="1477328"/>
          </a:xfrm>
          <a:prstGeom prst="rect">
            <a:avLst/>
          </a:prstGeom>
        </p:spPr>
        <p:txBody>
          <a:bodyPr wrap="square">
            <a:spAutoFit/>
          </a:bodyPr>
          <a:lstStyle/>
          <a:p>
            <a:pPr>
              <a:lnSpc>
                <a:spcPts val="1800"/>
              </a:lnSpc>
            </a:pPr>
            <a:r>
              <a:rPr lang="zh-CN" altLang="en-US" sz="1200" dirty="0">
                <a:solidFill>
                  <a:srgbClr val="000000"/>
                </a:solidFill>
                <a:latin typeface="微软雅黑" panose="020B0503020204020204" charset="-122"/>
                <a:ea typeface="微软雅黑" panose="020B0503020204020204" charset="-122"/>
              </a:rPr>
              <a:t>中华医学会行为医学分会常委兼行为消化病学组组长；广东省医学会行为</a:t>
            </a:r>
            <a:r>
              <a:rPr lang="en-US" altLang="zh-CN" sz="1200" dirty="0">
                <a:solidFill>
                  <a:srgbClr val="000000"/>
                </a:solidFill>
                <a:latin typeface="微软雅黑" panose="020B0503020204020204" charset="-122"/>
                <a:ea typeface="微软雅黑" panose="020B0503020204020204" charset="-122"/>
              </a:rPr>
              <a:t>医学分会主委</a:t>
            </a:r>
            <a:r>
              <a:rPr lang="zh-CN" altLang="en-US" sz="1200" dirty="0">
                <a:solidFill>
                  <a:srgbClr val="000000"/>
                </a:solidFill>
                <a:latin typeface="微软雅黑" panose="020B0503020204020204" charset="-122"/>
                <a:ea typeface="微软雅黑" panose="020B0503020204020204" charset="-122"/>
              </a:rPr>
              <a:t>，中国整合医心联盟副理事长；中国医师协会胰腺病专业委员会常委；中国医促会胃食管反流病分会常委；聘任</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中华胰腺病杂志</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中华诊断学电子杂志</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中华临床医师杂志电子版</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a:t>
            </a:r>
            <a:r>
              <a:rPr lang="en-US" altLang="zh-CN" sz="1200" dirty="0">
                <a:solidFill>
                  <a:srgbClr val="000000"/>
                </a:solidFill>
                <a:latin typeface="微软雅黑" panose="020B0503020204020204" charset="-122"/>
                <a:ea typeface="微软雅黑" panose="020B0503020204020204" charset="-122"/>
              </a:rPr>
              <a:t>《World J Gastroenterology》</a:t>
            </a:r>
            <a:r>
              <a:rPr lang="zh-CN" altLang="en-US" sz="1200" dirty="0">
                <a:solidFill>
                  <a:srgbClr val="000000"/>
                </a:solidFill>
                <a:latin typeface="微软雅黑" panose="020B0503020204020204" charset="-122"/>
                <a:ea typeface="微软雅黑" panose="020B0503020204020204" charset="-122"/>
              </a:rPr>
              <a:t>等杂志</a:t>
            </a:r>
            <a:r>
              <a:rPr lang="zh-CN" altLang="en-US" sz="1200">
                <a:solidFill>
                  <a:srgbClr val="000000"/>
                </a:solidFill>
                <a:latin typeface="微软雅黑" panose="020B0503020204020204" charset="-122"/>
                <a:ea typeface="微软雅黑" panose="020B0503020204020204" charset="-122"/>
              </a:rPr>
              <a:t>编委</a:t>
            </a:r>
            <a:r>
              <a:rPr lang="zh-CN" altLang="en-US" sz="1200" smtClean="0">
                <a:solidFill>
                  <a:srgbClr val="000000"/>
                </a:solidFill>
                <a:latin typeface="微软雅黑" panose="020B0503020204020204" charset="-122"/>
                <a:ea typeface="微软雅黑" panose="020B0503020204020204" charset="-122"/>
              </a:rPr>
              <a:t>；广东省医学领军人才。</a:t>
            </a:r>
            <a:endParaRPr lang="zh-CN" altLang="en-US" sz="1200" dirty="0">
              <a:solidFill>
                <a:srgbClr val="000000"/>
              </a:solidFill>
              <a:latin typeface="微软雅黑" panose="020B0503020204020204" charset="-122"/>
              <a:ea typeface="微软雅黑" panose="020B0503020204020204" charset="-122"/>
            </a:endParaRPr>
          </a:p>
        </p:txBody>
      </p:sp>
      <p:sp>
        <p:nvSpPr>
          <p:cNvPr id="37" name="文本框 13"/>
          <p:cNvSpPr txBox="1">
            <a:spLocks noChangeArrowheads="1"/>
          </p:cNvSpPr>
          <p:nvPr/>
        </p:nvSpPr>
        <p:spPr bwMode="auto">
          <a:xfrm>
            <a:off x="7209834" y="1608548"/>
            <a:ext cx="4724814" cy="2468368"/>
          </a:xfrm>
          <a:prstGeom prst="rect">
            <a:avLst/>
          </a:prstGeom>
          <a:noFill/>
          <a:ln w="9525">
            <a:noFill/>
            <a:miter lim="800000"/>
          </a:ln>
        </p:spPr>
        <p:txBody>
          <a:bodyPr wrap="square">
            <a:spAutoFit/>
          </a:bodyPr>
          <a:lstStyle/>
          <a:p>
            <a:pPr lvl="0" eaLnBrk="1" hangingPunct="1">
              <a:lnSpc>
                <a:spcPts val="1800"/>
              </a:lnSpc>
              <a:spcBef>
                <a:spcPts val="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ts val="1800"/>
              </a:lnSpc>
              <a:spcBef>
                <a:spcPts val="0"/>
              </a:spcBef>
              <a:defRPr/>
            </a:pPr>
            <a:r>
              <a:rPr lang="en-US" altLang="zh-CN" sz="1200" dirty="0" smtClean="0">
                <a:solidFill>
                  <a:prstClr val="black"/>
                </a:solidFill>
                <a:latin typeface="微软雅黑" panose="020B0503020204020204" charset="-122"/>
                <a:ea typeface="微软雅黑" panose="020B0503020204020204" charset="-122"/>
              </a:rPr>
              <a:t> 1.</a:t>
            </a:r>
            <a:r>
              <a:rPr lang="zh-CN" altLang="en-US" sz="1200" dirty="0" smtClean="0">
                <a:solidFill>
                  <a:prstClr val="black"/>
                </a:solidFill>
                <a:latin typeface="微软雅黑" panose="020B0503020204020204" charset="-122"/>
                <a:ea typeface="微软雅黑" panose="020B0503020204020204" charset="-122"/>
              </a:rPr>
              <a:t> 重症急性胰腺炎、高脂血症性胰腺炎等疾病诊治及</a:t>
            </a:r>
            <a:r>
              <a:rPr lang="zh-CN" altLang="en-US" sz="1200" dirty="0">
                <a:solidFill>
                  <a:prstClr val="black"/>
                </a:solidFill>
                <a:latin typeface="微软雅黑" panose="020B0503020204020204" charset="-122"/>
                <a:ea typeface="微软雅黑" panose="020B0503020204020204" charset="-122"/>
              </a:rPr>
              <a:t>微生态研究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lnSpc>
                <a:spcPts val="1800"/>
              </a:lnSpc>
              <a:spcBef>
                <a:spcPts val="0"/>
              </a:spcBef>
              <a:defRPr/>
            </a:pPr>
            <a:r>
              <a:rPr lang="en-US" altLang="zh-CN" sz="1200" dirty="0" smtClean="0">
                <a:solidFill>
                  <a:prstClr val="black"/>
                </a:solidFill>
                <a:latin typeface="微软雅黑" panose="020B0503020204020204" charset="-122"/>
                <a:ea typeface="微软雅黑" panose="020B0503020204020204" charset="-122"/>
              </a:rPr>
              <a:t> 2</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行为消化病学以及难治性功能性胃肠病的诊治</a:t>
            </a:r>
            <a:r>
              <a:rPr lang="zh-CN" altLang="en-US" sz="1200" dirty="0" smtClean="0">
                <a:solidFill>
                  <a:prstClr val="black"/>
                </a:solidFill>
                <a:latin typeface="微软雅黑" panose="020B0503020204020204" charset="-122"/>
                <a:ea typeface="微软雅黑" panose="020B0503020204020204" charset="-122"/>
              </a:rPr>
              <a:t>研究</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lnSpc>
                <a:spcPts val="1800"/>
              </a:lnSpc>
              <a:spcBef>
                <a:spcPts val="0"/>
              </a:spcBef>
              <a:defRPr/>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主要</a:t>
            </a:r>
            <a:r>
              <a:rPr lang="zh-CN" altLang="en-US" sz="1200" b="1" dirty="0">
                <a:solidFill>
                  <a:prstClr val="black"/>
                </a:solidFill>
                <a:latin typeface="微软雅黑" panose="020B0503020204020204" charset="-122"/>
                <a:ea typeface="微软雅黑" panose="020B0503020204020204" charset="-122"/>
              </a:rPr>
              <a:t>业绩：</a:t>
            </a:r>
            <a:r>
              <a:rPr lang="zh-CN" altLang="en-US" sz="1200" dirty="0">
                <a:solidFill>
                  <a:prstClr val="black"/>
                </a:solidFill>
                <a:latin typeface="微软雅黑" panose="020B0503020204020204" charset="-122"/>
                <a:ea typeface="微软雅黑" panose="020B0503020204020204" charset="-122"/>
              </a:rPr>
              <a:t>迄今以第一作者或通讯作者发表论文逾百篇，其中英文文章近</a:t>
            </a:r>
            <a:r>
              <a:rPr lang="en-US" altLang="zh-CN" sz="1200" dirty="0">
                <a:solidFill>
                  <a:prstClr val="black"/>
                </a:solidFill>
                <a:latin typeface="微软雅黑" panose="020B0503020204020204" charset="-122"/>
                <a:ea typeface="微软雅黑" panose="020B0503020204020204" charset="-122"/>
              </a:rPr>
              <a:t>40</a:t>
            </a:r>
            <a:r>
              <a:rPr lang="zh-CN" altLang="en-US" sz="1200" dirty="0">
                <a:solidFill>
                  <a:prstClr val="black"/>
                </a:solidFill>
                <a:latin typeface="微软雅黑" panose="020B0503020204020204" charset="-122"/>
                <a:ea typeface="微软雅黑" panose="020B0503020204020204" charset="-122"/>
              </a:rPr>
              <a:t>篇（总</a:t>
            </a:r>
            <a:r>
              <a:rPr lang="en-US" altLang="zh-CN" sz="1200" dirty="0">
                <a:solidFill>
                  <a:prstClr val="black"/>
                </a:solidFill>
                <a:latin typeface="微软雅黑" panose="020B0503020204020204" charset="-122"/>
                <a:ea typeface="微软雅黑" panose="020B0503020204020204" charset="-122"/>
              </a:rPr>
              <a:t>IF</a:t>
            </a:r>
            <a:r>
              <a:rPr lang="zh-CN" altLang="en-US" sz="1200" dirty="0">
                <a:solidFill>
                  <a:prstClr val="black"/>
                </a:solidFill>
                <a:latin typeface="微软雅黑" panose="020B0503020204020204" charset="-122"/>
                <a:ea typeface="微软雅黑" panose="020B0503020204020204" charset="-122"/>
              </a:rPr>
              <a:t>近</a:t>
            </a:r>
            <a:r>
              <a:rPr lang="en-US" altLang="zh-CN" sz="1200" dirty="0">
                <a:solidFill>
                  <a:prstClr val="black"/>
                </a:solidFill>
                <a:latin typeface="微软雅黑" panose="020B0503020204020204" charset="-122"/>
                <a:ea typeface="微软雅黑" panose="020B0503020204020204" charset="-122"/>
              </a:rPr>
              <a:t>100</a:t>
            </a:r>
            <a:r>
              <a:rPr lang="zh-CN" altLang="en-US" sz="1200" dirty="0">
                <a:solidFill>
                  <a:prstClr val="black"/>
                </a:solidFill>
                <a:latin typeface="微软雅黑" panose="020B0503020204020204" charset="-122"/>
                <a:ea typeface="微软雅黑" panose="020B0503020204020204" charset="-122"/>
              </a:rPr>
              <a:t>），中华医学会系列文章逾</a:t>
            </a:r>
            <a:r>
              <a:rPr lang="en-US" altLang="zh-CN" sz="1200" dirty="0">
                <a:solidFill>
                  <a:prstClr val="black"/>
                </a:solidFill>
                <a:latin typeface="微软雅黑" panose="020B0503020204020204" charset="-122"/>
                <a:ea typeface="微软雅黑" panose="020B0503020204020204" charset="-122"/>
              </a:rPr>
              <a:t>40</a:t>
            </a:r>
            <a:r>
              <a:rPr lang="zh-CN" altLang="en-US" sz="1200" dirty="0">
                <a:solidFill>
                  <a:prstClr val="black"/>
                </a:solidFill>
                <a:latin typeface="微软雅黑" panose="020B0503020204020204" charset="-122"/>
                <a:ea typeface="微软雅黑" panose="020B0503020204020204" charset="-122"/>
              </a:rPr>
              <a:t>篇。主编或副主编专著</a:t>
            </a:r>
            <a:r>
              <a:rPr lang="en-US" altLang="zh-CN" sz="1200" dirty="0">
                <a:solidFill>
                  <a:prstClr val="black"/>
                </a:solidFill>
                <a:latin typeface="微软雅黑" panose="020B0503020204020204" charset="-122"/>
                <a:ea typeface="微软雅黑" panose="020B0503020204020204" charset="-122"/>
              </a:rPr>
              <a:t>7</a:t>
            </a:r>
            <a:r>
              <a:rPr lang="zh-CN" altLang="en-US" sz="1200" dirty="0">
                <a:solidFill>
                  <a:prstClr val="black"/>
                </a:solidFill>
                <a:latin typeface="微软雅黑" panose="020B0503020204020204" charset="-122"/>
                <a:ea typeface="微软雅黑" panose="020B0503020204020204" charset="-122"/>
              </a:rPr>
              <a:t>部。以第一负责人荣获</a:t>
            </a:r>
            <a:r>
              <a:rPr lang="en-US" altLang="zh-CN" sz="1200" dirty="0">
                <a:solidFill>
                  <a:prstClr val="black"/>
                </a:solidFill>
                <a:latin typeface="微软雅黑" panose="020B0503020204020204" charset="-122"/>
                <a:ea typeface="微软雅黑" panose="020B0503020204020204" charset="-122"/>
              </a:rPr>
              <a:t>2004</a:t>
            </a:r>
            <a:r>
              <a:rPr lang="zh-CN" altLang="en-US" sz="1200" dirty="0">
                <a:solidFill>
                  <a:prstClr val="black"/>
                </a:solidFill>
                <a:latin typeface="微软雅黑" panose="020B0503020204020204" charset="-122"/>
                <a:ea typeface="微软雅黑" panose="020B0503020204020204" charset="-122"/>
              </a:rPr>
              <a:t>年广州市科技进步二等奖</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项、广东省科技进步三等奖</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a:t>
            </a:r>
            <a:r>
              <a:rPr lang="en-US" altLang="zh-CN" sz="1200" dirty="0">
                <a:solidFill>
                  <a:prstClr val="black"/>
                </a:solidFill>
                <a:latin typeface="微软雅黑" panose="020B0503020204020204" charset="-122"/>
                <a:ea typeface="微软雅黑" panose="020B0503020204020204" charset="-122"/>
              </a:rPr>
              <a:t>2010</a:t>
            </a:r>
            <a:r>
              <a:rPr lang="zh-CN" altLang="en-US" sz="1200" dirty="0">
                <a:solidFill>
                  <a:prstClr val="black"/>
                </a:solidFill>
                <a:latin typeface="微软雅黑" panose="020B0503020204020204" charset="-122"/>
                <a:ea typeface="微软雅黑" panose="020B0503020204020204" charset="-122"/>
              </a:rPr>
              <a:t>年广东省科技进步二等奖</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a:t>
            </a:r>
            <a:r>
              <a:rPr lang="en-US" altLang="zh-CN" sz="1200" dirty="0">
                <a:solidFill>
                  <a:prstClr val="black"/>
                </a:solidFill>
                <a:latin typeface="微软雅黑" panose="020B0503020204020204" charset="-122"/>
                <a:ea typeface="微软雅黑" panose="020B0503020204020204" charset="-122"/>
              </a:rPr>
              <a:t>2012</a:t>
            </a:r>
            <a:r>
              <a:rPr lang="zh-CN" altLang="en-US" sz="1200" dirty="0">
                <a:solidFill>
                  <a:prstClr val="black"/>
                </a:solidFill>
                <a:latin typeface="微软雅黑" panose="020B0503020204020204" charset="-122"/>
                <a:ea typeface="微软雅黑" panose="020B0503020204020204" charset="-122"/>
              </a:rPr>
              <a:t>年广东省科技进步三等奖</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a:t>
            </a:r>
            <a:r>
              <a:rPr lang="en-US" altLang="zh-CN" sz="1200" dirty="0">
                <a:solidFill>
                  <a:prstClr val="black"/>
                </a:solidFill>
                <a:latin typeface="微软雅黑" panose="020B0503020204020204" charset="-122"/>
                <a:ea typeface="微软雅黑" panose="020B0503020204020204" charset="-122"/>
              </a:rPr>
              <a:t>2016</a:t>
            </a:r>
            <a:r>
              <a:rPr lang="zh-CN" altLang="en-US" sz="1200" dirty="0">
                <a:solidFill>
                  <a:prstClr val="black"/>
                </a:solidFill>
                <a:latin typeface="微软雅黑" panose="020B0503020204020204" charset="-122"/>
                <a:ea typeface="微软雅黑" panose="020B0503020204020204" charset="-122"/>
              </a:rPr>
              <a:t>年广州市科技进步二等奖</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a:t>
            </a:r>
            <a:r>
              <a:rPr lang="zh-CN" altLang="en-US" sz="1200" dirty="0" smtClean="0">
                <a:solidFill>
                  <a:prstClr val="black"/>
                </a:solidFill>
                <a:latin typeface="微软雅黑" panose="020B0503020204020204" charset="-122"/>
                <a:ea typeface="微软雅黑" panose="020B0503020204020204" charset="-122"/>
              </a:rPr>
              <a:t>。</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lnSpc>
                <a:spcPts val="1800"/>
              </a:lnSpc>
              <a:spcBef>
                <a:spcPts val="0"/>
              </a:spcBef>
              <a:defRPr/>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研究</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en-US" sz="1200" dirty="0">
                <a:solidFill>
                  <a:prstClr val="black"/>
                </a:solidFill>
                <a:latin typeface="微软雅黑" panose="020B0503020204020204" charset="-122"/>
                <a:ea typeface="微软雅黑" panose="020B0503020204020204" charset="-122"/>
              </a:rPr>
              <a:t>先后主持国家自然科学基金及省部级科研项目等</a:t>
            </a:r>
            <a:r>
              <a:rPr lang="en-US" altLang="zh-CN" sz="1200" dirty="0">
                <a:solidFill>
                  <a:prstClr val="black"/>
                </a:solidFill>
                <a:latin typeface="微软雅黑" panose="020B0503020204020204" charset="-122"/>
                <a:ea typeface="微软雅黑" panose="020B0503020204020204" charset="-122"/>
              </a:rPr>
              <a:t>10</a:t>
            </a:r>
            <a:r>
              <a:rPr lang="zh-CN" altLang="en-US" sz="1200" dirty="0">
                <a:solidFill>
                  <a:prstClr val="black"/>
                </a:solidFill>
                <a:latin typeface="微软雅黑" panose="020B0503020204020204" charset="-122"/>
                <a:ea typeface="微软雅黑" panose="020B0503020204020204" charset="-122"/>
              </a:rPr>
              <a:t>余项。</a:t>
            </a:r>
            <a:endParaRPr lang="en-US" altLang="zh-CN" sz="1200" dirty="0">
              <a:solidFill>
                <a:prstClr val="black"/>
              </a:solidFill>
              <a:latin typeface="微软雅黑" panose="020B0503020204020204" charset="-122"/>
              <a:ea typeface="微软雅黑" panose="020B0503020204020204" charset="-122"/>
            </a:endParaRPr>
          </a:p>
        </p:txBody>
      </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5048" y="4042199"/>
            <a:ext cx="4389480" cy="250732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84425" y="14288"/>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4338" name="图片 7"/>
          <p:cNvPicPr>
            <a:picLocks noChangeAspect="1"/>
          </p:cNvPicPr>
          <p:nvPr/>
        </p:nvPicPr>
        <p:blipFill>
          <a:blip r:embed="rId1"/>
          <a:srcRect t="3896" r="91544" b="3088"/>
          <a:stretch>
            <a:fillRect/>
          </a:stretch>
        </p:blipFill>
        <p:spPr>
          <a:xfrm>
            <a:off x="2525713" y="1274763"/>
            <a:ext cx="309562" cy="358775"/>
          </a:xfrm>
          <a:prstGeom prst="rect">
            <a:avLst/>
          </a:prstGeom>
          <a:noFill/>
          <a:ln w="9525">
            <a:noFill/>
          </a:ln>
        </p:spPr>
      </p:pic>
      <p:sp>
        <p:nvSpPr>
          <p:cNvPr id="14339" name="文本框 11"/>
          <p:cNvSpPr txBox="1"/>
          <p:nvPr/>
        </p:nvSpPr>
        <p:spPr>
          <a:xfrm>
            <a:off x="2678113" y="1639888"/>
            <a:ext cx="3579812" cy="5302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FontTx/>
              <a:buNone/>
            </a:pPr>
            <a:r>
              <a:rPr lang="zh-CN" altLang="en-US" sz="1100">
                <a:solidFill>
                  <a:srgbClr val="000000"/>
                </a:solidFill>
                <a:latin typeface="微软雅黑" panose="020B0503020204020204" charset="-122"/>
                <a:ea typeface="微软雅黑" panose="020B0503020204020204" charset="-122"/>
              </a:rPr>
              <a:t>学术型硕士：临床医学</a:t>
            </a:r>
            <a:r>
              <a:rPr lang="en-US" altLang="zh-CN" sz="1100">
                <a:solidFill>
                  <a:srgbClr val="000000"/>
                </a:solidFill>
                <a:latin typeface="微软雅黑" panose="020B0503020204020204" charset="-122"/>
                <a:ea typeface="微软雅黑" panose="020B0503020204020204" charset="-122"/>
              </a:rPr>
              <a:t>          </a:t>
            </a:r>
            <a:r>
              <a:rPr lang="zh-CN" altLang="en-US" sz="1100">
                <a:solidFill>
                  <a:srgbClr val="000000"/>
                </a:solidFill>
                <a:latin typeface="微软雅黑" panose="020B0503020204020204" charset="-122"/>
                <a:ea typeface="微软雅黑" panose="020B0503020204020204" charset="-122"/>
              </a:rPr>
              <a:t>专业：肝胆胰外科</a:t>
            </a:r>
            <a:endParaRPr lang="en-US" altLang="zh-CN" sz="110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endParaRPr lang="en-US" altLang="zh-CN" sz="1200">
              <a:solidFill>
                <a:srgbClr val="000000"/>
              </a:solidFill>
              <a:latin typeface="微软雅黑" panose="020B0503020204020204" charset="-122"/>
              <a:ea typeface="微软雅黑" panose="020B0503020204020204" charset="-122"/>
            </a:endParaRPr>
          </a:p>
        </p:txBody>
      </p:sp>
      <p:sp>
        <p:nvSpPr>
          <p:cNvPr id="14340" name="文本框 12"/>
          <p:cNvSpPr txBox="1"/>
          <p:nvPr/>
        </p:nvSpPr>
        <p:spPr>
          <a:xfrm>
            <a:off x="330200" y="4452938"/>
            <a:ext cx="2347913" cy="755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en-US" altLang="zh-CN" sz="1200">
                <a:solidFill>
                  <a:srgbClr val="000000"/>
                </a:solidFill>
                <a:latin typeface="微软雅黑" panose="020B0503020204020204" charset="-122"/>
                <a:ea typeface="微软雅黑" panose="020B0503020204020204" charset="-122"/>
                <a:sym typeface="+mn-ea"/>
              </a:rPr>
              <a:t>Tel: 13430397255</a:t>
            </a:r>
            <a:endParaRPr lang="en-US" altLang="zh-CN" sz="1200">
              <a:solidFill>
                <a:srgbClr val="000000"/>
              </a:solidFill>
              <a:latin typeface="微软雅黑" panose="020B0503020204020204" charset="-122"/>
              <a:ea typeface="微软雅黑" panose="020B0503020204020204" charset="-122"/>
              <a:sym typeface="+mn-ea"/>
            </a:endParaRPr>
          </a:p>
          <a:p>
            <a:pPr marL="0" lvl="0" indent="0" eaLnBrk="1" hangingPunct="1">
              <a:lnSpc>
                <a:spcPct val="120000"/>
              </a:lnSpc>
              <a:spcBef>
                <a:spcPct val="0"/>
              </a:spcBef>
              <a:buFontTx/>
              <a:buNone/>
            </a:pPr>
            <a:br>
              <a:rPr lang="en-US" altLang="zh-CN" sz="1200">
                <a:solidFill>
                  <a:srgbClr val="000000"/>
                </a:solidFill>
                <a:latin typeface="微软雅黑" panose="020B0503020204020204" charset="-122"/>
                <a:ea typeface="微软雅黑" panose="020B0503020204020204" charset="-122"/>
              </a:rPr>
            </a:br>
            <a:r>
              <a:rPr lang="en-US" altLang="zh-CN" sz="1200">
                <a:solidFill>
                  <a:srgbClr val="000000"/>
                </a:solidFill>
                <a:latin typeface="微软雅黑" panose="020B0503020204020204" charset="-122"/>
                <a:ea typeface="微软雅黑" panose="020B0503020204020204" charset="-122"/>
                <a:sym typeface="+mn-ea"/>
              </a:rPr>
              <a:t>Email: lynn2012@126.com</a:t>
            </a:r>
            <a:endParaRPr lang="zh-CN" altLang="en-US" sz="1200">
              <a:solidFill>
                <a:srgbClr val="000000"/>
              </a:solidFill>
              <a:latin typeface="微软雅黑" panose="020B0503020204020204" charset="-122"/>
              <a:ea typeface="微软雅黑" panose="020B0503020204020204" charset="-122"/>
              <a:sym typeface="+mn-ea"/>
            </a:endParaRPr>
          </a:p>
        </p:txBody>
      </p:sp>
      <p:sp>
        <p:nvSpPr>
          <p:cNvPr id="14341" name="文本框 13"/>
          <p:cNvSpPr txBox="1"/>
          <p:nvPr/>
        </p:nvSpPr>
        <p:spPr>
          <a:xfrm>
            <a:off x="6858000" y="1633538"/>
            <a:ext cx="4630738" cy="36591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20000"/>
              </a:lnSpc>
              <a:spcBef>
                <a:spcPts val="600"/>
              </a:spcBef>
              <a:buFontTx/>
              <a:buNone/>
            </a:pPr>
            <a:r>
              <a:rPr lang="zh-CN" altLang="en-US" sz="1200" b="1">
                <a:solidFill>
                  <a:srgbClr val="000000"/>
                </a:solidFill>
                <a:latin typeface="微软雅黑" panose="020B0503020204020204" charset="-122"/>
                <a:ea typeface="微软雅黑" panose="020B0503020204020204" charset="-122"/>
              </a:rPr>
              <a:t>研究方向</a:t>
            </a:r>
            <a:r>
              <a:rPr lang="en-US" altLang="zh-CN" sz="1200" b="1">
                <a:solidFill>
                  <a:srgbClr val="000000"/>
                </a:solidFill>
                <a:latin typeface="微软雅黑" panose="020B0503020204020204" charset="-122"/>
                <a:ea typeface="微软雅黑" panose="020B0503020204020204" charset="-122"/>
              </a:rPr>
              <a:t>: </a:t>
            </a:r>
            <a:endParaRPr lang="en-US" altLang="zh-CN" sz="1200" b="1">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en-US" altLang="zh-CN" sz="1100">
                <a:solidFill>
                  <a:srgbClr val="000000"/>
                </a:solidFill>
                <a:latin typeface="微软雅黑" panose="020B0503020204020204" charset="-122"/>
                <a:ea typeface="微软雅黑" panose="020B0503020204020204" charset="-122"/>
              </a:rPr>
              <a:t>1</a:t>
            </a:r>
            <a:r>
              <a:rPr lang="zh-CN" altLang="en-US" sz="1100">
                <a:solidFill>
                  <a:srgbClr val="000000"/>
                </a:solidFill>
                <a:latin typeface="微软雅黑" panose="020B0503020204020204" charset="-122"/>
                <a:ea typeface="微软雅黑" panose="020B0503020204020204" charset="-122"/>
              </a:rPr>
              <a:t>、肝细胞癌的临床和应用基础研究</a:t>
            </a:r>
            <a:endParaRPr lang="zh-CN" altLang="en-US" sz="1100" b="1">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en-US" altLang="zh-CN" sz="1100">
                <a:solidFill>
                  <a:srgbClr val="000000"/>
                </a:solidFill>
                <a:latin typeface="微软雅黑" panose="020B0503020204020204" charset="-122"/>
                <a:ea typeface="微软雅黑" panose="020B0503020204020204" charset="-122"/>
              </a:rPr>
              <a:t>2</a:t>
            </a:r>
            <a:r>
              <a:rPr lang="zh-CN" altLang="en-US" sz="1100">
                <a:solidFill>
                  <a:srgbClr val="000000"/>
                </a:solidFill>
                <a:latin typeface="微软雅黑" panose="020B0503020204020204" charset="-122"/>
                <a:ea typeface="微软雅黑" panose="020B0503020204020204" charset="-122"/>
              </a:rPr>
              <a:t>、肝脏外科中的肝脏保护策略和机制</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zh-CN" altLang="en-US" sz="1200" b="1">
                <a:solidFill>
                  <a:srgbClr val="000000"/>
                </a:solidFill>
                <a:latin typeface="微软雅黑" panose="020B0503020204020204" charset="-122"/>
                <a:ea typeface="微软雅黑" panose="020B0503020204020204" charset="-122"/>
              </a:rPr>
              <a:t>主要业绩</a:t>
            </a:r>
            <a:r>
              <a:rPr lang="en-US" altLang="zh-CN" sz="1200">
                <a:solidFill>
                  <a:srgbClr val="000000"/>
                </a:solidFill>
                <a:latin typeface="微软雅黑" panose="020B0503020204020204" charset="-122"/>
                <a:ea typeface="微软雅黑" panose="020B0503020204020204" charset="-122"/>
              </a:rPr>
              <a:t>: </a:t>
            </a:r>
            <a:endParaRPr lang="en-US" altLang="zh-CN" sz="1200">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en-US" altLang="zh-CN" sz="1200">
                <a:solidFill>
                  <a:srgbClr val="000000"/>
                </a:solidFill>
                <a:latin typeface="微软雅黑" panose="020B0503020204020204" charset="-122"/>
                <a:ea typeface="微软雅黑" panose="020B0503020204020204" charset="-122"/>
              </a:rPr>
              <a:t>      </a:t>
            </a:r>
            <a:r>
              <a:rPr lang="zh-CN" altLang="en-US" sz="1100">
                <a:solidFill>
                  <a:srgbClr val="000000"/>
                </a:solidFill>
                <a:latin typeface="微软雅黑" panose="020B0503020204020204" charset="-122"/>
                <a:ea typeface="微软雅黑" panose="020B0503020204020204" charset="-122"/>
              </a:rPr>
              <a:t>在</a:t>
            </a:r>
            <a:r>
              <a:rPr lang="en-US" altLang="zh-CN" sz="1100" i="1">
                <a:solidFill>
                  <a:srgbClr val="000000"/>
                </a:solidFill>
                <a:latin typeface="Times New Roman Regular" charset="0"/>
                <a:ea typeface="微软雅黑" panose="020B0503020204020204" charset="-122"/>
              </a:rPr>
              <a:t>European Journal of Surgical Oncology</a:t>
            </a:r>
            <a:r>
              <a:rPr lang="zh-CN" altLang="en-US" sz="1100" i="1">
                <a:solidFill>
                  <a:srgbClr val="000000"/>
                </a:solidFill>
                <a:latin typeface="Times New Roman Regular" charset="0"/>
                <a:ea typeface="微软雅黑" panose="020B0503020204020204" charset="-122"/>
              </a:rPr>
              <a:t>、Frontiers in Oncology、</a:t>
            </a:r>
            <a:r>
              <a:rPr lang="en-US" altLang="zh-CN" sz="1100" i="1">
                <a:solidFill>
                  <a:srgbClr val="000000"/>
                </a:solidFill>
                <a:latin typeface="Times New Roman Regular" charset="0"/>
                <a:ea typeface="微软雅黑" panose="020B0503020204020204" charset="-122"/>
              </a:rPr>
              <a:t>Hepatology Research</a:t>
            </a:r>
            <a:r>
              <a:rPr lang="zh-CN" altLang="en-US" sz="1100">
                <a:solidFill>
                  <a:srgbClr val="000000"/>
                </a:solidFill>
                <a:latin typeface="微软雅黑" panose="020B0503020204020204" charset="-122"/>
                <a:ea typeface="微软雅黑" panose="020B0503020204020204" charset="-122"/>
              </a:rPr>
              <a:t>等杂志发表论文多篇，总影响因子近</a:t>
            </a:r>
            <a:r>
              <a:rPr lang="en-US" altLang="zh-CN" sz="1100">
                <a:solidFill>
                  <a:srgbClr val="000000"/>
                </a:solidFill>
                <a:latin typeface="微软雅黑" panose="020B0503020204020204" charset="-122"/>
                <a:ea typeface="微软雅黑" panose="020B0503020204020204" charset="-122"/>
              </a:rPr>
              <a:t>30</a:t>
            </a:r>
            <a:r>
              <a:rPr lang="zh-CN" altLang="en-US" sz="1100">
                <a:solidFill>
                  <a:srgbClr val="000000"/>
                </a:solidFill>
                <a:latin typeface="微软雅黑" panose="020B0503020204020204" charset="-122"/>
                <a:ea typeface="微软雅黑" panose="020B0503020204020204" charset="-122"/>
              </a:rPr>
              <a:t>分</a:t>
            </a:r>
            <a:endParaRPr lang="zh-CN" altLang="en-US" sz="1100">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zh-CN" altLang="en-US" sz="1100">
                <a:solidFill>
                  <a:srgbClr val="000000"/>
                </a:solidFill>
                <a:latin typeface="微软雅黑" panose="020B0503020204020204" charset="-122"/>
                <a:ea typeface="微软雅黑" panose="020B0503020204020204" charset="-122"/>
              </a:rPr>
              <a:t>      所发表研究论文单篇最高被引用</a:t>
            </a:r>
            <a:r>
              <a:rPr lang="en-US" altLang="zh-CN" sz="1100">
                <a:solidFill>
                  <a:srgbClr val="000000"/>
                </a:solidFill>
                <a:latin typeface="微软雅黑" panose="020B0503020204020204" charset="-122"/>
                <a:ea typeface="微软雅黑" panose="020B0503020204020204" charset="-122"/>
              </a:rPr>
              <a:t>100</a:t>
            </a:r>
            <a:r>
              <a:rPr lang="zh-CN" altLang="en-US" sz="1100">
                <a:solidFill>
                  <a:srgbClr val="000000"/>
                </a:solidFill>
                <a:latin typeface="微软雅黑" panose="020B0503020204020204" charset="-122"/>
                <a:ea typeface="微软雅黑" panose="020B0503020204020204" charset="-122"/>
              </a:rPr>
              <a:t>余次，为欧洲肝脏外科</a:t>
            </a:r>
            <a:r>
              <a:rPr lang="en-US" altLang="zh-CN" sz="1100">
                <a:solidFill>
                  <a:srgbClr val="000000"/>
                </a:solidFill>
                <a:latin typeface="微软雅黑" panose="020B0503020204020204" charset="-122"/>
                <a:ea typeface="微软雅黑" panose="020B0503020204020204" charset="-122"/>
              </a:rPr>
              <a:t>ERAS</a:t>
            </a:r>
            <a:r>
              <a:rPr lang="zh-CN" altLang="en-US" sz="1100">
                <a:solidFill>
                  <a:srgbClr val="000000"/>
                </a:solidFill>
                <a:latin typeface="微软雅黑" panose="020B0503020204020204" charset="-122"/>
                <a:ea typeface="微软雅黑" panose="020B0503020204020204" charset="-122"/>
              </a:rPr>
              <a:t>指南作为循证医学证据引用</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zh-CN" altLang="en-US" sz="1200" b="1">
                <a:solidFill>
                  <a:srgbClr val="000000"/>
                </a:solidFill>
                <a:latin typeface="微软雅黑" panose="020B0503020204020204" charset="-122"/>
                <a:ea typeface="微软雅黑" panose="020B0503020204020204" charset="-122"/>
              </a:rPr>
              <a:t>研究资助</a:t>
            </a:r>
            <a:r>
              <a:rPr lang="en-US" altLang="zh-CN" sz="1200" b="1">
                <a:solidFill>
                  <a:srgbClr val="000000"/>
                </a:solidFill>
                <a:latin typeface="微软雅黑" panose="020B0503020204020204" charset="-122"/>
                <a:ea typeface="微软雅黑" panose="020B0503020204020204" charset="-122"/>
              </a:rPr>
              <a:t>:  </a:t>
            </a:r>
            <a:endParaRPr lang="en-US" altLang="zh-CN" sz="1200" b="1">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en-US" altLang="zh-CN" sz="1200" b="1">
                <a:solidFill>
                  <a:srgbClr val="000000"/>
                </a:solidFill>
                <a:latin typeface="微软雅黑" panose="020B0503020204020204" charset="-122"/>
                <a:ea typeface="微软雅黑" panose="020B0503020204020204" charset="-122"/>
              </a:rPr>
              <a:t>      </a:t>
            </a:r>
            <a:r>
              <a:rPr lang="zh-CN" altLang="en-US" sz="1100">
                <a:solidFill>
                  <a:srgbClr val="000000"/>
                </a:solidFill>
                <a:latin typeface="微软雅黑" panose="020B0503020204020204" charset="-122"/>
                <a:ea typeface="微软雅黑" panose="020B0503020204020204" charset="-122"/>
              </a:rPr>
              <a:t>国家自然科学基金青年项目、广东省基础与应用基础研究基金项目、广州市科技计划项目等</a:t>
            </a:r>
            <a:endParaRPr lang="en-US" altLang="zh-CN" sz="110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ts val="600"/>
              </a:spcBef>
              <a:buFontTx/>
              <a:buNone/>
            </a:pPr>
            <a:endParaRPr lang="en-US" altLang="zh-CN" sz="1200" b="1">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ts val="600"/>
              </a:spcBef>
              <a:buFontTx/>
              <a:buNone/>
            </a:pPr>
            <a:endParaRPr lang="zh-CN" altLang="en-US" sz="120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mn-lt"/>
              <a:ea typeface="+mn-ea"/>
              <a:cs typeface="+mn-cs"/>
            </a:endParaRPr>
          </a:p>
        </p:txBody>
      </p:sp>
      <p:sp>
        <p:nvSpPr>
          <p:cNvPr id="14343" name="文本框 21"/>
          <p:cNvSpPr txBox="1"/>
          <p:nvPr/>
        </p:nvSpPr>
        <p:spPr>
          <a:xfrm>
            <a:off x="2706688" y="220663"/>
            <a:ext cx="3579812" cy="4984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2400" b="1">
                <a:solidFill>
                  <a:srgbClr val="FFFFFF"/>
                </a:solidFill>
                <a:latin typeface="微软雅黑" panose="020B0503020204020204" charset="-122"/>
                <a:ea typeface="微软雅黑" panose="020B0503020204020204" charset="-122"/>
              </a:rPr>
              <a:t>李  宁</a:t>
            </a:r>
            <a:endParaRPr lang="zh-CN" altLang="en-US" sz="2400" b="1">
              <a:solidFill>
                <a:srgbClr val="FFFFFF"/>
              </a:solidFill>
              <a:latin typeface="微软雅黑" panose="020B0503020204020204" charset="-122"/>
              <a:ea typeface="微软雅黑" panose="020B0503020204020204" charset="-122"/>
            </a:endParaRPr>
          </a:p>
        </p:txBody>
      </p:sp>
      <p:sp>
        <p:nvSpPr>
          <p:cNvPr id="14344" name="文本框 22"/>
          <p:cNvSpPr txBox="1"/>
          <p:nvPr/>
        </p:nvSpPr>
        <p:spPr>
          <a:xfrm>
            <a:off x="3441700" y="163513"/>
            <a:ext cx="5251450" cy="3063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zh-CN" altLang="en-US" sz="1400" b="1">
              <a:solidFill>
                <a:srgbClr val="FFFFFF"/>
              </a:solidFill>
              <a:latin typeface="微软雅黑" panose="020B0503020204020204" charset="-122"/>
              <a:ea typeface="微软雅黑" panose="020B0503020204020204" charset="-122"/>
            </a:endParaRPr>
          </a:p>
        </p:txBody>
      </p:sp>
      <p:sp>
        <p:nvSpPr>
          <p:cNvPr id="24" name="矩形 23"/>
          <p:cNvSpPr/>
          <p:nvPr/>
        </p:nvSpPr>
        <p:spPr>
          <a:xfrm>
            <a:off x="446088" y="0"/>
            <a:ext cx="1804988"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346" name="文本框 17"/>
          <p:cNvSpPr txBox="1"/>
          <p:nvPr/>
        </p:nvSpPr>
        <p:spPr>
          <a:xfrm>
            <a:off x="2820988" y="1300163"/>
            <a:ext cx="3187700" cy="3079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a:solidFill>
                  <a:srgbClr val="000000"/>
                </a:solidFill>
                <a:latin typeface="微软雅黑" panose="020B0503020204020204" charset="-122"/>
                <a:ea typeface="微软雅黑" panose="020B0503020204020204" charset="-122"/>
              </a:rPr>
              <a:t>招生专业与类型</a:t>
            </a:r>
            <a:endParaRPr lang="zh-CN" altLang="en-US" sz="1400" b="1">
              <a:solidFill>
                <a:srgbClr val="FF0000"/>
              </a:solidFill>
              <a:latin typeface="微软雅黑" panose="020B0503020204020204" charset="-122"/>
              <a:ea typeface="微软雅黑" panose="020B0503020204020204" charset="-122"/>
            </a:endParaRPr>
          </a:p>
        </p:txBody>
      </p:sp>
      <p:pic>
        <p:nvPicPr>
          <p:cNvPr id="14347" name="图片 24"/>
          <p:cNvPicPr>
            <a:picLocks noChangeAspect="1"/>
          </p:cNvPicPr>
          <p:nvPr/>
        </p:nvPicPr>
        <p:blipFill>
          <a:blip r:embed="rId1"/>
          <a:srcRect t="3896" r="91544" b="3088"/>
          <a:stretch>
            <a:fillRect/>
          </a:stretch>
        </p:blipFill>
        <p:spPr>
          <a:xfrm>
            <a:off x="2552700" y="2039938"/>
            <a:ext cx="309563" cy="358775"/>
          </a:xfrm>
          <a:prstGeom prst="rect">
            <a:avLst/>
          </a:prstGeom>
          <a:noFill/>
          <a:ln w="9525">
            <a:noFill/>
          </a:ln>
        </p:spPr>
      </p:pic>
      <p:sp>
        <p:nvSpPr>
          <p:cNvPr id="14348" name="文本框 25"/>
          <p:cNvSpPr txBox="1"/>
          <p:nvPr/>
        </p:nvSpPr>
        <p:spPr>
          <a:xfrm>
            <a:off x="2820988" y="2052638"/>
            <a:ext cx="1441450"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a:solidFill>
                  <a:srgbClr val="000000"/>
                </a:solidFill>
                <a:latin typeface="微软雅黑" panose="020B0503020204020204" charset="-122"/>
                <a:ea typeface="微软雅黑" panose="020B0503020204020204" charset="-122"/>
              </a:rPr>
              <a:t>教育与工作经历</a:t>
            </a:r>
            <a:endParaRPr lang="zh-CN" altLang="en-US" sz="1400" b="1">
              <a:solidFill>
                <a:srgbClr val="000000"/>
              </a:solidFill>
              <a:latin typeface="微软雅黑" panose="020B0503020204020204" charset="-122"/>
              <a:ea typeface="微软雅黑" panose="020B0503020204020204" charset="-122"/>
            </a:endParaRPr>
          </a:p>
        </p:txBody>
      </p:sp>
      <p:pic>
        <p:nvPicPr>
          <p:cNvPr id="14349" name="图片 27"/>
          <p:cNvPicPr>
            <a:picLocks noChangeAspect="1"/>
          </p:cNvPicPr>
          <p:nvPr/>
        </p:nvPicPr>
        <p:blipFill>
          <a:blip r:embed="rId1"/>
          <a:srcRect t="3896" r="91544" b="3088"/>
          <a:stretch>
            <a:fillRect/>
          </a:stretch>
        </p:blipFill>
        <p:spPr>
          <a:xfrm>
            <a:off x="6731000" y="1274763"/>
            <a:ext cx="307975" cy="358775"/>
          </a:xfrm>
          <a:prstGeom prst="rect">
            <a:avLst/>
          </a:prstGeom>
          <a:noFill/>
          <a:ln w="9525">
            <a:noFill/>
          </a:ln>
        </p:spPr>
      </p:pic>
      <p:sp>
        <p:nvSpPr>
          <p:cNvPr id="14350" name="文本框 28"/>
          <p:cNvSpPr txBox="1"/>
          <p:nvPr/>
        </p:nvSpPr>
        <p:spPr>
          <a:xfrm>
            <a:off x="7011988" y="1300163"/>
            <a:ext cx="903287"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a:solidFill>
                  <a:srgbClr val="000000"/>
                </a:solidFill>
                <a:latin typeface="微软雅黑" panose="020B0503020204020204" charset="-122"/>
                <a:ea typeface="微软雅黑" panose="020B0503020204020204" charset="-122"/>
                <a:sym typeface="+mn-ea"/>
              </a:rPr>
              <a:t>科研工作</a:t>
            </a:r>
            <a:endParaRPr lang="zh-CN" altLang="en-US" sz="1400" b="1">
              <a:solidFill>
                <a:srgbClr val="000000"/>
              </a:solidFill>
              <a:latin typeface="微软雅黑" panose="020B0503020204020204" charset="-122"/>
              <a:ea typeface="微软雅黑" panose="020B0503020204020204" charset="-122"/>
              <a:sym typeface="+mn-ea"/>
            </a:endParaRPr>
          </a:p>
        </p:txBody>
      </p:sp>
      <p:pic>
        <p:nvPicPr>
          <p:cNvPr id="14351" name="图片 24"/>
          <p:cNvPicPr>
            <a:picLocks noChangeAspect="1"/>
          </p:cNvPicPr>
          <p:nvPr/>
        </p:nvPicPr>
        <p:blipFill>
          <a:blip r:embed="rId2"/>
          <a:srcRect l="9991" r="8128"/>
          <a:stretch>
            <a:fillRect/>
          </a:stretch>
        </p:blipFill>
        <p:spPr>
          <a:xfrm>
            <a:off x="10810875" y="85725"/>
            <a:ext cx="1123950" cy="1030288"/>
          </a:xfrm>
          <a:prstGeom prst="rect">
            <a:avLst/>
          </a:prstGeom>
          <a:noFill/>
          <a:ln w="9525">
            <a:noFill/>
          </a:ln>
        </p:spPr>
      </p:pic>
      <p:sp>
        <p:nvSpPr>
          <p:cNvPr id="14352" name="文本框 12"/>
          <p:cNvSpPr txBox="1"/>
          <p:nvPr/>
        </p:nvSpPr>
        <p:spPr>
          <a:xfrm>
            <a:off x="385763" y="1684338"/>
            <a:ext cx="1550987" cy="20875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3600">
                <a:solidFill>
                  <a:srgbClr val="000000"/>
                </a:solidFill>
                <a:latin typeface="微软雅黑" panose="020B0503020204020204" charset="-122"/>
                <a:ea typeface="微软雅黑" panose="020B0503020204020204" charset="-122"/>
              </a:rPr>
              <a:t>插  入导  师图  片</a:t>
            </a:r>
            <a:endParaRPr lang="en-US" altLang="zh-CN" sz="3600">
              <a:solidFill>
                <a:srgbClr val="000000"/>
              </a:solidFill>
              <a:latin typeface="微软雅黑" panose="020B0503020204020204" charset="-122"/>
              <a:ea typeface="微软雅黑" panose="020B0503020204020204" charset="-122"/>
            </a:endParaRPr>
          </a:p>
        </p:txBody>
      </p:sp>
      <p:sp>
        <p:nvSpPr>
          <p:cNvPr id="14353" name="文本框 11"/>
          <p:cNvSpPr txBox="1"/>
          <p:nvPr/>
        </p:nvSpPr>
        <p:spPr>
          <a:xfrm>
            <a:off x="2678113" y="2339975"/>
            <a:ext cx="3997325" cy="1477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FontTx/>
              <a:buNone/>
            </a:pPr>
            <a:r>
              <a:rPr lang="en-US" altLang="zh-CN" sz="1100">
                <a:solidFill>
                  <a:srgbClr val="000000"/>
                </a:solidFill>
                <a:latin typeface="微软雅黑" panose="020B0503020204020204" charset="-122"/>
                <a:ea typeface="微软雅黑" panose="020B0503020204020204" charset="-122"/>
              </a:rPr>
              <a:t>2007.09-2009.06     </a:t>
            </a:r>
            <a:r>
              <a:rPr lang="zh-CN" altLang="en-US" sz="1100">
                <a:solidFill>
                  <a:srgbClr val="000000"/>
                </a:solidFill>
                <a:latin typeface="微软雅黑" panose="020B0503020204020204" charset="-122"/>
                <a:ea typeface="微软雅黑" panose="020B0503020204020204" charset="-122"/>
              </a:rPr>
              <a:t>中山大学       硕士</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50000"/>
              </a:lnSpc>
              <a:spcBef>
                <a:spcPct val="0"/>
              </a:spcBef>
              <a:buFontTx/>
              <a:buNone/>
            </a:pPr>
            <a:r>
              <a:rPr lang="en-US" altLang="zh-CN" sz="1100">
                <a:solidFill>
                  <a:srgbClr val="000000"/>
                </a:solidFill>
                <a:latin typeface="微软雅黑" panose="020B0503020204020204" charset="-122"/>
                <a:ea typeface="微软雅黑" panose="020B0503020204020204" charset="-122"/>
              </a:rPr>
              <a:t>2009.09-2012.06     </a:t>
            </a:r>
            <a:r>
              <a:rPr lang="zh-CN" altLang="en-US" sz="1100">
                <a:solidFill>
                  <a:srgbClr val="000000"/>
                </a:solidFill>
                <a:latin typeface="微软雅黑" panose="020B0503020204020204" charset="-122"/>
                <a:ea typeface="微软雅黑" panose="020B0503020204020204" charset="-122"/>
              </a:rPr>
              <a:t>中山大学       博士</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50000"/>
              </a:lnSpc>
              <a:spcBef>
                <a:spcPct val="0"/>
              </a:spcBef>
              <a:buFontTx/>
              <a:buNone/>
            </a:pPr>
            <a:r>
              <a:rPr lang="en-US" altLang="zh-CN" sz="1100">
                <a:solidFill>
                  <a:srgbClr val="000000"/>
                </a:solidFill>
                <a:latin typeface="微软雅黑" panose="020B0503020204020204" charset="-122"/>
                <a:ea typeface="微软雅黑" panose="020B0503020204020204" charset="-122"/>
              </a:rPr>
              <a:t>2012.06- </a:t>
            </a:r>
            <a:r>
              <a:rPr lang="zh-CN" altLang="en-US" sz="1100">
                <a:solidFill>
                  <a:srgbClr val="000000"/>
                </a:solidFill>
                <a:latin typeface="微软雅黑" panose="020B0503020204020204" charset="-122"/>
                <a:ea typeface="微软雅黑" panose="020B0503020204020204" charset="-122"/>
              </a:rPr>
              <a:t>至今</a:t>
            </a:r>
            <a:r>
              <a:rPr lang="en-US" altLang="zh-CN" sz="1100">
                <a:solidFill>
                  <a:srgbClr val="000000"/>
                </a:solidFill>
                <a:latin typeface="微软雅黑" panose="020B0503020204020204" charset="-122"/>
                <a:ea typeface="微软雅黑" panose="020B0503020204020204" charset="-122"/>
              </a:rPr>
              <a:t>  </a:t>
            </a:r>
            <a:r>
              <a:rPr lang="zh-CN" altLang="en-US" sz="1100">
                <a:solidFill>
                  <a:srgbClr val="000000"/>
                </a:solidFill>
                <a:latin typeface="微软雅黑" panose="020B0503020204020204" charset="-122"/>
                <a:ea typeface="微软雅黑" panose="020B0503020204020204" charset="-122"/>
              </a:rPr>
              <a:t>华南理工大学附属第二医院（广州市第一人民医院）肝胆外科 副主任医师</a:t>
            </a:r>
            <a:endParaRPr lang="en-US" altLang="zh-CN" sz="110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endParaRPr lang="en-US" altLang="zh-CN" sz="120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endParaRPr lang="en-US" altLang="zh-CN" sz="1200">
              <a:solidFill>
                <a:srgbClr val="000000"/>
              </a:solidFill>
              <a:latin typeface="微软雅黑" panose="020B0503020204020204" charset="-122"/>
              <a:ea typeface="微软雅黑" panose="020B0503020204020204" charset="-122"/>
            </a:endParaRPr>
          </a:p>
        </p:txBody>
      </p:sp>
      <p:pic>
        <p:nvPicPr>
          <p:cNvPr id="14354" name="图片 24"/>
          <p:cNvPicPr>
            <a:picLocks noChangeAspect="1"/>
          </p:cNvPicPr>
          <p:nvPr/>
        </p:nvPicPr>
        <p:blipFill>
          <a:blip r:embed="rId1"/>
          <a:srcRect t="3896" r="91544" b="3088"/>
          <a:stretch>
            <a:fillRect/>
          </a:stretch>
        </p:blipFill>
        <p:spPr>
          <a:xfrm>
            <a:off x="2587625" y="3541713"/>
            <a:ext cx="309563" cy="358775"/>
          </a:xfrm>
          <a:prstGeom prst="rect">
            <a:avLst/>
          </a:prstGeom>
          <a:noFill/>
          <a:ln w="9525">
            <a:noFill/>
          </a:ln>
        </p:spPr>
      </p:pic>
      <p:sp>
        <p:nvSpPr>
          <p:cNvPr id="14355" name="文本框 25"/>
          <p:cNvSpPr txBox="1"/>
          <p:nvPr/>
        </p:nvSpPr>
        <p:spPr>
          <a:xfrm>
            <a:off x="2838450" y="3546475"/>
            <a:ext cx="1262063"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a:solidFill>
                  <a:srgbClr val="000000"/>
                </a:solidFill>
                <a:latin typeface="微软雅黑" panose="020B0503020204020204" charset="-122"/>
                <a:ea typeface="微软雅黑" panose="020B0503020204020204" charset="-122"/>
                <a:sym typeface="+mn-ea"/>
              </a:rPr>
              <a:t>学术团体任职</a:t>
            </a:r>
            <a:endParaRPr lang="zh-CN" altLang="en-US" sz="1400" b="1">
              <a:solidFill>
                <a:srgbClr val="000000"/>
              </a:solidFill>
              <a:latin typeface="微软雅黑" panose="020B0503020204020204" charset="-122"/>
              <a:ea typeface="微软雅黑" panose="020B0503020204020204" charset="-122"/>
              <a:sym typeface="+mn-ea"/>
            </a:endParaRPr>
          </a:p>
        </p:txBody>
      </p:sp>
      <p:sp>
        <p:nvSpPr>
          <p:cNvPr id="14356" name="文本框 11"/>
          <p:cNvSpPr txBox="1"/>
          <p:nvPr/>
        </p:nvSpPr>
        <p:spPr>
          <a:xfrm>
            <a:off x="2730500" y="3830638"/>
            <a:ext cx="3997325" cy="10398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zh-CN" altLang="en-US" sz="1100">
                <a:solidFill>
                  <a:srgbClr val="000000"/>
                </a:solidFill>
                <a:latin typeface="微软雅黑" panose="020B0503020204020204" charset="-122"/>
                <a:ea typeface="微软雅黑" panose="020B0503020204020204" charset="-122"/>
              </a:rPr>
              <a:t>中国抗癌协会肝病委员会青年委员</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50000"/>
              </a:lnSpc>
              <a:spcBef>
                <a:spcPct val="0"/>
              </a:spcBef>
              <a:buNone/>
            </a:pPr>
            <a:r>
              <a:rPr lang="zh-CN" altLang="en-US" sz="1100">
                <a:solidFill>
                  <a:srgbClr val="000000"/>
                </a:solidFill>
                <a:latin typeface="微软雅黑" panose="020B0503020204020204" charset="-122"/>
                <a:ea typeface="微软雅黑" panose="020B0503020204020204" charset="-122"/>
              </a:rPr>
              <a:t>广州市医学会肝胆外科学分会常委兼秘书</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50000"/>
              </a:lnSpc>
              <a:spcBef>
                <a:spcPct val="0"/>
              </a:spcBef>
              <a:buNone/>
            </a:pPr>
            <a:r>
              <a:rPr lang="zh-CN" altLang="en-US" sz="1100">
                <a:solidFill>
                  <a:srgbClr val="000000"/>
                </a:solidFill>
                <a:latin typeface="微软雅黑" panose="020B0503020204020204" charset="-122"/>
                <a:ea typeface="微软雅黑" panose="020B0503020204020204" charset="-122"/>
              </a:rPr>
              <a:t>广东省医学会肝胆外科分会肝转移学组委员</a:t>
            </a:r>
            <a:endParaRPr lang="zh-CN" altLang="en-US" sz="110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endParaRPr lang="en-US" altLang="zh-CN" sz="1200">
              <a:solidFill>
                <a:srgbClr val="000000"/>
              </a:solidFill>
              <a:latin typeface="微软雅黑" panose="020B0503020204020204" charset="-122"/>
              <a:ea typeface="微软雅黑" panose="020B0503020204020204" charset="-122"/>
            </a:endParaRPr>
          </a:p>
        </p:txBody>
      </p:sp>
      <p:sp>
        <p:nvSpPr>
          <p:cNvPr id="14357" name="文本框 30"/>
          <p:cNvSpPr txBox="1"/>
          <p:nvPr/>
        </p:nvSpPr>
        <p:spPr>
          <a:xfrm>
            <a:off x="4011613" y="236538"/>
            <a:ext cx="6615112" cy="7000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400" b="1">
                <a:solidFill>
                  <a:srgbClr val="FFFFFF"/>
                </a:solidFill>
                <a:latin typeface="微软雅黑" panose="020B0503020204020204" charset="-122"/>
                <a:ea typeface="微软雅黑" panose="020B0503020204020204" charset="-122"/>
              </a:rPr>
              <a:t>副主任医师，硕士研究生导师</a:t>
            </a:r>
            <a:endParaRPr lang="zh-CN" altLang="en-US" sz="1400" b="1">
              <a:solidFill>
                <a:srgbClr val="FFFFFF"/>
              </a:solidFill>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zh-CN" altLang="en-US" sz="1400" b="1">
                <a:solidFill>
                  <a:srgbClr val="FFFFFF"/>
                </a:solidFill>
                <a:latin typeface="微软雅黑" panose="020B0503020204020204" charset="-122"/>
                <a:ea typeface="微软雅黑" panose="020B0503020204020204" charset="-122"/>
              </a:rPr>
              <a:t>广州市第一人民医院</a:t>
            </a:r>
            <a:r>
              <a:rPr lang="en-US" altLang="zh-CN" sz="1400" b="1">
                <a:solidFill>
                  <a:srgbClr val="FFFFFF"/>
                </a:solidFill>
                <a:latin typeface="微软雅黑" panose="020B0503020204020204" charset="-122"/>
                <a:ea typeface="微软雅黑" panose="020B0503020204020204" charset="-122"/>
              </a:rPr>
              <a:t>/</a:t>
            </a:r>
            <a:r>
              <a:rPr lang="zh-CN" altLang="en-US" sz="1400" b="1">
                <a:solidFill>
                  <a:srgbClr val="FFFFFF"/>
                </a:solidFill>
                <a:latin typeface="微软雅黑" panose="020B0503020204020204" charset="-122"/>
                <a:ea typeface="微软雅黑" panose="020B0503020204020204" charset="-122"/>
              </a:rPr>
              <a:t>华南理工大学附属第二医院   肝胆外科二科</a:t>
            </a:r>
            <a:endParaRPr lang="zh-CN" altLang="en-US" sz="1400" b="1">
              <a:solidFill>
                <a:srgbClr val="FFFFFF"/>
              </a:solidFill>
              <a:latin typeface="微软雅黑" panose="020B0503020204020204" charset="-122"/>
              <a:ea typeface="微软雅黑" panose="020B0503020204020204" charset="-122"/>
            </a:endParaRPr>
          </a:p>
        </p:txBody>
      </p:sp>
      <p:pic>
        <p:nvPicPr>
          <p:cNvPr id="14358" name="图片 2"/>
          <p:cNvPicPr>
            <a:picLocks noChangeAspect="1"/>
          </p:cNvPicPr>
          <p:nvPr/>
        </p:nvPicPr>
        <p:blipFill>
          <a:blip r:embed="rId3"/>
          <a:stretch>
            <a:fillRect/>
          </a:stretch>
        </p:blipFill>
        <p:spPr>
          <a:xfrm>
            <a:off x="407988" y="1485900"/>
            <a:ext cx="1898650" cy="2844800"/>
          </a:xfrm>
          <a:prstGeom prst="rect">
            <a:avLst/>
          </a:prstGeom>
          <a:noFill/>
          <a:ln w="9525">
            <a:noFill/>
          </a:ln>
        </p:spPr>
      </p:pic>
      <p:pic>
        <p:nvPicPr>
          <p:cNvPr id="14359" name="图片 3"/>
          <p:cNvPicPr>
            <a:picLocks noChangeAspect="1"/>
          </p:cNvPicPr>
          <p:nvPr/>
        </p:nvPicPr>
        <p:blipFill>
          <a:blip r:embed="rId4"/>
          <a:stretch>
            <a:fillRect/>
          </a:stretch>
        </p:blipFill>
        <p:spPr>
          <a:xfrm>
            <a:off x="2933700" y="4724400"/>
            <a:ext cx="2657475" cy="1766888"/>
          </a:xfrm>
          <a:prstGeom prst="rect">
            <a:avLst/>
          </a:prstGeom>
          <a:noFill/>
          <a:ln w="9525">
            <a:noFill/>
          </a:ln>
        </p:spPr>
      </p:pic>
      <p:pic>
        <p:nvPicPr>
          <p:cNvPr id="14360" name="图片 4"/>
          <p:cNvPicPr>
            <a:picLocks noChangeAspect="1"/>
          </p:cNvPicPr>
          <p:nvPr/>
        </p:nvPicPr>
        <p:blipFill>
          <a:blip r:embed="rId5"/>
          <a:stretch>
            <a:fillRect/>
          </a:stretch>
        </p:blipFill>
        <p:spPr>
          <a:xfrm>
            <a:off x="8632825" y="4721225"/>
            <a:ext cx="2657475" cy="1770063"/>
          </a:xfrm>
          <a:prstGeom prst="rect">
            <a:avLst/>
          </a:prstGeom>
          <a:noFill/>
          <a:ln w="9525">
            <a:noFill/>
          </a:ln>
        </p:spPr>
      </p:pic>
      <p:pic>
        <p:nvPicPr>
          <p:cNvPr id="14361" name="图片 1"/>
          <p:cNvPicPr>
            <a:picLocks noChangeAspect="1"/>
          </p:cNvPicPr>
          <p:nvPr/>
        </p:nvPicPr>
        <p:blipFill>
          <a:blip r:embed="rId6"/>
          <a:stretch>
            <a:fillRect/>
          </a:stretch>
        </p:blipFill>
        <p:spPr>
          <a:xfrm>
            <a:off x="5749925" y="4692650"/>
            <a:ext cx="2740025" cy="1825625"/>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476635" y="1225247"/>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40871" y="1588736"/>
            <a:ext cx="3579813" cy="646331"/>
          </a:xfrm>
          <a:prstGeom prst="rect">
            <a:avLst/>
          </a:prstGeom>
          <a:noFill/>
          <a:ln w="9525">
            <a:noFill/>
            <a:miter lim="800000"/>
          </a:ln>
        </p:spPr>
        <p:txBody>
          <a:bodyPr wrap="square">
            <a:spAutoFit/>
          </a:bodyPr>
          <a:lstStyle/>
          <a:p>
            <a:pPr lvl="0" eaLnBrk="1" hangingPunct="1">
              <a:defRPr/>
            </a:pPr>
            <a:r>
              <a:rPr lang="zh-CN" altLang="en-US" sz="1200">
                <a:solidFill>
                  <a:prstClr val="black"/>
                </a:solidFill>
                <a:latin typeface="微软雅黑" panose="020B0503020204020204" charset="-122"/>
                <a:ea typeface="微软雅黑" panose="020B0503020204020204" charset="-122"/>
              </a:rPr>
              <a:t> 学术</a:t>
            </a:r>
            <a:r>
              <a:rPr lang="zh-CN" altLang="en-US" sz="1200" dirty="0">
                <a:solidFill>
                  <a:prstClr val="black"/>
                </a:solidFill>
                <a:latin typeface="微软雅黑" panose="020B0503020204020204" charset="-122"/>
                <a:ea typeface="微软雅黑" panose="020B0503020204020204" charset="-122"/>
              </a:rPr>
              <a:t>硕士：临床医学（外科学）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446088" y="4221826"/>
            <a:ext cx="1938337" cy="959943"/>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lang="en-US" altLang="zh-CN" sz="1200" dirty="0">
                <a:solidFill>
                  <a:prstClr val="black"/>
                </a:solidFill>
                <a:latin typeface="微软雅黑" panose="020B0503020204020204" charset="-122"/>
                <a:ea typeface="微软雅黑" panose="020B0503020204020204" charset="-122"/>
              </a:rPr>
              <a:t>18600317036</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defRPr/>
            </a:pPr>
            <a:r>
              <a:rPr lang="en-US" altLang="zh-CN" sz="1200" dirty="0">
                <a:solidFill>
                  <a:prstClr val="black"/>
                </a:solidFill>
                <a:latin typeface="微软雅黑" panose="020B0503020204020204" charset="-122"/>
                <a:ea typeface="微软雅黑" panose="020B0503020204020204" charset="-122"/>
              </a:rPr>
              <a:t>1939618043@qq.com</a:t>
            </a:r>
            <a:r>
              <a:rPr lang="zh-CN"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marL="0" marR="0" indent="0" defTabSz="914400" eaLnBrk="1" latinLnBrk="0" hangingPunct="1">
              <a:lnSpc>
                <a:spcPct val="120000"/>
              </a:lnSpc>
              <a:buClrTx/>
              <a:buSzTx/>
              <a:buFontTx/>
              <a:buNone/>
              <a:defRPr/>
            </a:pPr>
            <a:endParaRPr lang="zh-CN" altLang="en-US" sz="1200" dirty="0">
              <a:solidFill>
                <a:prstClr val="black"/>
              </a:solidFill>
              <a:latin typeface="微软雅黑" panose="020B0503020204020204" charset="-122"/>
              <a:ea typeface="微软雅黑" panose="020B0503020204020204" charset="-122"/>
            </a:endParaRPr>
          </a:p>
        </p:txBody>
      </p:sp>
      <p:sp>
        <p:nvSpPr>
          <p:cNvPr id="17414" name="文本框 13"/>
          <p:cNvSpPr txBox="1">
            <a:spLocks noChangeArrowheads="1"/>
          </p:cNvSpPr>
          <p:nvPr/>
        </p:nvSpPr>
        <p:spPr bwMode="auto">
          <a:xfrm>
            <a:off x="6970874" y="1542126"/>
            <a:ext cx="5077100" cy="3782254"/>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prstClr val="black"/>
                </a:solidFill>
                <a:latin typeface="微软雅黑" panose="020B0503020204020204" charset="-122"/>
                <a:ea typeface="微软雅黑" panose="020B0503020204020204" charset="-122"/>
              </a:rPr>
              <a:t>胃肠道肿瘤的微创外科治疗，肠黏膜屏障的损伤与修复</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algn="just" eaLnBrk="1" hangingPunct="1">
              <a:lnSpc>
                <a:spcPct val="120000"/>
              </a:lnSpc>
              <a:spcBef>
                <a:spcPts val="600"/>
              </a:spcBef>
              <a:defRPr/>
            </a:pPr>
            <a:r>
              <a:rPr lang="zh-CN" altLang="zh-CN" sz="1200" dirty="0">
                <a:solidFill>
                  <a:prstClr val="black"/>
                </a:solidFill>
                <a:latin typeface="微软雅黑" panose="020B0503020204020204" charset="-122"/>
                <a:ea typeface="微软雅黑" panose="020B0503020204020204" charset="-122"/>
              </a:rPr>
              <a:t>在</a:t>
            </a:r>
            <a:r>
              <a:rPr lang="zh-CN" altLang="en-US" sz="1200" dirty="0">
                <a:solidFill>
                  <a:prstClr val="black"/>
                </a:solidFill>
                <a:latin typeface="微软雅黑" panose="020B0503020204020204" charset="-122"/>
                <a:ea typeface="微软雅黑" panose="020B0503020204020204" charset="-122"/>
              </a:rPr>
              <a:t>机器人腹腔镜</a:t>
            </a:r>
            <a:r>
              <a:rPr lang="zh-CN" altLang="zh-CN" sz="1200" dirty="0">
                <a:solidFill>
                  <a:prstClr val="black"/>
                </a:solidFill>
                <a:latin typeface="微软雅黑" panose="020B0503020204020204" charset="-122"/>
                <a:ea typeface="微软雅黑" panose="020B0503020204020204" charset="-122"/>
              </a:rPr>
              <a:t>胃食管结合部癌的根治性手术，超低位直肠癌的微创保肛手术（</a:t>
            </a:r>
            <a:r>
              <a:rPr lang="en-US" altLang="zh-CN" sz="1200" dirty="0">
                <a:solidFill>
                  <a:prstClr val="black"/>
                </a:solidFill>
                <a:latin typeface="微软雅黑" panose="020B0503020204020204" charset="-122"/>
                <a:ea typeface="微软雅黑" panose="020B0503020204020204" charset="-122"/>
              </a:rPr>
              <a:t>ISR</a:t>
            </a:r>
            <a:r>
              <a:rPr lang="zh-CN" altLang="zh-CN" sz="1200" dirty="0">
                <a:solidFill>
                  <a:prstClr val="black"/>
                </a:solidFill>
                <a:latin typeface="微软雅黑" panose="020B0503020204020204" charset="-122"/>
                <a:ea typeface="微软雅黑" panose="020B0503020204020204" charset="-122"/>
              </a:rPr>
              <a:t>），腹膜后肿瘤切除联合</a:t>
            </a:r>
            <a:r>
              <a:rPr lang="zh-CN" altLang="en-US" sz="1200" dirty="0">
                <a:solidFill>
                  <a:prstClr val="black"/>
                </a:solidFill>
                <a:latin typeface="微软雅黑" panose="020B0503020204020204" charset="-122"/>
                <a:ea typeface="微软雅黑" panose="020B0503020204020204" charset="-122"/>
              </a:rPr>
              <a:t>脏器切除</a:t>
            </a:r>
            <a:r>
              <a:rPr lang="zh-CN" altLang="zh-CN" sz="1200" dirty="0">
                <a:solidFill>
                  <a:prstClr val="black"/>
                </a:solidFill>
                <a:latin typeface="微软雅黑" panose="020B0503020204020204" charset="-122"/>
                <a:ea typeface="微软雅黑" panose="020B0503020204020204" charset="-122"/>
              </a:rPr>
              <a:t>人工血管置换，双镜联合精准肿瘤微创治疗等领域为国内领先，首创了完全腹腔镜下的“β”型毕Ⅱ胃肠吻合新技术，开展了国内首例全腹腔镜下胃食管结合部癌经腹左侧膈肌切开全胃切除术，获得包括</a:t>
            </a:r>
            <a:r>
              <a:rPr lang="en-US" altLang="zh-CN" sz="1200" dirty="0">
                <a:solidFill>
                  <a:prstClr val="black"/>
                </a:solidFill>
                <a:latin typeface="微软雅黑" panose="020B0503020204020204" charset="-122"/>
                <a:ea typeface="微软雅黑" panose="020B0503020204020204" charset="-122"/>
              </a:rPr>
              <a:t>3</a:t>
            </a:r>
            <a:r>
              <a:rPr lang="zh-CN" altLang="zh-CN" sz="1200" dirty="0">
                <a:solidFill>
                  <a:prstClr val="black"/>
                </a:solidFill>
                <a:latin typeface="微软雅黑" panose="020B0503020204020204" charset="-122"/>
                <a:ea typeface="微软雅黑" panose="020B0503020204020204" charset="-122"/>
              </a:rPr>
              <a:t>项国家自然科学基金及军事医学创新研究项目等多项国家级及省部级基金的资助，可支配经费近</a:t>
            </a:r>
            <a:r>
              <a:rPr lang="en-US" altLang="zh-CN" sz="1200" dirty="0">
                <a:solidFill>
                  <a:prstClr val="black"/>
                </a:solidFill>
                <a:latin typeface="微软雅黑" panose="020B0503020204020204" charset="-122"/>
                <a:ea typeface="微软雅黑" panose="020B0503020204020204" charset="-122"/>
              </a:rPr>
              <a:t>400</a:t>
            </a:r>
            <a:r>
              <a:rPr lang="zh-CN" altLang="zh-CN" sz="1200" dirty="0">
                <a:solidFill>
                  <a:prstClr val="black"/>
                </a:solidFill>
                <a:latin typeface="微软雅黑" panose="020B0503020204020204" charset="-122"/>
                <a:ea typeface="微软雅黑" panose="020B0503020204020204" charset="-122"/>
              </a:rPr>
              <a:t>万。曾在美国密歇根大学医学院及克利夫兰医学中心进行</a:t>
            </a:r>
            <a:r>
              <a:rPr lang="zh-CN" altLang="en-US" sz="1200" dirty="0">
                <a:solidFill>
                  <a:prstClr val="black"/>
                </a:solidFill>
                <a:latin typeface="微软雅黑" panose="020B0503020204020204" charset="-122"/>
                <a:ea typeface="微软雅黑" panose="020B0503020204020204" charset="-122"/>
              </a:rPr>
              <a:t>胃肠外科临床和基础</a:t>
            </a:r>
            <a:r>
              <a:rPr lang="zh-CN" altLang="zh-CN" sz="1200" dirty="0">
                <a:solidFill>
                  <a:prstClr val="black"/>
                </a:solidFill>
                <a:latin typeface="微软雅黑" panose="020B0503020204020204" charset="-122"/>
                <a:ea typeface="微软雅黑" panose="020B0503020204020204" charset="-122"/>
              </a:rPr>
              <a:t>的研究，并进行手术的交流</a:t>
            </a:r>
            <a:r>
              <a:rPr lang="zh-CN" altLang="en-US" sz="1200" dirty="0">
                <a:solidFill>
                  <a:prstClr val="black"/>
                </a:solidFill>
                <a:latin typeface="微软雅黑" panose="020B0503020204020204" charset="-122"/>
                <a:ea typeface="微软雅黑" panose="020B0503020204020204" charset="-122"/>
              </a:rPr>
              <a:t>，共</a:t>
            </a:r>
            <a:r>
              <a:rPr lang="zh-CN" altLang="zh-CN" sz="1200" dirty="0">
                <a:solidFill>
                  <a:prstClr val="black"/>
                </a:solidFill>
                <a:latin typeface="微软雅黑" panose="020B0503020204020204" charset="-122"/>
                <a:ea typeface="微软雅黑" panose="020B0503020204020204" charset="-122"/>
              </a:rPr>
              <a:t>发表</a:t>
            </a:r>
            <a:r>
              <a:rPr lang="en-US" altLang="zh-CN" sz="1200" dirty="0">
                <a:solidFill>
                  <a:prstClr val="black"/>
                </a:solidFill>
                <a:latin typeface="微软雅黑" panose="020B0503020204020204" charset="-122"/>
                <a:ea typeface="微软雅黑" panose="020B0503020204020204" charset="-122"/>
              </a:rPr>
              <a:t>SCI</a:t>
            </a:r>
            <a:r>
              <a:rPr lang="zh-CN" altLang="zh-CN"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17</a:t>
            </a:r>
            <a:r>
              <a:rPr lang="zh-CN" altLang="zh-CN" sz="1200" dirty="0">
                <a:solidFill>
                  <a:prstClr val="black"/>
                </a:solidFill>
                <a:latin typeface="微软雅黑" panose="020B0503020204020204" charset="-122"/>
                <a:ea typeface="微软雅黑" panose="020B0503020204020204" charset="-122"/>
              </a:rPr>
              <a:t>篇，其首次发现的</a:t>
            </a:r>
            <a:r>
              <a:rPr lang="en-US" altLang="zh-CN" sz="1200" dirty="0">
                <a:solidFill>
                  <a:prstClr val="black"/>
                </a:solidFill>
                <a:latin typeface="微软雅黑" panose="020B0503020204020204" charset="-122"/>
                <a:ea typeface="微软雅黑" panose="020B0503020204020204" charset="-122"/>
              </a:rPr>
              <a:t>CD44+ CD24+</a:t>
            </a:r>
            <a:r>
              <a:rPr lang="zh-CN" altLang="zh-CN" sz="1200" dirty="0">
                <a:solidFill>
                  <a:prstClr val="black"/>
                </a:solidFill>
                <a:latin typeface="微软雅黑" panose="020B0503020204020204" charset="-122"/>
                <a:ea typeface="微软雅黑" panose="020B0503020204020204" charset="-122"/>
              </a:rPr>
              <a:t>胃癌干细胞，被包括</a:t>
            </a:r>
            <a:r>
              <a:rPr lang="en-US" altLang="zh-CN" sz="1200" dirty="0">
                <a:solidFill>
                  <a:prstClr val="black"/>
                </a:solidFill>
                <a:latin typeface="微软雅黑" panose="020B0503020204020204" charset="-122"/>
                <a:ea typeface="微软雅黑" panose="020B0503020204020204" charset="-122"/>
              </a:rPr>
              <a:t>Nature Reviews Drug</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Cancer Letter</a:t>
            </a:r>
            <a:r>
              <a:rPr lang="zh-CN" altLang="zh-CN" sz="1200" dirty="0">
                <a:solidFill>
                  <a:prstClr val="black"/>
                </a:solidFill>
                <a:latin typeface="微软雅黑" panose="020B0503020204020204" charset="-122"/>
                <a:ea typeface="微软雅黑" panose="020B0503020204020204" charset="-122"/>
              </a:rPr>
              <a:t>等知名杂志引用</a:t>
            </a:r>
            <a:r>
              <a:rPr lang="en-US" altLang="zh-CN" sz="1200" dirty="0">
                <a:solidFill>
                  <a:prstClr val="black"/>
                </a:solidFill>
                <a:latin typeface="微软雅黑" panose="020B0503020204020204" charset="-122"/>
                <a:ea typeface="微软雅黑" panose="020B0503020204020204" charset="-122"/>
              </a:rPr>
              <a:t>54</a:t>
            </a:r>
            <a:r>
              <a:rPr lang="zh-CN" altLang="zh-CN" sz="1200" dirty="0">
                <a:solidFill>
                  <a:prstClr val="black"/>
                </a:solidFill>
                <a:latin typeface="微软雅黑" panose="020B0503020204020204" charset="-122"/>
                <a:ea typeface="微软雅黑" panose="020B0503020204020204" charset="-122"/>
              </a:rPr>
              <a:t>次</a:t>
            </a:r>
            <a:endParaRPr lang="zh-CN"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3" name="文本框 22"/>
          <p:cNvSpPr txBox="1"/>
          <p:nvPr/>
        </p:nvSpPr>
        <p:spPr>
          <a:xfrm>
            <a:off x="2547722" y="123588"/>
            <a:ext cx="794487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张朝军</a:t>
            </a:r>
            <a:r>
              <a:rPr lang="en-US" altLang="zh-CN" sz="2000" b="1" dirty="0">
                <a:solidFill>
                  <a:srgbClr val="FFFFFF"/>
                </a:solidFill>
                <a:latin typeface="微软雅黑" panose="020B0503020204020204" charset="-122"/>
                <a:ea typeface="微软雅黑" panose="020B0503020204020204" charset="-122"/>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a:t>
            </a:r>
            <a:r>
              <a:rPr lang="zh-CN" altLang="en-US" sz="1400" b="1" spc="120" dirty="0">
                <a:solidFill>
                  <a:srgbClr val="FFFFFF"/>
                </a:solidFill>
                <a:latin typeface="微软雅黑" panose="020B0503020204020204" charset="-122"/>
                <a:ea typeface="微软雅黑" panose="020B0503020204020204" charset="-122"/>
              </a:rPr>
              <a:t>博士</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研究生导师</a:t>
            </a:r>
            <a:r>
              <a:rPr lang="zh-CN" altLang="en-US" sz="1400" b="1" spc="120" dirty="0">
                <a:solidFill>
                  <a:srgbClr val="FFFFFF"/>
                </a:solidFill>
                <a:latin typeface="微软雅黑" panose="020B0503020204020204" charset="-122"/>
                <a:ea typeface="微软雅黑" panose="020B0503020204020204" charset="-122"/>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解放军总医院第六医学中心普通外科主任</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eaLnBrk="1" fontAlgn="ctr" hangingPunct="1"/>
            <a:endParaRPr lang="en-US" altLang="zh-CN" sz="1200" b="1" dirty="0">
              <a:solidFill>
                <a:schemeClr val="bg1"/>
              </a:solidFill>
              <a:latin typeface="微软雅黑" panose="020B0503020204020204" charset="-122"/>
              <a:ea typeface="微软雅黑" panose="020B0503020204020204" charset="-122"/>
            </a:endParaRPr>
          </a:p>
          <a:p>
            <a:pPr eaLnBrk="1" fontAlgn="ctr" hangingPunct="1"/>
            <a:r>
              <a:rPr lang="zh-CN" altLang="zh-CN" sz="1200" b="1" dirty="0">
                <a:solidFill>
                  <a:schemeClr val="bg1"/>
                </a:solidFill>
                <a:latin typeface="微软雅黑" panose="020B0503020204020204" charset="-122"/>
                <a:ea typeface="微软雅黑" panose="020B0503020204020204" charset="-122"/>
              </a:rPr>
              <a:t>中国健康管理协会胃肠道肿瘤防治与管理专业委员会</a:t>
            </a:r>
            <a:r>
              <a:rPr lang="zh-CN" altLang="en-US" sz="1200" b="1" dirty="0">
                <a:solidFill>
                  <a:schemeClr val="bg1"/>
                </a:solidFill>
                <a:latin typeface="微软雅黑" panose="020B0503020204020204" charset="-122"/>
                <a:ea typeface="微软雅黑" panose="020B0503020204020204" charset="-122"/>
              </a:rPr>
              <a:t>、</a:t>
            </a:r>
            <a:r>
              <a:rPr lang="zh-CN" altLang="zh-CN" sz="1200" b="1" dirty="0">
                <a:solidFill>
                  <a:schemeClr val="bg1"/>
                </a:solidFill>
                <a:latin typeface="微软雅黑" panose="020B0503020204020204" charset="-122"/>
                <a:ea typeface="微软雅黑" panose="020B0503020204020204" charset="-122"/>
              </a:rPr>
              <a:t>中国医师协会外科医师分会肥胖和代谢病外科医师委员会</a:t>
            </a:r>
            <a:r>
              <a:rPr lang="zh-CN" altLang="en-US" sz="1200" b="1" dirty="0">
                <a:solidFill>
                  <a:schemeClr val="bg1"/>
                </a:solidFill>
                <a:latin typeface="微软雅黑" panose="020B0503020204020204" charset="-122"/>
                <a:ea typeface="微软雅黑" panose="020B0503020204020204" charset="-122"/>
              </a:rPr>
              <a:t>、</a:t>
            </a:r>
            <a:r>
              <a:rPr lang="zh-CN" altLang="zh-CN" sz="1200" b="1" dirty="0">
                <a:solidFill>
                  <a:schemeClr val="bg1"/>
                </a:solidFill>
                <a:latin typeface="微软雅黑" panose="020B0503020204020204" charset="-122"/>
                <a:ea typeface="微软雅黑" panose="020B0503020204020204" charset="-122"/>
              </a:rPr>
              <a:t>中国医师协会结直肠肿瘤专业委员会、结直肠肿瘤专业委员会机器人学组</a:t>
            </a:r>
            <a:r>
              <a:rPr lang="zh-CN" altLang="en-US" sz="1200" b="1" dirty="0">
                <a:solidFill>
                  <a:schemeClr val="bg1"/>
                </a:solidFill>
                <a:latin typeface="微软雅黑" panose="020B0503020204020204" charset="-122"/>
                <a:ea typeface="微软雅黑" panose="020B0503020204020204" charset="-122"/>
              </a:rPr>
              <a:t>、</a:t>
            </a:r>
            <a:r>
              <a:rPr lang="zh-CN" altLang="zh-CN" sz="1200" b="1" dirty="0">
                <a:solidFill>
                  <a:schemeClr val="bg1"/>
                </a:solidFill>
                <a:latin typeface="微软雅黑" panose="020B0503020204020204" charset="-122"/>
                <a:ea typeface="微软雅黑" panose="020B0503020204020204" charset="-122"/>
              </a:rPr>
              <a:t>北京市医学会外科学分会胃肠外科学组</a:t>
            </a:r>
            <a:endParaRPr lang="zh-CN" altLang="zh-CN" sz="1200" b="1" dirty="0">
              <a:solidFill>
                <a:schemeClr val="bg1"/>
              </a:solidFill>
              <a:latin typeface="微软雅黑" panose="020B0503020204020204" charset="-122"/>
              <a:ea typeface="微软雅黑" panose="020B0503020204020204" charset="-122"/>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26540" y="1261220"/>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453972" y="2086664"/>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6540" y="2119133"/>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48159" y="1210425"/>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38975" y="1235826"/>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495647" y="355388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641" y="3593423"/>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400" b="1" dirty="0">
                <a:solidFill>
                  <a:prstClr val="black"/>
                </a:solidFill>
                <a:latin typeface="微软雅黑" panose="020B0503020204020204" charset="-122"/>
                <a:ea typeface="微软雅黑" panose="020B0503020204020204" charset="-122"/>
              </a:rPr>
              <a:t>在研课题</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descr="图片包含 室内, 人, 男人, 橱柜&#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10301" t="1" r="39521" b="26595"/>
          <a:stretch>
            <a:fillRect/>
          </a:stretch>
        </p:blipFill>
        <p:spPr>
          <a:xfrm>
            <a:off x="436448" y="1542126"/>
            <a:ext cx="1864037" cy="2239299"/>
          </a:xfrm>
          <a:prstGeom prst="rect">
            <a:avLst/>
          </a:prstGeom>
        </p:spPr>
      </p:pic>
      <p:sp>
        <p:nvSpPr>
          <p:cNvPr id="4" name="文本框 3"/>
          <p:cNvSpPr txBox="1"/>
          <p:nvPr/>
        </p:nvSpPr>
        <p:spPr>
          <a:xfrm>
            <a:off x="2714132" y="2428471"/>
            <a:ext cx="4122923" cy="1200329"/>
          </a:xfrm>
          <a:prstGeom prst="rect">
            <a:avLst/>
          </a:prstGeom>
          <a:noFill/>
        </p:spPr>
        <p:txBody>
          <a:bodyPr wrap="square" rtlCol="0">
            <a:spAutoFit/>
          </a:bodyPr>
          <a:lstStyle/>
          <a:p>
            <a:pPr eaLnBrk="1" hangingPunct="1">
              <a:defRPr/>
            </a:pPr>
            <a:r>
              <a:rPr lang="en-US" altLang="zh-CN" sz="1200" dirty="0">
                <a:solidFill>
                  <a:prstClr val="black"/>
                </a:solidFill>
                <a:latin typeface="微软雅黑" panose="020B0503020204020204" charset="-122"/>
                <a:ea typeface="微软雅黑" panose="020B0503020204020204" charset="-122"/>
              </a:rPr>
              <a:t>1986.9</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1991.7</a:t>
            </a:r>
            <a:r>
              <a:rPr lang="zh-CN" altLang="zh-CN"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西南医科大学</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学士</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1994.9</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1997.7   </a:t>
            </a:r>
            <a:r>
              <a:rPr lang="zh-CN" altLang="zh-CN" sz="1200" dirty="0">
                <a:solidFill>
                  <a:prstClr val="black"/>
                </a:solidFill>
                <a:latin typeface="微软雅黑" panose="020B0503020204020204" charset="-122"/>
                <a:ea typeface="微软雅黑" panose="020B0503020204020204" charset="-122"/>
              </a:rPr>
              <a:t>第三军医大学</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硕士</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2001.9</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2005.7.  </a:t>
            </a:r>
            <a:r>
              <a:rPr lang="zh-CN" altLang="zh-CN" sz="1200" dirty="0">
                <a:solidFill>
                  <a:prstClr val="black"/>
                </a:solidFill>
                <a:latin typeface="微软雅黑" panose="020B0503020204020204" charset="-122"/>
                <a:ea typeface="微软雅黑" panose="020B0503020204020204" charset="-122"/>
              </a:rPr>
              <a:t>第三军医大学</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博士</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2007.10-2008.10</a:t>
            </a:r>
            <a:r>
              <a:rPr lang="zh-CN" altLang="zh-CN" sz="1200" dirty="0">
                <a:solidFill>
                  <a:prstClr val="black"/>
                </a:solidFill>
                <a:latin typeface="微软雅黑" panose="020B0503020204020204" charset="-122"/>
                <a:ea typeface="微软雅黑" panose="020B0503020204020204" charset="-122"/>
              </a:rPr>
              <a:t> 美国密歇根大学</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博士后</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2008.10-2008.11</a:t>
            </a:r>
            <a:r>
              <a:rPr lang="zh-CN" altLang="zh-CN" sz="1200" dirty="0">
                <a:solidFill>
                  <a:prstClr val="black"/>
                </a:solidFill>
                <a:latin typeface="微软雅黑" panose="020B0503020204020204" charset="-122"/>
                <a:ea typeface="微软雅黑" panose="020B0503020204020204" charset="-122"/>
              </a:rPr>
              <a:t>月</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美国克利夫兰医学中心结直肠外科访问学者</a:t>
            </a:r>
            <a:endParaRPr lang="zh-CN" altLang="zh-CN" sz="1200" dirty="0">
              <a:solidFill>
                <a:prstClr val="black"/>
              </a:solidFill>
              <a:latin typeface="微软雅黑" panose="020B0503020204020204" charset="-122"/>
              <a:ea typeface="微软雅黑" panose="020B0503020204020204" charset="-122"/>
            </a:endParaRPr>
          </a:p>
        </p:txBody>
      </p:sp>
      <p:sp>
        <p:nvSpPr>
          <p:cNvPr id="7" name="文本框 6"/>
          <p:cNvSpPr txBox="1"/>
          <p:nvPr/>
        </p:nvSpPr>
        <p:spPr>
          <a:xfrm>
            <a:off x="2631416" y="4001622"/>
            <a:ext cx="4261348" cy="2123658"/>
          </a:xfrm>
          <a:prstGeom prst="rect">
            <a:avLst/>
          </a:prstGeom>
          <a:noFill/>
        </p:spPr>
        <p:txBody>
          <a:bodyPr wrap="square" rtlCol="0">
            <a:spAutoFit/>
          </a:bodyPr>
          <a:lstStyle>
            <a:defPPr>
              <a:defRPr lang="zh-CN"/>
            </a:defPPr>
            <a:lvl1pPr>
              <a:defRPr kumimoji="1"/>
            </a:lvl1pPr>
          </a:lstStyle>
          <a:p>
            <a:pPr eaLnBrk="1" hangingPunct="1">
              <a:defRPr/>
            </a:pPr>
            <a:r>
              <a:rPr lang="en-GB" altLang="zh-CN" sz="1200" dirty="0">
                <a:solidFill>
                  <a:prstClr val="black"/>
                </a:solidFill>
                <a:latin typeface="微软雅黑" panose="020B0503020204020204" charset="-122"/>
                <a:ea typeface="微软雅黑" panose="020B0503020204020204" charset="-122"/>
              </a:rPr>
              <a:t>1</a:t>
            </a:r>
            <a:r>
              <a:rPr lang="zh-CN" altLang="en-GB" sz="1200" dirty="0">
                <a:solidFill>
                  <a:prstClr val="black"/>
                </a:solidFill>
                <a:latin typeface="微软雅黑" panose="020B0503020204020204" charset="-122"/>
                <a:ea typeface="微软雅黑" panose="020B0503020204020204" charset="-122"/>
              </a:rPr>
              <a:t>、</a:t>
            </a:r>
            <a:r>
              <a:rPr lang="en-GB" altLang="zh-CN" sz="1200" dirty="0" err="1">
                <a:solidFill>
                  <a:prstClr val="black"/>
                </a:solidFill>
                <a:latin typeface="微软雅黑" panose="020B0503020204020204" charset="-122"/>
                <a:ea typeface="微软雅黑" panose="020B0503020204020204" charset="-122"/>
              </a:rPr>
              <a:t>Pendodontalis</a:t>
            </a:r>
            <a:r>
              <a:rPr lang="zh-CN" altLang="en-US" sz="1200" dirty="0">
                <a:solidFill>
                  <a:prstClr val="black"/>
                </a:solidFill>
                <a:latin typeface="微软雅黑" panose="020B0503020204020204" charset="-122"/>
                <a:ea typeface="微软雅黑" panose="020B0503020204020204" charset="-122"/>
              </a:rPr>
              <a:t>调控</a:t>
            </a:r>
            <a:r>
              <a:rPr lang="en-GB" altLang="zh-CN" sz="1200" dirty="0">
                <a:solidFill>
                  <a:prstClr val="black"/>
                </a:solidFill>
                <a:latin typeface="微软雅黑" panose="020B0503020204020204" charset="-122"/>
                <a:ea typeface="微软雅黑" panose="020B0503020204020204" charset="-122"/>
              </a:rPr>
              <a:t>Lnc-AC093817/SHP1</a:t>
            </a:r>
            <a:r>
              <a:rPr lang="zh-CN" altLang="en-US" sz="1200" dirty="0">
                <a:solidFill>
                  <a:prstClr val="black"/>
                </a:solidFill>
                <a:latin typeface="微软雅黑" panose="020B0503020204020204" charset="-122"/>
                <a:ea typeface="微软雅黑" panose="020B0503020204020204" charset="-122"/>
              </a:rPr>
              <a:t>轴促进</a:t>
            </a:r>
            <a:r>
              <a:rPr lang="en-GB" altLang="zh-CN" sz="1200" dirty="0">
                <a:solidFill>
                  <a:prstClr val="black"/>
                </a:solidFill>
                <a:latin typeface="微软雅黑" panose="020B0503020204020204" charset="-122"/>
                <a:ea typeface="微软雅黑" panose="020B0503020204020204" charset="-122"/>
              </a:rPr>
              <a:t>Hp/</a:t>
            </a:r>
            <a:r>
              <a:rPr lang="en-GB" altLang="zh-CN" sz="1200" dirty="0" err="1">
                <a:solidFill>
                  <a:prstClr val="black"/>
                </a:solidFill>
                <a:latin typeface="微软雅黑" panose="020B0503020204020204" charset="-122"/>
                <a:ea typeface="微软雅黑" panose="020B0503020204020204" charset="-122"/>
              </a:rPr>
              <a:t>CagA</a:t>
            </a:r>
            <a:r>
              <a:rPr lang="zh-CN" altLang="en-US" sz="1200" dirty="0">
                <a:solidFill>
                  <a:prstClr val="black"/>
                </a:solidFill>
                <a:latin typeface="微软雅黑" panose="020B0503020204020204" charset="-122"/>
                <a:ea typeface="微软雅黑" panose="020B0503020204020204" charset="-122"/>
              </a:rPr>
              <a:t>介导的胃黏膜屏障损伤在胃癌发生中的作用机制研究，主持，</a:t>
            </a:r>
            <a:r>
              <a:rPr lang="en-US" altLang="zh-CN" sz="1200" dirty="0">
                <a:solidFill>
                  <a:prstClr val="black"/>
                </a:solidFill>
                <a:latin typeface="微软雅黑" panose="020B0503020204020204" charset="-122"/>
                <a:ea typeface="微软雅黑" panose="020B0503020204020204" charset="-122"/>
              </a:rPr>
              <a:t>55</a:t>
            </a:r>
            <a:r>
              <a:rPr lang="zh-CN" altLang="en-US" sz="1200" dirty="0">
                <a:solidFill>
                  <a:prstClr val="black"/>
                </a:solidFill>
                <a:latin typeface="微软雅黑" panose="020B0503020204020204" charset="-122"/>
                <a:ea typeface="微软雅黑" panose="020B0503020204020204" charset="-122"/>
              </a:rPr>
              <a:t>万元，国家自然科学基金面上项目，</a:t>
            </a:r>
            <a:r>
              <a:rPr lang="en-US" altLang="zh-CN" sz="1200" dirty="0">
                <a:solidFill>
                  <a:prstClr val="black"/>
                </a:solidFill>
                <a:latin typeface="微软雅黑" panose="020B0503020204020204" charset="-122"/>
                <a:ea typeface="微软雅黑" panose="020B0503020204020204" charset="-122"/>
              </a:rPr>
              <a:t>2020-2023</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、海上医疗救护模拟仿真及其关键技术系列研究子课题：腹部开放性合并海水侵泡伤模拟研究，主持，</a:t>
            </a:r>
            <a:r>
              <a:rPr lang="en-US" altLang="zh-CN" sz="1200" dirty="0">
                <a:solidFill>
                  <a:prstClr val="black"/>
                </a:solidFill>
                <a:latin typeface="微软雅黑" panose="020B0503020204020204" charset="-122"/>
                <a:ea typeface="微软雅黑" panose="020B0503020204020204" charset="-122"/>
              </a:rPr>
              <a:t>200</a:t>
            </a:r>
            <a:r>
              <a:rPr lang="zh-CN" altLang="en-US" sz="1200" dirty="0">
                <a:solidFill>
                  <a:prstClr val="black"/>
                </a:solidFill>
                <a:latin typeface="微软雅黑" panose="020B0503020204020204" charset="-122"/>
                <a:ea typeface="微软雅黑" panose="020B0503020204020204" charset="-122"/>
              </a:rPr>
              <a:t>万，全军后勤重大项目，</a:t>
            </a:r>
            <a:r>
              <a:rPr lang="en-US" altLang="zh-CN" sz="1200" dirty="0">
                <a:solidFill>
                  <a:prstClr val="black"/>
                </a:solidFill>
                <a:latin typeface="微软雅黑" panose="020B0503020204020204" charset="-122"/>
                <a:ea typeface="微软雅黑" panose="020B0503020204020204" charset="-122"/>
              </a:rPr>
              <a:t>2016</a:t>
            </a:r>
            <a:r>
              <a:rPr lang="zh-CN" altLang="en-US" sz="1200" dirty="0">
                <a:solidFill>
                  <a:prstClr val="black"/>
                </a:solidFill>
                <a:latin typeface="微软雅黑" panose="020B0503020204020204" charset="-122"/>
                <a:ea typeface="微软雅黑" panose="020B0503020204020204" charset="-122"/>
              </a:rPr>
              <a:t>年</a:t>
            </a:r>
            <a:r>
              <a:rPr lang="en-US" altLang="zh-CN" sz="1200" dirty="0">
                <a:solidFill>
                  <a:prstClr val="black"/>
                </a:solidFill>
                <a:latin typeface="微软雅黑" panose="020B0503020204020204" charset="-122"/>
                <a:ea typeface="微软雅黑" panose="020B0503020204020204" charset="-122"/>
              </a:rPr>
              <a:t>-2021</a:t>
            </a:r>
            <a:r>
              <a:rPr lang="zh-CN" altLang="en-US" sz="1200" dirty="0">
                <a:solidFill>
                  <a:prstClr val="black"/>
                </a:solidFill>
                <a:latin typeface="微软雅黑" panose="020B0503020204020204" charset="-122"/>
                <a:ea typeface="微软雅黑" panose="020B0503020204020204" charset="-122"/>
              </a:rPr>
              <a:t>年</a:t>
            </a:r>
            <a:endParaRPr lang="zh-CN" altLang="en-US"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、水系灾害救援中腹部损伤治疗方案标准化与研发便携内镜设备的研究，军事医学创新研究项目，</a:t>
            </a:r>
            <a:r>
              <a:rPr lang="en-US" altLang="zh-CN" sz="1200" dirty="0">
                <a:solidFill>
                  <a:prstClr val="black"/>
                </a:solidFill>
                <a:latin typeface="微软雅黑" panose="020B0503020204020204" charset="-122"/>
                <a:ea typeface="微软雅黑" panose="020B0503020204020204" charset="-122"/>
              </a:rPr>
              <a:t>100</a:t>
            </a:r>
            <a:r>
              <a:rPr lang="zh-CN" altLang="en-US" sz="1200" dirty="0">
                <a:solidFill>
                  <a:prstClr val="black"/>
                </a:solidFill>
                <a:latin typeface="微软雅黑" panose="020B0503020204020204" charset="-122"/>
                <a:ea typeface="微软雅黑" panose="020B0503020204020204" charset="-122"/>
              </a:rPr>
              <a:t>万，</a:t>
            </a:r>
            <a:r>
              <a:rPr lang="en-US" altLang="zh-CN" sz="1200" dirty="0">
                <a:solidFill>
                  <a:prstClr val="black"/>
                </a:solidFill>
                <a:latin typeface="微软雅黑" panose="020B0503020204020204" charset="-122"/>
                <a:ea typeface="微软雅黑" panose="020B0503020204020204" charset="-122"/>
              </a:rPr>
              <a:t>2019-2021</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4</a:t>
            </a:r>
            <a:r>
              <a:rPr lang="zh-CN" altLang="en-US" sz="1200" dirty="0">
                <a:solidFill>
                  <a:prstClr val="black"/>
                </a:solidFill>
                <a:latin typeface="微软雅黑" panose="020B0503020204020204" charset="-122"/>
                <a:ea typeface="微软雅黑" panose="020B0503020204020204" charset="-122"/>
              </a:rPr>
              <a:t>、海战创伤继发感染机制及防护关键技术研究、军事医学创新研究项目，</a:t>
            </a:r>
            <a:r>
              <a:rPr lang="en-US" altLang="zh-CN" sz="1200" dirty="0">
                <a:solidFill>
                  <a:prstClr val="black"/>
                </a:solidFill>
                <a:latin typeface="微软雅黑" panose="020B0503020204020204" charset="-122"/>
                <a:ea typeface="微软雅黑" panose="020B0503020204020204" charset="-122"/>
              </a:rPr>
              <a:t>30</a:t>
            </a:r>
            <a:r>
              <a:rPr lang="zh-CN" altLang="en-US" sz="1200" dirty="0">
                <a:solidFill>
                  <a:prstClr val="black"/>
                </a:solidFill>
                <a:latin typeface="微软雅黑" panose="020B0503020204020204" charset="-122"/>
                <a:ea typeface="微软雅黑" panose="020B0503020204020204" charset="-122"/>
              </a:rPr>
              <a:t>万，</a:t>
            </a:r>
            <a:r>
              <a:rPr lang="en-US" altLang="zh-CN" sz="1200" dirty="0">
                <a:solidFill>
                  <a:prstClr val="black"/>
                </a:solidFill>
                <a:latin typeface="微软雅黑" panose="020B0503020204020204" charset="-122"/>
                <a:ea typeface="微软雅黑" panose="020B0503020204020204" charset="-122"/>
              </a:rPr>
              <a:t>2019-2021</a:t>
            </a:r>
            <a:endParaRPr lang="zh-CN" altLang="en-US" sz="1200" dirty="0">
              <a:solidFill>
                <a:prstClr val="black"/>
              </a:solidFill>
              <a:latin typeface="微软雅黑" panose="020B0503020204020204" charset="-122"/>
              <a:ea typeface="微软雅黑" panose="020B0503020204020204" charset="-122"/>
            </a:endParaRPr>
          </a:p>
        </p:txBody>
      </p:sp>
      <p:pic>
        <p:nvPicPr>
          <p:cNvPr id="11" name="图片 10" descr="图片包含 人, 室内, 男人, 女人&#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13947" r="3304" b="11645"/>
          <a:stretch>
            <a:fillRect/>
          </a:stretch>
        </p:blipFill>
        <p:spPr>
          <a:xfrm>
            <a:off x="7490618" y="4460526"/>
            <a:ext cx="3391178" cy="195942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04409"/>
            <a:ext cx="3579813" cy="677108"/>
          </a:xfrm>
          <a:prstGeom prst="rect">
            <a:avLst/>
          </a:prstGeom>
          <a:noFill/>
          <a:ln w="9525">
            <a:noFill/>
            <a:miter lim="800000"/>
          </a:ln>
        </p:spPr>
        <p:txBody>
          <a:bodyPr wrap="square">
            <a:spAutoFit/>
          </a:bodyPr>
          <a:lstStyle/>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zh-CN" altLang="en-US" sz="1400" b="1"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学术硕士：临床医学（妇产科学</a:t>
            </a:r>
            <a:r>
              <a:rPr lang="zh-CN" altLang="en-US" sz="1400" dirty="0">
                <a:solidFill>
                  <a:prstClr val="black"/>
                </a:solidFill>
                <a:latin typeface="微软雅黑" panose="020B0503020204020204" charset="-122"/>
                <a:ea typeface="微软雅黑" panose="020B0503020204020204" charset="-122"/>
              </a:rPr>
              <a:t>）</a:t>
            </a:r>
            <a:endParaRPr lang="en-US" altLang="zh-CN" sz="14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2478088" cy="9787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t>Tel: 18600310261</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smtClean="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010-66957651</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lang="en-US" altLang="zh-CN" sz="1200" dirty="0">
                <a:solidFill>
                  <a:schemeClr val="tx2">
                    <a:lumMod val="50000"/>
                  </a:schemeClr>
                </a:solidFill>
                <a:latin typeface="微软雅黑" panose="020B0503020204020204" charset="-122"/>
                <a:ea typeface="微软雅黑" panose="020B0503020204020204" charset="-122"/>
              </a:rPr>
              <a:t>3313400243@qq.com</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18011"/>
            <a:ext cx="4630879" cy="3357842"/>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latin typeface="微软雅黑" panose="020B0503020204020204" charset="-122"/>
                <a:ea typeface="微软雅黑" panose="020B0503020204020204" charset="-122"/>
              </a:rPr>
              <a:t>辅助生殖、</a:t>
            </a:r>
            <a:r>
              <a:rPr lang="zh-CN" altLang="zh-CN" sz="1200" dirty="0">
                <a:latin typeface="微软雅黑" panose="020B0503020204020204" charset="-122"/>
                <a:ea typeface="微软雅黑" panose="020B0503020204020204" charset="-122"/>
              </a:rPr>
              <a:t>妇科肿瘤及内分泌</a:t>
            </a:r>
            <a:endParaRPr lang="en-US" altLang="zh-CN" sz="1200" dirty="0">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  </a:t>
            </a:r>
            <a:r>
              <a:rPr lang="zh-CN" altLang="zh-CN" sz="1200" dirty="0">
                <a:latin typeface="微软雅黑" panose="020B0503020204020204" charset="-122"/>
                <a:ea typeface="微软雅黑" panose="020B0503020204020204" charset="-122"/>
              </a:rPr>
              <a:t>承担国家自然科学基金、中国博士后基金、首都发展基金、“</a:t>
            </a:r>
            <a:r>
              <a:rPr lang="en-US" altLang="zh-CN" sz="1200" dirty="0">
                <a:latin typeface="微软雅黑" panose="020B0503020204020204" charset="-122"/>
                <a:ea typeface="微软雅黑" panose="020B0503020204020204" charset="-122"/>
              </a:rPr>
              <a:t>863</a:t>
            </a:r>
            <a:r>
              <a:rPr lang="zh-CN" altLang="zh-CN" sz="1200" dirty="0">
                <a:latin typeface="微软雅黑" panose="020B0503020204020204" charset="-122"/>
                <a:ea typeface="微软雅黑" panose="020B0503020204020204" charset="-122"/>
              </a:rPr>
              <a:t>”课题及军队</a:t>
            </a:r>
            <a:r>
              <a:rPr lang="zh-CN" altLang="zh-CN" sz="1200" dirty="0" smtClean="0">
                <a:latin typeface="微软雅黑" panose="020B0503020204020204" charset="-122"/>
                <a:ea typeface="微软雅黑" panose="020B0503020204020204" charset="-122"/>
              </a:rPr>
              <a:t>“十</a:t>
            </a:r>
            <a:r>
              <a:rPr lang="zh-CN" altLang="en-US" sz="1200" dirty="0" smtClean="0">
                <a:latin typeface="微软雅黑" panose="020B0503020204020204" charset="-122"/>
                <a:ea typeface="微软雅黑" panose="020B0503020204020204" charset="-122"/>
              </a:rPr>
              <a:t>二</a:t>
            </a:r>
            <a:r>
              <a:rPr lang="zh-CN" altLang="zh-CN" sz="1200" dirty="0" smtClean="0">
                <a:latin typeface="微软雅黑" panose="020B0503020204020204" charset="-122"/>
                <a:ea typeface="微软雅黑" panose="020B0503020204020204" charset="-122"/>
              </a:rPr>
              <a:t>五”</a:t>
            </a:r>
            <a:r>
              <a:rPr lang="zh-CN" altLang="zh-CN" sz="1200" dirty="0">
                <a:latin typeface="微软雅黑" panose="020B0503020204020204" charset="-122"/>
                <a:ea typeface="微软雅黑" panose="020B0503020204020204" charset="-122"/>
              </a:rPr>
              <a:t>、</a:t>
            </a:r>
            <a:r>
              <a:rPr lang="zh-CN" altLang="zh-CN" sz="1200" dirty="0" smtClean="0">
                <a:latin typeface="微软雅黑" panose="020B0503020204020204" charset="-122"/>
                <a:ea typeface="微软雅黑" panose="020B0503020204020204" charset="-122"/>
              </a:rPr>
              <a:t>“十</a:t>
            </a:r>
            <a:r>
              <a:rPr lang="zh-CN" altLang="en-US" sz="1200" dirty="0" smtClean="0">
                <a:latin typeface="微软雅黑" panose="020B0503020204020204" charset="-122"/>
                <a:ea typeface="微软雅黑" panose="020B0503020204020204" charset="-122"/>
              </a:rPr>
              <a:t>三</a:t>
            </a:r>
            <a:r>
              <a:rPr lang="zh-CN" altLang="zh-CN" sz="1200" dirty="0" smtClean="0">
                <a:latin typeface="微软雅黑" panose="020B0503020204020204" charset="-122"/>
                <a:ea typeface="微软雅黑" panose="020B0503020204020204" charset="-122"/>
              </a:rPr>
              <a:t>五”</a:t>
            </a:r>
            <a:r>
              <a:rPr lang="zh-CN" altLang="zh-CN" sz="1200" dirty="0">
                <a:latin typeface="微软雅黑" panose="020B0503020204020204" charset="-122"/>
                <a:ea typeface="微软雅黑" panose="020B0503020204020204" charset="-122"/>
              </a:rPr>
              <a:t>及 全军计生重大专项及科技部重点研发项目等。荣获国家自然科学二等奖及军队医疗成果二等奖等。在国内外发表学术论文约</a:t>
            </a:r>
            <a:r>
              <a:rPr lang="en-US" altLang="zh-CN" sz="1200" dirty="0">
                <a:latin typeface="微软雅黑" panose="020B0503020204020204" charset="-122"/>
                <a:ea typeface="微软雅黑" panose="020B0503020204020204" charset="-122"/>
              </a:rPr>
              <a:t>70</a:t>
            </a:r>
            <a:r>
              <a:rPr lang="zh-CN" altLang="zh-CN" sz="1200" dirty="0">
                <a:latin typeface="微软雅黑" panose="020B0503020204020204" charset="-122"/>
                <a:ea typeface="微软雅黑" panose="020B0503020204020204" charset="-122"/>
              </a:rPr>
              <a:t>余篇，第一及通讯作者发表</a:t>
            </a:r>
            <a:r>
              <a:rPr lang="en-US" altLang="zh-CN" sz="1200" dirty="0">
                <a:latin typeface="微软雅黑" panose="020B0503020204020204" charset="-122"/>
                <a:ea typeface="微软雅黑" panose="020B0503020204020204" charset="-122"/>
              </a:rPr>
              <a:t>SCI 20</a:t>
            </a:r>
            <a:r>
              <a:rPr lang="zh-CN" altLang="zh-CN" sz="1200" dirty="0">
                <a:latin typeface="微软雅黑" panose="020B0503020204020204" charset="-122"/>
                <a:ea typeface="微软雅黑" panose="020B0503020204020204" charset="-122"/>
              </a:rPr>
              <a:t>余篇，出版专著</a:t>
            </a:r>
            <a:r>
              <a:rPr lang="en-US" altLang="zh-CN" sz="1200" dirty="0">
                <a:latin typeface="微软雅黑" panose="020B0503020204020204" charset="-122"/>
                <a:ea typeface="微软雅黑" panose="020B0503020204020204" charset="-122"/>
              </a:rPr>
              <a:t>2</a:t>
            </a:r>
            <a:r>
              <a:rPr lang="zh-CN" altLang="zh-CN" sz="1200" dirty="0">
                <a:latin typeface="微软雅黑" panose="020B0503020204020204" charset="-122"/>
                <a:ea typeface="微软雅黑" panose="020B0503020204020204" charset="-122"/>
              </a:rPr>
              <a:t>部。曾多次代表军队赴海外执行军事医疗任务。</a:t>
            </a:r>
            <a:r>
              <a:rPr lang="en-US" altLang="zh-CN" sz="1200" dirty="0">
                <a:latin typeface="微软雅黑" panose="020B0503020204020204" charset="-122"/>
                <a:ea typeface="微软雅黑" panose="020B0503020204020204" charset="-122"/>
              </a:rPr>
              <a:t>2015</a:t>
            </a:r>
            <a:r>
              <a:rPr lang="zh-CN" altLang="zh-CN" sz="1200" dirty="0">
                <a:latin typeface="微软雅黑" panose="020B0503020204020204" charset="-122"/>
                <a:ea typeface="微软雅黑" panose="020B0503020204020204" charset="-122"/>
              </a:rPr>
              <a:t>年</a:t>
            </a:r>
            <a:r>
              <a:rPr lang="zh-CN" altLang="zh-CN" sz="1200" dirty="0" smtClean="0">
                <a:latin typeface="微软雅黑" panose="020B0503020204020204" charset="-122"/>
                <a:ea typeface="微软雅黑" panose="020B0503020204020204" charset="-122"/>
              </a:rPr>
              <a:t>获</a:t>
            </a:r>
            <a:r>
              <a:rPr lang="zh-CN" altLang="en-US" sz="1200" dirty="0" smtClean="0">
                <a:latin typeface="微软雅黑" panose="020B0503020204020204" charset="-122"/>
                <a:ea typeface="微软雅黑" panose="020B0503020204020204" charset="-122"/>
              </a:rPr>
              <a:t>“</a:t>
            </a:r>
            <a:r>
              <a:rPr lang="zh-CN" altLang="zh-CN" sz="1200" dirty="0" smtClean="0">
                <a:latin typeface="微软雅黑" panose="020B0503020204020204" charset="-122"/>
                <a:ea typeface="微软雅黑" panose="020B0503020204020204" charset="-122"/>
              </a:rPr>
              <a:t>京城好医生</a:t>
            </a:r>
            <a:r>
              <a:rPr lang="zh-CN" altLang="en-US" sz="1200" dirty="0" smtClean="0">
                <a:latin typeface="微软雅黑" panose="020B0503020204020204" charset="-122"/>
                <a:ea typeface="微软雅黑" panose="020B0503020204020204" charset="-122"/>
              </a:rPr>
              <a:t>”</a:t>
            </a:r>
            <a:r>
              <a:rPr lang="zh-CN" altLang="zh-CN" sz="1200" dirty="0" smtClean="0">
                <a:latin typeface="微软雅黑" panose="020B0503020204020204" charset="-122"/>
                <a:ea typeface="微软雅黑" panose="020B0503020204020204" charset="-122"/>
              </a:rPr>
              <a:t>称号</a:t>
            </a:r>
            <a:r>
              <a:rPr lang="zh-CN" altLang="en-US" sz="1200" dirty="0" smtClean="0">
                <a:latin typeface="微软雅黑" panose="020B0503020204020204" charset="-122"/>
                <a:ea typeface="微软雅黑" panose="020B0503020204020204" charset="-122"/>
              </a:rPr>
              <a:t>，</a:t>
            </a:r>
            <a:r>
              <a:rPr lang="en-US" altLang="zh-CN" sz="1200" dirty="0" smtClean="0">
                <a:latin typeface="微软雅黑" panose="020B0503020204020204" charset="-122"/>
                <a:ea typeface="微软雅黑" panose="020B0503020204020204" charset="-122"/>
              </a:rPr>
              <a:t>2018</a:t>
            </a:r>
            <a:r>
              <a:rPr lang="zh-CN" altLang="en-US" sz="1200" dirty="0" smtClean="0">
                <a:latin typeface="微软雅黑" panose="020B0503020204020204" charset="-122"/>
                <a:ea typeface="微软雅黑" panose="020B0503020204020204" charset="-122"/>
              </a:rPr>
              <a:t>年获个人“三等功“</a:t>
            </a:r>
            <a:r>
              <a:rPr lang="en-US" altLang="zh-CN" sz="1200" dirty="0" smtClean="0">
                <a:latin typeface="微软雅黑" panose="020B0503020204020204" charset="-122"/>
                <a:ea typeface="微软雅黑" panose="020B0503020204020204" charset="-122"/>
              </a:rPr>
              <a:t>2021</a:t>
            </a:r>
            <a:r>
              <a:rPr lang="zh-CN" altLang="en-US" sz="1200" dirty="0" smtClean="0">
                <a:latin typeface="微软雅黑" panose="020B0503020204020204" charset="-122"/>
                <a:ea typeface="微软雅黑" panose="020B0503020204020204" charset="-122"/>
              </a:rPr>
              <a:t>年获”解放军总医院第六医学中心杰出贡献奖”。</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latin typeface="微软雅黑" panose="020B0503020204020204" charset="-122"/>
                <a:ea typeface="微软雅黑" panose="020B0503020204020204" charset="-122"/>
              </a:rPr>
              <a:t>目前主持国家自然科学基金课题</a:t>
            </a: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项、</a:t>
            </a:r>
            <a:r>
              <a:rPr lang="zh-CN" altLang="zh-CN" sz="1200" dirty="0">
                <a:latin typeface="微软雅黑" panose="020B0503020204020204" charset="-122"/>
                <a:ea typeface="微软雅黑" panose="020B0503020204020204" charset="-122"/>
              </a:rPr>
              <a:t>首都卫生发展</a:t>
            </a:r>
            <a:r>
              <a:rPr lang="zh-CN" altLang="en-US" sz="1200" dirty="0">
                <a:latin typeface="微软雅黑" panose="020B0503020204020204" charset="-122"/>
                <a:ea typeface="微软雅黑" panose="020B0503020204020204" charset="-122"/>
              </a:rPr>
              <a:t>重大专项</a:t>
            </a: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项、军队课题 </a:t>
            </a:r>
            <a:r>
              <a:rPr lang="en-US" altLang="zh-CN" sz="1200" dirty="0">
                <a:latin typeface="微软雅黑" panose="020B0503020204020204" charset="-122"/>
                <a:ea typeface="微软雅黑" panose="020B0503020204020204" charset="-122"/>
              </a:rPr>
              <a:t>4</a:t>
            </a:r>
            <a:r>
              <a:rPr lang="zh-CN" altLang="en-US" sz="1200" dirty="0">
                <a:latin typeface="微软雅黑" panose="020B0503020204020204" charset="-122"/>
                <a:ea typeface="微软雅黑" panose="020B0503020204020204" charset="-122"/>
              </a:rPr>
              <a:t>项。</a:t>
            </a:r>
            <a:endParaRPr lang="en-US" altLang="zh-CN" sz="1200" dirty="0">
              <a:latin typeface="微软雅黑" panose="020B0503020204020204" charset="-122"/>
              <a:ea typeface="微软雅黑" panose="020B0503020204020204" charset="-122"/>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noProof="0" dirty="0">
                <a:solidFill>
                  <a:srgbClr val="FFFFFF"/>
                </a:solidFill>
                <a:latin typeface="微软雅黑" panose="020B0503020204020204" charset="-122"/>
                <a:ea typeface="微软雅黑" panose="020B0503020204020204" charset="-122"/>
              </a:rPr>
              <a:t>陈蕾</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a:t>
            </a:r>
            <a:r>
              <a:rPr lang="zh-CN" altLang="en-US" sz="1400" b="1" spc="120" dirty="0">
                <a:solidFill>
                  <a:srgbClr val="FFFFFF"/>
                </a:solidFill>
                <a:latin typeface="微软雅黑" panose="020B0503020204020204" charset="-122"/>
                <a:ea typeface="微软雅黑" panose="020B0503020204020204" charset="-122"/>
              </a:rPr>
              <a:t>硕士</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中国人民解放军总医院第六医学中心妇产科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090707" cy="523220"/>
          </a:xfrm>
          <a:prstGeom prst="rect">
            <a:avLst/>
          </a:prstGeom>
          <a:noFill/>
          <a:ln w="9525">
            <a:noFill/>
            <a:miter lim="800000"/>
          </a:ln>
        </p:spPr>
        <p:txBody>
          <a:bodyPr wrap="square">
            <a:spAutoFit/>
          </a:bodyPr>
          <a:lstStyle/>
          <a:p>
            <a:pPr lvl="0" eaLnBrk="1" hangingPunct="1">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辅助生殖、</a:t>
            </a:r>
            <a:r>
              <a:rPr lang="zh-CN" altLang="zh-CN" sz="1400" b="1" dirty="0">
                <a:solidFill>
                  <a:prstClr val="black"/>
                </a:solidFill>
                <a:latin typeface="微软雅黑" panose="020B0503020204020204" charset="-122"/>
                <a:ea typeface="微软雅黑" panose="020B0503020204020204" charset="-122"/>
              </a:rPr>
              <a:t>妇科肿瘤及内分泌</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4017936"/>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39776" y="4032185"/>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2"/>
          <p:cNvSpPr txBox="1">
            <a:spLocks noChangeArrowheads="1"/>
          </p:cNvSpPr>
          <p:nvPr/>
        </p:nvSpPr>
        <p:spPr bwMode="auto">
          <a:xfrm>
            <a:off x="8486289" y="4782749"/>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此处可放团队照片或实验室照片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2730531" y="4445604"/>
            <a:ext cx="4802882" cy="830997"/>
          </a:xfrm>
          <a:prstGeom prst="rect">
            <a:avLst/>
          </a:prstGeom>
          <a:noFill/>
        </p:spPr>
        <p:txBody>
          <a:bodyPr wrap="square" rtlCol="0">
            <a:spAutoFit/>
          </a:bodyPr>
          <a:lstStyle/>
          <a:p>
            <a:r>
              <a:rPr lang="zh-CN" altLang="zh-CN" sz="1200" dirty="0">
                <a:latin typeface="微软雅黑" panose="020B0503020204020204" charset="-122"/>
                <a:ea typeface="微软雅黑" panose="020B0503020204020204" charset="-122"/>
              </a:rPr>
              <a:t>中国医药教育协会生殖内分泌专业委员会</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副主任委员</a:t>
            </a:r>
            <a:endParaRPr lang="en-US" altLang="zh-CN" sz="1200" dirty="0">
              <a:solidFill>
                <a:prstClr val="black"/>
              </a:solidFill>
              <a:latin typeface="微软雅黑" panose="020B0503020204020204" charset="-122"/>
              <a:ea typeface="微软雅黑" panose="020B0503020204020204" charset="-122"/>
            </a:endParaRPr>
          </a:p>
          <a:p>
            <a:r>
              <a:rPr lang="zh-CN" altLang="zh-CN" sz="1200" dirty="0">
                <a:latin typeface="微软雅黑" panose="020B0503020204020204" charset="-122"/>
                <a:ea typeface="微软雅黑" panose="020B0503020204020204" charset="-122"/>
              </a:rPr>
              <a:t>北京妇产学会</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副主任委员</a:t>
            </a:r>
            <a:endParaRPr lang="en-US" altLang="zh-CN" sz="1200" dirty="0">
              <a:latin typeface="微软雅黑" panose="020B0503020204020204" charset="-122"/>
              <a:ea typeface="微软雅黑" panose="020B0503020204020204" charset="-122"/>
            </a:endParaRPr>
          </a:p>
          <a:p>
            <a:r>
              <a:rPr lang="zh-CN" altLang="zh-CN" sz="1200" dirty="0">
                <a:latin typeface="微软雅黑" panose="020B0503020204020204" charset="-122"/>
                <a:ea typeface="微软雅黑" panose="020B0503020204020204" charset="-122"/>
              </a:rPr>
              <a:t>中国优生科学协会生殖医学与伦理学分会</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委员</a:t>
            </a:r>
            <a:r>
              <a:rPr lang="en-US" altLang="zh-CN" sz="1200" dirty="0">
                <a:latin typeface="微软雅黑" panose="020B0503020204020204" charset="-122"/>
                <a:ea typeface="微软雅黑" panose="020B0503020204020204" charset="-122"/>
              </a:rPr>
              <a:t>   </a:t>
            </a:r>
            <a:endParaRPr lang="en-US" altLang="zh-CN" sz="1200" dirty="0">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中华全科医学杂志</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编辑</a:t>
            </a:r>
            <a:endParaRPr lang="zh-CN" altLang="en-US" sz="1200" dirty="0">
              <a:solidFill>
                <a:prstClr val="black"/>
              </a:solidFill>
              <a:latin typeface="微软雅黑" panose="020B0503020204020204" charset="-122"/>
              <a:ea typeface="微软雅黑" panose="020B0503020204020204" charset="-122"/>
            </a:endParaRPr>
          </a:p>
        </p:txBody>
      </p:sp>
      <p:sp>
        <p:nvSpPr>
          <p:cNvPr id="1025" name="Rectangle 1"/>
          <p:cNvSpPr>
            <a:spLocks noChangeArrowheads="1"/>
          </p:cNvSpPr>
          <p:nvPr/>
        </p:nvSpPr>
        <p:spPr bwMode="auto">
          <a:xfrm>
            <a:off x="2709328" y="2742102"/>
            <a:ext cx="4291547" cy="138499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1984-1989  </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石河子大学临床医学专业    学士（</a:t>
            </a: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5</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年）</a:t>
            </a:r>
            <a:endPar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1996-1999  </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第四军医大学妇产科专业    硕士（</a:t>
            </a: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3</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年）               </a:t>
            </a:r>
            <a:endPar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1999-2002  </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第四军医大学胚胎学专业    博士（</a:t>
            </a: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3</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年）</a:t>
            </a:r>
            <a:endPar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endParaRPr>
          </a:p>
          <a:p>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2002-2004  </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清华大学分子生物学专业    博士后（</a:t>
            </a: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2</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年）   </a:t>
            </a:r>
            <a:r>
              <a:rPr lang="en-US" altLang="zh-CN" sz="1200" dirty="0">
                <a:latin typeface="微软雅黑" panose="020B0503020204020204" charset="-122"/>
                <a:ea typeface="微软雅黑" panose="020B0503020204020204" charset="-122"/>
              </a:rPr>
              <a:t>2004-</a:t>
            </a:r>
            <a:r>
              <a:rPr lang="zh-CN" altLang="zh-CN" sz="1200" dirty="0">
                <a:latin typeface="微软雅黑" panose="020B0503020204020204" charset="-122"/>
                <a:ea typeface="微软雅黑" panose="020B0503020204020204" charset="-122"/>
              </a:rPr>
              <a:t>至</a:t>
            </a:r>
            <a:r>
              <a:rPr lang="zh-CN" altLang="en-US" sz="1200" dirty="0">
                <a:latin typeface="微软雅黑" panose="020B0503020204020204" charset="-122"/>
                <a:ea typeface="微软雅黑" panose="020B0503020204020204" charset="-122"/>
              </a:rPr>
              <a:t>今   </a:t>
            </a:r>
            <a:r>
              <a:rPr lang="zh-CN" altLang="zh-CN" sz="1200" dirty="0">
                <a:latin typeface="微软雅黑" panose="020B0503020204020204" charset="-122"/>
                <a:ea typeface="微软雅黑" panose="020B0503020204020204" charset="-122"/>
              </a:rPr>
              <a:t>中国人民解放军总医院第六医学中心</a:t>
            </a:r>
            <a:r>
              <a:rPr lang="en-US" altLang="zh-CN" sz="1200" dirty="0">
                <a:latin typeface="微软雅黑" panose="020B0503020204020204" charset="-122"/>
                <a:ea typeface="微软雅黑" panose="020B0503020204020204" charset="-122"/>
              </a:rPr>
              <a:t>                     </a:t>
            </a:r>
            <a:endParaRPr lang="en-US" altLang="zh-CN"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                    </a:t>
            </a:r>
            <a:r>
              <a:rPr lang="zh-CN" altLang="zh-CN" sz="1200" dirty="0">
                <a:latin typeface="微软雅黑" panose="020B0503020204020204" charset="-122"/>
                <a:ea typeface="微软雅黑" panose="020B0503020204020204" charset="-122"/>
              </a:rPr>
              <a:t>妇产科主任医</a:t>
            </a:r>
            <a:r>
              <a:rPr lang="zh-CN" altLang="en-US" sz="1200" dirty="0">
                <a:latin typeface="微软雅黑" panose="020B0503020204020204" charset="-122"/>
                <a:ea typeface="微软雅黑" panose="020B0503020204020204" charset="-122"/>
              </a:rPr>
              <a:t>师</a:t>
            </a:r>
            <a:r>
              <a:rPr lang="zh-CN" altLang="zh-CN" sz="1200" dirty="0">
                <a:latin typeface="微软雅黑" panose="020B0503020204020204" charset="-122"/>
                <a:ea typeface="微软雅黑" panose="020B0503020204020204" charset="-122"/>
              </a:rPr>
              <a:t>，教授</a:t>
            </a:r>
            <a:endParaRPr lang="zh-CN" altLang="zh-CN" sz="1200" dirty="0">
              <a:latin typeface="微软雅黑" panose="020B0503020204020204" charset="-122"/>
              <a:ea typeface="微软雅黑" panose="020B0503020204020204"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 </a:t>
            </a:r>
            <a:endPar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endParaRPr>
          </a:p>
        </p:txBody>
      </p:sp>
      <p:pic>
        <p:nvPicPr>
          <p:cNvPr id="1027" name="Picture 3" descr="H:\2018.4.24日拍照\陈主任\IMGL1291.JPG"/>
          <p:cNvPicPr>
            <a:picLocks noChangeAspect="1" noChangeArrowheads="1"/>
          </p:cNvPicPr>
          <p:nvPr/>
        </p:nvPicPr>
        <p:blipFill>
          <a:blip r:embed="rId3" cstate="print"/>
          <a:srcRect/>
          <a:stretch>
            <a:fillRect/>
          </a:stretch>
        </p:blipFill>
        <p:spPr bwMode="auto">
          <a:xfrm>
            <a:off x="6853694" y="4501117"/>
            <a:ext cx="2590792" cy="1892726"/>
          </a:xfrm>
          <a:prstGeom prst="rect">
            <a:avLst/>
          </a:prstGeom>
          <a:noFill/>
        </p:spPr>
      </p:pic>
      <p:pic>
        <p:nvPicPr>
          <p:cNvPr id="26" name="Picture 4" descr="I:\4.1妇产科照片\AH6I0874.JPG"/>
          <p:cNvPicPr>
            <a:picLocks noChangeAspect="1" noChangeArrowheads="1"/>
          </p:cNvPicPr>
          <p:nvPr/>
        </p:nvPicPr>
        <p:blipFill>
          <a:blip r:embed="rId4" cstate="print"/>
          <a:srcRect/>
          <a:stretch>
            <a:fillRect/>
          </a:stretch>
        </p:blipFill>
        <p:spPr bwMode="auto">
          <a:xfrm>
            <a:off x="9534524" y="4496324"/>
            <a:ext cx="2152651" cy="1837801"/>
          </a:xfrm>
          <a:prstGeom prst="rect">
            <a:avLst/>
          </a:prstGeom>
          <a:noFill/>
        </p:spPr>
      </p:pic>
      <p:pic>
        <p:nvPicPr>
          <p:cNvPr id="1026" name="Picture 2" descr="F:\陈蕾\陈蕾-便装照片.jpg"/>
          <p:cNvPicPr>
            <a:picLocks noChangeAspect="1" noChangeArrowheads="1"/>
          </p:cNvPicPr>
          <p:nvPr/>
        </p:nvPicPr>
        <p:blipFill>
          <a:blip r:embed="rId5" cstate="print"/>
          <a:srcRect/>
          <a:stretch>
            <a:fillRect/>
          </a:stretch>
        </p:blipFill>
        <p:spPr bwMode="auto">
          <a:xfrm>
            <a:off x="408791" y="1441524"/>
            <a:ext cx="1731982" cy="239895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50929" y="1376377"/>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07206" y="1784893"/>
            <a:ext cx="3579813" cy="276999"/>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学术型硕士</a:t>
            </a:r>
            <a:r>
              <a:rPr lang="zh-CN" altLang="en-US" sz="1200">
                <a:solidFill>
                  <a:prstClr val="black"/>
                </a:solidFill>
                <a:latin typeface="微软雅黑" panose="020B0503020204020204" charset="-122"/>
                <a:ea typeface="微软雅黑" panose="020B0503020204020204" charset="-122"/>
              </a:rPr>
              <a:t>：</a:t>
            </a:r>
            <a:r>
              <a:rPr lang="zh-CN" altLang="en-US" sz="1200" smtClean="0">
                <a:solidFill>
                  <a:prstClr val="black"/>
                </a:solidFill>
                <a:latin typeface="微软雅黑" panose="020B0503020204020204" charset="-122"/>
                <a:ea typeface="微软雅黑" panose="020B0503020204020204" charset="-122"/>
              </a:rPr>
              <a:t>临床医学（外科学）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244394"/>
            <a:ext cx="2249303" cy="76373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defRPr/>
            </a:pPr>
            <a:r>
              <a:rPr kumimoji="0" lang="en-US" altLang="zh-CN" sz="1200" i="0" u="none" strike="noStrike" kern="1200" cap="none" spc="0" normalizeH="0" baseline="0" noProof="0" dirty="0">
                <a:ln>
                  <a:noFill/>
                </a:ln>
                <a:effectLst/>
                <a:uLnTx/>
                <a:uFillTx/>
                <a:latin typeface="微软雅黑" panose="020B0503020204020204" charset="-122"/>
                <a:ea typeface="微软雅黑" panose="020B0503020204020204" charset="-122"/>
              </a:rPr>
              <a:t>Tel: 13910923255</a:t>
            </a:r>
            <a:endParaRPr kumimoji="0" lang="en-US" altLang="zh-CN" sz="1200" i="0" u="none" strike="noStrike" kern="1200" cap="none" spc="0" normalizeH="0" baseline="0" noProof="0" dirty="0">
              <a:ln>
                <a:noFill/>
              </a:ln>
              <a:effectLst/>
              <a:uLnTx/>
              <a:uFillTx/>
              <a:latin typeface="微软雅黑" panose="020B0503020204020204" charset="-122"/>
              <a:ea typeface="微软雅黑" panose="020B0503020204020204" charset="-122"/>
            </a:endParaRPr>
          </a:p>
          <a:p>
            <a:pPr marL="0" marR="0" lvl="0" indent="0" algn="l" defTabSz="914400" rtl="0" eaLnBrk="1" fontAlgn="base" latinLnBrk="0" hangingPunct="1">
              <a:lnSpc>
                <a:spcPct val="125000"/>
              </a:lnSpc>
              <a:spcBef>
                <a:spcPct val="0"/>
              </a:spcBef>
              <a:spcAft>
                <a:spcPct val="0"/>
              </a:spcAft>
              <a:buClrTx/>
              <a:buSzTx/>
              <a:buFontTx/>
              <a:buNone/>
              <a:defRPr/>
            </a:pPr>
            <a:r>
              <a:rPr kumimoji="0" lang="en-US" altLang="zh-CN" sz="1200" i="0" u="none" strike="noStrike" kern="1200" cap="none" spc="0" normalizeH="0" baseline="0" noProof="0" dirty="0">
                <a:ln>
                  <a:noFill/>
                </a:ln>
                <a:effectLst/>
                <a:uLnTx/>
                <a:uFillTx/>
                <a:latin typeface="微软雅黑" panose="020B0503020204020204" charset="-122"/>
                <a:ea typeface="微软雅黑" panose="020B0503020204020204" charset="-122"/>
              </a:rPr>
              <a:t>       010-66951426</a:t>
            </a:r>
            <a:endParaRPr kumimoji="0" lang="en-US" altLang="zh-CN" sz="1200" i="0" u="none" strike="noStrike" kern="1200" cap="none" spc="0" normalizeH="0" baseline="0" noProof="0" dirty="0">
              <a:ln>
                <a:noFill/>
              </a:ln>
              <a:effectLst/>
              <a:uLnTx/>
              <a:uFillTx/>
              <a:latin typeface="微软雅黑" panose="020B0503020204020204" charset="-122"/>
              <a:ea typeface="微软雅黑" panose="020B0503020204020204" charset="-122"/>
            </a:endParaRPr>
          </a:p>
          <a:p>
            <a:pPr marL="0" marR="0" lvl="0" indent="0" algn="l" defTabSz="914400" rtl="0" eaLnBrk="1" fontAlgn="base" latinLnBrk="0" hangingPunct="1">
              <a:lnSpc>
                <a:spcPct val="125000"/>
              </a:lnSpc>
              <a:spcBef>
                <a:spcPct val="0"/>
              </a:spcBef>
              <a:spcAft>
                <a:spcPct val="0"/>
              </a:spcAft>
              <a:buClrTx/>
              <a:buSzTx/>
              <a:buFontTx/>
              <a:buNone/>
              <a:defRPr/>
            </a:pPr>
            <a:r>
              <a:rPr kumimoji="0" lang="en-US" altLang="zh-CN" sz="1200" i="0" u="none" strike="noStrike" kern="1200" cap="none" spc="0" normalizeH="0" baseline="0" noProof="0" dirty="0">
                <a:ln>
                  <a:noFill/>
                </a:ln>
                <a:effectLst/>
                <a:uLnTx/>
                <a:uFillTx/>
                <a:latin typeface="微软雅黑" panose="020B0503020204020204" charset="-122"/>
                <a:ea typeface="微软雅黑" panose="020B0503020204020204" charset="-122"/>
              </a:rPr>
              <a:t>Email: 179122711@qq.com</a:t>
            </a:r>
            <a:endParaRPr kumimoji="0" lang="zh-CN" altLang="en-US" sz="1200" i="0" u="none" strike="noStrike" kern="1200" cap="none" spc="0" normalizeH="0" baseline="0" noProof="0" dirty="0">
              <a:ln>
                <a:noFill/>
              </a:ln>
              <a:effectLst/>
              <a:uLnTx/>
              <a:uFillTx/>
              <a:latin typeface="微软雅黑" panose="020B0503020204020204" charset="-122"/>
              <a:ea typeface="微软雅黑" panose="020B0503020204020204" charset="-122"/>
            </a:endParaRPr>
          </a:p>
        </p:txBody>
      </p:sp>
      <p:sp>
        <p:nvSpPr>
          <p:cNvPr id="17414" name="文本框 13"/>
          <p:cNvSpPr txBox="1">
            <a:spLocks noChangeArrowheads="1"/>
          </p:cNvSpPr>
          <p:nvPr/>
        </p:nvSpPr>
        <p:spPr bwMode="auto">
          <a:xfrm>
            <a:off x="7011647" y="1765636"/>
            <a:ext cx="4153658" cy="4008470"/>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lang="zh-CN" altLang="en-US" sz="1200" b="1" dirty="0">
                <a:solidFill>
                  <a:prstClr val="black"/>
                </a:solidFill>
                <a:latin typeface="微软雅黑" panose="020B0503020204020204" charset="-122"/>
                <a:ea typeface="微软雅黑" panose="020B0503020204020204" charset="-122"/>
              </a:rPr>
              <a:t>：乳腺、甲状腺疾病，具体如下：</a:t>
            </a: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、纳米探针示踪下“精准外科”的理论与实践研究</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、肿瘤影像学可视化模型的制作及临床应用</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spcAft>
                <a:spcPts val="1200"/>
              </a:spcAft>
              <a:defRPr/>
            </a:pP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、肿瘤大数据的收集与统计，医疗咨询程序的开发与应用</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50000"/>
              </a:lnSpc>
              <a:spcBef>
                <a:spcPts val="600"/>
              </a:spcBef>
              <a:spcAft>
                <a:spcPts val="1200"/>
              </a:spcAft>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lang="zh-CN" altLang="en-US" sz="1200" b="1"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现为科室甲状腺、乳腺业专业负责人，每年完成甲状腺、乳腺手术</a:t>
            </a:r>
            <a:r>
              <a:rPr lang="en-US" altLang="zh-CN" sz="1200" dirty="0">
                <a:solidFill>
                  <a:prstClr val="black"/>
                </a:solidFill>
                <a:latin typeface="微软雅黑" panose="020B0503020204020204" charset="-122"/>
                <a:ea typeface="微软雅黑" panose="020B0503020204020204" charset="-122"/>
              </a:rPr>
              <a:t>500</a:t>
            </a:r>
            <a:r>
              <a:rPr lang="zh-CN" altLang="en-US" sz="1200" dirty="0">
                <a:solidFill>
                  <a:prstClr val="black"/>
                </a:solidFill>
                <a:latin typeface="微软雅黑" panose="020B0503020204020204" charset="-122"/>
                <a:ea typeface="微软雅黑" panose="020B0503020204020204" charset="-122"/>
              </a:rPr>
              <a:t>余例。近</a:t>
            </a:r>
            <a:r>
              <a:rPr lang="en-US" altLang="zh-CN" sz="1200" dirty="0">
                <a:solidFill>
                  <a:prstClr val="black"/>
                </a:solidFill>
                <a:latin typeface="微软雅黑" panose="020B0503020204020204" charset="-122"/>
                <a:ea typeface="微软雅黑" panose="020B0503020204020204" charset="-122"/>
              </a:rPr>
              <a:t>5</a:t>
            </a:r>
            <a:r>
              <a:rPr lang="zh-CN" altLang="en-US" sz="1200" dirty="0">
                <a:solidFill>
                  <a:prstClr val="black"/>
                </a:solidFill>
                <a:latin typeface="微软雅黑" panose="020B0503020204020204" charset="-122"/>
                <a:ea typeface="微软雅黑" panose="020B0503020204020204" charset="-122"/>
              </a:rPr>
              <a:t>年发表</a:t>
            </a:r>
            <a:r>
              <a:rPr lang="en-US" altLang="zh-CN" sz="1200" dirty="0">
                <a:solidFill>
                  <a:prstClr val="black"/>
                </a:solidFill>
                <a:latin typeface="微软雅黑" panose="020B0503020204020204" charset="-122"/>
                <a:ea typeface="微软雅黑" panose="020B0503020204020204" charset="-122"/>
              </a:rPr>
              <a:t>SCI</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篇，国内核心期刊发表</a:t>
            </a:r>
            <a:r>
              <a:rPr lang="en-US" altLang="zh-CN" sz="1200" dirty="0">
                <a:solidFill>
                  <a:prstClr val="black"/>
                </a:solidFill>
                <a:latin typeface="微软雅黑" panose="020B0503020204020204" charset="-122"/>
                <a:ea typeface="微软雅黑" panose="020B0503020204020204" charset="-122"/>
              </a:rPr>
              <a:t>10</a:t>
            </a:r>
            <a:r>
              <a:rPr lang="zh-CN" altLang="en-US" sz="1200" dirty="0">
                <a:solidFill>
                  <a:prstClr val="black"/>
                </a:solidFill>
                <a:latin typeface="微软雅黑" panose="020B0503020204020204" charset="-122"/>
                <a:ea typeface="微软雅黑" panose="020B0503020204020204" charset="-122"/>
              </a:rPr>
              <a:t>余篇，撰写医学专著两部。</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5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lang="zh-CN" altLang="en-US" sz="1200" b="1" dirty="0">
                <a:solidFill>
                  <a:prstClr val="black"/>
                </a:solidFill>
                <a:latin typeface="微软雅黑" panose="020B0503020204020204" charset="-122"/>
                <a:ea typeface="微软雅黑" panose="020B0503020204020204" charset="-122"/>
              </a:rPr>
              <a:t>：</a:t>
            </a: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50000"/>
              </a:lnSpc>
              <a:spcBef>
                <a:spcPts val="600"/>
              </a:spcBef>
              <a:defRPr/>
            </a:pP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、承担首都临床诊疗技术研究及示范应用（原首特基金）</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a:t>
            </a:r>
            <a:r>
              <a:rPr lang="en-US" altLang="zh-CN" sz="1200" dirty="0">
                <a:solidFill>
                  <a:prstClr val="black"/>
                </a:solidFill>
                <a:latin typeface="微软雅黑" panose="020B0503020204020204" charset="-122"/>
                <a:ea typeface="微软雅黑" panose="020B0503020204020204" charset="-122"/>
              </a:rPr>
              <a:t>2019</a:t>
            </a:r>
            <a:r>
              <a:rPr lang="zh-CN" altLang="en-US" sz="1200" dirty="0">
                <a:solidFill>
                  <a:prstClr val="black"/>
                </a:solidFill>
                <a:latin typeface="微软雅黑" panose="020B0503020204020204" charset="-122"/>
                <a:ea typeface="微软雅黑" panose="020B0503020204020204" charset="-122"/>
              </a:rPr>
              <a:t>年），经费</a:t>
            </a:r>
            <a:r>
              <a:rPr lang="en-US" altLang="zh-CN" sz="1200" dirty="0">
                <a:solidFill>
                  <a:prstClr val="black"/>
                </a:solidFill>
                <a:latin typeface="微软雅黑" panose="020B0503020204020204" charset="-122"/>
                <a:ea typeface="微软雅黑" panose="020B0503020204020204" charset="-122"/>
              </a:rPr>
              <a:t>50</a:t>
            </a:r>
            <a:r>
              <a:rPr lang="zh-CN" altLang="en-US" sz="1200" dirty="0">
                <a:solidFill>
                  <a:prstClr val="black"/>
                </a:solidFill>
                <a:latin typeface="微软雅黑" panose="020B0503020204020204" charset="-122"/>
                <a:ea typeface="微软雅黑" panose="020B0503020204020204" charset="-122"/>
              </a:rPr>
              <a:t>万元；</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spcBef>
                <a:spcPts val="600"/>
              </a:spcBef>
              <a:defRPr/>
            </a:pP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、承担解放军总医院第六医学中心院内创新培育基金</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a:t>
            </a:r>
            <a:r>
              <a:rPr lang="en-US" altLang="zh-CN" sz="1200" dirty="0">
                <a:solidFill>
                  <a:prstClr val="black"/>
                </a:solidFill>
                <a:latin typeface="微软雅黑" panose="020B0503020204020204" charset="-122"/>
                <a:ea typeface="微软雅黑" panose="020B0503020204020204" charset="-122"/>
              </a:rPr>
              <a:t>2019</a:t>
            </a:r>
            <a:r>
              <a:rPr lang="zh-CN" altLang="en-US" sz="1200" dirty="0">
                <a:solidFill>
                  <a:prstClr val="black"/>
                </a:solidFill>
                <a:latin typeface="微软雅黑" panose="020B0503020204020204" charset="-122"/>
                <a:ea typeface="微软雅黑" panose="020B0503020204020204" charset="-122"/>
              </a:rPr>
              <a:t>年），经费</a:t>
            </a:r>
            <a:r>
              <a:rPr lang="en-US" altLang="zh-CN" sz="1200" dirty="0">
                <a:solidFill>
                  <a:prstClr val="black"/>
                </a:solidFill>
                <a:latin typeface="微软雅黑" panose="020B0503020204020204" charset="-122"/>
                <a:ea typeface="微软雅黑" panose="020B0503020204020204" charset="-122"/>
              </a:rPr>
              <a:t>8</a:t>
            </a:r>
            <a:r>
              <a:rPr lang="zh-CN" altLang="en-US" sz="1200" dirty="0">
                <a:solidFill>
                  <a:prstClr val="black"/>
                </a:solidFill>
                <a:latin typeface="微软雅黑" panose="020B0503020204020204" charset="-122"/>
                <a:ea typeface="微软雅黑" panose="020B0503020204020204" charset="-122"/>
              </a:rPr>
              <a:t>万元。</a:t>
            </a:r>
            <a:endParaRPr lang="en-US" altLang="zh-CN" sz="1200" b="1" dirty="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张夕凉</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23458" y="533400"/>
            <a:ext cx="75263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副主任医师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副</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spc="120" smtClean="0">
                <a:solidFill>
                  <a:srgbClr val="FFFFFF"/>
                </a:solidFill>
                <a:latin typeface="微软雅黑" panose="020B0503020204020204" charset="-122"/>
                <a:ea typeface="微软雅黑" panose="020B0503020204020204" charset="-122"/>
              </a:rPr>
              <a:t>中国人民</a:t>
            </a:r>
            <a:r>
              <a:rPr kumimoji="0" lang="zh-CN" altLang="en-US" sz="1400" b="1" i="0" u="none" strike="noStrike" kern="1200" cap="none" spc="120" normalizeH="0" noProof="0" smtClean="0">
                <a:ln>
                  <a:noFill/>
                </a:ln>
                <a:solidFill>
                  <a:srgbClr val="FFFFFF"/>
                </a:solidFill>
                <a:effectLst/>
                <a:uLnTx/>
                <a:uFillTx/>
                <a:latin typeface="微软雅黑" panose="020B0503020204020204" charset="-122"/>
                <a:ea typeface="微软雅黑" panose="020B0503020204020204" charset="-122"/>
                <a:cs typeface="+mn-cs"/>
              </a:rPr>
              <a:t>解放军总医院第六医学中心</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普通外科甲状腺、乳腺亚专科负责人</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45495"/>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7421" name="文本框 17"/>
          <p:cNvSpPr txBox="1">
            <a:spLocks noChangeArrowheads="1"/>
          </p:cNvSpPr>
          <p:nvPr/>
        </p:nvSpPr>
        <p:spPr bwMode="auto">
          <a:xfrm>
            <a:off x="2808288" y="1386788"/>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137434"/>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162834"/>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99178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401718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 name="文本框 11"/>
          <p:cNvSpPr txBox="1">
            <a:spLocks noChangeArrowheads="1"/>
          </p:cNvSpPr>
          <p:nvPr/>
        </p:nvSpPr>
        <p:spPr bwMode="auto">
          <a:xfrm>
            <a:off x="2646396" y="2474353"/>
            <a:ext cx="3379019" cy="1444691"/>
          </a:xfrm>
          <a:prstGeom prst="rect">
            <a:avLst/>
          </a:prstGeom>
          <a:noFill/>
          <a:ln w="9525">
            <a:noFill/>
            <a:miter lim="800000"/>
          </a:ln>
        </p:spPr>
        <p:txBody>
          <a:bodyPr wrap="square">
            <a:spAutoFit/>
          </a:bodyPr>
          <a:lstStyle/>
          <a:p>
            <a:pPr lvl="0"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1995.09-2000.06</a:t>
            </a:r>
            <a:r>
              <a:rPr lang="zh-CN" altLang="en-US" sz="1200" dirty="0">
                <a:solidFill>
                  <a:prstClr val="black"/>
                </a:solidFill>
                <a:latin typeface="微软雅黑" panose="020B0503020204020204" charset="-122"/>
                <a:ea typeface="微软雅黑" panose="020B0503020204020204" charset="-122"/>
              </a:rPr>
              <a:t>   西安交通大学医学院            </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2000.09-2003.06   </a:t>
            </a:r>
            <a:r>
              <a:rPr lang="zh-CN" altLang="en-US" sz="1200" dirty="0">
                <a:solidFill>
                  <a:prstClr val="black"/>
                </a:solidFill>
                <a:latin typeface="微软雅黑" panose="020B0503020204020204" charset="-122"/>
                <a:ea typeface="微软雅黑" panose="020B0503020204020204" charset="-122"/>
              </a:rPr>
              <a:t>西安交通大学医学院            </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2003.06-2016.06   </a:t>
            </a:r>
            <a:r>
              <a:rPr lang="zh-CN" altLang="en-US" sz="1200" dirty="0">
                <a:solidFill>
                  <a:prstClr val="black"/>
                </a:solidFill>
                <a:latin typeface="微软雅黑" panose="020B0503020204020204" charset="-122"/>
                <a:ea typeface="微软雅黑" panose="020B0503020204020204" charset="-122"/>
              </a:rPr>
              <a:t>海军总医院  住院医师          </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2016.06 </a:t>
            </a:r>
            <a:r>
              <a:rPr lang="zh-CN" altLang="en-US" sz="1200" dirty="0">
                <a:solidFill>
                  <a:prstClr val="black"/>
                </a:solidFill>
                <a:latin typeface="微软雅黑" panose="020B0503020204020204" charset="-122"/>
                <a:ea typeface="微软雅黑" panose="020B0503020204020204" charset="-122"/>
              </a:rPr>
              <a:t>至今          解放军总医院第六医学中心  </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2020.09 </a:t>
            </a:r>
            <a:r>
              <a:rPr lang="zh-CN" altLang="en-US" sz="1200" dirty="0">
                <a:solidFill>
                  <a:prstClr val="black"/>
                </a:solidFill>
                <a:latin typeface="微软雅黑" panose="020B0503020204020204" charset="-122"/>
                <a:ea typeface="微软雅黑" panose="020B0503020204020204" charset="-122"/>
              </a:rPr>
              <a:t>至今          华南理工大学医学院            </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p:txBody>
      </p:sp>
      <p:sp>
        <p:nvSpPr>
          <p:cNvPr id="28" name="文本框 11"/>
          <p:cNvSpPr txBox="1">
            <a:spLocks noChangeArrowheads="1"/>
          </p:cNvSpPr>
          <p:nvPr/>
        </p:nvSpPr>
        <p:spPr bwMode="auto">
          <a:xfrm>
            <a:off x="2630388" y="4377602"/>
            <a:ext cx="4304691" cy="1998689"/>
          </a:xfrm>
          <a:prstGeom prst="rect">
            <a:avLst/>
          </a:prstGeom>
          <a:noFill/>
          <a:ln w="9525">
            <a:noFill/>
            <a:miter lim="800000"/>
          </a:ln>
        </p:spPr>
        <p:txBody>
          <a:bodyPr wrap="square">
            <a:spAutoFit/>
          </a:bodyPr>
          <a:lstStyle/>
          <a:p>
            <a:pPr marL="342900" lvl="0" indent="-342900" eaLnBrk="1" hangingPunct="1">
              <a:lnSpc>
                <a:spcPct val="150000"/>
              </a:lnSpc>
              <a:spcBef>
                <a:spcPct val="0"/>
              </a:spcBef>
            </a:pPr>
            <a:r>
              <a:rPr lang="zh-CN" altLang="en-US" sz="1200" dirty="0">
                <a:latin typeface="微软雅黑" panose="020B0503020204020204" charset="-122"/>
                <a:ea typeface="微软雅黑" panose="020B0503020204020204" charset="-122"/>
                <a:cs typeface="微软雅黑" panose="020B0503020204020204" charset="-122"/>
                <a:sym typeface="+mn-ea"/>
              </a:rPr>
              <a:t>中国医疗保健国际交流促进会乳腺疾病分会委员</a:t>
            </a:r>
            <a:endParaRPr lang="en-US" altLang="zh-CN" sz="1200" dirty="0">
              <a:latin typeface="微软雅黑" panose="020B0503020204020204" charset="-122"/>
              <a:ea typeface="微软雅黑" panose="020B0503020204020204" charset="-122"/>
              <a:cs typeface="微软雅黑" panose="020B0503020204020204" charset="-122"/>
            </a:endParaRPr>
          </a:p>
          <a:p>
            <a:pPr marL="342900" lvl="0" indent="-342900" eaLnBrk="1" hangingPunct="1">
              <a:lnSpc>
                <a:spcPct val="150000"/>
              </a:lnSpc>
              <a:spcBef>
                <a:spcPct val="0"/>
              </a:spcBef>
            </a:pPr>
            <a:r>
              <a:rPr lang="zh-CN" altLang="en-US" sz="1200" dirty="0">
                <a:latin typeface="微软雅黑" panose="020B0503020204020204" charset="-122"/>
                <a:ea typeface="微软雅黑" panose="020B0503020204020204" charset="-122"/>
                <a:cs typeface="微软雅黑" panose="020B0503020204020204" charset="-122"/>
                <a:sym typeface="+mn-ea"/>
              </a:rPr>
              <a:t>北京乳腺病防治学会青年委员会委员</a:t>
            </a:r>
            <a:endParaRPr lang="en-US" altLang="zh-CN" sz="1200" dirty="0">
              <a:latin typeface="微软雅黑" panose="020B0503020204020204" charset="-122"/>
              <a:ea typeface="微软雅黑" panose="020B0503020204020204" charset="-122"/>
              <a:cs typeface="微软雅黑" panose="020B0503020204020204" charset="-122"/>
            </a:endParaRPr>
          </a:p>
          <a:p>
            <a:pPr marL="342900" lvl="0" indent="-342900" eaLnBrk="1" hangingPunct="1">
              <a:lnSpc>
                <a:spcPct val="150000"/>
              </a:lnSpc>
              <a:spcBef>
                <a:spcPct val="0"/>
              </a:spcBef>
            </a:pPr>
            <a:r>
              <a:rPr lang="zh-CN" altLang="en-US" sz="1200" dirty="0">
                <a:latin typeface="微软雅黑" panose="020B0503020204020204" charset="-122"/>
                <a:ea typeface="微软雅黑" panose="020B0503020204020204" charset="-122"/>
                <a:cs typeface="微软雅黑" panose="020B0503020204020204" charset="-122"/>
                <a:sym typeface="+mn-ea"/>
              </a:rPr>
              <a:t>北京乳腺病防治学会内科专业委员会委员</a:t>
            </a:r>
            <a:endParaRPr lang="en-US" altLang="zh-CN" sz="1200" dirty="0">
              <a:latin typeface="微软雅黑" panose="020B0503020204020204" charset="-122"/>
              <a:ea typeface="微软雅黑" panose="020B0503020204020204" charset="-122"/>
              <a:cs typeface="微软雅黑" panose="020B0503020204020204" charset="-122"/>
            </a:endParaRPr>
          </a:p>
          <a:p>
            <a:pPr marL="342900" lvl="0" indent="-342900" eaLnBrk="1" hangingPunct="1">
              <a:lnSpc>
                <a:spcPct val="150000"/>
              </a:lnSpc>
              <a:spcBef>
                <a:spcPct val="0"/>
              </a:spcBef>
            </a:pPr>
            <a:r>
              <a:rPr lang="zh-CN" altLang="en-US" sz="1200" dirty="0">
                <a:latin typeface="微软雅黑" panose="020B0503020204020204" charset="-122"/>
                <a:ea typeface="微软雅黑" panose="020B0503020204020204" charset="-122"/>
                <a:cs typeface="微软雅黑" panose="020B0503020204020204" charset="-122"/>
                <a:sym typeface="+mn-ea"/>
              </a:rPr>
              <a:t>北京中西医结合学会内分泌专业委员会委员</a:t>
            </a:r>
            <a:endParaRPr lang="en-US" altLang="zh-CN" sz="1200" dirty="0">
              <a:latin typeface="微软雅黑" panose="020B0503020204020204" charset="-122"/>
              <a:ea typeface="微软雅黑" panose="020B0503020204020204" charset="-122"/>
              <a:cs typeface="微软雅黑" panose="020B0503020204020204" charset="-122"/>
            </a:endParaRPr>
          </a:p>
          <a:p>
            <a:pPr marL="342900" lvl="0" indent="-342900" eaLnBrk="1" hangingPunct="1">
              <a:lnSpc>
                <a:spcPct val="150000"/>
              </a:lnSpc>
              <a:spcBef>
                <a:spcPct val="0"/>
              </a:spcBef>
            </a:pPr>
            <a:r>
              <a:rPr lang="zh-CN" altLang="en-US" sz="1200" dirty="0">
                <a:latin typeface="微软雅黑" panose="020B0503020204020204" charset="-122"/>
                <a:ea typeface="微软雅黑" panose="020B0503020204020204" charset="-122"/>
                <a:cs typeface="微软雅黑" panose="020B0503020204020204" charset="-122"/>
                <a:sym typeface="+mn-ea"/>
              </a:rPr>
              <a:t>中国健康促进基金会乳腺癌防治专项基金专家委员会特聘专家 </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marL="342900" lvl="0" indent="-342900" eaLnBrk="1" hangingPunct="1">
              <a:lnSpc>
                <a:spcPct val="150000"/>
              </a:lnSpc>
              <a:spcBef>
                <a:spcPct val="0"/>
              </a:spcBef>
            </a:pPr>
            <a:r>
              <a:rPr lang="zh-CN" altLang="en-US" sz="1200" dirty="0">
                <a:latin typeface="微软雅黑" panose="020B0503020204020204" charset="-122"/>
                <a:ea typeface="微软雅黑" panose="020B0503020204020204" charset="-122"/>
                <a:cs typeface="微软雅黑" panose="020B0503020204020204" charset="-122"/>
                <a:sym typeface="+mn-ea"/>
              </a:rPr>
              <a:t>北京癌症防治学会甲状腺癌专业委员会 常委</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marL="342900" lvl="0" indent="-342900" eaLnBrk="1" hangingPunct="1">
              <a:lnSpc>
                <a:spcPct val="150000"/>
              </a:lnSpc>
              <a:spcBef>
                <a:spcPct val="0"/>
              </a:spcBef>
            </a:pPr>
            <a:r>
              <a:rPr lang="zh-CN" altLang="en-US" sz="1200" dirty="0">
                <a:latin typeface="微软雅黑" panose="020B0503020204020204" charset="-122"/>
                <a:ea typeface="微软雅黑" panose="020B0503020204020204" charset="-122"/>
                <a:cs typeface="微软雅黑" panose="020B0503020204020204" charset="-122"/>
                <a:sym typeface="+mn-ea"/>
              </a:rPr>
              <a:t>北京癌症防治学会精准靶向专业委员会 委员 </a:t>
            </a:r>
            <a:endParaRPr lang="en-US" altLang="zh-CN" sz="1200" dirty="0">
              <a:solidFill>
                <a:prstClr val="black"/>
              </a:solidFill>
              <a:latin typeface="微软雅黑" panose="020B0503020204020204" charset="-122"/>
              <a:ea typeface="微软雅黑" panose="020B0503020204020204" charset="-122"/>
            </a:endParaRPr>
          </a:p>
        </p:txBody>
      </p: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28" y="1281097"/>
            <a:ext cx="1938337" cy="2907887"/>
          </a:xfrm>
          <a:prstGeom prst="rect">
            <a:avLst/>
          </a:prstGeom>
        </p:spPr>
      </p:pic>
      <p:sp>
        <p:nvSpPr>
          <p:cNvPr id="30" name="文本框 11"/>
          <p:cNvSpPr txBox="1">
            <a:spLocks noChangeArrowheads="1"/>
          </p:cNvSpPr>
          <p:nvPr/>
        </p:nvSpPr>
        <p:spPr bwMode="auto">
          <a:xfrm>
            <a:off x="5965648" y="2470773"/>
            <a:ext cx="992210" cy="1444691"/>
          </a:xfrm>
          <a:prstGeom prst="rect">
            <a:avLst/>
          </a:prstGeom>
          <a:noFill/>
          <a:ln w="9525">
            <a:noFill/>
            <a:miter lim="800000"/>
          </a:ln>
        </p:spPr>
        <p:txBody>
          <a:bodyPr wrap="square">
            <a:spAutoFit/>
          </a:bodyPr>
          <a:lstStyle/>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学士</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硕士</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主治医师</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副主任医师</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硕士生导师</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646331"/>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a:t>
            </a:r>
            <a:r>
              <a:rPr lang="zh-CN" altLang="en-US"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临床医学</a:t>
            </a:r>
            <a:r>
              <a:rPr lang="zh-CN" altLang="en-US" sz="1200" dirty="0" smtClean="0">
                <a:solidFill>
                  <a:prstClr val="black"/>
                </a:solidFill>
                <a:latin typeface="微软雅黑" panose="020B0503020204020204" charset="-122"/>
                <a:ea typeface="微软雅黑" panose="020B0503020204020204" charset="-122"/>
              </a:rPr>
              <a:t>（外科学，耳科学</a:t>
            </a:r>
            <a:r>
              <a:rPr lang="zh-CN" altLang="en-US"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199" y="4103224"/>
            <a:ext cx="2505075" cy="51674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lang="en-US" altLang="zh-CN" sz="1200" dirty="0">
                <a:solidFill>
                  <a:prstClr val="black"/>
                </a:solidFill>
                <a:latin typeface="微软雅黑" panose="020B0503020204020204" charset="-122"/>
                <a:ea typeface="微软雅黑" panose="020B0503020204020204" charset="-122"/>
              </a:rPr>
              <a:t>13466389084</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diaomingfang@yeah.net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630879" cy="3988784"/>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prstClr val="black"/>
                </a:solidFill>
                <a:latin typeface="微软雅黑" panose="020B0503020204020204" charset="-122"/>
                <a:ea typeface="微软雅黑" panose="020B0503020204020204" charset="-122"/>
              </a:rPr>
              <a:t>耳鸣、耳聋的诊疗和发病机制，人工耳蜗植入评估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5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zh-CN" sz="1200" dirty="0">
                <a:solidFill>
                  <a:prstClr val="black"/>
                </a:solidFill>
                <a:latin typeface="微软雅黑" panose="020B0503020204020204" charset="-122"/>
                <a:ea typeface="微软雅黑" panose="020B0503020204020204" charset="-122"/>
              </a:rPr>
              <a:t>主持首都医学发展</a:t>
            </a:r>
            <a:r>
              <a:rPr lang="zh-CN" altLang="zh-CN" sz="1200" dirty="0" smtClean="0">
                <a:solidFill>
                  <a:prstClr val="black"/>
                </a:solidFill>
                <a:latin typeface="微软雅黑" panose="020B0503020204020204" charset="-122"/>
                <a:ea typeface="微软雅黑" panose="020B0503020204020204" charset="-122"/>
              </a:rPr>
              <a:t>基金</a:t>
            </a:r>
            <a:r>
              <a:rPr lang="zh-CN" altLang="en-US" sz="1200" dirty="0" smtClean="0">
                <a:solidFill>
                  <a:prstClr val="black"/>
                </a:solidFill>
                <a:latin typeface="微软雅黑" panose="020B0503020204020204" charset="-122"/>
                <a:ea typeface="微软雅黑" panose="020B0503020204020204" charset="-122"/>
              </a:rPr>
              <a:t>两</a:t>
            </a:r>
            <a:r>
              <a:rPr lang="zh-CN" altLang="zh-CN" sz="1200" dirty="0" smtClean="0">
                <a:solidFill>
                  <a:prstClr val="black"/>
                </a:solidFill>
                <a:latin typeface="微软雅黑" panose="020B0503020204020204" charset="-122"/>
                <a:ea typeface="微软雅黑" panose="020B0503020204020204" charset="-122"/>
              </a:rPr>
              <a:t>项</a:t>
            </a:r>
            <a:r>
              <a:rPr lang="zh-CN" altLang="zh-CN" sz="1200" dirty="0">
                <a:solidFill>
                  <a:prstClr val="black"/>
                </a:solidFill>
                <a:latin typeface="微软雅黑" panose="020B0503020204020204" charset="-122"/>
                <a:ea typeface="微软雅黑" panose="020B0503020204020204" charset="-122"/>
              </a:rPr>
              <a:t>，全军医学科技青年培育（拔尖）项目</a:t>
            </a:r>
            <a:r>
              <a:rPr lang="en-US" altLang="zh-CN" sz="1200" dirty="0">
                <a:solidFill>
                  <a:prstClr val="black"/>
                </a:solidFill>
                <a:latin typeface="微软雅黑" panose="020B0503020204020204" charset="-122"/>
                <a:ea typeface="微软雅黑" panose="020B0503020204020204" charset="-122"/>
              </a:rPr>
              <a:t>1</a:t>
            </a:r>
            <a:r>
              <a:rPr lang="zh-CN" altLang="zh-CN" sz="1200" dirty="0">
                <a:solidFill>
                  <a:prstClr val="black"/>
                </a:solidFill>
                <a:latin typeface="微软雅黑" panose="020B0503020204020204" charset="-122"/>
                <a:ea typeface="微软雅黑" panose="020B0503020204020204" charset="-122"/>
              </a:rPr>
              <a:t>项，海军总医院创新培育基金</a:t>
            </a:r>
            <a:r>
              <a:rPr lang="en-US" altLang="zh-CN" sz="1200" dirty="0">
                <a:solidFill>
                  <a:prstClr val="black"/>
                </a:solidFill>
                <a:latin typeface="微软雅黑" panose="020B0503020204020204" charset="-122"/>
                <a:ea typeface="微软雅黑" panose="020B0503020204020204" charset="-122"/>
              </a:rPr>
              <a:t>1</a:t>
            </a:r>
            <a:r>
              <a:rPr lang="zh-CN" altLang="zh-CN" sz="1200" dirty="0">
                <a:solidFill>
                  <a:prstClr val="black"/>
                </a:solidFill>
                <a:latin typeface="微软雅黑" panose="020B0503020204020204" charset="-122"/>
                <a:ea typeface="微软雅黑" panose="020B0503020204020204" charset="-122"/>
              </a:rPr>
              <a:t>项。作为课题组</a:t>
            </a:r>
            <a:r>
              <a:rPr lang="zh-CN" altLang="en-US" sz="1200" dirty="0">
                <a:solidFill>
                  <a:prstClr val="black"/>
                </a:solidFill>
                <a:latin typeface="微软雅黑" panose="020B0503020204020204" charset="-122"/>
                <a:ea typeface="微软雅黑" panose="020B0503020204020204" charset="-122"/>
              </a:rPr>
              <a:t>第二完成人</a:t>
            </a:r>
            <a:r>
              <a:rPr lang="zh-CN" altLang="zh-CN" sz="1200" dirty="0">
                <a:solidFill>
                  <a:prstClr val="black"/>
                </a:solidFill>
                <a:latin typeface="微软雅黑" panose="020B0503020204020204" charset="-122"/>
                <a:ea typeface="微软雅黑" panose="020B0503020204020204" charset="-122"/>
              </a:rPr>
              <a:t>参与军队课题</a:t>
            </a:r>
            <a:r>
              <a:rPr lang="en-US" altLang="zh-CN" sz="1200" dirty="0">
                <a:solidFill>
                  <a:prstClr val="black"/>
                </a:solidFill>
                <a:latin typeface="微软雅黑" panose="020B0503020204020204" charset="-122"/>
                <a:ea typeface="微软雅黑" panose="020B0503020204020204" charset="-122"/>
              </a:rPr>
              <a:t>6</a:t>
            </a:r>
            <a:r>
              <a:rPr lang="zh-CN" altLang="zh-CN" sz="1200" dirty="0">
                <a:solidFill>
                  <a:prstClr val="black"/>
                </a:solidFill>
                <a:latin typeface="微软雅黑" panose="020B0503020204020204" charset="-122"/>
                <a:ea typeface="微软雅黑" panose="020B0503020204020204" charset="-122"/>
              </a:rPr>
              <a:t>项。在国内外发表论文</a:t>
            </a:r>
            <a:r>
              <a:rPr lang="en-US" altLang="zh-CN" sz="1200" dirty="0">
                <a:solidFill>
                  <a:prstClr val="black"/>
                </a:solidFill>
                <a:latin typeface="微软雅黑" panose="020B0503020204020204" charset="-122"/>
                <a:ea typeface="微软雅黑" panose="020B0503020204020204" charset="-122"/>
              </a:rPr>
              <a:t>20 </a:t>
            </a:r>
            <a:r>
              <a:rPr lang="zh-CN" altLang="zh-CN" sz="1200" dirty="0">
                <a:solidFill>
                  <a:prstClr val="black"/>
                </a:solidFill>
                <a:latin typeface="微软雅黑" panose="020B0503020204020204" charset="-122"/>
                <a:ea typeface="微软雅黑" panose="020B0503020204020204" charset="-122"/>
              </a:rPr>
              <a:t>余篇，</a:t>
            </a:r>
            <a:r>
              <a:rPr lang="en-US" altLang="zh-CN" sz="1200" dirty="0">
                <a:solidFill>
                  <a:prstClr val="black"/>
                </a:solidFill>
                <a:latin typeface="微软雅黑" panose="020B0503020204020204" charset="-122"/>
                <a:ea typeface="微软雅黑" panose="020B0503020204020204" charset="-122"/>
              </a:rPr>
              <a:t>SCI </a:t>
            </a:r>
            <a:r>
              <a:rPr lang="zh-CN" altLang="zh-CN" sz="1200" dirty="0">
                <a:solidFill>
                  <a:prstClr val="black"/>
                </a:solidFill>
                <a:latin typeface="微软雅黑" panose="020B0503020204020204" charset="-122"/>
                <a:ea typeface="微软雅黑" panose="020B0503020204020204" charset="-122"/>
              </a:rPr>
              <a:t>收录</a:t>
            </a:r>
            <a:r>
              <a:rPr lang="en-US" altLang="zh-CN" sz="1200" dirty="0">
                <a:solidFill>
                  <a:prstClr val="black"/>
                </a:solidFill>
                <a:latin typeface="微软雅黑" panose="020B0503020204020204" charset="-122"/>
                <a:ea typeface="微软雅黑" panose="020B0503020204020204" charset="-122"/>
              </a:rPr>
              <a:t>4 </a:t>
            </a:r>
            <a:r>
              <a:rPr lang="zh-CN" altLang="zh-CN" sz="1200" dirty="0">
                <a:solidFill>
                  <a:prstClr val="black"/>
                </a:solidFill>
                <a:latin typeface="微软雅黑" panose="020B0503020204020204" charset="-122"/>
                <a:ea typeface="微软雅黑" panose="020B0503020204020204" charset="-122"/>
              </a:rPr>
              <a:t>篇，主译专著</a:t>
            </a:r>
            <a:r>
              <a:rPr lang="en-US" altLang="zh-CN" sz="1200" dirty="0">
                <a:solidFill>
                  <a:prstClr val="black"/>
                </a:solidFill>
                <a:latin typeface="微软雅黑" panose="020B0503020204020204" charset="-122"/>
                <a:ea typeface="微软雅黑" panose="020B0503020204020204" charset="-122"/>
              </a:rPr>
              <a:t>1</a:t>
            </a:r>
            <a:r>
              <a:rPr lang="zh-CN" altLang="zh-CN" sz="1200" dirty="0">
                <a:solidFill>
                  <a:prstClr val="black"/>
                </a:solidFill>
                <a:latin typeface="微软雅黑" panose="020B0503020204020204" charset="-122"/>
                <a:ea typeface="微软雅黑" panose="020B0503020204020204" charset="-122"/>
              </a:rPr>
              <a:t>部，参编</a:t>
            </a:r>
            <a:r>
              <a:rPr lang="zh-CN" altLang="zh-CN" sz="1200" dirty="0" smtClean="0">
                <a:solidFill>
                  <a:prstClr val="black"/>
                </a:solidFill>
                <a:latin typeface="微软雅黑" panose="020B0503020204020204" charset="-122"/>
                <a:ea typeface="微软雅黑" panose="020B0503020204020204" charset="-122"/>
              </a:rPr>
              <a:t>专著</a:t>
            </a:r>
            <a:r>
              <a:rPr lang="en-US" altLang="zh-CN" sz="1200" dirty="0" smtClean="0">
                <a:solidFill>
                  <a:prstClr val="black"/>
                </a:solidFill>
                <a:latin typeface="微软雅黑" panose="020B0503020204020204" charset="-122"/>
                <a:ea typeface="微软雅黑" panose="020B0503020204020204" charset="-122"/>
              </a:rPr>
              <a:t>6 </a:t>
            </a:r>
            <a:r>
              <a:rPr lang="zh-CN" altLang="zh-CN" sz="1200" dirty="0">
                <a:solidFill>
                  <a:prstClr val="black"/>
                </a:solidFill>
                <a:latin typeface="微软雅黑" panose="020B0503020204020204" charset="-122"/>
                <a:ea typeface="微软雅黑" panose="020B0503020204020204" charset="-122"/>
              </a:rPr>
              <a:t>部，获军队科技进步二等奖</a:t>
            </a:r>
            <a:r>
              <a:rPr lang="en-US" altLang="zh-CN" sz="1200" dirty="0">
                <a:solidFill>
                  <a:prstClr val="black"/>
                </a:solidFill>
                <a:latin typeface="微软雅黑" panose="020B0503020204020204" charset="-122"/>
                <a:ea typeface="微软雅黑" panose="020B0503020204020204" charset="-122"/>
              </a:rPr>
              <a:t>1</a:t>
            </a:r>
            <a:r>
              <a:rPr lang="zh-CN" altLang="zh-CN" sz="1200" dirty="0">
                <a:solidFill>
                  <a:prstClr val="black"/>
                </a:solidFill>
                <a:latin typeface="微软雅黑" panose="020B0503020204020204" charset="-122"/>
                <a:ea typeface="微软雅黑" panose="020B0503020204020204" charset="-122"/>
              </a:rPr>
              <a:t>项</a:t>
            </a:r>
            <a:r>
              <a:rPr lang="zh-CN" altLang="en-US" sz="1200" dirty="0">
                <a:solidFill>
                  <a:prstClr val="black"/>
                </a:solidFill>
                <a:latin typeface="微软雅黑" panose="020B0503020204020204" charset="-122"/>
                <a:ea typeface="微软雅黑" panose="020B0503020204020204" charset="-122"/>
              </a:rPr>
              <a:t>，实用新型发明</a:t>
            </a:r>
            <a:r>
              <a:rPr lang="zh-CN" altLang="en-US" sz="1200" dirty="0" smtClean="0">
                <a:solidFill>
                  <a:prstClr val="black"/>
                </a:solidFill>
                <a:latin typeface="微软雅黑" panose="020B0503020204020204" charset="-122"/>
                <a:ea typeface="微软雅黑" panose="020B0503020204020204" charset="-122"/>
              </a:rPr>
              <a:t>专利</a:t>
            </a:r>
            <a:r>
              <a:rPr lang="en-US" altLang="zh-CN" sz="1200" dirty="0" smtClean="0">
                <a:solidFill>
                  <a:prstClr val="black"/>
                </a:solidFill>
                <a:latin typeface="微软雅黑" panose="020B0503020204020204" charset="-122"/>
                <a:ea typeface="微软雅黑" panose="020B0503020204020204" charset="-122"/>
              </a:rPr>
              <a:t>4</a:t>
            </a:r>
            <a:r>
              <a:rPr lang="zh-CN" altLang="en-US" sz="1200" dirty="0" smtClean="0">
                <a:solidFill>
                  <a:prstClr val="black"/>
                </a:solidFill>
                <a:latin typeface="微软雅黑" panose="020B0503020204020204" charset="-122"/>
                <a:ea typeface="微软雅黑" panose="020B0503020204020204" charset="-122"/>
              </a:rPr>
              <a:t>项</a:t>
            </a:r>
            <a:r>
              <a:rPr lang="zh-CN" altLang="en-US" sz="1200" dirty="0">
                <a:solidFill>
                  <a:prstClr val="black"/>
                </a:solidFill>
                <a:latin typeface="微软雅黑" panose="020B0503020204020204" charset="-122"/>
                <a:ea typeface="微软雅黑" panose="020B0503020204020204" charset="-122"/>
              </a:rPr>
              <a:t>。被中国医师协耳鼻咽喉科医师分会授予“全国优秀青年医师”称号。</a:t>
            </a:r>
            <a:endParaRPr lang="zh-CN"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承担全军医学科技青年培育（拔尖）项目</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a:t>
            </a:r>
            <a:r>
              <a:rPr kumimoji="0" lang="zh-CN" altLang="en-US"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，首发基金</a:t>
            </a:r>
            <a:r>
              <a:rPr lang="en-US" altLang="zh-CN" sz="1200" dirty="0" smtClean="0">
                <a:solidFill>
                  <a:prstClr val="black"/>
                </a:solidFill>
                <a:latin typeface="微软雅黑" panose="020B0503020204020204" charset="-122"/>
                <a:ea typeface="微软雅黑" panose="020B0503020204020204" charset="-122"/>
              </a:rPr>
              <a:t>1</a:t>
            </a:r>
            <a:r>
              <a:rPr lang="zh-CN" altLang="en-US" sz="1200" dirty="0" smtClean="0">
                <a:solidFill>
                  <a:prstClr val="black"/>
                </a:solidFill>
                <a:latin typeface="微软雅黑" panose="020B0503020204020204" charset="-122"/>
                <a:ea typeface="微软雅黑" panose="020B0503020204020204" charset="-122"/>
              </a:rPr>
              <a:t>项，</a:t>
            </a:r>
            <a:r>
              <a:rPr kumimoji="0" lang="zh-CN" altLang="en-US"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参与</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军队后勤重点课题</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项、装备课题</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项和国军标课题</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刁明芳</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副主任医师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医学博士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解放军总医院第六医学中心耳鼻咽喉头颈外科医学部</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63813" y="218735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37971" y="2128807"/>
            <a:ext cx="3325206" cy="1246495"/>
          </a:xfrm>
          <a:prstGeom prst="rect">
            <a:avLst/>
          </a:prstGeom>
          <a:noFill/>
          <a:ln w="9525">
            <a:noFill/>
            <a:miter lim="800000"/>
          </a:ln>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教育经历</a:t>
            </a:r>
            <a:endParaRPr lang="en-US" altLang="zh-CN" sz="1400" b="1"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1995</a:t>
            </a:r>
            <a:r>
              <a:rPr lang="en-US" altLang="zh-CN" sz="1200" dirty="0">
                <a:solidFill>
                  <a:prstClr val="black"/>
                </a:solidFill>
                <a:latin typeface="微软雅黑" panose="020B0503020204020204" charset="-122"/>
                <a:ea typeface="微软雅黑" panose="020B0503020204020204" charset="-122"/>
              </a:rPr>
              <a:t>.09</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-2000.07 </a:t>
            </a:r>
            <a:r>
              <a:rPr kumimoji="0" lang="en-US" altLang="zh-CN" sz="1200" i="0" u="none" strike="noStrike" kern="1200" cap="none" spc="0" normalizeH="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i="0" u="none" strike="noStrike" kern="1200" cap="none" spc="0" normalizeH="0" noProof="0" dirty="0">
                <a:ln>
                  <a:noFill/>
                </a:ln>
                <a:solidFill>
                  <a:prstClr val="black"/>
                </a:solidFill>
                <a:effectLst/>
                <a:uLnTx/>
                <a:uFillTx/>
                <a:latin typeface="微软雅黑" panose="020B0503020204020204" charset="-122"/>
                <a:ea typeface="微软雅黑" panose="020B0503020204020204" charset="-122"/>
                <a:cs typeface="+mn-cs"/>
              </a:rPr>
              <a:t>济宁医学院      学士</a:t>
            </a:r>
            <a:endParaRPr kumimoji="0" lang="en-US" altLang="zh-CN" sz="1200" i="0" u="none" strike="noStrike" kern="1200" cap="none" spc="0" normalizeH="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1200" baseline="0" dirty="0">
                <a:solidFill>
                  <a:prstClr val="black"/>
                </a:solidFill>
                <a:latin typeface="微软雅黑" panose="020B0503020204020204" charset="-122"/>
                <a:ea typeface="微软雅黑" panose="020B0503020204020204" charset="-122"/>
              </a:rPr>
              <a:t>2000.09-2005.06   </a:t>
            </a:r>
            <a:r>
              <a:rPr lang="zh-CN" altLang="en-US" sz="1200" baseline="0" dirty="0">
                <a:solidFill>
                  <a:prstClr val="black"/>
                </a:solidFill>
                <a:latin typeface="微软雅黑" panose="020B0503020204020204" charset="-122"/>
                <a:ea typeface="微软雅黑" panose="020B0503020204020204" charset="-122"/>
              </a:rPr>
              <a:t>第二军医大学   博士</a:t>
            </a:r>
            <a:endParaRPr lang="en-US" altLang="zh-CN" sz="1200" baseline="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2013.09-20.13.11  </a:t>
            </a:r>
            <a:r>
              <a:rPr lang="zh-CN" altLang="en-US" sz="1200" dirty="0">
                <a:solidFill>
                  <a:prstClr val="black"/>
                </a:solidFill>
                <a:latin typeface="微软雅黑" panose="020B0503020204020204" charset="-122"/>
                <a:ea typeface="微软雅黑" panose="020B0503020204020204" charset="-122"/>
              </a:rPr>
              <a:t>美国</a:t>
            </a:r>
            <a:r>
              <a:rPr lang="en-US" altLang="zh-CN" sz="1200" dirty="0">
                <a:solidFill>
                  <a:prstClr val="black"/>
                </a:solidFill>
                <a:latin typeface="微软雅黑" panose="020B0503020204020204" charset="-122"/>
                <a:ea typeface="微软雅黑" panose="020B0503020204020204" charset="-122"/>
              </a:rPr>
              <a:t>Emory</a:t>
            </a:r>
            <a:r>
              <a:rPr lang="zh-CN" altLang="en-US" sz="1200" dirty="0">
                <a:solidFill>
                  <a:prstClr val="black"/>
                </a:solidFill>
                <a:latin typeface="微软雅黑" panose="020B0503020204020204" charset="-122"/>
                <a:ea typeface="微软雅黑" panose="020B0503020204020204" charset="-122"/>
              </a:rPr>
              <a:t>大学  访问学者</a:t>
            </a:r>
            <a:endParaRPr lang="en-US" altLang="zh-CN" sz="1200" baseline="0" dirty="0">
              <a:solidFill>
                <a:prstClr val="black"/>
              </a:solidFill>
              <a:latin typeface="微软雅黑" panose="020B0503020204020204" charset="-122"/>
              <a:ea typeface="微软雅黑" panose="020B0503020204020204" charset="-122"/>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617603" y="4077177"/>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82236" y="4021947"/>
            <a:ext cx="3615092" cy="3677930"/>
          </a:xfrm>
          <a:prstGeom prst="rect">
            <a:avLst/>
          </a:prstGeom>
          <a:noFill/>
          <a:ln w="9525">
            <a:noFill/>
            <a:miter lim="800000"/>
          </a:ln>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zh-CN" altLang="en-US" sz="1200" noProof="0" dirty="0">
                <a:solidFill>
                  <a:prstClr val="black"/>
                </a:solidFill>
                <a:latin typeface="微软雅黑" panose="020B0503020204020204" charset="-122"/>
                <a:ea typeface="微软雅黑" panose="020B0503020204020204" charset="-122"/>
              </a:rPr>
              <a:t>中华医学会耳鼻咽喉头颈外科学分会听力学组 委员</a:t>
            </a:r>
            <a:endParaRPr lang="en-US" altLang="zh-CN" sz="1200" noProof="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200" i="0" u="none" strike="noStrike" kern="1200" cap="none" spc="0" normalizeH="0" baseline="0" dirty="0">
                <a:ln>
                  <a:noFill/>
                </a:ln>
                <a:solidFill>
                  <a:prstClr val="black"/>
                </a:solidFill>
                <a:effectLst/>
                <a:uLnTx/>
                <a:uFillTx/>
                <a:latin typeface="微软雅黑" panose="020B0503020204020204" charset="-122"/>
                <a:ea typeface="微软雅黑" panose="020B0503020204020204" charset="-122"/>
                <a:cs typeface="+mn-cs"/>
              </a:rPr>
              <a:t>中国医师协会耳鼻咽科医师分会耳内科学 委员</a:t>
            </a:r>
            <a:endParaRPr kumimoji="0" lang="en-US" altLang="zh-CN" sz="1200" i="0" u="none" strike="noStrike" kern="1200" cap="none" spc="0" normalizeH="0" baseline="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zh-CN" altLang="en-US" sz="1200" noProof="0" dirty="0">
                <a:solidFill>
                  <a:prstClr val="black"/>
                </a:solidFill>
                <a:latin typeface="微软雅黑" panose="020B0503020204020204" charset="-122"/>
                <a:ea typeface="微软雅黑" panose="020B0503020204020204" charset="-122"/>
              </a:rPr>
              <a:t>中国医疗保健国际交流促进会耳内科学分会 委员</a:t>
            </a:r>
            <a:endParaRPr lang="en-US" altLang="zh-CN" sz="1200" noProof="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200" i="0" u="none" strike="noStrike" kern="1200" cap="none" spc="0" normalizeH="0" baseline="0" dirty="0">
                <a:ln>
                  <a:noFill/>
                </a:ln>
                <a:solidFill>
                  <a:prstClr val="black"/>
                </a:solidFill>
                <a:effectLst/>
                <a:uLnTx/>
                <a:uFillTx/>
                <a:latin typeface="微软雅黑" panose="020B0503020204020204" charset="-122"/>
                <a:ea typeface="微软雅黑" panose="020B0503020204020204" charset="-122"/>
                <a:cs typeface="+mn-cs"/>
              </a:rPr>
              <a:t>中国医疗保健国际交流促进会眩晕医学分会</a:t>
            </a:r>
            <a:r>
              <a:rPr kumimoji="0" lang="zh-CN" altLang="en-US" sz="1200" i="0" u="none" strike="noStrike" kern="1200" cap="none" spc="0" normalizeH="0" dirty="0">
                <a:ln>
                  <a:noFill/>
                </a:ln>
                <a:solidFill>
                  <a:prstClr val="black"/>
                </a:solidFill>
                <a:effectLst/>
                <a:uLnTx/>
                <a:uFillTx/>
                <a:latin typeface="微软雅黑" panose="020B0503020204020204" charset="-122"/>
                <a:ea typeface="微软雅黑" panose="020B0503020204020204" charset="-122"/>
                <a:cs typeface="+mn-cs"/>
              </a:rPr>
              <a:t> 委员</a:t>
            </a:r>
            <a:endParaRPr kumimoji="0" lang="en-US" altLang="zh-CN" sz="1200" i="0" u="none" strike="noStrike" kern="1200" cap="none" spc="0" normalizeH="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zh-CN" altLang="en-US" sz="1200" baseline="0" noProof="0" dirty="0">
                <a:solidFill>
                  <a:prstClr val="black"/>
                </a:solidFill>
                <a:latin typeface="微软雅黑" panose="020B0503020204020204" charset="-122"/>
                <a:ea typeface="微软雅黑" panose="020B0503020204020204" charset="-122"/>
              </a:rPr>
              <a:t>中国医疗保健国际交流出促进会听力学分会</a:t>
            </a:r>
            <a:r>
              <a:rPr lang="zh-CN" altLang="en-US" sz="1200" noProof="0" dirty="0">
                <a:solidFill>
                  <a:prstClr val="black"/>
                </a:solidFill>
                <a:latin typeface="微软雅黑" panose="020B0503020204020204" charset="-122"/>
                <a:ea typeface="微软雅黑" panose="020B0503020204020204" charset="-122"/>
              </a:rPr>
              <a:t> 委员</a:t>
            </a:r>
            <a:endParaRPr lang="en-US" altLang="zh-CN" sz="1200" noProof="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中华耳鼻咽喉头颈外科</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杂志通讯编委</a:t>
            </a:r>
            <a:endParaRPr lang="en-US" altLang="zh-CN" sz="1200" noProof="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200" i="0" u="none" strike="noStrike" kern="1200" cap="none" spc="0" normalizeH="0" baseline="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i="0" u="none" strike="noStrike" kern="1200" cap="none" spc="0" normalizeH="0" baseline="0" dirty="0">
                <a:ln>
                  <a:noFill/>
                </a:ln>
                <a:solidFill>
                  <a:prstClr val="black"/>
                </a:solidFill>
                <a:effectLst/>
                <a:uLnTx/>
                <a:uFillTx/>
                <a:latin typeface="微软雅黑" panose="020B0503020204020204" charset="-122"/>
                <a:ea typeface="微软雅黑" panose="020B0503020204020204" charset="-122"/>
                <a:cs typeface="+mn-cs"/>
              </a:rPr>
              <a:t>听力学及言语疾病</a:t>
            </a:r>
            <a:r>
              <a:rPr kumimoji="0" lang="en-US" altLang="zh-CN" sz="1200" i="0" u="none" strike="noStrike" kern="1200" cap="none" spc="0" normalizeH="0" baseline="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i="0" u="none" strike="noStrike" kern="1200" cap="none" spc="0" normalizeH="0" baseline="0" dirty="0">
                <a:ln>
                  <a:noFill/>
                </a:ln>
                <a:solidFill>
                  <a:prstClr val="black"/>
                </a:solidFill>
                <a:effectLst/>
                <a:uLnTx/>
                <a:uFillTx/>
                <a:latin typeface="微软雅黑" panose="020B0503020204020204" charset="-122"/>
                <a:ea typeface="微软雅黑" panose="020B0503020204020204" charset="-122"/>
                <a:cs typeface="+mn-cs"/>
              </a:rPr>
              <a:t>杂志编委</a:t>
            </a:r>
            <a:endParaRPr kumimoji="0" lang="en-US" altLang="zh-CN" sz="1200" i="0" u="none" strike="noStrike" kern="1200" cap="none" spc="0" normalizeH="0" baseline="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1200" noProof="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北京市职业病鉴定专家</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altLang="zh-CN" sz="1400" b="1"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altLang="zh-CN" sz="1400" b="1"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2"/>
          <p:cNvSpPr txBox="1">
            <a:spLocks noChangeArrowheads="1"/>
          </p:cNvSpPr>
          <p:nvPr/>
        </p:nvSpPr>
        <p:spPr bwMode="auto">
          <a:xfrm>
            <a:off x="8505339" y="5049449"/>
            <a:ext cx="1920875" cy="29514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1" name="图片 20" descr="刁明芳20190102.jpg"/>
          <p:cNvPicPr>
            <a:picLocks noChangeAspect="1"/>
          </p:cNvPicPr>
          <p:nvPr/>
        </p:nvPicPr>
        <p:blipFill>
          <a:blip r:embed="rId3" cstate="print"/>
          <a:stretch>
            <a:fillRect/>
          </a:stretch>
        </p:blipFill>
        <p:spPr>
          <a:xfrm>
            <a:off x="449522" y="1296821"/>
            <a:ext cx="1842448" cy="2579427"/>
          </a:xfrm>
          <a:prstGeom prst="rect">
            <a:avLst/>
          </a:prstGeom>
        </p:spPr>
      </p:pic>
      <p:pic>
        <p:nvPicPr>
          <p:cNvPr id="28" name="图片 24"/>
          <p:cNvPicPr>
            <a:picLocks noChangeAspect="1"/>
          </p:cNvPicPr>
          <p:nvPr/>
        </p:nvPicPr>
        <p:blipFill>
          <a:blip r:embed="rId1" cstate="print"/>
          <a:srcRect t="3896" r="91544" b="3088"/>
          <a:stretch>
            <a:fillRect/>
          </a:stretch>
        </p:blipFill>
        <p:spPr bwMode="auto">
          <a:xfrm>
            <a:off x="2582863" y="3397034"/>
            <a:ext cx="309562" cy="358775"/>
          </a:xfrm>
          <a:prstGeom prst="rect">
            <a:avLst/>
          </a:prstGeom>
          <a:noFill/>
          <a:ln w="9525">
            <a:noFill/>
            <a:miter lim="800000"/>
            <a:headEnd/>
            <a:tailEnd/>
          </a:ln>
        </p:spPr>
      </p:pic>
      <p:sp>
        <p:nvSpPr>
          <p:cNvPr id="29" name="文本框 25"/>
          <p:cNvSpPr txBox="1">
            <a:spLocks noChangeArrowheads="1"/>
          </p:cNvSpPr>
          <p:nvPr/>
        </p:nvSpPr>
        <p:spPr bwMode="auto">
          <a:xfrm>
            <a:off x="2916865" y="3326741"/>
            <a:ext cx="4180621" cy="1390124"/>
          </a:xfrm>
          <a:prstGeom prst="rect">
            <a:avLst/>
          </a:prstGeom>
          <a:noFill/>
          <a:ln w="9525">
            <a:noFill/>
            <a:miter lim="800000"/>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lang="zh-CN" altLang="en-US" sz="1400" b="1" dirty="0">
                <a:solidFill>
                  <a:prstClr val="black"/>
                </a:solidFill>
                <a:latin typeface="微软雅黑" panose="020B0503020204020204" charset="-122"/>
                <a:ea typeface="微软雅黑" panose="020B0503020204020204" charset="-122"/>
              </a:rPr>
              <a:t>工作</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经历</a:t>
            </a:r>
            <a:endParaRPr lang="en-US" altLang="zh-CN" sz="1400" b="1"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ts val="1440"/>
              </a:lnSpc>
              <a:spcBef>
                <a:spcPct val="0"/>
              </a:spcBef>
              <a:spcAft>
                <a:spcPct val="0"/>
              </a:spcAft>
              <a:buClrTx/>
              <a:buSzTx/>
              <a:buFontTx/>
              <a:buNone/>
              <a:defRPr/>
            </a:pPr>
            <a:r>
              <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2005.07-</a:t>
            </a:r>
            <a:r>
              <a:rPr lang="zh-CN" altLang="en-US" sz="1200" dirty="0" smtClean="0">
                <a:solidFill>
                  <a:prstClr val="black"/>
                </a:solidFill>
                <a:latin typeface="微软雅黑" panose="020B0503020204020204" charset="-122"/>
                <a:ea typeface="微软雅黑" panose="020B0503020204020204" charset="-122"/>
              </a:rPr>
              <a:t>至今  解放军总医院第六医学中心</a:t>
            </a:r>
            <a:endParaRPr lang="en-US" altLang="zh-CN" sz="1200" dirty="0" smtClean="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ts val="1440"/>
              </a:lnSpc>
              <a:spcBef>
                <a:spcPct val="0"/>
              </a:spcBef>
              <a:spcAft>
                <a:spcPct val="0"/>
              </a:spcAft>
              <a:buClrTx/>
              <a:buSzTx/>
              <a:buFontTx/>
              <a:buNone/>
              <a:defRPr/>
            </a:pPr>
            <a:r>
              <a:rPr lang="en-US" altLang="zh-CN" sz="1200" dirty="0" smtClean="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                      </a:t>
            </a:r>
            <a:r>
              <a:rPr lang="zh-CN" altLang="en-US" sz="1200" dirty="0" smtClean="0">
                <a:solidFill>
                  <a:prstClr val="black"/>
                </a:solidFill>
                <a:latin typeface="微软雅黑" panose="020B0503020204020204" charset="-122"/>
                <a:ea typeface="微软雅黑" panose="020B0503020204020204" charset="-122"/>
              </a:rPr>
              <a:t>耳鼻咽喉头颈外科医学部</a:t>
            </a:r>
            <a:endPar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altLang="zh-CN" sz="1400" b="1"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endParaRPr lang="en-US" altLang="zh-CN" sz="1200" baseline="0" dirty="0">
              <a:solidFill>
                <a:prstClr val="black"/>
              </a:solidFill>
              <a:latin typeface="微软雅黑" panose="020B0503020204020204" charset="-122"/>
              <a:ea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646331"/>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a:t>
            </a:r>
            <a:r>
              <a:rPr lang="zh-CN" altLang="en-US" sz="1200" dirty="0">
                <a:solidFill>
                  <a:prstClr val="black"/>
                </a:solidFill>
                <a:latin typeface="微软雅黑" panose="020B0503020204020204" charset="-122"/>
                <a:ea typeface="微软雅黑" panose="020B0503020204020204" charset="-122"/>
              </a:rPr>
              <a:t>硕士：临床医学（外科学）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920875" cy="738344"/>
          </a:xfrm>
          <a:prstGeom prst="rect">
            <a:avLst/>
          </a:prstGeom>
          <a:noFill/>
          <a:ln w="9525">
            <a:noFill/>
            <a:miter lim="800000"/>
          </a:ln>
        </p:spPr>
        <p:txBody>
          <a:bodyPr>
            <a:spAutoFit/>
          </a:bodyPr>
          <a:lstStyle/>
          <a:p>
            <a:pPr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a:t>
            </a:r>
            <a:r>
              <a:rPr lang="en-US" altLang="zh-CN" sz="1200" dirty="0">
                <a:solidFill>
                  <a:prstClr val="black"/>
                </a:solidFill>
                <a:latin typeface="微软雅黑" panose="020B0503020204020204" charset="-122"/>
                <a:ea typeface="微软雅黑" panose="020B0503020204020204" charset="-122"/>
              </a:rPr>
              <a:t>:18600310565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defRPr/>
            </a:pPr>
            <a:r>
              <a:rPr lang="en-US" altLang="zh-CN" sz="1200" dirty="0">
                <a:solidFill>
                  <a:prstClr val="black"/>
                </a:solidFill>
                <a:latin typeface="微软雅黑" panose="020B0503020204020204" charset="-122"/>
                <a:ea typeface="微软雅黑" panose="020B0503020204020204" charset="-122"/>
              </a:rPr>
              <a:t>liug0921@163.</a:t>
            </a:r>
            <a:r>
              <a:rPr lang="en-US" altLang="zh-CN" sz="1200">
                <a:solidFill>
                  <a:prstClr val="black"/>
                </a:solidFill>
                <a:latin typeface="微软雅黑" panose="020B0503020204020204" charset="-122"/>
                <a:ea typeface="微软雅黑" panose="020B0503020204020204" charset="-122"/>
              </a:rPr>
              <a:t>com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84987" y="1616076"/>
            <a:ext cx="4630879" cy="3151312"/>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腹部创伤及消化系肿瘤</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zh-CN" sz="1200" dirty="0">
                <a:solidFill>
                  <a:prstClr val="black"/>
                </a:solidFill>
                <a:latin typeface="微软雅黑" panose="020B0503020204020204" charset="-122"/>
                <a:ea typeface="微软雅黑" panose="020B0503020204020204" charset="-122"/>
              </a:rPr>
              <a:t>国内知名的胃癌、结直肠癌腹腔镜微创手术专家。具有丰富的临床经验，</a:t>
            </a:r>
            <a:r>
              <a:rPr lang="zh-CN" altLang="en-US" sz="1200" dirty="0">
                <a:solidFill>
                  <a:prstClr val="black"/>
                </a:solidFill>
                <a:latin typeface="微软雅黑" panose="020B0503020204020204" charset="-122"/>
                <a:ea typeface="微软雅黑" panose="020B0503020204020204" charset="-122"/>
              </a:rPr>
              <a:t>在海战伤研究领域成果突出，</a:t>
            </a:r>
            <a:r>
              <a:rPr lang="zh-CN" altLang="zh-CN" sz="1200" dirty="0">
                <a:solidFill>
                  <a:prstClr val="black"/>
                </a:solidFill>
                <a:latin typeface="微软雅黑" panose="020B0503020204020204" charset="-122"/>
                <a:ea typeface="微软雅黑" panose="020B0503020204020204" charset="-122"/>
              </a:rPr>
              <a:t>腹腔镜胃肠道肿瘤的根治性切除手术、糖尿病腹腔镜胃转流术及袖状胃切除手术方面具有较深的造诣。</a:t>
            </a:r>
            <a:endParaRPr lang="zh-CN" altLang="zh-CN" sz="1200" dirty="0">
              <a:solidFill>
                <a:prstClr val="black"/>
              </a:solidFill>
              <a:latin typeface="微软雅黑" panose="020B0503020204020204" charset="-122"/>
              <a:ea typeface="微软雅黑" panose="020B0503020204020204" charset="-122"/>
            </a:endParaRPr>
          </a:p>
          <a:p>
            <a:r>
              <a:rPr lang="zh-CN" altLang="zh-CN" sz="1200" dirty="0">
                <a:solidFill>
                  <a:prstClr val="black"/>
                </a:solidFill>
                <a:latin typeface="微软雅黑" panose="020B0503020204020204" charset="-122"/>
                <a:ea typeface="微软雅黑" panose="020B0503020204020204" charset="-122"/>
              </a:rPr>
              <a:t>以第一负责人承担军队后勤科研计划重大项目“海上医疗救护模拟仿真及关键系列研究”子课题研究任务；国家自然科学基金面上项目“</a:t>
            </a:r>
            <a:r>
              <a:rPr lang="en-US" altLang="zh-CN" sz="1200" dirty="0" err="1">
                <a:solidFill>
                  <a:prstClr val="black"/>
                </a:solidFill>
                <a:latin typeface="微软雅黑" panose="020B0503020204020204" charset="-122"/>
                <a:ea typeface="微软雅黑" panose="020B0503020204020204" charset="-122"/>
              </a:rPr>
              <a:t>P.endodontalis</a:t>
            </a:r>
            <a:r>
              <a:rPr lang="zh-CN" altLang="zh-CN" sz="1200" dirty="0">
                <a:solidFill>
                  <a:prstClr val="black"/>
                </a:solidFill>
                <a:latin typeface="微软雅黑" panose="020B0503020204020204" charset="-122"/>
                <a:ea typeface="微软雅黑" panose="020B0503020204020204" charset="-122"/>
              </a:rPr>
              <a:t>调控</a:t>
            </a:r>
            <a:r>
              <a:rPr lang="en-US" altLang="zh-CN" sz="1200" dirty="0">
                <a:solidFill>
                  <a:prstClr val="black"/>
                </a:solidFill>
                <a:latin typeface="微软雅黑" panose="020B0503020204020204" charset="-122"/>
                <a:ea typeface="微软雅黑" panose="020B0503020204020204" charset="-122"/>
              </a:rPr>
              <a:t>Lnc-AC093817SHP1</a:t>
            </a:r>
            <a:r>
              <a:rPr lang="zh-CN" altLang="zh-CN" sz="1200" dirty="0">
                <a:solidFill>
                  <a:prstClr val="black"/>
                </a:solidFill>
                <a:latin typeface="微软雅黑" panose="020B0503020204020204" charset="-122"/>
                <a:ea typeface="微软雅黑" panose="020B0503020204020204" charset="-122"/>
              </a:rPr>
              <a:t>轴促进</a:t>
            </a:r>
            <a:r>
              <a:rPr lang="en-US" altLang="zh-CN" sz="1200" dirty="0" err="1">
                <a:solidFill>
                  <a:prstClr val="black"/>
                </a:solidFill>
                <a:latin typeface="微软雅黑" panose="020B0503020204020204" charset="-122"/>
                <a:ea typeface="微软雅黑" panose="020B0503020204020204" charset="-122"/>
              </a:rPr>
              <a:t>HpCagA</a:t>
            </a:r>
            <a:r>
              <a:rPr lang="zh-CN" altLang="zh-CN" sz="1200" dirty="0">
                <a:solidFill>
                  <a:prstClr val="black"/>
                </a:solidFill>
                <a:latin typeface="微软雅黑" panose="020B0503020204020204" charset="-122"/>
                <a:ea typeface="微软雅黑" panose="020B0503020204020204" charset="-122"/>
              </a:rPr>
              <a:t>介导的胃黏膜屏障损伤在胃癌发生中的作用机制研究”参与人。发表</a:t>
            </a:r>
            <a:r>
              <a:rPr lang="en-US" altLang="zh-CN" sz="1200" dirty="0">
                <a:solidFill>
                  <a:prstClr val="black"/>
                </a:solidFill>
                <a:latin typeface="微软雅黑" panose="020B0503020204020204" charset="-122"/>
                <a:ea typeface="微软雅黑" panose="020B0503020204020204" charset="-122"/>
              </a:rPr>
              <a:t>SC</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10</a:t>
            </a:r>
            <a:r>
              <a:rPr lang="zh-CN" altLang="zh-CN" sz="1200" dirty="0">
                <a:solidFill>
                  <a:prstClr val="black"/>
                </a:solidFill>
                <a:latin typeface="微软雅黑" panose="020B0503020204020204" charset="-122"/>
                <a:ea typeface="微软雅黑" panose="020B0503020204020204" charset="-122"/>
              </a:rPr>
              <a:t>篇，论著</a:t>
            </a:r>
            <a:r>
              <a:rPr lang="en-US" altLang="zh-CN" sz="1200" dirty="0">
                <a:solidFill>
                  <a:prstClr val="black"/>
                </a:solidFill>
                <a:latin typeface="微软雅黑" panose="020B0503020204020204" charset="-122"/>
                <a:ea typeface="微软雅黑" panose="020B0503020204020204" charset="-122"/>
              </a:rPr>
              <a:t>30</a:t>
            </a:r>
            <a:r>
              <a:rPr lang="zh-CN" altLang="zh-CN" sz="1200" dirty="0">
                <a:solidFill>
                  <a:prstClr val="black"/>
                </a:solidFill>
                <a:latin typeface="微软雅黑" panose="020B0503020204020204" charset="-122"/>
                <a:ea typeface="微软雅黑" panose="020B0503020204020204" charset="-122"/>
              </a:rPr>
              <a:t>余篇，参编专著一部。 </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刘   刚</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2" y="519113"/>
            <a:ext cx="6624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副主任医师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lang="zh-CN" altLang="en-US" sz="1400" b="1" spc="120" dirty="0">
                <a:solidFill>
                  <a:srgbClr val="FFFFFF"/>
                </a:solidFill>
                <a:latin typeface="微软雅黑" panose="020B0503020204020204" charset="-122"/>
                <a:ea typeface="微软雅黑" panose="020B0503020204020204" charset="-122"/>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spc="120" smtClean="0">
                <a:solidFill>
                  <a:srgbClr val="FFFFFF"/>
                </a:solidFill>
                <a:latin typeface="微软雅黑" panose="020B0503020204020204" charset="-122"/>
                <a:ea typeface="微软雅黑" panose="020B0503020204020204" charset="-122"/>
              </a:rPr>
              <a:t>中国人民解放军总医院第六医学中心普通</a:t>
            </a:r>
            <a:r>
              <a:rPr lang="zh-CN" altLang="en-US" sz="1400" b="1" spc="120" dirty="0">
                <a:solidFill>
                  <a:srgbClr val="FFFFFF"/>
                </a:solidFill>
                <a:latin typeface="微软雅黑" panose="020B0503020204020204" charset="-122"/>
                <a:ea typeface="微软雅黑" panose="020B0503020204020204" charset="-122"/>
              </a:rPr>
              <a:t>外科科室主任</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15777"/>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41177"/>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21002" y="4195588"/>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08288" y="4221086"/>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3" cstate="print"/>
          <a:stretch>
            <a:fillRect/>
          </a:stretch>
        </p:blipFill>
        <p:spPr>
          <a:xfrm>
            <a:off x="446087" y="1182914"/>
            <a:ext cx="1798003" cy="2697005"/>
          </a:xfrm>
          <a:prstGeom prst="rect">
            <a:avLst/>
          </a:prstGeom>
        </p:spPr>
      </p:pic>
      <p:sp>
        <p:nvSpPr>
          <p:cNvPr id="3" name="文本框 2"/>
          <p:cNvSpPr txBox="1"/>
          <p:nvPr/>
        </p:nvSpPr>
        <p:spPr>
          <a:xfrm>
            <a:off x="2680149" y="2653036"/>
            <a:ext cx="4438682" cy="1569660"/>
          </a:xfrm>
          <a:prstGeom prst="rect">
            <a:avLst/>
          </a:prstGeom>
          <a:noFill/>
        </p:spPr>
        <p:txBody>
          <a:bodyPr wrap="square" rtlCol="0">
            <a:spAutoFit/>
          </a:bodyPr>
          <a:lstStyle/>
          <a:p>
            <a:pPr eaLnBrk="1" hangingPunct="1">
              <a:defRPr/>
            </a:pPr>
            <a:r>
              <a:rPr lang="en-US" altLang="zh-CN" sz="1200" dirty="0">
                <a:solidFill>
                  <a:prstClr val="black"/>
                </a:solidFill>
                <a:latin typeface="微软雅黑" panose="020B0503020204020204" charset="-122"/>
                <a:ea typeface="微软雅黑" panose="020B0503020204020204" charset="-122"/>
              </a:rPr>
              <a:t>1996.07  </a:t>
            </a:r>
            <a:r>
              <a:rPr lang="zh-CN" altLang="zh-CN" sz="1200" dirty="0">
                <a:solidFill>
                  <a:prstClr val="black"/>
                </a:solidFill>
                <a:latin typeface="微软雅黑" panose="020B0503020204020204" charset="-122"/>
                <a:ea typeface="微软雅黑" panose="020B0503020204020204" charset="-122"/>
              </a:rPr>
              <a:t>原海军总医院普通外科住院医师工作</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2002.12  </a:t>
            </a:r>
            <a:r>
              <a:rPr lang="zh-CN" altLang="zh-CN" sz="1200" dirty="0">
                <a:solidFill>
                  <a:prstClr val="black"/>
                </a:solidFill>
                <a:latin typeface="微软雅黑" panose="020B0503020204020204" charset="-122"/>
                <a:ea typeface="微软雅黑" panose="020B0503020204020204" charset="-122"/>
              </a:rPr>
              <a:t>原海军总医院普通外科主治医生工作</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2014.04  </a:t>
            </a:r>
            <a:r>
              <a:rPr lang="zh-CN" altLang="zh-CN" sz="1200" dirty="0">
                <a:solidFill>
                  <a:prstClr val="black"/>
                </a:solidFill>
                <a:latin typeface="微软雅黑" panose="020B0503020204020204" charset="-122"/>
                <a:ea typeface="微软雅黑" panose="020B0503020204020204" charset="-122"/>
              </a:rPr>
              <a:t>原海军总医院普通外科副主任</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2015.12  </a:t>
            </a:r>
            <a:r>
              <a:rPr lang="zh-CN" altLang="zh-CN" sz="1200" dirty="0">
                <a:solidFill>
                  <a:prstClr val="black"/>
                </a:solidFill>
                <a:latin typeface="微软雅黑" panose="020B0503020204020204" charset="-122"/>
                <a:ea typeface="微软雅黑" panose="020B0503020204020204" charset="-122"/>
              </a:rPr>
              <a:t>原海军总医院普通外科副主任医师</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2018.12  </a:t>
            </a:r>
            <a:r>
              <a:rPr lang="zh-CN" altLang="zh-CN" sz="1200" dirty="0">
                <a:solidFill>
                  <a:prstClr val="black"/>
                </a:solidFill>
                <a:latin typeface="微软雅黑" panose="020B0503020204020204" charset="-122"/>
                <a:ea typeface="微软雅黑" panose="020B0503020204020204" charset="-122"/>
              </a:rPr>
              <a:t>解放军总医院第一医学中心普通外科学部副主任医师</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2019.04  </a:t>
            </a:r>
            <a:r>
              <a:rPr lang="zh-CN" altLang="zh-CN" sz="1200" dirty="0">
                <a:solidFill>
                  <a:prstClr val="black"/>
                </a:solidFill>
                <a:latin typeface="微软雅黑" panose="020B0503020204020204" charset="-122"/>
                <a:ea typeface="微软雅黑" panose="020B0503020204020204" charset="-122"/>
              </a:rPr>
              <a:t>解放军总医院第六医学中心外科规培基地副主任教学主任</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2021.02 </a:t>
            </a:r>
            <a:r>
              <a:rPr lang="zh-CN" altLang="zh-CN" sz="1200" dirty="0">
                <a:solidFill>
                  <a:prstClr val="black"/>
                </a:solidFill>
                <a:latin typeface="微软雅黑" panose="020B0503020204020204" charset="-122"/>
                <a:ea typeface="微软雅黑" panose="020B0503020204020204" charset="-122"/>
              </a:rPr>
              <a:t>解放军总医院第六医学中心普通外科科室主任 </a:t>
            </a:r>
            <a:endParaRPr lang="zh-CN" altLang="en-US" sz="1200" dirty="0">
              <a:solidFill>
                <a:prstClr val="black"/>
              </a:solidFill>
              <a:latin typeface="微软雅黑" panose="020B0503020204020204" charset="-122"/>
              <a:ea typeface="微软雅黑" panose="020B0503020204020204" charset="-122"/>
            </a:endParaRPr>
          </a:p>
        </p:txBody>
      </p:sp>
      <p:sp>
        <p:nvSpPr>
          <p:cNvPr id="4" name="文本框 3"/>
          <p:cNvSpPr txBox="1"/>
          <p:nvPr/>
        </p:nvSpPr>
        <p:spPr>
          <a:xfrm>
            <a:off x="2830564" y="4528863"/>
            <a:ext cx="4054423" cy="1200329"/>
          </a:xfrm>
          <a:prstGeom prst="rect">
            <a:avLst/>
          </a:prstGeom>
          <a:noFill/>
        </p:spPr>
        <p:txBody>
          <a:bodyPr wrap="square" rtlCol="0">
            <a:spAutoFit/>
          </a:bodyPr>
          <a:lstStyle/>
          <a:p>
            <a:pPr eaLnBrk="1" hangingPunct="1">
              <a:defRPr/>
            </a:pPr>
            <a:r>
              <a:rPr lang="zh-CN" altLang="en-US" sz="1200" dirty="0">
                <a:solidFill>
                  <a:prstClr val="black"/>
                </a:solidFill>
                <a:latin typeface="微软雅黑" panose="020B0503020204020204" charset="-122"/>
                <a:ea typeface="微软雅黑" panose="020B0503020204020204" charset="-122"/>
              </a:rPr>
              <a:t>全军结直肠外科专业委员会委员</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zh-CN" altLang="zh-CN" sz="1200" dirty="0">
                <a:solidFill>
                  <a:prstClr val="black"/>
                </a:solidFill>
                <a:latin typeface="微软雅黑" panose="020B0503020204020204" charset="-122"/>
                <a:ea typeface="微软雅黑" panose="020B0503020204020204" charset="-122"/>
              </a:rPr>
              <a:t>中国健康管理协会胃肠道肿瘤防治与管理专业委员会秘书长 </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zh-CN" altLang="zh-CN" sz="1200" dirty="0">
                <a:solidFill>
                  <a:prstClr val="black"/>
                </a:solidFill>
                <a:latin typeface="微软雅黑" panose="020B0503020204020204" charset="-122"/>
                <a:ea typeface="微软雅黑" panose="020B0503020204020204" charset="-122"/>
              </a:rPr>
              <a:t>中国医师协会肿瘤外科医师委员会</a:t>
            </a:r>
            <a:r>
              <a:rPr lang="zh-CN" altLang="en-US" sz="1200" dirty="0">
                <a:solidFill>
                  <a:prstClr val="black"/>
                </a:solidFill>
                <a:latin typeface="微软雅黑" panose="020B0503020204020204" charset="-122"/>
                <a:ea typeface="微软雅黑" panose="020B0503020204020204" charset="-122"/>
              </a:rPr>
              <a:t>委员</a:t>
            </a:r>
            <a:r>
              <a:rPr lang="zh-CN"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zh-CN" altLang="zh-CN" sz="1200" dirty="0">
                <a:solidFill>
                  <a:prstClr val="black"/>
                </a:solidFill>
                <a:latin typeface="微软雅黑" panose="020B0503020204020204" charset="-122"/>
                <a:ea typeface="微软雅黑" panose="020B0503020204020204" charset="-122"/>
              </a:rPr>
              <a:t>中国医促会胃肠外科分会</a:t>
            </a:r>
            <a:r>
              <a:rPr lang="zh-CN" altLang="en-US" sz="1200" dirty="0">
                <a:solidFill>
                  <a:prstClr val="black"/>
                </a:solidFill>
                <a:latin typeface="微软雅黑" panose="020B0503020204020204" charset="-122"/>
                <a:ea typeface="微软雅黑" panose="020B0503020204020204" charset="-122"/>
              </a:rPr>
              <a:t>委员</a:t>
            </a:r>
            <a:r>
              <a:rPr lang="zh-CN" altLang="zh-CN" sz="1200" dirty="0">
                <a:solidFill>
                  <a:prstClr val="black"/>
                </a:solidFill>
                <a:latin typeface="微软雅黑" panose="020B0503020204020204" charset="-122"/>
                <a:ea typeface="微软雅黑" panose="020B0503020204020204" charset="-122"/>
              </a:rPr>
              <a:t>、中国医促会结直肠病学分会</a:t>
            </a:r>
            <a:r>
              <a:rPr lang="zh-CN" altLang="en-US" sz="1200" dirty="0">
                <a:solidFill>
                  <a:prstClr val="black"/>
                </a:solidFill>
                <a:latin typeface="微软雅黑" panose="020B0503020204020204" charset="-122"/>
                <a:ea typeface="微软雅黑" panose="020B0503020204020204" charset="-122"/>
              </a:rPr>
              <a:t>委员</a:t>
            </a:r>
            <a:endParaRPr lang="zh-CN" altLang="en-US" sz="1200" dirty="0">
              <a:solidFill>
                <a:prstClr val="black"/>
              </a:solidFill>
              <a:latin typeface="微软雅黑" panose="020B0503020204020204" charset="-122"/>
              <a:ea typeface="微软雅黑" panose="020B0503020204020204" charset="-122"/>
            </a:endParaRPr>
          </a:p>
        </p:txBody>
      </p:sp>
      <p:pic>
        <p:nvPicPr>
          <p:cNvPr id="7" name="图片 6" descr="几个人在厨房里&#10;&#10;中度可信度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831" y="3858471"/>
            <a:ext cx="4135851" cy="25651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831742" y="1804205"/>
            <a:ext cx="3579813" cy="553085"/>
          </a:xfrm>
          <a:prstGeom prst="rect">
            <a:avLst/>
          </a:prstGeom>
          <a:noFill/>
          <a:ln w="9525">
            <a:noFill/>
            <a:miter lim="800000"/>
          </a:ln>
        </p:spPr>
        <p:txBody>
          <a:bodyPr wrap="square">
            <a:spAutoFit/>
          </a:bodyPr>
          <a:lstStyle/>
          <a:p>
            <a:pPr lvl="0" eaLnBrk="1" hangingPunct="1">
              <a:lnSpc>
                <a:spcPct val="150000"/>
              </a:lnSpc>
              <a:defRPr/>
            </a:pPr>
            <a:r>
              <a:rPr lang="zh-CN" altLang="en-US" sz="1200" dirty="0" smtClean="0">
                <a:solidFill>
                  <a:prstClr val="black"/>
                </a:solidFill>
                <a:latin typeface="微软雅黑" panose="020B0503020204020204" charset="-122"/>
                <a:ea typeface="微软雅黑" panose="020B0503020204020204" charset="-122"/>
              </a:rPr>
              <a:t>学术型硕士：生物学，生物医学工程，药学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199" y="3868556"/>
            <a:ext cx="2348131" cy="7571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18255134581</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Office: </a:t>
            </a:r>
            <a:r>
              <a:rPr lang="zh-CN" altLang="en-US" sz="1200" dirty="0" smtClean="0">
                <a:solidFill>
                  <a:prstClr val="black"/>
                </a:solidFill>
                <a:latin typeface="微软雅黑" panose="020B0503020204020204" charset="-122"/>
                <a:ea typeface="微软雅黑" panose="020B0503020204020204" charset="-122"/>
              </a:rPr>
              <a:t>医学院</a:t>
            </a:r>
            <a:r>
              <a:rPr lang="en-US" altLang="zh-CN" sz="1200" dirty="0" smtClean="0">
                <a:solidFill>
                  <a:prstClr val="black"/>
                </a:solidFill>
                <a:latin typeface="微软雅黑" panose="020B0503020204020204" charset="-122"/>
                <a:ea typeface="微软雅黑" panose="020B0503020204020204" charset="-122"/>
              </a:rPr>
              <a:t>B2-410</a:t>
            </a:r>
            <a:br>
              <a:rPr lang="en-US" altLang="zh-CN" sz="1200" dirty="0" smtClean="0">
                <a:solidFill>
                  <a:prstClr val="black"/>
                </a:solidFill>
                <a:latin typeface="微软雅黑" panose="020B0503020204020204" charset="-122"/>
                <a:ea typeface="微软雅黑" panose="020B0503020204020204" charset="-122"/>
              </a:rPr>
            </a:b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Email:</a:t>
            </a:r>
            <a:r>
              <a:rPr lang="zh-CN" altLang="en-US" sz="1200" dirty="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pgao2</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@ustc.edu.cn</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7286522" y="1482416"/>
            <a:ext cx="4630879" cy="3055620"/>
          </a:xfrm>
          <a:prstGeom prst="rect">
            <a:avLst/>
          </a:prstGeom>
          <a:noFill/>
          <a:ln w="9525">
            <a:noFill/>
            <a:miter lim="800000"/>
          </a:ln>
        </p:spPr>
        <p:txBody>
          <a:bodyPr wrap="square">
            <a:spAutoFit/>
          </a:bodyPr>
          <a:lstStyle/>
          <a:p>
            <a:pPr>
              <a:lnSpc>
                <a:spcPct val="200000"/>
              </a:lnSpc>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smtClean="0">
                <a:solidFill>
                  <a:prstClr val="black"/>
                </a:solidFill>
                <a:latin typeface="微软雅黑" panose="020B0503020204020204" charset="-122"/>
                <a:ea typeface="微软雅黑" panose="020B0503020204020204" charset="-122"/>
              </a:rPr>
              <a:t>:</a:t>
            </a:r>
            <a:endParaRPr lang="en-US" altLang="zh-CN" sz="1200" b="1" dirty="0" smtClean="0">
              <a:solidFill>
                <a:prstClr val="black"/>
              </a:solidFill>
              <a:latin typeface="微软雅黑" panose="020B0503020204020204" charset="-122"/>
              <a:ea typeface="微软雅黑" panose="020B0503020204020204" charset="-122"/>
            </a:endParaRPr>
          </a:p>
          <a:p>
            <a:pPr>
              <a:lnSpc>
                <a:spcPct val="200000"/>
              </a:lnSpc>
            </a:pPr>
            <a:r>
              <a:rPr lang="en-US" altLang="zh-CN" sz="1200" dirty="0" smtClean="0">
                <a:solidFill>
                  <a:schemeClr val="tx2">
                    <a:lumMod val="75000"/>
                  </a:schemeClr>
                </a:solidFill>
                <a:latin typeface="微软雅黑" panose="020B0503020204020204" charset="-122"/>
                <a:ea typeface="微软雅黑" panose="020B0503020204020204" charset="-122"/>
              </a:rPr>
              <a:t>    1</a:t>
            </a:r>
            <a:r>
              <a:rPr lang="zh-CN" altLang="en-US" sz="1200" dirty="0" smtClean="0">
                <a:solidFill>
                  <a:schemeClr val="tx2">
                    <a:lumMod val="75000"/>
                  </a:schemeClr>
                </a:solidFill>
                <a:latin typeface="微软雅黑" panose="020B0503020204020204" charset="-122"/>
                <a:ea typeface="微软雅黑" panose="020B0503020204020204" charset="-122"/>
              </a:rPr>
              <a:t>）肿瘤细胞代谢及肿瘤免疫</a:t>
            </a:r>
            <a:endParaRPr lang="en-US" altLang="zh-CN" sz="1200" dirty="0" smtClean="0">
              <a:solidFill>
                <a:schemeClr val="tx2">
                  <a:lumMod val="75000"/>
                </a:schemeClr>
              </a:solidFill>
              <a:latin typeface="微软雅黑" panose="020B0503020204020204" charset="-122"/>
              <a:ea typeface="微软雅黑" panose="020B0503020204020204" charset="-122"/>
            </a:endParaRPr>
          </a:p>
          <a:p>
            <a:pPr>
              <a:lnSpc>
                <a:spcPct val="200000"/>
              </a:lnSpc>
            </a:pPr>
            <a:r>
              <a:rPr lang="en-US" altLang="zh-CN" sz="1200" dirty="0" smtClean="0">
                <a:solidFill>
                  <a:schemeClr val="tx2">
                    <a:lumMod val="75000"/>
                  </a:schemeClr>
                </a:solidFill>
                <a:latin typeface="微软雅黑" panose="020B0503020204020204" charset="-122"/>
                <a:ea typeface="微软雅黑" panose="020B0503020204020204" charset="-122"/>
              </a:rPr>
              <a:t>     2</a:t>
            </a:r>
            <a:r>
              <a:rPr lang="zh-CN" altLang="en-US" sz="1200" dirty="0">
                <a:solidFill>
                  <a:schemeClr val="tx2">
                    <a:lumMod val="75000"/>
                  </a:schemeClr>
                </a:solidFill>
                <a:latin typeface="微软雅黑" panose="020B0503020204020204" charset="-122"/>
                <a:ea typeface="微软雅黑" panose="020B0503020204020204" charset="-122"/>
              </a:rPr>
              <a:t>）</a:t>
            </a:r>
            <a:r>
              <a:rPr lang="zh-CN" altLang="en-US" sz="1200" dirty="0" smtClean="0">
                <a:solidFill>
                  <a:schemeClr val="tx2">
                    <a:lumMod val="75000"/>
                  </a:schemeClr>
                </a:solidFill>
                <a:latin typeface="微软雅黑" panose="020B0503020204020204" charset="-122"/>
                <a:ea typeface="微软雅黑" panose="020B0503020204020204" charset="-122"/>
              </a:rPr>
              <a:t>干细胞代谢及命运调控</a:t>
            </a:r>
            <a:endParaRPr lang="en-US" altLang="zh-CN" sz="1200" b="1" dirty="0" smtClean="0">
              <a:solidFill>
                <a:prstClr val="black"/>
              </a:solidFill>
              <a:latin typeface="微软雅黑" panose="020B0503020204020204" charset="-122"/>
              <a:ea typeface="微软雅黑" panose="020B0503020204020204" charset="-122"/>
            </a:endParaRPr>
          </a:p>
          <a:p>
            <a:pPr algn="just" eaLnBrk="1" hangingPunct="1">
              <a:lnSpc>
                <a:spcPct val="120000"/>
              </a:lnSpc>
              <a:spcBef>
                <a:spcPts val="600"/>
              </a:spcBef>
              <a:defRPr/>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主要</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业绩</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    </a:t>
            </a:r>
            <a:r>
              <a:rPr lang="zh-CN" altLang="en-US" sz="1200" dirty="0" smtClean="0">
                <a:solidFill>
                  <a:schemeClr val="tx2">
                    <a:lumMod val="75000"/>
                  </a:schemeClr>
                </a:solidFill>
                <a:latin typeface="微软雅黑" panose="020B0503020204020204" charset="-122"/>
                <a:ea typeface="微软雅黑" panose="020B0503020204020204" charset="-122"/>
              </a:rPr>
              <a:t>在</a:t>
            </a:r>
            <a:r>
              <a:rPr lang="en-US" altLang="zh-CN" sz="1200" dirty="0">
                <a:solidFill>
                  <a:schemeClr val="tx2">
                    <a:lumMod val="75000"/>
                  </a:schemeClr>
                </a:solidFill>
                <a:latin typeface="微软雅黑" panose="020B0503020204020204" charset="-122"/>
                <a:ea typeface="微软雅黑" panose="020B0503020204020204" charset="-122"/>
              </a:rPr>
              <a:t>Nature, Cancer Cell, Cell Metabolism, Blood, Cell Research, Nature </a:t>
            </a:r>
            <a:r>
              <a:rPr lang="en-US" altLang="zh-CN" sz="1200" dirty="0" smtClean="0">
                <a:solidFill>
                  <a:schemeClr val="tx2">
                    <a:lumMod val="75000"/>
                  </a:schemeClr>
                </a:solidFill>
                <a:latin typeface="微软雅黑" panose="020B0503020204020204" charset="-122"/>
                <a:ea typeface="微软雅黑" panose="020B0503020204020204" charset="-122"/>
              </a:rPr>
              <a:t>Metabolism</a:t>
            </a:r>
            <a:r>
              <a:rPr lang="zh-CN" altLang="en-US" sz="1200" dirty="0" smtClean="0">
                <a:solidFill>
                  <a:schemeClr val="tx2">
                    <a:lumMod val="75000"/>
                  </a:schemeClr>
                </a:solidFill>
                <a:latin typeface="微软雅黑" panose="020B0503020204020204" charset="-122"/>
                <a:ea typeface="微软雅黑" panose="020B0503020204020204" charset="-122"/>
              </a:rPr>
              <a:t>等</a:t>
            </a:r>
            <a:r>
              <a:rPr lang="zh-CN" altLang="en-US" sz="1200" dirty="0">
                <a:solidFill>
                  <a:schemeClr val="tx2">
                    <a:lumMod val="75000"/>
                  </a:schemeClr>
                </a:solidFill>
                <a:latin typeface="微软雅黑" panose="020B0503020204020204" charset="-122"/>
                <a:ea typeface="微软雅黑" panose="020B0503020204020204" charset="-122"/>
              </a:rPr>
              <a:t>发表</a:t>
            </a:r>
            <a:r>
              <a:rPr lang="zh-CN" altLang="en-US" sz="1200" dirty="0" smtClean="0">
                <a:solidFill>
                  <a:schemeClr val="tx2">
                    <a:lumMod val="75000"/>
                  </a:schemeClr>
                </a:solidFill>
                <a:latin typeface="微软雅黑" panose="020B0503020204020204" charset="-122"/>
                <a:ea typeface="微软雅黑" panose="020B0503020204020204" charset="-122"/>
              </a:rPr>
              <a:t>论文</a:t>
            </a:r>
            <a:r>
              <a:rPr lang="en-US" altLang="zh-CN" sz="1200" dirty="0" smtClean="0">
                <a:solidFill>
                  <a:schemeClr val="tx2">
                    <a:lumMod val="75000"/>
                  </a:schemeClr>
                </a:solidFill>
                <a:latin typeface="微软雅黑" panose="020B0503020204020204" charset="-122"/>
                <a:ea typeface="微软雅黑" panose="020B0503020204020204" charset="-122"/>
              </a:rPr>
              <a:t>70</a:t>
            </a:r>
            <a:r>
              <a:rPr lang="zh-CN" altLang="en-US" sz="1200" dirty="0">
                <a:solidFill>
                  <a:schemeClr val="tx2">
                    <a:lumMod val="75000"/>
                  </a:schemeClr>
                </a:solidFill>
                <a:latin typeface="微软雅黑" panose="020B0503020204020204" charset="-122"/>
                <a:ea typeface="微软雅黑" panose="020B0503020204020204" charset="-122"/>
              </a:rPr>
              <a:t>余篇，</a:t>
            </a:r>
            <a:r>
              <a:rPr lang="zh-CN" altLang="en-US" sz="1200" dirty="0" smtClean="0">
                <a:solidFill>
                  <a:schemeClr val="tx2">
                    <a:lumMod val="75000"/>
                  </a:schemeClr>
                </a:solidFill>
                <a:latin typeface="微软雅黑" panose="020B0503020204020204" charset="-122"/>
                <a:ea typeface="微软雅黑" panose="020B0503020204020204" charset="-122"/>
              </a:rPr>
              <a:t>引用</a:t>
            </a:r>
            <a:r>
              <a:rPr lang="en-US" altLang="zh-CN" sz="1200" dirty="0" smtClean="0">
                <a:solidFill>
                  <a:schemeClr val="tx2">
                    <a:lumMod val="75000"/>
                  </a:schemeClr>
                </a:solidFill>
                <a:latin typeface="微软雅黑" panose="020B0503020204020204" charset="-122"/>
                <a:ea typeface="微软雅黑" panose="020B0503020204020204" charset="-122"/>
              </a:rPr>
              <a:t>12000</a:t>
            </a:r>
            <a:r>
              <a:rPr lang="zh-CN" altLang="en-US" sz="1200" dirty="0" smtClean="0">
                <a:solidFill>
                  <a:schemeClr val="tx2">
                    <a:lumMod val="75000"/>
                  </a:schemeClr>
                </a:solidFill>
                <a:latin typeface="微软雅黑" panose="020B0503020204020204" charset="-122"/>
                <a:ea typeface="微软雅黑" panose="020B0503020204020204" charset="-122"/>
              </a:rPr>
              <a:t>余次</a:t>
            </a:r>
            <a:r>
              <a:rPr lang="zh-CN" altLang="en-US" sz="1200" dirty="0" smtClean="0">
                <a:solidFill>
                  <a:prstClr val="black"/>
                </a:solidFill>
                <a:latin typeface="微软雅黑" panose="020B0503020204020204" charset="-122"/>
                <a:ea typeface="微软雅黑" panose="020B0503020204020204" charset="-122"/>
              </a:rPr>
              <a:t>。在肿瘤及干细胞代谢领域做出了系列国际领先的原创性成就</a:t>
            </a:r>
            <a:endParaRPr lang="en-US" altLang="zh-CN" sz="1200" dirty="0" smtClean="0">
              <a:solidFill>
                <a:prstClr val="black"/>
              </a:solidFill>
              <a:latin typeface="微软雅黑" panose="020B0503020204020204" charset="-122"/>
              <a:ea typeface="微软雅黑" panose="020B0503020204020204" charset="-122"/>
            </a:endParaRPr>
          </a:p>
          <a:p>
            <a:pPr algn="just" eaLnBrk="1" hangingPunct="1">
              <a:lnSpc>
                <a:spcPct val="120000"/>
              </a:lnSpc>
              <a:spcBef>
                <a:spcPts val="600"/>
              </a:spcBef>
              <a:defRPr/>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研究</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资助</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endPar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algn="just" eaLnBrk="1" hangingPunct="1">
              <a:lnSpc>
                <a:spcPct val="120000"/>
              </a:lnSpc>
              <a:spcBef>
                <a:spcPts val="600"/>
              </a:spcBef>
              <a:defRPr/>
            </a:pPr>
            <a:r>
              <a:rPr lang="en-US" altLang="zh-CN" sz="1200" b="1" dirty="0">
                <a:solidFill>
                  <a:prstClr val="black"/>
                </a:solidFill>
                <a:latin typeface="微软雅黑" panose="020B0503020204020204" charset="-122"/>
                <a:ea typeface="微软雅黑" panose="020B0503020204020204" charset="-122"/>
              </a:rPr>
              <a:t> </a:t>
            </a:r>
            <a:r>
              <a:rPr lang="en-US" altLang="zh-CN" sz="1200" b="1" dirty="0" smtClean="0">
                <a:solidFill>
                  <a:prstClr val="black"/>
                </a:solidFill>
                <a:latin typeface="微软雅黑" panose="020B0503020204020204" charset="-122"/>
                <a:ea typeface="微软雅黑" panose="020B0503020204020204" charset="-122"/>
              </a:rPr>
              <a:t>   </a:t>
            </a:r>
            <a:r>
              <a:rPr lang="zh-CN" altLang="en-US" sz="1200" dirty="0" smtClean="0">
                <a:solidFill>
                  <a:schemeClr val="tx2">
                    <a:lumMod val="75000"/>
                  </a:schemeClr>
                </a:solidFill>
                <a:latin typeface="微软雅黑" panose="020B0503020204020204" charset="-122"/>
                <a:ea typeface="微软雅黑" panose="020B0503020204020204" charset="-122"/>
              </a:rPr>
              <a:t>获</a:t>
            </a:r>
            <a:r>
              <a:rPr lang="zh-CN" altLang="en-US" sz="1200" dirty="0">
                <a:solidFill>
                  <a:schemeClr val="tx2">
                    <a:lumMod val="75000"/>
                  </a:schemeClr>
                </a:solidFill>
                <a:latin typeface="微软雅黑" panose="020B0503020204020204" charset="-122"/>
                <a:ea typeface="微软雅黑" panose="020B0503020204020204" charset="-122"/>
              </a:rPr>
              <a:t>科技部重大研究计划（首席科学家）、基金委重点</a:t>
            </a:r>
            <a:r>
              <a:rPr lang="zh-CN" altLang="en-US" sz="1200" dirty="0" smtClean="0">
                <a:solidFill>
                  <a:schemeClr val="tx2">
                    <a:lumMod val="75000"/>
                  </a:schemeClr>
                </a:solidFill>
                <a:latin typeface="微软雅黑" panose="020B0503020204020204" charset="-122"/>
                <a:ea typeface="微软雅黑" panose="020B0503020204020204" charset="-122"/>
              </a:rPr>
              <a:t>项目、广东省珠江人才等资助，过去三年个人纵向国家经费</a:t>
            </a:r>
            <a:r>
              <a:rPr lang="en-US" altLang="zh-CN" sz="1200" dirty="0" smtClean="0">
                <a:solidFill>
                  <a:schemeClr val="tx2">
                    <a:lumMod val="75000"/>
                  </a:schemeClr>
                </a:solidFill>
                <a:latin typeface="微软雅黑" panose="020B0503020204020204" charset="-122"/>
                <a:ea typeface="微软雅黑" panose="020B0503020204020204" charset="-122"/>
              </a:rPr>
              <a:t>1000</a:t>
            </a:r>
            <a:r>
              <a:rPr lang="zh-CN" altLang="en-US" sz="1200" dirty="0" smtClean="0">
                <a:solidFill>
                  <a:schemeClr val="tx2">
                    <a:lumMod val="75000"/>
                  </a:schemeClr>
                </a:solidFill>
                <a:latin typeface="微软雅黑" panose="020B0503020204020204" charset="-122"/>
                <a:ea typeface="微软雅黑" panose="020B0503020204020204" charset="-122"/>
              </a:rPr>
              <a:t>万元以上</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48283"/>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smtClean="0">
                <a:solidFill>
                  <a:srgbClr val="FFFFFF"/>
                </a:solidFill>
                <a:latin typeface="微软雅黑" panose="020B0503020204020204" charset="-122"/>
                <a:ea typeface="微软雅黑" panose="020B0503020204020204" charset="-122"/>
              </a:rPr>
              <a:t>高平</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3441125" y="162883"/>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教授</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，博士生导师</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53160" y="2303714"/>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1114" y="2315222"/>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5" name="图片 24"/>
          <p:cNvPicPr>
            <a:picLocks noChangeAspect="1"/>
          </p:cNvPicPr>
          <p:nvPr/>
        </p:nvPicPr>
        <p:blipFill>
          <a:blip r:embed="rId1" cstate="print"/>
          <a:srcRect t="3896" r="91544" b="3088"/>
          <a:stretch>
            <a:fillRect/>
          </a:stretch>
        </p:blipFill>
        <p:spPr bwMode="auto">
          <a:xfrm>
            <a:off x="2587949" y="5443556"/>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837898" y="5447594"/>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文本框 11"/>
          <p:cNvSpPr txBox="1">
            <a:spLocks noChangeArrowheads="1"/>
          </p:cNvSpPr>
          <p:nvPr/>
        </p:nvSpPr>
        <p:spPr bwMode="auto">
          <a:xfrm>
            <a:off x="2853597" y="5857341"/>
            <a:ext cx="3996716" cy="461665"/>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阳光开朗，肯吃苦，身体健康，热爱科学研究，热爱团队</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p:txBody>
      </p:sp>
      <p:sp>
        <p:nvSpPr>
          <p:cNvPr id="31" name="文本框 30"/>
          <p:cNvSpPr txBox="1"/>
          <p:nvPr/>
        </p:nvSpPr>
        <p:spPr>
          <a:xfrm>
            <a:off x="3370473" y="616660"/>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广东省科技创新领军人才，</a:t>
            </a:r>
            <a:r>
              <a:rPr kumimoji="0" lang="en-US" altLang="zh-CN"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973</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首席科学家</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28" name="图片 27"/>
          <p:cNvPicPr>
            <a:picLocks noChangeAspect="1"/>
          </p:cNvPicPr>
          <p:nvPr/>
        </p:nvPicPr>
        <p:blipFill>
          <a:blip r:embed="rId3"/>
          <a:stretch>
            <a:fillRect/>
          </a:stretch>
        </p:blipFill>
        <p:spPr>
          <a:xfrm>
            <a:off x="-49005" y="1633538"/>
            <a:ext cx="2207317" cy="1678871"/>
          </a:xfrm>
          <a:prstGeom prst="rect">
            <a:avLst/>
          </a:prstGeom>
          <a:effectLst>
            <a:outerShdw blurRad="152400" dist="50800" dir="5400000" algn="ctr" rotWithShape="0">
              <a:srgbClr val="000000">
                <a:alpha val="43137"/>
              </a:srgbClr>
            </a:outerShdw>
            <a:softEdge rad="12700"/>
          </a:effectLst>
        </p:spPr>
      </p:pic>
      <p:graphicFrame>
        <p:nvGraphicFramePr>
          <p:cNvPr id="35" name="表格 34"/>
          <p:cNvGraphicFramePr>
            <a:graphicFrameLocks noGrp="1"/>
          </p:cNvGraphicFramePr>
          <p:nvPr/>
        </p:nvGraphicFramePr>
        <p:xfrm>
          <a:off x="2757711" y="2773548"/>
          <a:ext cx="4383155" cy="2559052"/>
        </p:xfrm>
        <a:graphic>
          <a:graphicData uri="http://schemas.openxmlformats.org/drawingml/2006/table">
            <a:tbl>
              <a:tblPr/>
              <a:tblGrid>
                <a:gridCol w="1075114"/>
                <a:gridCol w="1909230"/>
                <a:gridCol w="1398811"/>
              </a:tblGrid>
              <a:tr h="3806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rgbClr val="002060"/>
                          </a:solidFill>
                          <a:effectLst/>
                          <a:latin typeface="+mn-lt"/>
                          <a:ea typeface="微软雅黑" panose="020B0503020204020204" charset="-122"/>
                        </a:rPr>
                        <a:t>1999-2003 </a:t>
                      </a:r>
                      <a:endParaRPr kumimoji="0" lang="zh-CN" altLang="en-US" sz="1400" b="0" i="0" u="none" strike="noStrike" cap="none" normalizeH="0" baseline="0" dirty="0">
                        <a:ln>
                          <a:noFill/>
                        </a:ln>
                        <a:solidFill>
                          <a:srgbClr val="FFFFFF"/>
                        </a:solidFill>
                        <a:effectLst/>
                        <a:latin typeface="+mn-lt"/>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002060"/>
                          </a:solidFill>
                          <a:effectLst/>
                          <a:latin typeface="微软雅黑" panose="020B0503020204020204" charset="-122"/>
                          <a:ea typeface="微软雅黑" panose="020B0503020204020204" charset="-122"/>
                        </a:rPr>
                        <a:t>日本大阪大学医学院</a:t>
                      </a:r>
                      <a:endParaRPr kumimoji="0" lang="zh-CN" altLang="en-US" sz="1400" b="0" i="0" u="none" strike="noStrike" cap="none" normalizeH="0" baseline="0" dirty="0">
                        <a:ln>
                          <a:noFill/>
                        </a:ln>
                        <a:solidFill>
                          <a:srgbClr val="FFFFFF"/>
                        </a:solidFill>
                        <a:effectLst/>
                        <a:latin typeface="Calibri" panose="020F0502020204030204" charset="0"/>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002060"/>
                          </a:solidFill>
                          <a:effectLst/>
                          <a:latin typeface="微软雅黑" panose="020B0503020204020204" charset="-122"/>
                          <a:ea typeface="微软雅黑" panose="020B0503020204020204" charset="-122"/>
                        </a:rPr>
                        <a:t>博士学位</a:t>
                      </a:r>
                      <a:endParaRPr kumimoji="0" lang="zh-CN" altLang="zh-CN" sz="1400" b="0" i="0" u="none" strike="noStrike" cap="none" normalizeH="0" baseline="0" dirty="0">
                        <a:ln>
                          <a:noFill/>
                        </a:ln>
                        <a:solidFill>
                          <a:srgbClr val="002060"/>
                        </a:solidFill>
                        <a:effectLst/>
                        <a:latin typeface="微软雅黑" panose="020B0503020204020204" charset="-122"/>
                        <a:ea typeface="微软雅黑" panose="020B0503020204020204"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r>
              <a:tr h="3806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rgbClr val="002060"/>
                          </a:solidFill>
                          <a:effectLst/>
                          <a:latin typeface="+mn-lt"/>
                          <a:ea typeface="微软雅黑" panose="020B0503020204020204" charset="-122"/>
                        </a:rPr>
                        <a:t>2003-2005 </a:t>
                      </a:r>
                      <a:endParaRPr kumimoji="0" lang="zh-CN" altLang="en-US" sz="1400" b="0" i="0" u="none" strike="noStrike" cap="none" normalizeH="0" baseline="0" dirty="0">
                        <a:ln>
                          <a:noFill/>
                        </a:ln>
                        <a:solidFill>
                          <a:srgbClr val="000000"/>
                        </a:solidFill>
                        <a:effectLst/>
                        <a:latin typeface="+mn-lt"/>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rgbClr val="002060"/>
                          </a:solidFill>
                          <a:effectLst/>
                          <a:latin typeface="微软雅黑" panose="020B0503020204020204" charset="-122"/>
                          <a:ea typeface="微软雅黑" panose="020B0503020204020204" charset="-122"/>
                        </a:rPr>
                        <a:t>美国国立癌症研究所</a:t>
                      </a:r>
                      <a:endParaRPr kumimoji="0" lang="zh-CN" altLang="en-US" sz="1400" b="0" i="0" u="none" strike="noStrike" cap="none" normalizeH="0" baseline="0" dirty="0">
                        <a:ln>
                          <a:noFill/>
                        </a:ln>
                        <a:solidFill>
                          <a:srgbClr val="000000"/>
                        </a:solidFill>
                        <a:effectLst/>
                        <a:latin typeface="Calibri" panose="020F0502020204030204" charset="0"/>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rPr>
                        <a:t>博士后</a:t>
                      </a:r>
                      <a:endPar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r>
              <a:tr h="3806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rgbClr val="002060"/>
                          </a:solidFill>
                          <a:effectLst/>
                          <a:latin typeface="+mn-lt"/>
                          <a:ea typeface="微软雅黑" panose="020B0503020204020204" charset="-122"/>
                        </a:rPr>
                        <a:t>2005-2007 </a:t>
                      </a:r>
                      <a:endParaRPr kumimoji="0" lang="zh-CN" altLang="en-US" sz="1400" b="0" i="0" u="none" strike="noStrike" cap="none" normalizeH="0" baseline="0" dirty="0">
                        <a:ln>
                          <a:noFill/>
                        </a:ln>
                        <a:solidFill>
                          <a:srgbClr val="000000"/>
                        </a:solidFill>
                        <a:effectLst/>
                        <a:latin typeface="+mn-lt"/>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002060"/>
                          </a:solidFill>
                          <a:effectLst/>
                          <a:latin typeface="微软雅黑" panose="020B0503020204020204" charset="-122"/>
                          <a:ea typeface="微软雅黑" panose="020B0503020204020204" charset="-122"/>
                        </a:rPr>
                        <a:t>约翰霍普金斯大学医学院</a:t>
                      </a:r>
                      <a:r>
                        <a:rPr kumimoji="0" lang="en-US" altLang="zh-CN" sz="1400" b="0" i="0" u="none" strike="noStrike" cap="none" normalizeH="0" baseline="0" dirty="0">
                          <a:ln>
                            <a:noFill/>
                          </a:ln>
                          <a:solidFill>
                            <a:srgbClr val="002060"/>
                          </a:solidFill>
                          <a:effectLst/>
                          <a:latin typeface="微软雅黑" panose="020B0503020204020204" charset="-122"/>
                          <a:ea typeface="微软雅黑" panose="020B0503020204020204" charset="-122"/>
                        </a:rPr>
                        <a:t> </a:t>
                      </a:r>
                      <a:endParaRPr kumimoji="0" lang="zh-CN" altLang="en-US" sz="1400" b="0" i="0" u="none" strike="noStrike" cap="none" normalizeH="0" baseline="0" dirty="0">
                        <a:ln>
                          <a:noFill/>
                        </a:ln>
                        <a:solidFill>
                          <a:srgbClr val="000000"/>
                        </a:solidFill>
                        <a:effectLst/>
                        <a:latin typeface="Calibri" panose="020F0502020204030204" charset="0"/>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rPr>
                        <a:t>博士后</a:t>
                      </a:r>
                      <a:endPar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r>
              <a:tr h="3806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rgbClr val="002060"/>
                          </a:solidFill>
                          <a:effectLst/>
                          <a:latin typeface="+mn-lt"/>
                          <a:ea typeface="微软雅黑" panose="020B0503020204020204" charset="-122"/>
                        </a:rPr>
                        <a:t>2007-2010 </a:t>
                      </a:r>
                      <a:endParaRPr kumimoji="0" lang="zh-CN" altLang="en-US" sz="1400" b="0" i="0" u="none" strike="noStrike" cap="none" normalizeH="0" baseline="0" dirty="0">
                        <a:ln>
                          <a:noFill/>
                        </a:ln>
                        <a:solidFill>
                          <a:srgbClr val="000000"/>
                        </a:solidFill>
                        <a:effectLst/>
                        <a:latin typeface="+mn-lt"/>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002060"/>
                          </a:solidFill>
                          <a:effectLst/>
                          <a:latin typeface="微软雅黑" panose="020B0503020204020204" charset="-122"/>
                          <a:ea typeface="微软雅黑" panose="020B0503020204020204" charset="-122"/>
                        </a:rPr>
                        <a:t>约翰霍普金斯大学医学院</a:t>
                      </a:r>
                      <a:r>
                        <a:rPr kumimoji="0" lang="en-US" altLang="zh-CN" sz="1400" b="0" i="0" u="none" strike="noStrike" cap="none" normalizeH="0" baseline="0" dirty="0">
                          <a:ln>
                            <a:noFill/>
                          </a:ln>
                          <a:solidFill>
                            <a:srgbClr val="002060"/>
                          </a:solidFill>
                          <a:effectLst/>
                          <a:latin typeface="微软雅黑" panose="020B0503020204020204" charset="-122"/>
                          <a:ea typeface="微软雅黑" panose="020B0503020204020204" charset="-122"/>
                        </a:rPr>
                        <a:t> </a:t>
                      </a:r>
                      <a:endParaRPr kumimoji="0" lang="zh-CN" altLang="en-US" sz="1400" b="0" i="0" u="none" strike="noStrike" cap="none" normalizeH="0" baseline="0" dirty="0">
                        <a:ln>
                          <a:noFill/>
                        </a:ln>
                        <a:solidFill>
                          <a:srgbClr val="000000"/>
                        </a:solidFill>
                        <a:effectLst/>
                        <a:latin typeface="Calibri" panose="020F0502020204030204" charset="0"/>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rPr>
                        <a:t>研究员</a:t>
                      </a:r>
                      <a:endPar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r>
              <a:tr h="3806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rgbClr val="002060"/>
                          </a:solidFill>
                          <a:effectLst/>
                          <a:latin typeface="+mn-lt"/>
                          <a:ea typeface="微软雅黑" panose="020B0503020204020204" charset="-122"/>
                        </a:rPr>
                        <a:t>2010-2017 </a:t>
                      </a:r>
                      <a:endParaRPr kumimoji="0" lang="zh-CN" altLang="en-US" sz="1400" b="0" i="0" u="none" strike="noStrike" cap="none" normalizeH="0" baseline="0" dirty="0">
                        <a:ln>
                          <a:noFill/>
                        </a:ln>
                        <a:solidFill>
                          <a:srgbClr val="000000"/>
                        </a:solidFill>
                        <a:effectLst/>
                        <a:latin typeface="+mn-lt"/>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002060"/>
                          </a:solidFill>
                          <a:effectLst/>
                          <a:latin typeface="微软雅黑" panose="020B0503020204020204" charset="-122"/>
                          <a:ea typeface="微软雅黑" panose="020B0503020204020204" charset="-122"/>
                        </a:rPr>
                        <a:t>中国科学技术大学</a:t>
                      </a:r>
                      <a:r>
                        <a:rPr kumimoji="0" lang="zh-CN" altLang="zh-CN" sz="1400" b="0" i="0" u="none" strike="noStrike" cap="none" normalizeH="0" baseline="0" dirty="0">
                          <a:ln>
                            <a:noFill/>
                          </a:ln>
                          <a:solidFill>
                            <a:srgbClr val="000000"/>
                          </a:solidFill>
                          <a:effectLst/>
                          <a:latin typeface="Calibri" panose="020F0502020204030204" charset="0"/>
                          <a:ea typeface="宋体" panose="02010600030101010101" pitchFamily="2" charset="-122"/>
                        </a:rPr>
                        <a:t> </a:t>
                      </a:r>
                      <a:endParaRPr kumimoji="0" lang="zh-CN" altLang="en-US" sz="1400" b="0" i="0" u="none" strike="noStrike" cap="none" normalizeH="0" baseline="0" dirty="0">
                        <a:ln>
                          <a:noFill/>
                        </a:ln>
                        <a:solidFill>
                          <a:srgbClr val="000000"/>
                        </a:solidFill>
                        <a:effectLst/>
                        <a:latin typeface="Calibri" panose="020F0502020204030204" charset="0"/>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rPr>
                        <a:t>教授</a:t>
                      </a:r>
                      <a:endPar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r>
              <a:tr h="38066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rgbClr val="002060"/>
                          </a:solidFill>
                          <a:effectLst/>
                          <a:latin typeface="+mn-lt"/>
                          <a:ea typeface="微软雅黑" panose="020B0503020204020204" charset="-122"/>
                        </a:rPr>
                        <a:t>2017-</a:t>
                      </a:r>
                      <a:r>
                        <a:rPr kumimoji="0" lang="zh-CN" altLang="en-US" sz="1400" b="0" i="0" u="none" strike="noStrike" cap="none" normalizeH="0" baseline="0" dirty="0">
                          <a:ln>
                            <a:noFill/>
                          </a:ln>
                          <a:solidFill>
                            <a:srgbClr val="002060"/>
                          </a:solidFill>
                          <a:effectLst/>
                          <a:latin typeface="+mn-lt"/>
                          <a:ea typeface="微软雅黑" panose="020B0503020204020204" charset="-122"/>
                        </a:rPr>
                        <a:t>目前</a:t>
                      </a:r>
                      <a:endParaRPr kumimoji="0" lang="zh-CN" altLang="en-US" sz="1400" b="0" i="0" u="none" strike="noStrike" cap="none" normalizeH="0" baseline="0" dirty="0">
                        <a:ln>
                          <a:noFill/>
                        </a:ln>
                        <a:solidFill>
                          <a:srgbClr val="000000"/>
                        </a:solidFill>
                        <a:effectLst/>
                        <a:latin typeface="+mn-lt"/>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002060"/>
                          </a:solidFill>
                          <a:effectLst/>
                          <a:latin typeface="微软雅黑" panose="020B0503020204020204" charset="-122"/>
                          <a:ea typeface="微软雅黑" panose="020B0503020204020204" charset="-122"/>
                        </a:rPr>
                        <a:t>华南理工大学</a:t>
                      </a:r>
                      <a:r>
                        <a:rPr kumimoji="0" lang="zh-CN" altLang="zh-CN" sz="1400" b="0" i="0" u="none" strike="noStrike" cap="none" normalizeH="0" baseline="0" dirty="0">
                          <a:ln>
                            <a:noFill/>
                          </a:ln>
                          <a:solidFill>
                            <a:srgbClr val="000000"/>
                          </a:solidFill>
                          <a:effectLst/>
                          <a:latin typeface="Calibri" panose="020F0502020204030204" charset="0"/>
                          <a:ea typeface="宋体" panose="02010600030101010101" pitchFamily="2" charset="-122"/>
                        </a:rPr>
                        <a:t> </a:t>
                      </a:r>
                      <a:endParaRPr kumimoji="0" lang="zh-CN" altLang="en-US" sz="1400" b="0" i="0" u="none" strike="noStrike" cap="none" normalizeH="0" baseline="0" dirty="0">
                        <a:ln>
                          <a:noFill/>
                        </a:ln>
                        <a:solidFill>
                          <a:srgbClr val="000000"/>
                        </a:solidFill>
                        <a:effectLst/>
                        <a:latin typeface="Calibri" panose="020F0502020204030204" charset="0"/>
                        <a:ea typeface="宋体" panose="02010600030101010101" pitchFamily="2" charset="-122"/>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rPr>
                        <a:t>教授</a:t>
                      </a:r>
                      <a:endParaRPr kumimoji="0" lang="zh-CN" altLang="en-US" sz="1400" b="0" i="0" u="none" strike="noStrike" kern="1200" cap="none" normalizeH="0" baseline="0" dirty="0">
                        <a:ln>
                          <a:noFill/>
                        </a:ln>
                        <a:solidFill>
                          <a:srgbClr val="002060"/>
                        </a:solidFill>
                        <a:effectLst/>
                        <a:latin typeface="微软雅黑" panose="020B0503020204020204" charset="-122"/>
                        <a:ea typeface="微软雅黑" panose="020B0503020204020204" charset="-122"/>
                        <a:cs typeface="+mn-cs"/>
                      </a:endParaRPr>
                    </a:p>
                  </a:txBody>
                  <a:tcPr marT="45740" marB="45740" horzOverflow="overflow">
                    <a:lnL>
                      <a:noFill/>
                    </a:lnL>
                    <a:lnR>
                      <a:noFill/>
                    </a:lnR>
                    <a:lnT>
                      <a:noFill/>
                    </a:lnT>
                    <a:lnB>
                      <a:noFill/>
                    </a:lnB>
                    <a:lnTlToBr>
                      <a:noFill/>
                    </a:lnTlToBr>
                    <a:lnBlToTr>
                      <a:noFill/>
                    </a:lnBlToTr>
                    <a:solidFill>
                      <a:schemeClr val="accent5">
                        <a:lumMod val="20000"/>
                        <a:lumOff val="80000"/>
                      </a:schemeClr>
                    </a:solidFill>
                  </a:tcPr>
                </a:tc>
              </a:tr>
            </a:tbl>
          </a:graphicData>
        </a:graphic>
      </p:graphicFrame>
      <p:sp>
        <p:nvSpPr>
          <p:cNvPr id="3" name="矩形 2"/>
          <p:cNvSpPr/>
          <p:nvPr/>
        </p:nvSpPr>
        <p:spPr>
          <a:xfrm>
            <a:off x="7241013" y="4511354"/>
            <a:ext cx="1043876" cy="313932"/>
          </a:xfrm>
          <a:prstGeom prst="rect">
            <a:avLst/>
          </a:prstGeom>
        </p:spPr>
        <p:txBody>
          <a:bodyPr wrap="none">
            <a:spAutoFit/>
          </a:bodyPr>
          <a:lstStyle/>
          <a:p>
            <a:pPr algn="just" eaLnBrk="1" hangingPunct="1">
              <a:lnSpc>
                <a:spcPct val="120000"/>
              </a:lnSpc>
              <a:spcBef>
                <a:spcPts val="600"/>
              </a:spcBef>
              <a:defRPr/>
            </a:pPr>
            <a:r>
              <a:rPr lang="zh-CN" altLang="en-US" sz="1200" b="1" dirty="0" smtClean="0">
                <a:solidFill>
                  <a:prstClr val="black"/>
                </a:solidFill>
                <a:latin typeface="微软雅黑" panose="020B0503020204020204" charset="-122"/>
                <a:ea typeface="微软雅黑" panose="020B0503020204020204" charset="-122"/>
              </a:rPr>
              <a:t>代表性论文</a:t>
            </a:r>
            <a:r>
              <a:rPr lang="en-US" altLang="zh-CN" sz="1200" b="1" dirty="0" smtClean="0">
                <a:solidFill>
                  <a:prstClr val="black"/>
                </a:solidFill>
                <a:latin typeface="微软雅黑" panose="020B0503020204020204" charset="-122"/>
                <a:ea typeface="微软雅黑" panose="020B0503020204020204" charset="-122"/>
              </a:rPr>
              <a:t>: </a:t>
            </a:r>
            <a:endParaRPr lang="en-US" altLang="zh-CN" sz="1200" b="1" dirty="0">
              <a:solidFill>
                <a:prstClr val="black"/>
              </a:solidFill>
              <a:latin typeface="微软雅黑" panose="020B0503020204020204" charset="-122"/>
              <a:ea typeface="微软雅黑" panose="020B0503020204020204" charset="-122"/>
            </a:endParaRPr>
          </a:p>
        </p:txBody>
      </p:sp>
      <p:sp>
        <p:nvSpPr>
          <p:cNvPr id="36" name="Text Box 8"/>
          <p:cNvSpPr txBox="1">
            <a:spLocks noChangeArrowheads="1"/>
          </p:cNvSpPr>
          <p:nvPr/>
        </p:nvSpPr>
        <p:spPr bwMode="auto">
          <a:xfrm>
            <a:off x="7286522" y="4762290"/>
            <a:ext cx="4802979" cy="1614233"/>
          </a:xfrm>
          <a:prstGeom prst="rect">
            <a:avLst/>
          </a:prstGeom>
          <a:noFill/>
          <a:ln w="9525">
            <a:noFill/>
            <a:miter lim="800000"/>
          </a:ln>
        </p:spPr>
        <p:txBody>
          <a:bodyPr wrap="square">
            <a:spAutoFit/>
          </a:bodyPr>
          <a:lstStyle/>
          <a:p>
            <a:pPr marL="342900" indent="-342900" algn="just">
              <a:lnSpc>
                <a:spcPct val="175000"/>
              </a:lnSpc>
              <a:buClr>
                <a:schemeClr val="accent2"/>
              </a:buClr>
            </a:pP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1</a:t>
            </a:r>
            <a:r>
              <a:rPr lang="zh-CN" altLang="en-US"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Gao P*    et al .          </a:t>
            </a:r>
            <a:r>
              <a:rPr lang="en-US" altLang="zh-CN" sz="1100" b="1" dirty="0" smtClean="0">
                <a:solidFill>
                  <a:srgbClr val="C00000"/>
                </a:solidFill>
                <a:latin typeface="Arial" panose="020B0604020202020204" pitchFamily="34" charset="0"/>
                <a:ea typeface="黑体" panose="02010609060101010101" pitchFamily="49" charset="-122"/>
                <a:cs typeface="Arial" panose="020B0604020202020204" pitchFamily="34" charset="0"/>
              </a:rPr>
              <a:t>Nature</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2009 </a:t>
            </a:r>
            <a:r>
              <a:rPr lang="zh-CN" altLang="en-US"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（*通讯作者）</a:t>
            </a:r>
            <a:endPar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endParaRPr>
          </a:p>
          <a:p>
            <a:pPr marL="342900" indent="-342900" algn="just">
              <a:lnSpc>
                <a:spcPct val="175000"/>
              </a:lnSpc>
              <a:buClr>
                <a:schemeClr val="accent2"/>
              </a:buClr>
            </a:pP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2)</a:t>
            </a:r>
            <a:r>
              <a:rPr lang="zh-CN" altLang="en-US"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Li </a:t>
            </a:r>
            <a:r>
              <a:rPr lang="en-US" altLang="zh-CN" sz="1100" b="1" dirty="0" err="1" smtClean="0">
                <a:solidFill>
                  <a:srgbClr val="000099"/>
                </a:solidFill>
                <a:latin typeface="Arial" panose="020B0604020202020204" pitchFamily="34" charset="0"/>
                <a:ea typeface="黑体" panose="02010609060101010101" pitchFamily="49" charset="-122"/>
                <a:cs typeface="Arial" panose="020B0604020202020204" pitchFamily="34" charset="0"/>
              </a:rPr>
              <a:t>sT</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 Gao P*        </a:t>
            </a:r>
            <a:r>
              <a:rPr lang="en-US" altLang="zh-CN" sz="1100" b="1" dirty="0" smtClean="0">
                <a:solidFill>
                  <a:srgbClr val="C00000"/>
                </a:solidFill>
                <a:latin typeface="Arial" panose="020B0604020202020204" pitchFamily="34" charset="0"/>
                <a:ea typeface="黑体" panose="02010609060101010101" pitchFamily="49" charset="-122"/>
                <a:cs typeface="Arial" panose="020B0604020202020204" pitchFamily="34" charset="0"/>
              </a:rPr>
              <a:t>Nature Metabolism </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2020   ( nature </a:t>
            </a:r>
            <a:r>
              <a:rPr lang="zh-CN" altLang="en-US"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子刊</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a:t>
            </a:r>
            <a:endPar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endParaRPr>
          </a:p>
          <a:p>
            <a:pPr algn="just">
              <a:lnSpc>
                <a:spcPct val="175000"/>
              </a:lnSpc>
              <a:buClr>
                <a:schemeClr val="accent2"/>
              </a:buClr>
            </a:pP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3</a:t>
            </a:r>
            <a:r>
              <a:rPr lang="zh-CN" altLang="en-US"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Wu </a:t>
            </a:r>
            <a:r>
              <a:rPr lang="en-US" altLang="zh-CN" sz="1100" b="1" dirty="0">
                <a:solidFill>
                  <a:srgbClr val="000099"/>
                </a:solidFill>
                <a:latin typeface="Arial" panose="020B0604020202020204" pitchFamily="34" charset="0"/>
                <a:ea typeface="黑体" panose="02010609060101010101" pitchFamily="49" charset="-122"/>
                <a:cs typeface="Arial" panose="020B0604020202020204" pitchFamily="34" charset="0"/>
              </a:rPr>
              <a:t>G,….. </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Gao </a:t>
            </a:r>
            <a:r>
              <a:rPr lang="en-US" altLang="zh-CN" sz="1100" b="1" dirty="0">
                <a:solidFill>
                  <a:srgbClr val="000099"/>
                </a:solidFill>
                <a:latin typeface="Arial" panose="020B0604020202020204" pitchFamily="34" charset="0"/>
                <a:ea typeface="黑体" panose="02010609060101010101" pitchFamily="49" charset="-122"/>
                <a:cs typeface="Arial" panose="020B0604020202020204" pitchFamily="34" charset="0"/>
              </a:rPr>
              <a:t>P*    </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a:t>
            </a:r>
            <a:r>
              <a:rPr lang="en-US" altLang="zh-CN" sz="1100" b="1" dirty="0" smtClean="0">
                <a:solidFill>
                  <a:srgbClr val="C00000"/>
                </a:solidFill>
                <a:latin typeface="Arial" panose="020B0604020202020204" pitchFamily="34" charset="0"/>
                <a:ea typeface="黑体" panose="02010609060101010101" pitchFamily="49" charset="-122"/>
                <a:cs typeface="Arial" panose="020B0604020202020204" pitchFamily="34" charset="0"/>
              </a:rPr>
              <a:t>Nature Communications      </a:t>
            </a:r>
            <a:r>
              <a:rPr lang="en-US" altLang="zh-CN" sz="1100" b="1" dirty="0">
                <a:solidFill>
                  <a:srgbClr val="000099"/>
                </a:solidFill>
                <a:latin typeface="Arial" panose="020B0604020202020204" pitchFamily="34" charset="0"/>
                <a:ea typeface="黑体" panose="02010609060101010101" pitchFamily="49" charset="-122"/>
                <a:cs typeface="Arial" panose="020B0604020202020204" pitchFamily="34" charset="0"/>
              </a:rPr>
              <a:t>2017   </a:t>
            </a:r>
            <a:endParaRPr lang="en-US" altLang="zh-CN" sz="1100" b="1" dirty="0">
              <a:solidFill>
                <a:srgbClr val="000099"/>
              </a:solidFill>
              <a:latin typeface="Arial" panose="020B0604020202020204" pitchFamily="34" charset="0"/>
              <a:ea typeface="黑体" panose="02010609060101010101" pitchFamily="49" charset="-122"/>
              <a:cs typeface="Arial" panose="020B0604020202020204" pitchFamily="34" charset="0"/>
            </a:endParaRPr>
          </a:p>
          <a:p>
            <a:pPr algn="just">
              <a:lnSpc>
                <a:spcPct val="175000"/>
              </a:lnSpc>
              <a:buClr>
                <a:schemeClr val="accent2"/>
              </a:buClr>
            </a:pP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4)    </a:t>
            </a:r>
            <a:r>
              <a:rPr lang="en-US" altLang="zh-CN" sz="1100" b="1" dirty="0">
                <a:solidFill>
                  <a:srgbClr val="000099"/>
                </a:solidFill>
                <a:latin typeface="Arial" panose="020B0604020202020204" pitchFamily="34" charset="0"/>
                <a:ea typeface="黑体" panose="02010609060101010101" pitchFamily="49" charset="-122"/>
                <a:cs typeface="Arial" panose="020B0604020202020204" pitchFamily="34" charset="0"/>
              </a:rPr>
              <a:t>Wang L , … Gao P* </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a:t>
            </a:r>
            <a:r>
              <a:rPr lang="en-US" altLang="zh-CN" sz="1100" b="1" dirty="0" smtClean="0">
                <a:solidFill>
                  <a:srgbClr val="C00000"/>
                </a:solidFill>
                <a:latin typeface="Arial" panose="020B0604020202020204" pitchFamily="34" charset="0"/>
                <a:ea typeface="黑体" panose="02010609060101010101" pitchFamily="49" charset="-122"/>
                <a:cs typeface="Arial" panose="020B0604020202020204" pitchFamily="34" charset="0"/>
              </a:rPr>
              <a:t>EMBO Journal.</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2017  </a:t>
            </a:r>
            <a:endParaRPr lang="zh-CN" altLang="en-US" sz="1100" b="1" i="1" dirty="0">
              <a:solidFill>
                <a:srgbClr val="000099"/>
              </a:solidFill>
              <a:latin typeface="Arial" panose="020B0604020202020204" pitchFamily="34" charset="0"/>
              <a:cs typeface="Arial" panose="020B0604020202020204" pitchFamily="34" charset="0"/>
            </a:endParaRPr>
          </a:p>
          <a:p>
            <a:pPr marL="342900" indent="-342900" algn="just">
              <a:lnSpc>
                <a:spcPct val="175000"/>
              </a:lnSpc>
              <a:buClr>
                <a:schemeClr val="accent2"/>
              </a:buClr>
            </a:pP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5)</a:t>
            </a:r>
            <a:r>
              <a:rPr lang="zh-CN" altLang="en-US"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a:t>
            </a:r>
            <a:r>
              <a:rPr lang="en-US" altLang="zh-CN" sz="1100" b="1" dirty="0">
                <a:solidFill>
                  <a:srgbClr val="000099"/>
                </a:solidFill>
                <a:latin typeface="Arial" panose="020B0604020202020204" pitchFamily="34" charset="0"/>
                <a:ea typeface="黑体" panose="02010609060101010101" pitchFamily="49" charset="-122"/>
                <a:cs typeface="Arial" panose="020B0604020202020204" pitchFamily="34" charset="0"/>
              </a:rPr>
              <a:t>Zhong  X, .. Gao P</a:t>
            </a:r>
            <a:r>
              <a:rPr lang="en-US" altLang="zh-CN" sz="1100" b="1" dirty="0">
                <a:solidFill>
                  <a:srgbClr val="14007C"/>
                </a:solidFill>
                <a:latin typeface="Arial" panose="020B0604020202020204" pitchFamily="34" charset="0"/>
                <a:ea typeface="黑体" panose="02010609060101010101" pitchFamily="49" charset="-122"/>
                <a:cs typeface="Arial" panose="020B0604020202020204" pitchFamily="34" charset="0"/>
              </a:rPr>
              <a:t>*</a:t>
            </a:r>
            <a:r>
              <a:rPr lang="en-US" altLang="zh-CN" sz="1100" b="1"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1100" b="1" dirty="0" smtClean="0">
                <a:solidFill>
                  <a:srgbClr val="C00000"/>
                </a:solidFill>
                <a:latin typeface="Arial" panose="020B0604020202020204" pitchFamily="34" charset="0"/>
                <a:ea typeface="黑体" panose="02010609060101010101" pitchFamily="49" charset="-122"/>
                <a:cs typeface="Arial" panose="020B0604020202020204" pitchFamily="34" charset="0"/>
              </a:rPr>
              <a:t> Cell </a:t>
            </a:r>
            <a:r>
              <a:rPr lang="en-US" altLang="zh-CN" sz="1100" b="1" dirty="0">
                <a:solidFill>
                  <a:srgbClr val="C00000"/>
                </a:solidFill>
                <a:latin typeface="Arial" panose="020B0604020202020204" pitchFamily="34" charset="0"/>
                <a:ea typeface="黑体" panose="02010609060101010101" pitchFamily="49" charset="-122"/>
                <a:cs typeface="Arial" panose="020B0604020202020204" pitchFamily="34" charset="0"/>
              </a:rPr>
              <a:t>Metabolism         </a:t>
            </a:r>
            <a:r>
              <a:rPr lang="en-US" altLang="zh-CN" sz="1100" b="1" dirty="0">
                <a:solidFill>
                  <a:srgbClr val="000099"/>
                </a:solidFill>
                <a:latin typeface="Arial" panose="020B0604020202020204" pitchFamily="34" charset="0"/>
                <a:ea typeface="黑体" panose="02010609060101010101" pitchFamily="49" charset="-122"/>
                <a:cs typeface="Arial" panose="020B0604020202020204" pitchFamily="34" charset="0"/>
              </a:rPr>
              <a:t>2019   </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(Cell </a:t>
            </a:r>
            <a:r>
              <a:rPr lang="zh-CN" altLang="en-US"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子刊</a:t>
            </a:r>
            <a:r>
              <a:rPr lang="en-US" altLang="zh-CN" sz="1100" b="1" dirty="0" smtClean="0">
                <a:solidFill>
                  <a:srgbClr val="000099"/>
                </a:solidFill>
                <a:latin typeface="Arial" panose="020B0604020202020204" pitchFamily="34" charset="0"/>
                <a:ea typeface="黑体" panose="02010609060101010101" pitchFamily="49" charset="-122"/>
                <a:cs typeface="Arial" panose="020B0604020202020204" pitchFamily="34" charset="0"/>
              </a:rPr>
              <a:t>) </a:t>
            </a:r>
            <a:endParaRPr lang="en-US" altLang="zh-CN" sz="1100" b="1" dirty="0">
              <a:solidFill>
                <a:srgbClr val="000099"/>
              </a:solidFill>
              <a:latin typeface="Arial" panose="020B0604020202020204" pitchFamily="34" charset="0"/>
              <a:ea typeface="黑体" panose="02010609060101010101" pitchFamily="49" charset="-122"/>
              <a:cs typeface="Arial" panose="020B0604020202020204" pitchFamily="34" charset="0"/>
            </a:endParaRPr>
          </a:p>
        </p:txBody>
      </p:sp>
      <p:sp>
        <p:nvSpPr>
          <p:cNvPr id="21" name="文本框 21"/>
          <p:cNvSpPr txBox="1">
            <a:spLocks noChangeArrowheads="1"/>
          </p:cNvSpPr>
          <p:nvPr/>
        </p:nvSpPr>
        <p:spPr bwMode="auto">
          <a:xfrm>
            <a:off x="582786" y="248201"/>
            <a:ext cx="1605756" cy="516745"/>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华南理工大学医学院</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6584" y="1789708"/>
            <a:ext cx="3579813" cy="646331"/>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临床医学（ </a:t>
            </a:r>
            <a:r>
              <a:rPr lang="zh-CN" altLang="en-US" sz="1200" dirty="0" smtClean="0">
                <a:solidFill>
                  <a:prstClr val="black"/>
                </a:solidFill>
                <a:latin typeface="微软雅黑" panose="020B0503020204020204" charset="-122"/>
                <a:ea typeface="微软雅黑" panose="020B0503020204020204" charset="-122"/>
              </a:rPr>
              <a:t>心血管外科 ）</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258192" y="4103224"/>
            <a:ext cx="2506532" cy="9787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15801371359</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smtClean="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010-66951518</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Email</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wangrongd@126.com</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7176286" y="1789708"/>
            <a:ext cx="4758539" cy="4475071"/>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1</a:t>
            </a:r>
            <a:r>
              <a:rPr lang="zh-CN" altLang="en-US" sz="1200" dirty="0" smtClean="0">
                <a:solidFill>
                  <a:prstClr val="black"/>
                </a:solidFill>
                <a:latin typeface="微软雅黑" panose="020B0503020204020204" charset="-122"/>
                <a:ea typeface="微软雅黑" panose="020B0503020204020204" charset="-122"/>
              </a:rPr>
              <a:t>、机器人</a:t>
            </a:r>
            <a:r>
              <a:rPr lang="zh-CN" altLang="en-US" sz="1200" dirty="0">
                <a:solidFill>
                  <a:prstClr val="black"/>
                </a:solidFill>
                <a:latin typeface="微软雅黑" panose="020B0503020204020204" charset="-122"/>
                <a:ea typeface="微软雅黑" panose="020B0503020204020204" charset="-122"/>
              </a:rPr>
              <a:t>手术系统在心脏外科的应用及国产化研发</a:t>
            </a:r>
            <a:r>
              <a:rPr lang="zh-CN" altLang="en-US" sz="1200" dirty="0" smtClean="0">
                <a:solidFill>
                  <a:prstClr val="black"/>
                </a:solidFill>
                <a:latin typeface="微软雅黑" panose="020B0503020204020204" charset="-122"/>
                <a:ea typeface="微软雅黑" panose="020B0503020204020204" charset="-122"/>
              </a:rPr>
              <a:t>；</a:t>
            </a:r>
            <a:r>
              <a:rPr lang="en-US" altLang="zh-CN" sz="1200" dirty="0" smtClean="0">
                <a:solidFill>
                  <a:prstClr val="black"/>
                </a:solidFill>
                <a:latin typeface="微软雅黑" panose="020B0503020204020204" charset="-122"/>
                <a:ea typeface="微软雅黑" panose="020B0503020204020204" charset="-122"/>
              </a:rPr>
              <a:t>2</a:t>
            </a:r>
            <a:r>
              <a:rPr lang="zh-CN" altLang="en-US" sz="1200" dirty="0" smtClean="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缺血性心力衰竭的基础与临床研究</a:t>
            </a:r>
            <a:r>
              <a:rPr lang="zh-CN" altLang="en-US" sz="1200" dirty="0" smtClean="0">
                <a:solidFill>
                  <a:prstClr val="black"/>
                </a:solidFill>
                <a:latin typeface="微软雅黑" panose="020B0503020204020204" charset="-122"/>
                <a:ea typeface="微软雅黑" panose="020B0503020204020204" charset="-122"/>
              </a:rPr>
              <a:t>；</a:t>
            </a:r>
            <a:r>
              <a:rPr lang="en-US" altLang="zh-CN" sz="1200" dirty="0" smtClean="0">
                <a:solidFill>
                  <a:prstClr val="black"/>
                </a:solidFill>
                <a:latin typeface="微软雅黑" panose="020B0503020204020204" charset="-122"/>
                <a:ea typeface="微软雅黑" panose="020B0503020204020204" charset="-122"/>
              </a:rPr>
              <a:t>3</a:t>
            </a:r>
            <a:r>
              <a:rPr lang="zh-CN" altLang="en-US" sz="1200" dirty="0" smtClean="0">
                <a:solidFill>
                  <a:prstClr val="black"/>
                </a:solidFill>
                <a:latin typeface="微软雅黑" panose="020B0503020204020204" charset="-122"/>
                <a:ea typeface="微软雅黑" panose="020B0503020204020204" charset="-122"/>
              </a:rPr>
              <a:t>、心脏</a:t>
            </a:r>
            <a:r>
              <a:rPr lang="zh-CN" altLang="en-US" sz="1200" dirty="0">
                <a:solidFill>
                  <a:prstClr val="black"/>
                </a:solidFill>
                <a:latin typeface="微软雅黑" panose="020B0503020204020204" charset="-122"/>
                <a:ea typeface="微软雅黑" panose="020B0503020204020204" charset="-122"/>
              </a:rPr>
              <a:t>大血管战创伤急救关键技术的研发与应用</a:t>
            </a:r>
            <a:r>
              <a:rPr lang="zh-CN" altLang="en-US" sz="1200" dirty="0" smtClean="0">
                <a:solidFill>
                  <a:prstClr val="black"/>
                </a:solidFill>
                <a:latin typeface="微软雅黑" panose="020B0503020204020204" charset="-122"/>
                <a:ea typeface="微软雅黑" panose="020B0503020204020204" charset="-122"/>
              </a:rPr>
              <a:t>；</a:t>
            </a:r>
            <a:r>
              <a:rPr lang="en-US" altLang="zh-CN" sz="1200" dirty="0" smtClean="0">
                <a:solidFill>
                  <a:prstClr val="black"/>
                </a:solidFill>
                <a:latin typeface="微软雅黑" panose="020B0503020204020204" charset="-122"/>
                <a:ea typeface="微软雅黑" panose="020B0503020204020204" charset="-122"/>
              </a:rPr>
              <a:t>4</a:t>
            </a:r>
            <a:r>
              <a:rPr lang="zh-CN" altLang="en-US" sz="1200" dirty="0">
                <a:solidFill>
                  <a:prstClr val="black"/>
                </a:solidFill>
                <a:latin typeface="微软雅黑" panose="020B0503020204020204" charset="-122"/>
                <a:ea typeface="微软雅黑" panose="020B0503020204020204" charset="-122"/>
              </a:rPr>
              <a:t>、心脏大血管手术患者主动健康管理的关键技术研发</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从事心血管外科工作</a:t>
            </a:r>
            <a:r>
              <a:rPr lang="en-US" altLang="zh-CN" sz="1200" dirty="0">
                <a:solidFill>
                  <a:prstClr val="black"/>
                </a:solidFill>
                <a:latin typeface="微软雅黑" panose="020B0503020204020204" charset="-122"/>
                <a:ea typeface="微软雅黑" panose="020B0503020204020204" charset="-122"/>
              </a:rPr>
              <a:t>24</a:t>
            </a:r>
            <a:r>
              <a:rPr lang="zh-CN" altLang="en-US" sz="1200" dirty="0">
                <a:solidFill>
                  <a:prstClr val="black"/>
                </a:solidFill>
                <a:latin typeface="微软雅黑" panose="020B0503020204020204" charset="-122"/>
                <a:ea typeface="微软雅黑" panose="020B0503020204020204" charset="-122"/>
              </a:rPr>
              <a:t>年，擅长各类成人心脏大血管疾病的外科治疗</a:t>
            </a:r>
            <a:r>
              <a:rPr lang="zh-CN" altLang="en-US" sz="1200" dirty="0" smtClean="0">
                <a:solidFill>
                  <a:prstClr val="black"/>
                </a:solidFill>
                <a:latin typeface="微软雅黑" panose="020B0503020204020204" charset="-122"/>
                <a:ea typeface="微软雅黑" panose="020B0503020204020204" charset="-122"/>
              </a:rPr>
              <a:t>，主刀</a:t>
            </a:r>
            <a:r>
              <a:rPr lang="zh-CN" altLang="en-US" sz="1200" dirty="0">
                <a:solidFill>
                  <a:prstClr val="black"/>
                </a:solidFill>
                <a:latin typeface="微软雅黑" panose="020B0503020204020204" charset="-122"/>
                <a:ea typeface="微软雅黑" panose="020B0503020204020204" charset="-122"/>
              </a:rPr>
              <a:t>完成各类机器人微创</a:t>
            </a:r>
            <a:r>
              <a:rPr lang="zh-CN" altLang="en-US" sz="1200" dirty="0" smtClean="0">
                <a:solidFill>
                  <a:prstClr val="black"/>
                </a:solidFill>
                <a:latin typeface="微软雅黑" panose="020B0503020204020204" charset="-122"/>
                <a:ea typeface="微软雅黑" panose="020B0503020204020204" charset="-122"/>
              </a:rPr>
              <a:t>心脏等心脏手术</a:t>
            </a:r>
            <a:r>
              <a:rPr lang="en-US" altLang="zh-CN" sz="1200" dirty="0" smtClean="0">
                <a:solidFill>
                  <a:prstClr val="black"/>
                </a:solidFill>
                <a:latin typeface="微软雅黑" panose="020B0503020204020204" charset="-122"/>
                <a:ea typeface="微软雅黑" panose="020B0503020204020204" charset="-122"/>
              </a:rPr>
              <a:t>2700</a:t>
            </a:r>
            <a:r>
              <a:rPr lang="zh-CN" altLang="en-US" sz="1200" dirty="0">
                <a:solidFill>
                  <a:prstClr val="black"/>
                </a:solidFill>
                <a:latin typeface="微软雅黑" panose="020B0503020204020204" charset="-122"/>
                <a:ea typeface="微软雅黑" panose="020B0503020204020204" charset="-122"/>
              </a:rPr>
              <a:t>余例，主持“十三五”国家重点研发计划、军内课题及北京市科技计划课题四项，总经费</a:t>
            </a:r>
            <a:r>
              <a:rPr lang="en-US" altLang="zh-CN" sz="1200" dirty="0">
                <a:solidFill>
                  <a:prstClr val="black"/>
                </a:solidFill>
                <a:latin typeface="微软雅黑" panose="020B0503020204020204" charset="-122"/>
                <a:ea typeface="微软雅黑" panose="020B0503020204020204" charset="-122"/>
              </a:rPr>
              <a:t>1000</a:t>
            </a:r>
            <a:r>
              <a:rPr lang="zh-CN" altLang="en-US" sz="1200" dirty="0">
                <a:solidFill>
                  <a:prstClr val="black"/>
                </a:solidFill>
                <a:latin typeface="微软雅黑" panose="020B0503020204020204" charset="-122"/>
                <a:ea typeface="微软雅黑" panose="020B0503020204020204" charset="-122"/>
              </a:rPr>
              <a:t>余万元。以第一完成人获省部级科技进步二等奖以及解放军总医院教学成果二等奖各一项，发表</a:t>
            </a:r>
            <a:r>
              <a:rPr lang="en-US" altLang="zh-CN" sz="1200" dirty="0" smtClean="0">
                <a:solidFill>
                  <a:prstClr val="black"/>
                </a:solidFill>
                <a:latin typeface="微软雅黑" panose="020B0503020204020204" charset="-122"/>
                <a:ea typeface="微软雅黑" panose="020B0503020204020204" charset="-122"/>
              </a:rPr>
              <a:t>SCI</a:t>
            </a:r>
            <a:r>
              <a:rPr lang="zh-CN" altLang="en-US" sz="1200" dirty="0" smtClean="0">
                <a:solidFill>
                  <a:prstClr val="black"/>
                </a:solidFill>
                <a:latin typeface="微软雅黑" panose="020B0503020204020204" charset="-122"/>
                <a:ea typeface="微软雅黑" panose="020B0503020204020204" charset="-122"/>
              </a:rPr>
              <a:t>等论文</a:t>
            </a:r>
            <a:r>
              <a:rPr lang="zh-CN" altLang="en-US" sz="1200" dirty="0">
                <a:solidFill>
                  <a:prstClr val="black"/>
                </a:solidFill>
                <a:latin typeface="微软雅黑" panose="020B0503020204020204" charset="-122"/>
                <a:ea typeface="微软雅黑" panose="020B0503020204020204" charset="-122"/>
              </a:rPr>
              <a:t>三十余篇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200" dirty="0" smtClean="0">
                <a:solidFill>
                  <a:prstClr val="black"/>
                </a:solidFill>
                <a:latin typeface="微软雅黑" panose="020B0503020204020204" charset="-122"/>
                <a:ea typeface="微软雅黑" panose="020B0503020204020204" charset="-122"/>
              </a:rPr>
              <a:t>1</a:t>
            </a:r>
            <a:r>
              <a:rPr lang="zh-CN" altLang="en-US" sz="1200" dirty="0" smtClean="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国家重点研发计划</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基于大数据的人体健康管理系统在冠心病抗栓治疗中的应用</a:t>
            </a:r>
            <a:r>
              <a:rPr lang="en-US" altLang="zh-CN" sz="1200" dirty="0">
                <a:solidFill>
                  <a:prstClr val="black"/>
                </a:solidFill>
                <a:latin typeface="微软雅黑" panose="020B0503020204020204" charset="-122"/>
                <a:ea typeface="微软雅黑" panose="020B0503020204020204" charset="-122"/>
              </a:rPr>
              <a:t>(2016YFC1301400)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200" dirty="0" smtClean="0">
                <a:solidFill>
                  <a:prstClr val="black"/>
                </a:solidFill>
                <a:latin typeface="微软雅黑" panose="020B0503020204020204" charset="-122"/>
                <a:ea typeface="微软雅黑" panose="020B0503020204020204" charset="-122"/>
              </a:rPr>
              <a:t>2</a:t>
            </a:r>
            <a:r>
              <a:rPr lang="zh-CN" altLang="en-US" sz="1200" dirty="0" smtClean="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北京市科技计划课题：左胸外侧小切口微创冠脉搭桥与正中开胸冠脉搭桥的多中心前瞻性对比研究（</a:t>
            </a:r>
            <a:r>
              <a:rPr lang="en-US" altLang="zh-CN" sz="1200" dirty="0">
                <a:solidFill>
                  <a:prstClr val="black"/>
                </a:solidFill>
                <a:latin typeface="微软雅黑" panose="020B0503020204020204" charset="-122"/>
                <a:ea typeface="微软雅黑" panose="020B0503020204020204" charset="-122"/>
              </a:rPr>
              <a:t>Z191100006619013</a:t>
            </a:r>
            <a:r>
              <a:rPr lang="zh-CN" altLang="en-US" sz="1200" dirty="0" smtClean="0">
                <a:solidFill>
                  <a:prstClr val="black"/>
                </a:solidFill>
                <a:latin typeface="微软雅黑" panose="020B0503020204020204" charset="-122"/>
                <a:ea typeface="微软雅黑" panose="020B0503020204020204" charset="-122"/>
              </a:rPr>
              <a:t>）</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200" dirty="0" smtClean="0">
                <a:solidFill>
                  <a:prstClr val="black"/>
                </a:solidFill>
                <a:latin typeface="微软雅黑" panose="020B0503020204020204" charset="-122"/>
                <a:ea typeface="微软雅黑" panose="020B0503020204020204" charset="-122"/>
              </a:rPr>
              <a:t>3</a:t>
            </a:r>
            <a:r>
              <a:rPr lang="zh-CN" altLang="en-US" sz="1200" dirty="0" smtClean="0">
                <a:solidFill>
                  <a:prstClr val="black"/>
                </a:solidFill>
                <a:latin typeface="微软雅黑" panose="020B0503020204020204" charset="-122"/>
                <a:ea typeface="微软雅黑" panose="020B0503020204020204" charset="-122"/>
              </a:rPr>
              <a:t>、军队课题两项 （</a:t>
            </a:r>
            <a:r>
              <a:rPr lang="en-US" altLang="zh-CN" sz="1200" dirty="0" smtClean="0">
                <a:solidFill>
                  <a:prstClr val="black"/>
                </a:solidFill>
                <a:latin typeface="微软雅黑" panose="020B0503020204020204" charset="-122"/>
                <a:ea typeface="微软雅黑" panose="020B0503020204020204" charset="-122"/>
              </a:rPr>
              <a:t>2020</a:t>
            </a:r>
            <a:r>
              <a:rPr lang="zh-CN" altLang="en-US" sz="1200" dirty="0" smtClean="0">
                <a:solidFill>
                  <a:prstClr val="black"/>
                </a:solidFill>
                <a:latin typeface="微软雅黑" panose="020B0503020204020204" charset="-122"/>
                <a:ea typeface="微软雅黑" panose="020B0503020204020204" charset="-122"/>
              </a:rPr>
              <a:t>，</a:t>
            </a:r>
            <a:r>
              <a:rPr lang="en-US" altLang="zh-CN" sz="1200" dirty="0" smtClean="0">
                <a:solidFill>
                  <a:prstClr val="black"/>
                </a:solidFill>
                <a:latin typeface="微软雅黑" panose="020B0503020204020204" charset="-122"/>
                <a:ea typeface="微软雅黑" panose="020B0503020204020204" charset="-122"/>
              </a:rPr>
              <a:t>2022</a:t>
            </a:r>
            <a:r>
              <a:rPr lang="zh-CN" altLang="en-US" sz="1200" dirty="0" smtClean="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王    嵘</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2" y="519113"/>
            <a:ext cx="620666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smtClean="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教授 </a:t>
            </a:r>
            <a:r>
              <a:rPr lang="zh-CN" altLang="en-US" sz="1400" b="1" spc="120" dirty="0">
                <a:solidFill>
                  <a:srgbClr val="FFFFFF"/>
                </a:solidFill>
                <a:latin typeface="微软雅黑" panose="020B0503020204020204" charset="-122"/>
                <a:ea typeface="微软雅黑" panose="020B0503020204020204" charset="-122"/>
              </a:rPr>
              <a:t>博</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士</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中国人民解放军总医院第六医学中心</a:t>
            </a:r>
            <a:r>
              <a:rPr lang="zh-CN" altLang="en-US" sz="1400" b="1" spc="120" dirty="0" smtClean="0">
                <a:solidFill>
                  <a:srgbClr val="FFFFFF"/>
                </a:solidFill>
                <a:latin typeface="微软雅黑" panose="020B0503020204020204" charset="-122"/>
                <a:ea typeface="微软雅黑" panose="020B0503020204020204" charset="-122"/>
              </a:rPr>
              <a:t>心血管病医学部成人心脏外科</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a:t>
            </a: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与</a:t>
            </a:r>
            <a:r>
              <a:rPr kumimoji="0" lang="zh-CN" altLang="en-US" sz="1400" b="1"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61072" y="4510385"/>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98071" y="452707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553" y="1172854"/>
            <a:ext cx="1957429" cy="2526370"/>
          </a:xfrm>
          <a:prstGeom prst="rect">
            <a:avLst/>
          </a:prstGeom>
        </p:spPr>
      </p:pic>
      <p:sp>
        <p:nvSpPr>
          <p:cNvPr id="3" name="文本框 2"/>
          <p:cNvSpPr txBox="1"/>
          <p:nvPr/>
        </p:nvSpPr>
        <p:spPr>
          <a:xfrm>
            <a:off x="2541680" y="2783034"/>
            <a:ext cx="4634606" cy="1600438"/>
          </a:xfrm>
          <a:prstGeom prst="rect">
            <a:avLst/>
          </a:prstGeom>
          <a:noFill/>
        </p:spPr>
        <p:txBody>
          <a:bodyPr wrap="square" rtlCol="0">
            <a:spAutoFit/>
          </a:bodyPr>
          <a:lstStyle/>
          <a:p>
            <a:r>
              <a:rPr lang="en-US" altLang="zh-CN" sz="1400" dirty="0" smtClean="0">
                <a:latin typeface="微软雅黑" panose="020B0503020204020204" charset="-122"/>
                <a:ea typeface="微软雅黑" panose="020B0503020204020204" charset="-122"/>
              </a:rPr>
              <a:t>1990—1995   </a:t>
            </a:r>
            <a:r>
              <a:rPr lang="zh-CN" altLang="en-US" sz="1400" dirty="0" smtClean="0">
                <a:latin typeface="微软雅黑" panose="020B0503020204020204" charset="-122"/>
                <a:ea typeface="微软雅黑" panose="020B0503020204020204" charset="-122"/>
              </a:rPr>
              <a:t>原第二军医大学                     本科</a:t>
            </a:r>
            <a:endParaRPr lang="en-US" altLang="zh-CN" sz="1400" dirty="0" smtClean="0">
              <a:latin typeface="微软雅黑" panose="020B0503020204020204" charset="-122"/>
              <a:ea typeface="微软雅黑" panose="020B0503020204020204" charset="-122"/>
            </a:endParaRPr>
          </a:p>
          <a:p>
            <a:r>
              <a:rPr lang="en-US" altLang="zh-CN" sz="1400" dirty="0">
                <a:latin typeface="微软雅黑" panose="020B0503020204020204" charset="-122"/>
                <a:ea typeface="微软雅黑" panose="020B0503020204020204" charset="-122"/>
              </a:rPr>
              <a:t>1997—2000   </a:t>
            </a:r>
            <a:r>
              <a:rPr lang="zh-CN" altLang="en-US" sz="1400" dirty="0">
                <a:latin typeface="微软雅黑" panose="020B0503020204020204" charset="-122"/>
                <a:ea typeface="微软雅黑" panose="020B0503020204020204" charset="-122"/>
              </a:rPr>
              <a:t>军医进修学院    </a:t>
            </a:r>
            <a:r>
              <a:rPr lang="zh-CN" altLang="en-US" sz="1400" dirty="0" smtClean="0">
                <a:latin typeface="微软雅黑" panose="020B0503020204020204" charset="-122"/>
                <a:ea typeface="微软雅黑" panose="020B0503020204020204" charset="-122"/>
              </a:rPr>
              <a:t>                     硕士</a:t>
            </a:r>
            <a:endParaRPr lang="zh-CN" altLang="en-US" sz="1400" dirty="0">
              <a:latin typeface="微软雅黑" panose="020B0503020204020204" charset="-122"/>
              <a:ea typeface="微软雅黑" panose="020B0503020204020204" charset="-122"/>
            </a:endParaRPr>
          </a:p>
          <a:p>
            <a:r>
              <a:rPr lang="en-US" altLang="zh-CN" sz="1400" dirty="0" smtClean="0">
                <a:latin typeface="微软雅黑" panose="020B0503020204020204" charset="-122"/>
                <a:ea typeface="微软雅黑" panose="020B0503020204020204" charset="-122"/>
              </a:rPr>
              <a:t>2003—2005    </a:t>
            </a:r>
            <a:r>
              <a:rPr lang="zh-CN" altLang="en-US" sz="1400" dirty="0">
                <a:latin typeface="微软雅黑" panose="020B0503020204020204" charset="-122"/>
                <a:ea typeface="微软雅黑" panose="020B0503020204020204" charset="-122"/>
              </a:rPr>
              <a:t>澳大利亚悉尼</a:t>
            </a:r>
            <a:r>
              <a:rPr lang="en-US" altLang="zh-CN" sz="1400" dirty="0" err="1">
                <a:latin typeface="微软雅黑" panose="020B0503020204020204" charset="-122"/>
                <a:ea typeface="微软雅黑" panose="020B0503020204020204" charset="-122"/>
              </a:rPr>
              <a:t>St.Vincent</a:t>
            </a:r>
            <a:r>
              <a:rPr lang="zh-CN" altLang="en-US" sz="1400" dirty="0">
                <a:latin typeface="微软雅黑" panose="020B0503020204020204" charset="-122"/>
                <a:ea typeface="微软雅黑" panose="020B0503020204020204" charset="-122"/>
              </a:rPr>
              <a:t>医院 </a:t>
            </a:r>
            <a:r>
              <a:rPr lang="zh-CN" altLang="en-US" sz="1400" dirty="0" smtClean="0">
                <a:latin typeface="微软雅黑" panose="020B0503020204020204" charset="-122"/>
                <a:ea typeface="微软雅黑" panose="020B0503020204020204" charset="-122"/>
              </a:rPr>
              <a:t>访问学者</a:t>
            </a:r>
            <a:endParaRPr lang="zh-CN" altLang="en-US" sz="1400" dirty="0">
              <a:latin typeface="微软雅黑" panose="020B0503020204020204" charset="-122"/>
              <a:ea typeface="微软雅黑" panose="020B0503020204020204" charset="-122"/>
            </a:endParaRPr>
          </a:p>
          <a:p>
            <a:r>
              <a:rPr lang="en-US" altLang="zh-CN" sz="1400" dirty="0" smtClean="0">
                <a:latin typeface="微软雅黑" panose="020B0503020204020204" charset="-122"/>
                <a:ea typeface="微软雅黑" panose="020B0503020204020204" charset="-122"/>
              </a:rPr>
              <a:t>2015---2019   </a:t>
            </a:r>
            <a:r>
              <a:rPr lang="zh-CN" altLang="en-US" sz="1400" dirty="0" smtClean="0">
                <a:latin typeface="微软雅黑" panose="020B0503020204020204" charset="-122"/>
                <a:ea typeface="微软雅黑" panose="020B0503020204020204" charset="-122"/>
              </a:rPr>
              <a:t>解放军医学院                         博士</a:t>
            </a:r>
            <a:r>
              <a:rPr lang="zh-CN" altLang="en-US" sz="1400" dirty="0">
                <a:latin typeface="微软雅黑" panose="020B0503020204020204" charset="-122"/>
                <a:ea typeface="微软雅黑" panose="020B0503020204020204" charset="-122"/>
              </a:rPr>
              <a:t>　</a:t>
            </a:r>
            <a:endParaRPr lang="zh-CN" altLang="en-US" sz="1400" dirty="0">
              <a:latin typeface="微软雅黑" panose="020B0503020204020204" charset="-122"/>
              <a:ea typeface="微软雅黑" panose="020B0503020204020204" charset="-122"/>
            </a:endParaRPr>
          </a:p>
          <a:p>
            <a:r>
              <a:rPr lang="en-US" altLang="zh-CN" sz="1400" dirty="0" smtClean="0">
                <a:latin typeface="微软雅黑" panose="020B0503020204020204" charset="-122"/>
                <a:ea typeface="微软雅黑" panose="020B0503020204020204" charset="-122"/>
              </a:rPr>
              <a:t>1995-</a:t>
            </a:r>
            <a:r>
              <a:rPr lang="en-US" altLang="zh-CN" sz="1400" dirty="0">
                <a:latin typeface="微软雅黑" panose="020B0503020204020204" charset="-122"/>
                <a:ea typeface="微软雅黑" panose="020B0503020204020204" charset="-122"/>
              </a:rPr>
              <a:t>--1997   </a:t>
            </a:r>
            <a:r>
              <a:rPr lang="zh-CN" altLang="en-US" sz="1400" dirty="0">
                <a:latin typeface="微软雅黑" panose="020B0503020204020204" charset="-122"/>
                <a:ea typeface="微软雅黑" panose="020B0503020204020204" charset="-122"/>
              </a:rPr>
              <a:t>原北京军区</a:t>
            </a:r>
            <a:r>
              <a:rPr lang="en-US" altLang="zh-CN" sz="1400" dirty="0">
                <a:latin typeface="微软雅黑" panose="020B0503020204020204" charset="-122"/>
                <a:ea typeface="微软雅黑" panose="020B0503020204020204" charset="-122"/>
              </a:rPr>
              <a:t>282</a:t>
            </a:r>
            <a:r>
              <a:rPr lang="zh-CN" altLang="en-US" sz="1400" dirty="0">
                <a:latin typeface="微软雅黑" panose="020B0503020204020204" charset="-122"/>
                <a:ea typeface="微软雅黑" panose="020B0503020204020204" charset="-122"/>
              </a:rPr>
              <a:t>医院           </a:t>
            </a:r>
            <a:r>
              <a:rPr lang="zh-CN" altLang="en-US" sz="1400" dirty="0" smtClean="0">
                <a:latin typeface="微软雅黑" panose="020B0503020204020204" charset="-122"/>
                <a:ea typeface="微软雅黑" panose="020B0503020204020204" charset="-122"/>
              </a:rPr>
              <a:t>     医师</a:t>
            </a:r>
            <a:endParaRPr lang="en-US" altLang="zh-CN" sz="1400" dirty="0" smtClean="0">
              <a:latin typeface="微软雅黑" panose="020B0503020204020204" charset="-122"/>
              <a:ea typeface="微软雅黑" panose="020B0503020204020204" charset="-122"/>
            </a:endParaRPr>
          </a:p>
          <a:p>
            <a:r>
              <a:rPr lang="en-US" altLang="zh-CN" sz="1400" dirty="0" smtClean="0">
                <a:latin typeface="微软雅黑" panose="020B0503020204020204" charset="-122"/>
                <a:ea typeface="微软雅黑" panose="020B0503020204020204" charset="-122"/>
              </a:rPr>
              <a:t>2000---2009   </a:t>
            </a:r>
            <a:r>
              <a:rPr lang="zh-CN" altLang="en-US" sz="1400" dirty="0">
                <a:latin typeface="微软雅黑" panose="020B0503020204020204" charset="-122"/>
                <a:ea typeface="微软雅黑" panose="020B0503020204020204" charset="-122"/>
              </a:rPr>
              <a:t>原北京军区白求恩国际和平</a:t>
            </a:r>
            <a:r>
              <a:rPr lang="zh-CN" altLang="en-US" sz="1400" dirty="0" smtClean="0">
                <a:latin typeface="微软雅黑" panose="020B0503020204020204" charset="-122"/>
                <a:ea typeface="微软雅黑" panose="020B0503020204020204" charset="-122"/>
              </a:rPr>
              <a:t>医院主治医师</a:t>
            </a:r>
            <a:endParaRPr lang="zh-CN" altLang="en-US" sz="1400" dirty="0">
              <a:latin typeface="微软雅黑" panose="020B0503020204020204" charset="-122"/>
              <a:ea typeface="微软雅黑" panose="020B0503020204020204" charset="-122"/>
            </a:endParaRPr>
          </a:p>
          <a:p>
            <a:r>
              <a:rPr lang="en-US" altLang="zh-CN" sz="1400" dirty="0" smtClean="0">
                <a:latin typeface="微软雅黑" panose="020B0503020204020204" charset="-122"/>
                <a:ea typeface="微软雅黑" panose="020B0503020204020204" charset="-122"/>
              </a:rPr>
              <a:t>2009—            </a:t>
            </a:r>
            <a:r>
              <a:rPr lang="zh-CN" altLang="en-US" sz="1400" dirty="0" smtClean="0">
                <a:latin typeface="微软雅黑" panose="020B0503020204020204" charset="-122"/>
                <a:ea typeface="微软雅黑" panose="020B0503020204020204" charset="-122"/>
              </a:rPr>
              <a:t>解放军总医院  副主任医师 副主任 主任</a:t>
            </a:r>
            <a:endParaRPr lang="zh-CN" altLang="en-US" sz="1400" dirty="0">
              <a:latin typeface="微软雅黑" panose="020B0503020204020204" charset="-122"/>
              <a:ea typeface="微软雅黑" panose="020B0503020204020204" charset="-122"/>
            </a:endParaRPr>
          </a:p>
        </p:txBody>
      </p:sp>
      <p:sp>
        <p:nvSpPr>
          <p:cNvPr id="4" name="矩形 3"/>
          <p:cNvSpPr/>
          <p:nvPr/>
        </p:nvSpPr>
        <p:spPr>
          <a:xfrm>
            <a:off x="2630462" y="4951391"/>
            <a:ext cx="4482785" cy="1600438"/>
          </a:xfrm>
          <a:prstGeom prst="rect">
            <a:avLst/>
          </a:prstGeom>
        </p:spPr>
        <p:txBody>
          <a:bodyPr wrap="square">
            <a:spAutoFit/>
          </a:bodyPr>
          <a:lstStyle/>
          <a:p>
            <a:r>
              <a:rPr lang="zh-CN" altLang="en-US" sz="1400" dirty="0">
                <a:latin typeface="微软雅黑" panose="020B0503020204020204" charset="-122"/>
                <a:ea typeface="微软雅黑" panose="020B0503020204020204" charset="-122"/>
              </a:rPr>
              <a:t>中国医师协会医学机器人医师</a:t>
            </a:r>
            <a:r>
              <a:rPr lang="zh-CN" altLang="en-US" sz="1400" dirty="0" smtClean="0">
                <a:latin typeface="微软雅黑" panose="020B0503020204020204" charset="-122"/>
                <a:ea typeface="微软雅黑" panose="020B0503020204020204" charset="-122"/>
              </a:rPr>
              <a:t>分会           副会长</a:t>
            </a:r>
            <a:endParaRPr lang="en-US" altLang="zh-CN" sz="1400" dirty="0" smtClean="0">
              <a:latin typeface="微软雅黑" panose="020B0503020204020204" charset="-122"/>
              <a:ea typeface="微软雅黑" panose="020B0503020204020204" charset="-122"/>
            </a:endParaRPr>
          </a:p>
          <a:p>
            <a:r>
              <a:rPr lang="zh-CN" altLang="en-US" sz="1400" dirty="0" smtClean="0">
                <a:latin typeface="微软雅黑" panose="020B0503020204020204" charset="-122"/>
                <a:ea typeface="微软雅黑" panose="020B0503020204020204" charset="-122"/>
              </a:rPr>
              <a:t>中华</a:t>
            </a:r>
            <a:r>
              <a:rPr lang="zh-CN" altLang="en-US" sz="1400" dirty="0">
                <a:latin typeface="微软雅黑" panose="020B0503020204020204" charset="-122"/>
                <a:ea typeface="微软雅黑" panose="020B0503020204020204" charset="-122"/>
              </a:rPr>
              <a:t>医学会胸心血管外科</a:t>
            </a:r>
            <a:r>
              <a:rPr lang="zh-CN" altLang="en-US" sz="1400" dirty="0" smtClean="0">
                <a:latin typeface="微软雅黑" panose="020B0503020204020204" charset="-122"/>
                <a:ea typeface="微软雅黑" panose="020B0503020204020204" charset="-122"/>
              </a:rPr>
              <a:t>分会                  委员</a:t>
            </a:r>
            <a:endParaRPr lang="en-US" altLang="zh-CN" sz="1400" dirty="0" smtClean="0">
              <a:latin typeface="微软雅黑" panose="020B0503020204020204" charset="-122"/>
              <a:ea typeface="微软雅黑" panose="020B0503020204020204" charset="-122"/>
            </a:endParaRPr>
          </a:p>
          <a:p>
            <a:r>
              <a:rPr lang="zh-CN" altLang="en-US" sz="1400" dirty="0" smtClean="0">
                <a:latin typeface="微软雅黑" panose="020B0503020204020204" charset="-122"/>
                <a:ea typeface="微软雅黑" panose="020B0503020204020204" charset="-122"/>
              </a:rPr>
              <a:t>北京医学会心脏外科分会                         副主任委员</a:t>
            </a:r>
            <a:endParaRPr lang="en-US" altLang="zh-CN" sz="1400" dirty="0" smtClean="0">
              <a:latin typeface="微软雅黑" panose="020B0503020204020204" charset="-122"/>
              <a:ea typeface="微软雅黑" panose="020B0503020204020204" charset="-122"/>
            </a:endParaRPr>
          </a:p>
          <a:p>
            <a:r>
              <a:rPr lang="zh-CN" altLang="en-US" sz="1400" dirty="0" smtClean="0">
                <a:latin typeface="微软雅黑" panose="020B0503020204020204" charset="-122"/>
                <a:ea typeface="微软雅黑" panose="020B0503020204020204" charset="-122"/>
              </a:rPr>
              <a:t>中国</a:t>
            </a:r>
            <a:r>
              <a:rPr lang="zh-CN" altLang="en-US" sz="1400" dirty="0">
                <a:latin typeface="微软雅黑" panose="020B0503020204020204" charset="-122"/>
                <a:ea typeface="微软雅黑" panose="020B0503020204020204" charset="-122"/>
              </a:rPr>
              <a:t>医师协会心血管外科</a:t>
            </a:r>
            <a:r>
              <a:rPr lang="zh-CN" altLang="en-US" sz="1400" dirty="0" smtClean="0">
                <a:latin typeface="微软雅黑" panose="020B0503020204020204" charset="-122"/>
                <a:ea typeface="微软雅黑" panose="020B0503020204020204" charset="-122"/>
              </a:rPr>
              <a:t>分会                  副总</a:t>
            </a:r>
            <a:r>
              <a:rPr lang="zh-CN" altLang="en-US" sz="1400" dirty="0">
                <a:latin typeface="微软雅黑" panose="020B0503020204020204" charset="-122"/>
                <a:ea typeface="微软雅黑" panose="020B0503020204020204" charset="-122"/>
              </a:rPr>
              <a:t>干事</a:t>
            </a:r>
            <a:r>
              <a:rPr lang="zh-CN" altLang="en-US" sz="1400" dirty="0" smtClean="0">
                <a:latin typeface="微软雅黑" panose="020B0503020204020204" charset="-122"/>
                <a:ea typeface="微软雅黑" panose="020B0503020204020204" charset="-122"/>
              </a:rPr>
              <a:t>长</a:t>
            </a:r>
            <a:endParaRPr lang="en-US" altLang="zh-CN" sz="1400" dirty="0" smtClean="0">
              <a:latin typeface="微软雅黑" panose="020B0503020204020204" charset="-122"/>
              <a:ea typeface="微软雅黑" panose="020B0503020204020204" charset="-122"/>
            </a:endParaRPr>
          </a:p>
          <a:p>
            <a:r>
              <a:rPr lang="zh-CN" altLang="en-US" sz="1400" dirty="0" smtClean="0">
                <a:latin typeface="微软雅黑" panose="020B0503020204020204" charset="-122"/>
                <a:ea typeface="微软雅黑" panose="020B0503020204020204" charset="-122"/>
              </a:rPr>
              <a:t>国家</a:t>
            </a:r>
            <a:r>
              <a:rPr lang="zh-CN" altLang="en-US" sz="1400" dirty="0">
                <a:latin typeface="微软雅黑" panose="020B0503020204020204" charset="-122"/>
                <a:ea typeface="微软雅黑" panose="020B0503020204020204" charset="-122"/>
              </a:rPr>
              <a:t>心血管病专委会微创专业</a:t>
            </a:r>
            <a:r>
              <a:rPr lang="zh-CN" altLang="en-US" sz="1400" dirty="0" smtClean="0">
                <a:latin typeface="微软雅黑" panose="020B0503020204020204" charset="-122"/>
                <a:ea typeface="微软雅黑" panose="020B0503020204020204" charset="-122"/>
              </a:rPr>
              <a:t>委员会        常委</a:t>
            </a:r>
            <a:endParaRPr lang="en-US" altLang="zh-CN" sz="1400" dirty="0" smtClean="0">
              <a:latin typeface="微软雅黑" panose="020B0503020204020204" charset="-122"/>
              <a:ea typeface="微软雅黑" panose="020B0503020204020204" charset="-122"/>
            </a:endParaRPr>
          </a:p>
          <a:p>
            <a:r>
              <a:rPr lang="en-US" altLang="zh-CN" sz="1400" dirty="0" smtClean="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机器人外科学杂志</a:t>
            </a:r>
            <a:r>
              <a:rPr lang="en-US" altLang="zh-CN" sz="1400" dirty="0" smtClean="0">
                <a:latin typeface="微软雅黑" panose="020B0503020204020204" charset="-122"/>
                <a:ea typeface="微软雅黑" panose="020B0503020204020204" charset="-122"/>
              </a:rPr>
              <a:t>》                            </a:t>
            </a:r>
            <a:r>
              <a:rPr lang="zh-CN" altLang="en-US" sz="1400" dirty="0" smtClean="0">
                <a:latin typeface="微软雅黑" panose="020B0503020204020204" charset="-122"/>
                <a:ea typeface="微软雅黑" panose="020B0503020204020204" charset="-122"/>
              </a:rPr>
              <a:t>学科主编</a:t>
            </a:r>
            <a:endParaRPr lang="en-US" altLang="zh-CN" sz="1400" dirty="0" smtClean="0">
              <a:latin typeface="微软雅黑" panose="020B0503020204020204" charset="-122"/>
              <a:ea typeface="微软雅黑" panose="020B0503020204020204" charset="-122"/>
            </a:endParaRPr>
          </a:p>
          <a:p>
            <a:r>
              <a:rPr lang="en-US" altLang="zh-CN" sz="1400" dirty="0" smtClean="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中国胸心血管外科临床杂志</a:t>
            </a:r>
            <a:r>
              <a:rPr lang="en-US" altLang="zh-CN" sz="1400" dirty="0" smtClean="0">
                <a:latin typeface="微软雅黑" panose="020B0503020204020204" charset="-122"/>
                <a:ea typeface="微软雅黑" panose="020B0503020204020204" charset="-122"/>
              </a:rPr>
              <a:t>》               </a:t>
            </a:r>
            <a:r>
              <a:rPr lang="zh-CN" altLang="en-US" sz="1400" dirty="0" smtClean="0">
                <a:latin typeface="微软雅黑" panose="020B0503020204020204" charset="-122"/>
                <a:ea typeface="微软雅黑" panose="020B0503020204020204" charset="-122"/>
              </a:rPr>
              <a:t>编委</a:t>
            </a:r>
            <a:endParaRPr lang="en-GB" sz="1400" dirty="0">
              <a:latin typeface="微软雅黑" panose="020B0503020204020204" charset="-122"/>
              <a:ea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03735" y="1603439"/>
            <a:ext cx="3579813" cy="646331"/>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学术硕士：临床医学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2249303" cy="738344"/>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(20)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83827812-76223</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a:t>
            </a:r>
            <a:r>
              <a:rPr kumimoji="0" lang="en-US" altLang="zh-CN"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100" b="0" i="0" strike="noStrike" kern="1200" cap="none" spc="0" normalizeH="0" baseline="0" noProof="0" dirty="0">
                <a:ln>
                  <a:noFill/>
                </a:ln>
                <a:effectLst/>
                <a:uLnTx/>
                <a:uFillTx/>
                <a:latin typeface="微软雅黑" panose="020B0503020204020204" charset="-122"/>
                <a:ea typeface="微软雅黑" panose="020B0503020204020204" charset="-122"/>
                <a:cs typeface="+mn-cs"/>
                <a:hlinkClick r:id="rId2"/>
              </a:rPr>
              <a:t>yangmin1008@gdph.org.cn</a:t>
            </a:r>
            <a:endParaRPr kumimoji="0" lang="en-US" altLang="zh-CN" sz="1200" b="0" i="0"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555421" cy="1994072"/>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lang="en-US" altLang="zh-CN" sz="1200" b="1" dirty="0">
                <a:solidFill>
                  <a:prstClr val="black"/>
                </a:solidFill>
                <a:latin typeface="微软雅黑" panose="020B0503020204020204" charset="-122"/>
                <a:ea typeface="微软雅黑" panose="020B0503020204020204" charset="-122"/>
              </a:rPr>
              <a:t>:</a:t>
            </a:r>
            <a:r>
              <a:rPr lang="zh-CN" altLang="en-US" sz="1200" b="1" dirty="0">
                <a:solidFill>
                  <a:prstClr val="black"/>
                </a:solidFill>
                <a:latin typeface="微软雅黑" panose="020B0503020204020204" charset="-122"/>
                <a:ea typeface="微软雅黑" panose="020B0503020204020204" charset="-122"/>
              </a:rPr>
              <a:t> </a:t>
            </a:r>
            <a:r>
              <a:rPr lang="zh-CN" altLang="zh-CN" sz="1050" dirty="0">
                <a:latin typeface="微软雅黑" panose="020B0503020204020204" charset="-122"/>
                <a:ea typeface="微软雅黑" panose="020B0503020204020204" charset="-122"/>
              </a:rPr>
              <a:t>消化道疾病的炎症损伤与黏膜免疫调控</a:t>
            </a:r>
            <a:endParaRPr lang="zh-CN" altLang="en-US" sz="1050" dirty="0">
              <a:latin typeface="微软雅黑" panose="020B0503020204020204" charset="-122"/>
              <a:ea typeface="微软雅黑" panose="020B0503020204020204" charset="-122"/>
            </a:endParaRPr>
          </a:p>
          <a:p>
            <a:pPr eaLnBrk="1" hangingPunct="1">
              <a:lnSpc>
                <a:spcPct val="120000"/>
              </a:lnSpc>
              <a:spcBef>
                <a:spcPts val="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lang="en-US" altLang="zh-CN" sz="1200" b="1" dirty="0">
                <a:solidFill>
                  <a:prstClr val="black"/>
                </a:solidFill>
                <a:latin typeface="微软雅黑" panose="020B0503020204020204" charset="-122"/>
                <a:ea typeface="微软雅黑" panose="020B0503020204020204" charset="-122"/>
              </a:rPr>
              <a:t>:</a:t>
            </a:r>
            <a:r>
              <a:rPr lang="zh-CN" altLang="en-US" sz="1050" b="1" dirty="0">
                <a:solidFill>
                  <a:prstClr val="black"/>
                </a:solidFill>
                <a:latin typeface="微软雅黑" panose="020B0503020204020204" charset="-122"/>
                <a:ea typeface="微软雅黑" panose="020B0503020204020204" charset="-122"/>
              </a:rPr>
              <a:t> </a:t>
            </a:r>
            <a:r>
              <a:rPr lang="zh-CN" altLang="zh-CN" sz="1050" dirty="0">
                <a:latin typeface="微软雅黑" panose="020B0503020204020204" charset="-122"/>
                <a:ea typeface="微软雅黑" panose="020B0503020204020204" charset="-122"/>
              </a:rPr>
              <a:t>从事儿科临床</a:t>
            </a:r>
            <a:r>
              <a:rPr lang="zh-CN" altLang="en-US" sz="1050" dirty="0">
                <a:latin typeface="微软雅黑" panose="020B0503020204020204" charset="-122"/>
                <a:ea typeface="微软雅黑" panose="020B0503020204020204" charset="-122"/>
              </a:rPr>
              <a:t>，教学和</a:t>
            </a:r>
            <a:r>
              <a:rPr lang="zh-CN" altLang="zh-CN" sz="1050" dirty="0">
                <a:latin typeface="微软雅黑" panose="020B0503020204020204" charset="-122"/>
                <a:ea typeface="微软雅黑" panose="020B0503020204020204" charset="-122"/>
              </a:rPr>
              <a:t>科研工作</a:t>
            </a:r>
            <a:r>
              <a:rPr lang="en-US" altLang="zh-CN" sz="1050" dirty="0">
                <a:latin typeface="微软雅黑" panose="020B0503020204020204" charset="-122"/>
                <a:ea typeface="微软雅黑" panose="020B0503020204020204" charset="-122"/>
              </a:rPr>
              <a:t>30</a:t>
            </a:r>
            <a:r>
              <a:rPr lang="zh-CN" altLang="zh-CN" sz="1050" dirty="0">
                <a:latin typeface="微软雅黑" panose="020B0503020204020204" charset="-122"/>
                <a:ea typeface="微软雅黑" panose="020B0503020204020204" charset="-122"/>
              </a:rPr>
              <a:t>年。</a:t>
            </a:r>
            <a:r>
              <a:rPr lang="zh-CN" altLang="en-US" sz="1050" dirty="0">
                <a:latin typeface="微软雅黑" panose="020B0503020204020204" charset="-122"/>
                <a:ea typeface="微软雅黑" panose="020B0503020204020204" charset="-122"/>
              </a:rPr>
              <a:t>擅长儿童消化系统疾病，儿童疾病营养，食物过敏及过敏性消化道</a:t>
            </a:r>
            <a:r>
              <a:rPr lang="zh-CN" altLang="en-US" sz="1050" dirty="0" smtClean="0">
                <a:latin typeface="微软雅黑" panose="020B0503020204020204" charset="-122"/>
                <a:ea typeface="微软雅黑" panose="020B0503020204020204" charset="-122"/>
              </a:rPr>
              <a:t>疾病的诊治。</a:t>
            </a:r>
            <a:r>
              <a:rPr lang="zh-CN" altLang="zh-CN" sz="1050" dirty="0">
                <a:latin typeface="微软雅黑" panose="020B0503020204020204" charset="-122"/>
                <a:ea typeface="微软雅黑" panose="020B0503020204020204" charset="-122"/>
              </a:rPr>
              <a:t>发表学术论文</a:t>
            </a:r>
            <a:r>
              <a:rPr lang="en-US" altLang="zh-CN" sz="1050" dirty="0">
                <a:latin typeface="微软雅黑" panose="020B0503020204020204" charset="-122"/>
                <a:ea typeface="微软雅黑" panose="020B0503020204020204" charset="-122"/>
              </a:rPr>
              <a:t>80</a:t>
            </a:r>
            <a:r>
              <a:rPr lang="zh-CN" altLang="zh-CN" sz="1050" dirty="0">
                <a:latin typeface="微软雅黑" panose="020B0503020204020204" charset="-122"/>
                <a:ea typeface="微软雅黑" panose="020B0503020204020204" charset="-122"/>
              </a:rPr>
              <a:t>余篇，其中以第一作者或通讯作者在</a:t>
            </a:r>
            <a:r>
              <a:rPr lang="en-US" altLang="zh-CN" sz="1050" dirty="0">
                <a:latin typeface="微软雅黑" panose="020B0503020204020204" charset="-122"/>
                <a:ea typeface="微软雅黑" panose="020B0503020204020204" charset="-122"/>
              </a:rPr>
              <a:t>Cell</a:t>
            </a:r>
            <a:r>
              <a:rPr lang="zh-CN" altLang="zh-CN" sz="1050" dirty="0">
                <a:latin typeface="微软雅黑" panose="020B0503020204020204" charset="-122"/>
                <a:ea typeface="微软雅黑" panose="020B0503020204020204" charset="-122"/>
              </a:rPr>
              <a:t>，</a:t>
            </a:r>
            <a:r>
              <a:rPr lang="en-US" altLang="zh-CN" sz="1050" dirty="0" err="1">
                <a:latin typeface="微软雅黑" panose="020B0503020204020204" charset="-122"/>
                <a:ea typeface="微软雅黑" panose="020B0503020204020204" charset="-122"/>
              </a:rPr>
              <a:t>Emerg</a:t>
            </a:r>
            <a:r>
              <a:rPr lang="en-US" altLang="zh-CN" sz="1050" dirty="0">
                <a:latin typeface="微软雅黑" panose="020B0503020204020204" charset="-122"/>
                <a:ea typeface="微软雅黑" panose="020B0503020204020204" charset="-122"/>
              </a:rPr>
              <a:t> Microbes Infect</a:t>
            </a:r>
            <a:r>
              <a:rPr lang="zh-CN" altLang="zh-CN" sz="1050" dirty="0">
                <a:latin typeface="微软雅黑" panose="020B0503020204020204" charset="-122"/>
                <a:ea typeface="微软雅黑" panose="020B0503020204020204" charset="-122"/>
              </a:rPr>
              <a:t>，</a:t>
            </a:r>
            <a:r>
              <a:rPr lang="en-US" altLang="zh-CN" sz="1050" dirty="0">
                <a:latin typeface="微软雅黑" panose="020B0503020204020204" charset="-122"/>
                <a:ea typeface="微软雅黑" panose="020B0503020204020204" charset="-122"/>
              </a:rPr>
              <a:t>J MOL CELL BIOL</a:t>
            </a:r>
            <a:r>
              <a:rPr lang="zh-CN" altLang="zh-CN" sz="1050" dirty="0">
                <a:latin typeface="微软雅黑" panose="020B0503020204020204" charset="-122"/>
                <a:ea typeface="微软雅黑" panose="020B0503020204020204" charset="-122"/>
              </a:rPr>
              <a:t>，</a:t>
            </a:r>
            <a:r>
              <a:rPr lang="en-US" altLang="zh-CN" sz="1050" dirty="0">
                <a:latin typeface="微软雅黑" panose="020B0503020204020204" charset="-122"/>
                <a:ea typeface="微软雅黑" panose="020B0503020204020204" charset="-122"/>
              </a:rPr>
              <a:t>Nutrients, JPEN, Cytokine</a:t>
            </a:r>
            <a:r>
              <a:rPr lang="zh-CN" altLang="zh-CN" sz="1050" dirty="0">
                <a:latin typeface="微软雅黑" panose="020B0503020204020204" charset="-122"/>
                <a:ea typeface="微软雅黑" panose="020B0503020204020204" charset="-122"/>
              </a:rPr>
              <a:t>等杂志发表</a:t>
            </a:r>
            <a:r>
              <a:rPr lang="en-US" altLang="zh-CN" sz="1050" dirty="0">
                <a:latin typeface="微软雅黑" panose="020B0503020204020204" charset="-122"/>
                <a:ea typeface="微软雅黑" panose="020B0503020204020204" charset="-122"/>
              </a:rPr>
              <a:t>SCI</a:t>
            </a:r>
            <a:r>
              <a:rPr lang="zh-CN" altLang="zh-CN" sz="1050" dirty="0">
                <a:latin typeface="微软雅黑" panose="020B0503020204020204" charset="-122"/>
                <a:ea typeface="微软雅黑" panose="020B0503020204020204" charset="-122"/>
              </a:rPr>
              <a:t>论文</a:t>
            </a:r>
            <a:r>
              <a:rPr lang="en-US" altLang="zh-CN" sz="1050" dirty="0">
                <a:latin typeface="微软雅黑" panose="020B0503020204020204" charset="-122"/>
                <a:ea typeface="微软雅黑" panose="020B0503020204020204" charset="-122"/>
              </a:rPr>
              <a:t>20</a:t>
            </a:r>
            <a:r>
              <a:rPr lang="zh-CN" altLang="zh-CN" sz="1050" dirty="0">
                <a:latin typeface="微软雅黑" panose="020B0503020204020204" charset="-122"/>
                <a:ea typeface="微软雅黑" panose="020B0503020204020204" charset="-122"/>
              </a:rPr>
              <a:t>余篇。</a:t>
            </a:r>
            <a:endParaRPr lang="zh-CN" altLang="en-US" sz="1050" dirty="0">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zh-CN" sz="1050" dirty="0">
                <a:latin typeface="微软雅黑" panose="020B0503020204020204" charset="-122"/>
                <a:ea typeface="微软雅黑" panose="020B0503020204020204" charset="-122"/>
              </a:rPr>
              <a:t>主持国家自然科学基金面上项目</a:t>
            </a:r>
            <a:endParaRPr lang="en-US" altLang="zh-CN" sz="1050" dirty="0">
              <a:latin typeface="微软雅黑" panose="020B0503020204020204" charset="-122"/>
              <a:ea typeface="微软雅黑" panose="020B0503020204020204" charset="-122"/>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姓  名：杨 敏</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博士研究生导师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a:t>
            </a:r>
            <a:r>
              <a:rPr lang="zh-CN" altLang="en-US" sz="1400" b="1" spc="120" dirty="0">
                <a:solidFill>
                  <a:srgbClr val="FFFFFF"/>
                </a:solidFill>
                <a:latin typeface="微软雅黑" panose="020B0503020204020204" charset="-122"/>
                <a:ea typeface="微软雅黑" panose="020B0503020204020204" charset="-122"/>
              </a:rPr>
              <a:t>人民</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医院儿科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  住陪基地主任  儿科教研室主任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3"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7057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373110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2"/>
          <p:cNvSpPr txBox="1">
            <a:spLocks noChangeArrowheads="1"/>
          </p:cNvSpPr>
          <p:nvPr/>
        </p:nvSpPr>
        <p:spPr bwMode="auto">
          <a:xfrm>
            <a:off x="8486289" y="4782749"/>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此处可放团队照片或实验室照片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2746438" y="4023978"/>
            <a:ext cx="4630879" cy="1760354"/>
          </a:xfrm>
          <a:prstGeom prst="rect">
            <a:avLst/>
          </a:prstGeom>
        </p:spPr>
        <p:txBody>
          <a:bodyPr wrap="square">
            <a:spAutoFit/>
          </a:bodyPr>
          <a:lstStyle/>
          <a:p>
            <a:pPr algn="just">
              <a:lnSpc>
                <a:spcPct val="150000"/>
              </a:lnSpc>
            </a:pPr>
            <a:r>
              <a:rPr lang="zh-CN" altLang="zh-CN" sz="1050" dirty="0">
                <a:latin typeface="微软雅黑" panose="020B0503020204020204" charset="-122"/>
                <a:ea typeface="微软雅黑" panose="020B0503020204020204" charset="-122"/>
                <a:cs typeface="Times New Roman" panose="02020603050405020304" pitchFamily="18" charset="0"/>
              </a:rPr>
              <a:t>中国医师协会儿科医师分会儿童消化</a:t>
            </a:r>
            <a:r>
              <a:rPr lang="zh-CN" altLang="en-US" sz="1050" dirty="0">
                <a:latin typeface="微软雅黑" panose="020B0503020204020204" charset="-122"/>
                <a:ea typeface="微软雅黑" panose="020B0503020204020204" charset="-122"/>
                <a:cs typeface="Times New Roman" panose="02020603050405020304" pitchFamily="18" charset="0"/>
              </a:rPr>
              <a:t>学组 组长</a:t>
            </a:r>
            <a:endParaRPr lang="en-US" altLang="zh-CN" sz="1050" dirty="0">
              <a:latin typeface="微软雅黑" panose="020B0503020204020204" charset="-122"/>
              <a:ea typeface="微软雅黑" panose="020B0503020204020204" charset="-122"/>
              <a:cs typeface="Times New Roman" panose="02020603050405020304" pitchFamily="18" charset="0"/>
            </a:endParaRPr>
          </a:p>
          <a:p>
            <a:pPr algn="just">
              <a:lnSpc>
                <a:spcPct val="150000"/>
              </a:lnSpc>
            </a:pPr>
            <a:r>
              <a:rPr lang="zh-CN" altLang="en-US" sz="1050" dirty="0">
                <a:latin typeface="微软雅黑" panose="020B0503020204020204" charset="-122"/>
                <a:ea typeface="微软雅黑" panose="020B0503020204020204" charset="-122"/>
              </a:rPr>
              <a:t>中国医师协会儿科医师分会 常委</a:t>
            </a:r>
            <a:endParaRPr lang="en-US" altLang="zh-CN"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中华医学会消化病分会第十届十一届委员会 委员 </a:t>
            </a:r>
            <a:endParaRPr lang="zh-CN" altLang="en-US"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中华医学会儿科学分会第十七届委员会继续教育委员会 委员 </a:t>
            </a:r>
            <a:endParaRPr lang="zh-CN" altLang="en-US"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广东省医学会儿科分会 常委</a:t>
            </a:r>
            <a:endParaRPr lang="en-US" altLang="zh-CN"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广东省预防医学儿童保健专委会 副主任委员</a:t>
            </a:r>
            <a:endParaRPr lang="en-US" altLang="zh-CN"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广东省医师协会消化内镜学组 委员 </a:t>
            </a:r>
            <a:endParaRPr lang="en-US" altLang="zh-CN" sz="1050" dirty="0">
              <a:latin typeface="微软雅黑" panose="020B0503020204020204" charset="-122"/>
              <a:ea typeface="微软雅黑" panose="020B0503020204020204" charset="-122"/>
              <a:cs typeface="Times New Roman" panose="02020603050405020304" pitchFamily="18" charset="0"/>
            </a:endParaRPr>
          </a:p>
        </p:txBody>
      </p:sp>
      <p:sp>
        <p:nvSpPr>
          <p:cNvPr id="3" name="矩形 2"/>
          <p:cNvSpPr/>
          <p:nvPr/>
        </p:nvSpPr>
        <p:spPr>
          <a:xfrm>
            <a:off x="2693162" y="2662861"/>
            <a:ext cx="3292770" cy="1033232"/>
          </a:xfrm>
          <a:prstGeom prst="rect">
            <a:avLst/>
          </a:prstGeom>
        </p:spPr>
        <p:txBody>
          <a:bodyPr wrap="square">
            <a:spAutoFit/>
          </a:bodyPr>
          <a:lstStyle/>
          <a:p>
            <a:pPr algn="just">
              <a:lnSpc>
                <a:spcPct val="150000"/>
              </a:lnSpc>
            </a:pPr>
            <a:r>
              <a:rPr lang="en-US" altLang="zh-CN" sz="1050" dirty="0">
                <a:latin typeface="微软雅黑" panose="020B0503020204020204" charset="-122"/>
                <a:ea typeface="微软雅黑" panose="020B0503020204020204" charset="-122"/>
                <a:cs typeface="Times New Roman" panose="02020603050405020304" pitchFamily="18" charset="0"/>
              </a:rPr>
              <a:t>2005-2008 </a:t>
            </a:r>
            <a:r>
              <a:rPr lang="zh-CN" altLang="zh-CN" sz="1050" dirty="0">
                <a:latin typeface="微软雅黑" panose="020B0503020204020204" charset="-122"/>
                <a:ea typeface="微软雅黑" panose="020B0503020204020204" charset="-122"/>
                <a:cs typeface="Times New Roman" panose="02020603050405020304" pitchFamily="18" charset="0"/>
              </a:rPr>
              <a:t>南方医科大学儿科学博士</a:t>
            </a:r>
            <a:r>
              <a:rPr lang="en-US" altLang="zh-CN" sz="1050" dirty="0">
                <a:latin typeface="微软雅黑" panose="020B0503020204020204" charset="-122"/>
                <a:ea typeface="微软雅黑" panose="020B0503020204020204" charset="-122"/>
                <a:cs typeface="Times New Roman" panose="02020603050405020304" pitchFamily="18" charset="0"/>
              </a:rPr>
              <a:t>, </a:t>
            </a:r>
            <a:r>
              <a:rPr lang="zh-CN" altLang="zh-CN" sz="1050" dirty="0">
                <a:latin typeface="微软雅黑" panose="020B0503020204020204" charset="-122"/>
                <a:ea typeface="微软雅黑" panose="020B0503020204020204" charset="-122"/>
                <a:cs typeface="Times New Roman" panose="02020603050405020304" pitchFamily="18" charset="0"/>
              </a:rPr>
              <a:t>博士学位</a:t>
            </a:r>
            <a:endParaRPr lang="en-US" altLang="zh-CN" sz="1050" dirty="0">
              <a:latin typeface="微软雅黑" panose="020B0503020204020204" charset="-122"/>
              <a:ea typeface="微软雅黑" panose="020B0503020204020204" charset="-122"/>
              <a:cs typeface="Times New Roman" panose="02020603050405020304" pitchFamily="18" charset="0"/>
            </a:endParaRPr>
          </a:p>
          <a:p>
            <a:pPr algn="just">
              <a:lnSpc>
                <a:spcPct val="150000"/>
              </a:lnSpc>
            </a:pPr>
            <a:r>
              <a:rPr lang="en-US" altLang="zh-CN" sz="1050" dirty="0">
                <a:latin typeface="微软雅黑" panose="020B0503020204020204" charset="-122"/>
                <a:ea typeface="微软雅黑" panose="020B0503020204020204" charset="-122"/>
                <a:cs typeface="Times New Roman" panose="02020603050405020304" pitchFamily="18" charset="0"/>
              </a:rPr>
              <a:t>1991-2006 </a:t>
            </a:r>
            <a:r>
              <a:rPr lang="zh-CN" altLang="zh-CN" sz="1050" dirty="0">
                <a:latin typeface="微软雅黑" panose="020B0503020204020204" charset="-122"/>
                <a:ea typeface="微软雅黑" panose="020B0503020204020204" charset="-122"/>
                <a:cs typeface="Times New Roman" panose="02020603050405020304" pitchFamily="18" charset="0"/>
              </a:rPr>
              <a:t>武警广东省总队医院</a:t>
            </a:r>
            <a:r>
              <a:rPr lang="zh-CN" altLang="en-US" sz="1050" dirty="0">
                <a:latin typeface="微软雅黑" panose="020B0503020204020204" charset="-122"/>
                <a:ea typeface="微软雅黑" panose="020B0503020204020204" charset="-122"/>
                <a:cs typeface="Times New Roman" panose="02020603050405020304" pitchFamily="18" charset="0"/>
              </a:rPr>
              <a:t> 儿科</a:t>
            </a:r>
            <a:endParaRPr lang="zh-CN" altLang="zh-CN" sz="1050" dirty="0">
              <a:latin typeface="微软雅黑" panose="020B0503020204020204" charset="-122"/>
              <a:ea typeface="微软雅黑" panose="020B0503020204020204" charset="-122"/>
              <a:cs typeface="Times New Roman" panose="02020603050405020304" pitchFamily="18" charset="0"/>
            </a:endParaRPr>
          </a:p>
          <a:p>
            <a:pPr algn="just">
              <a:lnSpc>
                <a:spcPct val="150000"/>
              </a:lnSpc>
            </a:pPr>
            <a:r>
              <a:rPr lang="en-US" altLang="zh-CN" sz="1050" dirty="0">
                <a:latin typeface="微软雅黑" panose="020B0503020204020204" charset="-122"/>
                <a:ea typeface="微软雅黑" panose="020B0503020204020204" charset="-122"/>
                <a:cs typeface="Times New Roman" panose="02020603050405020304" pitchFamily="18" charset="0"/>
              </a:rPr>
              <a:t>2007-2021 </a:t>
            </a:r>
            <a:r>
              <a:rPr lang="zh-CN" altLang="zh-CN" sz="1050" dirty="0">
                <a:latin typeface="微软雅黑" panose="020B0503020204020204" charset="-122"/>
                <a:ea typeface="微软雅黑" panose="020B0503020204020204" charset="-122"/>
                <a:cs typeface="Times New Roman" panose="02020603050405020304" pitchFamily="18" charset="0"/>
              </a:rPr>
              <a:t>广州市妇女儿童医疗中心</a:t>
            </a:r>
            <a:r>
              <a:rPr lang="en-US" altLang="zh-CN" sz="1050" dirty="0">
                <a:latin typeface="微软雅黑" panose="020B0503020204020204" charset="-122"/>
                <a:ea typeface="微软雅黑" panose="020B0503020204020204" charset="-122"/>
                <a:cs typeface="Times New Roman" panose="02020603050405020304" pitchFamily="18" charset="0"/>
              </a:rPr>
              <a:t> </a:t>
            </a:r>
            <a:r>
              <a:rPr lang="zh-CN" altLang="en-US" sz="1050" dirty="0">
                <a:latin typeface="微软雅黑" panose="020B0503020204020204" charset="-122"/>
                <a:ea typeface="微软雅黑" panose="020B0503020204020204" charset="-122"/>
                <a:cs typeface="Times New Roman" panose="02020603050405020304" pitchFamily="18" charset="0"/>
              </a:rPr>
              <a:t>消化科</a:t>
            </a:r>
            <a:endParaRPr lang="zh-CN" altLang="zh-CN" sz="1050" dirty="0">
              <a:latin typeface="微软雅黑" panose="020B0503020204020204" charset="-122"/>
              <a:ea typeface="微软雅黑" panose="020B0503020204020204" charset="-122"/>
              <a:cs typeface="Times New Roman" panose="02020603050405020304" pitchFamily="18" charset="0"/>
            </a:endParaRPr>
          </a:p>
          <a:p>
            <a:pPr algn="just">
              <a:lnSpc>
                <a:spcPct val="150000"/>
              </a:lnSpc>
            </a:pPr>
            <a:r>
              <a:rPr lang="en-US" altLang="zh-CN" sz="1050" dirty="0">
                <a:latin typeface="微软雅黑" panose="020B0503020204020204" charset="-122"/>
                <a:ea typeface="微软雅黑" panose="020B0503020204020204" charset="-122"/>
                <a:cs typeface="Times New Roman" panose="02020603050405020304" pitchFamily="18" charset="0"/>
              </a:rPr>
              <a:t>2021.06-</a:t>
            </a:r>
            <a:r>
              <a:rPr lang="zh-CN" altLang="zh-CN" sz="1050" dirty="0">
                <a:latin typeface="微软雅黑" panose="020B0503020204020204" charset="-122"/>
                <a:ea typeface="微软雅黑" panose="020B0503020204020204" charset="-122"/>
                <a:cs typeface="Times New Roman" panose="02020603050405020304" pitchFamily="18" charset="0"/>
              </a:rPr>
              <a:t>至今</a:t>
            </a:r>
            <a:r>
              <a:rPr lang="en-US" altLang="zh-CN" sz="1050" dirty="0">
                <a:latin typeface="微软雅黑" panose="020B0503020204020204" charset="-122"/>
                <a:ea typeface="微软雅黑" panose="020B0503020204020204" charset="-122"/>
                <a:cs typeface="Times New Roman" panose="02020603050405020304" pitchFamily="18" charset="0"/>
              </a:rPr>
              <a:t> </a:t>
            </a:r>
            <a:r>
              <a:rPr lang="zh-CN" altLang="en-US" sz="1050" dirty="0">
                <a:latin typeface="微软雅黑" panose="020B0503020204020204" charset="-122"/>
                <a:ea typeface="微软雅黑" panose="020B0503020204020204" charset="-122"/>
                <a:cs typeface="Times New Roman" panose="02020603050405020304" pitchFamily="18" charset="0"/>
              </a:rPr>
              <a:t>广东省人民医院 儿科</a:t>
            </a:r>
            <a:endParaRPr lang="zh-CN" altLang="zh-CN" sz="1050" dirty="0">
              <a:latin typeface="微软雅黑" panose="020B0503020204020204" charset="-122"/>
              <a:ea typeface="微软雅黑" panose="020B0503020204020204" charset="-122"/>
              <a:cs typeface="Times New Roman" panose="02020603050405020304" pitchFamily="18" charset="0"/>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975" y="1849287"/>
            <a:ext cx="1408904" cy="1535263"/>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790" y="3978997"/>
            <a:ext cx="3865410" cy="2181449"/>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5240"/>
            <a:ext cx="8242300" cy="986790"/>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0588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692553"/>
            <a:ext cx="3579813" cy="275590"/>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a:t>
            </a:r>
            <a:r>
              <a:rPr lang="zh-CN" altLang="en-US" sz="1200" dirty="0" smtClean="0">
                <a:solidFill>
                  <a:prstClr val="black"/>
                </a:solidFill>
                <a:latin typeface="微软雅黑" panose="020B0503020204020204" charset="-122"/>
                <a:ea typeface="微软雅黑" panose="020B0503020204020204" charset="-122"/>
              </a:rPr>
              <a:t>硕士：1002|临床医学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66040" y="3893185"/>
            <a:ext cx="2386330" cy="53340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15018479255</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chenhao@gdph.org.cn</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353521"/>
            <a:ext cx="4630879" cy="5333365"/>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lang="en-US" altLang="zh-CN" sz="1200" dirty="0" smtClean="0">
                <a:solidFill>
                  <a:prstClr val="black"/>
                </a:solidFill>
                <a:latin typeface="微软雅黑" panose="020B0503020204020204" charset="-122"/>
                <a:ea typeface="微软雅黑" panose="020B0503020204020204" charset="-122"/>
                <a:sym typeface="+mn-ea"/>
              </a:rPr>
              <a:t> 1、通过人工智能、孟德尔分析、GWAS分析等</a:t>
            </a:r>
            <a:r>
              <a:rPr lang="zh-CN" altLang="en-US" sz="1200" dirty="0" smtClean="0">
                <a:solidFill>
                  <a:prstClr val="black"/>
                </a:solidFill>
                <a:latin typeface="微软雅黑" panose="020B0503020204020204" charset="-122"/>
                <a:ea typeface="微软雅黑" panose="020B0503020204020204" charset="-122"/>
                <a:sym typeface="+mn-ea"/>
              </a:rPr>
              <a:t>方法</a:t>
            </a:r>
            <a:r>
              <a:rPr lang="en-US" altLang="zh-CN" sz="1200" dirty="0" smtClean="0">
                <a:solidFill>
                  <a:prstClr val="black"/>
                </a:solidFill>
                <a:latin typeface="微软雅黑" panose="020B0503020204020204" charset="-122"/>
                <a:ea typeface="微软雅黑" panose="020B0503020204020204" charset="-122"/>
                <a:sym typeface="+mn-ea"/>
              </a:rPr>
              <a:t>建立肠道疾病危险因素的因果推断及风险预警体系</a:t>
            </a:r>
            <a:r>
              <a:rPr lang="zh-CN" altLang="en-US" sz="1200" dirty="0" smtClean="0">
                <a:solidFill>
                  <a:prstClr val="black"/>
                </a:solidFill>
                <a:latin typeface="微软雅黑" panose="020B0503020204020204" charset="-122"/>
                <a:ea typeface="微软雅黑" panose="020B0503020204020204" charset="-122"/>
                <a:sym typeface="+mn-ea"/>
              </a:rPr>
              <a:t>；</a:t>
            </a:r>
            <a:r>
              <a:rPr lang="en-US" altLang="zh-CN" sz="1200" dirty="0" smtClean="0">
                <a:solidFill>
                  <a:prstClr val="black"/>
                </a:solidFill>
                <a:latin typeface="微软雅黑" panose="020B0503020204020204" charset="-122"/>
                <a:ea typeface="微软雅黑" panose="020B0503020204020204" charset="-122"/>
                <a:sym typeface="+mn-ea"/>
              </a:rPr>
              <a:t>2、通过单细胞测序、空间转录组、三维基因图谱等高通量分析技术挖掘肠道疾病特异细胞亚群及其空间分布，筛选鉴定肠道疾病关键基因并阐明其三维调控网络</a:t>
            </a:r>
            <a:r>
              <a:rPr lang="zh-CN" altLang="en-US" sz="1200" dirty="0" smtClean="0">
                <a:solidFill>
                  <a:prstClr val="black"/>
                </a:solidFill>
                <a:latin typeface="微软雅黑" panose="020B0503020204020204" charset="-122"/>
                <a:ea typeface="微软雅黑" panose="020B0503020204020204" charset="-122"/>
                <a:sym typeface="+mn-ea"/>
              </a:rPr>
              <a:t>；</a:t>
            </a:r>
            <a:r>
              <a:rPr lang="en-US" altLang="zh-CN" sz="1200" dirty="0" smtClean="0">
                <a:solidFill>
                  <a:prstClr val="black"/>
                </a:solidFill>
                <a:latin typeface="微软雅黑" panose="020B0503020204020204" charset="-122"/>
                <a:ea typeface="微软雅黑" panose="020B0503020204020204" charset="-122"/>
                <a:sym typeface="+mn-ea"/>
              </a:rPr>
              <a:t>3、针对有临床应用前景的分子诊断标记物和治疗靶点，研发具备靶向性能的载药工程化干细胞外泌体</a:t>
            </a:r>
            <a:r>
              <a:rPr lang="zh-CN" altLang="en-US" sz="1200" dirty="0" smtClean="0">
                <a:solidFill>
                  <a:prstClr val="black"/>
                </a:solidFill>
                <a:latin typeface="微软雅黑" panose="020B0503020204020204" charset="-122"/>
                <a:ea typeface="微软雅黑" panose="020B0503020204020204" charset="-122"/>
                <a:sym typeface="+mn-ea"/>
              </a:rPr>
              <a:t>。</a:t>
            </a:r>
            <a:endParaRPr lang="zh-CN" altLang="en-US" sz="1200" dirty="0" smtClean="0">
              <a:solidFill>
                <a:prstClr val="black"/>
              </a:solidFill>
              <a:latin typeface="微软雅黑" panose="020B0503020204020204" charset="-122"/>
              <a:ea typeface="微软雅黑" panose="020B0503020204020204" charset="-122"/>
              <a:sym typeface="+mn-ea"/>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广东省自然科学基金获得者（广东省杰青；</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2021</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）；广东省人民医院杰出青年人才（</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2021</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近年以项目负责人主持国家省部级课题13项，其中国自然3项</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3</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以</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（共同）</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第一/通讯作者在</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国际四大顶级医学期刊英国医学杂志(</a:t>
            </a:r>
            <a:r>
              <a:rPr kumimoji="0"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The BMJ</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)、柳叶刀(</a:t>
            </a:r>
            <a:r>
              <a:rPr kumimoji="0"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The Lancet</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)子刊</a:t>
            </a:r>
            <a:r>
              <a:rPr kumimoji="0" lang="zh-CN"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（封面文章）</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、消化领域顶级期刊</a:t>
            </a:r>
            <a:r>
              <a:rPr kumimoji="0"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Gut</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Hepatology</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等发表SCI论文21篇，近3年累计影响因子超200分</a:t>
            </a:r>
            <a:r>
              <a:rPr kumimoji="0" lang="zh-CN"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国家发明专利7项。受邀参加美国消化病年会（DDW）等国际</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顶级</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会议演讲15次</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，获Travel Grant Award 5项</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。研究成果被</a:t>
            </a:r>
            <a:r>
              <a:rPr kumimoji="0" lang="en-US" altLang="zh-CN"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NEJM</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The BMJ</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专题述评，</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在</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Medscience评选的2020年度全球心血管领域</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十大</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研究进展中，排名第1位。入选全球学者库发布的四大顶级医学期刊中国学者影响力排行榜（第51位）</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、获推荐第十七届中国青年科技奖候选人</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研究资助（在研）</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smtClean="0">
                <a:solidFill>
                  <a:prstClr val="black"/>
                </a:solidFill>
                <a:latin typeface="微软雅黑" panose="020B0503020204020204" charset="-122"/>
                <a:ea typeface="微软雅黑" panose="020B0503020204020204" charset="-122"/>
                <a:sym typeface="+mn-ea"/>
              </a:rPr>
              <a:t>国家自然科学基金面上项目（</a:t>
            </a:r>
            <a:r>
              <a:rPr lang="en-US" altLang="zh-CN" sz="1200" dirty="0" smtClean="0">
                <a:solidFill>
                  <a:prstClr val="black"/>
                </a:solidFill>
                <a:latin typeface="微软雅黑" panose="020B0503020204020204" charset="-122"/>
                <a:ea typeface="微软雅黑" panose="020B0503020204020204" charset="-122"/>
                <a:sym typeface="+mn-ea"/>
              </a:rPr>
              <a:t>55</a:t>
            </a:r>
            <a:r>
              <a:rPr lang="zh-CN" altLang="en-US" sz="1200" dirty="0" smtClean="0">
                <a:solidFill>
                  <a:prstClr val="black"/>
                </a:solidFill>
                <a:latin typeface="微软雅黑" panose="020B0503020204020204" charset="-122"/>
                <a:ea typeface="微软雅黑" panose="020B0503020204020204" charset="-122"/>
                <a:sym typeface="+mn-ea"/>
              </a:rPr>
              <a:t>万）；广东省自然科学基金杰出青年项目（</a:t>
            </a:r>
            <a:r>
              <a:rPr lang="en-US" altLang="zh-CN" sz="1200" dirty="0" smtClean="0">
                <a:solidFill>
                  <a:prstClr val="black"/>
                </a:solidFill>
                <a:latin typeface="微软雅黑" panose="020B0503020204020204" charset="-122"/>
                <a:ea typeface="微软雅黑" panose="020B0503020204020204" charset="-122"/>
                <a:sym typeface="+mn-ea"/>
              </a:rPr>
              <a:t>100</a:t>
            </a:r>
            <a:r>
              <a:rPr lang="zh-CN" altLang="en-US" sz="1200" dirty="0" smtClean="0">
                <a:solidFill>
                  <a:prstClr val="black"/>
                </a:solidFill>
                <a:latin typeface="微软雅黑" panose="020B0503020204020204" charset="-122"/>
                <a:ea typeface="微软雅黑" panose="020B0503020204020204" charset="-122"/>
                <a:sym typeface="+mn-ea"/>
              </a:rPr>
              <a:t>万）；广东省人民医院杰出青年项目（</a:t>
            </a:r>
            <a:r>
              <a:rPr lang="en-US" altLang="zh-CN" sz="1200" dirty="0" smtClean="0">
                <a:solidFill>
                  <a:prstClr val="black"/>
                </a:solidFill>
                <a:latin typeface="微软雅黑" panose="020B0503020204020204" charset="-122"/>
                <a:ea typeface="微软雅黑" panose="020B0503020204020204" charset="-122"/>
                <a:sym typeface="+mn-ea"/>
              </a:rPr>
              <a:t>400</a:t>
            </a:r>
            <a:r>
              <a:rPr lang="zh-CN" altLang="en-US" sz="1200" dirty="0" smtClean="0">
                <a:solidFill>
                  <a:prstClr val="black"/>
                </a:solidFill>
                <a:latin typeface="微软雅黑" panose="020B0503020204020204" charset="-122"/>
                <a:ea typeface="微软雅黑" panose="020B0503020204020204" charset="-122"/>
                <a:sym typeface="+mn-ea"/>
              </a:rPr>
              <a:t>万）；广东省人民医院高层次人才引进经费（</a:t>
            </a:r>
            <a:r>
              <a:rPr lang="en-US" altLang="zh-CN" sz="1200" dirty="0" smtClean="0">
                <a:solidFill>
                  <a:prstClr val="black"/>
                </a:solidFill>
                <a:latin typeface="微软雅黑" panose="020B0503020204020204" charset="-122"/>
                <a:ea typeface="微软雅黑" panose="020B0503020204020204" charset="-122"/>
                <a:sym typeface="+mn-ea"/>
              </a:rPr>
              <a:t>200</a:t>
            </a:r>
            <a:r>
              <a:rPr lang="zh-CN" altLang="en-US" sz="1200" dirty="0" smtClean="0">
                <a:solidFill>
                  <a:prstClr val="black"/>
                </a:solidFill>
                <a:latin typeface="微软雅黑" panose="020B0503020204020204" charset="-122"/>
                <a:ea typeface="微软雅黑" panose="020B0503020204020204" charset="-122"/>
                <a:sym typeface="+mn-ea"/>
              </a:rPr>
              <a:t>万）；广东省人民医院优秀青年培育项目（</a:t>
            </a:r>
            <a:r>
              <a:rPr lang="en-US" altLang="zh-CN" sz="1200" dirty="0" smtClean="0">
                <a:solidFill>
                  <a:prstClr val="black"/>
                </a:solidFill>
                <a:latin typeface="微软雅黑" panose="020B0503020204020204" charset="-122"/>
                <a:ea typeface="微软雅黑" panose="020B0503020204020204" charset="-122"/>
                <a:sym typeface="+mn-ea"/>
              </a:rPr>
              <a:t>150</a:t>
            </a:r>
            <a:r>
              <a:rPr lang="zh-CN" altLang="en-US" sz="1200" dirty="0" smtClean="0">
                <a:solidFill>
                  <a:prstClr val="black"/>
                </a:solidFill>
                <a:latin typeface="微软雅黑" panose="020B0503020204020204" charset="-122"/>
                <a:ea typeface="微软雅黑" panose="020B0503020204020204" charset="-122"/>
                <a:sym typeface="+mn-ea"/>
              </a:rPr>
              <a:t>万）；广东省科学技术厅“海外名师”项目（</a:t>
            </a:r>
            <a:r>
              <a:rPr lang="en-US" altLang="zh-CN" sz="1200" dirty="0" smtClean="0">
                <a:solidFill>
                  <a:prstClr val="black"/>
                </a:solidFill>
                <a:latin typeface="微软雅黑" panose="020B0503020204020204" charset="-122"/>
                <a:ea typeface="微软雅黑" panose="020B0503020204020204" charset="-122"/>
                <a:sym typeface="+mn-ea"/>
              </a:rPr>
              <a:t>5</a:t>
            </a:r>
            <a:r>
              <a:rPr lang="zh-CN" altLang="en-US" sz="1200" dirty="0" smtClean="0">
                <a:solidFill>
                  <a:prstClr val="black"/>
                </a:solidFill>
                <a:latin typeface="微软雅黑" panose="020B0503020204020204" charset="-122"/>
                <a:ea typeface="微软雅黑" panose="020B0503020204020204" charset="-122"/>
                <a:sym typeface="+mn-ea"/>
              </a:rPr>
              <a:t>万）。</a:t>
            </a:r>
            <a:endParaRPr lang="en-US" altLang="zh-CN" sz="1200" dirty="0" smtClean="0">
              <a:solidFill>
                <a:prstClr val="black"/>
              </a:solidFill>
              <a:latin typeface="微软雅黑" panose="020B0503020204020204" charset="-122"/>
              <a:ea typeface="微软雅黑" panose="020B0503020204020204" charset="-122"/>
              <a:sym typeface="+mn-ea"/>
            </a:endParaRPr>
          </a:p>
        </p:txBody>
      </p:sp>
      <p:sp>
        <p:nvSpPr>
          <p:cNvPr id="20" name="矩形 19"/>
          <p:cNvSpPr/>
          <p:nvPr/>
        </p:nvSpPr>
        <p:spPr>
          <a:xfrm>
            <a:off x="2384425" y="666051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10160"/>
            <a:ext cx="3579812" cy="46037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陈  浩</a:t>
            </a:r>
            <a:endPar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432753"/>
            <a:ext cx="5251450" cy="52197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副研究员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广东省人民医院副研究员</a:t>
            </a:r>
            <a:endPar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0842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1429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1683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0588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0842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63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867627"/>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3893027"/>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smtClean="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descr="4204"/>
          <p:cNvPicPr>
            <a:picLocks noChangeAspect="1"/>
          </p:cNvPicPr>
          <p:nvPr/>
        </p:nvPicPr>
        <p:blipFill>
          <a:blip r:embed="rId3"/>
          <a:stretch>
            <a:fillRect/>
          </a:stretch>
        </p:blipFill>
        <p:spPr>
          <a:xfrm>
            <a:off x="447675" y="1275080"/>
            <a:ext cx="1797050" cy="2324100"/>
          </a:xfrm>
          <a:prstGeom prst="rect">
            <a:avLst/>
          </a:prstGeom>
        </p:spPr>
      </p:pic>
      <p:sp>
        <p:nvSpPr>
          <p:cNvPr id="3" name="文本框 2"/>
          <p:cNvSpPr txBox="1"/>
          <p:nvPr/>
        </p:nvSpPr>
        <p:spPr>
          <a:xfrm>
            <a:off x="2679065" y="2584450"/>
            <a:ext cx="4051935" cy="1383665"/>
          </a:xfrm>
          <a:prstGeom prst="rect">
            <a:avLst/>
          </a:prstGeom>
          <a:noFill/>
        </p:spPr>
        <p:txBody>
          <a:bodyPr wrap="square" rtlCol="0" anchor="t">
            <a:spAutoFit/>
          </a:bodyPr>
          <a:p>
            <a:pPr latinLnBrk="0">
              <a:lnSpc>
                <a:spcPct val="150000"/>
              </a:lnSpc>
            </a:pPr>
            <a:r>
              <a:rPr lang="zh-CN" altLang="en-US" sz="1200" dirty="0">
                <a:solidFill>
                  <a:prstClr val="black"/>
                </a:solidFill>
                <a:latin typeface="微软雅黑" panose="020B0503020204020204" charset="-122"/>
                <a:ea typeface="微软雅黑" panose="020B0503020204020204" charset="-122"/>
              </a:rPr>
              <a:t>2021-</a:t>
            </a:r>
            <a:r>
              <a:rPr lang="en-US" altLang="zh-CN" sz="1200" dirty="0">
                <a:solidFill>
                  <a:prstClr val="black"/>
                </a:solidFill>
                <a:latin typeface="微软雅黑" panose="020B0503020204020204" charset="-122"/>
                <a:ea typeface="微软雅黑" panose="020B0503020204020204" charset="-122"/>
              </a:rPr>
              <a:t>0</a:t>
            </a:r>
            <a:r>
              <a:rPr lang="zh-CN" altLang="en-US" sz="1200" dirty="0">
                <a:solidFill>
                  <a:prstClr val="black"/>
                </a:solidFill>
                <a:latin typeface="微软雅黑" panose="020B0503020204020204" charset="-122"/>
                <a:ea typeface="微软雅黑" panose="020B0503020204020204" charset="-122"/>
              </a:rPr>
              <a:t>2至现在, 广东省人民医院，副研究员</a:t>
            </a:r>
            <a:endParaRPr lang="zh-CN" altLang="en-US" sz="1200" dirty="0">
              <a:solidFill>
                <a:prstClr val="black"/>
              </a:solidFill>
              <a:latin typeface="微软雅黑" panose="020B0503020204020204" charset="-122"/>
              <a:ea typeface="微软雅黑" panose="020B0503020204020204" charset="-122"/>
            </a:endParaRPr>
          </a:p>
          <a:p>
            <a:pPr latinLnBrk="0">
              <a:lnSpc>
                <a:spcPct val="150000"/>
              </a:lnSpc>
            </a:pPr>
            <a:r>
              <a:rPr lang="zh-CN" altLang="en-US" sz="1200" dirty="0">
                <a:solidFill>
                  <a:prstClr val="black"/>
                </a:solidFill>
                <a:latin typeface="微软雅黑" panose="020B0503020204020204" charset="-122"/>
                <a:ea typeface="微软雅黑" panose="020B0503020204020204" charset="-122"/>
              </a:rPr>
              <a:t>2014-11至</a:t>
            </a:r>
            <a:r>
              <a:rPr lang="en-US" altLang="zh-CN" sz="1200" dirty="0">
                <a:solidFill>
                  <a:prstClr val="black"/>
                </a:solidFill>
                <a:latin typeface="微软雅黑" panose="020B0503020204020204" charset="-122"/>
                <a:ea typeface="微软雅黑" panose="020B0503020204020204" charset="-122"/>
              </a:rPr>
              <a:t>2021-02</a:t>
            </a:r>
            <a:r>
              <a:rPr lang="zh-CN" altLang="en-US" sz="1200" dirty="0">
                <a:solidFill>
                  <a:prstClr val="black"/>
                </a:solidFill>
                <a:latin typeface="微软雅黑" panose="020B0503020204020204" charset="-122"/>
                <a:ea typeface="微软雅黑" panose="020B0503020204020204" charset="-122"/>
              </a:rPr>
              <a:t>, 广东省人民医院，消化内科，医师</a:t>
            </a:r>
            <a:endParaRPr lang="zh-CN" altLang="en-US" sz="1200" dirty="0">
              <a:solidFill>
                <a:prstClr val="black"/>
              </a:solidFill>
              <a:latin typeface="微软雅黑" panose="020B0503020204020204" charset="-122"/>
              <a:ea typeface="微软雅黑" panose="020B0503020204020204" charset="-122"/>
            </a:endParaRPr>
          </a:p>
          <a:p>
            <a:pPr latinLnBrk="0">
              <a:lnSpc>
                <a:spcPct val="150000"/>
              </a:lnSpc>
            </a:pPr>
            <a:r>
              <a:rPr lang="zh-CN" altLang="en-US" sz="1200" dirty="0">
                <a:solidFill>
                  <a:prstClr val="black"/>
                </a:solidFill>
                <a:latin typeface="微软雅黑" panose="020B0503020204020204" charset="-122"/>
                <a:ea typeface="微软雅黑" panose="020B0503020204020204" charset="-122"/>
              </a:rPr>
              <a:t>2012-</a:t>
            </a:r>
            <a:r>
              <a:rPr lang="en-US" altLang="zh-CN" sz="1200" dirty="0">
                <a:solidFill>
                  <a:prstClr val="black"/>
                </a:solidFill>
                <a:latin typeface="微软雅黑" panose="020B0503020204020204" charset="-122"/>
                <a:ea typeface="微软雅黑" panose="020B0503020204020204" charset="-122"/>
              </a:rPr>
              <a:t>0</a:t>
            </a:r>
            <a:r>
              <a:rPr lang="zh-CN" altLang="en-US" sz="1200" dirty="0">
                <a:solidFill>
                  <a:prstClr val="black"/>
                </a:solidFill>
                <a:latin typeface="微软雅黑" panose="020B0503020204020204" charset="-122"/>
                <a:ea typeface="微软雅黑" panose="020B0503020204020204" charset="-122"/>
              </a:rPr>
              <a:t>8至2014-11, 广东省人民医院，博士后</a:t>
            </a:r>
            <a:endParaRPr lang="zh-CN" altLang="en-US" sz="1200" dirty="0">
              <a:solidFill>
                <a:prstClr val="black"/>
              </a:solidFill>
              <a:latin typeface="微软雅黑" panose="020B0503020204020204" charset="-122"/>
              <a:ea typeface="微软雅黑" panose="020B0503020204020204" charset="-122"/>
            </a:endParaRPr>
          </a:p>
          <a:p>
            <a:pPr latinLnBrk="0">
              <a:lnSpc>
                <a:spcPct val="150000"/>
              </a:lnSpc>
            </a:pPr>
            <a:r>
              <a:rPr lang="zh-CN" altLang="en-US" sz="1200" dirty="0">
                <a:solidFill>
                  <a:prstClr val="black"/>
                </a:solidFill>
                <a:latin typeface="微软雅黑" panose="020B0503020204020204" charset="-122"/>
                <a:ea typeface="微软雅黑" panose="020B0503020204020204" charset="-122"/>
              </a:rPr>
              <a:t>2009-</a:t>
            </a:r>
            <a:r>
              <a:rPr lang="en-US" altLang="zh-CN" sz="1200" dirty="0">
                <a:solidFill>
                  <a:prstClr val="black"/>
                </a:solidFill>
                <a:latin typeface="微软雅黑" panose="020B0503020204020204" charset="-122"/>
                <a:ea typeface="微软雅黑" panose="020B0503020204020204" charset="-122"/>
              </a:rPr>
              <a:t>0</a:t>
            </a:r>
            <a:r>
              <a:rPr lang="zh-CN" altLang="en-US" sz="1200" dirty="0">
                <a:solidFill>
                  <a:prstClr val="black"/>
                </a:solidFill>
                <a:latin typeface="微软雅黑" panose="020B0503020204020204" charset="-122"/>
                <a:ea typeface="微软雅黑" panose="020B0503020204020204" charset="-122"/>
              </a:rPr>
              <a:t>9至2012-</a:t>
            </a:r>
            <a:r>
              <a:rPr lang="en-US" altLang="zh-CN" sz="1200" dirty="0">
                <a:solidFill>
                  <a:prstClr val="black"/>
                </a:solidFill>
                <a:latin typeface="微软雅黑" panose="020B0503020204020204" charset="-122"/>
                <a:ea typeface="微软雅黑" panose="020B0503020204020204" charset="-122"/>
              </a:rPr>
              <a:t>0</a:t>
            </a:r>
            <a:r>
              <a:rPr lang="zh-CN" altLang="en-US" sz="1200" dirty="0">
                <a:solidFill>
                  <a:prstClr val="black"/>
                </a:solidFill>
                <a:latin typeface="微软雅黑" panose="020B0503020204020204" charset="-122"/>
                <a:ea typeface="微软雅黑" panose="020B0503020204020204" charset="-122"/>
              </a:rPr>
              <a:t>6, 中山大学，消化内科学，博士</a:t>
            </a:r>
            <a:endParaRPr lang="zh-CN" altLang="en-US" sz="1200" dirty="0">
              <a:solidFill>
                <a:prstClr val="black"/>
              </a:solidFill>
              <a:latin typeface="微软雅黑" panose="020B0503020204020204" charset="-122"/>
              <a:ea typeface="微软雅黑" panose="020B0503020204020204" charset="-122"/>
            </a:endParaRPr>
          </a:p>
          <a:p>
            <a:endParaRPr lang="zh-CN" altLang="en-US" sz="1200" dirty="0">
              <a:solidFill>
                <a:prstClr val="black"/>
              </a:solidFill>
              <a:latin typeface="微软雅黑" panose="020B0503020204020204" charset="-122"/>
              <a:ea typeface="微软雅黑" panose="020B0503020204020204" charset="-122"/>
            </a:endParaRPr>
          </a:p>
        </p:txBody>
      </p:sp>
      <p:sp>
        <p:nvSpPr>
          <p:cNvPr id="4" name="文本框 11"/>
          <p:cNvSpPr txBox="1">
            <a:spLocks noChangeArrowheads="1"/>
          </p:cNvSpPr>
          <p:nvPr/>
        </p:nvSpPr>
        <p:spPr bwMode="auto">
          <a:xfrm>
            <a:off x="2678430" y="4263390"/>
            <a:ext cx="4202430" cy="2030095"/>
          </a:xfrm>
          <a:prstGeom prst="rect">
            <a:avLst/>
          </a:prstGeom>
          <a:noFill/>
          <a:ln w="9525">
            <a:noFill/>
            <a:miter lim="800000"/>
          </a:ln>
        </p:spPr>
        <p:txBody>
          <a:bodyPr wrap="square">
            <a:spAutoFit/>
          </a:bodyPr>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Burns &amp; Trauma </a:t>
            </a:r>
            <a:r>
              <a:rPr sz="1200" dirty="0">
                <a:solidFill>
                  <a:prstClr val="black"/>
                </a:solidFill>
                <a:latin typeface="微软雅黑" panose="020B0503020204020204" charset="-122"/>
                <a:ea typeface="微软雅黑" panose="020B0503020204020204" charset="-122"/>
              </a:rPr>
              <a:t>青年编委</a:t>
            </a:r>
            <a:r>
              <a:rPr lang="zh-CN" sz="1200" dirty="0">
                <a:solidFill>
                  <a:prstClr val="black"/>
                </a:solidFill>
                <a:latin typeface="微软雅黑" panose="020B0503020204020204" charset="-122"/>
                <a:ea typeface="微软雅黑" panose="020B0503020204020204" charset="-122"/>
              </a:rPr>
              <a:t>；</a:t>
            </a:r>
            <a:endParaRPr lang="zh-CN" sz="1200" dirty="0">
              <a:solidFill>
                <a:prstClr val="black"/>
              </a:solidFill>
              <a:latin typeface="微软雅黑" panose="020B0503020204020204" charset="-122"/>
              <a:ea typeface="微软雅黑" panose="020B0503020204020204" charset="-122"/>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Oxidative Medicine and Cellular Longevity</a:t>
            </a:r>
            <a:r>
              <a:rPr sz="1200" dirty="0">
                <a:solidFill>
                  <a:prstClr val="black"/>
                </a:solidFill>
                <a:latin typeface="微软雅黑" panose="020B0503020204020204" charset="-122"/>
                <a:ea typeface="微软雅黑" panose="020B0503020204020204" charset="-122"/>
              </a:rPr>
              <a:t> </a:t>
            </a:r>
            <a:r>
              <a:rPr sz="1200" dirty="0">
                <a:solidFill>
                  <a:prstClr val="black"/>
                </a:solidFill>
                <a:latin typeface="微软雅黑" panose="020B0503020204020204" charset="-122"/>
                <a:ea typeface="微软雅黑" panose="020B0503020204020204" charset="-122"/>
                <a:sym typeface="+mn-ea"/>
              </a:rPr>
              <a:t>客座主编</a:t>
            </a:r>
            <a:r>
              <a:rPr lang="zh-CN" sz="1200" dirty="0">
                <a:solidFill>
                  <a:prstClr val="black"/>
                </a:solidFill>
                <a:latin typeface="微软雅黑" panose="020B0503020204020204" charset="-122"/>
                <a:ea typeface="微软雅黑" panose="020B0503020204020204" charset="-122"/>
                <a:sym typeface="+mn-ea"/>
              </a:rPr>
              <a:t>；</a:t>
            </a:r>
            <a:endParaRPr sz="1200" dirty="0">
              <a:solidFill>
                <a:prstClr val="black"/>
              </a:solidFill>
              <a:latin typeface="微软雅黑" panose="020B0503020204020204" charset="-122"/>
              <a:ea typeface="微软雅黑" panose="020B0503020204020204" charset="-122"/>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Frontiers in Cell and Developmental Biology</a:t>
            </a:r>
            <a:r>
              <a:rPr sz="1200" dirty="0">
                <a:solidFill>
                  <a:prstClr val="black"/>
                </a:solidFill>
                <a:latin typeface="微软雅黑" panose="020B0503020204020204" charset="-122"/>
                <a:ea typeface="微软雅黑" panose="020B0503020204020204" charset="-122"/>
              </a:rPr>
              <a:t> </a:t>
            </a:r>
            <a:r>
              <a:rPr sz="1200" dirty="0">
                <a:solidFill>
                  <a:prstClr val="black"/>
                </a:solidFill>
                <a:latin typeface="微软雅黑" panose="020B0503020204020204" charset="-122"/>
                <a:ea typeface="微软雅黑" panose="020B0503020204020204" charset="-122"/>
                <a:sym typeface="+mn-ea"/>
              </a:rPr>
              <a:t>客座主编</a:t>
            </a:r>
            <a:r>
              <a:rPr lang="zh-CN" sz="1200" dirty="0">
                <a:solidFill>
                  <a:prstClr val="black"/>
                </a:solidFill>
                <a:latin typeface="微软雅黑" panose="020B0503020204020204" charset="-122"/>
                <a:ea typeface="微软雅黑" panose="020B0503020204020204" charset="-122"/>
                <a:sym typeface="+mn-ea"/>
              </a:rPr>
              <a:t>；</a:t>
            </a:r>
            <a:endParaRPr sz="1200" dirty="0">
              <a:solidFill>
                <a:prstClr val="black"/>
              </a:solidFill>
              <a:latin typeface="微软雅黑" panose="020B0503020204020204" charset="-122"/>
              <a:ea typeface="微软雅黑" panose="020B0503020204020204" charset="-122"/>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Frontiers in Bioengineering and Biotechnology</a:t>
            </a:r>
            <a:r>
              <a:rPr sz="1200" dirty="0">
                <a:solidFill>
                  <a:prstClr val="black"/>
                </a:solidFill>
                <a:latin typeface="微软雅黑" panose="020B0503020204020204" charset="-122"/>
                <a:ea typeface="微软雅黑" panose="020B0503020204020204" charset="-122"/>
                <a:sym typeface="+mn-ea"/>
              </a:rPr>
              <a:t>客座主编</a:t>
            </a:r>
            <a:r>
              <a:rPr lang="zh-CN" sz="1200" dirty="0">
                <a:solidFill>
                  <a:prstClr val="black"/>
                </a:solidFill>
                <a:latin typeface="微软雅黑" panose="020B0503020204020204" charset="-122"/>
                <a:ea typeface="微软雅黑" panose="020B0503020204020204" charset="-122"/>
                <a:sym typeface="+mn-ea"/>
              </a:rPr>
              <a:t>；</a:t>
            </a:r>
            <a:endParaRPr sz="1200" dirty="0">
              <a:solidFill>
                <a:prstClr val="black"/>
              </a:solidFill>
              <a:latin typeface="微软雅黑" panose="020B0503020204020204" charset="-122"/>
              <a:ea typeface="微软雅黑" panose="020B0503020204020204" charset="-122"/>
              <a:sym typeface="+mn-ea"/>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Frontiers in Molecular Biosciences</a:t>
            </a:r>
            <a:r>
              <a:rPr sz="1200" dirty="0">
                <a:solidFill>
                  <a:prstClr val="black"/>
                </a:solidFill>
                <a:latin typeface="微软雅黑" panose="020B0503020204020204" charset="-122"/>
                <a:ea typeface="微软雅黑" panose="020B0503020204020204" charset="-122"/>
                <a:sym typeface="+mn-ea"/>
              </a:rPr>
              <a:t>客座主编</a:t>
            </a:r>
            <a:r>
              <a:rPr lang="zh-CN" sz="1200" dirty="0">
                <a:solidFill>
                  <a:prstClr val="black"/>
                </a:solidFill>
                <a:latin typeface="微软雅黑" panose="020B0503020204020204" charset="-122"/>
                <a:ea typeface="微软雅黑" panose="020B0503020204020204" charset="-122"/>
                <a:sym typeface="+mn-ea"/>
              </a:rPr>
              <a:t>；</a:t>
            </a:r>
            <a:endParaRPr lang="zh-CN" sz="1200" dirty="0">
              <a:solidFill>
                <a:prstClr val="black"/>
              </a:solidFill>
              <a:latin typeface="微软雅黑" panose="020B0503020204020204" charset="-122"/>
              <a:ea typeface="微软雅黑" panose="020B0503020204020204" charset="-122"/>
              <a:sym typeface="+mn-ea"/>
            </a:endParaRPr>
          </a:p>
          <a:p>
            <a:pPr lvl="0" eaLnBrk="1" latinLnBrk="0" hangingPunct="1">
              <a:lnSpc>
                <a:spcPct val="150000"/>
              </a:lnSpc>
              <a:defRPr/>
            </a:pPr>
            <a:r>
              <a:rPr lang="en-US" altLang="zh-CN" sz="1200" i="1" dirty="0">
                <a:solidFill>
                  <a:prstClr val="black"/>
                </a:solidFill>
                <a:latin typeface="微软雅黑" panose="020B0503020204020204" charset="-122"/>
                <a:ea typeface="微软雅黑" panose="020B0503020204020204" charset="-122"/>
                <a:sym typeface="+mn-ea"/>
              </a:rPr>
              <a:t>Frontier in Surgery</a:t>
            </a:r>
            <a:r>
              <a:rPr lang="en-US" altLang="zh-CN" sz="1200" dirty="0">
                <a:solidFill>
                  <a:prstClr val="black"/>
                </a:solidFill>
                <a:latin typeface="微软雅黑" panose="020B0503020204020204" charset="-122"/>
                <a:ea typeface="微软雅黑" panose="020B0503020204020204" charset="-122"/>
                <a:sym typeface="+mn-ea"/>
              </a:rPr>
              <a:t> </a:t>
            </a:r>
            <a:r>
              <a:rPr lang="zh-CN" altLang="en-US" sz="1200" dirty="0">
                <a:solidFill>
                  <a:prstClr val="black"/>
                </a:solidFill>
                <a:latin typeface="微软雅黑" panose="020B0503020204020204" charset="-122"/>
                <a:ea typeface="微软雅黑" panose="020B0503020204020204" charset="-122"/>
                <a:sym typeface="+mn-ea"/>
              </a:rPr>
              <a:t>客座编辑</a:t>
            </a:r>
            <a:endParaRPr sz="1200" dirty="0">
              <a:solidFill>
                <a:prstClr val="black"/>
              </a:solidFill>
              <a:latin typeface="微软雅黑" panose="020B0503020204020204" charset="-122"/>
              <a:ea typeface="微软雅黑" panose="020B0503020204020204" charset="-122"/>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JoVE: Journal of Visualized Experiments</a:t>
            </a:r>
            <a:r>
              <a:rPr sz="1200" dirty="0">
                <a:solidFill>
                  <a:prstClr val="black"/>
                </a:solidFill>
                <a:latin typeface="微软雅黑" panose="020B0503020204020204" charset="-122"/>
                <a:ea typeface="微软雅黑" panose="020B0503020204020204" charset="-122"/>
                <a:sym typeface="+mn-ea"/>
              </a:rPr>
              <a:t>客座主编。</a:t>
            </a:r>
            <a:r>
              <a:rPr lang="en-US" altLang="zh-CN" sz="1200" dirty="0" smtClean="0">
                <a:solidFill>
                  <a:prstClr val="black"/>
                </a:solidFill>
                <a:latin typeface="微软雅黑" panose="020B0503020204020204" charset="-122"/>
                <a:ea typeface="微软雅黑" panose="020B0503020204020204" charset="-122"/>
                <a:sym typeface="+mn-ea"/>
              </a:rPr>
              <a:t> </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4"/>
          <a:stretch>
            <a:fillRect/>
          </a:stretch>
        </p:blipFill>
        <p:spPr>
          <a:xfrm>
            <a:off x="276860" y="4733290"/>
            <a:ext cx="1964055" cy="132524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4" name="文本框 13"/>
          <p:cNvSpPr txBox="1">
            <a:spLocks noChangeArrowheads="1"/>
          </p:cNvSpPr>
          <p:nvPr/>
        </p:nvSpPr>
        <p:spPr bwMode="auto">
          <a:xfrm>
            <a:off x="7011988" y="1694254"/>
            <a:ext cx="4922837" cy="3222421"/>
          </a:xfrm>
          <a:prstGeom prst="rect">
            <a:avLst/>
          </a:prstGeom>
          <a:noFill/>
          <a:ln w="9525">
            <a:noFill/>
            <a:miter lim="800000"/>
          </a:ln>
        </p:spPr>
        <p:txBody>
          <a:bodyPr wrap="square">
            <a:spAutoFit/>
          </a:bodyPr>
          <a:lstStyle/>
          <a:p>
            <a:pPr lvl="0" eaLnBrk="1" hangingPunct="1">
              <a:spcBef>
                <a:spcPts val="8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smtClean="0">
                <a:solidFill>
                  <a:prstClr val="black"/>
                </a:solidFill>
                <a:latin typeface="微软雅黑" panose="020B0503020204020204" charset="-122"/>
                <a:ea typeface="微软雅黑" panose="020B0503020204020204" charset="-122"/>
              </a:rPr>
              <a:t>:</a:t>
            </a:r>
            <a:r>
              <a:rPr lang="zh-CN" altLang="en-US" sz="1200" b="1" dirty="0">
                <a:solidFill>
                  <a:prstClr val="black"/>
                </a:solidFill>
                <a:latin typeface="微软雅黑" panose="020B0503020204020204" charset="-122"/>
                <a:ea typeface="微软雅黑" panose="020B0503020204020204" charset="-122"/>
              </a:rPr>
              <a:t>人工智能在眼科的应用、</a:t>
            </a:r>
            <a:r>
              <a:rPr lang="zh-CN" altLang="en-US" sz="1200" b="1" dirty="0" smtClean="0">
                <a:solidFill>
                  <a:prstClr val="black"/>
                </a:solidFill>
                <a:latin typeface="微软雅黑" panose="020B0503020204020204" charset="-122"/>
                <a:ea typeface="微软雅黑" panose="020B0503020204020204" charset="-122"/>
              </a:rPr>
              <a:t>眼底疾病、眼健康管理</a:t>
            </a:r>
            <a:endPar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spcBef>
                <a:spcPts val="600"/>
              </a:spcBef>
              <a:defRPr/>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50000"/>
              </a:lnSpc>
              <a:spcBef>
                <a:spcPts val="0"/>
              </a:spcBef>
              <a:defRPr/>
            </a:pPr>
            <a:r>
              <a:rPr lang="zh-CN" altLang="en-US" sz="1200" dirty="0" smtClean="0">
                <a:solidFill>
                  <a:prstClr val="black"/>
                </a:solidFill>
                <a:latin typeface="微软雅黑" panose="020B0503020204020204" charset="-122"/>
                <a:ea typeface="微软雅黑" panose="020B0503020204020204" charset="-122"/>
              </a:rPr>
              <a:t>以第一作者和通讯作者在</a:t>
            </a:r>
            <a:r>
              <a:rPr lang="en-US" altLang="zh-CN" sz="1200" b="1"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Investigative </a:t>
            </a:r>
            <a:r>
              <a:rPr lang="en-US" altLang="zh-CN" sz="1200" dirty="0" err="1">
                <a:solidFill>
                  <a:prstClr val="black"/>
                </a:solidFill>
                <a:latin typeface="Times New Roman" panose="02020603050405020304" pitchFamily="18" charset="0"/>
                <a:ea typeface="微软雅黑" panose="020B0503020204020204" charset="-122"/>
                <a:cs typeface="Times New Roman" panose="02020603050405020304" pitchFamily="18" charset="0"/>
              </a:rPr>
              <a:t>Opthalmology</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&amp; Visual Science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en-US" altLang="zh-CN"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Journal </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of Inflammation Research </a:t>
            </a:r>
            <a:r>
              <a:rPr lang="zh-CN" altLang="en-US" sz="1200" b="1"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en-US" altLang="zh-CN"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International </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Journal of </a:t>
            </a:r>
            <a:r>
              <a:rPr lang="en-US" altLang="zh-CN" sz="1200" dirty="0" err="1">
                <a:solidFill>
                  <a:prstClr val="black"/>
                </a:solidFill>
                <a:latin typeface="Times New Roman" panose="02020603050405020304" pitchFamily="18" charset="0"/>
                <a:ea typeface="微软雅黑" panose="020B0503020204020204" charset="-122"/>
                <a:cs typeface="Times New Roman" panose="02020603050405020304" pitchFamily="18" charset="0"/>
              </a:rPr>
              <a:t>Nanomedicine</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zh-CN" altLang="en-US" sz="1200" b="1"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en-US" altLang="zh-CN"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Frontiers in cardiovascular medicine </a:t>
            </a:r>
            <a:r>
              <a:rPr lang="zh-CN" altLang="en-US" sz="1200" b="1"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en-US" altLang="zh-CN"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American </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Journal </a:t>
            </a:r>
            <a:r>
              <a:rPr lang="en-US" altLang="zh-CN"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of </a:t>
            </a:r>
            <a:r>
              <a:rPr lang="en-US" altLang="zh-CN" sz="1200" dirty="0" err="1"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phthalmology</a:t>
            </a:r>
            <a:r>
              <a:rPr lang="en-US" altLang="zh-CN" sz="12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en-US" altLang="zh-CN" sz="1200" b="1"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zh-CN" altLang="en-US" sz="1200" b="1"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rPr>
              <a:t>、</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British Journal of Ophthalmology </a:t>
            </a:r>
            <a:r>
              <a:rPr lang="zh-CN" altLang="en-US" sz="1200" dirty="0" smtClean="0">
                <a:solidFill>
                  <a:prstClr val="black"/>
                </a:solidFill>
                <a:latin typeface="微软雅黑" panose="020B0503020204020204" charset="-122"/>
                <a:ea typeface="微软雅黑" panose="020B0503020204020204" charset="-122"/>
              </a:rPr>
              <a:t>等</a:t>
            </a:r>
            <a:r>
              <a:rPr lang="zh-CN" altLang="en-US" sz="1200" dirty="0" smtClean="0">
                <a:solidFill>
                  <a:prstClr val="black"/>
                </a:solidFill>
                <a:latin typeface="微软雅黑" panose="020B0503020204020204" charset="-122"/>
                <a:ea typeface="微软雅黑" panose="020B0503020204020204" charset="-122"/>
              </a:rPr>
              <a:t>国际高水平期刊杂志发表论文</a:t>
            </a:r>
            <a:r>
              <a:rPr lang="en-US" altLang="zh-CN" sz="1200" dirty="0" smtClean="0">
                <a:solidFill>
                  <a:prstClr val="black"/>
                </a:solidFill>
                <a:latin typeface="微软雅黑" panose="020B0503020204020204" charset="-122"/>
                <a:ea typeface="微软雅黑" panose="020B0503020204020204" charset="-122"/>
              </a:rPr>
              <a:t>40</a:t>
            </a:r>
            <a:r>
              <a:rPr lang="zh-CN" altLang="en-US" sz="1200" dirty="0" smtClean="0">
                <a:solidFill>
                  <a:prstClr val="black"/>
                </a:solidFill>
                <a:latin typeface="微软雅黑" panose="020B0503020204020204" charset="-122"/>
                <a:ea typeface="微软雅黑" panose="020B0503020204020204" charset="-122"/>
              </a:rPr>
              <a:t>余篇，其中</a:t>
            </a:r>
            <a:r>
              <a:rPr lang="en-US" altLang="zh-CN" sz="1200" dirty="0" smtClean="0">
                <a:solidFill>
                  <a:prstClr val="black"/>
                </a:solidFill>
                <a:latin typeface="微软雅黑" panose="020B0503020204020204" charset="-122"/>
                <a:ea typeface="微软雅黑" panose="020B0503020204020204" charset="-122"/>
              </a:rPr>
              <a:t>SCI 33</a:t>
            </a:r>
            <a:r>
              <a:rPr lang="zh-CN" altLang="en-US" sz="1200" dirty="0" smtClean="0">
                <a:solidFill>
                  <a:prstClr val="black"/>
                </a:solidFill>
                <a:latin typeface="微软雅黑" panose="020B0503020204020204" charset="-122"/>
                <a:ea typeface="微软雅黑" panose="020B0503020204020204" charset="-122"/>
              </a:rPr>
              <a:t>篇，影响因子共计</a:t>
            </a:r>
            <a:r>
              <a:rPr lang="en-US" altLang="zh-CN" sz="1200" dirty="0" smtClean="0">
                <a:solidFill>
                  <a:prstClr val="black"/>
                </a:solidFill>
                <a:latin typeface="微软雅黑" panose="020B0503020204020204" charset="-122"/>
                <a:ea typeface="微软雅黑" panose="020B0503020204020204" charset="-122"/>
              </a:rPr>
              <a:t>135.80</a:t>
            </a:r>
            <a:r>
              <a:rPr lang="zh-CN" altLang="en-US" sz="1200" dirty="0" smtClean="0">
                <a:solidFill>
                  <a:prstClr val="black"/>
                </a:solidFill>
                <a:latin typeface="微软雅黑" panose="020B0503020204020204" charset="-122"/>
                <a:ea typeface="微软雅黑" panose="020B0503020204020204" charset="-122"/>
              </a:rPr>
              <a:t>分，获</a:t>
            </a:r>
            <a:r>
              <a:rPr lang="en-US" altLang="zh-CN" sz="1200" dirty="0" smtClean="0">
                <a:solidFill>
                  <a:prstClr val="black"/>
                </a:solidFill>
                <a:latin typeface="微软雅黑" panose="020B0503020204020204" charset="-122"/>
                <a:ea typeface="微软雅黑" panose="020B0503020204020204" charset="-122"/>
              </a:rPr>
              <a:t>2020</a:t>
            </a:r>
            <a:r>
              <a:rPr lang="zh-CN" altLang="en-US" sz="1200" dirty="0">
                <a:solidFill>
                  <a:prstClr val="black"/>
                </a:solidFill>
                <a:latin typeface="微软雅黑" panose="020B0503020204020204" charset="-122"/>
                <a:ea typeface="微软雅黑" panose="020B0503020204020204" charset="-122"/>
              </a:rPr>
              <a:t>年度广东省人民医院医疗</a:t>
            </a:r>
            <a:r>
              <a:rPr lang="zh-CN" altLang="en-US" sz="1200" dirty="0" smtClean="0">
                <a:solidFill>
                  <a:prstClr val="black"/>
                </a:solidFill>
                <a:latin typeface="微软雅黑" panose="020B0503020204020204" charset="-122"/>
                <a:ea typeface="微软雅黑" panose="020B0503020204020204" charset="-122"/>
              </a:rPr>
              <a:t>新技术发明三等奖，已申请发明专利</a:t>
            </a:r>
            <a:r>
              <a:rPr lang="en-US" altLang="zh-CN" sz="1200" dirty="0" smtClean="0">
                <a:solidFill>
                  <a:prstClr val="black"/>
                </a:solidFill>
                <a:latin typeface="微软雅黑" panose="020B0503020204020204" charset="-122"/>
                <a:ea typeface="微软雅黑" panose="020B0503020204020204" charset="-122"/>
              </a:rPr>
              <a:t>2</a:t>
            </a:r>
            <a:r>
              <a:rPr lang="zh-CN" altLang="en-US" sz="1200" dirty="0" smtClean="0">
                <a:solidFill>
                  <a:prstClr val="black"/>
                </a:solidFill>
                <a:latin typeface="微软雅黑" panose="020B0503020204020204" charset="-122"/>
                <a:ea typeface="微软雅黑" panose="020B0503020204020204" charset="-122"/>
              </a:rPr>
              <a:t>项，培养已毕业硕士生</a:t>
            </a:r>
            <a:r>
              <a:rPr lang="en-US" altLang="zh-CN" sz="1200" dirty="0" smtClean="0">
                <a:solidFill>
                  <a:prstClr val="black"/>
                </a:solidFill>
                <a:latin typeface="微软雅黑" panose="020B0503020204020204" charset="-122"/>
                <a:ea typeface="微软雅黑" panose="020B0503020204020204" charset="-122"/>
              </a:rPr>
              <a:t>2</a:t>
            </a:r>
            <a:r>
              <a:rPr lang="zh-CN" altLang="en-US" sz="1200" dirty="0" smtClean="0">
                <a:solidFill>
                  <a:prstClr val="black"/>
                </a:solidFill>
                <a:latin typeface="微软雅黑" panose="020B0503020204020204" charset="-122"/>
                <a:ea typeface="微软雅黑" panose="020B0503020204020204" charset="-122"/>
              </a:rPr>
              <a:t>名、在读硕士生</a:t>
            </a:r>
            <a:r>
              <a:rPr lang="en-US" altLang="zh-CN" sz="1200" dirty="0">
                <a:solidFill>
                  <a:prstClr val="black"/>
                </a:solidFill>
                <a:latin typeface="微软雅黑" panose="020B0503020204020204" charset="-122"/>
                <a:ea typeface="微软雅黑" panose="020B0503020204020204" charset="-122"/>
              </a:rPr>
              <a:t>4</a:t>
            </a:r>
            <a:r>
              <a:rPr lang="zh-CN" altLang="en-US" sz="1200" dirty="0" smtClean="0">
                <a:solidFill>
                  <a:prstClr val="black"/>
                </a:solidFill>
                <a:latin typeface="微软雅黑" panose="020B0503020204020204" charset="-122"/>
                <a:ea typeface="微软雅黑" panose="020B0503020204020204" charset="-122"/>
              </a:rPr>
              <a:t>名。</a:t>
            </a:r>
            <a:endParaRPr lang="en-US" altLang="zh-CN" sz="1200" dirty="0" smtClean="0">
              <a:solidFill>
                <a:prstClr val="black"/>
              </a:solidFill>
              <a:latin typeface="微软雅黑" panose="020B0503020204020204" charset="-122"/>
              <a:ea typeface="微软雅黑" panose="020B0503020204020204" charset="-122"/>
            </a:endParaRPr>
          </a:p>
          <a:p>
            <a:pPr>
              <a:spcBef>
                <a:spcPts val="600"/>
              </a:spcBef>
              <a:spcAft>
                <a:spcPts val="0"/>
              </a:spcAft>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研究</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资助</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lang="zh-CN" altLang="en-US" sz="1200" dirty="0">
                <a:latin typeface="微软雅黑" panose="020B0503020204020204" charset="-122"/>
                <a:ea typeface="微软雅黑" panose="020B0503020204020204" charset="-122"/>
              </a:rPr>
              <a:t>主持在研广州市科技课题</a:t>
            </a: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项（经费</a:t>
            </a:r>
            <a:r>
              <a:rPr lang="zh-CN" altLang="en-US" sz="1200" dirty="0" smtClean="0">
                <a:latin typeface="微软雅黑" panose="020B0503020204020204" charset="-122"/>
                <a:ea typeface="微软雅黑" panose="020B0503020204020204" charset="-122"/>
              </a:rPr>
              <a:t>合计</a:t>
            </a:r>
            <a:r>
              <a:rPr lang="en-US" altLang="zh-CN" sz="1200" dirty="0" smtClean="0">
                <a:latin typeface="微软雅黑" panose="020B0503020204020204" charset="-122"/>
                <a:ea typeface="微软雅黑" panose="020B0503020204020204" charset="-122"/>
              </a:rPr>
              <a:t>160</a:t>
            </a:r>
            <a:r>
              <a:rPr lang="zh-CN" altLang="en-US" sz="1200" dirty="0" smtClean="0">
                <a:latin typeface="微软雅黑" panose="020B0503020204020204" charset="-122"/>
                <a:ea typeface="微软雅黑" panose="020B0503020204020204" charset="-122"/>
              </a:rPr>
              <a:t>万）</a:t>
            </a:r>
            <a:r>
              <a:rPr lang="en-US" altLang="zh-CN" sz="1200" dirty="0" smtClean="0">
                <a:latin typeface="微软雅黑" panose="020B0503020204020204" charset="-122"/>
                <a:ea typeface="微软雅黑" panose="020B0503020204020204" charset="-122"/>
              </a:rPr>
              <a:t>,</a:t>
            </a:r>
            <a:r>
              <a:rPr lang="zh-CN" altLang="en-US" sz="1200" dirty="0" smtClean="0">
                <a:latin typeface="微软雅黑" panose="020B0503020204020204" charset="-122"/>
                <a:ea typeface="微软雅黑" panose="020B0503020204020204" charset="-122"/>
              </a:rPr>
              <a:t>参与</a:t>
            </a:r>
            <a:r>
              <a:rPr lang="zh-CN" altLang="en-US" sz="1200" dirty="0">
                <a:latin typeface="微软雅黑" panose="020B0503020204020204" charset="-122"/>
                <a:ea typeface="微软雅黑" panose="020B0503020204020204" charset="-122"/>
              </a:rPr>
              <a:t>国自然课题</a:t>
            </a: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项</a:t>
            </a:r>
            <a:r>
              <a:rPr lang="zh-CN" altLang="en-US" sz="1200" dirty="0" smtClean="0">
                <a:latin typeface="微软雅黑" panose="020B0503020204020204" charset="-122"/>
                <a:ea typeface="微软雅黑" panose="020B0503020204020204" charset="-122"/>
              </a:rPr>
              <a:t>。</a:t>
            </a:r>
            <a:endParaRPr lang="en-US" altLang="zh-CN" sz="1200" b="1" dirty="0" smtClean="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31623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5" name="图片 24"/>
          <p:cNvPicPr>
            <a:picLocks noChangeAspect="1"/>
          </p:cNvPicPr>
          <p:nvPr/>
        </p:nvPicPr>
        <p:blipFill>
          <a:blip r:embed="rId1" cstate="print"/>
          <a:srcRect t="3896" r="91544" b="3088"/>
          <a:stretch>
            <a:fillRect/>
          </a:stretch>
        </p:blipFill>
        <p:spPr bwMode="auto">
          <a:xfrm>
            <a:off x="2525290" y="4540347"/>
            <a:ext cx="309562" cy="358775"/>
          </a:xfrm>
          <a:prstGeom prst="rect">
            <a:avLst/>
          </a:prstGeom>
          <a:noFill/>
          <a:ln w="9525">
            <a:noFill/>
            <a:miter lim="800000"/>
            <a:headEnd/>
            <a:tailEnd/>
          </a:ln>
        </p:spPr>
      </p:pic>
      <p:sp>
        <p:nvSpPr>
          <p:cNvPr id="30" name="文本框 21"/>
          <p:cNvSpPr txBox="1">
            <a:spLocks noChangeArrowheads="1"/>
          </p:cNvSpPr>
          <p:nvPr/>
        </p:nvSpPr>
        <p:spPr bwMode="auto">
          <a:xfrm>
            <a:off x="580398" y="92750"/>
            <a:ext cx="1605756" cy="757130"/>
          </a:xfrm>
          <a:prstGeom prst="rect">
            <a:avLst/>
          </a:prstGeom>
          <a:noFill/>
          <a:ln w="9525">
            <a:noFill/>
            <a:miter lim="800000"/>
          </a:ln>
        </p:spPr>
        <p:txBody>
          <a:bodyPr wrap="square">
            <a:spAutoFit/>
          </a:bodyPr>
          <a:lstStyle/>
          <a:p>
            <a:pPr eaLnBrk="1" hangingPunct="1">
              <a:lnSpc>
                <a:spcPct val="120000"/>
              </a:lnSpc>
              <a:defRPr/>
            </a:pPr>
            <a:r>
              <a:rPr kumimoji="0" lang="zh-CN" altLang="en-US" sz="12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工作单位</a:t>
            </a:r>
            <a:r>
              <a:rPr lang="zh-CN" altLang="en-US" sz="1200" b="1" dirty="0">
                <a:solidFill>
                  <a:srgbClr val="FFFFFF"/>
                </a:solidFill>
                <a:latin typeface="微软雅黑" panose="020B0503020204020204" charset="-122"/>
                <a:ea typeface="微软雅黑" panose="020B0503020204020204" charset="-122"/>
              </a:rPr>
              <a:t>：广东省人民</a:t>
            </a:r>
            <a:r>
              <a:rPr lang="zh-CN" altLang="en-US" sz="1200" b="1" dirty="0" smtClean="0">
                <a:solidFill>
                  <a:srgbClr val="FFFFFF"/>
                </a:solidFill>
                <a:latin typeface="微软雅黑" panose="020B0503020204020204" charset="-122"/>
                <a:ea typeface="微软雅黑" panose="020B0503020204020204" charset="-122"/>
              </a:rPr>
              <a:t>医院</a:t>
            </a:r>
            <a:r>
              <a:rPr lang="en-US" altLang="zh-CN" sz="1200" b="1" dirty="0" smtClean="0">
                <a:solidFill>
                  <a:srgbClr val="FFFFFF"/>
                </a:solidFill>
                <a:latin typeface="微软雅黑" panose="020B0503020204020204" charset="-122"/>
                <a:ea typeface="微软雅黑" panose="020B0503020204020204" charset="-122"/>
              </a:rPr>
              <a:t>/</a:t>
            </a:r>
            <a:r>
              <a:rPr lang="zh-CN" altLang="en-US" sz="1200" b="1" dirty="0" smtClean="0">
                <a:solidFill>
                  <a:srgbClr val="FFFFFF"/>
                </a:solidFill>
                <a:latin typeface="微软雅黑" panose="020B0503020204020204" charset="-122"/>
                <a:ea typeface="微软雅黑" panose="020B0503020204020204" charset="-122"/>
              </a:rPr>
              <a:t>华南理工大学医学院</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8" name="文本框 12"/>
          <p:cNvSpPr txBox="1">
            <a:spLocks noChangeArrowheads="1"/>
          </p:cNvSpPr>
          <p:nvPr/>
        </p:nvSpPr>
        <p:spPr bwMode="auto">
          <a:xfrm>
            <a:off x="444030" y="3889598"/>
            <a:ext cx="2298700" cy="9787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smtClean="0">
                <a:solidFill>
                  <a:prstClr val="black"/>
                </a:solidFill>
                <a:latin typeface="微软雅黑" panose="020B0503020204020204" charset="-122"/>
                <a:ea typeface="微软雅黑" panose="020B0503020204020204" charset="-122"/>
              </a:rPr>
              <a:t>13922278789</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defRPr/>
            </a:pP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Email</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syyangxh@scut.edu.cn</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3" name="图片 32" descr="804383402329119021"/>
          <p:cNvPicPr>
            <a:picLocks noChangeAspect="1"/>
          </p:cNvPicPr>
          <p:nvPr/>
        </p:nvPicPr>
        <p:blipFill>
          <a:blip r:embed="rId3"/>
          <a:stretch>
            <a:fillRect/>
          </a:stretch>
        </p:blipFill>
        <p:spPr>
          <a:xfrm>
            <a:off x="444500" y="1198880"/>
            <a:ext cx="1814195" cy="2639060"/>
          </a:xfrm>
          <a:prstGeom prst="rect">
            <a:avLst/>
          </a:prstGeom>
        </p:spPr>
      </p:pic>
      <p:sp>
        <p:nvSpPr>
          <p:cNvPr id="34" name="文本框 21"/>
          <p:cNvSpPr txBox="1">
            <a:spLocks noChangeArrowheads="1"/>
          </p:cNvSpPr>
          <p:nvPr/>
        </p:nvSpPr>
        <p:spPr bwMode="auto">
          <a:xfrm>
            <a:off x="2640013" y="76200"/>
            <a:ext cx="3578225"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prstClr val="white"/>
                </a:solidFill>
                <a:latin typeface="微软雅黑" panose="020B0503020204020204" charset="-122"/>
                <a:ea typeface="微软雅黑" panose="020B0503020204020204" charset="-122"/>
              </a:rPr>
              <a:t>杨 小 红</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5" name="文本框 34"/>
          <p:cNvSpPr txBox="1"/>
          <p:nvPr/>
        </p:nvSpPr>
        <p:spPr>
          <a:xfrm>
            <a:off x="2640013" y="519113"/>
            <a:ext cx="5251450" cy="523220"/>
          </a:xfrm>
          <a:prstGeom prst="rect">
            <a:avLst/>
          </a:prstGeom>
          <a:solidFill>
            <a:srgbClr val="C55A1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120" normalizeH="0" baseline="0" noProof="0" dirty="0">
                <a:ln>
                  <a:noFill/>
                </a:ln>
                <a:solidFill>
                  <a:prstClr val="white"/>
                </a:solidFill>
                <a:effectLst/>
                <a:uLnTx/>
                <a:uFillTx/>
                <a:latin typeface="微软雅黑" panose="020B0503020204020204" charset="-122"/>
                <a:ea typeface="微软雅黑" panose="020B0503020204020204" charset="-122"/>
                <a:cs typeface="+mn-cs"/>
              </a:rPr>
              <a:t>主任医师  </a:t>
            </a:r>
            <a:r>
              <a:rPr kumimoji="0" lang="zh-CN" altLang="en-US" sz="1400" b="1" i="0" u="none" strike="noStrike" kern="1200" cap="none" spc="120" normalizeH="0" noProof="0" dirty="0">
                <a:ln>
                  <a:noFill/>
                </a:ln>
                <a:solidFill>
                  <a:prstClr val="white"/>
                </a:solidFill>
                <a:effectLst/>
                <a:uLnTx/>
                <a:uFillTx/>
                <a:latin typeface="微软雅黑" panose="020B0503020204020204" charset="-122"/>
                <a:ea typeface="微软雅黑" panose="020B0503020204020204" charset="-122"/>
                <a:cs typeface="+mn-cs"/>
              </a:rPr>
              <a:t> </a:t>
            </a:r>
            <a:r>
              <a:rPr lang="zh-CN" altLang="en-US" sz="1400" b="1" spc="120" dirty="0">
                <a:solidFill>
                  <a:prstClr val="white"/>
                </a:solidFill>
                <a:latin typeface="微软雅黑" panose="020B0503020204020204" charset="-122"/>
                <a:ea typeface="微软雅黑" panose="020B0503020204020204" charset="-122"/>
              </a:rPr>
              <a:t>硕</a:t>
            </a:r>
            <a:r>
              <a:rPr kumimoji="0" lang="zh-CN" altLang="en-US" sz="1400" b="1" i="0" u="none" strike="noStrike" kern="1200" cap="none" spc="120" normalizeH="0" baseline="0" noProof="0" dirty="0">
                <a:ln>
                  <a:noFill/>
                </a:ln>
                <a:solidFill>
                  <a:prstClr val="white"/>
                </a:solidFill>
                <a:effectLst/>
                <a:uLnTx/>
                <a:uFillTx/>
                <a:latin typeface="微软雅黑" panose="020B0503020204020204" charset="-122"/>
                <a:ea typeface="微软雅黑" panose="020B0503020204020204" charset="-122"/>
                <a:cs typeface="+mn-cs"/>
              </a:rPr>
              <a:t>士生导师</a:t>
            </a:r>
            <a:endParaRPr kumimoji="0" lang="zh-CN" altLang="en-US" sz="1400" b="1" i="0" u="none" strike="noStrike" kern="1200" cap="none" spc="12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lvl="0" eaLnBrk="1" hangingPunct="1">
              <a:defRPr/>
            </a:pPr>
            <a:r>
              <a:rPr lang="zh-CN" altLang="en-US" sz="1400" b="1" spc="120" dirty="0">
                <a:solidFill>
                  <a:prstClr val="white"/>
                </a:solidFill>
                <a:latin typeface="微软雅黑" panose="020B0503020204020204" charset="-122"/>
                <a:ea typeface="微软雅黑" panose="020B0503020204020204" charset="-122"/>
              </a:rPr>
              <a:t>广东省人民医院副院长、</a:t>
            </a:r>
            <a:r>
              <a:rPr kumimoji="0" lang="zh-CN" altLang="en-US" sz="1400" b="1" i="0" u="none" strike="noStrike" kern="1200" cap="none" spc="120" normalizeH="0" baseline="0" noProof="0" dirty="0">
                <a:ln>
                  <a:noFill/>
                </a:ln>
                <a:solidFill>
                  <a:prstClr val="white"/>
                </a:solidFill>
                <a:effectLst/>
                <a:uLnTx/>
                <a:uFillTx/>
                <a:latin typeface="微软雅黑" panose="020B0503020204020204" charset="-122"/>
                <a:ea typeface="微软雅黑" panose="020B0503020204020204" charset="-122"/>
                <a:cs typeface="+mn-cs"/>
              </a:rPr>
              <a:t>广东省眼病防治研究所所长</a:t>
            </a:r>
            <a:endParaRPr kumimoji="0" lang="zh-CN" altLang="en-US" sz="1400" b="1" i="0" u="none" strike="noStrike" kern="1200" cap="none" spc="12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 name="文本框 11"/>
          <p:cNvSpPr txBox="1">
            <a:spLocks noChangeArrowheads="1"/>
          </p:cNvSpPr>
          <p:nvPr/>
        </p:nvSpPr>
        <p:spPr bwMode="auto">
          <a:xfrm>
            <a:off x="2792444" y="1604541"/>
            <a:ext cx="3578225" cy="307777"/>
          </a:xfrm>
          <a:prstGeom prst="rect">
            <a:avLst/>
          </a:prstGeom>
          <a:noFill/>
          <a:ln w="9525">
            <a:noFill/>
            <a:miter lim="800000"/>
          </a:ln>
        </p:spPr>
        <p:txBody>
          <a:bodyPr>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学术硕士：临床医学（眼科学</a:t>
            </a:r>
            <a:r>
              <a:rPr lang="zh-CN" altLang="en-US" sz="1400" dirty="0">
                <a:solidFill>
                  <a:prstClr val="black"/>
                </a:solidFill>
                <a:latin typeface="华文中宋" panose="02010600040101010101" pitchFamily="2" charset="-122"/>
                <a:ea typeface="华文中宋" panose="02010600040101010101" pitchFamily="2" charset="-122"/>
              </a:rPr>
              <a:t>）</a:t>
            </a:r>
            <a:endParaRPr lang="en-US" altLang="zh-CN" sz="1400" dirty="0">
              <a:solidFill>
                <a:prstClr val="black"/>
              </a:solidFill>
              <a:latin typeface="华文中宋" panose="02010600040101010101" pitchFamily="2" charset="-122"/>
              <a:ea typeface="华文中宋" panose="02010600040101010101" pitchFamily="2" charset="-122"/>
            </a:endParaRPr>
          </a:p>
        </p:txBody>
      </p:sp>
      <p:sp>
        <p:nvSpPr>
          <p:cNvPr id="37" name="文本框 17"/>
          <p:cNvSpPr txBox="1">
            <a:spLocks noChangeArrowheads="1"/>
          </p:cNvSpPr>
          <p:nvPr/>
        </p:nvSpPr>
        <p:spPr bwMode="auto">
          <a:xfrm>
            <a:off x="2792444" y="1290243"/>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8" name="矩形 37"/>
          <p:cNvSpPr/>
          <p:nvPr/>
        </p:nvSpPr>
        <p:spPr>
          <a:xfrm>
            <a:off x="2835275" y="2294515"/>
            <a:ext cx="4114916" cy="2308324"/>
          </a:xfrm>
          <a:prstGeom prst="rect">
            <a:avLst/>
          </a:prstGeom>
        </p:spPr>
        <p:txBody>
          <a:bodyPr wrap="square">
            <a:spAutoFit/>
          </a:bodyPr>
          <a:lstStyle/>
          <a:p>
            <a:pPr lvl="0" eaLnBrk="1" hangingPunct="1">
              <a:lnSpc>
                <a:spcPct val="120000"/>
              </a:lnSpc>
              <a:defRPr/>
            </a:pP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1986.09-1992.07</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  </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defRPr/>
            </a:pPr>
            <a:r>
              <a:rPr lang="zh-CN" altLang="en-US" sz="1200" dirty="0" smtClean="0">
                <a:latin typeface="微软雅黑" panose="020B0503020204020204" charset="-122"/>
                <a:ea typeface="微软雅黑" panose="020B0503020204020204" charset="-122"/>
              </a:rPr>
              <a:t>华西</a:t>
            </a:r>
            <a:r>
              <a:rPr lang="zh-CN" altLang="en-US" sz="1200" dirty="0">
                <a:latin typeface="微软雅黑" panose="020B0503020204020204" charset="-122"/>
                <a:ea typeface="微软雅黑" panose="020B0503020204020204" charset="-122"/>
              </a:rPr>
              <a:t>医科</a:t>
            </a:r>
            <a:r>
              <a:rPr lang="zh-CN" altLang="en-US" sz="1200" dirty="0" smtClean="0">
                <a:latin typeface="微软雅黑" panose="020B0503020204020204" charset="-122"/>
                <a:ea typeface="微软雅黑" panose="020B0503020204020204" charset="-122"/>
              </a:rPr>
              <a:t>大学   临床医学   </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学士</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eaLnBrk="1" hangingPunct="1">
              <a:lnSpc>
                <a:spcPct val="120000"/>
              </a:lnSpc>
              <a:defRPr/>
            </a:pPr>
            <a:r>
              <a:rPr lang="en-US" altLang="zh-CN" sz="1200" b="1" dirty="0">
                <a:solidFill>
                  <a:prstClr val="black"/>
                </a:solidFill>
                <a:latin typeface="微软雅黑" panose="020B0503020204020204" charset="-122"/>
                <a:ea typeface="微软雅黑" panose="020B0503020204020204" charset="-122"/>
                <a:cs typeface="Times New Roman" panose="02020603050405020304" pitchFamily="18" charset="0"/>
              </a:rPr>
              <a:t>2003.09-2005.07   </a:t>
            </a:r>
            <a:endParaRPr lang="en-US" altLang="zh-CN" sz="1200" b="1" dirty="0">
              <a:solidFill>
                <a:prstClr val="black"/>
              </a:solidFill>
              <a:latin typeface="微软雅黑" panose="020B0503020204020204" charset="-122"/>
              <a:ea typeface="微软雅黑" panose="020B0503020204020204" charset="-122"/>
              <a:cs typeface="Times New Roman" panose="02020603050405020304" pitchFamily="18" charset="0"/>
            </a:endParaRPr>
          </a:p>
          <a:p>
            <a:pPr eaLnBrk="1" hangingPunct="1">
              <a:lnSpc>
                <a:spcPct val="120000"/>
              </a:lnSpc>
              <a:defRPr/>
            </a:pPr>
            <a:r>
              <a:rPr lang="zh-CN" altLang="en-US" sz="1200" dirty="0" smtClean="0">
                <a:latin typeface="微软雅黑" panose="020B0503020204020204" charset="-122"/>
                <a:ea typeface="微软雅黑" panose="020B0503020204020204" charset="-122"/>
              </a:rPr>
              <a:t>中山大学岭南学院  工商管理  硕士</a:t>
            </a:r>
            <a:endParaRPr lang="zh-CN" altLang="en-US" sz="1200" dirty="0">
              <a:latin typeface="微软雅黑" panose="020B0503020204020204" charset="-122"/>
              <a:ea typeface="微软雅黑" panose="020B0503020204020204" charset="-122"/>
            </a:endParaRPr>
          </a:p>
          <a:p>
            <a:pPr eaLnBrk="1" hangingPunct="1">
              <a:lnSpc>
                <a:spcPct val="120000"/>
              </a:lnSpc>
              <a:defRPr/>
            </a:pPr>
            <a:r>
              <a:rPr lang="en-US" altLang="zh-CN" sz="1200" b="1" dirty="0">
                <a:solidFill>
                  <a:prstClr val="black"/>
                </a:solidFill>
                <a:latin typeface="微软雅黑" panose="020B0503020204020204" charset="-122"/>
                <a:ea typeface="微软雅黑" panose="020B0503020204020204" charset="-122"/>
                <a:cs typeface="Times New Roman" panose="02020603050405020304" pitchFamily="18" charset="0"/>
              </a:rPr>
              <a:t>1992.09-</a:t>
            </a:r>
            <a:r>
              <a:rPr lang="zh-CN" altLang="en-US" sz="1200" dirty="0" smtClean="0">
                <a:latin typeface="微软雅黑" panose="020B0503020204020204" charset="-122"/>
                <a:ea typeface="微软雅黑" panose="020B0503020204020204" charset="-122"/>
                <a:cs typeface="Times New Roman" panose="02020603050405020304" pitchFamily="18" charset="0"/>
              </a:rPr>
              <a:t>至今 </a:t>
            </a:r>
            <a:r>
              <a:rPr lang="zh-CN" altLang="en-US" sz="1200" dirty="0" smtClean="0">
                <a:latin typeface="微软雅黑" panose="020B0503020204020204" charset="-122"/>
                <a:ea typeface="微软雅黑" panose="020B0503020204020204" charset="-122"/>
              </a:rPr>
              <a:t> </a:t>
            </a:r>
            <a:endParaRPr lang="en-US" altLang="zh-CN" sz="1200" dirty="0" smtClean="0">
              <a:latin typeface="微软雅黑" panose="020B0503020204020204" charset="-122"/>
              <a:ea typeface="微软雅黑" panose="020B0503020204020204" charset="-122"/>
            </a:endParaRPr>
          </a:p>
          <a:p>
            <a:pPr eaLnBrk="1" hangingPunct="1">
              <a:lnSpc>
                <a:spcPct val="150000"/>
              </a:lnSpc>
              <a:defRPr/>
            </a:pPr>
            <a:r>
              <a:rPr lang="zh-CN" altLang="en-US" sz="1200" dirty="0" smtClean="0">
                <a:latin typeface="微软雅黑" panose="020B0503020204020204" charset="-122"/>
                <a:ea typeface="微软雅黑" panose="020B0503020204020204" charset="-122"/>
              </a:rPr>
              <a:t>就职</a:t>
            </a:r>
            <a:r>
              <a:rPr lang="zh-CN" altLang="en-US" sz="1200" dirty="0">
                <a:latin typeface="微软雅黑" panose="020B0503020204020204" charset="-122"/>
                <a:ea typeface="微软雅黑" panose="020B0503020204020204" charset="-122"/>
              </a:rPr>
              <a:t>于</a:t>
            </a:r>
            <a:r>
              <a:rPr lang="zh-CN" altLang="en-US" sz="1200" dirty="0" smtClean="0">
                <a:latin typeface="微软雅黑" panose="020B0503020204020204" charset="-122"/>
                <a:ea typeface="微软雅黑" panose="020B0503020204020204" charset="-122"/>
              </a:rPr>
              <a:t>广东省人民医院，历任眼科医师、主治医师、副主任医师、东川门诊部副主任、平洲分院院长助理、东病区副主任、老年医学研究所副所长、医院办公室主任、眼病防治</a:t>
            </a:r>
            <a:r>
              <a:rPr lang="zh-CN" altLang="en-US" sz="1200" dirty="0">
                <a:latin typeface="微软雅黑" panose="020B0503020204020204" charset="-122"/>
                <a:ea typeface="微软雅黑" panose="020B0503020204020204" charset="-122"/>
              </a:rPr>
              <a:t>研究所</a:t>
            </a:r>
            <a:r>
              <a:rPr lang="zh-CN" altLang="en-US" sz="1200" dirty="0" smtClean="0">
                <a:latin typeface="微软雅黑" panose="020B0503020204020204" charset="-122"/>
                <a:ea typeface="微软雅黑" panose="020B0503020204020204" charset="-122"/>
              </a:rPr>
              <a:t>所长、副</a:t>
            </a:r>
            <a:r>
              <a:rPr lang="zh-CN" altLang="en-US" sz="1200" dirty="0">
                <a:latin typeface="微软雅黑" panose="020B0503020204020204" charset="-122"/>
                <a:ea typeface="微软雅黑" panose="020B0503020204020204" charset="-122"/>
              </a:rPr>
              <a:t>院长等职务</a:t>
            </a:r>
            <a:r>
              <a:rPr lang="zh-CN" altLang="en-US" sz="1200" dirty="0" smtClean="0">
                <a:latin typeface="微软雅黑" panose="020B0503020204020204" charset="-122"/>
                <a:ea typeface="微软雅黑" panose="020B0503020204020204" charset="-122"/>
              </a:rPr>
              <a:t>。</a:t>
            </a:r>
            <a:endParaRPr lang="zh-CN" altLang="en-US" sz="1200" dirty="0">
              <a:latin typeface="微软雅黑" panose="020B0503020204020204" charset="-122"/>
              <a:ea typeface="微软雅黑" panose="020B0503020204020204" charset="-122"/>
            </a:endParaRPr>
          </a:p>
        </p:txBody>
      </p:sp>
      <p:sp>
        <p:nvSpPr>
          <p:cNvPr id="39" name="文本框 25"/>
          <p:cNvSpPr txBox="1">
            <a:spLocks noChangeArrowheads="1"/>
          </p:cNvSpPr>
          <p:nvPr/>
        </p:nvSpPr>
        <p:spPr bwMode="auto">
          <a:xfrm>
            <a:off x="2799357" y="1954253"/>
            <a:ext cx="137543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40" name="图片 24"/>
          <p:cNvPicPr>
            <a:picLocks noChangeAspect="1"/>
          </p:cNvPicPr>
          <p:nvPr/>
        </p:nvPicPr>
        <p:blipFill>
          <a:blip r:embed="rId1" cstate="print"/>
          <a:srcRect t="3896" r="91544" b="3088"/>
          <a:stretch>
            <a:fillRect/>
          </a:stretch>
        </p:blipFill>
        <p:spPr bwMode="auto">
          <a:xfrm>
            <a:off x="2525713" y="1928853"/>
            <a:ext cx="309562" cy="358775"/>
          </a:xfrm>
          <a:prstGeom prst="rect">
            <a:avLst/>
          </a:prstGeom>
          <a:noFill/>
          <a:ln w="9525">
            <a:noFill/>
            <a:miter lim="800000"/>
            <a:headEnd/>
            <a:tailEnd/>
          </a:ln>
        </p:spPr>
      </p:pic>
      <p:sp>
        <p:nvSpPr>
          <p:cNvPr id="41" name="文本框 25"/>
          <p:cNvSpPr txBox="1">
            <a:spLocks noChangeArrowheads="1"/>
          </p:cNvSpPr>
          <p:nvPr/>
        </p:nvSpPr>
        <p:spPr bwMode="auto">
          <a:xfrm>
            <a:off x="2834852" y="4563377"/>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2" name="矩形 30"/>
          <p:cNvSpPr>
            <a:spLocks noChangeArrowheads="1"/>
          </p:cNvSpPr>
          <p:nvPr/>
        </p:nvSpPr>
        <p:spPr bwMode="auto">
          <a:xfrm>
            <a:off x="2766621" y="4968996"/>
            <a:ext cx="4144962" cy="295145"/>
          </a:xfrm>
          <a:prstGeom prst="rect">
            <a:avLst/>
          </a:prstGeom>
          <a:noFill/>
          <a:ln w="9525">
            <a:noFill/>
            <a:miter lim="800000"/>
          </a:ln>
        </p:spPr>
        <p:txBody>
          <a:bodyPr>
            <a:spAutoFit/>
          </a:bodyPr>
          <a:lstStyle/>
          <a:p>
            <a:pPr eaLnBrk="1" hangingPunct="1">
              <a:lnSpc>
                <a:spcPct val="120000"/>
              </a:lnSpc>
              <a:defRPr/>
            </a:pPr>
            <a:endParaRPr lang="en-US" altLang="zh-CN" sz="1200" dirty="0">
              <a:latin typeface="微软雅黑" panose="020B0503020204020204" charset="-122"/>
              <a:ea typeface="微软雅黑" panose="020B0503020204020204" charset="-122"/>
            </a:endParaRPr>
          </a:p>
        </p:txBody>
      </p:sp>
      <p:sp>
        <p:nvSpPr>
          <p:cNvPr id="2" name="矩形 1"/>
          <p:cNvSpPr/>
          <p:nvPr/>
        </p:nvSpPr>
        <p:spPr>
          <a:xfrm>
            <a:off x="2834852" y="4746529"/>
            <a:ext cx="4533220" cy="2132059"/>
          </a:xfrm>
          <a:prstGeom prst="rect">
            <a:avLst/>
          </a:prstGeom>
        </p:spPr>
        <p:txBody>
          <a:bodyPr wrap="square">
            <a:spAutoFit/>
          </a:bodyPr>
          <a:lstStyle/>
          <a:p>
            <a:pPr>
              <a:lnSpc>
                <a:spcPts val="2000"/>
              </a:lnSpc>
            </a:pPr>
            <a:r>
              <a:rPr lang="zh-CN" altLang="en-US" sz="1200" dirty="0" smtClean="0">
                <a:latin typeface="微软雅黑" panose="020B0503020204020204" charset="-122"/>
                <a:ea typeface="微软雅黑" panose="020B0503020204020204" charset="-122"/>
              </a:rPr>
              <a:t>广东省</a:t>
            </a:r>
            <a:r>
              <a:rPr lang="zh-CN" altLang="en-US" sz="1200" dirty="0">
                <a:latin typeface="微软雅黑" panose="020B0503020204020204" charset="-122"/>
                <a:ea typeface="微软雅黑" panose="020B0503020204020204" charset="-122"/>
              </a:rPr>
              <a:t>医院协会医院行政管理专业委员会</a:t>
            </a:r>
            <a:r>
              <a:rPr lang="zh-CN" altLang="en-US" sz="1200" dirty="0" smtClean="0">
                <a:latin typeface="微软雅黑" panose="020B0503020204020204" charset="-122"/>
                <a:ea typeface="微软雅黑" panose="020B0503020204020204" charset="-122"/>
              </a:rPr>
              <a:t>主任委员</a:t>
            </a:r>
            <a:endParaRPr lang="en-US" altLang="zh-CN" sz="1200" dirty="0" smtClean="0">
              <a:latin typeface="微软雅黑" panose="020B0503020204020204" charset="-122"/>
              <a:ea typeface="微软雅黑" panose="020B0503020204020204" charset="-122"/>
            </a:endParaRPr>
          </a:p>
          <a:p>
            <a:pPr>
              <a:lnSpc>
                <a:spcPts val="2000"/>
              </a:lnSpc>
            </a:pPr>
            <a:r>
              <a:rPr lang="zh-CN" altLang="en-US" sz="1200" dirty="0" smtClean="0">
                <a:latin typeface="微软雅黑" panose="020B0503020204020204" charset="-122"/>
                <a:ea typeface="微软雅黑" panose="020B0503020204020204" charset="-122"/>
              </a:rPr>
              <a:t>中国</a:t>
            </a:r>
            <a:r>
              <a:rPr lang="zh-CN" altLang="en-US" sz="1200" dirty="0">
                <a:latin typeface="微软雅黑" panose="020B0503020204020204" charset="-122"/>
                <a:ea typeface="微软雅黑" panose="020B0503020204020204" charset="-122"/>
              </a:rPr>
              <a:t>医师协会智慧医疗与医学人文工作委员会副</a:t>
            </a:r>
            <a:r>
              <a:rPr lang="zh-CN" altLang="en-US" sz="1200" dirty="0" smtClean="0">
                <a:latin typeface="微软雅黑" panose="020B0503020204020204" charset="-122"/>
                <a:ea typeface="微软雅黑" panose="020B0503020204020204" charset="-122"/>
              </a:rPr>
              <a:t>主任委员</a:t>
            </a:r>
            <a:endParaRPr lang="en-US" altLang="zh-CN" sz="1200" dirty="0" smtClean="0">
              <a:latin typeface="微软雅黑" panose="020B0503020204020204" charset="-122"/>
              <a:ea typeface="微软雅黑" panose="020B0503020204020204" charset="-122"/>
            </a:endParaRPr>
          </a:p>
          <a:p>
            <a:pPr>
              <a:lnSpc>
                <a:spcPts val="2000"/>
              </a:lnSpc>
            </a:pPr>
            <a:r>
              <a:rPr lang="zh-CN" altLang="en-US" sz="1200" dirty="0" smtClean="0">
                <a:latin typeface="微软雅黑" panose="020B0503020204020204" charset="-122"/>
                <a:ea typeface="微软雅黑" panose="020B0503020204020204" charset="-122"/>
              </a:rPr>
              <a:t>广东省</a:t>
            </a:r>
            <a:r>
              <a:rPr lang="zh-CN" altLang="en-US" sz="1200" dirty="0">
                <a:latin typeface="微软雅黑" panose="020B0503020204020204" charset="-122"/>
                <a:ea typeface="微软雅黑" panose="020B0503020204020204" charset="-122"/>
              </a:rPr>
              <a:t>医学会眼科专业委员会副</a:t>
            </a:r>
            <a:r>
              <a:rPr lang="zh-CN" altLang="en-US" sz="1200" dirty="0" smtClean="0">
                <a:latin typeface="微软雅黑" panose="020B0503020204020204" charset="-122"/>
                <a:ea typeface="微软雅黑" panose="020B0503020204020204" charset="-122"/>
              </a:rPr>
              <a:t>主任委员</a:t>
            </a:r>
            <a:endParaRPr lang="en-US" altLang="zh-CN" sz="1200" dirty="0" smtClean="0">
              <a:latin typeface="微软雅黑" panose="020B0503020204020204" charset="-122"/>
              <a:ea typeface="微软雅黑" panose="020B0503020204020204" charset="-122"/>
            </a:endParaRPr>
          </a:p>
          <a:p>
            <a:pPr>
              <a:lnSpc>
                <a:spcPts val="2000"/>
              </a:lnSpc>
            </a:pPr>
            <a:r>
              <a:rPr lang="zh-CN" altLang="en-US" sz="1200" dirty="0" smtClean="0">
                <a:latin typeface="微软雅黑" panose="020B0503020204020204" charset="-122"/>
                <a:ea typeface="微软雅黑" panose="020B0503020204020204" charset="-122"/>
              </a:rPr>
              <a:t>广东省</a:t>
            </a:r>
            <a:r>
              <a:rPr lang="en-US" altLang="zh-CN" sz="1200" dirty="0">
                <a:latin typeface="微软雅黑" panose="020B0503020204020204" charset="-122"/>
                <a:ea typeface="微软雅黑" panose="020B0503020204020204" charset="-122"/>
              </a:rPr>
              <a:t>5G</a:t>
            </a:r>
            <a:r>
              <a:rPr lang="zh-CN" altLang="en-US" sz="1200" dirty="0">
                <a:latin typeface="微软雅黑" panose="020B0503020204020204" charset="-122"/>
                <a:ea typeface="微软雅黑" panose="020B0503020204020204" charset="-122"/>
              </a:rPr>
              <a:t>行业应用产业技术创新联盟副</a:t>
            </a:r>
            <a:r>
              <a:rPr lang="zh-CN" altLang="en-US" sz="1200" dirty="0" smtClean="0">
                <a:latin typeface="微软雅黑" panose="020B0503020204020204" charset="-122"/>
                <a:ea typeface="微软雅黑" panose="020B0503020204020204" charset="-122"/>
              </a:rPr>
              <a:t>理事长</a:t>
            </a:r>
            <a:endParaRPr lang="en-US" altLang="zh-CN" sz="1200" dirty="0" smtClean="0">
              <a:latin typeface="微软雅黑" panose="020B0503020204020204" charset="-122"/>
              <a:ea typeface="微软雅黑" panose="020B0503020204020204" charset="-122"/>
            </a:endParaRPr>
          </a:p>
          <a:p>
            <a:pPr>
              <a:lnSpc>
                <a:spcPts val="2000"/>
              </a:lnSpc>
            </a:pP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中国卫生标准管理</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杂志医院质量与评价编辑委员会副主编</a:t>
            </a:r>
            <a:endParaRPr lang="zh-CN" altLang="en-US" sz="1200" dirty="0">
              <a:latin typeface="微软雅黑" panose="020B0503020204020204" charset="-122"/>
              <a:ea typeface="微软雅黑" panose="020B0503020204020204" charset="-122"/>
            </a:endParaRPr>
          </a:p>
          <a:p>
            <a:pPr>
              <a:lnSpc>
                <a:spcPts val="2000"/>
              </a:lnSpc>
            </a:pP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实用医学杂志</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审稿专家</a:t>
            </a:r>
            <a:endParaRPr lang="zh-CN" altLang="en-US" sz="1200" dirty="0">
              <a:latin typeface="微软雅黑" panose="020B0503020204020204" charset="-122"/>
              <a:ea typeface="微软雅黑" panose="020B0503020204020204" charset="-122"/>
            </a:endParaRPr>
          </a:p>
          <a:p>
            <a:pPr>
              <a:lnSpc>
                <a:spcPts val="2000"/>
              </a:lnSpc>
            </a:pP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现代医院</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杂志编委</a:t>
            </a:r>
            <a:endParaRPr lang="zh-CN" altLang="en-US" sz="1200" dirty="0">
              <a:latin typeface="微软雅黑" panose="020B0503020204020204" charset="-122"/>
              <a:ea typeface="微软雅黑" panose="020B0503020204020204" charset="-122"/>
            </a:endParaRPr>
          </a:p>
          <a:p>
            <a:pPr>
              <a:lnSpc>
                <a:spcPct val="150000"/>
              </a:lnSpc>
            </a:pPr>
            <a:endParaRPr lang="en-US" altLang="zh-CN" sz="1200" dirty="0" smtClean="0">
              <a:latin typeface="微软雅黑" panose="020B0503020204020204" charset="-122"/>
              <a:ea typeface="微软雅黑" panose="020B0503020204020204" charset="-122"/>
            </a:endParaRPr>
          </a:p>
        </p:txBody>
      </p:sp>
      <p:pic>
        <p:nvPicPr>
          <p:cNvPr id="43" name="图片 42"/>
          <p:cNvPicPr>
            <a:picLocks noChangeAspect="1"/>
          </p:cNvPicPr>
          <p:nvPr/>
        </p:nvPicPr>
        <p:blipFill>
          <a:blip r:embed="rId4"/>
          <a:stretch>
            <a:fillRect/>
          </a:stretch>
        </p:blipFill>
        <p:spPr>
          <a:xfrm>
            <a:off x="10185908" y="4593675"/>
            <a:ext cx="1358877" cy="195089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80494" y="1822133"/>
            <a:ext cx="3579813" cy="461665"/>
          </a:xfrm>
          <a:prstGeom prst="rect">
            <a:avLst/>
          </a:prstGeom>
          <a:noFill/>
          <a:ln w="9525">
            <a:noFill/>
            <a:miter lim="800000"/>
          </a:ln>
        </p:spPr>
        <p:txBody>
          <a:bodyPr wrap="square">
            <a:spAutoFit/>
          </a:bodyPr>
          <a:lstStyle/>
          <a:p>
            <a:pPr lvl="0" eaLnBrk="1" hangingPunct="1">
              <a:defRPr/>
            </a:pPr>
            <a:r>
              <a:rPr lang="zh-CN" altLang="en-US" sz="1200">
                <a:solidFill>
                  <a:prstClr val="black"/>
                </a:solidFill>
                <a:latin typeface="微软雅黑" panose="020B0503020204020204" charset="-122"/>
                <a:ea typeface="微软雅黑" panose="020B0503020204020204" charset="-122"/>
              </a:rPr>
              <a:t>学术型硕士</a:t>
            </a:r>
            <a:r>
              <a:rPr lang="zh-CN" altLang="en-US" sz="1200" dirty="0">
                <a:solidFill>
                  <a:prstClr val="black"/>
                </a:solidFill>
                <a:latin typeface="微软雅黑" panose="020B0503020204020204" charset="-122"/>
                <a:ea typeface="微软雅黑" panose="020B0503020204020204" charset="-122"/>
              </a:rPr>
              <a:t>：</a:t>
            </a:r>
            <a:r>
              <a:rPr lang="zh-CN" altLang="en-US" sz="1200" b="1" dirty="0">
                <a:solidFill>
                  <a:prstClr val="black"/>
                </a:solidFill>
                <a:latin typeface="微软雅黑" panose="020B0503020204020204" charset="-122"/>
                <a:ea typeface="微软雅黑" panose="020B0503020204020204" charset="-122"/>
              </a:rPr>
              <a:t>临床医学</a:t>
            </a:r>
            <a:endParaRPr lang="en-US" altLang="zh-CN" sz="1200" b="1"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邝 建</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06574"/>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主任医师、教授，博士生导师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 内分泌科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25713" y="4880057"/>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31460" y="4905555"/>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descr="穿着蓝色衬衫打着领带的男人&#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59" y="1300164"/>
            <a:ext cx="1804515" cy="2405538"/>
          </a:xfrm>
          <a:prstGeom prst="rect">
            <a:avLst/>
          </a:prstGeom>
        </p:spPr>
      </p:pic>
      <p:sp>
        <p:nvSpPr>
          <p:cNvPr id="28" name="文本框 12"/>
          <p:cNvSpPr txBox="1">
            <a:spLocks noChangeArrowheads="1"/>
          </p:cNvSpPr>
          <p:nvPr/>
        </p:nvSpPr>
        <p:spPr bwMode="auto">
          <a:xfrm>
            <a:off x="330200" y="4103224"/>
            <a:ext cx="2132782" cy="118154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13802511168</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Office: </a:t>
            </a:r>
            <a:endParaRPr lang="en-US" altLang="zh-CN"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20-83827812-61917</a:t>
            </a:r>
            <a:br>
              <a:rPr lang="en-US" altLang="zh-CN" sz="1200" dirty="0">
                <a:solidFill>
                  <a:prstClr val="black"/>
                </a:solidFill>
                <a:latin typeface="微软雅黑" panose="020B0503020204020204" charset="-122"/>
                <a:ea typeface="微软雅黑" panose="020B0503020204020204" charset="-122"/>
              </a:rPr>
            </a:b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kuangjian@gdph.org.cn</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文本框 28"/>
          <p:cNvSpPr txBox="1"/>
          <p:nvPr/>
        </p:nvSpPr>
        <p:spPr>
          <a:xfrm>
            <a:off x="2831460" y="5233957"/>
            <a:ext cx="3570287" cy="1061829"/>
          </a:xfrm>
          <a:prstGeom prst="rect">
            <a:avLst/>
          </a:prstGeom>
          <a:noFill/>
        </p:spPr>
        <p:txBody>
          <a:bodyPr wrap="square">
            <a:spAutoFit/>
          </a:bodyPr>
          <a:lstStyle/>
          <a:p>
            <a:pPr eaLnBrk="1" fontAlgn="auto" hangingPunct="1">
              <a:spcBef>
                <a:spcPts val="0"/>
              </a:spcBef>
              <a:spcAft>
                <a:spcPts val="0"/>
              </a:spcAft>
              <a:defRPr/>
            </a:pPr>
            <a:r>
              <a:rPr kumimoji="0" lang="zh-CN" altLang="en-US" sz="1050" i="0" u="none" strike="noStrike" kern="1200" cap="none" spc="120" normalizeH="0" baseline="0" noProof="0" dirty="0">
                <a:ln>
                  <a:noFill/>
                </a:ln>
                <a:effectLst/>
                <a:uLnTx/>
                <a:uFillTx/>
                <a:latin typeface="微软雅黑" panose="020B0503020204020204" charset="-122"/>
                <a:ea typeface="微软雅黑" panose="020B0503020204020204" charset="-122"/>
                <a:cs typeface="+mn-cs"/>
              </a:rPr>
              <a:t>中国医师协会内分泌代谢科医师分会常委；中华医学会糖尿病学分会委员；广东省健康管理学会甲状腺病专委会主任委员；广东省医学会糖尿病学分会副主任委员；广东省医学会内分泌学分会、广东省医师协会内分泌医师分会常委；中国医师协会肿瘤消融治疗技术专家组成员</a:t>
            </a:r>
            <a:endParaRPr kumimoji="0" lang="zh-CN" altLang="en-US" sz="1050" i="0" u="none" strike="noStrike" kern="1200" cap="none" spc="120" normalizeH="0" baseline="0" noProof="0" dirty="0">
              <a:ln>
                <a:noFill/>
              </a:ln>
              <a:effectLst/>
              <a:uLnTx/>
              <a:uFillTx/>
              <a:latin typeface="微软雅黑" panose="020B0503020204020204" charset="-122"/>
              <a:ea typeface="微软雅黑" panose="020B0503020204020204" charset="-122"/>
              <a:cs typeface="+mn-cs"/>
            </a:endParaRPr>
          </a:p>
        </p:txBody>
      </p:sp>
      <p:sp>
        <p:nvSpPr>
          <p:cNvPr id="30" name="文本框 25"/>
          <p:cNvSpPr txBox="1">
            <a:spLocks noChangeArrowheads="1"/>
          </p:cNvSpPr>
          <p:nvPr/>
        </p:nvSpPr>
        <p:spPr bwMode="auto">
          <a:xfrm>
            <a:off x="2835275" y="2293028"/>
            <a:ext cx="3579814" cy="2794419"/>
          </a:xfrm>
          <a:prstGeom prst="rect">
            <a:avLst/>
          </a:prstGeom>
          <a:noFill/>
          <a:ln w="9525">
            <a:noFill/>
            <a:miter lim="800000"/>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教育与工作经历</a:t>
            </a:r>
            <a:endParaRPr kumimoji="0" lang="en-US" altLang="zh-CN" sz="14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1985.9</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 </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1991.7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暨南大学医学院        临床医学系              本科</a:t>
            </a:r>
            <a:endPar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800" b="1" dirty="0">
                <a:latin typeface="微软雅黑" panose="020B0503020204020204" charset="-122"/>
                <a:ea typeface="微软雅黑" panose="020B0503020204020204" charset="-122"/>
              </a:rPr>
              <a:t>1991.9</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 </a:t>
            </a:r>
            <a:r>
              <a:rPr lang="en-US" altLang="zh-CN" sz="800" b="1" dirty="0">
                <a:latin typeface="微软雅黑" panose="020B0503020204020204" charset="-122"/>
                <a:ea typeface="微软雅黑" panose="020B0503020204020204" charset="-122"/>
              </a:rPr>
              <a:t>1994.7   </a:t>
            </a:r>
            <a:r>
              <a:rPr lang="zh-CN" altLang="en-US" sz="800" b="1" dirty="0">
                <a:latin typeface="微软雅黑" panose="020B0503020204020204" charset="-122"/>
                <a:ea typeface="微软雅黑" panose="020B0503020204020204" charset="-122"/>
              </a:rPr>
              <a:t>暨南大学医学院        内科学系                 硕士研究生</a:t>
            </a:r>
            <a:endPar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1994.7</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1997.12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广东省人民医院	内分泌科	住院医师</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1998.9</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1998.12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加拿大卡尔加里大学医学院（</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(University of Calgary Cumming School of Medicine</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内科</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生物化学系	访问学者</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1998.1</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2002.12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广东省人民医院	内分泌科	主治医师</a:t>
            </a:r>
            <a:endPar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800" b="1" dirty="0">
                <a:latin typeface="微软雅黑" panose="020B0503020204020204" charset="-122"/>
                <a:ea typeface="微软雅黑" panose="020B0503020204020204" charset="-122"/>
              </a:rPr>
              <a:t>2002.9</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a:t>
            </a:r>
            <a:r>
              <a:rPr lang="en-US" altLang="zh-CN" sz="800" b="1" dirty="0">
                <a:latin typeface="微软雅黑" panose="020B0503020204020204" charset="-122"/>
                <a:ea typeface="微软雅黑" panose="020B0503020204020204" charset="-122"/>
              </a:rPr>
              <a:t> 2005.7   </a:t>
            </a:r>
            <a:r>
              <a:rPr lang="zh-CN" altLang="en-US" sz="800" b="1" dirty="0">
                <a:latin typeface="微软雅黑" panose="020B0503020204020204" charset="-122"/>
                <a:ea typeface="微软雅黑" panose="020B0503020204020204" charset="-122"/>
              </a:rPr>
              <a:t>中南大学内分泌代谢研究所  内科学        博士研究生</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2003.1</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2008.12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广东省人民医院	内分泌科	副主任医师</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2008.12</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～迄今	广东省人民医院	内分泌科	主任医师</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2011.3</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2011.12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美国德克萨斯州立大学医学部（</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University of Texas Medical Branch</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UTMB</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胃肠内学系	访问学者</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2012.1</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～迄今	广东省人民医院	内分泌科	科主任</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p:txBody>
      </p:sp>
      <p:sp>
        <p:nvSpPr>
          <p:cNvPr id="31" name="文本框 13"/>
          <p:cNvSpPr txBox="1">
            <a:spLocks noChangeArrowheads="1"/>
          </p:cNvSpPr>
          <p:nvPr/>
        </p:nvSpPr>
        <p:spPr bwMode="auto">
          <a:xfrm>
            <a:off x="6951987" y="1658938"/>
            <a:ext cx="4373152" cy="3271345"/>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  1</a:t>
            </a:r>
            <a:r>
              <a:rPr lang="zh-CN" altLang="en-US" sz="1200" b="1" dirty="0">
                <a:solidFill>
                  <a:prstClr val="black"/>
                </a:solidFill>
                <a:latin typeface="微软雅黑" panose="020B0503020204020204" charset="-122"/>
                <a:ea typeface="微软雅黑" panose="020B0503020204020204" charset="-122"/>
              </a:rPr>
              <a:t>，糖尿病血糖监测与慢性并发症防治</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b="1" dirty="0">
                <a:solidFill>
                  <a:prstClr val="black"/>
                </a:solidFill>
                <a:latin typeface="微软雅黑" panose="020B0503020204020204" charset="-122"/>
                <a:ea typeface="微软雅黑" panose="020B0503020204020204" charset="-122"/>
              </a:rPr>
              <a:t>                2</a:t>
            </a:r>
            <a:r>
              <a:rPr lang="zh-CN" altLang="en-US" sz="1200" b="1" dirty="0">
                <a:solidFill>
                  <a:prstClr val="black"/>
                </a:solidFill>
                <a:latin typeface="微软雅黑" panose="020B0503020204020204" charset="-122"/>
                <a:ea typeface="微软雅黑" panose="020B0503020204020204" charset="-122"/>
              </a:rPr>
              <a:t>，甲状（旁）腺微创诊疗</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en-US" altLang="zh-CN" sz="1200" b="0" i="0" u="none" strike="noStrike" kern="1200" cap="none" spc="0" normalizeH="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研究资助</a:t>
            </a:r>
            <a:r>
              <a:rPr lang="en-US" altLang="zh-CN" sz="1200" b="1" dirty="0">
                <a:solidFill>
                  <a:prstClr val="black"/>
                </a:solidFill>
                <a:latin typeface="微软雅黑" panose="020B0503020204020204" charset="-122"/>
                <a:ea typeface="微软雅黑" panose="020B0503020204020204" charset="-122"/>
              </a:rPr>
              <a:t>: </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在研</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国家科技部国家重点研发计划课题</a:t>
            </a:r>
            <a:r>
              <a:rPr lang="en-US" altLang="zh-CN" sz="1200" dirty="0">
                <a:solidFill>
                  <a:prstClr val="black"/>
                </a:solidFill>
                <a:latin typeface="微软雅黑" panose="020B0503020204020204" charset="-122"/>
                <a:ea typeface="微软雅黑" panose="020B0503020204020204" charset="-122"/>
              </a:rPr>
              <a:t>《2 </a:t>
            </a:r>
            <a:r>
              <a:rPr lang="zh-CN" altLang="en-US" sz="1200" dirty="0">
                <a:solidFill>
                  <a:prstClr val="black"/>
                </a:solidFill>
                <a:latin typeface="微软雅黑" panose="020B0503020204020204" charset="-122"/>
                <a:ea typeface="微软雅黑" panose="020B0503020204020204" charset="-122"/>
              </a:rPr>
              <a:t>型糖尿病智能化健康管理体系的建立</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2018YFC1314104</a:t>
            </a:r>
            <a:r>
              <a:rPr lang="zh-CN" altLang="en-US"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广州市重点研发计划项目“甲状腺良性结节高强度聚焦超声</a:t>
            </a:r>
            <a:r>
              <a:rPr lang="en-US" altLang="zh-CN" sz="1200" dirty="0">
                <a:solidFill>
                  <a:prstClr val="black"/>
                </a:solidFill>
                <a:latin typeface="微软雅黑" panose="020B0503020204020204" charset="-122"/>
                <a:ea typeface="微软雅黑" panose="020B0503020204020204" charset="-122"/>
              </a:rPr>
              <a:t>(EP-HIFU)</a:t>
            </a:r>
            <a:r>
              <a:rPr lang="zh-CN" altLang="en-US" sz="1200" dirty="0">
                <a:solidFill>
                  <a:prstClr val="black"/>
                </a:solidFill>
                <a:latin typeface="微软雅黑" panose="020B0503020204020204" charset="-122"/>
                <a:ea typeface="微软雅黑" panose="020B0503020204020204" charset="-122"/>
              </a:rPr>
              <a:t>功率调控无痛消融技术随机对照先导研究” （</a:t>
            </a:r>
            <a:r>
              <a:rPr lang="en-US" altLang="zh-CN" sz="1200" dirty="0">
                <a:solidFill>
                  <a:prstClr val="black"/>
                </a:solidFill>
                <a:latin typeface="微软雅黑" panose="020B0503020204020204" charset="-122"/>
                <a:ea typeface="微软雅黑" panose="020B0503020204020204" charset="-122"/>
              </a:rPr>
              <a:t>202103000048</a:t>
            </a:r>
            <a:r>
              <a:rPr lang="zh-CN" altLang="en-US"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多中心临床试验“心血管自主神经检测系统临床试验”（</a:t>
            </a:r>
            <a:r>
              <a:rPr lang="en-US" altLang="zh-CN" sz="1200" dirty="0">
                <a:solidFill>
                  <a:prstClr val="black"/>
                </a:solidFill>
                <a:latin typeface="微软雅黑" panose="020B0503020204020204" charset="-122"/>
                <a:ea typeface="微软雅黑" panose="020B0503020204020204" charset="-122"/>
              </a:rPr>
              <a:t>CATRS20210908</a:t>
            </a:r>
            <a:r>
              <a:rPr lang="zh-CN" altLang="en-US"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2838" y="1588"/>
            <a:ext cx="8243887" cy="1096962"/>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zh-CN" altLang="en-US" dirty="0">
              <a:solidFill>
                <a:prstClr val="white"/>
              </a:solidFill>
            </a:endParaRPr>
          </a:p>
        </p:txBody>
      </p:sp>
      <p:pic>
        <p:nvPicPr>
          <p:cNvPr id="84995" name="图片 7"/>
          <p:cNvPicPr>
            <a:picLocks noChangeAspect="1"/>
          </p:cNvPicPr>
          <p:nvPr/>
        </p:nvPicPr>
        <p:blipFill>
          <a:blip r:embed="rId1">
            <a:extLst>
              <a:ext uri="{28A0092B-C50C-407E-A947-70E740481C1C}">
                <a14:useLocalDpi xmlns:a14="http://schemas.microsoft.com/office/drawing/2010/main" val="0"/>
              </a:ext>
            </a:extLst>
          </a:blip>
          <a:srcRect t="3896" r="91544" b="3088"/>
          <a:stretch>
            <a:fillRect/>
          </a:stretch>
        </p:blipFill>
        <p:spPr bwMode="auto">
          <a:xfrm>
            <a:off x="2525713" y="1274763"/>
            <a:ext cx="309562" cy="358775"/>
          </a:xfrm>
          <a:prstGeom prst="rect">
            <a:avLst/>
          </a:prstGeom>
          <a:solidFill>
            <a:srgbClr val="F18D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4996" name="文本框 11"/>
          <p:cNvSpPr txBox="1">
            <a:spLocks noChangeArrowheads="1"/>
          </p:cNvSpPr>
          <p:nvPr/>
        </p:nvSpPr>
        <p:spPr bwMode="auto">
          <a:xfrm>
            <a:off x="2646363" y="1649413"/>
            <a:ext cx="357346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20000"/>
              </a:lnSpc>
            </a:pPr>
            <a:r>
              <a:rPr lang="zh-CN" altLang="en-US" sz="1400" dirty="0" smtClean="0">
                <a:latin typeface="微软雅黑" panose="020B0503020204020204" charset="-122"/>
                <a:ea typeface="微软雅黑" panose="020B0503020204020204" charset="-122"/>
              </a:rPr>
              <a:t>学术博士：生物医学工程</a:t>
            </a:r>
            <a:endParaRPr lang="en-US" altLang="zh-CN" sz="1400" dirty="0" smtClean="0">
              <a:latin typeface="微软雅黑" panose="020B0503020204020204" charset="-122"/>
              <a:ea typeface="微软雅黑" panose="020B0503020204020204" charset="-122"/>
            </a:endParaRPr>
          </a:p>
          <a:p>
            <a:pPr>
              <a:lnSpc>
                <a:spcPct val="120000"/>
              </a:lnSpc>
            </a:pPr>
            <a:r>
              <a:rPr lang="zh-CN" altLang="en-US" sz="1400" dirty="0" smtClean="0">
                <a:latin typeface="微软雅黑" panose="020B0503020204020204" charset="-122"/>
                <a:ea typeface="微软雅黑" panose="020B0503020204020204" charset="-122"/>
              </a:rPr>
              <a:t>学术</a:t>
            </a:r>
            <a:r>
              <a:rPr lang="zh-CN" altLang="en-US" sz="1400" dirty="0">
                <a:latin typeface="微软雅黑" panose="020B0503020204020204" charset="-122"/>
                <a:ea typeface="微软雅黑" panose="020B0503020204020204" charset="-122"/>
              </a:rPr>
              <a:t>硕士：</a:t>
            </a:r>
            <a:r>
              <a:rPr lang="zh-CN" altLang="zh-CN" sz="1400">
                <a:latin typeface="微软雅黑" panose="020B0503020204020204" charset="-122"/>
                <a:ea typeface="微软雅黑" panose="020B0503020204020204" charset="-122"/>
              </a:rPr>
              <a:t>临床</a:t>
            </a:r>
            <a:r>
              <a:rPr lang="zh-CN" altLang="zh-CN" sz="1400" smtClean="0">
                <a:latin typeface="微软雅黑" panose="020B0503020204020204" charset="-122"/>
                <a:ea typeface="微软雅黑" panose="020B0503020204020204" charset="-122"/>
              </a:rPr>
              <a:t>医学</a:t>
            </a:r>
            <a:endParaRPr lang="en-US" altLang="zh-CN" sz="1400" dirty="0">
              <a:latin typeface="微软雅黑" panose="020B0503020204020204" charset="-122"/>
              <a:ea typeface="微软雅黑" panose="020B0503020204020204" charset="-122"/>
            </a:endParaRPr>
          </a:p>
          <a:p>
            <a:pPr>
              <a:lnSpc>
                <a:spcPct val="120000"/>
              </a:lnSpc>
            </a:pPr>
            <a:endParaRPr lang="zh-CN" altLang="en-US" sz="1400" dirty="0">
              <a:latin typeface="微软雅黑" panose="020B0503020204020204" charset="-122"/>
              <a:ea typeface="微软雅黑" panose="020B0503020204020204" charset="-122"/>
            </a:endParaRPr>
          </a:p>
        </p:txBody>
      </p:sp>
      <p:sp>
        <p:nvSpPr>
          <p:cNvPr id="84997" name="文本框 12"/>
          <p:cNvSpPr txBox="1">
            <a:spLocks noChangeArrowheads="1"/>
          </p:cNvSpPr>
          <p:nvPr/>
        </p:nvSpPr>
        <p:spPr bwMode="auto">
          <a:xfrm>
            <a:off x="193675" y="3933825"/>
            <a:ext cx="25320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en-US" altLang="zh-CN" sz="1400" b="1">
                <a:solidFill>
                  <a:srgbClr val="000000"/>
                </a:solidFill>
                <a:latin typeface="宋体" panose="02010600030101010101" pitchFamily="2" charset="-122"/>
                <a:ea typeface="仿宋" panose="02010609060101010101" charset="-122"/>
              </a:rPr>
              <a:t>Tel: </a:t>
            </a:r>
            <a:r>
              <a:rPr lang="is-IS" altLang="zh-CN" sz="1400" b="1">
                <a:latin typeface="宋体" panose="02010600030101010101" pitchFamily="2" charset="-122"/>
                <a:ea typeface="仿宋" panose="02010609060101010101" charset="-122"/>
              </a:rPr>
              <a:t>83827812</a:t>
            </a:r>
            <a:r>
              <a:rPr lang="en-US" altLang="zh-CN" sz="1400" b="1">
                <a:latin typeface="宋体" panose="02010600030101010101" pitchFamily="2" charset="-122"/>
                <a:ea typeface="仿宋" panose="02010609060101010101" charset="-122"/>
              </a:rPr>
              <a:t>-</a:t>
            </a:r>
            <a:r>
              <a:rPr lang="is-IS" altLang="zh-CN" sz="1400" b="1">
                <a:solidFill>
                  <a:srgbClr val="000000"/>
                </a:solidFill>
                <a:latin typeface="宋体" panose="02010600030101010101" pitchFamily="2" charset="-122"/>
                <a:ea typeface="仿宋" panose="02010609060101010101" charset="-122"/>
              </a:rPr>
              <a:t>10711</a:t>
            </a:r>
            <a:endParaRPr lang="is-IS" altLang="zh-CN" sz="1400" b="1">
              <a:solidFill>
                <a:srgbClr val="000000"/>
              </a:solidFill>
              <a:latin typeface="宋体" panose="02010600030101010101" pitchFamily="2" charset="-122"/>
              <a:ea typeface="仿宋" panose="02010609060101010101" charset="-122"/>
            </a:endParaRPr>
          </a:p>
          <a:p>
            <a:endParaRPr lang="is-IS" altLang="zh-CN" sz="1400" b="1">
              <a:solidFill>
                <a:srgbClr val="000000"/>
              </a:solidFill>
              <a:latin typeface="宋体" panose="02010600030101010101" pitchFamily="2" charset="-122"/>
              <a:ea typeface="仿宋" panose="02010609060101010101" charset="-122"/>
            </a:endParaRPr>
          </a:p>
          <a:p>
            <a:pPr eaLnBrk="1" hangingPunct="1">
              <a:lnSpc>
                <a:spcPct val="120000"/>
              </a:lnSpc>
            </a:pPr>
            <a:r>
              <a:rPr lang="en-US" altLang="zh-CN" sz="1400">
                <a:latin typeface="宋体" panose="02010600030101010101" pitchFamily="2" charset="-122"/>
                <a:ea typeface="仿宋" panose="02010609060101010101" charset="-122"/>
              </a:rPr>
              <a:t>Email:</a:t>
            </a:r>
            <a:r>
              <a:rPr lang="en-US" altLang="zh-CN" sz="1400">
                <a:ea typeface="仿宋" panose="02010609060101010101" charset="-122"/>
              </a:rPr>
              <a:t>tanning100@126.com</a:t>
            </a:r>
            <a:endParaRPr lang="en-US" altLang="zh-CN" sz="1400">
              <a:latin typeface="宋体" panose="02010600030101010101" pitchFamily="2" charset="-122"/>
              <a:ea typeface="仿宋" panose="02010609060101010101" charset="-122"/>
            </a:endParaRPr>
          </a:p>
          <a:p>
            <a:pPr eaLnBrk="1" hangingPunct="1">
              <a:lnSpc>
                <a:spcPct val="120000"/>
              </a:lnSpc>
            </a:pPr>
            <a:endParaRPr lang="en-US" altLang="zh-CN" sz="1200" b="1">
              <a:solidFill>
                <a:srgbClr val="000000"/>
              </a:solidFill>
              <a:latin typeface="宋体" panose="02010600030101010101" pitchFamily="2" charset="-122"/>
            </a:endParaRPr>
          </a:p>
          <a:p>
            <a:pPr eaLnBrk="1" hangingPunct="1">
              <a:lnSpc>
                <a:spcPct val="120000"/>
              </a:lnSpc>
            </a:pPr>
            <a:endParaRPr lang="en-US" altLang="zh-CN" sz="1200" b="1">
              <a:solidFill>
                <a:srgbClr val="000000"/>
              </a:solidFill>
              <a:latin typeface="宋体" panose="02010600030101010101" pitchFamily="2" charset="-122"/>
            </a:endParaRPr>
          </a:p>
        </p:txBody>
      </p:sp>
      <p:sp>
        <p:nvSpPr>
          <p:cNvPr id="84998" name="文本框 13"/>
          <p:cNvSpPr txBox="1">
            <a:spLocks noChangeArrowheads="1"/>
          </p:cNvSpPr>
          <p:nvPr/>
        </p:nvSpPr>
        <p:spPr bwMode="auto">
          <a:xfrm>
            <a:off x="6811963" y="1600200"/>
            <a:ext cx="53800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r>
              <a:rPr lang="zh-CN" altLang="en-US" sz="1200" b="1" dirty="0">
                <a:solidFill>
                  <a:srgbClr val="000000"/>
                </a:solidFill>
                <a:latin typeface="微软雅黑" panose="020B0503020204020204" charset="-122"/>
                <a:ea typeface="微软雅黑" panose="020B0503020204020204" charset="-122"/>
              </a:rPr>
              <a:t>研究方向</a:t>
            </a:r>
            <a:r>
              <a:rPr lang="zh-CN" altLang="en-US" sz="1200" b="1" dirty="0" smtClean="0">
                <a:solidFill>
                  <a:srgbClr val="000000"/>
                </a:solidFill>
                <a:latin typeface="微软雅黑" panose="020B0503020204020204" charset="-122"/>
                <a:ea typeface="微软雅黑" panose="020B0503020204020204" charset="-122"/>
              </a:rPr>
              <a:t>：</a:t>
            </a:r>
            <a:r>
              <a:rPr lang="zh-CN" altLang="en-US" sz="1200" dirty="0" smtClean="0">
                <a:solidFill>
                  <a:srgbClr val="000000"/>
                </a:solidFill>
                <a:latin typeface="微软雅黑" panose="020B0503020204020204" charset="-122"/>
                <a:ea typeface="微软雅黑" panose="020B0503020204020204" charset="-122"/>
              </a:rPr>
              <a:t>冠心病临床诊疗</a:t>
            </a:r>
            <a:r>
              <a:rPr lang="zh-CN" altLang="en-US" sz="1200" smtClean="0">
                <a:solidFill>
                  <a:srgbClr val="000000"/>
                </a:solidFill>
                <a:latin typeface="微软雅黑" panose="020B0503020204020204" charset="-122"/>
                <a:ea typeface="微软雅黑" panose="020B0503020204020204" charset="-122"/>
              </a:rPr>
              <a:t>及基础发病机制研究</a:t>
            </a:r>
            <a:r>
              <a:rPr lang="zh-CN" altLang="en-US" sz="1200" dirty="0" smtClean="0">
                <a:solidFill>
                  <a:srgbClr val="000000"/>
                </a:solidFill>
                <a:latin typeface="微软雅黑" panose="020B0503020204020204" charset="-122"/>
                <a:ea typeface="微软雅黑" panose="020B0503020204020204" charset="-122"/>
              </a:rPr>
              <a:t>。</a:t>
            </a:r>
            <a:endParaRPr lang="en-US" altLang="zh-CN" sz="1200" dirty="0" smtClean="0">
              <a:solidFill>
                <a:srgbClr val="000000"/>
              </a:solidFill>
              <a:latin typeface="微软雅黑" panose="020B0503020204020204" charset="-122"/>
              <a:ea typeface="微软雅黑" panose="020B0503020204020204" charset="-122"/>
            </a:endParaRPr>
          </a:p>
          <a:p>
            <a:pPr>
              <a:lnSpc>
                <a:spcPct val="150000"/>
              </a:lnSpc>
            </a:pPr>
            <a:r>
              <a:rPr lang="zh-CN" altLang="en-US" sz="1200" b="1" dirty="0" smtClean="0">
                <a:solidFill>
                  <a:srgbClr val="000000"/>
                </a:solidFill>
                <a:latin typeface="微软雅黑" panose="020B0503020204020204" charset="-122"/>
                <a:ea typeface="微软雅黑" panose="020B0503020204020204" charset="-122"/>
              </a:rPr>
              <a:t>主要</a:t>
            </a:r>
            <a:r>
              <a:rPr lang="zh-CN" altLang="en-US" sz="1200" b="1" dirty="0">
                <a:solidFill>
                  <a:srgbClr val="000000"/>
                </a:solidFill>
                <a:latin typeface="微软雅黑" panose="020B0503020204020204" charset="-122"/>
                <a:ea typeface="微软雅黑" panose="020B0503020204020204" charset="-122"/>
              </a:rPr>
              <a:t>业绩</a:t>
            </a:r>
            <a:r>
              <a:rPr lang="zh-CN" altLang="en-US" sz="1200" dirty="0">
                <a:solidFill>
                  <a:srgbClr val="000000"/>
                </a:solidFill>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主持卫生部、国家自然科学基金及广东省自然科学基金等项目</a:t>
            </a:r>
            <a:r>
              <a:rPr lang="en-US" altLang="zh-CN" sz="1200" dirty="0">
                <a:latin typeface="微软雅黑" panose="020B0503020204020204" charset="-122"/>
                <a:ea typeface="微软雅黑" panose="020B0503020204020204" charset="-122"/>
              </a:rPr>
              <a:t>10</a:t>
            </a:r>
            <a:r>
              <a:rPr lang="zh-CN" altLang="en-US" sz="1200" dirty="0">
                <a:latin typeface="微软雅黑" panose="020B0503020204020204" charset="-122"/>
                <a:ea typeface="微软雅黑" panose="020B0503020204020204" charset="-122"/>
              </a:rPr>
              <a:t>余项</a:t>
            </a:r>
            <a:r>
              <a:rPr lang="zh-CN" altLang="en-US" sz="1200" dirty="0" smtClean="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以第一作者或通讯作者</a:t>
            </a:r>
            <a:r>
              <a:rPr lang="zh-CN" altLang="en-US" sz="1200" dirty="0" smtClean="0">
                <a:latin typeface="微软雅黑" panose="020B0503020204020204" charset="-122"/>
                <a:ea typeface="微软雅黑" panose="020B0503020204020204" charset="-122"/>
              </a:rPr>
              <a:t>发表</a:t>
            </a:r>
            <a:r>
              <a:rPr lang="en-US" altLang="zh-CN" sz="1200" dirty="0">
                <a:latin typeface="微软雅黑" panose="020B0503020204020204" charset="-122"/>
                <a:ea typeface="微软雅黑" panose="020B0503020204020204" charset="-122"/>
              </a:rPr>
              <a:t>SCI</a:t>
            </a:r>
            <a:r>
              <a:rPr lang="zh-CN" altLang="en-US" sz="1200" dirty="0" smtClean="0">
                <a:latin typeface="微软雅黑" panose="020B0503020204020204" charset="-122"/>
                <a:ea typeface="微软雅黑" panose="020B0503020204020204" charset="-122"/>
              </a:rPr>
              <a:t>论文</a:t>
            </a:r>
            <a:r>
              <a:rPr lang="en-US" altLang="zh-CN" sz="1200" dirty="0">
                <a:latin typeface="微软雅黑" panose="020B0503020204020204" charset="-122"/>
                <a:ea typeface="微软雅黑" panose="020B0503020204020204" charset="-122"/>
              </a:rPr>
              <a:t>6</a:t>
            </a:r>
            <a:r>
              <a:rPr lang="en-US" altLang="zh-CN" sz="1200" dirty="0" smtClean="0">
                <a:latin typeface="微软雅黑" panose="020B0503020204020204" charset="-122"/>
                <a:ea typeface="微软雅黑" panose="020B0503020204020204" charset="-122"/>
              </a:rPr>
              <a:t>0</a:t>
            </a:r>
            <a:r>
              <a:rPr lang="zh-CN" altLang="en-US" sz="1200" dirty="0" smtClean="0">
                <a:latin typeface="微软雅黑" panose="020B0503020204020204" charset="-122"/>
                <a:ea typeface="微软雅黑" panose="020B0503020204020204" charset="-122"/>
              </a:rPr>
              <a:t>多篇，</a:t>
            </a:r>
            <a:r>
              <a:rPr lang="zh-CN" altLang="en-US" sz="1200" dirty="0">
                <a:latin typeface="微软雅黑" panose="020B0503020204020204" charset="-122"/>
                <a:ea typeface="微软雅黑" panose="020B0503020204020204" charset="-122"/>
              </a:rPr>
              <a:t>影响因子近</a:t>
            </a:r>
            <a:r>
              <a:rPr lang="en-US" altLang="zh-CN" sz="1200" dirty="0">
                <a:latin typeface="微软雅黑" panose="020B0503020204020204" charset="-122"/>
                <a:ea typeface="微软雅黑" panose="020B0503020204020204" charset="-122"/>
              </a:rPr>
              <a:t>200</a:t>
            </a:r>
            <a:r>
              <a:rPr lang="zh-CN" altLang="en-US" sz="1200" dirty="0" smtClean="0">
                <a:latin typeface="微软雅黑" panose="020B0503020204020204" charset="-122"/>
                <a:ea typeface="微软雅黑" panose="020B0503020204020204" charset="-122"/>
              </a:rPr>
              <a:t>分。其中包括</a:t>
            </a:r>
            <a:r>
              <a:rPr lang="en-US" altLang="zh-CN" sz="1200" dirty="0" smtClean="0">
                <a:latin typeface="微软雅黑" panose="020B0503020204020204" charset="-122"/>
                <a:ea typeface="微软雅黑" panose="020B0503020204020204" charset="-122"/>
              </a:rPr>
              <a:t>JAMA</a:t>
            </a:r>
            <a:r>
              <a:rPr lang="zh-CN" altLang="en-US" sz="1200" dirty="0" smtClean="0">
                <a:latin typeface="微软雅黑" panose="020B0503020204020204" charset="-122"/>
                <a:ea typeface="微软雅黑" panose="020B0503020204020204" charset="-122"/>
              </a:rPr>
              <a:t> </a:t>
            </a:r>
            <a:r>
              <a:rPr lang="en-US" altLang="zh-CN" sz="1200" dirty="0" smtClean="0">
                <a:latin typeface="微软雅黑" panose="020B0503020204020204" charset="-122"/>
                <a:ea typeface="微软雅黑" panose="020B0503020204020204" charset="-122"/>
              </a:rPr>
              <a:t>INTERN</a:t>
            </a:r>
            <a:r>
              <a:rPr lang="zh-CN" altLang="en-US" sz="1200" dirty="0" smtClean="0">
                <a:latin typeface="微软雅黑" panose="020B0503020204020204" charset="-122"/>
                <a:ea typeface="微软雅黑" panose="020B0503020204020204" charset="-122"/>
              </a:rPr>
              <a:t> </a:t>
            </a:r>
            <a:r>
              <a:rPr lang="en-US" altLang="zh-CN" sz="1200" dirty="0" smtClean="0">
                <a:latin typeface="微软雅黑" panose="020B0503020204020204" charset="-122"/>
                <a:ea typeface="微软雅黑" panose="020B0503020204020204" charset="-122"/>
              </a:rPr>
              <a:t>MED</a:t>
            </a:r>
            <a:r>
              <a:rPr lang="zh-CN" altLang="en-US" sz="1200" dirty="0" smtClean="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 CIRC-CARDIOVASC </a:t>
            </a:r>
            <a:r>
              <a:rPr lang="en-US" altLang="zh-CN" sz="1200" dirty="0" smtClean="0">
                <a:latin typeface="微软雅黑" panose="020B0503020204020204" charset="-122"/>
                <a:ea typeface="微软雅黑" panose="020B0503020204020204" charset="-122"/>
              </a:rPr>
              <a:t>INT</a:t>
            </a:r>
            <a:r>
              <a:rPr lang="zh-CN" altLang="en-US" sz="1200" dirty="0" smtClean="0">
                <a:latin typeface="微软雅黑" panose="020B0503020204020204" charset="-122"/>
                <a:ea typeface="微软雅黑" panose="020B0503020204020204" charset="-122"/>
              </a:rPr>
              <a:t>等国际一流</a:t>
            </a:r>
            <a:r>
              <a:rPr lang="en-US" altLang="zh-CN" sz="1200" dirty="0" smtClean="0">
                <a:latin typeface="微软雅黑" panose="020B0503020204020204" charset="-122"/>
                <a:ea typeface="微软雅黑" panose="020B0503020204020204" charset="-122"/>
              </a:rPr>
              <a:t>SCI</a:t>
            </a:r>
            <a:r>
              <a:rPr lang="zh-CN" altLang="en-US" sz="1200" dirty="0" smtClean="0">
                <a:latin typeface="微软雅黑" panose="020B0503020204020204" charset="-122"/>
                <a:ea typeface="微软雅黑" panose="020B0503020204020204" charset="-122"/>
              </a:rPr>
              <a:t>杂志。累计获得</a:t>
            </a:r>
            <a:r>
              <a:rPr lang="zh-CN" altLang="en-US" sz="1200" dirty="0">
                <a:latin typeface="微软雅黑" panose="020B0503020204020204" charset="-122"/>
                <a:ea typeface="微软雅黑" panose="020B0503020204020204" charset="-122"/>
              </a:rPr>
              <a:t>广东省科技进步奖</a:t>
            </a:r>
            <a:r>
              <a:rPr lang="en-US" altLang="zh-CN" sz="1200" dirty="0">
                <a:latin typeface="微软雅黑" panose="020B0503020204020204" charset="-122"/>
                <a:ea typeface="微软雅黑" panose="020B0503020204020204" charset="-122"/>
              </a:rPr>
              <a:t>3</a:t>
            </a:r>
            <a:r>
              <a:rPr lang="zh-CN" altLang="en-US" sz="1200" dirty="0">
                <a:latin typeface="微软雅黑" panose="020B0503020204020204" charset="-122"/>
                <a:ea typeface="微软雅黑" panose="020B0503020204020204" charset="-122"/>
              </a:rPr>
              <a:t>项</a:t>
            </a:r>
            <a:r>
              <a:rPr lang="zh-CN" altLang="en-US" sz="1200" dirty="0" smtClean="0">
                <a:latin typeface="微软雅黑" panose="020B0503020204020204" charset="-122"/>
                <a:ea typeface="微软雅黑" panose="020B0503020204020204" charset="-122"/>
              </a:rPr>
              <a:t>。</a:t>
            </a:r>
            <a:endParaRPr lang="en-US" altLang="zh-CN" sz="1200" b="1" dirty="0" smtClean="0">
              <a:solidFill>
                <a:srgbClr val="000000"/>
              </a:solidFill>
              <a:latin typeface="微软雅黑" panose="020B0503020204020204" charset="-122"/>
              <a:ea typeface="微软雅黑" panose="020B0503020204020204" charset="-122"/>
            </a:endParaRPr>
          </a:p>
          <a:p>
            <a:pPr>
              <a:lnSpc>
                <a:spcPct val="150000"/>
              </a:lnSpc>
            </a:pPr>
            <a:r>
              <a:rPr lang="zh-CN" altLang="en-US" sz="1200" b="1" dirty="0" smtClean="0">
                <a:solidFill>
                  <a:srgbClr val="000000"/>
                </a:solidFill>
                <a:latin typeface="微软雅黑" panose="020B0503020204020204" charset="-122"/>
                <a:ea typeface="微软雅黑" panose="020B0503020204020204" charset="-122"/>
              </a:rPr>
              <a:t>研究</a:t>
            </a:r>
            <a:r>
              <a:rPr lang="zh-CN" altLang="en-US" sz="1200" b="1" dirty="0">
                <a:solidFill>
                  <a:srgbClr val="000000"/>
                </a:solidFill>
                <a:latin typeface="微软雅黑" panose="020B0503020204020204" charset="-122"/>
                <a:ea typeface="微软雅黑" panose="020B0503020204020204" charset="-122"/>
              </a:rPr>
              <a:t>资助</a:t>
            </a:r>
            <a:r>
              <a:rPr lang="en-US" altLang="zh-CN" sz="1200" b="1" dirty="0" smtClean="0">
                <a:solidFill>
                  <a:srgbClr val="000000"/>
                </a:solidFill>
                <a:latin typeface="微软雅黑" panose="020B0503020204020204" charset="-122"/>
                <a:ea typeface="微软雅黑" panose="020B0503020204020204" charset="-122"/>
              </a:rPr>
              <a:t>:</a:t>
            </a:r>
            <a:r>
              <a:rPr lang="zh-CN" altLang="en-US" sz="1200" b="1" dirty="0" smtClean="0">
                <a:solidFill>
                  <a:srgbClr val="000000"/>
                </a:solidFill>
                <a:latin typeface="微软雅黑" panose="020B0503020204020204" charset="-122"/>
                <a:ea typeface="微软雅黑" panose="020B0503020204020204" charset="-122"/>
              </a:rPr>
              <a:t> </a:t>
            </a:r>
            <a:r>
              <a:rPr lang="zh-CN" altLang="zh-CN" sz="1200" dirty="0" smtClean="0">
                <a:latin typeface="微软雅黑" panose="020B0503020204020204" charset="-122"/>
                <a:ea typeface="微软雅黑" panose="020B0503020204020204" charset="-122"/>
              </a:rPr>
              <a:t>主持</a:t>
            </a:r>
            <a:r>
              <a:rPr lang="zh-CN" altLang="en-US" sz="1200" dirty="0" smtClean="0">
                <a:latin typeface="微软雅黑" panose="020B0503020204020204" charset="-122"/>
                <a:ea typeface="微软雅黑" panose="020B0503020204020204" charset="-122"/>
              </a:rPr>
              <a:t>科技部，</a:t>
            </a:r>
            <a:r>
              <a:rPr lang="zh-CN" altLang="zh-CN" sz="1200" dirty="0" smtClean="0">
                <a:latin typeface="微软雅黑" panose="020B0503020204020204" charset="-122"/>
                <a:ea typeface="微软雅黑" panose="020B0503020204020204" charset="-122"/>
              </a:rPr>
              <a:t>卫生部</a:t>
            </a:r>
            <a:r>
              <a:rPr lang="zh-CN" altLang="zh-CN" sz="1200" dirty="0">
                <a:latin typeface="微软雅黑" panose="020B0503020204020204" charset="-122"/>
                <a:ea typeface="微软雅黑" panose="020B0503020204020204" charset="-122"/>
              </a:rPr>
              <a:t>，国家自然</a:t>
            </a:r>
            <a:r>
              <a:rPr lang="zh-CN" altLang="zh-CN" sz="1200" dirty="0" smtClean="0">
                <a:latin typeface="微软雅黑" panose="020B0503020204020204" charset="-122"/>
                <a:ea typeface="微软雅黑" panose="020B0503020204020204" charset="-122"/>
              </a:rPr>
              <a:t>基金等</a:t>
            </a:r>
            <a:r>
              <a:rPr lang="zh-CN" altLang="zh-CN" sz="1200" dirty="0">
                <a:latin typeface="微软雅黑" panose="020B0503020204020204" charset="-122"/>
                <a:ea typeface="微软雅黑" panose="020B0503020204020204" charset="-122"/>
              </a:rPr>
              <a:t>项目</a:t>
            </a:r>
            <a:r>
              <a:rPr lang="zh-CN" altLang="en-US" sz="1200" dirty="0">
                <a:latin typeface="微软雅黑" panose="020B0503020204020204" charset="-122"/>
                <a:ea typeface="微软雅黑" panose="020B0503020204020204" charset="-122"/>
              </a:rPr>
              <a:t>多项</a:t>
            </a:r>
            <a:r>
              <a:rPr lang="zh-CN" altLang="en-US" sz="1200" dirty="0" smtClean="0">
                <a:latin typeface="微软雅黑" panose="020B0503020204020204" charset="-122"/>
                <a:ea typeface="微软雅黑" panose="020B0503020204020204" charset="-122"/>
              </a:rPr>
              <a:t>。</a:t>
            </a:r>
            <a:endParaRPr lang="zh-CN" altLang="en-US" sz="1200" dirty="0" smtClean="0">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en-US" altLang="zh-CN" sz="1200" dirty="0">
              <a:solidFill>
                <a:prstClr val="white"/>
              </a:solidFill>
            </a:endParaRPr>
          </a:p>
        </p:txBody>
      </p:sp>
      <p:sp>
        <p:nvSpPr>
          <p:cNvPr id="22" name="文本框 21"/>
          <p:cNvSpPr txBox="1"/>
          <p:nvPr/>
        </p:nvSpPr>
        <p:spPr>
          <a:xfrm>
            <a:off x="2640013" y="0"/>
            <a:ext cx="6738937" cy="534988"/>
          </a:xfrm>
          <a:prstGeom prst="rect">
            <a:avLst/>
          </a:prstGeom>
          <a:noFill/>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pPr>
            <a:r>
              <a:rPr lang="zh-CN" altLang="en-US" sz="2400" b="1" dirty="0">
                <a:solidFill>
                  <a:srgbClr val="FFFFFF"/>
                </a:solidFill>
                <a:latin typeface="微软雅黑" panose="020B0503020204020204" charset="-122"/>
                <a:ea typeface="微软雅黑" panose="020B0503020204020204" charset="-122"/>
              </a:rPr>
              <a:t>谭宁</a:t>
            </a:r>
            <a:r>
              <a:rPr lang="zh-CN" altLang="en-US" sz="1400" b="1" dirty="0">
                <a:solidFill>
                  <a:srgbClr val="FFFFFF"/>
                </a:solidFill>
                <a:latin typeface="微软雅黑" panose="020B0503020204020204" charset="-122"/>
                <a:ea typeface="微软雅黑" panose="020B0503020204020204" charset="-122"/>
              </a:rPr>
              <a:t>  </a:t>
            </a:r>
            <a:r>
              <a:rPr lang="zh-CN" altLang="en-US" sz="1600" b="1" dirty="0">
                <a:solidFill>
                  <a:srgbClr val="FFFFFF"/>
                </a:solidFill>
                <a:latin typeface="微软雅黑" panose="020B0503020204020204" charset="-122"/>
                <a:ea typeface="微软雅黑" panose="020B0503020204020204" charset="-122"/>
              </a:rPr>
              <a:t>主任医师 </a:t>
            </a:r>
            <a:r>
              <a:rPr lang="zh-CN" altLang="en-US" sz="1600" b="1" dirty="0" smtClean="0">
                <a:solidFill>
                  <a:srgbClr val="FFFFFF"/>
                </a:solidFill>
                <a:latin typeface="微软雅黑" panose="020B0503020204020204" charset="-122"/>
                <a:ea typeface="微软雅黑" panose="020B0503020204020204" charset="-122"/>
              </a:rPr>
              <a:t>、</a:t>
            </a:r>
            <a:r>
              <a:rPr lang="zh-CN" altLang="en-US" sz="1600" b="1" dirty="0" smtClean="0">
                <a:solidFill>
                  <a:srgbClr val="FFFFFF"/>
                </a:solidFill>
                <a:latin typeface="微软雅黑" panose="020B0503020204020204" charset="-122"/>
                <a:ea typeface="微软雅黑" panose="020B0503020204020204" charset="-122"/>
              </a:rPr>
              <a:t>博硕士</a:t>
            </a:r>
            <a:r>
              <a:rPr lang="zh-CN" altLang="en-US" sz="1600" b="1" dirty="0" smtClean="0">
                <a:solidFill>
                  <a:srgbClr val="FFFFFF"/>
                </a:solidFill>
                <a:latin typeface="微软雅黑" panose="020B0503020204020204" charset="-122"/>
                <a:ea typeface="微软雅黑" panose="020B0503020204020204" charset="-122"/>
              </a:rPr>
              <a:t>生导师</a:t>
            </a:r>
            <a:r>
              <a:rPr lang="zh-CN" altLang="en-US" sz="1600" b="1" dirty="0" smtClean="0">
                <a:solidFill>
                  <a:srgbClr val="FFFFFF"/>
                </a:solidFill>
                <a:latin typeface="微软雅黑" panose="020B0503020204020204" charset="-122"/>
                <a:ea typeface="微软雅黑" panose="020B0503020204020204" charset="-122"/>
              </a:rPr>
              <a:t>、享受国务院特殊津贴专家</a:t>
            </a:r>
            <a:endParaRPr lang="en-US" altLang="zh-CN" sz="2400" b="1" dirty="0">
              <a:solidFill>
                <a:srgbClr val="FFFFFF"/>
              </a:solidFill>
              <a:latin typeface="微软雅黑" panose="020B0503020204020204" charset="-122"/>
              <a:ea typeface="微软雅黑" panose="020B0503020204020204" charset="-122"/>
            </a:endParaRPr>
          </a:p>
        </p:txBody>
      </p:sp>
      <p:sp>
        <p:nvSpPr>
          <p:cNvPr id="23" name="文本框 22"/>
          <p:cNvSpPr txBox="1"/>
          <p:nvPr/>
        </p:nvSpPr>
        <p:spPr>
          <a:xfrm>
            <a:off x="2640013" y="544513"/>
            <a:ext cx="8042275" cy="307975"/>
          </a:xfrm>
          <a:prstGeom prst="rect">
            <a:avLst/>
          </a:prstGeom>
          <a:noFill/>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dirty="0">
                <a:solidFill>
                  <a:schemeClr val="bg1"/>
                </a:solidFill>
                <a:latin typeface="微软雅黑" panose="020B0503020204020204" charset="-122"/>
                <a:ea typeface="微软雅黑" panose="020B0503020204020204" charset="-122"/>
              </a:rPr>
              <a:t>华南理工大学附属广东省人民医院</a:t>
            </a:r>
            <a:r>
              <a:rPr lang="zh-CN" altLang="en-US" sz="1400" b="1" dirty="0">
                <a:solidFill>
                  <a:srgbClr val="FFFFFF"/>
                </a:solidFill>
                <a:latin typeface="微软雅黑" panose="020B0503020204020204" charset="-122"/>
                <a:ea typeface="微软雅黑" panose="020B0503020204020204" charset="-122"/>
              </a:rPr>
              <a:t>、广东省心血管病研究所心内科行政副主任</a:t>
            </a:r>
            <a:endParaRPr lang="zh-CN" altLang="en-US" sz="1400" b="1" dirty="0">
              <a:solidFill>
                <a:srgbClr val="FFFFFF"/>
              </a:solidFill>
              <a:latin typeface="微软雅黑" panose="020B0503020204020204" charset="-122"/>
              <a:ea typeface="微软雅黑" panose="020B0503020204020204" charset="-122"/>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prstClr val="white"/>
              </a:solidFill>
            </a:endParaRPr>
          </a:p>
        </p:txBody>
      </p:sp>
      <p:sp>
        <p:nvSpPr>
          <p:cNvPr id="85003" name="矩形 2"/>
          <p:cNvSpPr>
            <a:spLocks noChangeArrowheads="1"/>
          </p:cNvSpPr>
          <p:nvPr/>
        </p:nvSpPr>
        <p:spPr bwMode="auto">
          <a:xfrm>
            <a:off x="2498725" y="2603500"/>
            <a:ext cx="44831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en-US" altLang="zh-CN" sz="1200" dirty="0">
                <a:latin typeface="微软雅黑" panose="020B0503020204020204" charset="-122"/>
                <a:ea typeface="微软雅黑" panose="020B0503020204020204" charset="-122"/>
              </a:rPr>
              <a:t>1982.09 -1995.07   </a:t>
            </a:r>
            <a:r>
              <a:rPr lang="zh-CN" altLang="en-US" sz="1200" dirty="0">
                <a:latin typeface="微软雅黑" panose="020B0503020204020204" charset="-122"/>
                <a:ea typeface="微软雅黑" panose="020B0503020204020204" charset="-122"/>
              </a:rPr>
              <a:t>中山医科大学    学士</a:t>
            </a:r>
            <a:endParaRPr lang="en-US" altLang="zh-CN"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1995.09-1998.07    </a:t>
            </a:r>
            <a:r>
              <a:rPr lang="zh-CN" altLang="en-US" sz="1200" dirty="0" smtClean="0">
                <a:latin typeface="微软雅黑" panose="020B0503020204020204" charset="-122"/>
                <a:ea typeface="微软雅黑" panose="020B0503020204020204" charset="-122"/>
              </a:rPr>
              <a:t>广东省</a:t>
            </a:r>
            <a:r>
              <a:rPr lang="zh-CN" altLang="en-US" sz="1200" smtClean="0">
                <a:latin typeface="微软雅黑" panose="020B0503020204020204" charset="-122"/>
                <a:ea typeface="微软雅黑" panose="020B0503020204020204" charset="-122"/>
              </a:rPr>
              <a:t>心血管病研究所  博士</a:t>
            </a:r>
            <a:endParaRPr lang="zh-CN" altLang="en-US"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2000.07-2001.06    </a:t>
            </a:r>
            <a:r>
              <a:rPr lang="zh-CN" altLang="en-US" sz="1200" dirty="0">
                <a:latin typeface="微软雅黑" panose="020B0503020204020204" charset="-122"/>
                <a:ea typeface="微软雅黑" panose="020B0503020204020204" charset="-122"/>
              </a:rPr>
              <a:t>新加坡国立大学医院  心血管病介入学习</a:t>
            </a:r>
            <a:endParaRPr lang="zh-CN" altLang="en-US"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2002.07-2003.06    </a:t>
            </a:r>
            <a:r>
              <a:rPr lang="zh-CN" altLang="en-US" sz="1200" dirty="0">
                <a:latin typeface="微软雅黑" panose="020B0503020204020204" charset="-122"/>
                <a:ea typeface="微软雅黑" panose="020B0503020204020204" charset="-122"/>
              </a:rPr>
              <a:t>美国宾夕法尼亚大学 免疫学基础研究和心</a:t>
            </a:r>
            <a:r>
              <a:rPr lang="en-US" altLang="zh-CN" sz="1200" dirty="0">
                <a:solidFill>
                  <a:schemeClr val="bg1"/>
                </a:solidFill>
                <a:latin typeface="微软雅黑" panose="020B0503020204020204" charset="-122"/>
                <a:ea typeface="微软雅黑" panose="020B0503020204020204" charset="-122"/>
              </a:rPr>
              <a:t>· </a:t>
            </a:r>
            <a:r>
              <a:rPr lang="en-US" altLang="zh-CN" sz="1200" dirty="0" smtClean="0">
                <a:solidFill>
                  <a:schemeClr val="bg1"/>
                </a:solidFill>
                <a:latin typeface="微软雅黑" panose="020B0503020204020204" charset="-122"/>
                <a:ea typeface="微软雅黑" panose="020B0503020204020204" charset="-122"/>
              </a:rPr>
              <a:t>》</a:t>
            </a:r>
            <a:r>
              <a:rPr lang="zh-CN" altLang="en-US" sz="1200" dirty="0" smtClean="0">
                <a:solidFill>
                  <a:schemeClr val="bg1"/>
                </a:solidFill>
                <a:latin typeface="微软雅黑" panose="020B0503020204020204" charset="-122"/>
                <a:ea typeface="微软雅黑" panose="020B0503020204020204" charset="-122"/>
              </a:rPr>
              <a:t>                            </a:t>
            </a:r>
            <a:r>
              <a:rPr lang="zh-CN" altLang="en-US" sz="1200" dirty="0" smtClean="0">
                <a:latin typeface="微软雅黑" panose="020B0503020204020204" charset="-122"/>
                <a:ea typeface="微软雅黑" panose="020B0503020204020204" charset="-122"/>
              </a:rPr>
              <a:t>血管</a:t>
            </a:r>
            <a:r>
              <a:rPr lang="zh-CN" altLang="en-US" sz="1200" dirty="0">
                <a:latin typeface="微软雅黑" panose="020B0503020204020204" charset="-122"/>
                <a:ea typeface="微软雅黑" panose="020B0503020204020204" charset="-122"/>
              </a:rPr>
              <a:t>病临床学习</a:t>
            </a:r>
            <a:r>
              <a:rPr lang="en-US" altLang="zh-CN" sz="1200" dirty="0" smtClean="0">
                <a:solidFill>
                  <a:schemeClr val="bg1"/>
                </a:solidFill>
                <a:latin typeface="微软雅黑" panose="020B0503020204020204" charset="-122"/>
                <a:ea typeface="微软雅黑" panose="020B0503020204020204" charset="-122"/>
              </a:rPr>
              <a:t>       </a:t>
            </a:r>
            <a:endParaRPr lang="en-US" altLang="zh-CN" sz="1200" dirty="0">
              <a:solidFill>
                <a:schemeClr val="bg1"/>
              </a:solidFill>
              <a:latin typeface="微软雅黑" panose="020B0503020204020204" charset="-122"/>
              <a:ea typeface="微软雅黑" panose="020B0503020204020204" charset="-122"/>
            </a:endParaRPr>
          </a:p>
          <a:p>
            <a:r>
              <a:rPr lang="en-US" altLang="zh-CN" sz="1200" dirty="0">
                <a:solidFill>
                  <a:schemeClr val="bg1"/>
                </a:solidFill>
                <a:latin typeface="微软雅黑" panose="020B0503020204020204" charset="-122"/>
                <a:ea typeface="微软雅黑" panose="020B0503020204020204" charset="-122"/>
              </a:rPr>
              <a:t>                              </a:t>
            </a:r>
            <a:r>
              <a:rPr lang="zh-CN" altLang="en-US" sz="1200" dirty="0" smtClean="0">
                <a:latin typeface="微软雅黑" panose="020B0503020204020204" charset="-122"/>
                <a:ea typeface="微软雅黑" panose="020B0503020204020204" charset="-122"/>
              </a:rPr>
              <a:t>   </a:t>
            </a:r>
            <a:endParaRPr lang="en-US" altLang="zh-CN"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1989.08-</a:t>
            </a:r>
            <a:r>
              <a:rPr lang="zh-CN" altLang="en-US" sz="1200" dirty="0">
                <a:latin typeface="微软雅黑" panose="020B0503020204020204" charset="-122"/>
                <a:ea typeface="微软雅黑" panose="020B0503020204020204" charset="-122"/>
              </a:rPr>
              <a:t>至今</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广东省人民医院、广东省心血管病研究所主治医师，副主任医师，主任医师，心内科行政副主任</a:t>
            </a:r>
            <a:r>
              <a:rPr lang="en-US" altLang="zh-CN" sz="1200" dirty="0">
                <a:latin typeface="微软雅黑" panose="020B0503020204020204" charset="-122"/>
                <a:ea typeface="微软雅黑" panose="020B0503020204020204" charset="-122"/>
              </a:rPr>
              <a:t>                       </a:t>
            </a:r>
            <a:endParaRPr lang="en-US" altLang="zh-CN" sz="1200" dirty="0">
              <a:latin typeface="微软雅黑" panose="020B0503020204020204" charset="-122"/>
              <a:ea typeface="微软雅黑" panose="020B0503020204020204" charset="-122"/>
            </a:endParaRPr>
          </a:p>
          <a:p>
            <a:endParaRPr lang="zh-CN" altLang="en-US" sz="1200" dirty="0">
              <a:latin typeface="微软雅黑" panose="020B0503020204020204" charset="-122"/>
              <a:ea typeface="微软雅黑" panose="020B0503020204020204" charset="-122"/>
            </a:endParaRPr>
          </a:p>
        </p:txBody>
      </p:sp>
      <p:sp>
        <p:nvSpPr>
          <p:cNvPr id="85004" name="文本框 17"/>
          <p:cNvSpPr txBox="1">
            <a:spLocks noChangeArrowheads="1"/>
          </p:cNvSpPr>
          <p:nvPr/>
        </p:nvSpPr>
        <p:spPr bwMode="auto">
          <a:xfrm>
            <a:off x="2806700" y="1300163"/>
            <a:ext cx="1441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a:solidFill>
                  <a:srgbClr val="000000"/>
                </a:solidFill>
                <a:latin typeface="微软雅黑" panose="020B0503020204020204" charset="-122"/>
                <a:ea typeface="微软雅黑" panose="020B0503020204020204" charset="-122"/>
              </a:rPr>
              <a:t>招生专业与类型</a:t>
            </a:r>
            <a:endParaRPr lang="zh-CN" altLang="en-US" sz="1400" b="1">
              <a:solidFill>
                <a:srgbClr val="000000"/>
              </a:solidFill>
              <a:latin typeface="微软雅黑" panose="020B0503020204020204" charset="-122"/>
              <a:ea typeface="微软雅黑" panose="020B0503020204020204" charset="-122"/>
            </a:endParaRPr>
          </a:p>
        </p:txBody>
      </p:sp>
      <p:pic>
        <p:nvPicPr>
          <p:cNvPr id="85005" name="图片 24"/>
          <p:cNvPicPr>
            <a:picLocks noChangeAspect="1"/>
          </p:cNvPicPr>
          <p:nvPr/>
        </p:nvPicPr>
        <p:blipFill>
          <a:blip r:embed="rId1">
            <a:extLst>
              <a:ext uri="{28A0092B-C50C-407E-A947-70E740481C1C}">
                <a14:useLocalDpi xmlns:a14="http://schemas.microsoft.com/office/drawing/2010/main" val="0"/>
              </a:ext>
            </a:extLst>
          </a:blip>
          <a:srcRect t="3896" r="91544" b="3088"/>
          <a:stretch>
            <a:fillRect/>
          </a:stretch>
        </p:blipFill>
        <p:spPr bwMode="auto">
          <a:xfrm>
            <a:off x="2525713" y="2235200"/>
            <a:ext cx="307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文本框 25"/>
          <p:cNvSpPr txBox="1">
            <a:spLocks noChangeArrowheads="1"/>
          </p:cNvSpPr>
          <p:nvPr/>
        </p:nvSpPr>
        <p:spPr bwMode="auto">
          <a:xfrm>
            <a:off x="2806700" y="2260600"/>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a:solidFill>
                  <a:srgbClr val="000000"/>
                </a:solidFill>
                <a:latin typeface="微软雅黑" panose="020B0503020204020204" charset="-122"/>
                <a:ea typeface="微软雅黑" panose="020B0503020204020204" charset="-122"/>
              </a:rPr>
              <a:t>教育经历</a:t>
            </a:r>
            <a:endParaRPr lang="zh-CN" altLang="en-US" sz="1400" b="1">
              <a:solidFill>
                <a:srgbClr val="000000"/>
              </a:solidFill>
              <a:latin typeface="微软雅黑" panose="020B0503020204020204" charset="-122"/>
              <a:ea typeface="微软雅黑" panose="020B0503020204020204" charset="-122"/>
            </a:endParaRPr>
          </a:p>
        </p:txBody>
      </p:sp>
      <p:pic>
        <p:nvPicPr>
          <p:cNvPr id="85007" name="图片 27"/>
          <p:cNvPicPr>
            <a:picLocks noChangeAspect="1"/>
          </p:cNvPicPr>
          <p:nvPr/>
        </p:nvPicPr>
        <p:blipFill>
          <a:blip r:embed="rId1">
            <a:extLst>
              <a:ext uri="{28A0092B-C50C-407E-A947-70E740481C1C}">
                <a14:useLocalDpi xmlns:a14="http://schemas.microsoft.com/office/drawing/2010/main" val="0"/>
              </a:ext>
            </a:extLst>
          </a:blip>
          <a:srcRect t="3896" r="91544" b="3088"/>
          <a:stretch>
            <a:fillRect/>
          </a:stretch>
        </p:blipFill>
        <p:spPr bwMode="auto">
          <a:xfrm>
            <a:off x="6731000" y="1274763"/>
            <a:ext cx="307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8" name="文本框 28"/>
          <p:cNvSpPr txBox="1">
            <a:spLocks noChangeArrowheads="1"/>
          </p:cNvSpPr>
          <p:nvPr/>
        </p:nvSpPr>
        <p:spPr bwMode="auto">
          <a:xfrm>
            <a:off x="7011988" y="1300163"/>
            <a:ext cx="901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a:solidFill>
                  <a:srgbClr val="000000"/>
                </a:solidFill>
                <a:latin typeface="微软雅黑" panose="020B0503020204020204" charset="-122"/>
                <a:ea typeface="微软雅黑" panose="020B0503020204020204" charset="-122"/>
              </a:rPr>
              <a:t>科研工作</a:t>
            </a:r>
            <a:endParaRPr lang="zh-CN" altLang="en-US" sz="1400" b="1">
              <a:solidFill>
                <a:srgbClr val="000000"/>
              </a:solidFill>
              <a:latin typeface="微软雅黑" panose="020B0503020204020204" charset="-122"/>
              <a:ea typeface="微软雅黑" panose="020B0503020204020204" charset="-122"/>
            </a:endParaRPr>
          </a:p>
        </p:txBody>
      </p:sp>
      <p:sp>
        <p:nvSpPr>
          <p:cNvPr id="85009" name="矩形 31"/>
          <p:cNvSpPr>
            <a:spLocks noChangeArrowheads="1"/>
          </p:cNvSpPr>
          <p:nvPr/>
        </p:nvSpPr>
        <p:spPr bwMode="auto">
          <a:xfrm>
            <a:off x="2482850" y="4511675"/>
            <a:ext cx="2936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200" dirty="0">
                <a:solidFill>
                  <a:srgbClr val="000000"/>
                </a:solidFill>
                <a:latin typeface="微软雅黑" panose="020B0503020204020204" charset="-122"/>
                <a:ea typeface="微软雅黑" panose="020B0503020204020204" charset="-122"/>
              </a:rPr>
              <a:t>      </a:t>
            </a:r>
            <a:endParaRPr lang="en-US" altLang="zh-CN" sz="1200" dirty="0">
              <a:solidFill>
                <a:srgbClr val="000000"/>
              </a:solidFill>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美国心脏学院（</a:t>
            </a:r>
            <a:r>
              <a:rPr lang="en-US" altLang="zh-CN" sz="1200" dirty="0">
                <a:latin typeface="微软雅黑" panose="020B0503020204020204" charset="-122"/>
                <a:ea typeface="微软雅黑" panose="020B0503020204020204" charset="-122"/>
              </a:rPr>
              <a:t>ACC</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Fellow</a:t>
            </a:r>
            <a:endParaRPr lang="en-US" altLang="zh-CN" sz="1200" dirty="0">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欧洲心脏协会（</a:t>
            </a:r>
            <a:r>
              <a:rPr lang="en-US" altLang="zh-CN" sz="1200" dirty="0">
                <a:latin typeface="微软雅黑" panose="020B0503020204020204" charset="-122"/>
                <a:ea typeface="微软雅黑" panose="020B0503020204020204" charset="-122"/>
              </a:rPr>
              <a:t>ESC</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Fellow</a:t>
            </a:r>
            <a:endParaRPr lang="en-US" altLang="zh-CN" sz="1200" dirty="0">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亚太心血管学会委员</a:t>
            </a:r>
            <a:endParaRPr lang="en-US" altLang="zh-CN" sz="1200" dirty="0">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中华医学会心血管病学分会预防学组委员中国医师协会心血管内科医师分会委员</a:t>
            </a:r>
            <a:endParaRPr lang="en-US" altLang="zh-CN" sz="1200" dirty="0">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中国南方国际心血管病学术会议秘书长</a:t>
            </a:r>
            <a:endParaRPr lang="en-US" altLang="zh-CN" sz="1200" dirty="0">
              <a:latin typeface="微软雅黑" panose="020B0503020204020204" charset="-122"/>
              <a:ea typeface="微软雅黑" panose="020B0503020204020204" charset="-122"/>
            </a:endParaRPr>
          </a:p>
          <a:p>
            <a:pPr eaLnBrk="1" hangingPunct="1"/>
            <a:r>
              <a:rPr lang="zh-CN" altLang="en-US" sz="1200" dirty="0">
                <a:solidFill>
                  <a:srgbClr val="000000"/>
                </a:solidFill>
                <a:latin typeface="微软雅黑" panose="020B0503020204020204" charset="-122"/>
                <a:ea typeface="微软雅黑" panose="020B0503020204020204" charset="-122"/>
              </a:rPr>
              <a:t>岭南心血管病杂志编辑部主任</a:t>
            </a:r>
            <a:endParaRPr lang="zh-CN" altLang="en-US" sz="1200" dirty="0">
              <a:solidFill>
                <a:srgbClr val="000000"/>
              </a:solidFill>
              <a:latin typeface="微软雅黑" panose="020B0503020204020204" charset="-122"/>
              <a:ea typeface="微软雅黑" panose="020B0503020204020204" charset="-122"/>
            </a:endParaRPr>
          </a:p>
        </p:txBody>
      </p:sp>
      <p:pic>
        <p:nvPicPr>
          <p:cNvPr id="85010" name="图片 32"/>
          <p:cNvPicPr>
            <a:picLocks noChangeAspect="1"/>
          </p:cNvPicPr>
          <p:nvPr/>
        </p:nvPicPr>
        <p:blipFill>
          <a:blip r:embed="rId2">
            <a:extLst>
              <a:ext uri="{28A0092B-C50C-407E-A947-70E740481C1C}">
                <a14:useLocalDpi xmlns:a14="http://schemas.microsoft.com/office/drawing/2010/main" val="0"/>
              </a:ext>
            </a:extLst>
          </a:blip>
          <a:srcRect l="9991" r="8128"/>
          <a:stretch>
            <a:fillRect/>
          </a:stretch>
        </p:blipFill>
        <p:spPr bwMode="auto">
          <a:xfrm>
            <a:off x="10810875" y="85725"/>
            <a:ext cx="11239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4267200"/>
            <a:ext cx="3111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2" name="矩形 27"/>
          <p:cNvSpPr>
            <a:spLocks noChangeArrowheads="1"/>
          </p:cNvSpPr>
          <p:nvPr/>
        </p:nvSpPr>
        <p:spPr bwMode="auto">
          <a:xfrm>
            <a:off x="2881313" y="4284663"/>
            <a:ext cx="901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a:solidFill>
                  <a:srgbClr val="000000"/>
                </a:solidFill>
                <a:latin typeface="微软雅黑" panose="020B0503020204020204" charset="-122"/>
                <a:ea typeface="微软雅黑" panose="020B0503020204020204" charset="-122"/>
              </a:rPr>
              <a:t>学术兼职</a:t>
            </a:r>
            <a:endParaRPr lang="zh-CN" altLang="en-US" sz="1400" b="1">
              <a:solidFill>
                <a:srgbClr val="00000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4"/>
          <a:stretch>
            <a:fillRect/>
          </a:stretch>
        </p:blipFill>
        <p:spPr>
          <a:xfrm>
            <a:off x="302403" y="1332400"/>
            <a:ext cx="2090768" cy="2367574"/>
          </a:xfrm>
          <a:prstGeom prst="rect">
            <a:avLst/>
          </a:prstGeom>
        </p:spPr>
      </p:pic>
      <p:pic>
        <p:nvPicPr>
          <p:cNvPr id="8" name="图片 7"/>
          <p:cNvPicPr>
            <a:picLocks noChangeAspect="1"/>
          </p:cNvPicPr>
          <p:nvPr/>
        </p:nvPicPr>
        <p:blipFill>
          <a:blip r:embed="rId5"/>
          <a:stretch>
            <a:fillRect/>
          </a:stretch>
        </p:blipFill>
        <p:spPr>
          <a:xfrm>
            <a:off x="7011988" y="3458308"/>
            <a:ext cx="4349044" cy="296471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344103" y="1132477"/>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37191" y="1435555"/>
            <a:ext cx="3579813" cy="275590"/>
          </a:xfrm>
          <a:prstGeom prst="rect">
            <a:avLst/>
          </a:prstGeom>
          <a:noFill/>
          <a:ln w="9525">
            <a:noFill/>
            <a:miter lim="800000"/>
          </a:ln>
        </p:spPr>
        <p:txBody>
          <a:bodyPr wrap="square">
            <a:spAutoFit/>
          </a:bodyPr>
          <a:lstStyle/>
          <a:p>
            <a:pPr eaLnBrk="1" hangingPunct="1">
              <a:defRPr/>
            </a:pPr>
            <a:r>
              <a:rPr lang="zh-CN" altLang="en-US" sz="1200" dirty="0">
                <a:solidFill>
                  <a:prstClr val="black"/>
                </a:solidFill>
                <a:latin typeface="宋体" panose="02010600030101010101" pitchFamily="2" charset="-122"/>
                <a:cs typeface="宋体" panose="02010600030101010101" pitchFamily="2" charset="-122"/>
              </a:rPr>
              <a:t>学术硕士：</a:t>
            </a:r>
            <a:r>
              <a:rPr lang="en-US" altLang="zh-CN" sz="1200" dirty="0">
                <a:solidFill>
                  <a:prstClr val="black"/>
                </a:solidFill>
                <a:latin typeface="宋体" panose="02010600030101010101" pitchFamily="2" charset="-122"/>
                <a:cs typeface="宋体" panose="02010600030101010101" pitchFamily="2" charset="-122"/>
              </a:rPr>
              <a:t>1002|临床医学             </a:t>
            </a:r>
            <a:endParaRPr lang="en-US" altLang="zh-CN" sz="1200" dirty="0">
              <a:solidFill>
                <a:prstClr val="black"/>
              </a:solidFill>
              <a:latin typeface="宋体" panose="02010600030101010101" pitchFamily="2" charset="-122"/>
              <a:cs typeface="宋体" panose="02010600030101010101" pitchFamily="2" charset="-122"/>
            </a:endParaRPr>
          </a:p>
        </p:txBody>
      </p:sp>
      <p:sp>
        <p:nvSpPr>
          <p:cNvPr id="17413" name="文本框 12"/>
          <p:cNvSpPr txBox="1">
            <a:spLocks noChangeArrowheads="1"/>
          </p:cNvSpPr>
          <p:nvPr/>
        </p:nvSpPr>
        <p:spPr bwMode="auto">
          <a:xfrm>
            <a:off x="330200" y="4103370"/>
            <a:ext cx="2053590" cy="949299"/>
          </a:xfrm>
          <a:prstGeom prst="rect">
            <a:avLst/>
          </a:prstGeom>
          <a:noFill/>
          <a:ln w="9525">
            <a:noFill/>
            <a:miter lim="800000"/>
          </a:ln>
        </p:spPr>
        <p:txBody>
          <a:bodyPr wrap="square">
            <a:spAutoFit/>
          </a:bodyPr>
          <a:lstStyle/>
          <a:p>
            <a:pPr marL="0" marR="0" indent="0" defTabSz="914400" eaLnBrk="1" latinLnBrk="0" hangingPunct="1">
              <a:lnSpc>
                <a:spcPct val="120000"/>
              </a:lnSpc>
              <a:buClrTx/>
              <a:buSzTx/>
              <a:buFontTx/>
              <a:buNone/>
              <a:defRPr/>
            </a:pP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Tel: </a:t>
            </a:r>
            <a:r>
              <a:rPr kumimoji="0" lang="en-US" altLang="zh-CN" sz="1200" b="0" i="0" kern="1200" cap="none" spc="0" normalizeH="0" baseline="0" noProof="0" dirty="0">
                <a:solidFill>
                  <a:prstClr val="black"/>
                </a:solidFill>
                <a:latin typeface="宋体" panose="02010600030101010101" pitchFamily="2" charset="-122"/>
                <a:cs typeface="+mn-cs"/>
              </a:rPr>
              <a:t>13826266011</a:t>
            </a: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marL="0" marR="0" indent="0" defTabSz="914400" eaLnBrk="1" latinLnBrk="0" hangingPunct="1">
              <a:lnSpc>
                <a:spcPct val="120000"/>
              </a:lnSpc>
              <a:buClrTx/>
              <a:buSzTx/>
              <a:buFontTx/>
              <a:buNone/>
              <a:defRPr/>
            </a:pP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Email: </a:t>
            </a:r>
            <a:r>
              <a:rPr kumimoji="0" lang="en-US" altLang="zh-CN" sz="1200" b="0" i="0" kern="1200" cap="none" spc="0" normalizeH="0" baseline="0" noProof="0" dirty="0">
                <a:solidFill>
                  <a:prstClr val="black"/>
                </a:solidFill>
                <a:latin typeface="宋体" panose="02010600030101010101" pitchFamily="2" charset="-122"/>
                <a:cs typeface="+mn-cs"/>
              </a:rPr>
              <a:t>wangjinsong@gdph.org.cn</a:t>
            </a:r>
            <a:endParaRPr kumimoji="0" lang="en-US" altLang="zh-CN" sz="1200" b="0" i="0" kern="1200" cap="none" spc="0" normalizeH="0" baseline="0" noProof="0" dirty="0">
              <a:solidFill>
                <a:prstClr val="black"/>
              </a:solidFill>
              <a:latin typeface="宋体" panose="02010600030101010101" pitchFamily="2" charset="-122"/>
              <a:cs typeface="+mn-cs"/>
            </a:endParaRPr>
          </a:p>
          <a:p>
            <a:pPr marL="0" marR="0" indent="0" defTabSz="914400" eaLnBrk="1" latinLnBrk="0" hangingPunct="1">
              <a:lnSpc>
                <a:spcPct val="120000"/>
              </a:lnSpc>
              <a:buClrTx/>
              <a:buSzTx/>
              <a:buFontTx/>
              <a:buNone/>
              <a:defRPr/>
            </a:pPr>
            <a:r>
              <a:rPr kumimoji="0" lang="en-US" altLang="zh-CN" sz="1200" b="0" i="0" kern="1200" cap="none" spc="0" normalizeH="0" baseline="0" noProof="0" dirty="0">
                <a:solidFill>
                  <a:prstClr val="black"/>
                </a:solidFill>
                <a:latin typeface="宋体" panose="02010600030101010101" pitchFamily="2" charset="-122"/>
                <a:cs typeface="+mn-cs"/>
              </a:rPr>
              <a:t>wjpine@hotmai.com</a:t>
            </a:r>
            <a:endParaRPr kumimoji="0" lang="en-US" altLang="zh-CN" sz="1200" b="0" i="0" kern="1200" cap="none" spc="0" normalizeH="0" baseline="0" noProof="0" dirty="0">
              <a:solidFill>
                <a:prstClr val="black"/>
              </a:solidFill>
              <a:latin typeface="宋体" panose="02010600030101010101" pitchFamily="2" charset="-122"/>
              <a:cs typeface="+mn-cs"/>
            </a:endParaRPr>
          </a:p>
        </p:txBody>
      </p:sp>
      <p:sp>
        <p:nvSpPr>
          <p:cNvPr id="17414" name="文本框 13"/>
          <p:cNvSpPr txBox="1">
            <a:spLocks noChangeArrowheads="1"/>
          </p:cNvSpPr>
          <p:nvPr/>
        </p:nvSpPr>
        <p:spPr bwMode="auto">
          <a:xfrm>
            <a:off x="7328781" y="1719531"/>
            <a:ext cx="4630879" cy="3582670"/>
          </a:xfrm>
          <a:prstGeom prst="rect">
            <a:avLst/>
          </a:prstGeom>
          <a:noFill/>
          <a:ln w="9525">
            <a:noFill/>
            <a:miter lim="800000"/>
          </a:ln>
        </p:spPr>
        <p:txBody>
          <a:bodyPr wrap="square">
            <a:spAutoFit/>
          </a:bodyPr>
          <a:lstStyle/>
          <a:p>
            <a:pPr eaLnBrk="1" hangingPunct="1">
              <a:lnSpc>
                <a:spcPct val="120000"/>
              </a:lnSpc>
              <a:spcBef>
                <a:spcPts val="600"/>
              </a:spcBef>
              <a:defRPr/>
            </a:pPr>
            <a:r>
              <a:rPr kumimoji="0" lang="zh-CN" altLang="en-US" sz="1200" b="1" i="0" kern="1200" cap="none" spc="0" normalizeH="0" baseline="0" noProof="0" dirty="0">
                <a:solidFill>
                  <a:prstClr val="black"/>
                </a:solidFill>
                <a:latin typeface="微软雅黑" panose="020B0503020204020204" charset="-122"/>
                <a:ea typeface="微软雅黑" panose="020B0503020204020204" charset="-122"/>
                <a:cs typeface="+mn-cs"/>
              </a:rPr>
              <a:t>研究方向</a:t>
            </a: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a:t>
            </a: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eaLnBrk="1" hangingPunct="1">
              <a:lnSpc>
                <a:spcPct val="120000"/>
              </a:lnSpc>
              <a:spcBef>
                <a:spcPts val="600"/>
              </a:spcBef>
              <a:defRPr/>
            </a:pPr>
            <a:r>
              <a:rPr kumimoji="0" lang="zh-CN" altLang="en-US" sz="1200" b="0" i="0" kern="1200" cap="none" spc="0" normalizeH="0" baseline="0" noProof="0" dirty="0">
                <a:solidFill>
                  <a:prstClr val="black"/>
                </a:solidFill>
                <a:latin typeface="+mn-ea"/>
                <a:ea typeface="+mn-ea"/>
                <a:cs typeface="+mn-cs"/>
              </a:rPr>
              <a:t>血管外科疾病，以严重下肢动脉缺血的治疗为主要研究方向。</a:t>
            </a:r>
            <a:endParaRPr kumimoji="0" lang="zh-CN" altLang="en-US" sz="1200" b="0" i="0" kern="1200" cap="none" spc="0" normalizeH="0" baseline="0" noProof="0" dirty="0">
              <a:solidFill>
                <a:prstClr val="black"/>
              </a:solidFill>
              <a:latin typeface="+mn-ea"/>
              <a:ea typeface="+mn-ea"/>
              <a:cs typeface="+mn-cs"/>
            </a:endParaRPr>
          </a:p>
          <a:p>
            <a:pPr eaLnBrk="1" hangingPunct="1">
              <a:lnSpc>
                <a:spcPct val="120000"/>
              </a:lnSpc>
              <a:spcBef>
                <a:spcPts val="600"/>
              </a:spcBef>
              <a:defRPr/>
            </a:pPr>
            <a:r>
              <a:rPr kumimoji="0" lang="zh-CN" altLang="en-US" sz="1200" b="1" i="0" kern="1200" cap="none" spc="0" normalizeH="0" baseline="0" noProof="0" dirty="0">
                <a:solidFill>
                  <a:prstClr val="black"/>
                </a:solidFill>
                <a:latin typeface="微软雅黑" panose="020B0503020204020204" charset="-122"/>
                <a:ea typeface="微软雅黑" panose="020B0503020204020204" charset="-122"/>
                <a:cs typeface="+mn-cs"/>
              </a:rPr>
              <a:t>主要业绩</a:t>
            </a: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a:t>
            </a: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eaLnBrk="1" hangingPunct="1">
              <a:lnSpc>
                <a:spcPct val="120000"/>
              </a:lnSpc>
              <a:spcBef>
                <a:spcPts val="600"/>
              </a:spcBef>
              <a:defRPr/>
            </a:pPr>
            <a:r>
              <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rPr>
              <a:t>先后受3项国家自然科学基金及多项省、部基金资助</a:t>
            </a:r>
            <a:endPar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endParaRPr>
          </a:p>
          <a:p>
            <a:pPr eaLnBrk="1" hangingPunct="1">
              <a:lnSpc>
                <a:spcPct val="120000"/>
              </a:lnSpc>
              <a:spcBef>
                <a:spcPts val="600"/>
              </a:spcBef>
              <a:defRPr/>
            </a:pPr>
            <a:r>
              <a:rPr kumimoji="0" lang="zh-CN" altLang="en-US" sz="1200" b="1" i="0" kern="1200" cap="none" spc="0" normalizeH="0" baseline="0" noProof="0" dirty="0">
                <a:solidFill>
                  <a:prstClr val="black"/>
                </a:solidFill>
                <a:latin typeface="微软雅黑" panose="020B0503020204020204" charset="-122"/>
                <a:ea typeface="微软雅黑" panose="020B0503020204020204" charset="-122"/>
                <a:cs typeface="+mn-cs"/>
              </a:rPr>
              <a:t>研究资助</a:t>
            </a:r>
            <a:r>
              <a:rPr kumimoji="0" lang="en-US" altLang="zh-CN" sz="1200" b="1" i="0" kern="1200" cap="none" spc="0" normalizeH="0" baseline="0" noProof="0" dirty="0">
                <a:solidFill>
                  <a:prstClr val="black"/>
                </a:solidFill>
                <a:latin typeface="微软雅黑" panose="020B0503020204020204" charset="-122"/>
                <a:ea typeface="微软雅黑" panose="020B0503020204020204" charset="-122"/>
                <a:cs typeface="+mn-cs"/>
              </a:rPr>
              <a:t>:</a:t>
            </a:r>
            <a:endParaRPr kumimoji="0" lang="en-US" altLang="zh-CN" sz="1200" b="1" i="0" kern="1200" cap="none" spc="0" normalizeH="0" baseline="0" noProof="0" dirty="0">
              <a:solidFill>
                <a:prstClr val="black"/>
              </a:solidFill>
              <a:latin typeface="微软雅黑" panose="020B0503020204020204" charset="-122"/>
              <a:ea typeface="微软雅黑" panose="020B0503020204020204" charset="-122"/>
              <a:cs typeface="+mn-cs"/>
            </a:endParaRPr>
          </a:p>
          <a:p>
            <a:pPr algn="l" eaLnBrk="1" hangingPunct="1">
              <a:lnSpc>
                <a:spcPct val="120000"/>
              </a:lnSpc>
              <a:spcBef>
                <a:spcPts val="600"/>
              </a:spcBef>
              <a:buClrTx/>
              <a:buSzTx/>
              <a:buFontTx/>
              <a:defRPr/>
            </a:pPr>
            <a:r>
              <a:rPr lang="zh-CN" altLang="en-US" sz="1200" noProof="0" dirty="0">
                <a:solidFill>
                  <a:prstClr val="black"/>
                </a:solidFill>
                <a:latin typeface="宋体" panose="02010600030101010101" pitchFamily="2" charset="-122"/>
                <a:cs typeface="宋体" panose="02010600030101010101" pitchFamily="2" charset="-122"/>
              </a:rPr>
              <a:t>1. 项目负责人：国家自然科学基金：miR-25-3p 介导的老年血管生成障碍新机制研究</a:t>
            </a:r>
            <a:r>
              <a:rPr lang="en-US" altLang="zh-CN" sz="1200" noProof="0" dirty="0">
                <a:solidFill>
                  <a:prstClr val="black"/>
                </a:solidFill>
                <a:latin typeface="宋体" panose="02010600030101010101" pitchFamily="2" charset="-122"/>
                <a:cs typeface="宋体" panose="02010600030101010101" pitchFamily="2" charset="-122"/>
              </a:rPr>
              <a:t>  </a:t>
            </a:r>
            <a:r>
              <a:rPr lang="zh-CN" altLang="en-US" sz="1200" noProof="0" dirty="0">
                <a:solidFill>
                  <a:prstClr val="black"/>
                </a:solidFill>
                <a:latin typeface="宋体" panose="02010600030101010101" pitchFamily="2" charset="-122"/>
                <a:cs typeface="宋体" panose="02010600030101010101" pitchFamily="2" charset="-122"/>
              </a:rPr>
              <a:t>2019-2022 </a:t>
            </a:r>
            <a:endParaRPr lang="zh-CN" altLang="en-US"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zh-CN" altLang="en-US" sz="1200" noProof="0" dirty="0">
                <a:solidFill>
                  <a:prstClr val="black"/>
                </a:solidFill>
                <a:latin typeface="宋体" panose="02010600030101010101" pitchFamily="2" charset="-122"/>
                <a:cs typeface="宋体" panose="02010600030101010101" pitchFamily="2" charset="-122"/>
              </a:rPr>
              <a:t>2. 项目负责人：广东省自然科学基金-面上项目：酪氨酸磷酸酶TULA-2介导的老年血管生成障碍调控机制研究</a:t>
            </a:r>
            <a:r>
              <a:rPr lang="en-US" altLang="zh-CN" sz="1200" noProof="0" dirty="0">
                <a:solidFill>
                  <a:prstClr val="black"/>
                </a:solidFill>
                <a:latin typeface="宋体" panose="02010600030101010101" pitchFamily="2" charset="-122"/>
                <a:cs typeface="宋体" panose="02010600030101010101" pitchFamily="2" charset="-122"/>
              </a:rPr>
              <a:t>  </a:t>
            </a:r>
            <a:r>
              <a:rPr lang="zh-CN" altLang="en-US" sz="1200" noProof="0" dirty="0">
                <a:solidFill>
                  <a:prstClr val="black"/>
                </a:solidFill>
                <a:latin typeface="宋体" panose="02010600030101010101" pitchFamily="2" charset="-122"/>
                <a:cs typeface="宋体" panose="02010600030101010101" pitchFamily="2" charset="-122"/>
              </a:rPr>
              <a:t>2020-2022</a:t>
            </a:r>
            <a:endParaRPr lang="zh-CN" altLang="en-US"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en-US" altLang="zh-CN" sz="1200" noProof="0" dirty="0">
                <a:solidFill>
                  <a:prstClr val="black"/>
                </a:solidFill>
                <a:latin typeface="宋体" panose="02010600030101010101" pitchFamily="2" charset="-122"/>
                <a:cs typeface="宋体" panose="02010600030101010101" pitchFamily="2" charset="-122"/>
                <a:sym typeface="+mn-ea"/>
              </a:rPr>
              <a:t>3</a:t>
            </a:r>
            <a:r>
              <a:rPr lang="zh-CN" altLang="en-US" sz="1200" noProof="0" dirty="0">
                <a:solidFill>
                  <a:prstClr val="black"/>
                </a:solidFill>
                <a:latin typeface="宋体" panose="02010600030101010101" pitchFamily="2" charset="-122"/>
                <a:cs typeface="宋体" panose="02010600030101010101" pitchFamily="2" charset="-122"/>
                <a:sym typeface="+mn-ea"/>
              </a:rPr>
              <a:t>. </a:t>
            </a:r>
            <a:r>
              <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rPr>
              <a:t>项目负责人：国家自然科学基金：改善年龄老化导致下肢新生血管生成障碍的实验研究</a:t>
            </a:r>
            <a:r>
              <a:rPr kumimoji="0" lang="en-US" altLang="zh-CN" sz="1200" b="0" i="0" kern="1200" cap="none" spc="0" normalizeH="0" baseline="0" noProof="0" dirty="0">
                <a:solidFill>
                  <a:prstClr val="black"/>
                </a:solidFill>
                <a:latin typeface="宋体" panose="02010600030101010101" pitchFamily="2" charset="-122"/>
                <a:cs typeface="宋体" panose="02010600030101010101" pitchFamily="2" charset="-122"/>
              </a:rPr>
              <a:t> </a:t>
            </a:r>
            <a:r>
              <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rPr>
              <a:t>2011.01-2013.12</a:t>
            </a:r>
            <a:endPar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kumimoji="0" lang="en-US" altLang="zh-CN" sz="1200" b="0" i="0" kern="1200" cap="none" spc="0" normalizeH="0" baseline="0" noProof="0" dirty="0">
                <a:solidFill>
                  <a:prstClr val="black"/>
                </a:solidFill>
                <a:latin typeface="宋体" panose="02010600030101010101" pitchFamily="2" charset="-122"/>
                <a:cs typeface="宋体" panose="02010600030101010101" pitchFamily="2" charset="-122"/>
              </a:rPr>
              <a:t>4</a:t>
            </a:r>
            <a:r>
              <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rPr>
              <a:t>. 项目负责人: 国家自然科学基金(30100179 )   严重下肢动脉缺血症自分泌转基因治疗的实验研究 2002-2004 </a:t>
            </a:r>
            <a:endPar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endParaRPr>
          </a:p>
        </p:txBody>
      </p:sp>
      <p:sp>
        <p:nvSpPr>
          <p:cNvPr id="20" name="矩形 19"/>
          <p:cNvSpPr/>
          <p:nvPr/>
        </p:nvSpPr>
        <p:spPr>
          <a:xfrm>
            <a:off x="2384425" y="665543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60375"/>
          </a:xfrm>
          <a:prstGeom prst="rect">
            <a:avLst/>
          </a:prstGeom>
          <a:noFill/>
          <a:ln w="9525">
            <a:noFill/>
            <a:miter lim="800000"/>
          </a:ln>
        </p:spPr>
        <p:txBody>
          <a:bodyPr>
            <a:spAutoFit/>
          </a:bodyPr>
          <a:lstStyle/>
          <a:p>
            <a:pPr marL="0" marR="0" indent="0" defTabSz="914400" eaLnBrk="1" latinLnBrk="0" hangingPunct="1">
              <a:lnSpc>
                <a:spcPct val="120000"/>
              </a:lnSpc>
              <a:buClrTx/>
              <a:buSzTx/>
              <a:buFontTx/>
              <a:buNone/>
              <a:defRPr/>
            </a:pPr>
            <a:r>
              <a:rPr kumimoji="0" lang="zh-CN" altLang="en-US" sz="2000" b="1" i="0" kern="1200" cap="none" spc="0" normalizeH="0" baseline="0" noProof="0" dirty="0">
                <a:solidFill>
                  <a:srgbClr val="FFFFFF"/>
                </a:solidFill>
                <a:latin typeface="微软雅黑" panose="020B0503020204020204" charset="-122"/>
                <a:ea typeface="微软雅黑" panose="020B0503020204020204" charset="-122"/>
                <a:cs typeface="+mn-cs"/>
              </a:rPr>
              <a:t>王劲松</a:t>
            </a:r>
            <a:endParaRPr kumimoji="0" lang="zh-CN" altLang="en-US" sz="2000" b="1" i="0" kern="1200" cap="none" spc="0" normalizeH="0" baseline="0" noProof="0" dirty="0">
              <a:solidFill>
                <a:srgbClr val="FFFFFF"/>
              </a:solidFill>
              <a:latin typeface="微软雅黑" panose="020B0503020204020204" charset="-122"/>
              <a:ea typeface="微软雅黑" panose="020B0503020204020204" charset="-122"/>
              <a:cs typeface="+mn-cs"/>
            </a:endParaRPr>
          </a:p>
        </p:txBody>
      </p:sp>
      <p:sp>
        <p:nvSpPr>
          <p:cNvPr id="23" name="文本框 22"/>
          <p:cNvSpPr txBox="1"/>
          <p:nvPr/>
        </p:nvSpPr>
        <p:spPr>
          <a:xfrm>
            <a:off x="2640330" y="519430"/>
            <a:ext cx="6419850" cy="521970"/>
          </a:xfrm>
          <a:prstGeom prst="rect">
            <a:avLst/>
          </a:prstGeom>
          <a:noFill/>
        </p:spPr>
        <p:txBody>
          <a:bodyPr wrap="square">
            <a:spAutoFit/>
          </a:bodyPr>
          <a:lstStyle/>
          <a:p>
            <a:pPr marL="0" marR="0" indent="0" defTabSz="914400" eaLnBrk="1" fontAlgn="auto" latinLnBrk="0" hangingPunct="1">
              <a:lnSpc>
                <a:spcPct val="100000"/>
              </a:lnSpc>
              <a:spcBef>
                <a:spcPts val="0"/>
              </a:spcBef>
              <a:spcAft>
                <a:spcPts val="0"/>
              </a:spcAft>
              <a:buClrTx/>
              <a:buSzTx/>
              <a:buFontTx/>
              <a:buNone/>
              <a:defRPr/>
            </a:pPr>
            <a:r>
              <a:rPr kumimoji="0" lang="zh-CN" altLang="en-US" sz="1400" b="1" i="0" kern="1200" cap="none" spc="120" normalizeH="0" baseline="0" noProof="0" dirty="0">
                <a:solidFill>
                  <a:srgbClr val="FFFFFF"/>
                </a:solidFill>
                <a:latin typeface="微软雅黑" panose="020B0503020204020204" charset="-122"/>
                <a:ea typeface="微软雅黑" panose="020B0503020204020204" charset="-122"/>
                <a:cs typeface="+mn-cs"/>
              </a:rPr>
              <a:t>主任医师</a:t>
            </a:r>
            <a:r>
              <a:rPr kumimoji="0" lang="zh-CN" altLang="en-US" sz="1400" b="1" i="0" kern="1200" cap="none" spc="120" normalizeH="0" noProof="0" dirty="0">
                <a:solidFill>
                  <a:srgbClr val="FFFFFF"/>
                </a:solidFill>
                <a:latin typeface="微软雅黑" panose="020B0503020204020204" charset="-122"/>
                <a:ea typeface="微软雅黑" panose="020B0503020204020204" charset="-122"/>
                <a:cs typeface="+mn-cs"/>
              </a:rPr>
              <a:t> </a:t>
            </a:r>
            <a:r>
              <a:rPr kumimoji="0" lang="zh-CN" altLang="en-US" sz="1400" b="1" i="0" kern="1200" cap="none" spc="120" normalizeH="0" baseline="0" noProof="0" dirty="0">
                <a:solidFill>
                  <a:srgbClr val="FFFFFF"/>
                </a:solidFill>
                <a:latin typeface="微软雅黑" panose="020B0503020204020204" charset="-122"/>
                <a:ea typeface="微软雅黑" panose="020B0503020204020204" charset="-122"/>
                <a:cs typeface="+mn-cs"/>
              </a:rPr>
              <a:t>教授 博士研究生导师</a:t>
            </a:r>
            <a:endParaRPr kumimoji="0" lang="en-US" altLang="zh-CN" sz="1400" b="1" i="0" kern="1200" cap="none" spc="120" normalizeH="0" baseline="0" noProof="0" dirty="0">
              <a:solidFill>
                <a:srgbClr val="FFFFFF"/>
              </a:solidFill>
              <a:latin typeface="微软雅黑" panose="020B0503020204020204" charset="-122"/>
              <a:ea typeface="微软雅黑" panose="020B0503020204020204" charset="-122"/>
              <a:cs typeface="+mn-cs"/>
            </a:endParaRPr>
          </a:p>
          <a:p>
            <a:pPr marL="0" marR="0" indent="0" defTabSz="914400" eaLnBrk="1" fontAlgn="auto" latinLnBrk="0" hangingPunct="1">
              <a:lnSpc>
                <a:spcPct val="100000"/>
              </a:lnSpc>
              <a:spcBef>
                <a:spcPts val="0"/>
              </a:spcBef>
              <a:spcAft>
                <a:spcPts val="0"/>
              </a:spcAft>
              <a:buClrTx/>
              <a:buSzTx/>
              <a:buFontTx/>
              <a:buNone/>
              <a:defRPr/>
            </a:pPr>
            <a:r>
              <a:rPr kumimoji="0" lang="zh-CN" altLang="en-US" sz="1400" b="1" i="0" kern="1200" cap="none" spc="120" normalizeH="0" baseline="0" noProof="0" dirty="0">
                <a:solidFill>
                  <a:srgbClr val="FFFFFF"/>
                </a:solidFill>
                <a:latin typeface="微软雅黑" panose="020B0503020204020204" charset="-122"/>
                <a:ea typeface="微软雅黑" panose="020B0503020204020204" charset="-122"/>
                <a:cs typeface="+mn-cs"/>
              </a:rPr>
              <a:t>广东省人民医院血管与整形外科科室</a:t>
            </a:r>
            <a:r>
              <a:rPr kumimoji="0" lang="zh-CN" altLang="en-US" sz="1400" b="1" i="0" kern="1200" cap="none" spc="120" normalizeH="0" noProof="0" dirty="0">
                <a:solidFill>
                  <a:srgbClr val="FFFFFF"/>
                </a:solidFill>
                <a:latin typeface="微软雅黑" panose="020B0503020204020204" charset="-122"/>
                <a:ea typeface="微软雅黑" panose="020B0503020204020204" charset="-122"/>
                <a:cs typeface="+mn-cs"/>
              </a:rPr>
              <a:t>主任，广东省人民医院教育处负责人</a:t>
            </a:r>
            <a:endParaRPr kumimoji="0" lang="zh-CN" altLang="en-US" sz="1400" b="1" i="0" kern="1200" cap="none" spc="120" normalizeH="0" noProof="0" dirty="0">
              <a:solidFill>
                <a:srgbClr val="FFFFFF"/>
              </a:solidFill>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653665" y="1138868"/>
            <a:ext cx="1427480" cy="306705"/>
          </a:xfrm>
          <a:prstGeom prst="rect">
            <a:avLst/>
          </a:prstGeom>
          <a:noFill/>
          <a:ln w="9525">
            <a:noFill/>
            <a:miter lim="800000"/>
          </a:ln>
        </p:spPr>
        <p:txBody>
          <a:bodyPr wrap="none">
            <a:spAutoFit/>
          </a:bodyPr>
          <a:lstStyle/>
          <a:p>
            <a:pPr marL="0" marR="0" indent="0" defTabSz="914400" eaLnBrk="1" latinLnBrk="0" hangingPunct="1">
              <a:lnSpc>
                <a:spcPct val="100000"/>
              </a:lnSpc>
              <a:buClrTx/>
              <a:buSzTx/>
              <a:buFontTx/>
              <a:buNone/>
              <a:defRPr/>
            </a:pPr>
            <a:r>
              <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rPr>
              <a:t>招生专业与类型</a:t>
            </a:r>
            <a:endPar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351695" y="1733347"/>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641918" y="1715130"/>
            <a:ext cx="1441450" cy="307975"/>
          </a:xfrm>
          <a:prstGeom prst="rect">
            <a:avLst/>
          </a:prstGeom>
          <a:noFill/>
          <a:ln w="9525">
            <a:noFill/>
            <a:miter lim="800000"/>
          </a:ln>
        </p:spPr>
        <p:txBody>
          <a:bodyPr wrap="none">
            <a:spAutoFit/>
          </a:bodyPr>
          <a:lstStyle/>
          <a:p>
            <a:pPr marL="0" marR="0" indent="0" defTabSz="914400" eaLnBrk="1" latinLnBrk="0" hangingPunct="1">
              <a:lnSpc>
                <a:spcPct val="100000"/>
              </a:lnSpc>
              <a:buClrTx/>
              <a:buSzTx/>
              <a:buFontTx/>
              <a:buNone/>
              <a:defRPr/>
            </a:pPr>
            <a:r>
              <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rPr>
              <a:t>教育与工作经历</a:t>
            </a:r>
            <a:endPar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7085965"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366953" y="1300163"/>
            <a:ext cx="903287" cy="307975"/>
          </a:xfrm>
          <a:prstGeom prst="rect">
            <a:avLst/>
          </a:prstGeom>
          <a:noFill/>
          <a:ln w="9525">
            <a:noFill/>
            <a:miter lim="800000"/>
          </a:ln>
        </p:spPr>
        <p:txBody>
          <a:bodyPr wrap="none">
            <a:spAutoFit/>
          </a:bodyPr>
          <a:lstStyle/>
          <a:p>
            <a:pPr marL="0" marR="0" indent="0" defTabSz="914400" eaLnBrk="1" latinLnBrk="0" hangingPunct="1">
              <a:lnSpc>
                <a:spcPct val="100000"/>
              </a:lnSpc>
              <a:buClrTx/>
              <a:buSzTx/>
              <a:buFontTx/>
              <a:buNone/>
              <a:defRPr/>
            </a:pPr>
            <a:r>
              <a:rPr kumimoji="0" lang="zh-CN" altLang="en-US" sz="1400" b="1" i="0" kern="1200" cap="none" spc="0" normalizeH="0" baseline="0" noProof="0">
                <a:solidFill>
                  <a:prstClr val="black"/>
                </a:solidFill>
                <a:latin typeface="微软雅黑" panose="020B0503020204020204" charset="-122"/>
                <a:ea typeface="微软雅黑" panose="020B0503020204020204" charset="-122"/>
                <a:cs typeface="+mn-cs"/>
              </a:rPr>
              <a:t>科研工作</a:t>
            </a:r>
            <a:endParaRPr kumimoji="0" lang="zh-CN" altLang="en-US" sz="1400" b="1" i="0" kern="1200" cap="none" spc="0" normalizeH="0" baseline="0" noProof="0">
              <a:solidFill>
                <a:prstClr val="black"/>
              </a:solidFill>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394240" y="4194943"/>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665661" y="4196461"/>
            <a:ext cx="1261884" cy="307777"/>
          </a:xfrm>
          <a:prstGeom prst="rect">
            <a:avLst/>
          </a:prstGeom>
          <a:noFill/>
          <a:ln w="9525">
            <a:noFill/>
            <a:miter lim="800000"/>
          </a:ln>
        </p:spPr>
        <p:txBody>
          <a:bodyPr wrap="none">
            <a:spAutoFit/>
          </a:bodyPr>
          <a:lstStyle/>
          <a:p>
            <a:pPr marL="0" marR="0" indent="0" defTabSz="914400" eaLnBrk="1" latinLnBrk="0" hangingPunct="1">
              <a:lnSpc>
                <a:spcPct val="100000"/>
              </a:lnSpc>
              <a:buClrTx/>
              <a:buSzTx/>
              <a:buFontTx/>
              <a:buNone/>
              <a:defRPr/>
            </a:pPr>
            <a:r>
              <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rPr>
              <a:t>学术团体任职</a:t>
            </a:r>
            <a:endPar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endParaRPr>
          </a:p>
        </p:txBody>
      </p:sp>
      <p:pic>
        <p:nvPicPr>
          <p:cNvPr id="2" name="图片 1" descr="红衣正面照"/>
          <p:cNvPicPr>
            <a:picLocks noChangeAspect="1"/>
          </p:cNvPicPr>
          <p:nvPr/>
        </p:nvPicPr>
        <p:blipFill>
          <a:blip r:embed="rId3"/>
          <a:stretch>
            <a:fillRect/>
          </a:stretch>
        </p:blipFill>
        <p:spPr>
          <a:xfrm>
            <a:off x="521970" y="1798320"/>
            <a:ext cx="1356995" cy="1851660"/>
          </a:xfrm>
          <a:prstGeom prst="rect">
            <a:avLst/>
          </a:prstGeom>
        </p:spPr>
      </p:pic>
      <p:sp>
        <p:nvSpPr>
          <p:cNvPr id="100" name="文本框 99"/>
          <p:cNvSpPr txBox="1"/>
          <p:nvPr/>
        </p:nvSpPr>
        <p:spPr>
          <a:xfrm>
            <a:off x="2640330" y="4424045"/>
            <a:ext cx="4726305" cy="2306955"/>
          </a:xfrm>
          <a:prstGeom prst="rect">
            <a:avLst/>
          </a:prstGeom>
          <a:noFill/>
          <a:ln w="9525">
            <a:noFill/>
          </a:ln>
        </p:spPr>
        <p:txBody>
          <a:bodyPr wrap="square">
            <a:spAutoFit/>
          </a:bodyPr>
          <a:lstStyle/>
          <a:p>
            <a:pPr marL="0" indent="0">
              <a:lnSpc>
                <a:spcPct val="150000"/>
              </a:lnSpc>
            </a:pPr>
            <a:r>
              <a:rPr lang="zh-CN" altLang="en-US" sz="1200" b="0" dirty="0"/>
              <a:t>中华医学会外科分会血管外科学组委员 </a:t>
            </a:r>
            <a:endParaRPr lang="zh-CN" altLang="en-US" sz="1200" b="0" dirty="0"/>
          </a:p>
          <a:p>
            <a:pPr marL="0" indent="0">
              <a:lnSpc>
                <a:spcPct val="150000"/>
              </a:lnSpc>
            </a:pPr>
            <a:r>
              <a:rPr lang="zh-CN" altLang="en-US" sz="1200" b="0" dirty="0"/>
              <a:t>中国医师协会血管外科分会静脉血栓和静脉曲张学组副组长</a:t>
            </a:r>
            <a:endParaRPr lang="zh-CN" altLang="en-US" sz="1200" b="0" dirty="0"/>
          </a:p>
          <a:p>
            <a:pPr marL="0" indent="0">
              <a:lnSpc>
                <a:spcPct val="150000"/>
              </a:lnSpc>
            </a:pPr>
            <a:r>
              <a:rPr lang="zh-CN" altLang="en-US" sz="1200" b="0" dirty="0"/>
              <a:t>广东省健康管理学会静脉性疾病专委会主任委员</a:t>
            </a:r>
            <a:endParaRPr lang="zh-CN" altLang="en-US" sz="1200" b="0" dirty="0"/>
          </a:p>
          <a:p>
            <a:pPr marL="0" indent="0">
              <a:lnSpc>
                <a:spcPct val="150000"/>
              </a:lnSpc>
            </a:pPr>
            <a:r>
              <a:rPr lang="zh-CN" altLang="en-US" sz="1200" b="0" dirty="0"/>
              <a:t>国际静脉学联盟中国静脉学分会副秘书长 </a:t>
            </a:r>
            <a:endParaRPr lang="zh-CN" altLang="en-US" sz="1200" b="0" dirty="0"/>
          </a:p>
          <a:p>
            <a:pPr marL="0" indent="0">
              <a:lnSpc>
                <a:spcPct val="150000"/>
              </a:lnSpc>
            </a:pPr>
            <a:r>
              <a:rPr lang="zh-CN" altLang="en-US" sz="1200" b="0" dirty="0"/>
              <a:t>美国血管外科学会中国学会秘书</a:t>
            </a:r>
            <a:endParaRPr lang="zh-CN" altLang="en-US" sz="1200" b="0" dirty="0"/>
          </a:p>
          <a:p>
            <a:pPr marL="0" indent="0">
              <a:lnSpc>
                <a:spcPct val="150000"/>
              </a:lnSpc>
            </a:pPr>
            <a:r>
              <a:rPr lang="zh-CN" altLang="en-US" sz="1200" b="0" dirty="0"/>
              <a:t>美国血管外科学会会员</a:t>
            </a:r>
            <a:endParaRPr lang="zh-CN" altLang="en-US" sz="1200" b="0" dirty="0"/>
          </a:p>
          <a:p>
            <a:pPr marL="0" indent="0">
              <a:lnSpc>
                <a:spcPct val="150000"/>
              </a:lnSpc>
            </a:pPr>
            <a:r>
              <a:rPr lang="zh-CN" altLang="en-US" sz="1200" dirty="0"/>
              <a:t>Journal of Vascular Surgery: Venous and Lymphatic Disorders (JVS-VL) and the Journal of Vascular Surgery Cases and Innovative Techniques编委</a:t>
            </a:r>
            <a:endParaRPr lang="zh-CN" altLang="en-US" sz="1200" dirty="0"/>
          </a:p>
        </p:txBody>
      </p:sp>
      <p:sp>
        <p:nvSpPr>
          <p:cNvPr id="5" name="文本框 4"/>
          <p:cNvSpPr txBox="1"/>
          <p:nvPr/>
        </p:nvSpPr>
        <p:spPr>
          <a:xfrm>
            <a:off x="2646811" y="2038047"/>
            <a:ext cx="4152265" cy="2168525"/>
          </a:xfrm>
          <a:prstGeom prst="rect">
            <a:avLst/>
          </a:prstGeom>
          <a:noFill/>
        </p:spPr>
        <p:txBody>
          <a:bodyPr wrap="square" rtlCol="0" anchor="t">
            <a:spAutoFit/>
          </a:bodyPr>
          <a:lstStyle/>
          <a:p>
            <a:pPr algn="l" eaLnBrk="1" hangingPunct="1">
              <a:lnSpc>
                <a:spcPct val="120000"/>
              </a:lnSpc>
              <a:spcBef>
                <a:spcPts val="600"/>
              </a:spcBef>
              <a:buClrTx/>
              <a:buSzTx/>
              <a:buFontTx/>
              <a:defRPr/>
            </a:pPr>
            <a:r>
              <a:rPr lang="en-US" altLang="zh-CN" sz="1200" noProof="0" dirty="0">
                <a:solidFill>
                  <a:prstClr val="black"/>
                </a:solidFill>
                <a:latin typeface="宋体" panose="02010600030101010101" pitchFamily="2" charset="-122"/>
                <a:cs typeface="宋体" panose="02010600030101010101" pitchFamily="2" charset="-122"/>
              </a:rPr>
              <a:t>1986-1992</a:t>
            </a:r>
            <a:r>
              <a:rPr lang="zh-CN" altLang="en-US" sz="1200" noProof="0" dirty="0">
                <a:solidFill>
                  <a:prstClr val="black"/>
                </a:solidFill>
                <a:latin typeface="宋体" panose="02010600030101010101" pitchFamily="2" charset="-122"/>
                <a:cs typeface="宋体" panose="02010600030101010101" pitchFamily="2" charset="-122"/>
              </a:rPr>
              <a:t>：广州中山医科大学医学系</a:t>
            </a:r>
            <a:r>
              <a:rPr lang="zh-CN" altLang="en-US" sz="1200" dirty="0">
                <a:solidFill>
                  <a:prstClr val="black"/>
                </a:solidFill>
                <a:latin typeface="宋体" panose="02010600030101010101" pitchFamily="2" charset="-122"/>
                <a:cs typeface="宋体" panose="02010600030101010101" pitchFamily="2" charset="-122"/>
              </a:rPr>
              <a:t>临床医学专业</a:t>
            </a:r>
            <a:endParaRPr lang="en-US" altLang="zh-CN" sz="120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en-US" altLang="zh-CN" sz="1200" noProof="0" dirty="0">
                <a:solidFill>
                  <a:prstClr val="black"/>
                </a:solidFill>
                <a:latin typeface="宋体" panose="02010600030101010101" pitchFamily="2" charset="-122"/>
                <a:cs typeface="宋体" panose="02010600030101010101" pitchFamily="2" charset="-122"/>
              </a:rPr>
              <a:t>1995-2000</a:t>
            </a:r>
            <a:r>
              <a:rPr lang="zh-CN" altLang="en-US" sz="1200" noProof="0" dirty="0">
                <a:solidFill>
                  <a:prstClr val="black"/>
                </a:solidFill>
                <a:latin typeface="宋体" panose="02010600030101010101" pitchFamily="2" charset="-122"/>
                <a:cs typeface="宋体" panose="02010600030101010101" pitchFamily="2" charset="-122"/>
              </a:rPr>
              <a:t>：广州中山大学附属第一医院外科博士</a:t>
            </a:r>
            <a:endParaRPr lang="en-US" altLang="zh-CN"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zh-CN" altLang="en-US" sz="1200" noProof="0" dirty="0">
                <a:solidFill>
                  <a:prstClr val="black"/>
                </a:solidFill>
                <a:latin typeface="宋体" panose="02010600030101010101" pitchFamily="2" charset="-122"/>
                <a:cs typeface="宋体" panose="02010600030101010101" pitchFamily="2" charset="-122"/>
              </a:rPr>
              <a:t>1998-1999:</a:t>
            </a:r>
            <a:r>
              <a:rPr lang="en-US" altLang="zh-CN" sz="1200" noProof="0" dirty="0">
                <a:solidFill>
                  <a:prstClr val="black"/>
                </a:solidFill>
                <a:latin typeface="宋体" panose="02010600030101010101" pitchFamily="2" charset="-122"/>
                <a:cs typeface="宋体" panose="02010600030101010101" pitchFamily="2" charset="-122"/>
              </a:rPr>
              <a:t> </a:t>
            </a:r>
            <a:r>
              <a:rPr lang="zh-CN" altLang="en-US" sz="1200" noProof="0" dirty="0">
                <a:solidFill>
                  <a:prstClr val="black"/>
                </a:solidFill>
                <a:latin typeface="宋体" panose="02010600030101010101" pitchFamily="2" charset="-122"/>
                <a:cs typeface="宋体" panose="02010600030101010101" pitchFamily="2" charset="-122"/>
              </a:rPr>
              <a:t>美国Washington D.C., Georgetown 大学 Lombardi Cancer Center 完成博士实验</a:t>
            </a:r>
            <a:endParaRPr lang="zh-CN" altLang="en-US"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en-US" altLang="zh-CN" sz="1200" dirty="0">
                <a:solidFill>
                  <a:prstClr val="black"/>
                </a:solidFill>
                <a:latin typeface="宋体" panose="02010600030101010101" pitchFamily="2" charset="-122"/>
                <a:cs typeface="宋体" panose="02010600030101010101" pitchFamily="2" charset="-122"/>
              </a:rPr>
              <a:t>2004-</a:t>
            </a:r>
            <a:r>
              <a:rPr lang="zh-CN" altLang="en-US" sz="1200" noProof="0" dirty="0">
                <a:solidFill>
                  <a:prstClr val="black"/>
                </a:solidFill>
                <a:latin typeface="宋体" panose="02010600030101010101" pitchFamily="2" charset="-122"/>
                <a:cs typeface="宋体" panose="02010600030101010101" pitchFamily="2" charset="-122"/>
              </a:rPr>
              <a:t>2005：美国旧金山University of California, San Francisco,血管外科  研究学者</a:t>
            </a:r>
            <a:endParaRPr lang="zh-CN" altLang="en-US"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zh-CN" altLang="en-US" sz="1200" noProof="0" dirty="0">
                <a:solidFill>
                  <a:prstClr val="black"/>
                </a:solidFill>
                <a:latin typeface="宋体" panose="02010600030101010101" pitchFamily="2" charset="-122"/>
                <a:cs typeface="宋体" panose="02010600030101010101" pitchFamily="2" charset="-122"/>
              </a:rPr>
              <a:t>2005</a:t>
            </a:r>
            <a:r>
              <a:rPr lang="en-US" altLang="zh-CN" sz="1200" dirty="0">
                <a:solidFill>
                  <a:prstClr val="black"/>
                </a:solidFill>
                <a:latin typeface="宋体" panose="02010600030101010101" pitchFamily="2" charset="-122"/>
                <a:cs typeface="宋体" panose="02010600030101010101" pitchFamily="2" charset="-122"/>
              </a:rPr>
              <a:t>-</a:t>
            </a:r>
            <a:r>
              <a:rPr lang="zh-CN" altLang="en-US" sz="1200" noProof="0" dirty="0">
                <a:solidFill>
                  <a:prstClr val="black"/>
                </a:solidFill>
                <a:latin typeface="宋体" panose="02010600030101010101" pitchFamily="2" charset="-122"/>
                <a:cs typeface="宋体" panose="02010600030101010101" pitchFamily="2" charset="-122"/>
              </a:rPr>
              <a:t>2007：美国Washington DC, MedStar Research Institute, 研究学者</a:t>
            </a:r>
            <a:endParaRPr lang="zh-CN" altLang="en-US" sz="1200" noProof="0" dirty="0">
              <a:solidFill>
                <a:prstClr val="black"/>
              </a:solidFill>
              <a:latin typeface="宋体" panose="02010600030101010101" pitchFamily="2" charset="-122"/>
              <a:cs typeface="宋体" panose="02010600030101010101"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pic>
        <p:nvPicPr>
          <p:cNvPr id="4" name="图片 3"/>
          <p:cNvPicPr>
            <a:picLocks noChangeAspect="1"/>
          </p:cNvPicPr>
          <p:nvPr/>
        </p:nvPicPr>
        <p:blipFill>
          <a:blip r:embed="rId1"/>
          <a:stretch>
            <a:fillRect/>
          </a:stretch>
        </p:blipFill>
        <p:spPr>
          <a:xfrm>
            <a:off x="0" y="0"/>
            <a:ext cx="12221210" cy="685863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349569"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467531" y="1670836"/>
            <a:ext cx="3579813" cy="276999"/>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学术硕士：临床医学（临床免疫学）</a:t>
            </a: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149719" y="4103224"/>
            <a:ext cx="2430849" cy="7571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18600317076</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微信</a:t>
            </a:r>
            <a:r>
              <a:rPr lang="en-US" altLang="zh-CN" sz="1200" dirty="0" smtClean="0">
                <a:solidFill>
                  <a:prstClr val="black"/>
                </a:solidFill>
                <a:latin typeface="微软雅黑" panose="020B0503020204020204" charset="-122"/>
                <a:ea typeface="微软雅黑" panose="020B0503020204020204" charset="-122"/>
              </a:rPr>
              <a:t>:18611182875</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liyanjun1230@163.com</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7062190" y="1655908"/>
            <a:ext cx="4630879" cy="3059299"/>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临床检验诊断方向，</a:t>
            </a:r>
            <a:r>
              <a:rPr lang="zh-CN" altLang="zh-CN" sz="1200" dirty="0">
                <a:solidFill>
                  <a:prstClr val="black"/>
                </a:solidFill>
                <a:latin typeface="微软雅黑" panose="020B0503020204020204" charset="-122"/>
                <a:ea typeface="微软雅黑" panose="020B0503020204020204" charset="-122"/>
              </a:rPr>
              <a:t>主要从事</a:t>
            </a:r>
            <a:r>
              <a:rPr lang="zh-CN" altLang="en-US" sz="1200" dirty="0">
                <a:solidFill>
                  <a:prstClr val="black"/>
                </a:solidFill>
                <a:latin typeface="微软雅黑" panose="020B0503020204020204" charset="-122"/>
                <a:ea typeface="微软雅黑" panose="020B0503020204020204" charset="-122"/>
              </a:rPr>
              <a:t>临床感染</a:t>
            </a:r>
            <a:r>
              <a:rPr lang="zh-CN" altLang="zh-CN" sz="1200" dirty="0">
                <a:solidFill>
                  <a:prstClr val="black"/>
                </a:solidFill>
                <a:latin typeface="微软雅黑" panose="020B0503020204020204" charset="-122"/>
                <a:ea typeface="微软雅黑" panose="020B0503020204020204" charset="-122"/>
              </a:rPr>
              <a:t>病原的</a:t>
            </a:r>
            <a:r>
              <a:rPr lang="zh-CN" altLang="zh-CN" sz="1200" dirty="0" smtClean="0">
                <a:solidFill>
                  <a:prstClr val="black"/>
                </a:solidFill>
                <a:latin typeface="微软雅黑" panose="020B0503020204020204" charset="-122"/>
                <a:ea typeface="微软雅黑" panose="020B0503020204020204" charset="-122"/>
              </a:rPr>
              <a:t>鉴定</a:t>
            </a:r>
            <a:r>
              <a:rPr lang="zh-CN" altLang="en-US" sz="1200" dirty="0" smtClean="0">
                <a:solidFill>
                  <a:prstClr val="black"/>
                </a:solidFill>
                <a:latin typeface="微软雅黑" panose="020B0503020204020204" charset="-122"/>
                <a:ea typeface="微软雅黑" panose="020B0503020204020204" charset="-122"/>
              </a:rPr>
              <a:t>、基因组多态性</a:t>
            </a:r>
            <a:r>
              <a:rPr lang="zh-CN" altLang="zh-CN" sz="1200" dirty="0" smtClean="0">
                <a:solidFill>
                  <a:prstClr val="black"/>
                </a:solidFill>
                <a:latin typeface="微软雅黑" panose="020B0503020204020204" charset="-122"/>
                <a:ea typeface="微软雅黑" panose="020B0503020204020204" charset="-122"/>
              </a:rPr>
              <a:t>和</a:t>
            </a:r>
            <a:r>
              <a:rPr lang="zh-CN" altLang="zh-CN" sz="1200" dirty="0">
                <a:solidFill>
                  <a:prstClr val="black"/>
                </a:solidFill>
                <a:latin typeface="微软雅黑" panose="020B0503020204020204" charset="-122"/>
                <a:ea typeface="微软雅黑" panose="020B0503020204020204" charset="-122"/>
              </a:rPr>
              <a:t>溯源研究</a:t>
            </a:r>
            <a:r>
              <a:rPr lang="zh-CN" altLang="en-US" sz="1200" dirty="0" smtClean="0">
                <a:solidFill>
                  <a:prstClr val="black"/>
                </a:solidFill>
                <a:latin typeface="微软雅黑" panose="020B0503020204020204" charset="-122"/>
                <a:ea typeface="微软雅黑" panose="020B0503020204020204" charset="-122"/>
              </a:rPr>
              <a:t>、基于测序技术的病原诊断、肠道</a:t>
            </a:r>
            <a:r>
              <a:rPr lang="zh-CN" altLang="en-US" sz="1200" dirty="0">
                <a:solidFill>
                  <a:prstClr val="black"/>
                </a:solidFill>
                <a:latin typeface="微软雅黑" panose="020B0503020204020204" charset="-122"/>
                <a:ea typeface="微软雅黑" panose="020B0503020204020204" charset="-122"/>
              </a:rPr>
              <a:t>菌群多样性研究</a:t>
            </a:r>
            <a:r>
              <a:rPr lang="zh-CN" altLang="zh-CN" sz="1200" dirty="0">
                <a:solidFill>
                  <a:prstClr val="black"/>
                </a:solidFill>
                <a:latin typeface="微软雅黑" panose="020B0503020204020204" charset="-122"/>
                <a:ea typeface="微软雅黑" panose="020B0503020204020204" charset="-122"/>
              </a:rPr>
              <a:t>及海洋细菌</a:t>
            </a:r>
            <a:r>
              <a:rPr lang="zh-CN" altLang="en-US" sz="1200" dirty="0">
                <a:solidFill>
                  <a:prstClr val="black"/>
                </a:solidFill>
                <a:latin typeface="微软雅黑" panose="020B0503020204020204" charset="-122"/>
                <a:ea typeface="微软雅黑" panose="020B0503020204020204" charset="-122"/>
              </a:rPr>
              <a:t>多样性</a:t>
            </a:r>
            <a:r>
              <a:rPr lang="zh-CN" altLang="zh-CN" sz="1200" dirty="0">
                <a:solidFill>
                  <a:prstClr val="black"/>
                </a:solidFill>
                <a:latin typeface="微软雅黑" panose="020B0503020204020204" charset="-122"/>
                <a:ea typeface="微软雅黑" panose="020B0503020204020204" charset="-122"/>
              </a:rPr>
              <a:t>相关研究</a:t>
            </a:r>
            <a:r>
              <a:rPr lang="zh-CN" altLang="en-US" sz="1200" dirty="0">
                <a:solidFill>
                  <a:prstClr val="black"/>
                </a:solidFill>
                <a:latin typeface="微软雅黑" panose="020B0503020204020204" charset="-122"/>
                <a:ea typeface="微软雅黑" panose="020B0503020204020204" charset="-122"/>
              </a:rPr>
              <a:t>等。</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近年来</a:t>
            </a:r>
            <a:r>
              <a:rPr lang="zh-CN" altLang="en-US" sz="1200" dirty="0">
                <a:solidFill>
                  <a:prstClr val="black"/>
                </a:solidFill>
                <a:latin typeface="微软雅黑" panose="020B0503020204020204" charset="-122"/>
                <a:ea typeface="微软雅黑" panose="020B0503020204020204" charset="-122"/>
              </a:rPr>
              <a:t>以第一作者及通讯作者发表论文</a:t>
            </a:r>
            <a:r>
              <a:rPr lang="en-US" altLang="zh-CN" sz="1200" dirty="0">
                <a:solidFill>
                  <a:prstClr val="black"/>
                </a:solidFill>
                <a:latin typeface="微软雅黑" panose="020B0503020204020204" charset="-122"/>
                <a:ea typeface="微软雅黑" panose="020B0503020204020204" charset="-122"/>
              </a:rPr>
              <a:t>20</a:t>
            </a:r>
            <a:r>
              <a:rPr lang="zh-CN" altLang="en-US" sz="1200" dirty="0">
                <a:solidFill>
                  <a:prstClr val="black"/>
                </a:solidFill>
                <a:latin typeface="微软雅黑" panose="020B0503020204020204" charset="-122"/>
                <a:ea typeface="微软雅黑" panose="020B0503020204020204" charset="-122"/>
              </a:rPr>
              <a:t>余篇，其中</a:t>
            </a:r>
            <a:r>
              <a:rPr lang="en-US" altLang="zh-CN" sz="1200" dirty="0">
                <a:solidFill>
                  <a:prstClr val="black"/>
                </a:solidFill>
                <a:latin typeface="微软雅黑" panose="020B0503020204020204" charset="-122"/>
                <a:ea typeface="微软雅黑" panose="020B0503020204020204" charset="-122"/>
              </a:rPr>
              <a:t>SCI</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7</a:t>
            </a:r>
            <a:r>
              <a:rPr lang="zh-CN" altLang="en-US" sz="1200" dirty="0">
                <a:solidFill>
                  <a:prstClr val="black"/>
                </a:solidFill>
                <a:latin typeface="微软雅黑" panose="020B0503020204020204" charset="-122"/>
                <a:ea typeface="微软雅黑" panose="020B0503020204020204" charset="-122"/>
              </a:rPr>
              <a:t>篇、影响因子累计</a:t>
            </a:r>
            <a:r>
              <a:rPr lang="en-US" altLang="zh-CN" sz="1200" dirty="0">
                <a:solidFill>
                  <a:prstClr val="black"/>
                </a:solidFill>
                <a:latin typeface="微软雅黑" panose="020B0503020204020204" charset="-122"/>
                <a:ea typeface="微软雅黑" panose="020B0503020204020204" charset="-122"/>
              </a:rPr>
              <a:t>30</a:t>
            </a:r>
            <a:r>
              <a:rPr lang="zh-CN" altLang="en-US" sz="1200" dirty="0">
                <a:solidFill>
                  <a:prstClr val="black"/>
                </a:solidFill>
                <a:latin typeface="微软雅黑" panose="020B0503020204020204" charset="-122"/>
                <a:ea typeface="微软雅黑" panose="020B0503020204020204" charset="-122"/>
              </a:rPr>
              <a:t>余分；参编参译中英文书著共</a:t>
            </a: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部；相关科研工作曾获军队科技进步一等奖，曾获全军检验医学专委会青年人才奖，原海军总医院优秀骨干人才奖。</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主持国家自然科学基金面上项目，国家科技重大专项子任务，军队后勤重点项目子课题</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项，原海军总医院创新培育基金、优秀青年骨干人才基金等，资助金额累计</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200</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余万元。</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李艳君</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医学博士 </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副主任</a:t>
            </a:r>
            <a:r>
              <a:rPr kumimoji="0" lang="en-US" altLang="zh-CN"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smtClean="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中国人民解放军总医院第六医学中心检验科</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289672"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632144"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349569" y="194732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632144" y="197272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1368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61084"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403359" y="3861150"/>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685934" y="3886550"/>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 name="矩形 27"/>
          <p:cNvSpPr/>
          <p:nvPr/>
        </p:nvSpPr>
        <p:spPr>
          <a:xfrm>
            <a:off x="2380482" y="2298264"/>
            <a:ext cx="4513605" cy="1513235"/>
          </a:xfrm>
          <a:prstGeom prst="rect">
            <a:avLst/>
          </a:prstGeom>
        </p:spPr>
        <p:txBody>
          <a:bodyPr wrap="square">
            <a:spAutoFit/>
          </a:bodyPr>
          <a:lstStyle/>
          <a:p>
            <a:pPr>
              <a:lnSpc>
                <a:spcPct val="120000"/>
              </a:lnSpc>
              <a:spcBef>
                <a:spcPts val="200"/>
              </a:spcBef>
              <a:tabLst>
                <a:tab pos="541020" algn="l"/>
              </a:tabLst>
              <a:defRPr/>
            </a:pPr>
            <a:r>
              <a:rPr lang="en-US" altLang="zh-CN" sz="1200" dirty="0">
                <a:solidFill>
                  <a:prstClr val="black"/>
                </a:solidFill>
                <a:latin typeface="微软雅黑" panose="020B0503020204020204" charset="-122"/>
                <a:ea typeface="微软雅黑" panose="020B0503020204020204" charset="-122"/>
              </a:rPr>
              <a:t>1995  </a:t>
            </a:r>
            <a:r>
              <a:rPr lang="zh-CN" altLang="en-US" sz="1200" dirty="0">
                <a:solidFill>
                  <a:prstClr val="black"/>
                </a:solidFill>
                <a:latin typeface="微软雅黑" panose="020B0503020204020204" charset="-122"/>
                <a:ea typeface="微软雅黑" panose="020B0503020204020204" charset="-122"/>
              </a:rPr>
              <a:t>北华大学（原吉林医学院）医学检验  学士</a:t>
            </a:r>
            <a:endParaRPr lang="en-US" altLang="zh-CN" sz="1200" dirty="0">
              <a:solidFill>
                <a:prstClr val="black"/>
              </a:solidFill>
              <a:latin typeface="微软雅黑" panose="020B0503020204020204" charset="-122"/>
              <a:ea typeface="微软雅黑" panose="020B0503020204020204" charset="-122"/>
            </a:endParaRPr>
          </a:p>
          <a:p>
            <a:pPr marL="228600" indent="-228600">
              <a:lnSpc>
                <a:spcPct val="120000"/>
              </a:lnSpc>
              <a:spcBef>
                <a:spcPts val="200"/>
              </a:spcBef>
              <a:buAutoNum type="arabicPlain" startAt="2000"/>
              <a:tabLst>
                <a:tab pos="541020" algn="l"/>
              </a:tabLst>
              <a:defRPr/>
            </a:pPr>
            <a:r>
              <a:rPr lang="zh-CN" altLang="en-US" sz="1200" dirty="0">
                <a:solidFill>
                  <a:prstClr val="black"/>
                </a:solidFill>
                <a:latin typeface="微软雅黑" panose="020B0503020204020204" charset="-122"/>
                <a:ea typeface="微软雅黑" panose="020B0503020204020204" charset="-122"/>
              </a:rPr>
              <a:t>  原海军总医院检验科 医师</a:t>
            </a:r>
            <a:endParaRPr lang="en-US" altLang="zh-CN" sz="1200" dirty="0">
              <a:solidFill>
                <a:prstClr val="black"/>
              </a:solidFill>
              <a:latin typeface="微软雅黑" panose="020B0503020204020204" charset="-122"/>
              <a:ea typeface="微软雅黑" panose="020B0503020204020204" charset="-122"/>
            </a:endParaRPr>
          </a:p>
          <a:p>
            <a:pPr marL="228600" indent="-228600">
              <a:lnSpc>
                <a:spcPct val="120000"/>
              </a:lnSpc>
              <a:spcBef>
                <a:spcPts val="200"/>
              </a:spcBef>
              <a:buAutoNum type="arabicPlain" startAt="2004"/>
              <a:tabLst>
                <a:tab pos="541020" algn="l"/>
              </a:tabLst>
              <a:defRPr/>
            </a:pPr>
            <a:r>
              <a:rPr lang="zh-CN" altLang="en-US" sz="1200" dirty="0">
                <a:solidFill>
                  <a:prstClr val="black"/>
                </a:solidFill>
                <a:latin typeface="微软雅黑" panose="020B0503020204020204" charset="-122"/>
                <a:ea typeface="微软雅黑" panose="020B0503020204020204" charset="-122"/>
              </a:rPr>
              <a:t>  军事科学院军事医学研究院  硕博</a:t>
            </a:r>
            <a:r>
              <a:rPr lang="zh-CN" altLang="en-US" sz="1200" dirty="0" smtClean="0">
                <a:solidFill>
                  <a:prstClr val="black"/>
                </a:solidFill>
                <a:latin typeface="微软雅黑" panose="020B0503020204020204" charset="-122"/>
                <a:ea typeface="微软雅黑" panose="020B0503020204020204" charset="-122"/>
              </a:rPr>
              <a:t>连读</a:t>
            </a:r>
            <a:endParaRPr lang="en-US" altLang="zh-CN" sz="1200" dirty="0" smtClean="0">
              <a:solidFill>
                <a:prstClr val="black"/>
              </a:solidFill>
              <a:latin typeface="微软雅黑" panose="020B0503020204020204" charset="-122"/>
              <a:ea typeface="微软雅黑" panose="020B0503020204020204" charset="-122"/>
            </a:endParaRPr>
          </a:p>
          <a:p>
            <a:pPr marL="228600" indent="-228600">
              <a:lnSpc>
                <a:spcPct val="120000"/>
              </a:lnSpc>
              <a:spcBef>
                <a:spcPts val="200"/>
              </a:spcBef>
              <a:tabLst>
                <a:tab pos="541020" algn="l"/>
              </a:tabLst>
              <a:defRPr/>
            </a:pPr>
            <a:r>
              <a:rPr lang="en-US" altLang="zh-CN" sz="1200" dirty="0" smtClean="0">
                <a:solidFill>
                  <a:prstClr val="black"/>
                </a:solidFill>
                <a:latin typeface="微软雅黑" panose="020B0503020204020204" charset="-122"/>
                <a:ea typeface="微软雅黑" panose="020B0503020204020204" charset="-122"/>
              </a:rPr>
              <a:t>2009 </a:t>
            </a:r>
            <a:r>
              <a:rPr lang="zh-CN" altLang="en-US" sz="1200" dirty="0" smtClean="0">
                <a:solidFill>
                  <a:prstClr val="black"/>
                </a:solidFill>
                <a:latin typeface="微软雅黑" panose="020B0503020204020204" charset="-122"/>
                <a:ea typeface="微软雅黑" panose="020B0503020204020204" charset="-122"/>
              </a:rPr>
              <a:t>原海军总医院 检验科 主治医师</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副主任医师</a:t>
            </a:r>
            <a:endParaRPr lang="en-US" altLang="zh-CN" sz="1200" dirty="0" smtClean="0">
              <a:solidFill>
                <a:prstClr val="black"/>
              </a:solidFill>
              <a:latin typeface="微软雅黑" panose="020B0503020204020204" charset="-122"/>
              <a:ea typeface="微软雅黑" panose="020B0503020204020204" charset="-122"/>
            </a:endParaRPr>
          </a:p>
          <a:p>
            <a:pPr marL="228600" indent="-228600">
              <a:spcBef>
                <a:spcPts val="200"/>
              </a:spcBef>
              <a:buAutoNum type="arabicPlain" startAt="2015"/>
              <a:tabLst>
                <a:tab pos="541020" algn="l"/>
              </a:tabLst>
              <a:defRPr/>
            </a:pPr>
            <a:r>
              <a:rPr lang="zh-CN" altLang="en-US" sz="1200" dirty="0" smtClean="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美国</a:t>
            </a:r>
            <a:r>
              <a:rPr lang="en-US" altLang="zh-CN" sz="1200" dirty="0">
                <a:solidFill>
                  <a:prstClr val="black"/>
                </a:solidFill>
                <a:latin typeface="微软雅黑" panose="020B0503020204020204" charset="-122"/>
                <a:ea typeface="微软雅黑" panose="020B0503020204020204" charset="-122"/>
              </a:rPr>
              <a:t>Mayo clinic </a:t>
            </a:r>
            <a:r>
              <a:rPr lang="zh-CN" altLang="en-US" sz="1200" dirty="0">
                <a:solidFill>
                  <a:prstClr val="black"/>
                </a:solidFill>
                <a:latin typeface="微软雅黑" panose="020B0503020204020204" charset="-122"/>
                <a:ea typeface="微软雅黑" panose="020B0503020204020204" charset="-122"/>
              </a:rPr>
              <a:t>访问学者</a:t>
            </a:r>
            <a:endParaRPr lang="en-US" altLang="zh-CN" sz="1200" dirty="0">
              <a:solidFill>
                <a:prstClr val="black"/>
              </a:solidFill>
              <a:latin typeface="微软雅黑" panose="020B0503020204020204" charset="-122"/>
              <a:ea typeface="微软雅黑" panose="020B0503020204020204" charset="-122"/>
            </a:endParaRPr>
          </a:p>
          <a:p>
            <a:pPr marL="228600" indent="-228600">
              <a:lnSpc>
                <a:spcPct val="120000"/>
              </a:lnSpc>
              <a:spcBef>
                <a:spcPts val="200"/>
              </a:spcBef>
              <a:tabLst>
                <a:tab pos="541020" algn="l"/>
              </a:tabLst>
              <a:defRPr/>
            </a:pPr>
            <a:r>
              <a:rPr lang="en-US" altLang="zh-CN" sz="1200" dirty="0" smtClean="0">
                <a:solidFill>
                  <a:prstClr val="black"/>
                </a:solidFill>
                <a:latin typeface="微软雅黑" panose="020B0503020204020204" charset="-122"/>
                <a:ea typeface="微软雅黑" panose="020B0503020204020204" charset="-122"/>
              </a:rPr>
              <a:t>2020 </a:t>
            </a:r>
            <a:r>
              <a:rPr lang="zh-CN" altLang="en-US" sz="1200" dirty="0" smtClean="0">
                <a:solidFill>
                  <a:prstClr val="black"/>
                </a:solidFill>
                <a:latin typeface="微软雅黑" panose="020B0503020204020204" charset="-122"/>
                <a:ea typeface="微软雅黑" panose="020B0503020204020204" charset="-122"/>
              </a:rPr>
              <a:t>至今 解放军总医院第六医学中心检验科  副主任</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主任医师</a:t>
            </a:r>
            <a:endParaRPr lang="en-US" altLang="zh-CN" sz="1200" dirty="0">
              <a:solidFill>
                <a:prstClr val="black"/>
              </a:solidFill>
              <a:latin typeface="微软雅黑" panose="020B0503020204020204" charset="-122"/>
              <a:ea typeface="微软雅黑" panose="020B0503020204020204" charset="-122"/>
            </a:endParaRPr>
          </a:p>
        </p:txBody>
      </p:sp>
      <p:sp>
        <p:nvSpPr>
          <p:cNvPr id="29" name="文本框 38"/>
          <p:cNvSpPr txBox="1">
            <a:spLocks noChangeArrowheads="1"/>
          </p:cNvSpPr>
          <p:nvPr/>
        </p:nvSpPr>
        <p:spPr bwMode="auto">
          <a:xfrm>
            <a:off x="2471280" y="4308793"/>
            <a:ext cx="4471416" cy="1846659"/>
          </a:xfrm>
          <a:prstGeom prst="rect">
            <a:avLst/>
          </a:prstGeom>
          <a:noFill/>
          <a:ln w="9525">
            <a:noFill/>
            <a:miter lim="800000"/>
          </a:ln>
        </p:spPr>
        <p:txBody>
          <a:bodyPr wrap="square">
            <a:spAutoFit/>
          </a:bodyPr>
          <a:lstStyle/>
          <a:p>
            <a:pPr>
              <a:spcBef>
                <a:spcPts val="600"/>
              </a:spcBef>
            </a:pPr>
            <a:r>
              <a:rPr lang="zh-CN" altLang="en-US" sz="1200" dirty="0">
                <a:latin typeface="微软雅黑" panose="020B0503020204020204" charset="-122"/>
                <a:ea typeface="微软雅黑" panose="020B0503020204020204" charset="-122"/>
                <a:cs typeface="Calibri" panose="020F0502020204030204" charset="0"/>
              </a:rPr>
              <a:t>解放军科学技术委员会</a:t>
            </a:r>
            <a:r>
              <a:rPr lang="zh-CN" altLang="zh-CN" sz="1200" dirty="0">
                <a:latin typeface="微软雅黑" panose="020B0503020204020204" charset="-122"/>
                <a:ea typeface="微软雅黑" panose="020B0503020204020204" charset="-122"/>
                <a:cs typeface="Calibri" panose="020F0502020204030204" charset="0"/>
              </a:rPr>
              <a:t>防生物危害医学专业委员会常</a:t>
            </a:r>
            <a:r>
              <a:rPr lang="zh-CN" altLang="en-US" sz="1200" dirty="0">
                <a:latin typeface="微软雅黑" panose="020B0503020204020204" charset="-122"/>
                <a:ea typeface="微软雅黑" panose="020B0503020204020204" charset="-122"/>
                <a:cs typeface="Calibri" panose="020F0502020204030204" charset="0"/>
              </a:rPr>
              <a:t>务</a:t>
            </a:r>
            <a:r>
              <a:rPr lang="zh-CN" altLang="zh-CN" sz="1200" dirty="0">
                <a:latin typeface="微软雅黑" panose="020B0503020204020204" charset="-122"/>
                <a:ea typeface="微软雅黑" panose="020B0503020204020204" charset="-122"/>
                <a:cs typeface="Calibri" panose="020F0502020204030204" charset="0"/>
              </a:rPr>
              <a:t>委</a:t>
            </a:r>
            <a:r>
              <a:rPr lang="zh-CN" altLang="en-US" sz="1200" dirty="0">
                <a:latin typeface="微软雅黑" panose="020B0503020204020204" charset="-122"/>
                <a:ea typeface="微软雅黑" panose="020B0503020204020204" charset="-122"/>
                <a:cs typeface="Calibri" panose="020F0502020204030204" charset="0"/>
              </a:rPr>
              <a:t>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en-US" sz="1200" dirty="0">
                <a:latin typeface="微软雅黑" panose="020B0503020204020204" charset="-122"/>
                <a:ea typeface="微软雅黑" panose="020B0503020204020204" charset="-122"/>
                <a:cs typeface="Calibri" panose="020F0502020204030204" charset="0"/>
              </a:rPr>
              <a:t>解放军科学技术委员会</a:t>
            </a:r>
            <a:r>
              <a:rPr lang="zh-CN" altLang="zh-CN" sz="1200" dirty="0">
                <a:latin typeface="微软雅黑" panose="020B0503020204020204" charset="-122"/>
                <a:ea typeface="微软雅黑" panose="020B0503020204020204" charset="-122"/>
                <a:cs typeface="Calibri" panose="020F0502020204030204" charset="0"/>
              </a:rPr>
              <a:t>老年感染与防控学组</a:t>
            </a:r>
            <a:r>
              <a:rPr lang="zh-CN" altLang="en-US" sz="1200" dirty="0">
                <a:latin typeface="微软雅黑" panose="020B0503020204020204" charset="-122"/>
                <a:ea typeface="微软雅黑" panose="020B0503020204020204" charset="-122"/>
                <a:cs typeface="Calibri" panose="020F0502020204030204" charset="0"/>
              </a:rPr>
              <a:t>委员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en-US" sz="1200" dirty="0">
                <a:latin typeface="微软雅黑" panose="020B0503020204020204" charset="-122"/>
                <a:ea typeface="微软雅黑" panose="020B0503020204020204" charset="-122"/>
                <a:cs typeface="Calibri" panose="020F0502020204030204" charset="0"/>
              </a:rPr>
              <a:t>解放军科学技术委员会检验医学专委会青年委员</a:t>
            </a:r>
            <a:endParaRPr lang="zh-CN"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zh-CN" sz="1200" dirty="0">
                <a:latin typeface="微软雅黑" panose="020B0503020204020204" charset="-122"/>
                <a:ea typeface="微软雅黑" panose="020B0503020204020204" charset="-122"/>
                <a:cs typeface="Calibri" panose="020F0502020204030204" charset="0"/>
              </a:rPr>
              <a:t>中国微生物学会医学微生物学与免疫学专委会真菌学组委员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en-US" sz="1200" dirty="0">
                <a:latin typeface="微软雅黑" panose="020B0503020204020204" charset="-122"/>
                <a:ea typeface="微软雅黑" panose="020B0503020204020204" charset="-122"/>
                <a:cs typeface="Calibri" panose="020F0502020204030204" charset="0"/>
              </a:rPr>
              <a:t>中国中西医结合学会检验医学专业委员会青年委员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zh-CN" sz="1200" dirty="0">
                <a:latin typeface="微软雅黑" panose="020B0503020204020204" charset="-122"/>
                <a:ea typeface="微软雅黑" panose="020B0503020204020204" charset="-122"/>
                <a:cs typeface="Calibri" panose="020F0502020204030204" charset="0"/>
              </a:rPr>
              <a:t>北京医学会检验医学分委会青年委员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en-US" altLang="zh-CN" sz="1200" dirty="0">
                <a:latin typeface="微软雅黑" panose="020B0503020204020204" charset="-122"/>
                <a:ea typeface="微软雅黑" panose="020B0503020204020204" charset="-122"/>
                <a:cs typeface="Calibri" panose="020F0502020204030204" charset="0"/>
              </a:rPr>
              <a:t>《</a:t>
            </a:r>
            <a:r>
              <a:rPr lang="zh-CN" altLang="en-US" sz="1200" dirty="0">
                <a:latin typeface="微软雅黑" panose="020B0503020204020204" charset="-122"/>
                <a:ea typeface="微软雅黑" panose="020B0503020204020204" charset="-122"/>
                <a:cs typeface="Calibri" panose="020F0502020204030204" charset="0"/>
              </a:rPr>
              <a:t>检验医学与临床</a:t>
            </a:r>
            <a:r>
              <a:rPr lang="en-US" altLang="zh-CN" sz="1200" dirty="0">
                <a:latin typeface="微软雅黑" panose="020B0503020204020204" charset="-122"/>
                <a:ea typeface="微软雅黑" panose="020B0503020204020204" charset="-122"/>
                <a:cs typeface="Calibri" panose="020F0502020204030204" charset="0"/>
              </a:rPr>
              <a:t>》</a:t>
            </a:r>
            <a:r>
              <a:rPr lang="zh-CN" altLang="en-US" sz="1200" dirty="0">
                <a:latin typeface="微软雅黑" panose="020B0503020204020204" charset="-122"/>
                <a:ea typeface="微软雅黑" panose="020B0503020204020204" charset="-122"/>
                <a:cs typeface="Calibri" panose="020F0502020204030204" charset="0"/>
              </a:rPr>
              <a:t>审稿专家</a:t>
            </a:r>
            <a:endParaRPr lang="zh-CN" altLang="en-US" sz="1200" dirty="0">
              <a:latin typeface="微软雅黑" panose="020B0503020204020204" charset="-122"/>
              <a:ea typeface="微软雅黑" panose="020B0503020204020204" charset="-122"/>
              <a:cs typeface="Calibri" panose="020F050202020403020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86" y="1274763"/>
            <a:ext cx="1886017" cy="2641716"/>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611" t="21979" r="1729" b="11204"/>
          <a:stretch>
            <a:fillRect/>
          </a:stretch>
        </p:blipFill>
        <p:spPr>
          <a:xfrm>
            <a:off x="6999514" y="4103224"/>
            <a:ext cx="4786533" cy="2301048"/>
          </a:xfrm>
          <a:prstGeom prst="rect">
            <a:avLst/>
          </a:prstGeom>
          <a:ln>
            <a:noFill/>
          </a:ln>
          <a:effectLst>
            <a:softEdge rad="1125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91157" y="1844053"/>
            <a:ext cx="3579813" cy="613694"/>
          </a:xfrm>
          <a:prstGeom prst="rect">
            <a:avLst/>
          </a:prstGeom>
          <a:noFill/>
          <a:ln w="9525">
            <a:noFill/>
            <a:miter lim="800000"/>
          </a:ln>
        </p:spPr>
        <p:txBody>
          <a:bodyPr wrap="square">
            <a:spAutoFit/>
          </a:bodyPr>
          <a:lstStyle/>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学术型博士：生物学</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学术型硕士：生物学</a:t>
            </a: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199" y="4103224"/>
            <a:ext cx="2348131" cy="959943"/>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(181) 9891</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6251</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Office: B2-405</a:t>
            </a:r>
            <a:br>
              <a:rPr lang="en-US" altLang="zh-CN" sz="1200" dirty="0">
                <a:solidFill>
                  <a:prstClr val="black"/>
                </a:solidFill>
                <a:latin typeface="微软雅黑" panose="020B0503020204020204" charset="-122"/>
                <a:ea typeface="微软雅黑" panose="020B0503020204020204" charset="-122"/>
              </a:rPr>
            </a:b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xiehuafeng@scut.edu.cn</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759679" cy="4243919"/>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a:t>
            </a:r>
            <a:endParaRPr lang="en-US" altLang="zh-CN" sz="1200" b="1" dirty="0">
              <a:solidFill>
                <a:prstClr val="black"/>
              </a:solidFill>
              <a:latin typeface="微软雅黑" panose="020B0503020204020204" charset="-122"/>
              <a:ea typeface="微软雅黑" panose="020B0503020204020204" charset="-122"/>
            </a:endParaRPr>
          </a:p>
          <a:p>
            <a:pPr marL="228600" indent="-228600" algn="just" eaLnBrk="1" hangingPunct="1">
              <a:lnSpc>
                <a:spcPct val="120000"/>
              </a:lnSpc>
              <a:spcBef>
                <a:spcPts val="600"/>
              </a:spcBef>
              <a:buFontTx/>
              <a:buAutoNum type="arabicPeriod"/>
              <a:defRPr/>
            </a:pPr>
            <a:r>
              <a:rPr lang="zh-CN" altLang="en-US" sz="1200" dirty="0">
                <a:latin typeface="微软雅黑" panose="020B0503020204020204" charset="-122"/>
                <a:ea typeface="微软雅黑" panose="020B0503020204020204" charset="-122"/>
                <a:cs typeface="微软雅黑" panose="020B0503020204020204" charset="-122"/>
              </a:rPr>
              <a:t>细胞重编程</a:t>
            </a:r>
            <a:endParaRPr lang="en-US" altLang="zh-CN" sz="1200" dirty="0">
              <a:latin typeface="微软雅黑" panose="020B0503020204020204" charset="-122"/>
              <a:ea typeface="微软雅黑" panose="020B0503020204020204" charset="-122"/>
              <a:cs typeface="微软雅黑" panose="020B0503020204020204" charset="-122"/>
            </a:endParaRPr>
          </a:p>
          <a:p>
            <a:pPr marL="228600" indent="-228600" algn="just" eaLnBrk="1" hangingPunct="1">
              <a:lnSpc>
                <a:spcPct val="120000"/>
              </a:lnSpc>
              <a:spcBef>
                <a:spcPts val="600"/>
              </a:spcBef>
              <a:buFontTx/>
              <a:buAutoNum type="arabicPeriod"/>
              <a:defRPr/>
            </a:pPr>
            <a:r>
              <a:rPr lang="zh-CN" altLang="en-US" sz="1200" dirty="0">
                <a:latin typeface="微软雅黑" panose="020B0503020204020204" charset="-122"/>
                <a:ea typeface="微软雅黑" panose="020B0503020204020204" charset="-122"/>
                <a:cs typeface="微软雅黑" panose="020B0503020204020204" charset="-122"/>
              </a:rPr>
              <a:t>细胞免疫治疗</a:t>
            </a:r>
            <a:endParaRPr lang="en-US" altLang="zh-CN" sz="1200" b="1" dirty="0">
              <a:solidFill>
                <a:prstClr val="black"/>
              </a:solidFill>
              <a:latin typeface="微软雅黑" panose="020B0503020204020204" charset="-122"/>
              <a:ea typeface="微软雅黑" panose="020B0503020204020204" charset="-122"/>
            </a:endParaRPr>
          </a:p>
          <a:p>
            <a:pPr marL="228600" lvl="0" indent="-228600" algn="just" eaLnBrk="1" hangingPunct="1">
              <a:lnSpc>
                <a:spcPct val="120000"/>
              </a:lnSpc>
              <a:spcBef>
                <a:spcPts val="600"/>
              </a:spcBef>
              <a:buAutoNum type="arabicPeriod"/>
              <a:defRPr/>
            </a:pPr>
            <a:r>
              <a:rPr lang="zh-CN" altLang="en-US" sz="1200" dirty="0">
                <a:latin typeface="微软雅黑" panose="020B0503020204020204" charset="-122"/>
                <a:ea typeface="微软雅黑" panose="020B0503020204020204" charset="-122"/>
                <a:cs typeface="微软雅黑" panose="020B0503020204020204" charset="-122"/>
              </a:rPr>
              <a:t>表观遗传在血液发育中的调控</a:t>
            </a:r>
            <a:endParaRPr lang="en-US" altLang="zh-CN" sz="1200" dirty="0">
              <a:latin typeface="微软雅黑" panose="020B0503020204020204" charset="-122"/>
              <a:ea typeface="微软雅黑" panose="020B0503020204020204" charset="-122"/>
              <a:cs typeface="微软雅黑" panose="020B0503020204020204" charset="-122"/>
            </a:endParaRPr>
          </a:p>
          <a:p>
            <a:pPr marL="228600" lvl="0" indent="-228600" algn="just" eaLnBrk="1" hangingPunct="1">
              <a:lnSpc>
                <a:spcPct val="120000"/>
              </a:lnSpc>
              <a:spcBef>
                <a:spcPts val="600"/>
              </a:spcBef>
              <a:buAutoNum type="arabicPeriod"/>
              <a:defRPr/>
            </a:pPr>
            <a:r>
              <a:rPr lang="zh-CN" altLang="en-US" sz="1200" dirty="0">
                <a:latin typeface="微软雅黑" panose="020B0503020204020204" charset="-122"/>
                <a:ea typeface="微软雅黑" panose="020B0503020204020204" charset="-122"/>
                <a:cs typeface="微软雅黑" panose="020B0503020204020204" charset="-122"/>
              </a:rPr>
              <a:t>表观遗传在白血病及白血病干细胞中的调控</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a:lnSpc>
                <a:spcPct val="120000"/>
              </a:lnSpc>
              <a:spcBef>
                <a:spcPts val="600"/>
              </a:spcBef>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latin typeface="微软雅黑" panose="020B0503020204020204" charset="-122"/>
                <a:ea typeface="微软雅黑" panose="020B0503020204020204" charset="-122"/>
                <a:cs typeface="微软雅黑" panose="020B0503020204020204" charset="-122"/>
              </a:rPr>
              <a:t>发表论文</a:t>
            </a:r>
            <a:r>
              <a:rPr lang="en-US" altLang="zh-CN" sz="1200" dirty="0">
                <a:latin typeface="微软雅黑" panose="020B0503020204020204" charset="-122"/>
                <a:ea typeface="微软雅黑" panose="020B0503020204020204" charset="-122"/>
                <a:cs typeface="微软雅黑" panose="020B0503020204020204" charset="-122"/>
              </a:rPr>
              <a:t>30</a:t>
            </a:r>
            <a:r>
              <a:rPr lang="zh-CN" altLang="en-US" sz="1200" dirty="0">
                <a:latin typeface="微软雅黑" panose="020B0503020204020204" charset="-122"/>
                <a:ea typeface="微软雅黑" panose="020B0503020204020204" charset="-122"/>
                <a:cs typeface="微软雅黑" panose="020B0503020204020204" charset="-122"/>
              </a:rPr>
              <a:t>多篇，主要研究成果发表于</a:t>
            </a:r>
            <a:r>
              <a:rPr lang="en-US" altLang="zh-CN" sz="1200" dirty="0">
                <a:latin typeface="微软雅黑" panose="020B0503020204020204" charset="-122"/>
                <a:ea typeface="微软雅黑" panose="020B0503020204020204" charset="-122"/>
                <a:cs typeface="微软雅黑" panose="020B0503020204020204" charset="-122"/>
              </a:rPr>
              <a:t>Cell</a:t>
            </a:r>
            <a:r>
              <a:rPr lang="zh-CN" altLang="en-US"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Nature</a:t>
            </a:r>
            <a:r>
              <a:rPr lang="zh-CN" altLang="en-US"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Cell Stem Cell</a:t>
            </a:r>
            <a:r>
              <a:rPr lang="zh-CN" altLang="en-US"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Cancer Cell</a:t>
            </a:r>
            <a:r>
              <a:rPr lang="zh-CN" altLang="en-US"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 Molecular cell</a:t>
            </a:r>
            <a:r>
              <a:rPr lang="zh-CN" altLang="en-US"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Cancer Discovery</a:t>
            </a:r>
            <a:r>
              <a:rPr lang="zh-CN" altLang="en-US"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Immunity</a:t>
            </a:r>
            <a:r>
              <a:rPr lang="zh-CN" altLang="en-US" sz="1200" dirty="0">
                <a:latin typeface="微软雅黑" panose="020B0503020204020204" charset="-122"/>
                <a:ea typeface="微软雅黑" panose="020B0503020204020204" charset="-122"/>
                <a:cs typeface="微软雅黑" panose="020B0503020204020204" charset="-122"/>
              </a:rPr>
              <a:t>等著名学术期刊。总引用次数超过</a:t>
            </a:r>
            <a:r>
              <a:rPr lang="en-US" altLang="zh-CN" sz="1200" dirty="0">
                <a:latin typeface="微软雅黑" panose="020B0503020204020204" charset="-122"/>
                <a:ea typeface="微软雅黑" panose="020B0503020204020204" charset="-122"/>
                <a:cs typeface="微软雅黑" panose="020B0503020204020204" charset="-122"/>
              </a:rPr>
              <a:t>4400</a:t>
            </a:r>
            <a:r>
              <a:rPr lang="zh-CN" altLang="en-US" sz="1200" dirty="0">
                <a:latin typeface="微软雅黑" panose="020B0503020204020204" charset="-122"/>
                <a:ea typeface="微软雅黑" panose="020B0503020204020204" charset="-122"/>
                <a:cs typeface="微软雅黑" panose="020B0503020204020204" charset="-122"/>
              </a:rPr>
              <a:t>次。 </a:t>
            </a:r>
            <a:endParaRPr lang="en-US" altLang="zh-CN" sz="1200" dirty="0">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prstClr val="black"/>
                </a:solidFill>
                <a:latin typeface="微软雅黑" panose="020B0503020204020204" charset="-122"/>
                <a:ea typeface="微软雅黑" panose="020B0503020204020204" charset="-122"/>
              </a:rPr>
              <a:t>国家重点研发计划干细胞及转化研究重点专项；</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国家自然科学基金面上项目、</a:t>
            </a:r>
            <a:r>
              <a:rPr lang="zh-CN" altLang="en-US" sz="1200" dirty="0">
                <a:latin typeface="微软雅黑" panose="020B0503020204020204" charset="-122"/>
                <a:ea typeface="微软雅黑" panose="020B0503020204020204" charset="-122"/>
                <a:cs typeface="微软雅黑" panose="020B0503020204020204" charset="-122"/>
              </a:rPr>
              <a:t>华南理工大学高端引进人才资助</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12337" y="262486"/>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谢华锋</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3413449" y="349169"/>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       特聘研究员，博士生导师</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53160" y="286723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1114" y="287873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sp>
        <p:nvSpPr>
          <p:cNvPr id="21" name="文本框 11"/>
          <p:cNvSpPr txBox="1">
            <a:spLocks noChangeArrowheads="1"/>
          </p:cNvSpPr>
          <p:nvPr/>
        </p:nvSpPr>
        <p:spPr bwMode="auto">
          <a:xfrm>
            <a:off x="2691157" y="3312761"/>
            <a:ext cx="3996716" cy="1569660"/>
          </a:xfrm>
          <a:prstGeom prst="rect">
            <a:avLst/>
          </a:prstGeom>
          <a:noFill/>
          <a:ln w="9525">
            <a:noFill/>
            <a:miter lim="800000"/>
          </a:ln>
        </p:spPr>
        <p:txBody>
          <a:bodyPr wrap="square">
            <a:spAutoFit/>
          </a:bodyPr>
          <a:lstStyle/>
          <a:p>
            <a:pPr>
              <a:lnSpc>
                <a:spcPct val="120000"/>
              </a:lnSpc>
            </a:pPr>
            <a:r>
              <a:rPr lang="en-US" altLang="zh-CN" sz="1200" dirty="0">
                <a:latin typeface="微软雅黑" panose="020B0503020204020204" charset="-122"/>
                <a:ea typeface="微软雅黑" panose="020B0503020204020204" charset="-122"/>
                <a:cs typeface="微软雅黑" panose="020B0503020204020204" charset="-122"/>
              </a:rPr>
              <a:t>1996                </a:t>
            </a:r>
            <a:r>
              <a:rPr lang="zh-CN" altLang="en-US" sz="1200" dirty="0">
                <a:latin typeface="微软雅黑" panose="020B0503020204020204" charset="-122"/>
                <a:ea typeface="微软雅黑" panose="020B0503020204020204" charset="-122"/>
                <a:cs typeface="微软雅黑" panose="020B0503020204020204" charset="-122"/>
              </a:rPr>
              <a:t>武汉大学</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学士</a:t>
            </a:r>
            <a:endParaRPr lang="en-US" altLang="zh-CN" sz="1200" dirty="0">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cs typeface="微软雅黑" panose="020B0503020204020204" charset="-122"/>
              </a:rPr>
              <a:t>2006</a:t>
            </a:r>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阿尔伯特</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爱因斯坦医学院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博士</a:t>
            </a:r>
            <a:endParaRPr lang="en-US" altLang="zh-CN" sz="1200" dirty="0">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cs typeface="微软雅黑" panose="020B0503020204020204" charset="-122"/>
              </a:rPr>
              <a:t>2006-2013      Dana-Farber </a:t>
            </a:r>
            <a:r>
              <a:rPr lang="zh-CN" altLang="en-US" sz="1200" dirty="0">
                <a:latin typeface="微软雅黑" panose="020B0503020204020204" charset="-122"/>
                <a:ea typeface="微软雅黑" panose="020B0503020204020204" charset="-122"/>
                <a:cs typeface="微软雅黑" panose="020B0503020204020204" charset="-122"/>
              </a:rPr>
              <a:t>癌症研究所</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博士后</a:t>
            </a:r>
            <a:endParaRPr lang="en-US" altLang="zh-CN" sz="1200" dirty="0">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cs typeface="微软雅黑" panose="020B0503020204020204" charset="-122"/>
              </a:rPr>
              <a:t>2013-2018</a:t>
            </a:r>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哈佛医学院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讲师</a:t>
            </a:r>
            <a:endParaRPr lang="en-US" altLang="zh-CN" sz="1200" dirty="0">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200" dirty="0">
                <a:solidFill>
                  <a:prstClr val="black"/>
                </a:solidFill>
                <a:latin typeface="微软雅黑" panose="020B0503020204020204" charset="-122"/>
                <a:ea typeface="微软雅黑" panose="020B0503020204020204" charset="-122"/>
              </a:rPr>
              <a:t>2018-</a:t>
            </a:r>
            <a:r>
              <a:rPr lang="zh-CN" altLang="en-US" sz="1200" dirty="0">
                <a:solidFill>
                  <a:prstClr val="black"/>
                </a:solidFill>
                <a:latin typeface="微软雅黑" panose="020B0503020204020204" charset="-122"/>
                <a:ea typeface="微软雅黑" panose="020B0503020204020204" charset="-122"/>
              </a:rPr>
              <a:t>至今       华南理工大学                       特聘研究</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1" cstate="print"/>
          <a:srcRect t="3896" r="91544" b="3088"/>
          <a:stretch>
            <a:fillRect/>
          </a:stretch>
        </p:blipFill>
        <p:spPr bwMode="auto">
          <a:xfrm>
            <a:off x="2587949" y="4916548"/>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837898" y="4920586"/>
            <a:ext cx="1261884" cy="307777"/>
          </a:xfrm>
          <a:prstGeom prst="rect">
            <a:avLst/>
          </a:prstGeom>
          <a:noFill/>
          <a:ln w="9525">
            <a:noFill/>
            <a:miter lim="800000"/>
          </a:ln>
        </p:spPr>
        <p:txBody>
          <a:bodyPr wrap="none">
            <a:spAutoFit/>
          </a:bodyPr>
          <a:lstStyle/>
          <a:p>
            <a:pPr lvl="0" eaLnBrk="1" hangingPunct="1">
              <a:defRPr/>
            </a:pPr>
            <a:r>
              <a:rPr lang="zh-CN" altLang="en-US" sz="1400" b="1" dirty="0">
                <a:solidFill>
                  <a:prstClr val="black"/>
                </a:solidFill>
                <a:latin typeface="微软雅黑" panose="020B0503020204020204" charset="-122"/>
                <a:ea typeface="微软雅黑" panose="020B0503020204020204" charset="-122"/>
              </a:rPr>
              <a:t>学术团体任职</a:t>
            </a:r>
            <a:endParaRPr lang="zh-CN" altLang="en-US" sz="1400" b="1" dirty="0">
              <a:solidFill>
                <a:prstClr val="black"/>
              </a:solidFill>
              <a:latin typeface="微软雅黑" panose="020B0503020204020204" charset="-122"/>
              <a:ea typeface="微软雅黑" panose="020B0503020204020204" charset="-122"/>
            </a:endParaRPr>
          </a:p>
        </p:txBody>
      </p:sp>
      <p:sp>
        <p:nvSpPr>
          <p:cNvPr id="29" name="文本框 11"/>
          <p:cNvSpPr txBox="1">
            <a:spLocks noChangeArrowheads="1"/>
          </p:cNvSpPr>
          <p:nvPr/>
        </p:nvSpPr>
        <p:spPr bwMode="auto">
          <a:xfrm>
            <a:off x="2707941" y="5354609"/>
            <a:ext cx="3996716" cy="46166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广东省免疫学会血液免疫性专业委员会</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zh-CN" altLang="en-US" sz="1200" dirty="0">
                <a:solidFill>
                  <a:prstClr val="black"/>
                </a:solidFill>
                <a:latin typeface="微软雅黑" panose="020B0503020204020204" charset="-122"/>
                <a:ea typeface="微软雅黑" panose="020B0503020204020204" charset="-122"/>
              </a:rPr>
              <a:t>副主任委员</a:t>
            </a:r>
            <a:endParaRPr lang="en-US" altLang="zh-CN" sz="1200" dirty="0">
              <a:solidFill>
                <a:prstClr val="black"/>
              </a:solidFill>
              <a:latin typeface="微软雅黑" panose="020B0503020204020204" charset="-122"/>
              <a:ea typeface="微软雅黑" panose="020B0503020204020204" charset="-122"/>
            </a:endParaRPr>
          </a:p>
        </p:txBody>
      </p:sp>
      <p:sp>
        <p:nvSpPr>
          <p:cNvPr id="30" name="文本框 21"/>
          <p:cNvSpPr txBox="1">
            <a:spLocks noChangeArrowheads="1"/>
          </p:cNvSpPr>
          <p:nvPr/>
        </p:nvSpPr>
        <p:spPr bwMode="auto">
          <a:xfrm>
            <a:off x="556999" y="231031"/>
            <a:ext cx="1605756" cy="553678"/>
          </a:xfrm>
          <a:prstGeom prst="rect">
            <a:avLst/>
          </a:prstGeom>
          <a:noFill/>
          <a:ln w="9525">
            <a:noFill/>
            <a:miter lim="800000"/>
          </a:ln>
        </p:spPr>
        <p:txBody>
          <a:bodyPr wrap="square">
            <a:spAutoFit/>
          </a:bodyPr>
          <a:lstStyle/>
          <a:p>
            <a:pPr lvl="0" eaLnBrk="1" hangingPunct="1">
              <a:lnSpc>
                <a:spcPct val="120000"/>
              </a:lnSpc>
              <a:defRPr/>
            </a:pPr>
            <a:r>
              <a:rPr kumimoji="0" lang="zh-CN" altLang="en-US" sz="1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a:t>
            </a:r>
            <a:endParaRPr kumimoji="0" lang="en-US" altLang="zh-CN" sz="1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华南理工大学医学院</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28" name="Picture 27" descr="IMG_326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477" y="1500157"/>
            <a:ext cx="1828800" cy="25603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461665"/>
          </a:xfrm>
          <a:prstGeom prst="rect">
            <a:avLst/>
          </a:prstGeom>
          <a:noFill/>
          <a:ln w="9525">
            <a:noFill/>
            <a:miter lim="800000"/>
          </a:ln>
        </p:spPr>
        <p:txBody>
          <a:bodyPr wrap="square">
            <a:spAutoFit/>
          </a:bodyPr>
          <a:lstStyle/>
          <a:p>
            <a:pPr marL="171450" lvl="0" indent="-171450" eaLnBrk="1" hangingPunct="1">
              <a:buFont typeface="Wingdings" panose="05000000000000000000" pitchFamily="2" charset="2"/>
              <a:buChar char="p"/>
              <a:defRPr/>
            </a:pPr>
            <a:r>
              <a:rPr lang="zh-CN" altLang="en-US" sz="1200" dirty="0">
                <a:solidFill>
                  <a:prstClr val="black"/>
                </a:solidFill>
                <a:latin typeface="微软雅黑" panose="020B0503020204020204" charset="-122"/>
                <a:ea typeface="微软雅黑" panose="020B0503020204020204" charset="-122"/>
              </a:rPr>
              <a:t>专业硕士：药学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buFont typeface="Wingdings" panose="05000000000000000000" pitchFamily="2" charset="2"/>
              <a:buChar char="p"/>
              <a:defRPr/>
            </a:pPr>
            <a:r>
              <a:rPr lang="zh-CN" altLang="en-US" sz="1200" dirty="0">
                <a:solidFill>
                  <a:prstClr val="black"/>
                </a:solidFill>
                <a:latin typeface="微软雅黑" panose="020B0503020204020204" charset="-122"/>
                <a:ea typeface="微软雅黑" panose="020B0503020204020204" charset="-122"/>
              </a:rPr>
              <a:t>学术硕士：生物学、生物医学工程</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2054225" cy="51674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(20) 39380967</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djzhi@scut.edu.cn</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630879" cy="2741969"/>
          </a:xfrm>
          <a:prstGeom prst="rect">
            <a:avLst/>
          </a:prstGeom>
          <a:noFill/>
          <a:ln w="9525">
            <a:noFill/>
            <a:miter lim="800000"/>
          </a:ln>
        </p:spPr>
        <p:txBody>
          <a:bodyPr wrap="square">
            <a:spAutoFit/>
          </a:bodyPr>
          <a:lstStyle/>
          <a:p>
            <a:pPr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lang="zh-CN" altLang="en-US" sz="1200" b="1" dirty="0">
                <a:solidFill>
                  <a:prstClr val="black"/>
                </a:solidFill>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cs typeface="Lato Light" charset="0"/>
                <a:sym typeface="+mn-lt"/>
              </a:rPr>
              <a:t>生物医用材料、纳米药物载体和递送、肿瘤免疫治疗</a:t>
            </a:r>
            <a:endParaRPr lang="en-US" altLang="zh-CN" sz="1200" dirty="0">
              <a:latin typeface="微软雅黑" panose="020B0503020204020204" charset="-122"/>
              <a:ea typeface="微软雅黑" panose="020B0503020204020204" charset="-122"/>
              <a:cs typeface="Lato Light" charset="0"/>
              <a:sym typeface="+mn-lt"/>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lang="zh-CN" altLang="en-US" sz="1200" dirty="0">
                <a:solidFill>
                  <a:prstClr val="black"/>
                </a:solidFill>
                <a:latin typeface="微软雅黑" panose="020B0503020204020204" charset="-122"/>
                <a:ea typeface="微软雅黑" panose="020B0503020204020204" charset="-122"/>
              </a:rPr>
              <a:t>近年来，在</a:t>
            </a:r>
            <a:r>
              <a:rPr lang="en-US" altLang="zh-CN" sz="1200" dirty="0">
                <a:solidFill>
                  <a:prstClr val="black"/>
                </a:solidFill>
                <a:latin typeface="微软雅黑" panose="020B0503020204020204" charset="-122"/>
                <a:ea typeface="微软雅黑" panose="020B0503020204020204" charset="-122"/>
              </a:rPr>
              <a:t>Acc Chem Res, PNAS, ACS Nano, Nano Lett,</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Small</a:t>
            </a:r>
            <a:r>
              <a:rPr lang="zh-CN" altLang="en-US" sz="1200" dirty="0">
                <a:solidFill>
                  <a:prstClr val="black"/>
                </a:solidFill>
                <a:latin typeface="微软雅黑" panose="020B0503020204020204" charset="-122"/>
                <a:ea typeface="微软雅黑" panose="020B0503020204020204" charset="-122"/>
              </a:rPr>
              <a:t>等国内外权威期刊发表论文</a:t>
            </a:r>
            <a:r>
              <a:rPr lang="en-US" altLang="zh-CN" sz="1200" dirty="0">
                <a:solidFill>
                  <a:prstClr val="black"/>
                </a:solidFill>
                <a:latin typeface="微软雅黑" panose="020B0503020204020204" charset="-122"/>
                <a:ea typeface="微软雅黑" panose="020B0503020204020204" charset="-122"/>
              </a:rPr>
              <a:t>50</a:t>
            </a:r>
            <a:r>
              <a:rPr lang="zh-CN" altLang="en-US" sz="1200" dirty="0">
                <a:solidFill>
                  <a:prstClr val="black"/>
                </a:solidFill>
                <a:latin typeface="微软雅黑" panose="020B0503020204020204" charset="-122"/>
                <a:ea typeface="微软雅黑" panose="020B0503020204020204" charset="-122"/>
              </a:rPr>
              <a:t>余篇，共被引用超</a:t>
            </a:r>
            <a:r>
              <a:rPr lang="en-US" altLang="zh-CN" sz="1200" dirty="0">
                <a:solidFill>
                  <a:prstClr val="black"/>
                </a:solidFill>
                <a:latin typeface="微软雅黑" panose="020B0503020204020204" charset="-122"/>
                <a:ea typeface="微软雅黑" panose="020B0503020204020204" charset="-122"/>
              </a:rPr>
              <a:t>6000</a:t>
            </a:r>
            <a:r>
              <a:rPr lang="zh-CN" altLang="en-US" sz="1200" dirty="0">
                <a:solidFill>
                  <a:prstClr val="black"/>
                </a:solidFill>
                <a:latin typeface="微软雅黑" panose="020B0503020204020204" charset="-122"/>
                <a:ea typeface="微软雅黑" panose="020B0503020204020204" charset="-122"/>
              </a:rPr>
              <a:t>次，多篇论文入选</a:t>
            </a:r>
            <a:r>
              <a:rPr lang="en-US" altLang="zh-CN" sz="1200" dirty="0">
                <a:solidFill>
                  <a:prstClr val="black"/>
                </a:solidFill>
                <a:latin typeface="微软雅黑" panose="020B0503020204020204" charset="-122"/>
                <a:ea typeface="微软雅黑" panose="020B0503020204020204" charset="-122"/>
              </a:rPr>
              <a:t>ESI</a:t>
            </a:r>
            <a:r>
              <a:rPr lang="zh-CN" altLang="en-US" sz="1200" dirty="0">
                <a:solidFill>
                  <a:prstClr val="black"/>
                </a:solidFill>
                <a:latin typeface="微软雅黑" panose="020B0503020204020204" charset="-122"/>
                <a:ea typeface="微软雅黑" panose="020B0503020204020204" charset="-122"/>
              </a:rPr>
              <a:t>高被引，单篇最高引用超</a:t>
            </a:r>
            <a:r>
              <a:rPr lang="en-US" altLang="zh-CN" sz="1200" dirty="0">
                <a:solidFill>
                  <a:prstClr val="black"/>
                </a:solidFill>
                <a:latin typeface="微软雅黑" panose="020B0503020204020204" charset="-122"/>
                <a:ea typeface="微软雅黑" panose="020B0503020204020204" charset="-122"/>
              </a:rPr>
              <a:t>1000</a:t>
            </a:r>
            <a:r>
              <a:rPr lang="zh-CN" altLang="en-US" sz="1200" dirty="0">
                <a:solidFill>
                  <a:prstClr val="black"/>
                </a:solidFill>
                <a:latin typeface="微软雅黑" panose="020B0503020204020204" charset="-122"/>
                <a:ea typeface="微软雅黑" panose="020B0503020204020204" charset="-122"/>
              </a:rPr>
              <a:t>次。申请中国发明专利</a:t>
            </a:r>
            <a:r>
              <a:rPr lang="en-US" altLang="zh-CN" sz="1200" dirty="0">
                <a:solidFill>
                  <a:prstClr val="black"/>
                </a:solidFill>
                <a:latin typeface="微软雅黑" panose="020B0503020204020204" charset="-122"/>
                <a:ea typeface="微软雅黑" panose="020B0503020204020204" charset="-122"/>
              </a:rPr>
              <a:t>9</a:t>
            </a:r>
            <a:r>
              <a:rPr lang="zh-CN" altLang="en-US" sz="1200" dirty="0">
                <a:solidFill>
                  <a:prstClr val="black"/>
                </a:solidFill>
                <a:latin typeface="微软雅黑" panose="020B0503020204020204" charset="-122"/>
                <a:ea typeface="微软雅黑" panose="020B0503020204020204" charset="-122"/>
              </a:rPr>
              <a:t>项，获得授权</a:t>
            </a: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项，申请</a:t>
            </a:r>
            <a:r>
              <a:rPr lang="en-US" altLang="zh-CN" sz="1200" dirty="0">
                <a:solidFill>
                  <a:prstClr val="black"/>
                </a:solidFill>
                <a:latin typeface="微软雅黑" panose="020B0503020204020204" charset="-122"/>
                <a:ea typeface="微软雅黑" panose="020B0503020204020204" charset="-122"/>
              </a:rPr>
              <a:t>PCT</a:t>
            </a:r>
            <a:r>
              <a:rPr lang="zh-CN" altLang="en-US" sz="1200" dirty="0">
                <a:solidFill>
                  <a:prstClr val="black"/>
                </a:solidFill>
                <a:latin typeface="微软雅黑" panose="020B0503020204020204" charset="-122"/>
                <a:ea typeface="微软雅黑" panose="020B0503020204020204" charset="-122"/>
              </a:rPr>
              <a:t>专利</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项。研究成果获</a:t>
            </a:r>
            <a:r>
              <a:rPr lang="en-US" altLang="zh-CN" sz="1200" dirty="0">
                <a:solidFill>
                  <a:prstClr val="black"/>
                </a:solidFill>
                <a:latin typeface="微软雅黑" panose="020B0503020204020204" charset="-122"/>
                <a:ea typeface="微软雅黑" panose="020B0503020204020204" charset="-122"/>
              </a:rPr>
              <a:t>2021</a:t>
            </a:r>
            <a:r>
              <a:rPr lang="zh-CN" altLang="en-US" sz="1200" dirty="0">
                <a:solidFill>
                  <a:prstClr val="black"/>
                </a:solidFill>
                <a:latin typeface="微软雅黑" panose="020B0503020204020204" charset="-122"/>
                <a:ea typeface="微软雅黑" panose="020B0503020204020204" charset="-122"/>
              </a:rPr>
              <a:t>年广东省科学技术奖自然科学一等奖（排名第二）和</a:t>
            </a:r>
            <a:r>
              <a:rPr lang="en-US" altLang="zh-CN" sz="1200" dirty="0">
                <a:solidFill>
                  <a:prstClr val="black"/>
                </a:solidFill>
                <a:latin typeface="微软雅黑" panose="020B0503020204020204" charset="-122"/>
                <a:ea typeface="微软雅黑" panose="020B0503020204020204" charset="-122"/>
              </a:rPr>
              <a:t>2019</a:t>
            </a:r>
            <a:r>
              <a:rPr lang="zh-CN" altLang="en-US" sz="1200" dirty="0">
                <a:solidFill>
                  <a:prstClr val="black"/>
                </a:solidFill>
                <a:latin typeface="微软雅黑" panose="020B0503020204020204" charset="-122"/>
                <a:ea typeface="微软雅黑" panose="020B0503020204020204" charset="-122"/>
              </a:rPr>
              <a:t>年中国生物材料学会科学技术二等奖（排名第二）。</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lang="zh-CN" altLang="en-US" sz="1200" b="1"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主持国家自然科学基金优秀青年基金、国家自然科学基金面上项目、广东省杰出青年基金等，参与国家重点研发计划、广东省“珠江人才计划”创新团队等项目。</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杜金志</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研究员，博士研究生导师、硕士研究生导师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spc="120" dirty="0">
                <a:solidFill>
                  <a:srgbClr val="FFFFFF"/>
                </a:solidFill>
                <a:latin typeface="微软雅黑" panose="020B0503020204020204" charset="-122"/>
                <a:ea typeface="微软雅黑" panose="020B0503020204020204" charset="-122"/>
              </a:rPr>
              <a:t>国家优青获得者</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52700" y="4862770"/>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35275" y="4888170"/>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12" y="1253625"/>
            <a:ext cx="1862138" cy="2261167"/>
          </a:xfrm>
          <a:prstGeom prst="rect">
            <a:avLst/>
          </a:prstGeom>
        </p:spPr>
      </p:pic>
      <p:sp>
        <p:nvSpPr>
          <p:cNvPr id="28" name="文本框 11"/>
          <p:cNvSpPr txBox="1">
            <a:spLocks noChangeArrowheads="1"/>
          </p:cNvSpPr>
          <p:nvPr/>
        </p:nvSpPr>
        <p:spPr bwMode="auto">
          <a:xfrm>
            <a:off x="2697638" y="2811511"/>
            <a:ext cx="3850944" cy="1998689"/>
          </a:xfrm>
          <a:prstGeom prst="rect">
            <a:avLst/>
          </a:prstGeom>
          <a:noFill/>
          <a:ln w="9525">
            <a:noFill/>
            <a:miter lim="800000"/>
          </a:ln>
        </p:spPr>
        <p:txBody>
          <a:bodyPr wrap="square">
            <a:spAutoFit/>
          </a:bodyPr>
          <a:lstStyle/>
          <a:p>
            <a:pPr marL="171450" lvl="0" indent="-171450" eaLnBrk="1" hangingPunct="1">
              <a:lnSpc>
                <a:spcPct val="150000"/>
              </a:lnSpc>
              <a:buFont typeface="Wingdings" panose="05000000000000000000" pitchFamily="2" charset="2"/>
              <a:buChar char="p"/>
              <a:defRPr/>
            </a:pPr>
            <a:r>
              <a:rPr lang="en-US" altLang="zh-CN" sz="1200" dirty="0">
                <a:solidFill>
                  <a:prstClr val="black"/>
                </a:solidFill>
                <a:latin typeface="微软雅黑" panose="020B0503020204020204" charset="-122"/>
                <a:ea typeface="微软雅黑" panose="020B0503020204020204" charset="-122"/>
              </a:rPr>
              <a:t>2002.09-2006.07</a:t>
            </a:r>
            <a:r>
              <a:rPr lang="zh-CN" altLang="en-US" sz="1200" dirty="0">
                <a:solidFill>
                  <a:prstClr val="black"/>
                </a:solidFill>
                <a:latin typeface="微软雅黑" panose="020B0503020204020204" charset="-122"/>
                <a:ea typeface="微软雅黑" panose="020B0503020204020204" charset="-122"/>
              </a:rPr>
              <a:t>：中国科学技术大学，高分子化学与物理，学士</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lnSpc>
                <a:spcPct val="150000"/>
              </a:lnSpc>
              <a:buFont typeface="Wingdings" panose="05000000000000000000" pitchFamily="2" charset="2"/>
              <a:buChar char="p"/>
              <a:defRPr/>
            </a:pPr>
            <a:r>
              <a:rPr lang="en-US" altLang="zh-CN" sz="1200" dirty="0">
                <a:solidFill>
                  <a:prstClr val="black"/>
                </a:solidFill>
                <a:latin typeface="微软雅黑" panose="020B0503020204020204" charset="-122"/>
                <a:ea typeface="微软雅黑" panose="020B0503020204020204" charset="-122"/>
              </a:rPr>
              <a:t>2006.09-2011.12</a:t>
            </a:r>
            <a:r>
              <a:rPr lang="zh-CN" altLang="en-US" sz="1200" dirty="0">
                <a:solidFill>
                  <a:prstClr val="black"/>
                </a:solidFill>
                <a:latin typeface="微软雅黑" panose="020B0503020204020204" charset="-122"/>
                <a:ea typeface="微软雅黑" panose="020B0503020204020204" charset="-122"/>
              </a:rPr>
              <a:t>：中国科学技术大学，高分子化学与物理，博士</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lnSpc>
                <a:spcPct val="150000"/>
              </a:lnSpc>
              <a:buFont typeface="Wingdings" panose="05000000000000000000" pitchFamily="2" charset="2"/>
              <a:buChar char="p"/>
              <a:defRPr/>
            </a:pPr>
            <a:r>
              <a:rPr lang="en-US" altLang="zh-CN" sz="1200" dirty="0">
                <a:solidFill>
                  <a:prstClr val="black"/>
                </a:solidFill>
                <a:latin typeface="微软雅黑" panose="020B0503020204020204" charset="-122"/>
                <a:ea typeface="微软雅黑" panose="020B0503020204020204" charset="-122"/>
              </a:rPr>
              <a:t>2012.05-2016.08</a:t>
            </a:r>
            <a:r>
              <a:rPr lang="zh-CN" altLang="en-US" sz="1200" dirty="0">
                <a:solidFill>
                  <a:prstClr val="black"/>
                </a:solidFill>
                <a:latin typeface="微软雅黑" panose="020B0503020204020204" charset="-122"/>
                <a:ea typeface="微软雅黑" panose="020B0503020204020204" charset="-122"/>
              </a:rPr>
              <a:t>：美国埃默里大学，生物医学工程，博士后</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lnSpc>
                <a:spcPct val="150000"/>
              </a:lnSpc>
              <a:buFont typeface="Wingdings" panose="05000000000000000000" pitchFamily="2" charset="2"/>
              <a:buChar char="p"/>
              <a:defRPr/>
            </a:pPr>
            <a:r>
              <a:rPr lang="en-US" altLang="zh-CN" sz="1200" dirty="0">
                <a:solidFill>
                  <a:prstClr val="black"/>
                </a:solidFill>
                <a:latin typeface="微软雅黑" panose="020B0503020204020204" charset="-122"/>
                <a:ea typeface="微软雅黑" panose="020B0503020204020204" charset="-122"/>
              </a:rPr>
              <a:t>2016.10-</a:t>
            </a:r>
            <a:r>
              <a:rPr lang="zh-CN" altLang="en-US" sz="1200" dirty="0">
                <a:solidFill>
                  <a:prstClr val="black"/>
                </a:solidFill>
                <a:latin typeface="微软雅黑" panose="020B0503020204020204" charset="-122"/>
                <a:ea typeface="微软雅黑" panose="020B0503020204020204" charset="-122"/>
              </a:rPr>
              <a:t>至今：华南理工大学，研究员、博导</a:t>
            </a:r>
            <a:endParaRPr lang="en-US" altLang="zh-CN" sz="1200" dirty="0">
              <a:solidFill>
                <a:prstClr val="black"/>
              </a:solidFill>
              <a:latin typeface="微软雅黑" panose="020B0503020204020204" charset="-122"/>
              <a:ea typeface="微软雅黑" panose="020B0503020204020204" charset="-122"/>
            </a:endParaRPr>
          </a:p>
        </p:txBody>
      </p:sp>
      <p:sp>
        <p:nvSpPr>
          <p:cNvPr id="29" name="文本框 11"/>
          <p:cNvSpPr txBox="1">
            <a:spLocks noChangeArrowheads="1"/>
          </p:cNvSpPr>
          <p:nvPr/>
        </p:nvSpPr>
        <p:spPr bwMode="auto">
          <a:xfrm>
            <a:off x="2707481" y="5238361"/>
            <a:ext cx="3850944" cy="890693"/>
          </a:xfrm>
          <a:prstGeom prst="rect">
            <a:avLst/>
          </a:prstGeom>
          <a:noFill/>
          <a:ln w="9525">
            <a:noFill/>
            <a:miter lim="800000"/>
          </a:ln>
        </p:spPr>
        <p:txBody>
          <a:bodyPr wrap="square">
            <a:spAutoFit/>
          </a:bodyPr>
          <a:lstStyle/>
          <a:p>
            <a:pPr marL="171450" lvl="0" indent="-171450" eaLnBrk="1" hangingPunct="1">
              <a:lnSpc>
                <a:spcPct val="150000"/>
              </a:lnSpc>
              <a:buFont typeface="Wingdings" panose="05000000000000000000" pitchFamily="2" charset="2"/>
              <a:buChar char="p"/>
              <a:defRPr/>
            </a:pPr>
            <a:r>
              <a:rPr lang="zh-CN" altLang="en-US" sz="1200" dirty="0">
                <a:solidFill>
                  <a:prstClr val="black"/>
                </a:solidFill>
                <a:latin typeface="微软雅黑" panose="020B0503020204020204" charset="-122"/>
                <a:ea typeface="微软雅黑" panose="020B0503020204020204" charset="-122"/>
              </a:rPr>
              <a:t>中国抗癌协会纳米肿瘤学专业委员会青年委员</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lnSpc>
                <a:spcPct val="150000"/>
              </a:lnSpc>
              <a:buFont typeface="Wingdings" panose="05000000000000000000" pitchFamily="2" charset="2"/>
              <a:buChar char="p"/>
              <a:defRPr/>
            </a:pPr>
            <a:r>
              <a:rPr lang="zh-CN" altLang="en-US" sz="1200" dirty="0">
                <a:solidFill>
                  <a:prstClr val="black"/>
                </a:solidFill>
                <a:latin typeface="微软雅黑" panose="020B0503020204020204" charset="-122"/>
                <a:ea typeface="微软雅黑" panose="020B0503020204020204" charset="-122"/>
              </a:rPr>
              <a:t>中国生物工程学会纳米医学与工程分会青年委员</a:t>
            </a:r>
            <a:endParaRPr lang="en-US" altLang="zh-CN" sz="1200" dirty="0">
              <a:solidFill>
                <a:prstClr val="black"/>
              </a:solidFill>
              <a:latin typeface="微软雅黑" panose="020B0503020204020204" charset="-122"/>
              <a:ea typeface="微软雅黑" panose="020B0503020204020204" charset="-122"/>
            </a:endParaRPr>
          </a:p>
          <a:p>
            <a:pPr marL="171450" lvl="0" indent="-171450" eaLnBrk="1" hangingPunct="1">
              <a:lnSpc>
                <a:spcPct val="150000"/>
              </a:lnSpc>
              <a:buFont typeface="Wingdings" panose="05000000000000000000" pitchFamily="2" charset="2"/>
              <a:buChar char="p"/>
              <a:defRPr/>
            </a:pPr>
            <a:r>
              <a:rPr lang="zh-CN" altLang="en-US" sz="1200" dirty="0">
                <a:solidFill>
                  <a:prstClr val="black"/>
                </a:solidFill>
                <a:latin typeface="微软雅黑" panose="020B0503020204020204" charset="-122"/>
                <a:ea typeface="微软雅黑" panose="020B0503020204020204" charset="-122"/>
              </a:rPr>
              <a:t>广东省青年科学家协会常务理事</a:t>
            </a:r>
            <a:endParaRPr lang="en-US" altLang="zh-CN" sz="1200" dirty="0">
              <a:solidFill>
                <a:prstClr val="black"/>
              </a:solidFill>
              <a:latin typeface="微软雅黑" panose="020B0503020204020204" charset="-122"/>
              <a:ea typeface="微软雅黑" panose="020B0503020204020204"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475" y="4471920"/>
            <a:ext cx="3120030" cy="19500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3047" y="1834120"/>
            <a:ext cx="3579813" cy="1015663"/>
          </a:xfrm>
          <a:prstGeom prst="rect">
            <a:avLst/>
          </a:prstGeom>
          <a:noFill/>
          <a:ln w="9525">
            <a:noFill/>
            <a:miter lim="800000"/>
          </a:ln>
        </p:spPr>
        <p:txBody>
          <a:bodyPr wrap="square">
            <a:spAutoFit/>
          </a:bodyPr>
          <a:lstStyle/>
          <a:p>
            <a:pPr eaLnBrk="1" hangingPunct="1">
              <a:defRPr/>
            </a:pPr>
            <a:r>
              <a:rPr lang="zh-CN" altLang="en-US" sz="1200" dirty="0">
                <a:solidFill>
                  <a:prstClr val="black"/>
                </a:solidFill>
                <a:latin typeface="微软雅黑" panose="020B0503020204020204" charset="-122"/>
                <a:ea typeface="微软雅黑" panose="020B0503020204020204" charset="-122"/>
              </a:rPr>
              <a:t>学术型博士：生物医学工程</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zh-CN" altLang="en-US" sz="1200" dirty="0">
                <a:solidFill>
                  <a:prstClr val="black"/>
                </a:solidFill>
                <a:latin typeface="微软雅黑" panose="020B0503020204020204" charset="-122"/>
                <a:ea typeface="微软雅黑" panose="020B0503020204020204" charset="-122"/>
              </a:rPr>
              <a:t>学术型硕士：生物医学工程，生物学</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zh-CN" altLang="en-US" sz="1200" dirty="0">
                <a:solidFill>
                  <a:prstClr val="black"/>
                </a:solidFill>
                <a:latin typeface="微软雅黑" panose="020B0503020204020204" charset="-122"/>
                <a:ea typeface="微软雅黑" panose="020B0503020204020204" charset="-122"/>
              </a:rPr>
              <a:t>专业型硕士：药学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215573" y="4056383"/>
            <a:ext cx="2348131" cy="58689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Tel: 18723424791</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Email: shaodan@scut.edu.cn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7414" name="文本框 13"/>
          <p:cNvSpPr txBox="1">
            <a:spLocks noChangeArrowheads="1"/>
          </p:cNvSpPr>
          <p:nvPr/>
        </p:nvSpPr>
        <p:spPr bwMode="auto">
          <a:xfrm>
            <a:off x="6866354" y="1608138"/>
            <a:ext cx="5033546" cy="5001369"/>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研究方向</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生物活性材料，仿生材料、可降解材料，纳米医学，炎症性疾病诊治，生物制造。</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主要业绩</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以第一或通讯作者发表</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SCI</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论文</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40</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余篇，包括</a:t>
            </a:r>
            <a:r>
              <a:rPr lang="en-US" altLang="zh-CN" sz="1200" i="1" dirty="0">
                <a:effectLst/>
                <a:latin typeface="Times New Roman" panose="02020603050405020304" pitchFamily="18" charset="0"/>
                <a:ea typeface="仿宋_GB2312"/>
                <a:cs typeface="Times New Roman" panose="02020603050405020304" pitchFamily="18" charset="0"/>
              </a:rPr>
              <a:t>Nat. Rev. Mater., Sci. Adv.</a:t>
            </a:r>
            <a:r>
              <a:rPr lang="en-US" altLang="zh-CN" sz="1200" dirty="0">
                <a:effectLst/>
                <a:latin typeface="Times New Roman" panose="02020603050405020304" pitchFamily="18" charset="0"/>
                <a:ea typeface="仿宋_GB2312"/>
                <a:cs typeface="Times New Roman" panose="02020603050405020304" pitchFamily="18" charset="0"/>
              </a:rPr>
              <a:t> (2</a:t>
            </a:r>
            <a:r>
              <a:rPr lang="zh-CN" altLang="zh-CN" sz="1200" dirty="0">
                <a:effectLst/>
                <a:latin typeface="Times New Roman" panose="02020603050405020304" pitchFamily="18" charset="0"/>
                <a:ea typeface="仿宋_GB2312"/>
                <a:cs typeface="Times New Roman" panose="02020603050405020304" pitchFamily="18" charset="0"/>
              </a:rPr>
              <a:t>篇</a:t>
            </a:r>
            <a:r>
              <a:rPr lang="en-US" altLang="zh-CN" sz="1200" dirty="0">
                <a:effectLst/>
                <a:latin typeface="Times New Roman" panose="02020603050405020304" pitchFamily="18" charset="0"/>
                <a:ea typeface="仿宋_GB2312"/>
                <a:cs typeface="Times New Roman" panose="02020603050405020304" pitchFamily="18" charset="0"/>
              </a:rPr>
              <a:t>)</a:t>
            </a:r>
            <a:r>
              <a:rPr lang="en-US" altLang="zh-CN" sz="1200" i="1" dirty="0">
                <a:effectLst/>
                <a:latin typeface="Times New Roman" panose="02020603050405020304" pitchFamily="18" charset="0"/>
                <a:ea typeface="仿宋_GB2312"/>
                <a:cs typeface="Times New Roman" panose="02020603050405020304" pitchFamily="18" charset="0"/>
              </a:rPr>
              <a:t>, Adv. Mater.</a:t>
            </a:r>
            <a:r>
              <a:rPr lang="en-US" altLang="zh-CN" sz="1200" dirty="0">
                <a:effectLst/>
                <a:latin typeface="Times New Roman" panose="02020603050405020304" pitchFamily="18" charset="0"/>
                <a:ea typeface="仿宋_GB2312"/>
                <a:cs typeface="Times New Roman" panose="02020603050405020304" pitchFamily="18" charset="0"/>
              </a:rPr>
              <a:t> (2</a:t>
            </a:r>
            <a:r>
              <a:rPr lang="zh-CN" altLang="zh-CN" sz="1200" dirty="0">
                <a:effectLst/>
                <a:latin typeface="Times New Roman" panose="02020603050405020304" pitchFamily="18" charset="0"/>
                <a:ea typeface="仿宋_GB2312"/>
                <a:cs typeface="Times New Roman" panose="02020603050405020304" pitchFamily="18" charset="0"/>
              </a:rPr>
              <a:t>篇</a:t>
            </a:r>
            <a:r>
              <a:rPr lang="en-US" altLang="zh-CN" sz="1200" dirty="0">
                <a:effectLst/>
                <a:latin typeface="Times New Roman" panose="02020603050405020304" pitchFamily="18" charset="0"/>
                <a:ea typeface="仿宋_GB2312"/>
                <a:cs typeface="Times New Roman" panose="02020603050405020304" pitchFamily="18" charset="0"/>
              </a:rPr>
              <a:t>)</a:t>
            </a:r>
            <a:r>
              <a:rPr lang="en-US" altLang="zh-CN" sz="1200" i="1" dirty="0">
                <a:effectLst/>
                <a:latin typeface="Times New Roman" panose="02020603050405020304" pitchFamily="18" charset="0"/>
                <a:ea typeface="仿宋_GB2312"/>
                <a:cs typeface="Times New Roman" panose="02020603050405020304" pitchFamily="18" charset="0"/>
              </a:rPr>
              <a:t>, Mater. Today, Adv. </a:t>
            </a:r>
            <a:r>
              <a:rPr lang="en-US" altLang="zh-CN" sz="1200" i="1" dirty="0" err="1">
                <a:effectLst/>
                <a:latin typeface="Times New Roman" panose="02020603050405020304" pitchFamily="18" charset="0"/>
                <a:ea typeface="仿宋_GB2312"/>
                <a:cs typeface="Times New Roman" panose="02020603050405020304" pitchFamily="18" charset="0"/>
              </a:rPr>
              <a:t>Funct</a:t>
            </a:r>
            <a:r>
              <a:rPr lang="en-US" altLang="zh-CN" sz="1200" i="1" dirty="0">
                <a:effectLst/>
                <a:latin typeface="Times New Roman" panose="02020603050405020304" pitchFamily="18" charset="0"/>
                <a:ea typeface="仿宋_GB2312"/>
                <a:cs typeface="Times New Roman" panose="02020603050405020304" pitchFamily="18" charset="0"/>
              </a:rPr>
              <a:t>. Mater., Adv. Sci.</a:t>
            </a:r>
            <a:r>
              <a:rPr lang="en-US" altLang="zh-CN" sz="1200" dirty="0">
                <a:effectLst/>
                <a:latin typeface="Times New Roman" panose="02020603050405020304" pitchFamily="18" charset="0"/>
                <a:ea typeface="仿宋_GB2312"/>
                <a:cs typeface="Times New Roman" panose="02020603050405020304" pitchFamily="18" charset="0"/>
              </a:rPr>
              <a:t> (3</a:t>
            </a:r>
            <a:r>
              <a:rPr lang="zh-CN" altLang="zh-CN" sz="1200" dirty="0">
                <a:effectLst/>
                <a:latin typeface="Times New Roman" panose="02020603050405020304" pitchFamily="18" charset="0"/>
                <a:ea typeface="仿宋_GB2312"/>
                <a:cs typeface="Times New Roman" panose="02020603050405020304" pitchFamily="18" charset="0"/>
              </a:rPr>
              <a:t>篇</a:t>
            </a:r>
            <a:r>
              <a:rPr lang="en-US" altLang="zh-CN" sz="1200" dirty="0">
                <a:effectLst/>
                <a:latin typeface="Times New Roman" panose="02020603050405020304" pitchFamily="18" charset="0"/>
                <a:ea typeface="仿宋_GB2312"/>
                <a:cs typeface="Times New Roman" panose="02020603050405020304" pitchFamily="18" charset="0"/>
              </a:rPr>
              <a:t>)</a:t>
            </a:r>
            <a:r>
              <a:rPr lang="en-US" altLang="zh-CN" sz="1200" i="1" dirty="0">
                <a:effectLst/>
                <a:latin typeface="Times New Roman" panose="02020603050405020304" pitchFamily="18" charset="0"/>
                <a:ea typeface="仿宋_GB2312"/>
                <a:cs typeface="Times New Roman" panose="02020603050405020304" pitchFamily="18" charset="0"/>
              </a:rPr>
              <a:t>, ACS Nano, Sig. </a:t>
            </a:r>
            <a:r>
              <a:rPr lang="en-US" altLang="zh-CN" sz="1200" i="1" dirty="0" err="1">
                <a:effectLst/>
                <a:latin typeface="Times New Roman" panose="02020603050405020304" pitchFamily="18" charset="0"/>
                <a:ea typeface="仿宋_GB2312"/>
                <a:cs typeface="Times New Roman" panose="02020603050405020304" pitchFamily="18" charset="0"/>
              </a:rPr>
              <a:t>Transduct</a:t>
            </a:r>
            <a:r>
              <a:rPr lang="en-US" altLang="zh-CN" sz="1200" i="1" dirty="0">
                <a:effectLst/>
                <a:latin typeface="Times New Roman" panose="02020603050405020304" pitchFamily="18" charset="0"/>
                <a:ea typeface="仿宋_GB2312"/>
                <a:cs typeface="Times New Roman" panose="02020603050405020304" pitchFamily="18" charset="0"/>
              </a:rPr>
              <a:t>. Target </a:t>
            </a:r>
            <a:r>
              <a:rPr lang="en-US" altLang="zh-CN" sz="1200" i="1" dirty="0" err="1">
                <a:effectLst/>
                <a:latin typeface="Times New Roman" panose="02020603050405020304" pitchFamily="18" charset="0"/>
                <a:ea typeface="仿宋_GB2312"/>
                <a:cs typeface="Times New Roman" panose="02020603050405020304" pitchFamily="18" charset="0"/>
              </a:rPr>
              <a:t>Ther</a:t>
            </a:r>
            <a:r>
              <a:rPr lang="en-US" altLang="zh-CN" sz="1200" i="1" dirty="0">
                <a:effectLst/>
                <a:latin typeface="Times New Roman" panose="02020603050405020304" pitchFamily="18" charset="0"/>
                <a:ea typeface="仿宋_GB2312"/>
                <a:cs typeface="Times New Roman" panose="02020603050405020304" pitchFamily="18" charset="0"/>
              </a:rPr>
              <a:t>., Small, Biomaterials</a:t>
            </a:r>
            <a:r>
              <a:rPr lang="en-US" altLang="zh-CN" sz="1200" dirty="0">
                <a:effectLst/>
                <a:latin typeface="Times New Roman" panose="02020603050405020304" pitchFamily="18" charset="0"/>
                <a:ea typeface="仿宋_GB2312"/>
                <a:cs typeface="Times New Roman" panose="02020603050405020304" pitchFamily="18" charset="0"/>
              </a:rPr>
              <a:t> (5</a:t>
            </a:r>
            <a:r>
              <a:rPr lang="zh-CN" altLang="zh-CN" sz="1200" dirty="0">
                <a:effectLst/>
                <a:latin typeface="Times New Roman" panose="02020603050405020304" pitchFamily="18" charset="0"/>
                <a:ea typeface="仿宋_GB2312"/>
                <a:cs typeface="Times New Roman" panose="02020603050405020304" pitchFamily="18" charset="0"/>
              </a:rPr>
              <a:t>篇</a:t>
            </a:r>
            <a:r>
              <a:rPr lang="en-US" altLang="zh-CN" sz="1200" dirty="0">
                <a:effectLst/>
                <a:latin typeface="Times New Roman" panose="02020603050405020304" pitchFamily="18" charset="0"/>
                <a:ea typeface="仿宋_GB2312"/>
                <a:cs typeface="Times New Roman" panose="02020603050405020304" pitchFamily="18" charset="0"/>
              </a:rPr>
              <a:t>)</a:t>
            </a:r>
            <a:r>
              <a:rPr lang="zh-CN" altLang="zh-CN" sz="1200" dirty="0">
                <a:effectLst/>
                <a:latin typeface="Times New Roman" panose="02020603050405020304" pitchFamily="18" charset="0"/>
                <a:ea typeface="仿宋_GB2312"/>
                <a:cs typeface="Times New Roman" panose="02020603050405020304" pitchFamily="18" charset="0"/>
              </a:rPr>
              <a:t>和</a:t>
            </a:r>
            <a:r>
              <a:rPr lang="en-US" altLang="zh-CN" sz="1200" i="1" dirty="0" err="1">
                <a:effectLst/>
                <a:latin typeface="Times New Roman" panose="02020603050405020304" pitchFamily="18" charset="0"/>
                <a:ea typeface="仿宋_GB2312"/>
                <a:cs typeface="Times New Roman" panose="02020603050405020304" pitchFamily="18" charset="0"/>
              </a:rPr>
              <a:t>Theranostics</a:t>
            </a:r>
            <a:r>
              <a:rPr lang="en-US" altLang="zh-CN" sz="1200" i="1" dirty="0">
                <a:effectLst/>
                <a:latin typeface="Times New Roman" panose="02020603050405020304" pitchFamily="18" charset="0"/>
                <a:ea typeface="仿宋_GB2312"/>
                <a:cs typeface="Times New Roman" panose="02020603050405020304" pitchFamily="18" charset="0"/>
              </a:rPr>
              <a:t> </a:t>
            </a:r>
            <a:r>
              <a:rPr lang="en-US" altLang="zh-CN" sz="1200" dirty="0">
                <a:effectLst/>
                <a:latin typeface="Times New Roman" panose="02020603050405020304" pitchFamily="18" charset="0"/>
                <a:ea typeface="仿宋_GB2312"/>
                <a:cs typeface="Times New Roman" panose="02020603050405020304" pitchFamily="18" charset="0"/>
              </a:rPr>
              <a:t>(2</a:t>
            </a:r>
            <a:r>
              <a:rPr lang="zh-CN" altLang="zh-CN" sz="1200" dirty="0">
                <a:effectLst/>
                <a:latin typeface="Times New Roman" panose="02020603050405020304" pitchFamily="18" charset="0"/>
                <a:ea typeface="仿宋_GB2312"/>
                <a:cs typeface="Times New Roman" panose="02020603050405020304" pitchFamily="18" charset="0"/>
              </a:rPr>
              <a:t>篇</a:t>
            </a:r>
            <a:r>
              <a:rPr lang="en-US" altLang="zh-CN" sz="1200" dirty="0">
                <a:effectLst/>
                <a:latin typeface="Times New Roman" panose="02020603050405020304" pitchFamily="18" charset="0"/>
                <a:ea typeface="仿宋_GB2312"/>
                <a:cs typeface="Times New Roman" panose="02020603050405020304" pitchFamily="18" charset="0"/>
              </a:rPr>
              <a:t>)</a:t>
            </a:r>
            <a:r>
              <a:rPr lang="zh-CN" altLang="en-US" sz="1200" dirty="0">
                <a:effectLst/>
                <a:latin typeface="Times New Roman" panose="02020603050405020304" pitchFamily="18" charset="0"/>
                <a:ea typeface="仿宋_GB2312"/>
                <a:cs typeface="Times New Roman" panose="02020603050405020304" pitchFamily="18" charset="0"/>
              </a:rPr>
              <a:t>等</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国内外高影响力期刊，其中</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5</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篇（曾）入围</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ESI</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高被引论文，</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8</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篇被选为期刊封面，总引用次数超</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3000</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余次；申请中国发明专利</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8</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项，已授权</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项。</a:t>
            </a:r>
            <a:endPar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主要业绩</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国家自然科学基金面上和青年项目</a:t>
            </a:r>
            <a:r>
              <a:rPr lang="en-US" altLang="zh-CN"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1</a:t>
            </a:r>
            <a:r>
              <a:rPr lang="zh-CN" altLang="en-US" sz="1200" dirty="0">
                <a:solidFill>
                  <a:prstClr val="black"/>
                </a:solidFill>
                <a:latin typeface="Times New Roman" panose="02020603050405020304" pitchFamily="18" charset="0"/>
                <a:ea typeface="微软雅黑" panose="020B0503020204020204" charset="-122"/>
                <a:cs typeface="Times New Roman" panose="02020603050405020304" pitchFamily="18" charset="0"/>
              </a:rPr>
              <a:t>项。</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lvl="0" eaLnBrk="1" hangingPunct="1">
              <a:lnSpc>
                <a:spcPct val="120000"/>
              </a:lnSpc>
              <a:spcBef>
                <a:spcPts val="600"/>
              </a:spcBef>
              <a:defRPr/>
            </a:pPr>
            <a:r>
              <a:rPr lang="zh-CN" altLang="en-US"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近</a:t>
            </a:r>
            <a:r>
              <a:rPr lang="en-US" altLang="zh-CN"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5</a:t>
            </a:r>
            <a:r>
              <a:rPr lang="zh-CN" altLang="en-US" sz="12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年代表论文</a:t>
            </a: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a:t>
            </a:r>
            <a:endPar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r>
              <a:rPr lang="en-US" altLang="zh-CN" sz="1000" b="1" dirty="0">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 Design of Therapeutic Biomaterials to Control Inflammation. </a:t>
            </a:r>
            <a:r>
              <a:rPr lang="en-US" altLang="zh-CN" sz="1000" b="1" i="1" dirty="0">
                <a:latin typeface="Times New Roman" panose="02020603050405020304" pitchFamily="18" charset="0"/>
                <a:cs typeface="Times New Roman" panose="02020603050405020304" pitchFamily="18" charset="0"/>
              </a:rPr>
              <a:t>Nature Reviews Materials</a:t>
            </a:r>
            <a:r>
              <a:rPr lang="en-US" altLang="zh-CN" sz="1000" dirty="0">
                <a:latin typeface="Times New Roman" panose="02020603050405020304" pitchFamily="18" charset="0"/>
                <a:cs typeface="Times New Roman" panose="02020603050405020304" pitchFamily="18" charset="0"/>
              </a:rPr>
              <a:t>. 2022.</a:t>
            </a:r>
            <a:endParaRPr lang="zh-CN" altLang="zh-CN" sz="1000" dirty="0">
              <a:latin typeface="Times New Roman" panose="02020603050405020304" pitchFamily="18" charset="0"/>
              <a:cs typeface="Times New Roman" panose="02020603050405020304" pitchFamily="18" charset="0"/>
            </a:endParaRPr>
          </a:p>
          <a:p>
            <a:r>
              <a:rPr lang="en-US" altLang="zh-CN" sz="1000" b="1" dirty="0">
                <a:latin typeface="Times New Roman" panose="02020603050405020304" pitchFamily="18" charset="0"/>
                <a:cs typeface="Times New Roman" panose="02020603050405020304" pitchFamily="18" charset="0"/>
              </a:rPr>
              <a:t>2. </a:t>
            </a:r>
            <a:r>
              <a:rPr lang="en-US" altLang="zh-CN" sz="1000" dirty="0">
                <a:latin typeface="Times New Roman" panose="02020603050405020304" pitchFamily="18" charset="0"/>
                <a:cs typeface="Times New Roman" panose="02020603050405020304" pitchFamily="18" charset="0"/>
              </a:rPr>
              <a:t>A nanoparticulate dual scavenger for targeted therapy of inflammatory bowel disease. </a:t>
            </a:r>
            <a:r>
              <a:rPr lang="en-US" altLang="zh-CN" sz="1000" b="1" i="1" dirty="0">
                <a:latin typeface="Times New Roman" panose="02020603050405020304" pitchFamily="18" charset="0"/>
                <a:cs typeface="Times New Roman" panose="02020603050405020304" pitchFamily="18" charset="0"/>
              </a:rPr>
              <a:t>Science Advances</a:t>
            </a:r>
            <a:r>
              <a:rPr lang="en-US" altLang="zh-CN" sz="1000" dirty="0">
                <a:latin typeface="Times New Roman" panose="02020603050405020304" pitchFamily="18" charset="0"/>
                <a:cs typeface="Times New Roman" panose="02020603050405020304" pitchFamily="18" charset="0"/>
              </a:rPr>
              <a:t>. 2022, 8: eabj2372.</a:t>
            </a:r>
            <a:endParaRPr lang="en-US" altLang="zh-CN" sz="1000" dirty="0">
              <a:latin typeface="Times New Roman" panose="02020603050405020304" pitchFamily="18" charset="0"/>
              <a:cs typeface="Times New Roman" panose="02020603050405020304" pitchFamily="18" charset="0"/>
            </a:endParaRPr>
          </a:p>
          <a:p>
            <a:r>
              <a:rPr lang="en-US" altLang="zh-CN" sz="1000" b="1" dirty="0">
                <a:latin typeface="Times New Roman" panose="02020603050405020304" pitchFamily="18" charset="0"/>
                <a:cs typeface="Times New Roman" panose="02020603050405020304" pitchFamily="18" charset="0"/>
              </a:rPr>
              <a:t>3. </a:t>
            </a:r>
            <a:r>
              <a:rPr lang="en-US" altLang="zh-CN" sz="1000" dirty="0">
                <a:latin typeface="Times New Roman" panose="02020603050405020304" pitchFamily="18" charset="0"/>
                <a:cs typeface="Times New Roman" panose="02020603050405020304" pitchFamily="18" charset="0"/>
              </a:rPr>
              <a:t>Treatment of Severe Sepsis with Nanoparticulate Cell-free DNA Scavengers. </a:t>
            </a:r>
            <a:r>
              <a:rPr lang="en-US" altLang="zh-CN" sz="1000" b="1" i="1" dirty="0">
                <a:latin typeface="Times New Roman" panose="02020603050405020304" pitchFamily="18" charset="0"/>
                <a:cs typeface="Times New Roman" panose="02020603050405020304" pitchFamily="18" charset="0"/>
              </a:rPr>
              <a:t>Science Advances</a:t>
            </a:r>
            <a:r>
              <a:rPr lang="en-US" altLang="zh-CN" sz="1000" dirty="0">
                <a:latin typeface="Times New Roman" panose="02020603050405020304" pitchFamily="18" charset="0"/>
                <a:cs typeface="Times New Roman" panose="02020603050405020304" pitchFamily="18" charset="0"/>
              </a:rPr>
              <a:t>. 2020, 6: eaay7148.</a:t>
            </a:r>
            <a:endParaRPr lang="zh-CN" altLang="zh-CN" sz="1000" dirty="0">
              <a:latin typeface="Times New Roman" panose="02020603050405020304" pitchFamily="18" charset="0"/>
              <a:cs typeface="Times New Roman" panose="02020603050405020304" pitchFamily="18" charset="0"/>
            </a:endParaRPr>
          </a:p>
          <a:p>
            <a:pPr lvl="0"/>
            <a:r>
              <a:rPr lang="en-US" altLang="zh-CN" sz="1000" b="1" dirty="0">
                <a:latin typeface="Times New Roman" panose="02020603050405020304" pitchFamily="18" charset="0"/>
                <a:cs typeface="Times New Roman" panose="02020603050405020304" pitchFamily="18" charset="0"/>
              </a:rPr>
              <a:t>4.</a:t>
            </a:r>
            <a:r>
              <a:rPr lang="zh-CN" altLang="en-US" sz="1000" b="1" dirty="0">
                <a:latin typeface="Times New Roman" panose="02020603050405020304" pitchFamily="18" charset="0"/>
                <a:cs typeface="Times New Roman" panose="02020603050405020304" pitchFamily="18" charset="0"/>
              </a:rPr>
              <a:t> </a:t>
            </a:r>
            <a:r>
              <a:rPr lang="en-US" altLang="zh-CN" sz="1000" dirty="0">
                <a:latin typeface="Times New Roman" panose="02020603050405020304" pitchFamily="18" charset="0"/>
                <a:cs typeface="Times New Roman" panose="02020603050405020304" pitchFamily="18" charset="0"/>
              </a:rPr>
              <a:t>Biomimetic </a:t>
            </a:r>
            <a:r>
              <a:rPr lang="en-US" altLang="zh-CN" sz="1000" dirty="0" err="1">
                <a:latin typeface="Times New Roman" panose="02020603050405020304" pitchFamily="18" charset="0"/>
                <a:cs typeface="Times New Roman" panose="02020603050405020304" pitchFamily="18" charset="0"/>
              </a:rPr>
              <a:t>Diselenide</a:t>
            </a:r>
            <a:r>
              <a:rPr lang="en-US" altLang="zh-CN" sz="1000" dirty="0">
                <a:latin typeface="Times New Roman" panose="02020603050405020304" pitchFamily="18" charset="0"/>
                <a:cs typeface="Times New Roman" panose="02020603050405020304" pitchFamily="18" charset="0"/>
              </a:rPr>
              <a:t>-Bridged Mesoporous </a:t>
            </a:r>
            <a:r>
              <a:rPr lang="en-US" altLang="zh-CN" sz="1000" dirty="0" err="1">
                <a:latin typeface="Times New Roman" panose="02020603050405020304" pitchFamily="18" charset="0"/>
                <a:cs typeface="Times New Roman" panose="02020603050405020304" pitchFamily="18" charset="0"/>
              </a:rPr>
              <a:t>Organosilica</a:t>
            </a:r>
            <a:r>
              <a:rPr lang="en-US" altLang="zh-CN" sz="1000" dirty="0">
                <a:latin typeface="Times New Roman" panose="02020603050405020304" pitchFamily="18" charset="0"/>
                <a:cs typeface="Times New Roman" panose="02020603050405020304" pitchFamily="18" charset="0"/>
              </a:rPr>
              <a:t> Nanoparticles as an X-ray-Responsive Biodegradable Carrier for Chemo-Immunotherapy. </a:t>
            </a:r>
            <a:r>
              <a:rPr lang="en-US" altLang="zh-CN" sz="1000" b="1" i="1" dirty="0">
                <a:latin typeface="Times New Roman" panose="02020603050405020304" pitchFamily="18" charset="0"/>
                <a:cs typeface="Times New Roman" panose="02020603050405020304" pitchFamily="18" charset="0"/>
              </a:rPr>
              <a:t>Advanced Materials</a:t>
            </a:r>
            <a:r>
              <a:rPr lang="en-US" altLang="zh-CN" sz="1000" dirty="0">
                <a:latin typeface="Times New Roman" panose="02020603050405020304" pitchFamily="18" charset="0"/>
                <a:cs typeface="Times New Roman" panose="02020603050405020304" pitchFamily="18" charset="0"/>
              </a:rPr>
              <a:t>. 2020, 32: 2004385</a:t>
            </a:r>
            <a:r>
              <a:rPr lang="en-US" altLang="zh-CN" sz="1000" b="1" dirty="0">
                <a:latin typeface="Times New Roman" panose="02020603050405020304" pitchFamily="18" charset="0"/>
                <a:cs typeface="Times New Roman" panose="02020603050405020304" pitchFamily="18" charset="0"/>
              </a:rPr>
              <a:t>. (</a:t>
            </a:r>
            <a:r>
              <a:rPr lang="zh-CN" altLang="en-US" sz="1000" b="1" dirty="0">
                <a:latin typeface="Times New Roman" panose="02020603050405020304" pitchFamily="18" charset="0"/>
                <a:cs typeface="Times New Roman" panose="02020603050405020304" pitchFamily="18" charset="0"/>
              </a:rPr>
              <a:t>封面论文</a:t>
            </a:r>
            <a:r>
              <a:rPr lang="en-US" altLang="zh-CN" sz="1000" b="1" dirty="0">
                <a:latin typeface="Times New Roman" panose="02020603050405020304" pitchFamily="18" charset="0"/>
                <a:cs typeface="Times New Roman" panose="02020603050405020304" pitchFamily="18" charset="0"/>
              </a:rPr>
              <a:t>).</a:t>
            </a:r>
            <a:endParaRPr lang="en-US" altLang="zh-CN" sz="1000" b="1" dirty="0">
              <a:latin typeface="Times New Roman" panose="02020603050405020304" pitchFamily="18" charset="0"/>
              <a:cs typeface="Times New Roman" panose="02020603050405020304" pitchFamily="18" charset="0"/>
            </a:endParaRPr>
          </a:p>
          <a:p>
            <a:r>
              <a:rPr lang="en-US" altLang="zh-CN" sz="1000" b="1" dirty="0">
                <a:latin typeface="Times New Roman" panose="02020603050405020304" pitchFamily="18" charset="0"/>
                <a:cs typeface="Times New Roman" panose="02020603050405020304" pitchFamily="18" charset="0"/>
              </a:rPr>
              <a:t>5</a:t>
            </a:r>
            <a:r>
              <a:rPr lang="en-US" altLang="zh-CN" sz="1000" dirty="0">
                <a:latin typeface="Times New Roman" panose="02020603050405020304" pitchFamily="18" charset="0"/>
                <a:cs typeface="Times New Roman" panose="02020603050405020304" pitchFamily="18" charset="0"/>
              </a:rPr>
              <a:t>. Bioinspired </a:t>
            </a:r>
            <a:r>
              <a:rPr lang="en-US" altLang="zh-CN" sz="1000" dirty="0" err="1">
                <a:latin typeface="Times New Roman" panose="02020603050405020304" pitchFamily="18" charset="0"/>
                <a:cs typeface="Times New Roman" panose="02020603050405020304" pitchFamily="18" charset="0"/>
              </a:rPr>
              <a:t>Diselenide</a:t>
            </a:r>
            <a:r>
              <a:rPr lang="en-US" altLang="zh-CN" sz="1000" dirty="0">
                <a:latin typeface="Times New Roman" panose="02020603050405020304" pitchFamily="18" charset="0"/>
                <a:cs typeface="Times New Roman" panose="02020603050405020304" pitchFamily="18" charset="0"/>
              </a:rPr>
              <a:t>-Bridged Mesoporous Silica Nanoparticles for Dual-Responsive Protein Delivery. </a:t>
            </a:r>
            <a:r>
              <a:rPr lang="en-US" altLang="zh-CN" sz="1000" b="1" i="1" dirty="0">
                <a:latin typeface="Times New Roman" panose="02020603050405020304" pitchFamily="18" charset="0"/>
                <a:cs typeface="Times New Roman" panose="02020603050405020304" pitchFamily="18" charset="0"/>
              </a:rPr>
              <a:t>Advanced Materials</a:t>
            </a:r>
            <a:r>
              <a:rPr lang="en-US" altLang="zh-CN" sz="1000" dirty="0">
                <a:latin typeface="Times New Roman" panose="02020603050405020304" pitchFamily="18" charset="0"/>
                <a:cs typeface="Times New Roman" panose="02020603050405020304" pitchFamily="18" charset="0"/>
              </a:rPr>
              <a:t>. 2018, 30: 1801198. </a:t>
            </a:r>
            <a:r>
              <a:rPr lang="en-US" altLang="zh-CN" sz="1000" b="1" dirty="0">
                <a:latin typeface="Times New Roman" panose="02020603050405020304" pitchFamily="18" charset="0"/>
                <a:cs typeface="Times New Roman" panose="02020603050405020304" pitchFamily="18" charset="0"/>
              </a:rPr>
              <a:t>(</a:t>
            </a:r>
            <a:r>
              <a:rPr lang="zh-CN" altLang="en-US" sz="1000" b="1" dirty="0">
                <a:latin typeface="Times New Roman" panose="02020603050405020304" pitchFamily="18" charset="0"/>
                <a:cs typeface="Times New Roman" panose="02020603050405020304" pitchFamily="18" charset="0"/>
              </a:rPr>
              <a:t>封面论文，</a:t>
            </a:r>
            <a:r>
              <a:rPr lang="en-US" altLang="zh-CN" sz="1000" b="1" dirty="0">
                <a:latin typeface="Times New Roman" panose="02020603050405020304" pitchFamily="18" charset="0"/>
                <a:cs typeface="Times New Roman" panose="02020603050405020304" pitchFamily="18" charset="0"/>
              </a:rPr>
              <a:t>ESI</a:t>
            </a:r>
            <a:r>
              <a:rPr lang="zh-CN" altLang="en-US" sz="1000" b="1" dirty="0">
                <a:latin typeface="Times New Roman" panose="02020603050405020304" pitchFamily="18" charset="0"/>
                <a:cs typeface="Times New Roman" panose="02020603050405020304" pitchFamily="18" charset="0"/>
              </a:rPr>
              <a:t>高被引论文</a:t>
            </a:r>
            <a:r>
              <a:rPr lang="zh-CN" altLang="zh-CN" sz="1000" b="1" dirty="0">
                <a:latin typeface="Times New Roman" panose="02020603050405020304" pitchFamily="18" charset="0"/>
                <a:cs typeface="Times New Roman" panose="02020603050405020304" pitchFamily="18" charset="0"/>
              </a:rPr>
              <a:t>）</a:t>
            </a:r>
            <a:endParaRPr lang="en-US" altLang="zh-CN" sz="1000" b="1" dirty="0">
              <a:latin typeface="Times New Roman" panose="02020603050405020304" pitchFamily="18" charset="0"/>
              <a:cs typeface="Times New Roman" panose="02020603050405020304" pitchFamily="18" charset="0"/>
            </a:endParaRPr>
          </a:p>
          <a:p>
            <a:r>
              <a:rPr lang="en-US" altLang="zh-CN" sz="1000" b="1" dirty="0">
                <a:latin typeface="Times New Roman" panose="02020603050405020304" pitchFamily="18" charset="0"/>
                <a:cs typeface="Times New Roman" panose="02020603050405020304" pitchFamily="18" charset="0"/>
              </a:rPr>
              <a:t>6</a:t>
            </a:r>
            <a:r>
              <a:rPr lang="en-US" altLang="zh-CN" sz="1000" dirty="0">
                <a:latin typeface="Times New Roman" panose="02020603050405020304" pitchFamily="18" charset="0"/>
                <a:cs typeface="Times New Roman" panose="02020603050405020304" pitchFamily="18" charset="0"/>
              </a:rPr>
              <a:t>. A Versatile and Robust Platform for the Scalable Manufacture of Biomimetic </a:t>
            </a:r>
            <a:r>
              <a:rPr lang="en-US" altLang="zh-CN" sz="1000" dirty="0" err="1">
                <a:latin typeface="Times New Roman" panose="02020603050405020304" pitchFamily="18" charset="0"/>
                <a:cs typeface="Times New Roman" panose="02020603050405020304" pitchFamily="18" charset="0"/>
              </a:rPr>
              <a:t>Nanovaccines</a:t>
            </a:r>
            <a:r>
              <a:rPr lang="en-US" altLang="zh-CN" sz="1000" dirty="0">
                <a:latin typeface="Times New Roman" panose="02020603050405020304" pitchFamily="18" charset="0"/>
                <a:cs typeface="Times New Roman" panose="02020603050405020304" pitchFamily="18" charset="0"/>
              </a:rPr>
              <a:t>. </a:t>
            </a:r>
            <a:r>
              <a:rPr lang="en-US" altLang="zh-CN" sz="1000" b="1" i="1" dirty="0">
                <a:latin typeface="Times New Roman" panose="02020603050405020304" pitchFamily="18" charset="0"/>
                <a:cs typeface="Times New Roman" panose="02020603050405020304" pitchFamily="18" charset="0"/>
              </a:rPr>
              <a:t>Advanced Science</a:t>
            </a:r>
            <a:r>
              <a:rPr lang="en-US" altLang="zh-CN" sz="1000" dirty="0">
                <a:latin typeface="Times New Roman" panose="02020603050405020304" pitchFamily="18" charset="0"/>
                <a:cs typeface="Times New Roman" panose="02020603050405020304" pitchFamily="18" charset="0"/>
              </a:rPr>
              <a:t>. 2021, 6: 2002020.</a:t>
            </a:r>
            <a:endParaRPr lang="en-US" altLang="zh-CN" sz="1000" dirty="0">
              <a:latin typeface="Times New Roman" panose="02020603050405020304" pitchFamily="18" charset="0"/>
              <a:cs typeface="Times New Roman" panose="02020603050405020304" pitchFamily="18" charset="0"/>
            </a:endParaRPr>
          </a:p>
          <a:p>
            <a:r>
              <a:rPr lang="en-US" altLang="zh-CN" sz="1000" b="1" dirty="0">
                <a:latin typeface="Times New Roman" panose="02020603050405020304" pitchFamily="18" charset="0"/>
                <a:cs typeface="Times New Roman" panose="02020603050405020304" pitchFamily="18" charset="0"/>
              </a:rPr>
              <a:t>7. </a:t>
            </a:r>
            <a:r>
              <a:rPr lang="en-US" altLang="zh-CN" sz="1000" dirty="0">
                <a:latin typeface="Times New Roman" panose="02020603050405020304" pitchFamily="18" charset="0"/>
                <a:cs typeface="Times New Roman" panose="02020603050405020304" pitchFamily="18" charset="0"/>
              </a:rPr>
              <a:t>Janus </a:t>
            </a:r>
            <a:r>
              <a:rPr lang="en-US" altLang="zh-CN" sz="1000" dirty="0" err="1">
                <a:latin typeface="Times New Roman" panose="02020603050405020304" pitchFamily="18" charset="0"/>
                <a:cs typeface="Times New Roman" panose="02020603050405020304" pitchFamily="18" charset="0"/>
              </a:rPr>
              <a:t>Nanobullets</a:t>
            </a:r>
            <a:r>
              <a:rPr lang="en-US" altLang="zh-CN" sz="1000" dirty="0">
                <a:latin typeface="Times New Roman" panose="02020603050405020304" pitchFamily="18" charset="0"/>
                <a:cs typeface="Times New Roman" panose="02020603050405020304" pitchFamily="18" charset="0"/>
              </a:rPr>
              <a:t> Combine Photodynamic Therapy and Magnetic Hyperthermia to Potentiate Synergetic Anti-Metastatic Immunotherapy. </a:t>
            </a:r>
            <a:r>
              <a:rPr lang="en-US" altLang="zh-CN" sz="1000" b="1" i="1" dirty="0">
                <a:latin typeface="Times New Roman" panose="02020603050405020304" pitchFamily="18" charset="0"/>
                <a:cs typeface="Times New Roman" panose="02020603050405020304" pitchFamily="18" charset="0"/>
              </a:rPr>
              <a:t>Advanced Science</a:t>
            </a:r>
            <a:r>
              <a:rPr lang="en-US" altLang="zh-CN" sz="1000" dirty="0">
                <a:latin typeface="Times New Roman" panose="02020603050405020304" pitchFamily="18" charset="0"/>
                <a:cs typeface="Times New Roman" panose="02020603050405020304" pitchFamily="18" charset="0"/>
              </a:rPr>
              <a:t>. 2019, 6, 1901690 </a:t>
            </a:r>
            <a:r>
              <a:rPr lang="en-US" altLang="zh-CN" sz="1000" b="1" dirty="0">
                <a:latin typeface="Times New Roman" panose="02020603050405020304" pitchFamily="18" charset="0"/>
                <a:cs typeface="Times New Roman" panose="02020603050405020304" pitchFamily="18" charset="0"/>
              </a:rPr>
              <a:t>(</a:t>
            </a:r>
            <a:r>
              <a:rPr lang="zh-CN" altLang="en-US" sz="1000" b="1" dirty="0">
                <a:latin typeface="Times New Roman" panose="02020603050405020304" pitchFamily="18" charset="0"/>
                <a:cs typeface="Times New Roman" panose="02020603050405020304" pitchFamily="18" charset="0"/>
              </a:rPr>
              <a:t>封面论文，</a:t>
            </a:r>
            <a:r>
              <a:rPr lang="en-US" altLang="zh-CN" sz="1000" b="1" dirty="0">
                <a:latin typeface="Times New Roman" panose="02020603050405020304" pitchFamily="18" charset="0"/>
                <a:cs typeface="Times New Roman" panose="02020603050405020304" pitchFamily="18" charset="0"/>
              </a:rPr>
              <a:t>ESI</a:t>
            </a:r>
            <a:r>
              <a:rPr lang="zh-CN" altLang="en-US" sz="1000" b="1" dirty="0">
                <a:latin typeface="Times New Roman" panose="02020603050405020304" pitchFamily="18" charset="0"/>
                <a:cs typeface="Times New Roman" panose="02020603050405020304" pitchFamily="18" charset="0"/>
              </a:rPr>
              <a:t>高被引论文</a:t>
            </a:r>
            <a:r>
              <a:rPr lang="en-US" altLang="zh-CN" sz="1000" b="1" dirty="0">
                <a:latin typeface="Times New Roman" panose="02020603050405020304" pitchFamily="18" charset="0"/>
                <a:cs typeface="Times New Roman" panose="02020603050405020304" pitchFamily="18" charset="0"/>
              </a:rPr>
              <a:t>)</a:t>
            </a:r>
            <a:endParaRPr lang="zh-CN" altLang="zh-CN" sz="1000" dirty="0">
              <a:latin typeface="Times New Roman" panose="02020603050405020304" pitchFamily="18" charset="0"/>
              <a:cs typeface="Times New Roman" panose="02020603050405020304" pitchFamily="18" charset="0"/>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邵丹</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307777"/>
          </a:xfrm>
          <a:prstGeom prst="rect">
            <a:avLst/>
          </a:prstGeom>
          <a:noFill/>
        </p:spPr>
        <p:txBody>
          <a:bodyPr>
            <a:spAutoFit/>
          </a:bodyPr>
          <a:lstStyle/>
          <a:p>
            <a:pPr fontAlgn="auto">
              <a:spcBef>
                <a:spcPts val="0"/>
              </a:spcBef>
              <a:spcAft>
                <a:spcPts val="0"/>
              </a:spcAft>
              <a:defRPr/>
            </a:pPr>
            <a:r>
              <a:rPr lang="zh-CN" altLang="en-US" sz="1400" b="1" spc="120" dirty="0">
                <a:solidFill>
                  <a:srgbClr val="FFFFFF"/>
                </a:solidFill>
                <a:latin typeface="微软雅黑" panose="020B0503020204020204" charset="-122"/>
                <a:ea typeface="微软雅黑" panose="020B0503020204020204" charset="-122"/>
              </a:rPr>
              <a:t>研究员 博士生导师       </a:t>
            </a:r>
            <a:endParaRPr lang="en-US" altLang="zh-CN" sz="1400" b="1" spc="120" dirty="0">
              <a:solidFill>
                <a:srgbClr val="FFFFFF"/>
              </a:solidFill>
              <a:latin typeface="微软雅黑" panose="020B0503020204020204" charset="-122"/>
              <a:ea typeface="微软雅黑" panose="020B0503020204020204" charset="-122"/>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929281" cy="52322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2020</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年招生专业和类型</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466135"/>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401" y="2491662"/>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485232" y="5760464"/>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767807" y="5785864"/>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2640012" y="2795392"/>
            <a:ext cx="3996423" cy="2954335"/>
          </a:xfrm>
          <a:prstGeom prst="rect">
            <a:avLst/>
          </a:prstGeom>
        </p:spPr>
        <p:txBody>
          <a:bodyPr wrap="square">
            <a:spAutoFit/>
          </a:bodyPr>
          <a:lstStyle/>
          <a:p>
            <a:pPr>
              <a:lnSpc>
                <a:spcPct val="120000"/>
              </a:lnSpc>
            </a:pPr>
            <a:r>
              <a:rPr lang="en-US" altLang="zh-CN" sz="1200" dirty="0">
                <a:latin typeface="微软雅黑" panose="020B0503020204020204" charset="-122"/>
                <a:ea typeface="微软雅黑" panose="020B0503020204020204" charset="-122"/>
              </a:rPr>
              <a:t>2006-2010   </a:t>
            </a:r>
            <a:r>
              <a:rPr lang="zh-CN" altLang="en-US" sz="1200" dirty="0">
                <a:latin typeface="微软雅黑" panose="020B0503020204020204" charset="-122"/>
                <a:ea typeface="微软雅黑" panose="020B0503020204020204" charset="-122"/>
              </a:rPr>
              <a:t>四川大学</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  药学       理学学士</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2010-2015   </a:t>
            </a:r>
            <a:r>
              <a:rPr lang="zh-CN" altLang="en-US" sz="1200" dirty="0">
                <a:latin typeface="微软雅黑" panose="020B0503020204020204" charset="-122"/>
                <a:ea typeface="微软雅黑" panose="020B0503020204020204" charset="-122"/>
              </a:rPr>
              <a:t>吉林大学   药理学    医学博士</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2015-2016   </a:t>
            </a:r>
            <a:r>
              <a:rPr lang="zh-CN" altLang="en-US" sz="1200" dirty="0">
                <a:latin typeface="微软雅黑" panose="020B0503020204020204" charset="-122"/>
                <a:ea typeface="微软雅黑" panose="020B0503020204020204" charset="-122"/>
              </a:rPr>
              <a:t>中科院苏州医工所    研究实习员</a:t>
            </a:r>
            <a:endParaRPr lang="en-US" altLang="zh-CN" sz="1200" dirty="0">
              <a:latin typeface="微软雅黑" panose="020B0503020204020204" charset="-122"/>
              <a:ea typeface="微软雅黑" panose="020B0503020204020204" charset="-122"/>
            </a:endParaRPr>
          </a:p>
          <a:p>
            <a:pPr>
              <a:lnSpc>
                <a:spcPct val="120000"/>
              </a:lnSpc>
            </a:pPr>
            <a:r>
              <a:rPr lang="en-US" altLang="zh-CN" sz="1200" dirty="0">
                <a:latin typeface="微软雅黑" panose="020B0503020204020204" charset="-122"/>
                <a:ea typeface="微软雅黑" panose="020B0503020204020204" charset="-122"/>
              </a:rPr>
              <a:t>2016-2019   </a:t>
            </a:r>
            <a:r>
              <a:rPr lang="zh-CN" altLang="en-US" sz="1200" dirty="0">
                <a:latin typeface="微软雅黑" panose="020B0503020204020204" charset="-122"/>
                <a:ea typeface="微软雅黑" panose="020B0503020204020204" charset="-122"/>
              </a:rPr>
              <a:t>美国哥伦比亚大学    博士后</a:t>
            </a:r>
            <a:endParaRPr lang="en-US" altLang="zh-CN" sz="1200" dirty="0">
              <a:latin typeface="微软雅黑" panose="020B0503020204020204" charset="-122"/>
              <a:ea typeface="微软雅黑" panose="020B0503020204020204" charset="-122"/>
            </a:endParaRPr>
          </a:p>
          <a:p>
            <a:pPr>
              <a:lnSpc>
                <a:spcPct val="120000"/>
              </a:lnSpc>
            </a:pPr>
            <a:endParaRPr lang="en-US" altLang="zh-CN" sz="1200" dirty="0">
              <a:latin typeface="微软雅黑" panose="020B0503020204020204" charset="-122"/>
              <a:ea typeface="微软雅黑" panose="020B0503020204020204" charset="-122"/>
            </a:endParaRPr>
          </a:p>
          <a:p>
            <a:pPr>
              <a:lnSpc>
                <a:spcPct val="120000"/>
              </a:lnSpc>
            </a:pPr>
            <a:r>
              <a:rPr lang="en-US" altLang="en-US" sz="1200" dirty="0">
                <a:latin typeface="微软雅黑" panose="020B0503020204020204" charset="-122"/>
                <a:ea typeface="微软雅黑" panose="020B0503020204020204" charset="-122"/>
                <a:cs typeface="宋体" panose="02010600030101010101" pitchFamily="2" charset="-122"/>
              </a:rPr>
              <a:t>2019</a:t>
            </a:r>
            <a:r>
              <a:rPr lang="zh-CN" altLang="en-US" sz="1200" dirty="0">
                <a:latin typeface="微软雅黑" panose="020B0503020204020204" charset="-122"/>
                <a:ea typeface="微软雅黑" panose="020B0503020204020204" charset="-122"/>
                <a:cs typeface="宋体" panose="02010600030101010101" pitchFamily="2" charset="-122"/>
              </a:rPr>
              <a:t>年</a:t>
            </a:r>
            <a:r>
              <a:rPr lang="en-US" altLang="en-US" sz="1200" dirty="0">
                <a:latin typeface="微软雅黑" panose="020B0503020204020204" charset="-122"/>
                <a:ea typeface="微软雅黑" panose="020B0503020204020204" charset="-122"/>
                <a:cs typeface="宋体" panose="02010600030101010101" pitchFamily="2" charset="-122"/>
              </a:rPr>
              <a:t>9</a:t>
            </a:r>
            <a:r>
              <a:rPr lang="zh-CN" altLang="en-US" sz="1200" dirty="0">
                <a:latin typeface="微软雅黑" panose="020B0503020204020204" charset="-122"/>
                <a:ea typeface="微软雅黑" panose="020B0503020204020204" charset="-122"/>
                <a:cs typeface="宋体" panose="02010600030101010101" pitchFamily="2" charset="-122"/>
              </a:rPr>
              <a:t>月通过华南理工大学</a:t>
            </a:r>
            <a:r>
              <a:rPr lang="en-US" altLang="en-US" sz="1200" dirty="0">
                <a:latin typeface="微软雅黑" panose="020B0503020204020204" charset="-122"/>
                <a:ea typeface="微软雅黑" panose="020B0503020204020204" charset="-122"/>
                <a:cs typeface="宋体" panose="02010600030101010101" pitchFamily="2" charset="-122"/>
              </a:rPr>
              <a:t>“</a:t>
            </a:r>
            <a:r>
              <a:rPr lang="zh-CN" altLang="en-US" sz="1200" dirty="0">
                <a:latin typeface="微软雅黑" panose="020B0503020204020204" charset="-122"/>
                <a:ea typeface="微软雅黑" panose="020B0503020204020204" charset="-122"/>
                <a:cs typeface="宋体" panose="02010600030101010101" pitchFamily="2" charset="-122"/>
              </a:rPr>
              <a:t>高层次人才引进计划</a:t>
            </a:r>
            <a:r>
              <a:rPr lang="en-US" altLang="en-US" sz="1200" dirty="0">
                <a:latin typeface="微软雅黑" panose="020B0503020204020204" charset="-122"/>
                <a:ea typeface="微软雅黑" panose="020B0503020204020204" charset="-122"/>
                <a:cs typeface="宋体" panose="02010600030101010101" pitchFamily="2" charset="-122"/>
              </a:rPr>
              <a:t>”</a:t>
            </a:r>
            <a:r>
              <a:rPr lang="zh-CN" altLang="en-US" sz="1200" dirty="0">
                <a:latin typeface="微软雅黑" panose="020B0503020204020204" charset="-122"/>
                <a:ea typeface="微软雅黑" panose="020B0503020204020204" charset="-122"/>
                <a:cs typeface="宋体" panose="02010600030101010101" pitchFamily="2" charset="-122"/>
              </a:rPr>
              <a:t>加入医学院</a:t>
            </a:r>
            <a:r>
              <a:rPr lang="en-US" altLang="zh-CN" sz="1200" dirty="0">
                <a:latin typeface="微软雅黑" panose="020B0503020204020204" charset="-122"/>
                <a:ea typeface="微软雅黑" panose="020B0503020204020204" charset="-122"/>
                <a:cs typeface="宋体" panose="02010600030101010101" pitchFamily="2" charset="-122"/>
              </a:rPr>
              <a:t>/</a:t>
            </a:r>
            <a:r>
              <a:rPr lang="zh-CN" altLang="en-US" sz="1200" dirty="0">
                <a:latin typeface="微软雅黑" panose="020B0503020204020204" charset="-122"/>
                <a:ea typeface="微软雅黑" panose="020B0503020204020204" charset="-122"/>
                <a:cs typeface="宋体" panose="02010600030101010101" pitchFamily="2" charset="-122"/>
              </a:rPr>
              <a:t>生命科学研究院，</a:t>
            </a:r>
            <a:r>
              <a:rPr lang="zh-CN" altLang="en-US" sz="1200" dirty="0">
                <a:latin typeface="微软雅黑" panose="020B0503020204020204" charset="-122"/>
                <a:ea typeface="微软雅黑" panose="020B0503020204020204" charset="-122"/>
              </a:rPr>
              <a:t>针对炎症性疾病诊治中所面临的挑战和机遇，发展以可降解生物活性材料为基础且具有多重危险信号分子清除功能的生物活性与仿生材料，并系统性研究，实现炎症性疾病的诊治及相关器件研发和转化。生物效应与材料结构和组成之间的相互作用关系和机制，利用生物制造技术构筑系列生物活性和仿生材料</a:t>
            </a:r>
            <a:r>
              <a:rPr lang="zh-CN" altLang="en-US" sz="1200">
                <a:latin typeface="微软雅黑" panose="020B0503020204020204" charset="-122"/>
                <a:ea typeface="微软雅黑" panose="020B0503020204020204" charset="-122"/>
              </a:rPr>
              <a:t>，以期实现炎症</a:t>
            </a:r>
            <a:r>
              <a:rPr lang="zh-CN" altLang="en-US" sz="1200" dirty="0">
                <a:latin typeface="微软雅黑" panose="020B0503020204020204" charset="-122"/>
                <a:ea typeface="微软雅黑" panose="020B0503020204020204" charset="-122"/>
              </a:rPr>
              <a:t>性</a:t>
            </a:r>
            <a:r>
              <a:rPr lang="zh-CN" altLang="en-US" sz="1200">
                <a:latin typeface="微软雅黑" panose="020B0503020204020204" charset="-122"/>
                <a:ea typeface="微软雅黑" panose="020B0503020204020204" charset="-122"/>
              </a:rPr>
              <a:t>疾病的高效安全诊治</a:t>
            </a:r>
            <a:r>
              <a:rPr lang="zh-CN" altLang="en-US" sz="1200" dirty="0">
                <a:latin typeface="微软雅黑" panose="020B0503020204020204" charset="-122"/>
                <a:ea typeface="微软雅黑" panose="020B0503020204020204" charset="-122"/>
              </a:rPr>
              <a:t>。</a:t>
            </a:r>
            <a:endParaRPr lang="zh-CN" altLang="en-US" sz="1200" dirty="0">
              <a:latin typeface="微软雅黑" panose="020B0503020204020204" charset="-122"/>
              <a:ea typeface="微软雅黑" panose="020B0503020204020204" charset="-122"/>
            </a:endParaRPr>
          </a:p>
        </p:txBody>
      </p:sp>
      <p:sp>
        <p:nvSpPr>
          <p:cNvPr id="3" name="矩形 2"/>
          <p:cNvSpPr/>
          <p:nvPr/>
        </p:nvSpPr>
        <p:spPr>
          <a:xfrm>
            <a:off x="2485232" y="6146165"/>
            <a:ext cx="4245768" cy="461665"/>
          </a:xfrm>
          <a:prstGeom prst="rect">
            <a:avLst/>
          </a:prstGeom>
        </p:spPr>
        <p:txBody>
          <a:bodyPr wrap="square">
            <a:spAutoFit/>
          </a:bodyPr>
          <a:lstStyle/>
          <a:p>
            <a:r>
              <a:rPr lang="zh-CN" altLang="en-US" sz="1200" dirty="0"/>
              <a:t>担任中国化学快报英文版青年编委以及</a:t>
            </a:r>
            <a:r>
              <a:rPr lang="en-US" altLang="zh-CN" sz="1200" i="1" dirty="0">
                <a:latin typeface="Times New Roman" panose="02020603050405020304" pitchFamily="18" charset="0"/>
                <a:cs typeface="Times New Roman" panose="02020603050405020304" pitchFamily="18" charset="0"/>
              </a:rPr>
              <a:t>Molecules</a:t>
            </a:r>
            <a:r>
              <a:rPr lang="zh-CN" altLang="en-US" sz="1200" dirty="0"/>
              <a:t>和</a:t>
            </a:r>
            <a:r>
              <a:rPr lang="en-US" altLang="zh-CN" sz="1200" i="1" dirty="0">
                <a:latin typeface="Times New Roman" panose="02020603050405020304" pitchFamily="18" charset="0"/>
                <a:cs typeface="Times New Roman" panose="02020603050405020304" pitchFamily="18" charset="0"/>
              </a:rPr>
              <a:t>Advances in Polymer Technology</a:t>
            </a:r>
            <a:r>
              <a:rPr lang="zh-CN" altLang="en-US" sz="1200" dirty="0"/>
              <a:t>客座编辑。</a:t>
            </a:r>
            <a:endParaRPr lang="zh-CN" altLang="en-US" sz="1200" dirty="0"/>
          </a:p>
        </p:txBody>
      </p:sp>
      <p:pic>
        <p:nvPicPr>
          <p:cNvPr id="26" name="图片 2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088" y="1529637"/>
            <a:ext cx="1717590" cy="2252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43868" y="1599748"/>
            <a:ext cx="3579813" cy="683264"/>
          </a:xfrm>
          <a:prstGeom prst="rect">
            <a:avLst/>
          </a:prstGeom>
          <a:noFill/>
          <a:ln w="9525">
            <a:noFill/>
            <a:miter lim="800000"/>
          </a:ln>
        </p:spPr>
        <p:txBody>
          <a:bodyPr wrap="square">
            <a:spAutoFit/>
          </a:bodyPr>
          <a:lstStyle/>
          <a:p>
            <a:pPr lvl="0" eaLnBrk="1" hangingPunct="1">
              <a:lnSpc>
                <a:spcPct val="120000"/>
              </a:lnSpc>
              <a:defRPr/>
            </a:pPr>
            <a:r>
              <a:rPr lang="zh-CN" altLang="en-US" sz="1200" dirty="0">
                <a:solidFill>
                  <a:prstClr val="black"/>
                </a:solidFill>
                <a:latin typeface="等线" panose="02010600030101010101" pitchFamily="2" charset="-122"/>
                <a:ea typeface="等线" panose="02010600030101010101" pitchFamily="2" charset="-122"/>
              </a:rPr>
              <a:t>学术型硕士：生物医学工程</a:t>
            </a:r>
            <a:endParaRPr lang="en-US" altLang="zh-CN" sz="1200" dirty="0">
              <a:solidFill>
                <a:prstClr val="black"/>
              </a:solidFill>
              <a:latin typeface="等线" panose="02010600030101010101" pitchFamily="2" charset="-122"/>
              <a:ea typeface="等线" panose="02010600030101010101" pitchFamily="2"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084386"/>
            <a:ext cx="1920875" cy="516745"/>
          </a:xfrm>
          <a:prstGeom prst="rect">
            <a:avLst/>
          </a:prstGeom>
          <a:noFill/>
          <a:ln w="9525">
            <a:noFill/>
            <a:miter lim="800000"/>
          </a:ln>
        </p:spPr>
        <p:txBody>
          <a:bodyPr>
            <a:spAutoFit/>
          </a:bodyPr>
          <a:lstStyle/>
          <a:p>
            <a:pPr lvl="0" eaLnBrk="1" hangingPunct="1">
              <a:lnSpc>
                <a:spcPct val="120000"/>
              </a:lnSpc>
              <a:defRPr/>
            </a:pPr>
            <a:r>
              <a:rPr lang="de-DE" altLang="zh-CN" sz="1200" dirty="0">
                <a:solidFill>
                  <a:prstClr val="black"/>
                </a:solidFill>
                <a:latin typeface="微软雅黑" panose="020B0503020204020204" charset="-122"/>
                <a:ea typeface="微软雅黑" panose="020B0503020204020204" charset="-122"/>
              </a:rPr>
              <a:t>Tel:</a:t>
            </a: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83827812-50264</a:t>
            </a:r>
            <a:endParaRPr lang="de-DE"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defRPr/>
            </a:pPr>
            <a:r>
              <a:rPr lang="de-DE" altLang="zh-CN" sz="1200" dirty="0">
                <a:solidFill>
                  <a:prstClr val="black"/>
                </a:solidFill>
                <a:latin typeface="微软雅黑" panose="020B0503020204020204" charset="-122"/>
                <a:ea typeface="微软雅黑" panose="020B0503020204020204" charset="-122"/>
              </a:rPr>
              <a:t>Email</a:t>
            </a:r>
            <a:r>
              <a:rPr lang="zh-CN" altLang="en-US" sz="1200" dirty="0">
                <a:solidFill>
                  <a:prstClr val="black"/>
                </a:solidFill>
                <a:latin typeface="微软雅黑" panose="020B0503020204020204" charset="-122"/>
                <a:ea typeface="微软雅黑" panose="020B0503020204020204" charset="-122"/>
              </a:rPr>
              <a:t>：</a:t>
            </a:r>
            <a:r>
              <a:rPr lang="de-DE" altLang="zh-CN" sz="1200" dirty="0">
                <a:solidFill>
                  <a:prstClr val="black"/>
                </a:solidFill>
                <a:latin typeface="微软雅黑" panose="020B0503020204020204" charset="-122"/>
                <a:ea typeface="微软雅黑" panose="020B0503020204020204" charset="-122"/>
              </a:rPr>
              <a:t>zyliu@163.com</a:t>
            </a:r>
            <a:endParaRPr lang="de-DE" altLang="zh-CN" sz="1200" dirty="0">
              <a:solidFill>
                <a:prstClr val="black"/>
              </a:solidFill>
              <a:latin typeface="微软雅黑" panose="020B0503020204020204" charset="-122"/>
              <a:ea typeface="微软雅黑" panose="020B0503020204020204" charset="-122"/>
            </a:endParaRPr>
          </a:p>
        </p:txBody>
      </p:sp>
      <p:sp>
        <p:nvSpPr>
          <p:cNvPr id="20" name="矩形 19"/>
          <p:cNvSpPr/>
          <p:nvPr/>
        </p:nvSpPr>
        <p:spPr>
          <a:xfrm>
            <a:off x="2959100" y="6680993"/>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588487" y="-12828"/>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刘再毅</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588487" y="373241"/>
            <a:ext cx="5251450" cy="73866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博士研究生导师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fontAlgn="auto" hangingPunct="1">
              <a:spcBef>
                <a:spcPts val="0"/>
              </a:spcBef>
              <a:spcAft>
                <a:spcPts val="0"/>
              </a:spcAft>
              <a:defRPr/>
            </a:pPr>
            <a:r>
              <a:rPr lang="zh-CN" altLang="en-US" sz="1400" b="1" spc="120" dirty="0">
                <a:solidFill>
                  <a:srgbClr val="FFFFFF"/>
                </a:solidFill>
                <a:latin typeface="微软雅黑" panose="020B0503020204020204" charset="-122"/>
                <a:ea typeface="微软雅黑" panose="020B0503020204020204" charset="-122"/>
              </a:rPr>
              <a:t>华南理工大学附属广东省人民医院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放射科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a:t>
            </a:r>
            <a:endParaRPr lang="en-US" altLang="zh-CN" sz="1400" b="1" spc="120" dirty="0">
              <a:solidFill>
                <a:srgbClr val="FFFFFF"/>
              </a:solidFill>
              <a:latin typeface="微软雅黑" panose="020B0503020204020204" charset="-122"/>
              <a:ea typeface="微软雅黑" panose="020B0503020204020204" charset="-122"/>
            </a:endParaRPr>
          </a:p>
          <a:p>
            <a:pPr lvl="0" eaLnBrk="1" fontAlgn="auto" hangingPunct="1">
              <a:spcBef>
                <a:spcPts val="0"/>
              </a:spcBef>
              <a:spcAft>
                <a:spcPts val="0"/>
              </a:spcAft>
              <a:defRPr/>
            </a:pP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广东省医学影像智能分析与应用重点实验室  主任</a:t>
            </a:r>
            <a:endParaRPr kumimoji="0" lang="en-US" altLang="zh-CN"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eaLnBrk="1" hangingPunct="1">
              <a:lnSpc>
                <a:spcPct val="120000"/>
              </a:lnSpc>
              <a:defRPr/>
            </a:pPr>
            <a:r>
              <a:rPr lang="zh-CN" altLang="en-US" sz="1400" b="1" dirty="0">
                <a:solidFill>
                  <a:srgbClr val="FFFFFF"/>
                </a:solidFill>
                <a:latin typeface="微软雅黑" panose="020B0503020204020204" charset="-122"/>
                <a:ea typeface="微软雅黑" panose="020B0503020204020204" charset="-122"/>
              </a:rPr>
              <a:t>工作单位：华南理工大学医学院附属广东省人民医院</a:t>
            </a:r>
            <a:endParaRPr lang="en-US" altLang="zh-CN" sz="1400" b="1" dirty="0">
              <a:solidFill>
                <a:srgbClr val="FFFFFF"/>
              </a:solidFill>
              <a:latin typeface="微软雅黑" panose="020B0503020204020204" charset="-122"/>
              <a:ea typeface="微软雅黑" panose="020B0503020204020204" charset="-122"/>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197455"/>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222855"/>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25713" y="37643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08288" y="378970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1"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352550"/>
            <a:ext cx="18065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
          <p:cNvSpPr>
            <a:spLocks noChangeArrowheads="1"/>
          </p:cNvSpPr>
          <p:nvPr/>
        </p:nvSpPr>
        <p:spPr bwMode="auto">
          <a:xfrm>
            <a:off x="2719387" y="2490208"/>
            <a:ext cx="4319587" cy="118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pPr>
            <a:r>
              <a:rPr lang="en-US" altLang="zh-CN" sz="1200" dirty="0">
                <a:solidFill>
                  <a:prstClr val="black"/>
                </a:solidFill>
                <a:latin typeface="等线" panose="02010600030101010101" pitchFamily="2" charset="-122"/>
                <a:ea typeface="等线" panose="02010600030101010101" pitchFamily="2" charset="-122"/>
              </a:rPr>
              <a:t>1994.09-1999.06 </a:t>
            </a:r>
            <a:r>
              <a:rPr lang="zh-CN" altLang="en-US" sz="1200" dirty="0">
                <a:solidFill>
                  <a:prstClr val="black"/>
                </a:solidFill>
                <a:latin typeface="等线" panose="02010600030101010101" pitchFamily="2" charset="-122"/>
                <a:ea typeface="等线" panose="02010600030101010101" pitchFamily="2" charset="-122"/>
              </a:rPr>
              <a:t>华西医科大学，临床医学学士</a:t>
            </a:r>
            <a:endParaRPr lang="zh-CN" altLang="en-US" sz="1200" dirty="0">
              <a:solidFill>
                <a:prstClr val="black"/>
              </a:solidFill>
              <a:latin typeface="等线" panose="02010600030101010101" pitchFamily="2" charset="-122"/>
              <a:ea typeface="等线" panose="02010600030101010101" pitchFamily="2" charset="-122"/>
            </a:endParaRPr>
          </a:p>
          <a:p>
            <a:pPr eaLnBrk="1" hangingPunct="1">
              <a:lnSpc>
                <a:spcPct val="120000"/>
              </a:lnSpc>
            </a:pPr>
            <a:r>
              <a:rPr lang="en-US" altLang="zh-CN" sz="1200" dirty="0">
                <a:solidFill>
                  <a:prstClr val="black"/>
                </a:solidFill>
                <a:latin typeface="等线" panose="02010600030101010101" pitchFamily="2" charset="-122"/>
                <a:ea typeface="等线" panose="02010600030101010101" pitchFamily="2" charset="-122"/>
              </a:rPr>
              <a:t>1999.09-2004.06</a:t>
            </a:r>
            <a:r>
              <a:rPr lang="zh-CN" altLang="en-US" sz="1200" dirty="0">
                <a:solidFill>
                  <a:prstClr val="black"/>
                </a:solidFill>
                <a:latin typeface="等线" panose="02010600030101010101" pitchFamily="2" charset="-122"/>
                <a:ea typeface="等线" panose="02010600030101010101" pitchFamily="2" charset="-122"/>
              </a:rPr>
              <a:t> 四川大学，影像医学与核医学博士</a:t>
            </a:r>
            <a:endParaRPr lang="zh-CN" altLang="en-US" sz="1200" dirty="0">
              <a:solidFill>
                <a:prstClr val="black"/>
              </a:solidFill>
              <a:latin typeface="等线" panose="02010600030101010101" pitchFamily="2" charset="-122"/>
              <a:ea typeface="等线" panose="02010600030101010101" pitchFamily="2" charset="-122"/>
            </a:endParaRPr>
          </a:p>
          <a:p>
            <a:pPr eaLnBrk="1" hangingPunct="1">
              <a:lnSpc>
                <a:spcPct val="120000"/>
              </a:lnSpc>
            </a:pPr>
            <a:r>
              <a:rPr lang="en-US" altLang="zh-CN" sz="1200" dirty="0">
                <a:solidFill>
                  <a:prstClr val="black"/>
                </a:solidFill>
                <a:latin typeface="等线" panose="02010600030101010101" pitchFamily="2" charset="-122"/>
                <a:ea typeface="等线" panose="02010600030101010101" pitchFamily="2" charset="-122"/>
              </a:rPr>
              <a:t>2004.07-2006.08 </a:t>
            </a:r>
            <a:r>
              <a:rPr lang="zh-CN" altLang="en-US" sz="1200" dirty="0">
                <a:solidFill>
                  <a:prstClr val="black"/>
                </a:solidFill>
                <a:latin typeface="等线" panose="02010600030101010101" pitchFamily="2" charset="-122"/>
                <a:ea typeface="等线" panose="02010600030101010101" pitchFamily="2" charset="-122"/>
              </a:rPr>
              <a:t>温州医学院附属第一医院</a:t>
            </a:r>
            <a:r>
              <a:rPr lang="en-US" altLang="zh-CN" sz="1200" dirty="0">
                <a:solidFill>
                  <a:prstClr val="black"/>
                </a:solidFill>
                <a:latin typeface="等线" panose="02010600030101010101" pitchFamily="2" charset="-122"/>
                <a:ea typeface="等线" panose="02010600030101010101" pitchFamily="2" charset="-122"/>
              </a:rPr>
              <a:t>,</a:t>
            </a:r>
            <a:r>
              <a:rPr lang="zh-CN" altLang="en-US" sz="1200" dirty="0">
                <a:solidFill>
                  <a:prstClr val="black"/>
                </a:solidFill>
                <a:latin typeface="等线" panose="02010600030101010101" pitchFamily="2" charset="-122"/>
                <a:ea typeface="等线" panose="02010600030101010101" pitchFamily="2" charset="-122"/>
              </a:rPr>
              <a:t>住院医师</a:t>
            </a:r>
            <a:endParaRPr lang="zh-CN" altLang="en-US" sz="1200" dirty="0">
              <a:solidFill>
                <a:prstClr val="black"/>
              </a:solidFill>
              <a:latin typeface="等线" panose="02010600030101010101" pitchFamily="2" charset="-122"/>
              <a:ea typeface="等线" panose="02010600030101010101" pitchFamily="2" charset="-122"/>
            </a:endParaRPr>
          </a:p>
          <a:p>
            <a:pPr eaLnBrk="1" hangingPunct="1">
              <a:lnSpc>
                <a:spcPct val="120000"/>
              </a:lnSpc>
            </a:pPr>
            <a:r>
              <a:rPr lang="en-US" altLang="zh-CN" sz="1200" dirty="0">
                <a:solidFill>
                  <a:prstClr val="black"/>
                </a:solidFill>
                <a:latin typeface="等线" panose="02010600030101010101" pitchFamily="2" charset="-122"/>
                <a:ea typeface="等线" panose="02010600030101010101" pitchFamily="2" charset="-122"/>
              </a:rPr>
              <a:t>2009.01-</a:t>
            </a:r>
            <a:r>
              <a:rPr lang="zh-CN" altLang="en-US" sz="1200" dirty="0">
                <a:solidFill>
                  <a:prstClr val="black"/>
                </a:solidFill>
                <a:latin typeface="等线" panose="02010600030101010101" pitchFamily="2" charset="-122"/>
                <a:ea typeface="等线" panose="02010600030101010101" pitchFamily="2" charset="-122"/>
              </a:rPr>
              <a:t>至今  广东省人民医院，主治／副主任／主任医师</a:t>
            </a:r>
            <a:endParaRPr lang="en-US" altLang="zh-CN" sz="1200" dirty="0">
              <a:solidFill>
                <a:prstClr val="black"/>
              </a:solidFill>
              <a:latin typeface="等线" panose="02010600030101010101" pitchFamily="2" charset="-122"/>
              <a:ea typeface="等线" panose="02010600030101010101" pitchFamily="2" charset="-122"/>
            </a:endParaRPr>
          </a:p>
          <a:p>
            <a:pPr eaLnBrk="1" hangingPunct="1">
              <a:lnSpc>
                <a:spcPct val="120000"/>
              </a:lnSpc>
            </a:pPr>
            <a:r>
              <a:rPr lang="en-US" altLang="zh-CN" sz="1200" dirty="0">
                <a:solidFill>
                  <a:prstClr val="black"/>
                </a:solidFill>
                <a:latin typeface="等线" panose="02010600030101010101" pitchFamily="2" charset="-122"/>
                <a:ea typeface="等线" panose="02010600030101010101" pitchFamily="2" charset="-122"/>
              </a:rPr>
              <a:t>2011.03-2012.02  </a:t>
            </a:r>
            <a:r>
              <a:rPr lang="zh-CN" altLang="en-US" sz="1200" dirty="0">
                <a:solidFill>
                  <a:prstClr val="black"/>
                </a:solidFill>
                <a:latin typeface="等线" panose="02010600030101010101" pitchFamily="2" charset="-122"/>
                <a:ea typeface="等线" panose="02010600030101010101" pitchFamily="2" charset="-122"/>
              </a:rPr>
              <a:t>哈佛大学医学院附属</a:t>
            </a:r>
            <a:r>
              <a:rPr lang="en-US" altLang="zh-CN" sz="1200" dirty="0">
                <a:solidFill>
                  <a:prstClr val="black"/>
                </a:solidFill>
                <a:latin typeface="等线" panose="02010600030101010101" pitchFamily="2" charset="-122"/>
                <a:ea typeface="等线" panose="02010600030101010101" pitchFamily="2" charset="-122"/>
              </a:rPr>
              <a:t>BWH</a:t>
            </a:r>
            <a:r>
              <a:rPr lang="zh-CN" altLang="en-US" sz="1200" dirty="0">
                <a:solidFill>
                  <a:prstClr val="black"/>
                </a:solidFill>
                <a:latin typeface="等线" panose="02010600030101010101" pitchFamily="2" charset="-122"/>
                <a:ea typeface="等线" panose="02010600030101010101" pitchFamily="2" charset="-122"/>
              </a:rPr>
              <a:t>，访问学者</a:t>
            </a:r>
            <a:endParaRPr lang="zh-CN" altLang="en-US" sz="1200" dirty="0">
              <a:solidFill>
                <a:prstClr val="black"/>
              </a:solidFill>
              <a:latin typeface="等线" panose="02010600030101010101" pitchFamily="2" charset="-122"/>
              <a:ea typeface="等线" panose="02010600030101010101" pitchFamily="2" charset="-122"/>
            </a:endParaRPr>
          </a:p>
        </p:txBody>
      </p:sp>
      <p:sp>
        <p:nvSpPr>
          <p:cNvPr id="29" name="矩形 2"/>
          <p:cNvSpPr>
            <a:spLocks noChangeArrowheads="1"/>
          </p:cNvSpPr>
          <p:nvPr/>
        </p:nvSpPr>
        <p:spPr bwMode="auto">
          <a:xfrm>
            <a:off x="2746375" y="4088749"/>
            <a:ext cx="431958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pPr>
            <a:r>
              <a:rPr lang="zh-CN" altLang="en-US" sz="1200" dirty="0">
                <a:solidFill>
                  <a:prstClr val="black"/>
                </a:solidFill>
                <a:latin typeface="等线" panose="02010600030101010101" pitchFamily="2" charset="-122"/>
                <a:ea typeface="等线" panose="02010600030101010101" pitchFamily="2" charset="-122"/>
              </a:rPr>
              <a:t>中华医学会放射学分会                        常务委员</a:t>
            </a:r>
            <a:endParaRPr lang="zh-CN" altLang="en-US" sz="1200" dirty="0">
              <a:solidFill>
                <a:prstClr val="black"/>
              </a:solidFill>
              <a:latin typeface="等线" panose="02010600030101010101" pitchFamily="2" charset="-122"/>
              <a:ea typeface="等线" panose="02010600030101010101" pitchFamily="2" charset="-122"/>
            </a:endParaRPr>
          </a:p>
          <a:p>
            <a:pPr lvl="0"/>
            <a:r>
              <a:rPr lang="zh-CN" altLang="zh-CN" sz="1200" dirty="0">
                <a:solidFill>
                  <a:prstClr val="black"/>
                </a:solidFill>
                <a:latin typeface="等线" panose="02010600030101010101" pitchFamily="2" charset="-122"/>
                <a:ea typeface="等线" panose="02010600030101010101" pitchFamily="2" charset="-122"/>
              </a:rPr>
              <a:t>广东省医学会放射医学分会 </a:t>
            </a:r>
            <a:r>
              <a:rPr lang="en-US" altLang="zh-CN" sz="1200" dirty="0">
                <a:solidFill>
                  <a:prstClr val="black"/>
                </a:solidFill>
                <a:latin typeface="等线" panose="02010600030101010101" pitchFamily="2" charset="-122"/>
                <a:ea typeface="等线" panose="02010600030101010101" pitchFamily="2" charset="-122"/>
              </a:rPr>
              <a:t>             </a:t>
            </a:r>
            <a:r>
              <a:rPr lang="zh-CN" altLang="en-US" sz="1200" dirty="0">
                <a:solidFill>
                  <a:prstClr val="black"/>
                </a:solidFill>
                <a:latin typeface="等线" panose="02010600030101010101" pitchFamily="2" charset="-122"/>
                <a:ea typeface="等线" panose="02010600030101010101" pitchFamily="2" charset="-122"/>
              </a:rPr>
              <a:t> </a:t>
            </a:r>
            <a:r>
              <a:rPr lang="en-US" altLang="zh-CN" sz="1200" dirty="0">
                <a:solidFill>
                  <a:prstClr val="black"/>
                </a:solidFill>
                <a:latin typeface="等线" panose="02010600030101010101" pitchFamily="2" charset="-122"/>
                <a:ea typeface="等线" panose="02010600030101010101" pitchFamily="2" charset="-122"/>
              </a:rPr>
              <a:t> </a:t>
            </a:r>
            <a:r>
              <a:rPr lang="zh-CN" altLang="zh-CN" sz="1200" dirty="0">
                <a:solidFill>
                  <a:prstClr val="black"/>
                </a:solidFill>
                <a:latin typeface="等线" panose="02010600030101010101" pitchFamily="2" charset="-122"/>
                <a:ea typeface="等线" panose="02010600030101010101" pitchFamily="2" charset="-122"/>
              </a:rPr>
              <a:t>候任主任委员</a:t>
            </a:r>
            <a:endParaRPr lang="zh-CN" altLang="zh-CN" sz="1200" dirty="0">
              <a:solidFill>
                <a:prstClr val="black"/>
              </a:solidFill>
              <a:latin typeface="等线" panose="02010600030101010101" pitchFamily="2" charset="-122"/>
              <a:ea typeface="等线" panose="02010600030101010101" pitchFamily="2" charset="-122"/>
            </a:endParaRPr>
          </a:p>
          <a:p>
            <a:pPr lvl="0"/>
            <a:r>
              <a:rPr lang="zh-CN" altLang="zh-CN" sz="1200" dirty="0">
                <a:solidFill>
                  <a:prstClr val="black"/>
                </a:solidFill>
                <a:latin typeface="等线" panose="02010600030101010101" pitchFamily="2" charset="-122"/>
                <a:ea typeface="等线" panose="02010600030101010101" pitchFamily="2" charset="-122"/>
              </a:rPr>
              <a:t>亚洲腹部放射学会 </a:t>
            </a:r>
            <a:r>
              <a:rPr lang="en-US" altLang="zh-CN" sz="1200" dirty="0">
                <a:solidFill>
                  <a:prstClr val="black"/>
                </a:solidFill>
                <a:latin typeface="等线" panose="02010600030101010101" pitchFamily="2" charset="-122"/>
                <a:ea typeface="等线" panose="02010600030101010101" pitchFamily="2" charset="-122"/>
              </a:rPr>
              <a:t>                       </a:t>
            </a:r>
            <a:r>
              <a:rPr lang="zh-CN" altLang="en-US" sz="1200" dirty="0">
                <a:solidFill>
                  <a:prstClr val="black"/>
                </a:solidFill>
                <a:latin typeface="等线" panose="02010600030101010101" pitchFamily="2" charset="-122"/>
                <a:ea typeface="等线" panose="02010600030101010101" pitchFamily="2" charset="-122"/>
              </a:rPr>
              <a:t>       执行委员</a:t>
            </a:r>
            <a:endParaRPr lang="zh-CN" altLang="zh-CN" sz="1200" dirty="0">
              <a:solidFill>
                <a:prstClr val="black"/>
              </a:solidFill>
              <a:latin typeface="等线" panose="02010600030101010101" pitchFamily="2" charset="-122"/>
              <a:ea typeface="等线" panose="02010600030101010101" pitchFamily="2" charset="-122"/>
            </a:endParaRPr>
          </a:p>
        </p:txBody>
      </p:sp>
      <p:sp>
        <p:nvSpPr>
          <p:cNvPr id="30" name="文本框 13"/>
          <p:cNvSpPr txBox="1">
            <a:spLocks noChangeArrowheads="1"/>
          </p:cNvSpPr>
          <p:nvPr/>
        </p:nvSpPr>
        <p:spPr bwMode="auto">
          <a:xfrm>
            <a:off x="6816473" y="1694539"/>
            <a:ext cx="4931027" cy="266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spcBef>
                <a:spcPts val="0"/>
              </a:spcBef>
              <a:spcAft>
                <a:spcPts val="600"/>
              </a:spcAft>
            </a:pPr>
            <a:r>
              <a:rPr lang="zh-CN" altLang="en-US" sz="1200" b="1" dirty="0">
                <a:solidFill>
                  <a:srgbClr val="000000"/>
                </a:solidFill>
                <a:latin typeface="微软雅黑" panose="020B0503020204020204" charset="-122"/>
                <a:ea typeface="微软雅黑" panose="020B0503020204020204" charset="-122"/>
              </a:rPr>
              <a:t>研究方向：</a:t>
            </a:r>
            <a:r>
              <a:rPr lang="zh-CN" altLang="en-US" sz="1200" dirty="0">
                <a:solidFill>
                  <a:srgbClr val="000000"/>
                </a:solidFill>
                <a:latin typeface="等线" panose="02010600030101010101" pitchFamily="2" charset="-122"/>
                <a:ea typeface="等线" panose="02010600030101010101" pitchFamily="2" charset="-122"/>
              </a:rPr>
              <a:t>（</a:t>
            </a:r>
            <a:r>
              <a:rPr lang="en-US" altLang="zh-CN" sz="1200" dirty="0">
                <a:solidFill>
                  <a:srgbClr val="000000"/>
                </a:solidFill>
                <a:latin typeface="等线" panose="02010600030101010101" pitchFamily="2" charset="-122"/>
                <a:ea typeface="等线" panose="02010600030101010101" pitchFamily="2" charset="-122"/>
              </a:rPr>
              <a:t>1</a:t>
            </a:r>
            <a:r>
              <a:rPr lang="zh-CN" altLang="en-US" sz="1200" dirty="0">
                <a:solidFill>
                  <a:srgbClr val="000000"/>
                </a:solidFill>
                <a:latin typeface="等线" panose="02010600030101010101" pitchFamily="2" charset="-122"/>
                <a:ea typeface="等线" panose="02010600030101010101" pitchFamily="2" charset="-122"/>
              </a:rPr>
              <a:t>）影像诊断；（</a:t>
            </a:r>
            <a:r>
              <a:rPr lang="en-US" altLang="zh-CN" sz="1200" dirty="0">
                <a:solidFill>
                  <a:srgbClr val="000000"/>
                </a:solidFill>
                <a:latin typeface="等线" panose="02010600030101010101" pitchFamily="2" charset="-122"/>
                <a:ea typeface="等线" panose="02010600030101010101" pitchFamily="2" charset="-122"/>
              </a:rPr>
              <a:t>2</a:t>
            </a:r>
            <a:r>
              <a:rPr lang="zh-CN" altLang="en-US" sz="1200" dirty="0">
                <a:solidFill>
                  <a:srgbClr val="000000"/>
                </a:solidFill>
                <a:latin typeface="等线" panose="02010600030101010101" pitchFamily="2" charset="-122"/>
                <a:ea typeface="等线" panose="02010600030101010101" pitchFamily="2" charset="-122"/>
              </a:rPr>
              <a:t>）医学图像大数据挖掘</a:t>
            </a:r>
            <a:endParaRPr lang="en-US" altLang="zh-CN" sz="1200" b="1" dirty="0">
              <a:solidFill>
                <a:srgbClr val="000000"/>
              </a:solidFill>
              <a:latin typeface="微软雅黑" panose="020B0503020204020204" charset="-122"/>
              <a:ea typeface="微软雅黑" panose="020B0503020204020204" charset="-122"/>
            </a:endParaRPr>
          </a:p>
          <a:p>
            <a:pPr algn="just" eaLnBrk="1" hangingPunct="1">
              <a:lnSpc>
                <a:spcPct val="120000"/>
              </a:lnSpc>
              <a:spcBef>
                <a:spcPts val="0"/>
              </a:spcBef>
              <a:spcAft>
                <a:spcPts val="600"/>
              </a:spcAft>
            </a:pPr>
            <a:r>
              <a:rPr lang="zh-CN" altLang="en-US" sz="1200" b="1" dirty="0">
                <a:solidFill>
                  <a:srgbClr val="000000"/>
                </a:solidFill>
                <a:latin typeface="微软雅黑" panose="020B0503020204020204" charset="-122"/>
                <a:ea typeface="微软雅黑" panose="020B0503020204020204" charset="-122"/>
              </a:rPr>
              <a:t>主要业绩</a:t>
            </a:r>
            <a:r>
              <a:rPr lang="zh-CN" altLang="en-US" sz="1200" dirty="0">
                <a:solidFill>
                  <a:srgbClr val="000000"/>
                </a:solidFill>
                <a:latin typeface="微软雅黑" panose="020B0503020204020204" charset="-122"/>
                <a:ea typeface="微软雅黑" panose="020B0503020204020204" charset="-122"/>
              </a:rPr>
              <a:t>：</a:t>
            </a:r>
            <a:r>
              <a:rPr lang="zh-CN" altLang="zh-CN" sz="1200" dirty="0">
                <a:latin typeface="等线" panose="02010600030101010101" pitchFamily="2" charset="-122"/>
                <a:ea typeface="等线" panose="02010600030101010101" pitchFamily="2" charset="-122"/>
              </a:rPr>
              <a:t>近</a:t>
            </a:r>
            <a:r>
              <a:rPr lang="en-US" altLang="zh-CN" sz="1200" dirty="0">
                <a:latin typeface="等线" panose="02010600030101010101" pitchFamily="2" charset="-122"/>
                <a:ea typeface="等线" panose="02010600030101010101" pitchFamily="2" charset="-122"/>
              </a:rPr>
              <a:t>5</a:t>
            </a:r>
            <a:r>
              <a:rPr lang="zh-CN" altLang="zh-CN" sz="1200" dirty="0">
                <a:latin typeface="等线" panose="02010600030101010101" pitchFamily="2" charset="-122"/>
                <a:ea typeface="等线" panose="02010600030101010101" pitchFamily="2" charset="-122"/>
              </a:rPr>
              <a:t>年来，以第一或通讯</a:t>
            </a:r>
            <a:r>
              <a:rPr lang="en-US" altLang="zh-CN" sz="1200" dirty="0">
                <a:latin typeface="等线" panose="02010600030101010101" pitchFamily="2" charset="-122"/>
                <a:ea typeface="等线" panose="02010600030101010101" pitchFamily="2" charset="-122"/>
              </a:rPr>
              <a:t> [</a:t>
            </a:r>
            <a:r>
              <a:rPr lang="zh-CN" altLang="zh-CN" sz="1200" dirty="0">
                <a:latin typeface="等线" panose="02010600030101010101" pitchFamily="2" charset="-122"/>
                <a:ea typeface="等线" panose="02010600030101010101" pitchFamily="2" charset="-122"/>
              </a:rPr>
              <a:t>含共同</a:t>
            </a:r>
            <a:r>
              <a:rPr lang="en-US" altLang="zh-CN" sz="1200" dirty="0">
                <a:latin typeface="等线" panose="02010600030101010101" pitchFamily="2" charset="-122"/>
                <a:ea typeface="等线" panose="02010600030101010101" pitchFamily="2" charset="-122"/>
              </a:rPr>
              <a:t>] </a:t>
            </a:r>
            <a:r>
              <a:rPr lang="zh-CN" altLang="zh-CN" sz="1200" dirty="0">
                <a:latin typeface="等线" panose="02010600030101010101" pitchFamily="2" charset="-122"/>
                <a:ea typeface="等线" panose="02010600030101010101" pitchFamily="2" charset="-122"/>
              </a:rPr>
              <a:t>作者发表</a:t>
            </a:r>
            <a:r>
              <a:rPr lang="en-US" altLang="zh-CN" sz="1200" dirty="0">
                <a:latin typeface="等线" panose="02010600030101010101" pitchFamily="2" charset="-122"/>
                <a:ea typeface="等线" panose="02010600030101010101" pitchFamily="2" charset="-122"/>
              </a:rPr>
              <a:t>SCI</a:t>
            </a:r>
            <a:r>
              <a:rPr lang="zh-CN" altLang="zh-CN" sz="1200" dirty="0">
                <a:latin typeface="等线" panose="02010600030101010101" pitchFamily="2" charset="-122"/>
                <a:ea typeface="等线" panose="02010600030101010101" pitchFamily="2" charset="-122"/>
              </a:rPr>
              <a:t>论文</a:t>
            </a:r>
            <a:r>
              <a:rPr lang="en-US" altLang="zh-CN" sz="1200" dirty="0">
                <a:latin typeface="等线" panose="02010600030101010101" pitchFamily="2" charset="-122"/>
                <a:ea typeface="等线" panose="02010600030101010101" pitchFamily="2" charset="-122"/>
              </a:rPr>
              <a:t>60</a:t>
            </a:r>
            <a:r>
              <a:rPr lang="zh-CN" altLang="zh-CN" sz="1200" dirty="0">
                <a:latin typeface="等线" panose="02010600030101010101" pitchFamily="2" charset="-122"/>
                <a:ea typeface="等线" panose="02010600030101010101" pitchFamily="2" charset="-122"/>
              </a:rPr>
              <a:t>余篇：包括临床肿瘤学顶级期刊《</a:t>
            </a:r>
            <a:r>
              <a:rPr lang="en-US" altLang="zh-CN" sz="1200" dirty="0">
                <a:latin typeface="等线" panose="02010600030101010101" pitchFamily="2" charset="-122"/>
                <a:ea typeface="等线" panose="02010600030101010101" pitchFamily="2" charset="-122"/>
              </a:rPr>
              <a:t>J Clin Oncol</a:t>
            </a:r>
            <a:r>
              <a:rPr lang="zh-CN" altLang="zh-CN" sz="1200" dirty="0">
                <a:latin typeface="等线" panose="02010600030101010101" pitchFamily="2" charset="-122"/>
                <a:ea typeface="等线" panose="02010600030101010101" pitchFamily="2" charset="-122"/>
              </a:rPr>
              <a:t>》、《</a:t>
            </a:r>
            <a:r>
              <a:rPr lang="en-US" altLang="zh-CN" sz="1200" dirty="0">
                <a:latin typeface="等线" panose="02010600030101010101" pitchFamily="2" charset="-122"/>
                <a:ea typeface="等线" panose="02010600030101010101" pitchFamily="2" charset="-122"/>
              </a:rPr>
              <a:t>Ann Oncol</a:t>
            </a:r>
            <a:r>
              <a:rPr lang="zh-CN" altLang="zh-CN" sz="1200" dirty="0">
                <a:latin typeface="等线" panose="02010600030101010101" pitchFamily="2" charset="-122"/>
                <a:ea typeface="等线" panose="02010600030101010101" pitchFamily="2" charset="-122"/>
              </a:rPr>
              <a:t>》、《</a:t>
            </a:r>
            <a:r>
              <a:rPr lang="en-US" altLang="zh-CN" sz="1200" dirty="0">
                <a:latin typeface="等线" panose="02010600030101010101" pitchFamily="2" charset="-122"/>
                <a:ea typeface="等线" panose="02010600030101010101" pitchFamily="2" charset="-122"/>
              </a:rPr>
              <a:t>Clin Cancer Res</a:t>
            </a:r>
            <a:r>
              <a:rPr lang="zh-CN" altLang="zh-CN" sz="1200" dirty="0">
                <a:latin typeface="等线" panose="02010600030101010101" pitchFamily="2" charset="-122"/>
                <a:ea typeface="等线" panose="02010600030101010101" pitchFamily="2" charset="-122"/>
              </a:rPr>
              <a:t>》、医学图像处理顶级期刊《</a:t>
            </a:r>
            <a:r>
              <a:rPr lang="en-US" altLang="zh-CN" sz="1200" dirty="0">
                <a:latin typeface="等线" panose="02010600030101010101" pitchFamily="2" charset="-122"/>
                <a:ea typeface="等线" panose="02010600030101010101" pitchFamily="2" charset="-122"/>
              </a:rPr>
              <a:t>Med </a:t>
            </a:r>
            <a:r>
              <a:rPr lang="en-US" altLang="zh-CN" sz="1200" dirty="0" err="1">
                <a:latin typeface="等线" panose="02010600030101010101" pitchFamily="2" charset="-122"/>
                <a:ea typeface="等线" panose="02010600030101010101" pitchFamily="2" charset="-122"/>
              </a:rPr>
              <a:t>Img</a:t>
            </a:r>
            <a:r>
              <a:rPr lang="en-US" altLang="zh-CN" sz="1200" dirty="0">
                <a:latin typeface="等线" panose="02010600030101010101" pitchFamily="2" charset="-122"/>
                <a:ea typeface="等线" panose="02010600030101010101" pitchFamily="2" charset="-122"/>
              </a:rPr>
              <a:t> Anal</a:t>
            </a:r>
            <a:r>
              <a:rPr lang="zh-CN" altLang="zh-CN" sz="1200" dirty="0">
                <a:latin typeface="等线" panose="02010600030101010101" pitchFamily="2" charset="-122"/>
                <a:ea typeface="等线" panose="02010600030101010101" pitchFamily="2" charset="-122"/>
              </a:rPr>
              <a:t>》和影像学顶级期刊《</a:t>
            </a:r>
            <a:r>
              <a:rPr lang="en-US" altLang="zh-CN" sz="1200" dirty="0">
                <a:latin typeface="等线" panose="02010600030101010101" pitchFamily="2" charset="-122"/>
                <a:ea typeface="等线" panose="02010600030101010101" pitchFamily="2" charset="-122"/>
              </a:rPr>
              <a:t>Radiology</a:t>
            </a:r>
            <a:r>
              <a:rPr lang="zh-CN" altLang="zh-CN" sz="1200" dirty="0">
                <a:latin typeface="等线" panose="02010600030101010101" pitchFamily="2" charset="-122"/>
                <a:ea typeface="等线" panose="02010600030101010101" pitchFamily="2" charset="-122"/>
              </a:rPr>
              <a:t>》。申请影像和数字病理图像人工智能分析发明专利</a:t>
            </a:r>
            <a:r>
              <a:rPr lang="en-US" altLang="zh-CN" sz="1200" dirty="0">
                <a:latin typeface="等线" panose="02010600030101010101" pitchFamily="2" charset="-122"/>
                <a:ea typeface="等线" panose="02010600030101010101" pitchFamily="2" charset="-122"/>
              </a:rPr>
              <a:t>15</a:t>
            </a:r>
            <a:r>
              <a:rPr lang="zh-CN" altLang="zh-CN" sz="1200" dirty="0">
                <a:latin typeface="等线" panose="02010600030101010101" pitchFamily="2" charset="-122"/>
                <a:ea typeface="等线" panose="02010600030101010101" pitchFamily="2" charset="-122"/>
              </a:rPr>
              <a:t>项、其中授权</a:t>
            </a:r>
            <a:r>
              <a:rPr lang="en-US" altLang="zh-CN" sz="1200" dirty="0">
                <a:latin typeface="等线" panose="02010600030101010101" pitchFamily="2" charset="-122"/>
                <a:ea typeface="等线" panose="02010600030101010101" pitchFamily="2" charset="-122"/>
              </a:rPr>
              <a:t>8</a:t>
            </a:r>
            <a:r>
              <a:rPr lang="zh-CN" altLang="zh-CN" sz="1200" dirty="0">
                <a:latin typeface="等线" panose="02010600030101010101" pitchFamily="2" charset="-122"/>
                <a:ea typeface="等线" panose="02010600030101010101" pitchFamily="2" charset="-122"/>
              </a:rPr>
              <a:t>项；实用新型专利授权</a:t>
            </a:r>
            <a:r>
              <a:rPr lang="en-US" altLang="zh-CN" sz="1200" dirty="0">
                <a:latin typeface="等线" panose="02010600030101010101" pitchFamily="2" charset="-122"/>
                <a:ea typeface="等线" panose="02010600030101010101" pitchFamily="2" charset="-122"/>
              </a:rPr>
              <a:t>3</a:t>
            </a:r>
            <a:r>
              <a:rPr lang="zh-CN" altLang="zh-CN" sz="1200" dirty="0">
                <a:latin typeface="等线" panose="02010600030101010101" pitchFamily="2" charset="-122"/>
                <a:ea typeface="等线" panose="02010600030101010101" pitchFamily="2" charset="-122"/>
              </a:rPr>
              <a:t>项，软件著作权登记</a:t>
            </a:r>
            <a:r>
              <a:rPr lang="en-US" altLang="zh-CN" sz="1200" dirty="0">
                <a:latin typeface="等线" panose="02010600030101010101" pitchFamily="2" charset="-122"/>
                <a:ea typeface="等线" panose="02010600030101010101" pitchFamily="2" charset="-122"/>
              </a:rPr>
              <a:t>10</a:t>
            </a:r>
            <a:r>
              <a:rPr lang="zh-CN" altLang="zh-CN" sz="1200" dirty="0">
                <a:latin typeface="等线" panose="02010600030101010101" pitchFamily="2" charset="-122"/>
                <a:ea typeface="等线" panose="02010600030101010101" pitchFamily="2" charset="-122"/>
              </a:rPr>
              <a:t>项。</a:t>
            </a:r>
            <a:r>
              <a:rPr lang="zh-CN" altLang="zh-CN" sz="1200" dirty="0">
                <a:solidFill>
                  <a:srgbClr val="000000"/>
                </a:solidFill>
                <a:latin typeface="等线" panose="02010600030101010101" pitchFamily="2" charset="-122"/>
                <a:ea typeface="等线" panose="02010600030101010101" pitchFamily="2" charset="-122"/>
              </a:rPr>
              <a:t>获</a:t>
            </a:r>
            <a:r>
              <a:rPr lang="en-US" altLang="zh-CN" sz="1200" dirty="0">
                <a:solidFill>
                  <a:srgbClr val="000000"/>
                </a:solidFill>
                <a:latin typeface="等线" panose="02010600030101010101" pitchFamily="2" charset="-122"/>
                <a:ea typeface="等线" panose="02010600030101010101" pitchFamily="2" charset="-122"/>
              </a:rPr>
              <a:t>2020</a:t>
            </a:r>
            <a:r>
              <a:rPr lang="zh-CN" altLang="en-US" sz="1200" dirty="0">
                <a:solidFill>
                  <a:srgbClr val="000000"/>
                </a:solidFill>
                <a:latin typeface="等线" panose="02010600030101010101" pitchFamily="2" charset="-122"/>
                <a:ea typeface="等线" panose="02010600030101010101" pitchFamily="2" charset="-122"/>
              </a:rPr>
              <a:t>年度</a:t>
            </a:r>
            <a:r>
              <a:rPr lang="zh-CN" altLang="zh-CN" sz="1200" dirty="0">
                <a:solidFill>
                  <a:srgbClr val="000000"/>
                </a:solidFill>
                <a:latin typeface="等线" panose="02010600030101010101" pitchFamily="2" charset="-122"/>
                <a:ea typeface="等线" panose="02010600030101010101" pitchFamily="2" charset="-122"/>
              </a:rPr>
              <a:t>广东省科技进步奖一等奖</a:t>
            </a:r>
            <a:r>
              <a:rPr lang="zh-CN" altLang="en-US" sz="1200" dirty="0">
                <a:solidFill>
                  <a:srgbClr val="000000"/>
                </a:solidFill>
                <a:latin typeface="等线" panose="02010600030101010101" pitchFamily="2" charset="-122"/>
                <a:ea typeface="等线" panose="02010600030101010101" pitchFamily="2" charset="-122"/>
              </a:rPr>
              <a:t>（第一完成人）</a:t>
            </a:r>
            <a:r>
              <a:rPr lang="zh-CN" altLang="zh-CN" sz="1200" dirty="0">
                <a:solidFill>
                  <a:srgbClr val="000000"/>
                </a:solidFill>
                <a:latin typeface="等线" panose="02010600030101010101" pitchFamily="2" charset="-122"/>
                <a:ea typeface="等线" panose="02010600030101010101" pitchFamily="2" charset="-122"/>
              </a:rPr>
              <a:t>。 </a:t>
            </a:r>
            <a:endParaRPr lang="en-US" altLang="zh-CN" sz="1200" dirty="0">
              <a:solidFill>
                <a:srgbClr val="000000"/>
              </a:solidFill>
              <a:latin typeface="微软雅黑" panose="020B0503020204020204" charset="-122"/>
              <a:ea typeface="微软雅黑" panose="020B0503020204020204" charset="-122"/>
            </a:endParaRPr>
          </a:p>
          <a:p>
            <a:pPr eaLnBrk="1" hangingPunct="1">
              <a:lnSpc>
                <a:spcPct val="120000"/>
              </a:lnSpc>
              <a:spcBef>
                <a:spcPts val="0"/>
              </a:spcBef>
              <a:spcAft>
                <a:spcPts val="600"/>
              </a:spcAft>
            </a:pPr>
            <a:r>
              <a:rPr lang="zh-CN" altLang="en-US" sz="1200" b="1" dirty="0">
                <a:solidFill>
                  <a:srgbClr val="000000"/>
                </a:solidFill>
                <a:latin typeface="微软雅黑" panose="020B0503020204020204" charset="-122"/>
                <a:ea typeface="微软雅黑" panose="020B0503020204020204" charset="-122"/>
              </a:rPr>
              <a:t>研究资助</a:t>
            </a:r>
            <a:r>
              <a:rPr lang="en-US" altLang="zh-CN" sz="1200" b="1" dirty="0">
                <a:solidFill>
                  <a:srgbClr val="000000"/>
                </a:solidFill>
                <a:latin typeface="微软雅黑" panose="020B0503020204020204" charset="-122"/>
                <a:ea typeface="微软雅黑" panose="020B0503020204020204" charset="-122"/>
              </a:rPr>
              <a:t>:</a:t>
            </a:r>
            <a:r>
              <a:rPr lang="zh-CN" altLang="en-US" sz="1200" b="1" dirty="0">
                <a:solidFill>
                  <a:srgbClr val="000000"/>
                </a:solidFill>
                <a:latin typeface="微软雅黑" panose="020B0503020204020204" charset="-122"/>
                <a:ea typeface="微软雅黑" panose="020B0503020204020204" charset="-122"/>
              </a:rPr>
              <a:t> </a:t>
            </a:r>
            <a:r>
              <a:rPr lang="zh-CN" altLang="zh-CN" sz="1200" dirty="0">
                <a:latin typeface="等线" panose="02010600030101010101" pitchFamily="2" charset="-122"/>
                <a:ea typeface="等线" panose="02010600030101010101" pitchFamily="2" charset="-122"/>
              </a:rPr>
              <a:t>先后主持国家杰出青年科学基金</a:t>
            </a:r>
            <a:r>
              <a:rPr lang="zh-CN" altLang="en-US" sz="1200" dirty="0">
                <a:latin typeface="等线" panose="02010600030101010101" pitchFamily="2" charset="-122"/>
                <a:ea typeface="等线" panose="02010600030101010101" pitchFamily="2" charset="-122"/>
              </a:rPr>
              <a:t>（在研）</a:t>
            </a:r>
            <a:r>
              <a:rPr lang="zh-CN" altLang="zh-CN" sz="1200" dirty="0">
                <a:latin typeface="等线" panose="02010600030101010101" pitchFamily="2" charset="-122"/>
                <a:ea typeface="等线" panose="02010600030101010101" pitchFamily="2" charset="-122"/>
              </a:rPr>
              <a:t>、科技部重点研发计划课题</a:t>
            </a:r>
            <a:r>
              <a:rPr lang="en-US" altLang="zh-CN" sz="1200" dirty="0">
                <a:latin typeface="等线" panose="02010600030101010101" pitchFamily="2" charset="-122"/>
                <a:ea typeface="等线" panose="02010600030101010101" pitchFamily="2" charset="-122"/>
              </a:rPr>
              <a:t>2</a:t>
            </a:r>
            <a:r>
              <a:rPr lang="zh-CN" altLang="zh-CN" sz="1200" dirty="0">
                <a:latin typeface="等线" panose="02010600030101010101" pitchFamily="2" charset="-122"/>
                <a:ea typeface="等线" panose="02010600030101010101" pitchFamily="2" charset="-122"/>
              </a:rPr>
              <a:t>项</a:t>
            </a:r>
            <a:r>
              <a:rPr lang="zh-CN" altLang="en-US" sz="1200" dirty="0">
                <a:latin typeface="等线" panose="02010600030101010101" pitchFamily="2" charset="-122"/>
                <a:ea typeface="等线" panose="02010600030101010101" pitchFamily="2" charset="-122"/>
              </a:rPr>
              <a:t>（</a:t>
            </a:r>
            <a:r>
              <a:rPr lang="en-US" altLang="zh-CN" sz="1200" dirty="0">
                <a:latin typeface="等线" panose="02010600030101010101" pitchFamily="2" charset="-122"/>
                <a:ea typeface="等线" panose="02010600030101010101" pitchFamily="2" charset="-122"/>
              </a:rPr>
              <a:t>1</a:t>
            </a:r>
            <a:r>
              <a:rPr lang="zh-CN" altLang="en-US" sz="1200" dirty="0">
                <a:latin typeface="等线" panose="02010600030101010101" pitchFamily="2" charset="-122"/>
                <a:ea typeface="等线" panose="02010600030101010101" pitchFamily="2" charset="-122"/>
              </a:rPr>
              <a:t>项在研）</a:t>
            </a:r>
            <a:r>
              <a:rPr lang="zh-CN" altLang="zh-CN" sz="1200" dirty="0">
                <a:latin typeface="等线" panose="02010600030101010101" pitchFamily="2" charset="-122"/>
                <a:ea typeface="等线" panose="02010600030101010101" pitchFamily="2" charset="-122"/>
              </a:rPr>
              <a:t>、国家自然科学基金面上项目</a:t>
            </a:r>
            <a:r>
              <a:rPr lang="en-US" altLang="zh-CN" sz="1200" dirty="0">
                <a:latin typeface="等线" panose="02010600030101010101" pitchFamily="2" charset="-122"/>
                <a:ea typeface="等线" panose="02010600030101010101" pitchFamily="2" charset="-122"/>
              </a:rPr>
              <a:t>2</a:t>
            </a:r>
            <a:r>
              <a:rPr lang="zh-CN" altLang="zh-CN" sz="1200" dirty="0">
                <a:latin typeface="等线" panose="02010600030101010101" pitchFamily="2" charset="-122"/>
                <a:ea typeface="等线" panose="02010600030101010101" pitchFamily="2" charset="-122"/>
              </a:rPr>
              <a:t>项、广东省</a:t>
            </a:r>
            <a:r>
              <a:rPr lang="en-US" altLang="zh-CN" sz="1200" dirty="0">
                <a:latin typeface="等线" panose="02010600030101010101" pitchFamily="2" charset="-122"/>
                <a:ea typeface="等线" panose="02010600030101010101" pitchFamily="2" charset="-122"/>
              </a:rPr>
              <a:t>2020-2021</a:t>
            </a:r>
            <a:r>
              <a:rPr lang="zh-CN" altLang="zh-CN" sz="1200" dirty="0">
                <a:latin typeface="等线" panose="02010600030101010101" pitchFamily="2" charset="-122"/>
                <a:ea typeface="等线" panose="02010600030101010101" pitchFamily="2" charset="-122"/>
              </a:rPr>
              <a:t>人工智能重大专项</a:t>
            </a:r>
            <a:r>
              <a:rPr lang="zh-CN" altLang="en-US" sz="1200" dirty="0">
                <a:latin typeface="等线" panose="02010600030101010101" pitchFamily="2" charset="-122"/>
                <a:ea typeface="等线" panose="02010600030101010101" pitchFamily="2" charset="-122"/>
              </a:rPr>
              <a:t>（在研）</a:t>
            </a:r>
            <a:r>
              <a:rPr lang="zh-CN" altLang="zh-CN" sz="1200" dirty="0">
                <a:latin typeface="等线" panose="02010600030101010101" pitchFamily="2" charset="-122"/>
                <a:ea typeface="等线" panose="02010600030101010101" pitchFamily="2" charset="-122"/>
              </a:rPr>
              <a:t>等多项基金，累计获资助金额近</a:t>
            </a:r>
            <a:r>
              <a:rPr lang="en-US" altLang="zh-CN" sz="1200" dirty="0">
                <a:latin typeface="等线" panose="02010600030101010101" pitchFamily="2" charset="-122"/>
                <a:ea typeface="等线" panose="02010600030101010101" pitchFamily="2" charset="-122"/>
              </a:rPr>
              <a:t>2000</a:t>
            </a:r>
            <a:r>
              <a:rPr lang="zh-CN" altLang="zh-CN" sz="1200" dirty="0">
                <a:latin typeface="等线" panose="02010600030101010101" pitchFamily="2" charset="-122"/>
                <a:ea typeface="等线" panose="02010600030101010101" pitchFamily="2" charset="-122"/>
              </a:rPr>
              <a:t>万元。 </a:t>
            </a:r>
            <a:endParaRPr lang="zh-CN" altLang="en-US" sz="1200" dirty="0">
              <a:latin typeface="等线" panose="02010600030101010101" pitchFamily="2" charset="-122"/>
              <a:ea typeface="等线" panose="02010600030101010101" pitchFamily="2" charset="-122"/>
            </a:endParaRPr>
          </a:p>
        </p:txBody>
      </p:sp>
      <p:sp>
        <p:nvSpPr>
          <p:cNvPr id="31" name="矩形 10"/>
          <p:cNvSpPr>
            <a:spLocks noChangeArrowheads="1"/>
          </p:cNvSpPr>
          <p:nvPr/>
        </p:nvSpPr>
        <p:spPr bwMode="auto">
          <a:xfrm>
            <a:off x="330200" y="5284430"/>
            <a:ext cx="860970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tabLst>
                <a:tab pos="514350" algn="l"/>
              </a:tabLst>
              <a:defRPr>
                <a:solidFill>
                  <a:schemeClr val="tx1"/>
                </a:solidFill>
                <a:latin typeface="Calibri" panose="020F0502020204030204" charset="0"/>
                <a:ea typeface="宋体" panose="02010600030101010101" pitchFamily="2" charset="-122"/>
              </a:defRPr>
            </a:lvl1pPr>
            <a:lvl2pPr marL="742950" indent="-285750">
              <a:tabLst>
                <a:tab pos="514350" algn="l"/>
              </a:tabLst>
              <a:defRPr>
                <a:solidFill>
                  <a:schemeClr val="tx1"/>
                </a:solidFill>
                <a:latin typeface="Calibri" panose="020F0502020204030204" charset="0"/>
                <a:ea typeface="宋体" panose="02010600030101010101" pitchFamily="2" charset="-122"/>
              </a:defRPr>
            </a:lvl2pPr>
            <a:lvl3pPr marL="1143000" indent="-228600">
              <a:tabLst>
                <a:tab pos="514350" algn="l"/>
              </a:tabLst>
              <a:defRPr>
                <a:solidFill>
                  <a:schemeClr val="tx1"/>
                </a:solidFill>
                <a:latin typeface="Calibri" panose="020F0502020204030204" charset="0"/>
                <a:ea typeface="宋体" panose="02010600030101010101" pitchFamily="2" charset="-122"/>
              </a:defRPr>
            </a:lvl3pPr>
            <a:lvl4pPr marL="1600200" indent="-228600">
              <a:tabLst>
                <a:tab pos="514350" algn="l"/>
              </a:tabLst>
              <a:defRPr>
                <a:solidFill>
                  <a:schemeClr val="tx1"/>
                </a:solidFill>
                <a:latin typeface="Calibri" panose="020F0502020204030204" charset="0"/>
                <a:ea typeface="宋体" panose="02010600030101010101" pitchFamily="2" charset="-122"/>
              </a:defRPr>
            </a:lvl4pPr>
            <a:lvl5pPr marL="2057400" indent="-228600">
              <a:tabLst>
                <a:tab pos="514350" algn="l"/>
              </a:tabLst>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tabLst>
                <a:tab pos="514350" algn="l"/>
              </a:tabLs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tabLst>
                <a:tab pos="514350" algn="l"/>
              </a:tabLs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tabLst>
                <a:tab pos="514350" algn="l"/>
              </a:tabLs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tabLst>
                <a:tab pos="514350" algn="l"/>
              </a:tabLst>
              <a:defRPr>
                <a:solidFill>
                  <a:schemeClr val="tx1"/>
                </a:solidFill>
                <a:latin typeface="Calibri" panose="020F0502020204030204" charset="0"/>
                <a:ea typeface="宋体" panose="02010600030101010101" pitchFamily="2" charset="-122"/>
              </a:defRPr>
            </a:lvl9pPr>
          </a:lstStyle>
          <a:p>
            <a:pPr eaLnBrk="1" hangingPunct="1">
              <a:buFont typeface="Calibri Light" panose="020F0302020204030204" pitchFamily="34" charset="0"/>
              <a:buAutoNum type="arabicPeriod"/>
            </a:pPr>
            <a:r>
              <a:rPr lang="en-US" altLang="zh-CN" sz="1200" dirty="0">
                <a:solidFill>
                  <a:srgbClr val="000000"/>
                </a:solidFill>
                <a:latin typeface="宋体" panose="02010600030101010101" pitchFamily="2" charset="-122"/>
                <a:cs typeface="Times New Roman" panose="02020603050405020304" pitchFamily="18" charset="0"/>
              </a:rPr>
              <a:t>Development and Validation of a Radiomics Nomogram for Preoperative Prediction of Lymph Node Metastasis in Colorectal Cancer. J Clin Oncol.2016;34(18):2157-2164 </a:t>
            </a:r>
            <a:r>
              <a:rPr lang="zh-CN" altLang="zh-CN" sz="1200" b="1" dirty="0">
                <a:solidFill>
                  <a:srgbClr val="FF0000"/>
                </a:solidFill>
                <a:latin typeface="宋体" panose="02010600030101010101" pitchFamily="2" charset="-122"/>
                <a:cs typeface="Times New Roman" panose="02020603050405020304" pitchFamily="18" charset="0"/>
              </a:rPr>
              <a:t>（</a:t>
            </a:r>
            <a:r>
              <a:rPr lang="en-US" altLang="zh-CN" sz="1200" b="1" dirty="0">
                <a:solidFill>
                  <a:srgbClr val="FF0000"/>
                </a:solidFill>
                <a:latin typeface="宋体" panose="02010600030101010101" pitchFamily="2" charset="-122"/>
                <a:cs typeface="Times New Roman" panose="02020603050405020304" pitchFamily="18" charset="0"/>
              </a:rPr>
              <a:t>IF 44.544,1</a:t>
            </a:r>
            <a:r>
              <a:rPr lang="zh-CN" altLang="zh-CN" sz="1200" b="1" dirty="0">
                <a:solidFill>
                  <a:srgbClr val="FF0000"/>
                </a:solidFill>
                <a:latin typeface="宋体" panose="02010600030101010101" pitchFamily="2" charset="-122"/>
                <a:cs typeface="Times New Roman" panose="02020603050405020304" pitchFamily="18" charset="0"/>
              </a:rPr>
              <a:t>区</a:t>
            </a:r>
            <a:r>
              <a:rPr lang="zh-CN" altLang="en-US" sz="1200" b="1" dirty="0">
                <a:solidFill>
                  <a:srgbClr val="FF0000"/>
                </a:solidFill>
                <a:latin typeface="宋体" panose="02010600030101010101" pitchFamily="2" charset="-122"/>
                <a:cs typeface="Times New Roman" panose="02020603050405020304" pitchFamily="18" charset="0"/>
              </a:rPr>
              <a:t>，通讯作者</a:t>
            </a:r>
            <a:r>
              <a:rPr lang="en-US" altLang="zh-CN" sz="1200" b="1" dirty="0">
                <a:solidFill>
                  <a:srgbClr val="FF0000"/>
                </a:solidFill>
                <a:latin typeface="宋体" panose="02010600030101010101" pitchFamily="2" charset="-122"/>
                <a:cs typeface="Times New Roman" panose="02020603050405020304" pitchFamily="18" charset="0"/>
              </a:rPr>
              <a:t>)</a:t>
            </a:r>
            <a:r>
              <a:rPr lang="zh-CN" altLang="zh-CN" sz="1200" b="1" dirty="0">
                <a:solidFill>
                  <a:srgbClr val="FF0000"/>
                </a:solidFill>
                <a:latin typeface="宋体" panose="02010600030101010101" pitchFamily="2" charset="-122"/>
                <a:cs typeface="Times New Roman" panose="02020603050405020304" pitchFamily="18" charset="0"/>
              </a:rPr>
              <a:t> </a:t>
            </a:r>
            <a:endParaRPr lang="en-US" altLang="zh-CN" sz="1200" b="1" dirty="0">
              <a:solidFill>
                <a:srgbClr val="FF0000"/>
              </a:solidFill>
              <a:latin typeface="宋体" panose="02010600030101010101" pitchFamily="2" charset="-122"/>
              <a:cs typeface="Times New Roman" panose="02020603050405020304" pitchFamily="18" charset="0"/>
            </a:endParaRPr>
          </a:p>
          <a:p>
            <a:pPr eaLnBrk="1" hangingPunct="1">
              <a:buFont typeface="Calibri Light" panose="020F0302020204030204" pitchFamily="34" charset="0"/>
              <a:buAutoNum type="arabicPeriod"/>
            </a:pPr>
            <a:r>
              <a:rPr lang="en-US" altLang="zh-CN" sz="1200" dirty="0">
                <a:solidFill>
                  <a:srgbClr val="000000"/>
                </a:solidFill>
                <a:latin typeface="宋体" panose="02010600030101010101" pitchFamily="2" charset="-122"/>
                <a:cs typeface="Times New Roman" panose="02020603050405020304" pitchFamily="18" charset="0"/>
              </a:rPr>
              <a:t>Deep learning radiomic nomogram can predict the number of lymph node metastasis in locally advanced gastric cancer: an international multicenter study. Ann Oncol. 2020 Jul;31(7):912-920</a:t>
            </a:r>
            <a:r>
              <a:rPr lang="zh-CN" altLang="zh-CN" dirty="0"/>
              <a:t> </a:t>
            </a:r>
            <a:r>
              <a:rPr lang="zh-CN" altLang="zh-CN" sz="1200" b="1" dirty="0">
                <a:solidFill>
                  <a:srgbClr val="FF0000"/>
                </a:solidFill>
                <a:latin typeface="宋体" panose="02010600030101010101" pitchFamily="2" charset="-122"/>
                <a:cs typeface="Times New Roman" panose="02020603050405020304" pitchFamily="18" charset="0"/>
              </a:rPr>
              <a:t>（</a:t>
            </a:r>
            <a:r>
              <a:rPr lang="en-US" altLang="zh-CN" sz="1200" b="1" dirty="0">
                <a:solidFill>
                  <a:srgbClr val="FF0000"/>
                </a:solidFill>
                <a:latin typeface="宋体" panose="02010600030101010101" pitchFamily="2" charset="-122"/>
                <a:cs typeface="Times New Roman" panose="02020603050405020304" pitchFamily="18" charset="0"/>
              </a:rPr>
              <a:t>IF 32.976,1</a:t>
            </a:r>
            <a:r>
              <a:rPr lang="zh-CN" altLang="zh-CN" sz="1200" b="1" dirty="0">
                <a:solidFill>
                  <a:srgbClr val="FF0000"/>
                </a:solidFill>
                <a:latin typeface="宋体" panose="02010600030101010101" pitchFamily="2" charset="-122"/>
                <a:cs typeface="Times New Roman" panose="02020603050405020304" pitchFamily="18" charset="0"/>
              </a:rPr>
              <a:t>区</a:t>
            </a:r>
            <a:r>
              <a:rPr lang="zh-CN" altLang="en-US" sz="1200" b="1" dirty="0">
                <a:solidFill>
                  <a:srgbClr val="FF0000"/>
                </a:solidFill>
                <a:latin typeface="宋体" panose="02010600030101010101" pitchFamily="2" charset="-122"/>
                <a:cs typeface="Times New Roman" panose="02020603050405020304" pitchFamily="18" charset="0"/>
              </a:rPr>
              <a:t>，通讯作者</a:t>
            </a:r>
            <a:r>
              <a:rPr lang="en-US" altLang="zh-CN" sz="1200" b="1" dirty="0">
                <a:solidFill>
                  <a:srgbClr val="FF0000"/>
                </a:solidFill>
                <a:latin typeface="宋体" panose="02010600030101010101" pitchFamily="2" charset="-122"/>
                <a:cs typeface="Times New Roman" panose="02020603050405020304" pitchFamily="18" charset="0"/>
              </a:rPr>
              <a:t>)</a:t>
            </a:r>
            <a:endParaRPr lang="en-US" altLang="zh-CN" sz="1200" b="1" dirty="0">
              <a:solidFill>
                <a:srgbClr val="FF0000"/>
              </a:solidFill>
              <a:latin typeface="宋体" panose="02010600030101010101" pitchFamily="2" charset="-122"/>
              <a:cs typeface="Times New Roman" panose="02020603050405020304" pitchFamily="18" charset="0"/>
            </a:endParaRPr>
          </a:p>
          <a:p>
            <a:pPr eaLnBrk="1" hangingPunct="1">
              <a:buFont typeface="Calibri Light" panose="020F0302020204030204" pitchFamily="34" charset="0"/>
              <a:buAutoNum type="arabicPeriod"/>
            </a:pPr>
            <a:r>
              <a:rPr lang="en-US" altLang="zh-CN" sz="1200" dirty="0">
                <a:solidFill>
                  <a:srgbClr val="000000"/>
                </a:solidFill>
                <a:latin typeface="宋体" panose="02010600030101010101" pitchFamily="2" charset="-122"/>
                <a:cs typeface="Times New Roman" panose="02020603050405020304" pitchFamily="18" charset="0"/>
              </a:rPr>
              <a:t>Radiomics of Multiparametric MRI for Pretreatment Prediction of Pathologic Complete Response to Neoadjuvant Chemotherapy in Breast Cancer: A Multicenter Study. Clin Cancer Res. 2019 Jun 15;25(12):3538-3547</a:t>
            </a:r>
            <a:r>
              <a:rPr lang="zh-CN" altLang="en-US" sz="1200" b="1" dirty="0">
                <a:solidFill>
                  <a:srgbClr val="FF0000"/>
                </a:solidFill>
                <a:latin typeface="宋体" panose="02010600030101010101" pitchFamily="2" charset="-122"/>
                <a:cs typeface="Times New Roman" panose="02020603050405020304" pitchFamily="18" charset="0"/>
              </a:rPr>
              <a:t>（</a:t>
            </a:r>
            <a:r>
              <a:rPr lang="en-US" altLang="zh-CN" sz="1200" b="1" dirty="0">
                <a:solidFill>
                  <a:srgbClr val="FF0000"/>
                </a:solidFill>
                <a:latin typeface="宋体" panose="02010600030101010101" pitchFamily="2" charset="-122"/>
                <a:cs typeface="Times New Roman" panose="02020603050405020304" pitchFamily="18" charset="0"/>
              </a:rPr>
              <a:t> IF 12.531,1</a:t>
            </a:r>
            <a:r>
              <a:rPr lang="zh-CN" altLang="zh-CN" sz="1200" b="1" dirty="0">
                <a:solidFill>
                  <a:srgbClr val="FF0000"/>
                </a:solidFill>
                <a:latin typeface="宋体" panose="02010600030101010101" pitchFamily="2" charset="-122"/>
                <a:cs typeface="Times New Roman" panose="02020603050405020304" pitchFamily="18" charset="0"/>
              </a:rPr>
              <a:t>区 </a:t>
            </a:r>
            <a:r>
              <a:rPr lang="zh-CN" altLang="en-US" sz="1200" b="1" dirty="0">
                <a:solidFill>
                  <a:srgbClr val="FF0000"/>
                </a:solidFill>
                <a:latin typeface="宋体" panose="02010600030101010101" pitchFamily="2" charset="-122"/>
                <a:cs typeface="Times New Roman" panose="02020603050405020304" pitchFamily="18" charset="0"/>
              </a:rPr>
              <a:t>，通讯作者）</a:t>
            </a:r>
            <a:endParaRPr lang="en-US" altLang="zh-CN" sz="1200" b="1" dirty="0">
              <a:solidFill>
                <a:srgbClr val="FF0000"/>
              </a:solidFill>
              <a:latin typeface="宋体" panose="02010600030101010101" pitchFamily="2" charset="-122"/>
              <a:cs typeface="Times New Roman" panose="02020603050405020304" pitchFamily="18" charset="0"/>
            </a:endParaRPr>
          </a:p>
        </p:txBody>
      </p:sp>
      <p:pic>
        <p:nvPicPr>
          <p:cNvPr id="32" name="图片 33"/>
          <p:cNvPicPr>
            <a:picLocks noChangeAspect="1"/>
          </p:cNvPicPr>
          <p:nvPr/>
        </p:nvPicPr>
        <p:blipFill>
          <a:blip r:embed="rId1">
            <a:extLst>
              <a:ext uri="{28A0092B-C50C-407E-A947-70E740481C1C}">
                <a14:useLocalDpi xmlns:a14="http://schemas.microsoft.com/office/drawing/2010/main" val="0"/>
              </a:ext>
            </a:extLst>
          </a:blip>
          <a:srcRect t="3896" r="91544" b="3088"/>
          <a:stretch>
            <a:fillRect/>
          </a:stretch>
        </p:blipFill>
        <p:spPr bwMode="auto">
          <a:xfrm>
            <a:off x="330200" y="4936104"/>
            <a:ext cx="313769" cy="22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14"/>
          <p:cNvSpPr txBox="1">
            <a:spLocks noChangeArrowheads="1"/>
          </p:cNvSpPr>
          <p:nvPr/>
        </p:nvSpPr>
        <p:spPr bwMode="auto">
          <a:xfrm>
            <a:off x="538250" y="4936104"/>
            <a:ext cx="115692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zh-CN" sz="1400" b="1" dirty="0">
                <a:solidFill>
                  <a:srgbClr val="000000"/>
                </a:solidFill>
                <a:latin typeface="微软雅黑" panose="020B0503020204020204" charset="-122"/>
                <a:ea typeface="微软雅黑" panose="020B0503020204020204" charset="-122"/>
                <a:cs typeface="Times New Roman" panose="02020603050405020304" pitchFamily="18" charset="0"/>
              </a:rPr>
              <a:t>代表性论文</a:t>
            </a:r>
            <a:endParaRPr lang="zh-CN" altLang="en-US" sz="1400" dirty="0">
              <a:solidFill>
                <a:srgbClr val="000000"/>
              </a:solidFill>
              <a:latin typeface="微软雅黑" panose="020B0503020204020204" charset="-122"/>
              <a:ea typeface="微软雅黑" panose="020B0503020204020204"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3065" y="4342758"/>
            <a:ext cx="2931759" cy="2084382"/>
          </a:xfrm>
          <a:prstGeom prst="rect">
            <a:avLst/>
          </a:prstGeom>
          <a:effectLst>
            <a:outerShdw blurRad="50800" dist="50800" dir="5400000" sx="46975" sy="46975" algn="ctr" rotWithShape="0">
              <a:srgbClr val="000000">
                <a:alpha val="81221"/>
              </a:srgbClr>
            </a:outerShdw>
            <a:reflection stA="45000" endPos="21364" dist="508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270"/>
            <a:ext cx="9807575" cy="1097280"/>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91157" y="1559573"/>
            <a:ext cx="3579813" cy="645160"/>
          </a:xfrm>
          <a:prstGeom prst="rect">
            <a:avLst/>
          </a:prstGeom>
          <a:noFill/>
          <a:ln w="9525">
            <a:noFill/>
            <a:miter lim="800000"/>
          </a:ln>
        </p:spPr>
        <p:txBody>
          <a:bodyPr wrap="square">
            <a:spAutoFit/>
          </a:bodyPr>
          <a:lstStyle/>
          <a:p>
            <a:pPr lvl="0" eaLnBrk="1" hangingPunct="1">
              <a:lnSpc>
                <a:spcPct val="150000"/>
              </a:lnSpc>
              <a:defRPr/>
            </a:pPr>
            <a:r>
              <a:rPr lang="zh-CN" altLang="en-US" sz="1200" dirty="0" smtClean="0">
                <a:solidFill>
                  <a:prstClr val="black"/>
                </a:solidFill>
                <a:latin typeface="微软雅黑" panose="020B0503020204020204" charset="-122"/>
                <a:ea typeface="微软雅黑" panose="020B0503020204020204" charset="-122"/>
              </a:rPr>
              <a:t>学术型博士</a:t>
            </a:r>
            <a:r>
              <a:rPr lang="zh-CN" altLang="en-US" sz="1200" dirty="0">
                <a:solidFill>
                  <a:prstClr val="black"/>
                </a:solidFill>
                <a:latin typeface="微软雅黑" panose="020B0503020204020204" charset="-122"/>
                <a:ea typeface="微软雅黑" panose="020B0503020204020204" charset="-122"/>
              </a:rPr>
              <a:t>：生物医学工程</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smtClean="0">
                <a:solidFill>
                  <a:prstClr val="black"/>
                </a:solidFill>
                <a:latin typeface="微软雅黑" panose="020B0503020204020204" charset="-122"/>
                <a:ea typeface="微软雅黑" panose="020B0503020204020204" charset="-122"/>
              </a:rPr>
              <a:t>学术型硕士</a:t>
            </a:r>
            <a:r>
              <a:rPr lang="zh-CN" altLang="en-US" sz="1200" dirty="0" smtClean="0">
                <a:solidFill>
                  <a:prstClr val="black"/>
                </a:solidFill>
                <a:latin typeface="微软雅黑" panose="020B0503020204020204" charset="-122"/>
                <a:ea typeface="微软雅黑" panose="020B0503020204020204" charset="-122"/>
              </a:rPr>
              <a:t>：生物医学工程；临床医学；药学</a:t>
            </a: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45719" y="4334364"/>
            <a:ext cx="2348131" cy="97599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13802901228</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smtClean="0">
                <a:solidFill>
                  <a:prstClr val="black"/>
                </a:solidFill>
                <a:latin typeface="微软雅黑" panose="020B0503020204020204" charset="-122"/>
                <a:ea typeface="微软雅黑" panose="020B0503020204020204" charset="-122"/>
              </a:rPr>
              <a:t>Office</a:t>
            </a:r>
            <a:r>
              <a:rPr lang="zh-CN" altLang="en-US" sz="1200" dirty="0" smtClean="0">
                <a:solidFill>
                  <a:prstClr val="black"/>
                </a:solidFill>
                <a:latin typeface="微软雅黑" panose="020B0503020204020204" charset="-122"/>
                <a:ea typeface="微软雅黑" panose="020B0503020204020204" charset="-122"/>
              </a:rPr>
              <a:t>：医院办公楼</a:t>
            </a:r>
            <a:r>
              <a:rPr lang="en-US" altLang="zh-CN" sz="1200" dirty="0" smtClean="0">
                <a:solidFill>
                  <a:prstClr val="black"/>
                </a:solidFill>
                <a:latin typeface="微软雅黑" panose="020B0503020204020204" charset="-122"/>
                <a:ea typeface="微软雅黑" panose="020B0503020204020204" charset="-122"/>
              </a:rPr>
              <a:t>806</a:t>
            </a:r>
            <a:endParaRPr lang="en-US" altLang="zh-CN" sz="1200" dirty="0" smtClean="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err="1" smtClean="0">
                <a:ln>
                  <a:noFill/>
                </a:ln>
                <a:solidFill>
                  <a:prstClr val="black"/>
                </a:solidFill>
                <a:effectLst/>
                <a:uLnTx/>
                <a:uFillTx/>
                <a:latin typeface="微软雅黑" panose="020B0503020204020204" charset="-122"/>
                <a:ea typeface="微软雅黑" panose="020B0503020204020204" charset="-122"/>
                <a:cs typeface="+mn-cs"/>
              </a:rPr>
              <a:t>Email: linzhanyi@scut.edu.cn</a:t>
            </a:r>
            <a:endParaRPr kumimoji="0" lang="en-US" altLang="zh-CN" sz="1200" b="0" i="0" u="none" strike="noStrike" kern="1200" cap="none" spc="0" normalizeH="0" baseline="0" noProof="0" dirty="0" err="1"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linzhanyi@gdph.org.cn</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7036435" y="1636395"/>
            <a:ext cx="5027295" cy="2849880"/>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 </a:t>
            </a:r>
            <a:r>
              <a:rPr lang="zh-CN" altLang="en-US" sz="1200" noProof="0" dirty="0" smtClean="0">
                <a:ln>
                  <a:noFill/>
                </a:ln>
                <a:solidFill>
                  <a:prstClr val="black"/>
                </a:solidFill>
                <a:effectLst/>
                <a:uLnTx/>
                <a:uFillTx/>
                <a:latin typeface="微软雅黑" panose="020B0503020204020204" charset="-122"/>
                <a:ea typeface="微软雅黑" panose="020B0503020204020204" charset="-122"/>
              </a:rPr>
              <a:t>1.</a:t>
            </a:r>
            <a:r>
              <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rPr>
              <a:t>生物工程血管体外构建及其转化研究；</a:t>
            </a:r>
            <a:endPar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endParaRPr>
          </a:p>
          <a:p>
            <a:pPr marL="0" marR="0" lvl="0" algn="just" rtl="0" eaLnBrk="1" fontAlgn="base" latinLnBrk="0" hangingPunct="1">
              <a:lnSpc>
                <a:spcPct val="120000"/>
              </a:lnSpc>
              <a:spcBef>
                <a:spcPts val="600"/>
              </a:spcBef>
              <a:buClrTx/>
              <a:buSzTx/>
              <a:buFontTx/>
              <a:buNone/>
              <a:defRPr/>
            </a:pPr>
            <a:r>
              <a:rPr lang="en-US" altLang="zh-CN" sz="1200" noProof="0" dirty="0" smtClean="0">
                <a:ln>
                  <a:noFill/>
                </a:ln>
                <a:solidFill>
                  <a:prstClr val="black"/>
                </a:solidFill>
                <a:effectLst/>
                <a:uLnTx/>
                <a:uFillTx/>
                <a:latin typeface="微软雅黑" panose="020B0503020204020204" charset="-122"/>
                <a:ea typeface="微软雅黑" panose="020B0503020204020204" charset="-122"/>
                <a:sym typeface="+mn-ea"/>
              </a:rPr>
              <a:t>                2.</a:t>
            </a:r>
            <a:r>
              <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rPr>
              <a:t>力学刺激与血管重构的病理生理机制；</a:t>
            </a:r>
            <a:endPar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endParaRPr>
          </a:p>
          <a:p>
            <a:pPr marL="0" marR="0" lvl="0" algn="just" rtl="0" eaLnBrk="1" fontAlgn="base" latinLnBrk="0" hangingPunct="1">
              <a:lnSpc>
                <a:spcPct val="120000"/>
              </a:lnSpc>
              <a:spcBef>
                <a:spcPts val="600"/>
              </a:spcBef>
              <a:buClrTx/>
              <a:buSzTx/>
              <a:buFontTx/>
              <a:buNone/>
              <a:defRPr/>
            </a:pPr>
            <a:r>
              <a:rPr lang="en-US" altLang="zh-CN" sz="1200" noProof="0" dirty="0" smtClean="0">
                <a:ln>
                  <a:noFill/>
                </a:ln>
                <a:solidFill>
                  <a:prstClr val="black"/>
                </a:solidFill>
                <a:effectLst/>
                <a:uLnTx/>
                <a:uFillTx/>
                <a:latin typeface="微软雅黑" panose="020B0503020204020204" charset="-122"/>
                <a:ea typeface="微软雅黑" panose="020B0503020204020204" charset="-122"/>
                <a:sym typeface="+mn-ea"/>
              </a:rPr>
              <a:t>                3. </a:t>
            </a:r>
            <a:r>
              <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rPr>
              <a:t>血管细胞外基质材料模拟。</a:t>
            </a:r>
            <a:endPar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Tissue Eng Part C Methods</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lang="zh-CN" altLang="en-US" sz="1200" dirty="0" smtClean="0">
                <a:solidFill>
                  <a:prstClr val="black"/>
                </a:solidFill>
                <a:latin typeface="微软雅黑" panose="020B0503020204020204" charset="-122"/>
                <a:ea typeface="微软雅黑" panose="020B0503020204020204" charset="-122"/>
              </a:rPr>
              <a:t>等</a:t>
            </a:r>
            <a:r>
              <a:rPr lang="zh-CN" altLang="en-US" sz="1200" dirty="0">
                <a:solidFill>
                  <a:prstClr val="black"/>
                </a:solidFill>
                <a:latin typeface="微软雅黑" panose="020B0503020204020204" charset="-122"/>
                <a:ea typeface="微软雅黑" panose="020B0503020204020204" charset="-122"/>
              </a:rPr>
              <a:t>杂志发表论文十余篇；</a:t>
            </a:r>
            <a:endParaRPr lang="zh-CN" altLang="en-US"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获国家专利多项</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00000"/>
              </a:lnSpc>
              <a:spcBef>
                <a:spcPts val="600"/>
              </a:spcBef>
              <a:buClrTx/>
              <a:buSzTx/>
              <a:buFontTx/>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先进制造科学与技术</a:t>
            </a:r>
            <a:r>
              <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广东省</a:t>
            </a:r>
            <a:r>
              <a:rPr kumimoji="0" lang="zh-CN" altLang="en-US"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实验室</a:t>
            </a:r>
            <a:r>
              <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重点研发项目《动静脉</a:t>
            </a:r>
            <a:endPar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00000"/>
              </a:lnSpc>
              <a:spcBef>
                <a:spcPts val="600"/>
              </a:spcBef>
              <a:buClrTx/>
              <a:buSzTx/>
              <a:buFontTx/>
              <a:defRPr/>
            </a:pPr>
            <a:r>
              <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造瘘血管移植物体外工程化培养的装置研制》</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998</a:t>
            </a:r>
            <a:r>
              <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万；</a:t>
            </a:r>
            <a:endPar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00000"/>
              </a:lnSpc>
              <a:spcBef>
                <a:spcPts val="600"/>
              </a:spcBef>
              <a:buClrTx/>
              <a:buSzTx/>
              <a:buFontTx/>
              <a:defRPr/>
            </a:pPr>
            <a:r>
              <a:rPr kumimoji="0" lang="en-US" altLang="zh-CN"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a:t>
            </a:r>
            <a:r>
              <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rPr>
              <a:t>.广州市2019年民生科技攻关计划《</a:t>
            </a:r>
            <a:r>
              <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rPr>
              <a:t>3D打印技术在临床</a:t>
            </a:r>
            <a:endPar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endParaRPr>
          </a:p>
          <a:p>
            <a:pPr lvl="0" algn="just" eaLnBrk="1" hangingPunct="1">
              <a:lnSpc>
                <a:spcPct val="100000"/>
              </a:lnSpc>
              <a:spcBef>
                <a:spcPts val="600"/>
              </a:spcBef>
              <a:buClrTx/>
              <a:buSzTx/>
              <a:buFontTx/>
              <a:defRPr/>
            </a:pPr>
            <a:r>
              <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rPr>
              <a:t>                个体化精准药物分剂量中的应用研究》</a:t>
            </a:r>
            <a:r>
              <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rPr>
              <a:t>100万。</a:t>
            </a:r>
            <a:endParaRPr lang="zh-CN" altLang="en-US" sz="1200" noProof="0" dirty="0" smtClean="0">
              <a:ln>
                <a:noFill/>
              </a:ln>
              <a:solidFill>
                <a:prstClr val="black"/>
              </a:solidFill>
              <a:effectLst/>
              <a:uLnTx/>
              <a:uFillTx/>
              <a:latin typeface="微软雅黑" panose="020B0503020204020204" charset="-122"/>
              <a:ea typeface="微软雅黑" panose="020B0503020204020204" charset="-122"/>
              <a:sym typeface="+mn-ea"/>
            </a:endParaRPr>
          </a:p>
          <a:p>
            <a:pPr lvl="0" algn="just" eaLnBrk="1" hangingPunct="1">
              <a:lnSpc>
                <a:spcPct val="120000"/>
              </a:lnSpc>
              <a:spcBef>
                <a:spcPts val="600"/>
              </a:spcBef>
              <a:buClrTx/>
              <a:buSzTx/>
              <a:buFontTx/>
              <a:defRPr/>
            </a:pPr>
            <a:endParaRPr lang="en-US" altLang="zh-CN" sz="1200" noProof="0" dirty="0" smtClean="0">
              <a:ln>
                <a:noFill/>
              </a:ln>
              <a:solidFill>
                <a:prstClr val="black"/>
              </a:solidFill>
              <a:effectLst/>
              <a:uLnTx/>
              <a:uFillTx/>
              <a:latin typeface="微软雅黑" panose="020B0503020204020204" charset="-122"/>
              <a:ea typeface="微软雅黑" panose="020B0503020204020204" charset="-122"/>
              <a:sym typeface="+mn-ea"/>
            </a:endParaRPr>
          </a:p>
        </p:txBody>
      </p:sp>
      <p:sp>
        <p:nvSpPr>
          <p:cNvPr id="20" name="矩形 19"/>
          <p:cNvSpPr/>
          <p:nvPr/>
        </p:nvSpPr>
        <p:spPr>
          <a:xfrm>
            <a:off x="2384425" y="6555740"/>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428875" y="226060"/>
            <a:ext cx="1430020" cy="68199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3200" b="1" dirty="0" smtClean="0">
                <a:solidFill>
                  <a:srgbClr val="FFFFFF"/>
                </a:solidFill>
                <a:latin typeface="微软雅黑" panose="020B0503020204020204" charset="-122"/>
                <a:ea typeface="微软雅黑" panose="020B0503020204020204" charset="-122"/>
              </a:rPr>
              <a:t>林展翼</a:t>
            </a:r>
            <a:r>
              <a:rPr lang="en-US" altLang="zh-CN" sz="3200" b="1" spc="120" noProof="0" dirty="0" smtClean="0">
                <a:ln>
                  <a:noFill/>
                </a:ln>
                <a:solidFill>
                  <a:srgbClr val="FFFFFF"/>
                </a:solidFill>
                <a:effectLst/>
                <a:uLnTx/>
                <a:uFillTx/>
                <a:latin typeface="微软雅黑" panose="020B0503020204020204" charset="-122"/>
                <a:ea typeface="微软雅黑" panose="020B0503020204020204" charset="-122"/>
                <a:sym typeface="+mn-ea"/>
              </a:rPr>
              <a:t> </a:t>
            </a:r>
            <a:endParaRPr kumimoji="0" lang="zh-CN" altLang="en-US" sz="32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endParaRPr>
          </a:p>
        </p:txBody>
      </p:sp>
      <p:sp>
        <p:nvSpPr>
          <p:cNvPr id="23" name="文本框 22"/>
          <p:cNvSpPr txBox="1"/>
          <p:nvPr/>
        </p:nvSpPr>
        <p:spPr>
          <a:xfrm>
            <a:off x="4050665" y="171450"/>
            <a:ext cx="3870325"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spc="120" noProof="0" dirty="0" smtClean="0">
                <a:ln>
                  <a:noFill/>
                </a:ln>
                <a:solidFill>
                  <a:srgbClr val="FFFFFF"/>
                </a:solidFill>
                <a:effectLst/>
                <a:uLnTx/>
                <a:uFillTx/>
                <a:latin typeface="微软雅黑" panose="020B0503020204020204" charset="-122"/>
                <a:ea typeface="微软雅黑" panose="020B0503020204020204" charset="-122"/>
                <a:sym typeface="+mn-ea"/>
              </a:rPr>
              <a:t>副院长</a:t>
            </a:r>
            <a:r>
              <a:rPr lang="zh-CN" altLang="en-US" sz="1400" b="1" spc="120" noProof="0" dirty="0" smtClean="0">
                <a:ln>
                  <a:noFill/>
                </a:ln>
                <a:solidFill>
                  <a:srgbClr val="FFFFFF"/>
                </a:solidFill>
                <a:effectLst/>
                <a:uLnTx/>
                <a:uFillTx/>
                <a:latin typeface="宋体" panose="02010600030101010101" pitchFamily="2" charset="-122"/>
                <a:sym typeface="+mn-ea"/>
              </a:rPr>
              <a:t>、</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教授（</a:t>
            </a:r>
            <a:r>
              <a:rPr lang="zh-CN" altLang="en-US" sz="1400" b="1" spc="120" noProof="0" dirty="0" smtClean="0">
                <a:ln>
                  <a:noFill/>
                </a:ln>
                <a:solidFill>
                  <a:srgbClr val="FFFFFF"/>
                </a:solidFill>
                <a:effectLst/>
                <a:uLnTx/>
                <a:uFillTx/>
                <a:latin typeface="微软雅黑" panose="020B0503020204020204" charset="-122"/>
                <a:ea typeface="微软雅黑" panose="020B0503020204020204" charset="-122"/>
                <a:sym typeface="+mn-ea"/>
              </a:rPr>
              <a:t>主任医师）</a:t>
            </a:r>
            <a:r>
              <a:rPr kumimoji="0" lang="zh-CN" altLang="en-US" sz="1400" b="1" i="0" u="none" strike="noStrike" kern="1200" cap="none" spc="120" normalizeH="0" baseline="0" noProof="0" dirty="0">
                <a:ln>
                  <a:noFill/>
                </a:ln>
                <a:solidFill>
                  <a:srgbClr val="FFFFFF"/>
                </a:solidFill>
                <a:effectLst/>
                <a:uLnTx/>
                <a:uFillTx/>
                <a:latin typeface="宋体" panose="02010600030101010101" pitchFamily="2" charset="-122"/>
                <a:cs typeface="+mn-cs"/>
              </a:rPr>
              <a:t>、</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博士生导师</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10845" y="-3175"/>
            <a:ext cx="1812290"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53160" y="226541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1114" y="227691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705993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34091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75010" y="1270"/>
            <a:ext cx="1188720" cy="1090295"/>
          </a:xfrm>
          <a:prstGeom prst="rect">
            <a:avLst/>
          </a:prstGeom>
          <a:noFill/>
          <a:ln w="9525">
            <a:noFill/>
            <a:miter lim="800000"/>
            <a:headEnd/>
            <a:tailEnd/>
          </a:ln>
        </p:spPr>
      </p:pic>
      <p:sp>
        <p:nvSpPr>
          <p:cNvPr id="26" name="文本框 12"/>
          <p:cNvSpPr txBox="1">
            <a:spLocks noChangeArrowheads="1"/>
          </p:cNvSpPr>
          <p:nvPr/>
        </p:nvSpPr>
        <p:spPr bwMode="auto">
          <a:xfrm>
            <a:off x="385781" y="1684547"/>
            <a:ext cx="1550595" cy="208672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3600" dirty="0" smtClean="0">
                <a:solidFill>
                  <a:prstClr val="black"/>
                </a:solidFill>
                <a:latin typeface="微软雅黑" panose="020B0503020204020204" charset="-122"/>
                <a:ea typeface="微软雅黑" panose="020B0503020204020204" charset="-122"/>
              </a:rPr>
              <a:t>插  入导  师图  片</a:t>
            </a:r>
            <a:endParaRPr kumimoji="0" lang="en-US" altLang="zh-CN" sz="3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21" name="文本框 11"/>
          <p:cNvSpPr txBox="1">
            <a:spLocks noChangeArrowheads="1"/>
          </p:cNvSpPr>
          <p:nvPr/>
        </p:nvSpPr>
        <p:spPr bwMode="auto">
          <a:xfrm>
            <a:off x="2691157" y="2630931"/>
            <a:ext cx="3996716" cy="2491740"/>
          </a:xfrm>
          <a:prstGeom prst="rect">
            <a:avLst/>
          </a:prstGeom>
          <a:noFill/>
          <a:ln w="9525">
            <a:noFill/>
            <a:miter lim="800000"/>
          </a:ln>
        </p:spPr>
        <p:txBody>
          <a:bodyPr wrap="square">
            <a:spAutoFit/>
          </a:bodyPr>
          <a:lstStyle/>
          <a:p>
            <a:pPr lvl="0" algn="just" eaLnBrk="1" hangingPunct="1">
              <a:lnSpc>
                <a:spcPct val="150000"/>
              </a:lnSpc>
              <a:defRPr/>
            </a:pPr>
            <a:r>
              <a:rPr lang="en-US" altLang="zh-CN" sz="1200" dirty="0" smtClean="0">
                <a:solidFill>
                  <a:prstClr val="black"/>
                </a:solidFill>
                <a:latin typeface="微软雅黑" panose="020B0503020204020204" charset="-122"/>
                <a:ea typeface="微软雅黑" panose="020B0503020204020204" charset="-122"/>
              </a:rPr>
              <a:t>1983</a:t>
            </a:r>
            <a:r>
              <a:rPr lang="en-US" altLang="zh-CN" sz="1200" dirty="0" smtClean="0">
                <a:solidFill>
                  <a:prstClr val="black"/>
                </a:solidFill>
                <a:latin typeface="微软雅黑" panose="020B0503020204020204" charset="-122"/>
                <a:ea typeface="微软雅黑" panose="020B0503020204020204" charset="-122"/>
              </a:rPr>
              <a:t>.09-1989.06        </a:t>
            </a:r>
            <a:r>
              <a:rPr lang="zh-CN" altLang="en-US" sz="1200" dirty="0" smtClean="0">
                <a:solidFill>
                  <a:prstClr val="black"/>
                </a:solidFill>
                <a:latin typeface="微软雅黑" panose="020B0503020204020204" charset="-122"/>
                <a:ea typeface="微软雅黑" panose="020B0503020204020204" charset="-122"/>
              </a:rPr>
              <a:t>中山医科</a:t>
            </a:r>
            <a:r>
              <a:rPr lang="zh-CN" altLang="en-US" sz="1200" dirty="0" smtClean="0">
                <a:solidFill>
                  <a:prstClr val="black"/>
                </a:solidFill>
                <a:latin typeface="微软雅黑" panose="020B0503020204020204" charset="-122"/>
                <a:ea typeface="微软雅黑" panose="020B0503020204020204" charset="-122"/>
              </a:rPr>
              <a:t>大学医疗系       </a:t>
            </a:r>
            <a:r>
              <a:rPr lang="zh-CN" altLang="en-US" sz="1200" dirty="0" smtClean="0">
                <a:solidFill>
                  <a:prstClr val="black"/>
                </a:solidFill>
                <a:latin typeface="微软雅黑" panose="020B0503020204020204" charset="-122"/>
                <a:ea typeface="微软雅黑" panose="020B0503020204020204" charset="-122"/>
              </a:rPr>
              <a:t>学士</a:t>
            </a:r>
            <a:endParaRPr lang="en-US" altLang="zh-CN" sz="1200" dirty="0">
              <a:solidFill>
                <a:prstClr val="black"/>
              </a:solidFill>
              <a:latin typeface="微软雅黑" panose="020B0503020204020204" charset="-122"/>
              <a:ea typeface="微软雅黑" panose="020B0503020204020204" charset="-122"/>
            </a:endParaRPr>
          </a:p>
          <a:p>
            <a:pPr algn="just" eaLnBrk="1" hangingPunct="1">
              <a:lnSpc>
                <a:spcPct val="150000"/>
              </a:lnSpc>
              <a:defRPr/>
            </a:pPr>
            <a:r>
              <a:rPr lang="en-US" altLang="zh-CN" sz="1200" dirty="0" smtClean="0">
                <a:solidFill>
                  <a:prstClr val="black"/>
                </a:solidFill>
                <a:latin typeface="微软雅黑" panose="020B0503020204020204" charset="-122"/>
                <a:ea typeface="微软雅黑" panose="020B0503020204020204" charset="-122"/>
              </a:rPr>
              <a:t>1994</a:t>
            </a:r>
            <a:r>
              <a:rPr lang="en-US" altLang="zh-CN" sz="1200" dirty="0" smtClean="0">
                <a:solidFill>
                  <a:prstClr val="black"/>
                </a:solidFill>
                <a:latin typeface="微软雅黑" panose="020B0503020204020204" charset="-122"/>
                <a:ea typeface="微软雅黑" panose="020B0503020204020204" charset="-122"/>
              </a:rPr>
              <a:t>.09-1997.06        </a:t>
            </a:r>
            <a:r>
              <a:rPr lang="zh-CN" altLang="en-US" sz="1200" dirty="0" smtClean="0">
                <a:solidFill>
                  <a:prstClr val="black"/>
                </a:solidFill>
                <a:latin typeface="微软雅黑" panose="020B0503020204020204" charset="-122"/>
                <a:ea typeface="微软雅黑" panose="020B0503020204020204" charset="-122"/>
              </a:rPr>
              <a:t>广东省心血管病研究所   </a:t>
            </a:r>
            <a:r>
              <a:rPr lang="zh-CN" altLang="en-US" sz="1200" dirty="0" smtClean="0">
                <a:solidFill>
                  <a:prstClr val="black"/>
                </a:solidFill>
                <a:latin typeface="微软雅黑" panose="020B0503020204020204" charset="-122"/>
                <a:ea typeface="微软雅黑" panose="020B0503020204020204" charset="-122"/>
              </a:rPr>
              <a:t>硕士</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smtClean="0">
                <a:solidFill>
                  <a:prstClr val="black"/>
                </a:solidFill>
                <a:latin typeface="微软雅黑" panose="020B0503020204020204" charset="-122"/>
                <a:ea typeface="微软雅黑" panose="020B0503020204020204" charset="-122"/>
              </a:rPr>
              <a:t>2003.09-2007.06        </a:t>
            </a:r>
            <a:r>
              <a:rPr lang="zh-CN" altLang="en-US" sz="1200" dirty="0" smtClean="0">
                <a:solidFill>
                  <a:prstClr val="black"/>
                </a:solidFill>
                <a:latin typeface="微软雅黑" panose="020B0503020204020204" charset="-122"/>
                <a:ea typeface="微软雅黑" panose="020B0503020204020204" charset="-122"/>
              </a:rPr>
              <a:t>广东省</a:t>
            </a:r>
            <a:r>
              <a:rPr lang="zh-CN" altLang="en-US" sz="1200" dirty="0">
                <a:solidFill>
                  <a:prstClr val="black"/>
                </a:solidFill>
                <a:latin typeface="微软雅黑" panose="020B0503020204020204" charset="-122"/>
                <a:ea typeface="微软雅黑" panose="020B0503020204020204" charset="-122"/>
              </a:rPr>
              <a:t>心血管病</a:t>
            </a:r>
            <a:r>
              <a:rPr lang="zh-CN" altLang="en-US" sz="1200" dirty="0" smtClean="0">
                <a:solidFill>
                  <a:prstClr val="black"/>
                </a:solidFill>
                <a:latin typeface="微软雅黑" panose="020B0503020204020204" charset="-122"/>
                <a:ea typeface="微软雅黑" panose="020B0503020204020204" charset="-122"/>
              </a:rPr>
              <a:t>研究所   </a:t>
            </a:r>
            <a:r>
              <a:rPr lang="zh-CN" altLang="en-US" sz="1200" dirty="0" smtClean="0">
                <a:solidFill>
                  <a:prstClr val="black"/>
                </a:solidFill>
                <a:latin typeface="微软雅黑" panose="020B0503020204020204" charset="-122"/>
                <a:ea typeface="微软雅黑" panose="020B0503020204020204" charset="-122"/>
              </a:rPr>
              <a:t>博士</a:t>
            </a:r>
            <a:endParaRPr lang="en-US" altLang="zh-CN" sz="1200" dirty="0" smtClean="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altLang="zh-CN" sz="1200" noProof="0" dirty="0">
              <a:ln>
                <a:noFill/>
              </a:ln>
              <a:solidFill>
                <a:prstClr val="black"/>
              </a:solidFill>
              <a:effectLst/>
              <a:uLnTx/>
              <a:uFillTx/>
              <a:latin typeface="宋体" panose="02010600030101010101" pitchFamily="2" charset="-122"/>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1200" noProof="0" dirty="0" smtClean="0">
                <a:ln>
                  <a:noFill/>
                </a:ln>
                <a:solidFill>
                  <a:prstClr val="black"/>
                </a:solidFill>
                <a:effectLst/>
                <a:uLnTx/>
                <a:uFillTx/>
                <a:latin typeface="微软雅黑" panose="020B0503020204020204" charset="-122"/>
                <a:ea typeface="微软雅黑" panose="020B0503020204020204" charset="-122"/>
                <a:sym typeface="+mn-ea"/>
              </a:rPr>
              <a:t>   89年大学毕业后，在广东省人民医院工作至今; 2006.8到2007.12在美国莱特州立大学药学院和耶鲁大学医学院做访问学者，研究方向为小口径组织工程血管构建;  现任广东省人民医院（广东省医学科学院）副院长，同时兼任华工医学院副院长，先进制造科学与技术广东省</a:t>
            </a:r>
            <a:r>
              <a:rPr lang="en-US" altLang="zh-CN" sz="1200" noProof="0" dirty="0" smtClean="0">
                <a:ln>
                  <a:noFill/>
                </a:ln>
                <a:solidFill>
                  <a:prstClr val="black"/>
                </a:solidFill>
                <a:effectLst/>
                <a:uLnTx/>
                <a:uFillTx/>
                <a:latin typeface="微软雅黑" panose="020B0503020204020204" charset="-122"/>
                <a:ea typeface="微软雅黑" panose="020B0503020204020204" charset="-122"/>
                <a:sym typeface="+mn-ea"/>
              </a:rPr>
              <a:t>实验室PI</a:t>
            </a:r>
            <a:endParaRPr lang="en-US" altLang="zh-CN" sz="1200" noProof="0" dirty="0" smtClean="0">
              <a:ln>
                <a:noFill/>
              </a:ln>
              <a:solidFill>
                <a:prstClr val="black"/>
              </a:solidFill>
              <a:effectLst/>
              <a:uLnTx/>
              <a:uFillTx/>
              <a:latin typeface="微软雅黑" panose="020B0503020204020204" charset="-122"/>
              <a:ea typeface="微软雅黑" panose="020B0503020204020204" charset="-122"/>
              <a:sym typeface="+mn-ea"/>
            </a:endParaRPr>
          </a:p>
        </p:txBody>
      </p:sp>
      <p:pic>
        <p:nvPicPr>
          <p:cNvPr id="25" name="图片 24"/>
          <p:cNvPicPr>
            <a:picLocks noChangeAspect="1"/>
          </p:cNvPicPr>
          <p:nvPr/>
        </p:nvPicPr>
        <p:blipFill>
          <a:blip r:embed="rId1" cstate="print"/>
          <a:srcRect t="3896" r="91544" b="3088"/>
          <a:stretch>
            <a:fillRect/>
          </a:stretch>
        </p:blipFill>
        <p:spPr bwMode="auto">
          <a:xfrm>
            <a:off x="2587949" y="5243664"/>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837898" y="5247702"/>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文本框 11"/>
          <p:cNvSpPr txBox="1">
            <a:spLocks noChangeArrowheads="1"/>
          </p:cNvSpPr>
          <p:nvPr/>
        </p:nvSpPr>
        <p:spPr bwMode="auto">
          <a:xfrm>
            <a:off x="2734611" y="5601715"/>
            <a:ext cx="3996716" cy="275590"/>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性格开朗，肯吃苦，具有团队协作精神，开拓进取</a:t>
            </a:r>
            <a:endParaRPr lang="en-US" altLang="zh-CN" sz="1200" dirty="0">
              <a:solidFill>
                <a:prstClr val="black"/>
              </a:solidFill>
              <a:latin typeface="微软雅黑" panose="020B0503020204020204" charset="-122"/>
              <a:ea typeface="微软雅黑" panose="020B0503020204020204" charset="-122"/>
            </a:endParaRPr>
          </a:p>
        </p:txBody>
      </p:sp>
      <p:sp>
        <p:nvSpPr>
          <p:cNvPr id="30" name="文本框 21"/>
          <p:cNvSpPr txBox="1">
            <a:spLocks noChangeArrowheads="1"/>
          </p:cNvSpPr>
          <p:nvPr/>
        </p:nvSpPr>
        <p:spPr bwMode="auto">
          <a:xfrm>
            <a:off x="486410" y="227965"/>
            <a:ext cx="1665605" cy="755015"/>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华南理工大学医学院</a:t>
            </a:r>
            <a:r>
              <a:rPr kumimoji="0" lang="en-US" altLang="zh-CN" sz="12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a:t>
            </a:r>
            <a:r>
              <a:rPr lang="zh-CN" altLang="en-US" sz="1200" b="1" dirty="0" smtClean="0">
                <a:solidFill>
                  <a:srgbClr val="FFFFFF"/>
                </a:solidFill>
                <a:latin typeface="微软雅黑" panose="020B0503020204020204" charset="-122"/>
                <a:ea typeface="微软雅黑" panose="020B0503020204020204" charset="-122"/>
              </a:rPr>
              <a:t>华南理工大学附属</a:t>
            </a:r>
            <a:endParaRPr lang="zh-CN" altLang="en-US" sz="1200" b="1" dirty="0" smtClean="0">
              <a:solidFill>
                <a:srgbClr val="FFFFFF"/>
              </a:solidFill>
              <a:latin typeface="微软雅黑" panose="020B0503020204020204" charset="-122"/>
              <a:ea typeface="微软雅黑" panose="020B0503020204020204" charset="-122"/>
            </a:endParaRPr>
          </a:p>
          <a:p>
            <a:pPr lvl="0" eaLnBrk="1" hangingPunct="1">
              <a:lnSpc>
                <a:spcPct val="120000"/>
              </a:lnSpc>
              <a:defRPr/>
            </a:pPr>
            <a:r>
              <a:rPr lang="zh-CN" altLang="en-US" sz="1200" b="1" dirty="0">
                <a:solidFill>
                  <a:srgbClr val="FFFFFF"/>
                </a:solidFill>
                <a:latin typeface="微软雅黑" panose="020B0503020204020204" charset="-122"/>
                <a:ea typeface="微软雅黑" panose="020B0503020204020204" charset="-122"/>
              </a:rPr>
              <a:t>广东省人民</a:t>
            </a:r>
            <a:r>
              <a:rPr lang="zh-CN" altLang="en-US" sz="1200" b="1" dirty="0" smtClean="0">
                <a:solidFill>
                  <a:srgbClr val="FFFFFF"/>
                </a:solidFill>
                <a:latin typeface="微软雅黑" panose="020B0503020204020204" charset="-122"/>
                <a:ea typeface="微软雅黑" panose="020B0503020204020204" charset="-122"/>
              </a:rPr>
              <a:t>医院</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1" name="文本框 30"/>
          <p:cNvSpPr txBox="1"/>
          <p:nvPr/>
        </p:nvSpPr>
        <p:spPr>
          <a:xfrm>
            <a:off x="4036695" y="523875"/>
            <a:ext cx="5847080"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中华医学会老年医学分会副主委</a:t>
            </a:r>
            <a:r>
              <a:rPr kumimoji="0" lang="en-US" altLang="zh-CN"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广东省医学会老年医学分会主委</a:t>
            </a:r>
            <a:r>
              <a:rPr kumimoji="0" lang="en-US" altLang="zh-CN"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 </a:t>
            </a:r>
            <a:endParaRPr kumimoji="0" lang="en-US" altLang="zh-CN"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广东省医师协会毕业后医学教育工作委员会副主委</a:t>
            </a:r>
            <a:endParaRPr kumimoji="0" lang="zh-CN" altLang="zh-CN"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280" y="1300220"/>
            <a:ext cx="1803776" cy="2560129"/>
          </a:xfrm>
          <a:prstGeom prst="rect">
            <a:avLst/>
          </a:prstGeom>
        </p:spPr>
      </p:pic>
      <p:sp>
        <p:nvSpPr>
          <p:cNvPr id="3" name="文本框 11"/>
          <p:cNvSpPr txBox="1">
            <a:spLocks noChangeArrowheads="1"/>
          </p:cNvSpPr>
          <p:nvPr/>
        </p:nvSpPr>
        <p:spPr bwMode="auto">
          <a:xfrm>
            <a:off x="2514600" y="5893435"/>
            <a:ext cx="9143365" cy="645160"/>
          </a:xfrm>
          <a:prstGeom prst="rect">
            <a:avLst/>
          </a:prstGeom>
          <a:noFill/>
          <a:ln w="9525">
            <a:noFill/>
            <a:miter lim="800000"/>
          </a:ln>
        </p:spPr>
        <p:txBody>
          <a:bodyPr wrap="square">
            <a:spAutoFit/>
          </a:bodyPr>
          <a:p>
            <a:pPr lvl="0" algn="l" defTabSz="914400" eaLnBrk="1" hangingPunct="1">
              <a:lnSpc>
                <a:spcPct val="150000"/>
              </a:lnSpc>
              <a:spcBef>
                <a:spcPts val="600"/>
              </a:spcBef>
              <a:buClrTx/>
              <a:buSzTx/>
              <a:buFontTx/>
              <a:defRPr/>
            </a:pPr>
            <a:r>
              <a:rPr lang="en-US" altLang="zh-CN" sz="1200" dirty="0">
                <a:solidFill>
                  <a:prstClr val="black"/>
                </a:solidFill>
                <a:latin typeface="微软雅黑" panose="020B0503020204020204" charset="-122"/>
                <a:ea typeface="微软雅黑" panose="020B0503020204020204" charset="-122"/>
              </a:rPr>
              <a:t>    </a:t>
            </a:r>
            <a:r>
              <a:rPr lang="zh-CN" altLang="en-US" sz="1200" noProof="0" dirty="0" smtClean="0">
                <a:ln>
                  <a:noFill/>
                </a:ln>
                <a:solidFill>
                  <a:prstClr val="black"/>
                </a:solidFill>
                <a:effectLst/>
                <a:uLnTx/>
                <a:uFillTx/>
                <a:latin typeface="微软雅黑" panose="020B0503020204020204" charset="-122"/>
                <a:ea typeface="微软雅黑" panose="020B0503020204020204" charset="-122"/>
              </a:rPr>
              <a:t>血管组织工程研究是高度交叉融合的学科，本研究团队已经汇聚医学﹑生物学﹑机械工程﹑材料学及生物医学工程不同专业背景的老师和学生，目前可实现有力学性能生物血管组织构建，拥有三百平米实验室及一百多平米办公区。欢迎有志于接受挑战的同学</a:t>
            </a:r>
            <a:endParaRPr lang="zh-CN" altLang="en-US" sz="1200" noProof="0" dirty="0" smtClean="0">
              <a:ln>
                <a:noFill/>
              </a:ln>
              <a:solidFill>
                <a:prstClr val="black"/>
              </a:solidFill>
              <a:effectLst/>
              <a:uLnTx/>
              <a:uFillTx/>
              <a:latin typeface="微软雅黑" panose="020B0503020204020204" charset="-122"/>
              <a:ea typeface="微软雅黑" panose="020B0503020204020204" charset="-122"/>
            </a:endParaRPr>
          </a:p>
        </p:txBody>
      </p:sp>
      <p:grpSp>
        <p:nvGrpSpPr>
          <p:cNvPr id="10" name="组合 9"/>
          <p:cNvGrpSpPr/>
          <p:nvPr/>
        </p:nvGrpSpPr>
        <p:grpSpPr>
          <a:xfrm>
            <a:off x="7250430" y="4251960"/>
            <a:ext cx="4406900" cy="1490980"/>
            <a:chOff x="12476" y="7130"/>
            <a:chExt cx="5324" cy="1522"/>
          </a:xfrm>
        </p:grpSpPr>
        <p:pic>
          <p:nvPicPr>
            <p:cNvPr id="4" name="图片 3" descr="f02433a74a15b3ea2824f4756a2bdc7"/>
            <p:cNvPicPr>
              <a:picLocks noChangeAspect="1"/>
            </p:cNvPicPr>
            <p:nvPr/>
          </p:nvPicPr>
          <p:blipFill>
            <a:blip r:embed="rId4"/>
            <a:srcRect t="33148" b="33148"/>
            <a:stretch>
              <a:fillRect/>
            </a:stretch>
          </p:blipFill>
          <p:spPr>
            <a:xfrm>
              <a:off x="12476" y="7146"/>
              <a:ext cx="2063" cy="1506"/>
            </a:xfrm>
            <a:prstGeom prst="rect">
              <a:avLst/>
            </a:prstGeom>
          </p:spPr>
        </p:pic>
        <p:pic>
          <p:nvPicPr>
            <p:cNvPr id="8" name="图片 7" descr="7aed851d17e933367d9806ccc6b198c"/>
            <p:cNvPicPr>
              <a:picLocks noChangeAspect="1"/>
            </p:cNvPicPr>
            <p:nvPr/>
          </p:nvPicPr>
          <p:blipFill>
            <a:blip r:embed="rId5"/>
            <a:srcRect t="19722" b="19593"/>
            <a:stretch>
              <a:fillRect/>
            </a:stretch>
          </p:blipFill>
          <p:spPr>
            <a:xfrm>
              <a:off x="14606" y="7158"/>
              <a:ext cx="1135" cy="1495"/>
            </a:xfrm>
            <a:prstGeom prst="rect">
              <a:avLst/>
            </a:prstGeom>
          </p:spPr>
        </p:pic>
        <p:pic>
          <p:nvPicPr>
            <p:cNvPr id="9" name="图片 8" descr="0bccb1c501dc763f4ab24a0dfffccc8"/>
            <p:cNvPicPr>
              <a:picLocks noChangeAspect="1"/>
            </p:cNvPicPr>
            <p:nvPr/>
          </p:nvPicPr>
          <p:blipFill>
            <a:blip r:embed="rId6"/>
            <a:srcRect t="32324" b="32463"/>
            <a:stretch>
              <a:fillRect/>
            </a:stretch>
          </p:blipFill>
          <p:spPr>
            <a:xfrm>
              <a:off x="15806" y="7130"/>
              <a:ext cx="1994" cy="1522"/>
            </a:xfrm>
            <a:prstGeom prst="rect">
              <a:avLst/>
            </a:prstGeom>
          </p:spPr>
        </p:pic>
      </p:gr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39509</Words>
  <Application>WPS 演示</Application>
  <PresentationFormat>宽屏</PresentationFormat>
  <Paragraphs>2061</Paragraphs>
  <Slides>49</Slides>
  <Notes>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49</vt:i4>
      </vt:variant>
    </vt:vector>
  </HeadingPairs>
  <TitlesOfParts>
    <vt:vector size="68" baseType="lpstr">
      <vt:lpstr>Arial</vt:lpstr>
      <vt:lpstr>宋体</vt:lpstr>
      <vt:lpstr>Wingdings</vt:lpstr>
      <vt:lpstr>Wingdings</vt:lpstr>
      <vt:lpstr>微软雅黑</vt:lpstr>
      <vt:lpstr>Arial Unicode MS</vt:lpstr>
      <vt:lpstr>Calibri</vt:lpstr>
      <vt:lpstr>Calibri</vt:lpstr>
      <vt:lpstr>黑体</vt:lpstr>
      <vt:lpstr>Lato Light</vt:lpstr>
      <vt:lpstr>Segoe Print</vt:lpstr>
      <vt:lpstr>Times New Roman</vt:lpstr>
      <vt:lpstr>仿宋_GB2312</vt:lpstr>
      <vt:lpstr>仿宋</vt:lpstr>
      <vt:lpstr>等线</vt:lpstr>
      <vt:lpstr>Calibri Light</vt:lpstr>
      <vt:lpstr>Times New Roman Regular</vt:lpstr>
      <vt:lpstr>华文中宋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Make a secret*</cp:lastModifiedBy>
  <cp:revision>151</cp:revision>
  <dcterms:created xsi:type="dcterms:W3CDTF">2019-06-19T02:08:00Z</dcterms:created>
  <dcterms:modified xsi:type="dcterms:W3CDTF">2022-04-15T10:26:02Z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E3D7783804204571925B3A40F3CEEB71</vt:lpwstr>
  </property>
</Properties>
</file>