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handoutMasterIdLst>
    <p:handoutMasterId r:id="rId33"/>
  </p:handoutMasterIdLst>
  <p:sldIdLst>
    <p:sldId id="297" r:id="rId3"/>
    <p:sldId id="328" r:id="rId4"/>
    <p:sldId id="329" r:id="rId5"/>
    <p:sldId id="330" r:id="rId6"/>
    <p:sldId id="331" r:id="rId7"/>
    <p:sldId id="332" r:id="rId8"/>
    <p:sldId id="333" r:id="rId9"/>
    <p:sldId id="334" r:id="rId10"/>
    <p:sldId id="339" r:id="rId11"/>
    <p:sldId id="335" r:id="rId12"/>
    <p:sldId id="336" r:id="rId13"/>
    <p:sldId id="337" r:id="rId14"/>
    <p:sldId id="340" r:id="rId15"/>
    <p:sldId id="341" r:id="rId16"/>
    <p:sldId id="342" r:id="rId17"/>
    <p:sldId id="343" r:id="rId18"/>
    <p:sldId id="344" r:id="rId19"/>
    <p:sldId id="346" r:id="rId20"/>
    <p:sldId id="347" r:id="rId21"/>
    <p:sldId id="289" r:id="rId22"/>
    <p:sldId id="290" r:id="rId23"/>
    <p:sldId id="291" r:id="rId24"/>
    <p:sldId id="292" r:id="rId25"/>
    <p:sldId id="293" r:id="rId26"/>
    <p:sldId id="294" r:id="rId27"/>
    <p:sldId id="296" r:id="rId28"/>
    <p:sldId id="298" r:id="rId29"/>
    <p:sldId id="327" r:id="rId30"/>
    <p:sldId id="362"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朱 平" initials="朱"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32"/>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9.xml"/><Relationship Id="rId31" Type="http://schemas.openxmlformats.org/officeDocument/2006/relationships/notesMaster" Target="notesMasters/notesMaster1.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5BD7277-02F7-774F-9491-F0604D5C66C9}" type="doc">
      <dgm:prSet loTypeId="urn:microsoft.com/office/officeart/2005/8/layout/target3" loCatId="list" qsTypeId="urn:microsoft.com/office/officeart/2005/8/quickstyle/simple4" qsCatId="simple" csTypeId="urn:microsoft.com/office/officeart/2005/8/colors/accent2_4" csCatId="accent2" phldr="1"/>
      <dgm:spPr/>
      <dgm:t>
        <a:bodyPr/>
        <a:lstStyle/>
        <a:p>
          <a:endParaRPr lang="zh-CN" altLang="en-US"/>
        </a:p>
      </dgm:t>
    </dgm:pt>
    <dgm:pt modelId="{22544B52-A8E4-4549-99D9-662E9C4A3339}">
      <dgm:prSet phldrT="[文本]" custT="1"/>
      <dgm:spPr/>
      <dgm:t>
        <a:bodyPr/>
        <a:lstStyle/>
        <a:p>
          <a:pPr marL="138430" indent="0" algn="l"/>
          <a:r>
            <a:rPr lang="zh-CN" altLang="en-US" sz="2000" dirty="0">
              <a:latin typeface="微软雅黑" panose="020B0503020204020204" charset="-122"/>
              <a:ea typeface="微软雅黑" panose="020B0503020204020204" charset="-122"/>
              <a:cs typeface="微软雅黑" panose="020B0503020204020204" charset="-122"/>
            </a:rPr>
            <a:t>传道</a:t>
          </a:r>
        </a:p>
      </dgm:t>
    </dgm:pt>
    <dgm:pt modelId="{6F506145-E687-0346-98E7-4FC50D91AC87}" cxnId="{FB626844-4DE6-6749-B71A-A094FF3881DC}" type="parTrans">
      <dgm:prSet/>
      <dgm:spPr/>
      <dgm:t>
        <a:bodyPr/>
        <a:lstStyle/>
        <a:p>
          <a:endParaRPr lang="zh-CN" altLang="en-US"/>
        </a:p>
      </dgm:t>
    </dgm:pt>
    <dgm:pt modelId="{FC3C6E47-5420-484F-A708-2431B365991C}" cxnId="{FB626844-4DE6-6749-B71A-A094FF3881DC}" type="sibTrans">
      <dgm:prSet/>
      <dgm:spPr/>
      <dgm:t>
        <a:bodyPr/>
        <a:lstStyle/>
        <a:p>
          <a:endParaRPr lang="zh-CN" altLang="en-US"/>
        </a:p>
      </dgm:t>
    </dgm:pt>
    <dgm:pt modelId="{21599AB3-B229-D042-B57C-C5ABDD995F5C}">
      <dgm:prSet phldrT="[文本]" custT="1"/>
      <dgm:spPr/>
      <dgm:t>
        <a:bodyPr/>
        <a:lstStyle/>
        <a:p>
          <a:r>
            <a:rPr lang="zh-CN" altLang="en-US" sz="1200" dirty="0">
              <a:latin typeface="微软雅黑" panose="020B0503020204020204" charset="-122"/>
              <a:ea typeface="微软雅黑" panose="020B0503020204020204" charset="-122"/>
              <a:cs typeface="微软雅黑" panose="020B0503020204020204" charset="-122"/>
            </a:rPr>
            <a:t>系统的课题跟踪讨论</a:t>
          </a:r>
        </a:p>
      </dgm:t>
    </dgm:pt>
    <dgm:pt modelId="{E5B47626-9A2E-5245-B06D-605578E7ED46}" cxnId="{435B9914-D81F-E549-AE74-EA8613D64A8F}" type="parTrans">
      <dgm:prSet/>
      <dgm:spPr/>
      <dgm:t>
        <a:bodyPr/>
        <a:lstStyle/>
        <a:p>
          <a:endParaRPr lang="zh-CN" altLang="en-US"/>
        </a:p>
      </dgm:t>
    </dgm:pt>
    <dgm:pt modelId="{CB3B92C8-6135-2945-A33A-C647DE285DC6}" cxnId="{435B9914-D81F-E549-AE74-EA8613D64A8F}" type="sibTrans">
      <dgm:prSet/>
      <dgm:spPr/>
      <dgm:t>
        <a:bodyPr/>
        <a:lstStyle/>
        <a:p>
          <a:endParaRPr lang="zh-CN" altLang="en-US"/>
        </a:p>
      </dgm:t>
    </dgm:pt>
    <dgm:pt modelId="{0CB50DFB-3DBD-7B41-9F52-9D9B767C9E74}">
      <dgm:prSet phldrT="[文本]" custT="1"/>
      <dgm:spPr/>
      <dgm:t>
        <a:bodyPr/>
        <a:lstStyle/>
        <a:p>
          <a:r>
            <a:rPr lang="zh-CN" altLang="en-US" sz="1200" dirty="0">
              <a:latin typeface="微软雅黑" panose="020B0503020204020204" charset="-122"/>
              <a:ea typeface="微软雅黑" panose="020B0503020204020204" charset="-122"/>
              <a:cs typeface="微软雅黑" panose="020B0503020204020204" charset="-122"/>
            </a:rPr>
            <a:t>扎实的实验技能培训</a:t>
          </a:r>
        </a:p>
      </dgm:t>
    </dgm:pt>
    <dgm:pt modelId="{9ABE5682-EF77-4D41-9068-30DA580E3FEB}" cxnId="{A1BA071E-F15A-1141-A637-188151A7271C}" type="parTrans">
      <dgm:prSet/>
      <dgm:spPr/>
      <dgm:t>
        <a:bodyPr/>
        <a:lstStyle/>
        <a:p>
          <a:endParaRPr lang="zh-CN" altLang="en-US"/>
        </a:p>
      </dgm:t>
    </dgm:pt>
    <dgm:pt modelId="{0DAB12C4-204B-0B48-9DC0-281B5C0E8682}" cxnId="{A1BA071E-F15A-1141-A637-188151A7271C}" type="sibTrans">
      <dgm:prSet/>
      <dgm:spPr/>
      <dgm:t>
        <a:bodyPr/>
        <a:lstStyle/>
        <a:p>
          <a:endParaRPr lang="zh-CN" altLang="en-US"/>
        </a:p>
      </dgm:t>
    </dgm:pt>
    <dgm:pt modelId="{B676E67C-6E85-784C-8988-E73BAA32399C}">
      <dgm:prSet phldrT="[文本]" custT="1"/>
      <dgm:spPr/>
      <dgm:t>
        <a:bodyPr/>
        <a:lstStyle/>
        <a:p>
          <a:pPr marL="136525" algn="l"/>
          <a:r>
            <a:rPr lang="zh-CN" altLang="en-US" sz="2000" dirty="0">
              <a:latin typeface="微软雅黑" panose="020B0503020204020204" charset="-122"/>
              <a:ea typeface="微软雅黑" panose="020B0503020204020204" charset="-122"/>
              <a:cs typeface="微软雅黑" panose="020B0503020204020204" charset="-122"/>
            </a:rPr>
            <a:t>授业</a:t>
          </a:r>
        </a:p>
      </dgm:t>
    </dgm:pt>
    <dgm:pt modelId="{9B81A5C2-B13D-4C4F-A029-7DA44802B394}" cxnId="{A84F44F1-3EC4-FA4A-A73E-7154FFC53C14}" type="parTrans">
      <dgm:prSet/>
      <dgm:spPr/>
      <dgm:t>
        <a:bodyPr/>
        <a:lstStyle/>
        <a:p>
          <a:endParaRPr lang="zh-CN" altLang="en-US"/>
        </a:p>
      </dgm:t>
    </dgm:pt>
    <dgm:pt modelId="{A08D755E-F74E-1149-9CFA-AC9901C5A8B5}" cxnId="{A84F44F1-3EC4-FA4A-A73E-7154FFC53C14}" type="sibTrans">
      <dgm:prSet/>
      <dgm:spPr/>
      <dgm:t>
        <a:bodyPr/>
        <a:lstStyle/>
        <a:p>
          <a:endParaRPr lang="zh-CN" altLang="en-US"/>
        </a:p>
      </dgm:t>
    </dgm:pt>
    <dgm:pt modelId="{42B21E7D-1AB3-0242-9CD8-BCC9D04923B3}">
      <dgm:prSet phldrT="[文本]" custT="1"/>
      <dgm:spPr/>
      <dgm:t>
        <a:bodyPr/>
        <a:lstStyle/>
        <a:p>
          <a:r>
            <a:rPr lang="zh-CN" altLang="en-US" sz="1200" dirty="0">
              <a:latin typeface="微软雅黑" panose="020B0503020204020204" charset="-122"/>
              <a:ea typeface="微软雅黑" panose="020B0503020204020204" charset="-122"/>
              <a:cs typeface="微软雅黑" panose="020B0503020204020204" charset="-122"/>
            </a:rPr>
            <a:t>国内外学术交流机会</a:t>
          </a:r>
        </a:p>
      </dgm:t>
    </dgm:pt>
    <dgm:pt modelId="{DCCBF6D3-9FFA-364D-947F-6DD861F00B94}" cxnId="{2B459BBA-540B-DA49-B7F9-3DE25EF87D58}" type="parTrans">
      <dgm:prSet/>
      <dgm:spPr/>
      <dgm:t>
        <a:bodyPr/>
        <a:lstStyle/>
        <a:p>
          <a:endParaRPr lang="zh-CN" altLang="en-US"/>
        </a:p>
      </dgm:t>
    </dgm:pt>
    <dgm:pt modelId="{483D39F5-D347-A443-A405-B22F49CC6AA5}" cxnId="{2B459BBA-540B-DA49-B7F9-3DE25EF87D58}" type="sibTrans">
      <dgm:prSet/>
      <dgm:spPr/>
      <dgm:t>
        <a:bodyPr/>
        <a:lstStyle/>
        <a:p>
          <a:endParaRPr lang="zh-CN" altLang="en-US"/>
        </a:p>
      </dgm:t>
    </dgm:pt>
    <dgm:pt modelId="{52F125C0-4763-D043-AEB2-23FBF06E42D6}">
      <dgm:prSet phldrT="[文本]" custT="1"/>
      <dgm:spPr/>
      <dgm:t>
        <a:bodyPr/>
        <a:lstStyle/>
        <a:p>
          <a:r>
            <a:rPr lang="zh-CN" altLang="en-US" sz="1200" dirty="0">
              <a:latin typeface="微软雅黑" panose="020B0503020204020204" charset="-122"/>
              <a:ea typeface="微软雅黑" panose="020B0503020204020204" charset="-122"/>
              <a:cs typeface="微软雅黑" panose="020B0503020204020204" charset="-122"/>
            </a:rPr>
            <a:t>良好的国际合作关系</a:t>
          </a:r>
        </a:p>
      </dgm:t>
    </dgm:pt>
    <dgm:pt modelId="{3FC75E4E-6209-5849-ACA1-095A6B3761AE}" cxnId="{36548873-3BB3-7F4B-A6E6-970351F6D4B1}" type="parTrans">
      <dgm:prSet/>
      <dgm:spPr/>
      <dgm:t>
        <a:bodyPr/>
        <a:lstStyle/>
        <a:p>
          <a:endParaRPr lang="zh-CN" altLang="en-US"/>
        </a:p>
      </dgm:t>
    </dgm:pt>
    <dgm:pt modelId="{8EC80CF1-08A7-2D4F-A431-4F34DDE2BFB0}" cxnId="{36548873-3BB3-7F4B-A6E6-970351F6D4B1}" type="sibTrans">
      <dgm:prSet/>
      <dgm:spPr/>
      <dgm:t>
        <a:bodyPr/>
        <a:lstStyle/>
        <a:p>
          <a:endParaRPr lang="zh-CN" altLang="en-US"/>
        </a:p>
      </dgm:t>
    </dgm:pt>
    <dgm:pt modelId="{A09D85A0-EDD9-AB48-B03C-541BC39BBFB9}">
      <dgm:prSet phldrT="[文本]" custT="1"/>
      <dgm:spPr/>
      <dgm:t>
        <a:bodyPr/>
        <a:lstStyle/>
        <a:p>
          <a:pPr marL="136525" algn="l"/>
          <a:r>
            <a:rPr lang="zh-CN" altLang="en-US" sz="2000" dirty="0">
              <a:latin typeface="微软雅黑" panose="020B0503020204020204" charset="-122"/>
              <a:ea typeface="微软雅黑" panose="020B0503020204020204" charset="-122"/>
              <a:cs typeface="微软雅黑" panose="020B0503020204020204" charset="-122"/>
            </a:rPr>
            <a:t>解惑</a:t>
          </a:r>
        </a:p>
      </dgm:t>
    </dgm:pt>
    <dgm:pt modelId="{3F03FD15-32E9-6645-8A14-61637031610C}" cxnId="{EE0A1C87-73A5-A34B-BC3B-6A91EF6046AE}" type="parTrans">
      <dgm:prSet/>
      <dgm:spPr/>
      <dgm:t>
        <a:bodyPr/>
        <a:lstStyle/>
        <a:p>
          <a:endParaRPr lang="zh-CN" altLang="en-US"/>
        </a:p>
      </dgm:t>
    </dgm:pt>
    <dgm:pt modelId="{C7DA7DB6-28A8-5744-B260-473213FAF974}" cxnId="{EE0A1C87-73A5-A34B-BC3B-6A91EF6046AE}" type="sibTrans">
      <dgm:prSet/>
      <dgm:spPr/>
      <dgm:t>
        <a:bodyPr/>
        <a:lstStyle/>
        <a:p>
          <a:endParaRPr lang="zh-CN" altLang="en-US"/>
        </a:p>
      </dgm:t>
    </dgm:pt>
    <dgm:pt modelId="{9FB27823-915F-594F-A426-D0A021D750AD}">
      <dgm:prSet phldrT="[文本]" custT="1"/>
      <dgm:spPr/>
      <dgm:t>
        <a:bodyPr/>
        <a:lstStyle/>
        <a:p>
          <a:r>
            <a:rPr lang="zh-CN" altLang="en-US" sz="1200" dirty="0">
              <a:latin typeface="微软雅黑" panose="020B0503020204020204" charset="-122"/>
              <a:ea typeface="微软雅黑" panose="020B0503020204020204" charset="-122"/>
              <a:cs typeface="微软雅黑" panose="020B0503020204020204" charset="-122"/>
            </a:rPr>
            <a:t>和谐的师生关系</a:t>
          </a:r>
        </a:p>
      </dgm:t>
    </dgm:pt>
    <dgm:pt modelId="{8BA31268-6340-9244-8202-E493283D9E20}" cxnId="{D75D0F39-B9B6-2B48-A3EC-39E3B8C48C50}" type="parTrans">
      <dgm:prSet/>
      <dgm:spPr/>
      <dgm:t>
        <a:bodyPr/>
        <a:lstStyle/>
        <a:p>
          <a:endParaRPr lang="zh-CN" altLang="en-US"/>
        </a:p>
      </dgm:t>
    </dgm:pt>
    <dgm:pt modelId="{1736A53A-E9BA-4145-9E38-D56A87417227}" cxnId="{D75D0F39-B9B6-2B48-A3EC-39E3B8C48C50}" type="sibTrans">
      <dgm:prSet/>
      <dgm:spPr/>
      <dgm:t>
        <a:bodyPr/>
        <a:lstStyle/>
        <a:p>
          <a:endParaRPr lang="zh-CN" altLang="en-US"/>
        </a:p>
      </dgm:t>
    </dgm:pt>
    <dgm:pt modelId="{E835FA4D-6A64-884C-A682-89F1BACB4CDD}">
      <dgm:prSet phldrT="[文本]" custT="1"/>
      <dgm:spPr/>
      <dgm:t>
        <a:bodyPr/>
        <a:lstStyle/>
        <a:p>
          <a:r>
            <a:rPr lang="zh-CN" altLang="en-US" sz="1200" dirty="0">
              <a:latin typeface="微软雅黑" panose="020B0503020204020204" charset="-122"/>
              <a:ea typeface="微软雅黑" panose="020B0503020204020204" charset="-122"/>
              <a:cs typeface="微软雅黑" panose="020B0503020204020204" charset="-122"/>
            </a:rPr>
            <a:t>和睦的同学情谊</a:t>
          </a:r>
        </a:p>
      </dgm:t>
    </dgm:pt>
    <dgm:pt modelId="{A4778DD3-9908-3049-8CB1-C96671AD8C22}" cxnId="{1135E53B-08B7-7545-A5AC-8F3D618096D6}" type="parTrans">
      <dgm:prSet/>
      <dgm:spPr/>
      <dgm:t>
        <a:bodyPr/>
        <a:lstStyle/>
        <a:p>
          <a:endParaRPr lang="zh-CN" altLang="en-US"/>
        </a:p>
      </dgm:t>
    </dgm:pt>
    <dgm:pt modelId="{2B0FE009-F2FF-A442-AA6B-0C7592AFB10A}" cxnId="{1135E53B-08B7-7545-A5AC-8F3D618096D6}" type="sibTrans">
      <dgm:prSet/>
      <dgm:spPr/>
      <dgm:t>
        <a:bodyPr/>
        <a:lstStyle/>
        <a:p>
          <a:endParaRPr lang="zh-CN" altLang="en-US"/>
        </a:p>
      </dgm:t>
    </dgm:pt>
    <dgm:pt modelId="{D966FB73-21C1-4649-A3C8-03D9DD1F9A57}" type="pres">
      <dgm:prSet presAssocID="{95BD7277-02F7-774F-9491-F0604D5C66C9}" presName="Name0" presStyleCnt="0">
        <dgm:presLayoutVars>
          <dgm:chMax val="7"/>
          <dgm:dir/>
          <dgm:animLvl val="lvl"/>
          <dgm:resizeHandles val="exact"/>
        </dgm:presLayoutVars>
      </dgm:prSet>
      <dgm:spPr/>
    </dgm:pt>
    <dgm:pt modelId="{8CA9DEE9-7C59-DF48-A404-56847822AEE2}" type="pres">
      <dgm:prSet presAssocID="{22544B52-A8E4-4549-99D9-662E9C4A3339}" presName="circle1" presStyleLbl="node1" presStyleIdx="0" presStyleCnt="3"/>
      <dgm:spPr/>
    </dgm:pt>
    <dgm:pt modelId="{041D93F0-087E-304D-8576-F6219C0A5A9B}" type="pres">
      <dgm:prSet presAssocID="{22544B52-A8E4-4549-99D9-662E9C4A3339}" presName="space" presStyleCnt="0"/>
      <dgm:spPr/>
    </dgm:pt>
    <dgm:pt modelId="{1AC078A6-B578-2A4D-B83E-2634515581A4}" type="pres">
      <dgm:prSet presAssocID="{22544B52-A8E4-4549-99D9-662E9C4A3339}" presName="rect1" presStyleLbl="alignAcc1" presStyleIdx="0" presStyleCnt="3" custLinFactNeighborX="-151" custLinFactNeighborY="-53"/>
      <dgm:spPr/>
    </dgm:pt>
    <dgm:pt modelId="{CC7C038C-27C9-2A4C-AF9E-9874B87A6A43}" type="pres">
      <dgm:prSet presAssocID="{B676E67C-6E85-784C-8988-E73BAA32399C}" presName="vertSpace2" presStyleLbl="node1" presStyleIdx="0" presStyleCnt="3"/>
      <dgm:spPr/>
    </dgm:pt>
    <dgm:pt modelId="{36DED5FA-AD83-1549-9245-014E8AF8EA0D}" type="pres">
      <dgm:prSet presAssocID="{B676E67C-6E85-784C-8988-E73BAA32399C}" presName="circle2" presStyleLbl="node1" presStyleIdx="1" presStyleCnt="3"/>
      <dgm:spPr/>
    </dgm:pt>
    <dgm:pt modelId="{444BFB25-AD07-BA42-929E-BD99FFEB8F7A}" type="pres">
      <dgm:prSet presAssocID="{B676E67C-6E85-784C-8988-E73BAA32399C}" presName="rect2" presStyleLbl="alignAcc1" presStyleIdx="1" presStyleCnt="3"/>
      <dgm:spPr/>
    </dgm:pt>
    <dgm:pt modelId="{DDC9C63D-3098-444A-B3CD-7543B3BACB2C}" type="pres">
      <dgm:prSet presAssocID="{A09D85A0-EDD9-AB48-B03C-541BC39BBFB9}" presName="vertSpace3" presStyleLbl="node1" presStyleIdx="1" presStyleCnt="3"/>
      <dgm:spPr/>
    </dgm:pt>
    <dgm:pt modelId="{80D2B25D-620D-C044-8482-084925392CA5}" type="pres">
      <dgm:prSet presAssocID="{A09D85A0-EDD9-AB48-B03C-541BC39BBFB9}" presName="circle3" presStyleLbl="node1" presStyleIdx="2" presStyleCnt="3"/>
      <dgm:spPr/>
    </dgm:pt>
    <dgm:pt modelId="{62F3C263-6FED-504E-B900-46034CC643AD}" type="pres">
      <dgm:prSet presAssocID="{A09D85A0-EDD9-AB48-B03C-541BC39BBFB9}" presName="rect3" presStyleLbl="alignAcc1" presStyleIdx="2" presStyleCnt="3"/>
      <dgm:spPr/>
    </dgm:pt>
    <dgm:pt modelId="{29DF4533-C95D-3F41-A845-7008C3A9DA74}" type="pres">
      <dgm:prSet presAssocID="{22544B52-A8E4-4549-99D9-662E9C4A3339}" presName="rect1ParTx" presStyleLbl="alignAcc1" presStyleIdx="2" presStyleCnt="3">
        <dgm:presLayoutVars>
          <dgm:chMax val="1"/>
          <dgm:bulletEnabled val="1"/>
        </dgm:presLayoutVars>
      </dgm:prSet>
      <dgm:spPr/>
    </dgm:pt>
    <dgm:pt modelId="{EC192556-0ECA-B14A-B313-70A482F3FC26}" type="pres">
      <dgm:prSet presAssocID="{22544B52-A8E4-4549-99D9-662E9C4A3339}" presName="rect1ChTx" presStyleLbl="alignAcc1" presStyleIdx="2" presStyleCnt="3" custScaleX="166543" custLinFactNeighborX="-15695" custLinFactNeighborY="2066">
        <dgm:presLayoutVars>
          <dgm:bulletEnabled val="1"/>
        </dgm:presLayoutVars>
      </dgm:prSet>
      <dgm:spPr/>
    </dgm:pt>
    <dgm:pt modelId="{5199C28F-38B5-4A4D-AFDE-CB3B880B3359}" type="pres">
      <dgm:prSet presAssocID="{B676E67C-6E85-784C-8988-E73BAA32399C}" presName="rect2ParTx" presStyleLbl="alignAcc1" presStyleIdx="2" presStyleCnt="3">
        <dgm:presLayoutVars>
          <dgm:chMax val="1"/>
          <dgm:bulletEnabled val="1"/>
        </dgm:presLayoutVars>
      </dgm:prSet>
      <dgm:spPr/>
    </dgm:pt>
    <dgm:pt modelId="{0CB3767A-48A0-5147-A3C3-A7D2CBEEAC50}" type="pres">
      <dgm:prSet presAssocID="{B676E67C-6E85-784C-8988-E73BAA32399C}" presName="rect2ChTx" presStyleLbl="alignAcc1" presStyleIdx="2" presStyleCnt="3" custScaleX="165641" custLinFactNeighborX="-17499">
        <dgm:presLayoutVars>
          <dgm:bulletEnabled val="1"/>
        </dgm:presLayoutVars>
      </dgm:prSet>
      <dgm:spPr/>
    </dgm:pt>
    <dgm:pt modelId="{4B5BAE68-1F85-CF48-938E-4C57EFA30FC5}" type="pres">
      <dgm:prSet presAssocID="{A09D85A0-EDD9-AB48-B03C-541BC39BBFB9}" presName="rect3ParTx" presStyleLbl="alignAcc1" presStyleIdx="2" presStyleCnt="3">
        <dgm:presLayoutVars>
          <dgm:chMax val="1"/>
          <dgm:bulletEnabled val="1"/>
        </dgm:presLayoutVars>
      </dgm:prSet>
      <dgm:spPr/>
    </dgm:pt>
    <dgm:pt modelId="{ECDB2533-77E7-9E4D-AD8C-025FF0969C2F}" type="pres">
      <dgm:prSet presAssocID="{A09D85A0-EDD9-AB48-B03C-541BC39BBFB9}" presName="rect3ChTx" presStyleLbl="alignAcc1" presStyleIdx="2" presStyleCnt="3" custScaleX="166319" custLinFactNeighborX="-15583">
        <dgm:presLayoutVars>
          <dgm:bulletEnabled val="1"/>
        </dgm:presLayoutVars>
      </dgm:prSet>
      <dgm:spPr/>
    </dgm:pt>
  </dgm:ptLst>
  <dgm:cxnLst>
    <dgm:cxn modelId="{0514730C-6CFF-4C29-9E1F-72721F7747C9}" type="presOf" srcId="{21599AB3-B229-D042-B57C-C5ABDD995F5C}" destId="{EC192556-0ECA-B14A-B313-70A482F3FC26}" srcOrd="0" destOrd="0" presId="urn:microsoft.com/office/officeart/2005/8/layout/target3"/>
    <dgm:cxn modelId="{435B9914-D81F-E549-AE74-EA8613D64A8F}" srcId="{22544B52-A8E4-4549-99D9-662E9C4A3339}" destId="{21599AB3-B229-D042-B57C-C5ABDD995F5C}" srcOrd="0" destOrd="0" parTransId="{E5B47626-9A2E-5245-B06D-605578E7ED46}" sibTransId="{CB3B92C8-6135-2945-A33A-C647DE285DC6}"/>
    <dgm:cxn modelId="{A1BA071E-F15A-1141-A637-188151A7271C}" srcId="{22544B52-A8E4-4549-99D9-662E9C4A3339}" destId="{0CB50DFB-3DBD-7B41-9F52-9D9B767C9E74}" srcOrd="1" destOrd="0" parTransId="{9ABE5682-EF77-4D41-9068-30DA580E3FEB}" sibTransId="{0DAB12C4-204B-0B48-9DC0-281B5C0E8682}"/>
    <dgm:cxn modelId="{D75D0F39-B9B6-2B48-A3EC-39E3B8C48C50}" srcId="{A09D85A0-EDD9-AB48-B03C-541BC39BBFB9}" destId="{9FB27823-915F-594F-A426-D0A021D750AD}" srcOrd="0" destOrd="0" parTransId="{8BA31268-6340-9244-8202-E493283D9E20}" sibTransId="{1736A53A-E9BA-4145-9E38-D56A87417227}"/>
    <dgm:cxn modelId="{1135E53B-08B7-7545-A5AC-8F3D618096D6}" srcId="{A09D85A0-EDD9-AB48-B03C-541BC39BBFB9}" destId="{E835FA4D-6A64-884C-A682-89F1BACB4CDD}" srcOrd="1" destOrd="0" parTransId="{A4778DD3-9908-3049-8CB1-C96671AD8C22}" sibTransId="{2B0FE009-F2FF-A442-AA6B-0C7592AFB10A}"/>
    <dgm:cxn modelId="{C79F183E-2BF3-4806-BCA5-36204293072D}" type="presOf" srcId="{95BD7277-02F7-774F-9491-F0604D5C66C9}" destId="{D966FB73-21C1-4649-A3C8-03D9DD1F9A57}" srcOrd="0" destOrd="0" presId="urn:microsoft.com/office/officeart/2005/8/layout/target3"/>
    <dgm:cxn modelId="{FB626844-4DE6-6749-B71A-A094FF3881DC}" srcId="{95BD7277-02F7-774F-9491-F0604D5C66C9}" destId="{22544B52-A8E4-4549-99D9-662E9C4A3339}" srcOrd="0" destOrd="0" parTransId="{6F506145-E687-0346-98E7-4FC50D91AC87}" sibTransId="{FC3C6E47-5420-484F-A708-2431B365991C}"/>
    <dgm:cxn modelId="{CB346F47-1968-490C-AB23-0CD6B183FDBD}" type="presOf" srcId="{22544B52-A8E4-4549-99D9-662E9C4A3339}" destId="{1AC078A6-B578-2A4D-B83E-2634515581A4}" srcOrd="0" destOrd="0" presId="urn:microsoft.com/office/officeart/2005/8/layout/target3"/>
    <dgm:cxn modelId="{178D2F53-D52C-4BC8-A51E-A9C7F61DEE60}" type="presOf" srcId="{B676E67C-6E85-784C-8988-E73BAA32399C}" destId="{5199C28F-38B5-4A4D-AFDE-CB3B880B3359}" srcOrd="1" destOrd="0" presId="urn:microsoft.com/office/officeart/2005/8/layout/target3"/>
    <dgm:cxn modelId="{C25D1C6C-DFD6-4D0D-A35A-46FA8BA32502}" type="presOf" srcId="{52F125C0-4763-D043-AEB2-23FBF06E42D6}" destId="{0CB3767A-48A0-5147-A3C3-A7D2CBEEAC50}" srcOrd="0" destOrd="1" presId="urn:microsoft.com/office/officeart/2005/8/layout/target3"/>
    <dgm:cxn modelId="{36548873-3BB3-7F4B-A6E6-970351F6D4B1}" srcId="{B676E67C-6E85-784C-8988-E73BAA32399C}" destId="{52F125C0-4763-D043-AEB2-23FBF06E42D6}" srcOrd="1" destOrd="0" parTransId="{3FC75E4E-6209-5849-ACA1-095A6B3761AE}" sibTransId="{8EC80CF1-08A7-2D4F-A431-4F34DDE2BFB0}"/>
    <dgm:cxn modelId="{6DCBD47C-5C27-4D7F-9E6D-E51B5A40DEB9}" type="presOf" srcId="{A09D85A0-EDD9-AB48-B03C-541BC39BBFB9}" destId="{4B5BAE68-1F85-CF48-938E-4C57EFA30FC5}" srcOrd="1" destOrd="0" presId="urn:microsoft.com/office/officeart/2005/8/layout/target3"/>
    <dgm:cxn modelId="{D932E97E-27B5-4786-AFAD-3ECC3ABE9F4F}" type="presOf" srcId="{22544B52-A8E4-4549-99D9-662E9C4A3339}" destId="{29DF4533-C95D-3F41-A845-7008C3A9DA74}" srcOrd="1" destOrd="0" presId="urn:microsoft.com/office/officeart/2005/8/layout/target3"/>
    <dgm:cxn modelId="{0C3BB280-E64D-4D55-B10E-F17EA4245BBD}" type="presOf" srcId="{9FB27823-915F-594F-A426-D0A021D750AD}" destId="{ECDB2533-77E7-9E4D-AD8C-025FF0969C2F}" srcOrd="0" destOrd="0" presId="urn:microsoft.com/office/officeart/2005/8/layout/target3"/>
    <dgm:cxn modelId="{EE0A1C87-73A5-A34B-BC3B-6A91EF6046AE}" srcId="{95BD7277-02F7-774F-9491-F0604D5C66C9}" destId="{A09D85A0-EDD9-AB48-B03C-541BC39BBFB9}" srcOrd="2" destOrd="0" parTransId="{3F03FD15-32E9-6645-8A14-61637031610C}" sibTransId="{C7DA7DB6-28A8-5744-B260-473213FAF974}"/>
    <dgm:cxn modelId="{7880E58B-6AC1-4F37-8F8F-738C0D81406B}" type="presOf" srcId="{B676E67C-6E85-784C-8988-E73BAA32399C}" destId="{444BFB25-AD07-BA42-929E-BD99FFEB8F7A}" srcOrd="0" destOrd="0" presId="urn:microsoft.com/office/officeart/2005/8/layout/target3"/>
    <dgm:cxn modelId="{26A9EAA2-23FC-44B2-863B-F571CC24FBF4}" type="presOf" srcId="{A09D85A0-EDD9-AB48-B03C-541BC39BBFB9}" destId="{62F3C263-6FED-504E-B900-46034CC643AD}" srcOrd="0" destOrd="0" presId="urn:microsoft.com/office/officeart/2005/8/layout/target3"/>
    <dgm:cxn modelId="{A4B783A6-A9A0-446D-91E5-D4C36C7B9085}" type="presOf" srcId="{E835FA4D-6A64-884C-A682-89F1BACB4CDD}" destId="{ECDB2533-77E7-9E4D-AD8C-025FF0969C2F}" srcOrd="0" destOrd="1" presId="urn:microsoft.com/office/officeart/2005/8/layout/target3"/>
    <dgm:cxn modelId="{2B459BBA-540B-DA49-B7F9-3DE25EF87D58}" srcId="{B676E67C-6E85-784C-8988-E73BAA32399C}" destId="{42B21E7D-1AB3-0242-9CD8-BCC9D04923B3}" srcOrd="0" destOrd="0" parTransId="{DCCBF6D3-9FFA-364D-947F-6DD861F00B94}" sibTransId="{483D39F5-D347-A443-A405-B22F49CC6AA5}"/>
    <dgm:cxn modelId="{4D7377E8-EA25-452D-8CF1-CC2D5B1A2375}" type="presOf" srcId="{42B21E7D-1AB3-0242-9CD8-BCC9D04923B3}" destId="{0CB3767A-48A0-5147-A3C3-A7D2CBEEAC50}" srcOrd="0" destOrd="0" presId="urn:microsoft.com/office/officeart/2005/8/layout/target3"/>
    <dgm:cxn modelId="{5A86D0EF-8D6C-45E4-9972-5E9E062EDE8C}" type="presOf" srcId="{0CB50DFB-3DBD-7B41-9F52-9D9B767C9E74}" destId="{EC192556-0ECA-B14A-B313-70A482F3FC26}" srcOrd="0" destOrd="1" presId="urn:microsoft.com/office/officeart/2005/8/layout/target3"/>
    <dgm:cxn modelId="{A84F44F1-3EC4-FA4A-A73E-7154FFC53C14}" srcId="{95BD7277-02F7-774F-9491-F0604D5C66C9}" destId="{B676E67C-6E85-784C-8988-E73BAA32399C}" srcOrd="1" destOrd="0" parTransId="{9B81A5C2-B13D-4C4F-A029-7DA44802B394}" sibTransId="{A08D755E-F74E-1149-9CFA-AC9901C5A8B5}"/>
    <dgm:cxn modelId="{760CD524-8CC8-4637-995A-A01DDCEB9E7A}" type="presParOf" srcId="{D966FB73-21C1-4649-A3C8-03D9DD1F9A57}" destId="{8CA9DEE9-7C59-DF48-A404-56847822AEE2}" srcOrd="0" destOrd="0" presId="urn:microsoft.com/office/officeart/2005/8/layout/target3"/>
    <dgm:cxn modelId="{A6F29BF1-449B-4653-9EAA-D27E7ED60AC3}" type="presParOf" srcId="{D966FB73-21C1-4649-A3C8-03D9DD1F9A57}" destId="{041D93F0-087E-304D-8576-F6219C0A5A9B}" srcOrd="1" destOrd="0" presId="urn:microsoft.com/office/officeart/2005/8/layout/target3"/>
    <dgm:cxn modelId="{7E83B523-FB6E-4277-8F14-FC6FEFA32940}" type="presParOf" srcId="{D966FB73-21C1-4649-A3C8-03D9DD1F9A57}" destId="{1AC078A6-B578-2A4D-B83E-2634515581A4}" srcOrd="2" destOrd="0" presId="urn:microsoft.com/office/officeart/2005/8/layout/target3"/>
    <dgm:cxn modelId="{B8A15B04-E103-4102-8011-12B21C4786B8}" type="presParOf" srcId="{D966FB73-21C1-4649-A3C8-03D9DD1F9A57}" destId="{CC7C038C-27C9-2A4C-AF9E-9874B87A6A43}" srcOrd="3" destOrd="0" presId="urn:microsoft.com/office/officeart/2005/8/layout/target3"/>
    <dgm:cxn modelId="{9F4A0D37-277C-443F-9243-6146D88F4E0E}" type="presParOf" srcId="{D966FB73-21C1-4649-A3C8-03D9DD1F9A57}" destId="{36DED5FA-AD83-1549-9245-014E8AF8EA0D}" srcOrd="4" destOrd="0" presId="urn:microsoft.com/office/officeart/2005/8/layout/target3"/>
    <dgm:cxn modelId="{15993F1F-F5ED-4739-AB95-DA8BADF34A24}" type="presParOf" srcId="{D966FB73-21C1-4649-A3C8-03D9DD1F9A57}" destId="{444BFB25-AD07-BA42-929E-BD99FFEB8F7A}" srcOrd="5" destOrd="0" presId="urn:microsoft.com/office/officeart/2005/8/layout/target3"/>
    <dgm:cxn modelId="{7AB35453-5C59-401C-A33B-B2DBC62E7906}" type="presParOf" srcId="{D966FB73-21C1-4649-A3C8-03D9DD1F9A57}" destId="{DDC9C63D-3098-444A-B3CD-7543B3BACB2C}" srcOrd="6" destOrd="0" presId="urn:microsoft.com/office/officeart/2005/8/layout/target3"/>
    <dgm:cxn modelId="{FA79AA2C-B03E-4C77-8F5B-20630AF96390}" type="presParOf" srcId="{D966FB73-21C1-4649-A3C8-03D9DD1F9A57}" destId="{80D2B25D-620D-C044-8482-084925392CA5}" srcOrd="7" destOrd="0" presId="urn:microsoft.com/office/officeart/2005/8/layout/target3"/>
    <dgm:cxn modelId="{38EBD099-AD93-4799-A3BE-19CA6EC32019}" type="presParOf" srcId="{D966FB73-21C1-4649-A3C8-03D9DD1F9A57}" destId="{62F3C263-6FED-504E-B900-46034CC643AD}" srcOrd="8" destOrd="0" presId="urn:microsoft.com/office/officeart/2005/8/layout/target3"/>
    <dgm:cxn modelId="{F126E719-1C1D-4530-92A6-91868E1B2DE6}" type="presParOf" srcId="{D966FB73-21C1-4649-A3C8-03D9DD1F9A57}" destId="{29DF4533-C95D-3F41-A845-7008C3A9DA74}" srcOrd="9" destOrd="0" presId="urn:microsoft.com/office/officeart/2005/8/layout/target3"/>
    <dgm:cxn modelId="{F8389C40-0E6D-4981-8C4A-474223E2DA93}" type="presParOf" srcId="{D966FB73-21C1-4649-A3C8-03D9DD1F9A57}" destId="{EC192556-0ECA-B14A-B313-70A482F3FC26}" srcOrd="10" destOrd="0" presId="urn:microsoft.com/office/officeart/2005/8/layout/target3"/>
    <dgm:cxn modelId="{23F1CC67-1A04-4165-9652-4D50AC3FF03F}" type="presParOf" srcId="{D966FB73-21C1-4649-A3C8-03D9DD1F9A57}" destId="{5199C28F-38B5-4A4D-AFDE-CB3B880B3359}" srcOrd="11" destOrd="0" presId="urn:microsoft.com/office/officeart/2005/8/layout/target3"/>
    <dgm:cxn modelId="{8ECAA48D-6A72-4D8D-A48D-792EF1E5CA90}" type="presParOf" srcId="{D966FB73-21C1-4649-A3C8-03D9DD1F9A57}" destId="{0CB3767A-48A0-5147-A3C3-A7D2CBEEAC50}" srcOrd="12" destOrd="0" presId="urn:microsoft.com/office/officeart/2005/8/layout/target3"/>
    <dgm:cxn modelId="{18C2C12B-755C-4139-83D6-9FFE89A316F7}" type="presParOf" srcId="{D966FB73-21C1-4649-A3C8-03D9DD1F9A57}" destId="{4B5BAE68-1F85-CF48-938E-4C57EFA30FC5}" srcOrd="13" destOrd="0" presId="urn:microsoft.com/office/officeart/2005/8/layout/target3"/>
    <dgm:cxn modelId="{603D655B-5A0A-45E4-A613-EA0FC35AF775}" type="presParOf" srcId="{D966FB73-21C1-4649-A3C8-03D9DD1F9A57}" destId="{ECDB2533-77E7-9E4D-AD8C-025FF0969C2F}"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3512545" cy="2269470"/>
        <a:chOff x="0" y="0"/>
        <a:chExt cx="3512545" cy="2269470"/>
      </a:xfrm>
    </dsp:grpSpPr>
    <dsp:sp modelId="{8CA9DEE9-7C59-DF48-A404-56847822AEE2}">
      <dsp:nvSpPr>
        <dsp:cNvPr id="3" name="饼形 2"/>
        <dsp:cNvSpPr/>
      </dsp:nvSpPr>
      <dsp:spPr bwMode="white">
        <a:xfrm>
          <a:off x="-204518" y="80971"/>
          <a:ext cx="2107527" cy="2107527"/>
        </a:xfrm>
        <a:prstGeom prst="pie">
          <a:avLst>
            <a:gd name="adj1" fmla="val 5400000"/>
            <a:gd name="adj2" fmla="val 16200000"/>
          </a:avLst>
        </a:prstGeom>
      </dsp:spPr>
      <dsp:style>
        <a:lnRef idx="0">
          <a:schemeClr val="lt1"/>
        </a:lnRef>
        <a:fillRef idx="3">
          <a:schemeClr val="accent2">
            <a:shade val="50000"/>
            <a:hueOff val="0"/>
            <a:satOff val="0"/>
            <a:lumOff val="0"/>
            <a:alpha val="100000"/>
          </a:schemeClr>
        </a:fillRef>
        <a:effectRef idx="2">
          <a:scrgbClr r="0" g="0" b="0"/>
        </a:effectRef>
        <a:fontRef idx="minor">
          <a:schemeClr val="lt1"/>
        </a:fontRef>
      </dsp:style>
      <dsp:txXfrm>
        <a:off x="-204518" y="80971"/>
        <a:ext cx="2107527" cy="2107527"/>
      </dsp:txXfrm>
    </dsp:sp>
    <dsp:sp modelId="{1AC078A6-B578-2A4D-B83E-2634515581A4}">
      <dsp:nvSpPr>
        <dsp:cNvPr id="4" name="矩形 3"/>
        <dsp:cNvSpPr/>
      </dsp:nvSpPr>
      <dsp:spPr bwMode="white">
        <a:xfrm>
          <a:off x="845532" y="79855"/>
          <a:ext cx="2458782" cy="2107527"/>
        </a:xfrm>
        <a:prstGeom prst="rect">
          <a:avLst/>
        </a:prstGeom>
      </dsp:spPr>
      <dsp:style>
        <a:lnRef idx="1">
          <a:schemeClr val="accent2">
            <a:shade val="50000"/>
            <a:hueOff val="0"/>
            <a:satOff val="0"/>
            <a:lumOff val="0"/>
            <a:alpha val="100000"/>
          </a:schemeClr>
        </a:lnRef>
        <a:fillRef idx="1">
          <a:schemeClr val="lt1">
            <a:alpha val="90000"/>
          </a:schemeClr>
        </a:fillRef>
        <a:effectRef idx="0">
          <a:scrgbClr r="0" g="0" b="0"/>
        </a:effectRef>
        <a:fontRef idx="minor"/>
      </dsp:style>
      <dsp:txBody>
        <a:bodyPr lIns="76200" tIns="76200" rIns="76200" bIns="76200" anchor="ctr"/>
        <a:lstStyle>
          <a:lvl1pPr algn="ctr">
            <a:defRPr sz="6500"/>
          </a:lvl1pPr>
          <a:lvl2pPr marL="285750" indent="-285750" algn="ctr">
            <a:defRPr sz="6500"/>
          </a:lvl2pPr>
          <a:lvl3pPr marL="571500" indent="-285750" algn="ctr">
            <a:defRPr sz="6500"/>
          </a:lvl3pPr>
          <a:lvl4pPr marL="857250" indent="-285750" algn="ctr">
            <a:defRPr sz="6500"/>
          </a:lvl4pPr>
          <a:lvl5pPr marL="1143000" indent="-285750" algn="ctr">
            <a:defRPr sz="6500"/>
          </a:lvl5pPr>
          <a:lvl6pPr marL="1428750" indent="-285750" algn="ctr">
            <a:defRPr sz="6500"/>
          </a:lvl6pPr>
          <a:lvl7pPr marL="1714500" indent="-285750" algn="ctr">
            <a:defRPr sz="6500"/>
          </a:lvl7pPr>
          <a:lvl8pPr marL="2000250" indent="-285750" algn="ctr">
            <a:defRPr sz="6500"/>
          </a:lvl8pPr>
          <a:lvl9pPr marL="2286000" indent="-285750" algn="ctr">
            <a:defRPr sz="6500"/>
          </a:lvl9pPr>
        </a:lstStyle>
        <a:p>
          <a:pPr marL="138430" lvl="0" indent="0" algn="l">
            <a:lnSpc>
              <a:spcPct val="100000"/>
            </a:lnSpc>
            <a:spcBef>
              <a:spcPct val="0"/>
            </a:spcBef>
            <a:spcAft>
              <a:spcPct val="35000"/>
            </a:spcAft>
          </a:pPr>
          <a:r>
            <a:rPr lang="zh-CN" altLang="en-US" sz="2000" dirty="0">
              <a:solidFill>
                <a:schemeClr val="dk1"/>
              </a:solidFill>
              <a:latin typeface="微软雅黑" panose="020B0503020204020204" charset="-122"/>
              <a:ea typeface="微软雅黑" panose="020B0503020204020204" charset="-122"/>
              <a:cs typeface="微软雅黑" panose="020B0503020204020204" charset="-122"/>
            </a:rPr>
            <a:t>传道</a:t>
          </a:r>
          <a:endParaRPr>
            <a:solidFill>
              <a:schemeClr val="dk1"/>
            </a:solidFill>
          </a:endParaRPr>
        </a:p>
      </dsp:txBody>
      <dsp:txXfrm>
        <a:off x="845532" y="79855"/>
        <a:ext cx="2458782" cy="2107527"/>
      </dsp:txXfrm>
    </dsp:sp>
    <dsp:sp modelId="{36DED5FA-AD83-1549-9245-014E8AF8EA0D}">
      <dsp:nvSpPr>
        <dsp:cNvPr id="6" name="饼形 5"/>
        <dsp:cNvSpPr/>
      </dsp:nvSpPr>
      <dsp:spPr bwMode="white">
        <a:xfrm>
          <a:off x="164295" y="713222"/>
          <a:ext cx="1369900" cy="1369900"/>
        </a:xfrm>
        <a:prstGeom prst="pie">
          <a:avLst>
            <a:gd name="adj1" fmla="val 5400000"/>
            <a:gd name="adj2" fmla="val 16200000"/>
          </a:avLst>
        </a:prstGeom>
      </dsp:spPr>
      <dsp:style>
        <a:lnRef idx="0">
          <a:schemeClr val="lt1"/>
        </a:lnRef>
        <a:fillRef idx="3">
          <a:schemeClr val="accent2">
            <a:shade val="50000"/>
            <a:hueOff val="279999"/>
            <a:satOff val="12810"/>
            <a:lumOff val="28497"/>
            <a:alpha val="100000"/>
          </a:schemeClr>
        </a:fillRef>
        <a:effectRef idx="2">
          <a:scrgbClr r="0" g="0" b="0"/>
        </a:effectRef>
        <a:fontRef idx="minor">
          <a:schemeClr val="lt1"/>
        </a:fontRef>
      </dsp:style>
      <dsp:txXfrm>
        <a:off x="164295" y="713222"/>
        <a:ext cx="1369900" cy="1369900"/>
      </dsp:txXfrm>
    </dsp:sp>
    <dsp:sp modelId="{444BFB25-AD07-BA42-929E-BD99FFEB8F7A}">
      <dsp:nvSpPr>
        <dsp:cNvPr id="7" name="矩形 6"/>
        <dsp:cNvSpPr/>
      </dsp:nvSpPr>
      <dsp:spPr bwMode="white">
        <a:xfrm>
          <a:off x="849245" y="713222"/>
          <a:ext cx="2458782" cy="1369900"/>
        </a:xfrm>
        <a:prstGeom prst="rect">
          <a:avLst/>
        </a:prstGeom>
      </dsp:spPr>
      <dsp:style>
        <a:lnRef idx="1">
          <a:schemeClr val="accent2">
            <a:shade val="50000"/>
            <a:hueOff val="199999"/>
            <a:satOff val="13072"/>
            <a:lumOff val="26144"/>
            <a:alpha val="100000"/>
          </a:schemeClr>
        </a:lnRef>
        <a:fillRef idx="1">
          <a:schemeClr val="lt1">
            <a:alpha val="90000"/>
          </a:schemeClr>
        </a:fillRef>
        <a:effectRef idx="0">
          <a:scrgbClr r="0" g="0" b="0"/>
        </a:effectRef>
        <a:fontRef idx="minor"/>
      </dsp:style>
      <dsp:txBody>
        <a:bodyPr lIns="76200" tIns="76200" rIns="76200" bIns="76200" anchor="ctr"/>
        <a:lstStyle>
          <a:lvl1pPr algn="ctr">
            <a:defRPr sz="6500"/>
          </a:lvl1pPr>
          <a:lvl2pPr marL="285750" indent="-285750" algn="ctr">
            <a:defRPr sz="6500"/>
          </a:lvl2pPr>
          <a:lvl3pPr marL="571500" indent="-285750" algn="ctr">
            <a:defRPr sz="6500"/>
          </a:lvl3pPr>
          <a:lvl4pPr marL="857250" indent="-285750" algn="ctr">
            <a:defRPr sz="6500"/>
          </a:lvl4pPr>
          <a:lvl5pPr marL="1143000" indent="-285750" algn="ctr">
            <a:defRPr sz="6500"/>
          </a:lvl5pPr>
          <a:lvl6pPr marL="1428750" indent="-285750" algn="ctr">
            <a:defRPr sz="6500"/>
          </a:lvl6pPr>
          <a:lvl7pPr marL="1714500" indent="-285750" algn="ctr">
            <a:defRPr sz="6500"/>
          </a:lvl7pPr>
          <a:lvl8pPr marL="2000250" indent="-285750" algn="ctr">
            <a:defRPr sz="6500"/>
          </a:lvl8pPr>
          <a:lvl9pPr marL="2286000" indent="-285750" algn="ctr">
            <a:defRPr sz="6500"/>
          </a:lvl9pPr>
        </a:lstStyle>
        <a:p>
          <a:pPr marL="136525" lvl="0" algn="l">
            <a:lnSpc>
              <a:spcPct val="100000"/>
            </a:lnSpc>
            <a:spcBef>
              <a:spcPct val="0"/>
            </a:spcBef>
            <a:spcAft>
              <a:spcPct val="35000"/>
            </a:spcAft>
          </a:pPr>
          <a:r>
            <a:rPr lang="zh-CN" altLang="en-US" sz="2000" dirty="0">
              <a:solidFill>
                <a:schemeClr val="dk1"/>
              </a:solidFill>
              <a:latin typeface="微软雅黑" panose="020B0503020204020204" charset="-122"/>
              <a:ea typeface="微软雅黑" panose="020B0503020204020204" charset="-122"/>
              <a:cs typeface="微软雅黑" panose="020B0503020204020204" charset="-122"/>
            </a:rPr>
            <a:t>授业</a:t>
          </a:r>
          <a:endParaRPr>
            <a:solidFill>
              <a:schemeClr val="dk1"/>
            </a:solidFill>
          </a:endParaRPr>
        </a:p>
      </dsp:txBody>
      <dsp:txXfrm>
        <a:off x="849245" y="713222"/>
        <a:ext cx="2458782" cy="1369900"/>
      </dsp:txXfrm>
    </dsp:sp>
    <dsp:sp modelId="{80D2B25D-620D-C044-8482-084925392CA5}">
      <dsp:nvSpPr>
        <dsp:cNvPr id="9" name="饼形 8"/>
        <dsp:cNvSpPr/>
      </dsp:nvSpPr>
      <dsp:spPr bwMode="white">
        <a:xfrm>
          <a:off x="533120" y="1345495"/>
          <a:ext cx="632251" cy="632251"/>
        </a:xfrm>
        <a:prstGeom prst="pie">
          <a:avLst>
            <a:gd name="adj1" fmla="val 5400000"/>
            <a:gd name="adj2" fmla="val 16200000"/>
          </a:avLst>
        </a:prstGeom>
      </dsp:spPr>
      <dsp:style>
        <a:lnRef idx="0">
          <a:schemeClr val="lt1"/>
        </a:lnRef>
        <a:fillRef idx="3">
          <a:schemeClr val="accent2">
            <a:tint val="45000"/>
            <a:hueOff val="-139999"/>
            <a:satOff val="-6404"/>
            <a:lumOff val="-14247"/>
            <a:alpha val="100000"/>
          </a:schemeClr>
        </a:fillRef>
        <a:effectRef idx="2">
          <a:scrgbClr r="0" g="0" b="0"/>
        </a:effectRef>
        <a:fontRef idx="minor">
          <a:schemeClr val="lt1"/>
        </a:fontRef>
      </dsp:style>
      <dsp:txXfrm>
        <a:off x="533120" y="1345495"/>
        <a:ext cx="632251" cy="632251"/>
      </dsp:txXfrm>
    </dsp:sp>
    <dsp:sp modelId="{62F3C263-6FED-504E-B900-46034CC643AD}">
      <dsp:nvSpPr>
        <dsp:cNvPr id="10" name="矩形 9"/>
        <dsp:cNvSpPr/>
      </dsp:nvSpPr>
      <dsp:spPr bwMode="white">
        <a:xfrm>
          <a:off x="849245" y="1345495"/>
          <a:ext cx="2458782" cy="632251"/>
        </a:xfrm>
        <a:prstGeom prst="rect">
          <a:avLst/>
        </a:prstGeom>
      </dsp:spPr>
      <dsp:style>
        <a:lnRef idx="1">
          <a:schemeClr val="accent2">
            <a:tint val="55000"/>
            <a:hueOff val="-99999"/>
            <a:satOff val="-6535"/>
            <a:lumOff val="-13071"/>
            <a:alpha val="100000"/>
          </a:schemeClr>
        </a:lnRef>
        <a:fillRef idx="1">
          <a:schemeClr val="lt1">
            <a:alpha val="90000"/>
          </a:schemeClr>
        </a:fillRef>
        <a:effectRef idx="0">
          <a:scrgbClr r="0" g="0" b="0"/>
        </a:effectRef>
        <a:fontRef idx="minor"/>
      </dsp:style>
      <dsp:txBody>
        <a:bodyPr lIns="76200" tIns="76200" rIns="76200" bIns="76200" anchor="ctr"/>
        <a:lstStyle>
          <a:lvl1pPr algn="ctr">
            <a:defRPr sz="6500"/>
          </a:lvl1pPr>
          <a:lvl2pPr marL="285750" indent="-285750" algn="ctr">
            <a:defRPr sz="6500"/>
          </a:lvl2pPr>
          <a:lvl3pPr marL="571500" indent="-285750" algn="ctr">
            <a:defRPr sz="6500"/>
          </a:lvl3pPr>
          <a:lvl4pPr marL="857250" indent="-285750" algn="ctr">
            <a:defRPr sz="6500"/>
          </a:lvl4pPr>
          <a:lvl5pPr marL="1143000" indent="-285750" algn="ctr">
            <a:defRPr sz="6500"/>
          </a:lvl5pPr>
          <a:lvl6pPr marL="1428750" indent="-285750" algn="ctr">
            <a:defRPr sz="6500"/>
          </a:lvl6pPr>
          <a:lvl7pPr marL="1714500" indent="-285750" algn="ctr">
            <a:defRPr sz="6500"/>
          </a:lvl7pPr>
          <a:lvl8pPr marL="2000250" indent="-285750" algn="ctr">
            <a:defRPr sz="6500"/>
          </a:lvl8pPr>
          <a:lvl9pPr marL="2286000" indent="-285750" algn="ctr">
            <a:defRPr sz="6500"/>
          </a:lvl9pPr>
        </a:lstStyle>
        <a:p>
          <a:pPr marL="136525" lvl="0" algn="l">
            <a:lnSpc>
              <a:spcPct val="100000"/>
            </a:lnSpc>
            <a:spcBef>
              <a:spcPct val="0"/>
            </a:spcBef>
            <a:spcAft>
              <a:spcPct val="35000"/>
            </a:spcAft>
          </a:pPr>
          <a:r>
            <a:rPr lang="zh-CN" altLang="en-US" sz="2000" dirty="0">
              <a:solidFill>
                <a:schemeClr val="dk1"/>
              </a:solidFill>
              <a:latin typeface="微软雅黑" panose="020B0503020204020204" charset="-122"/>
              <a:ea typeface="微软雅黑" panose="020B0503020204020204" charset="-122"/>
              <a:cs typeface="微软雅黑" panose="020B0503020204020204" charset="-122"/>
            </a:rPr>
            <a:t>解惑</a:t>
          </a:r>
          <a:endParaRPr>
            <a:solidFill>
              <a:schemeClr val="dk1"/>
            </a:solidFill>
          </a:endParaRPr>
        </a:p>
      </dsp:txBody>
      <dsp:txXfrm>
        <a:off x="849245" y="1345495"/>
        <a:ext cx="2458782" cy="632251"/>
      </dsp:txXfrm>
    </dsp:sp>
    <dsp:sp modelId="{CC7C038C-27C9-2A4C-AF9E-9874B87A6A43}">
      <dsp:nvSpPr>
        <dsp:cNvPr id="5" name="矩形 4" hidden="1"/>
        <dsp:cNvSpPr/>
      </dsp:nvSpPr>
      <dsp:spPr>
        <a:xfrm>
          <a:off x="-204518" y="2083122"/>
          <a:ext cx="3512545" cy="105376"/>
        </a:xfrm>
        <a:prstGeom prst="rect">
          <a:avLst/>
        </a:prstGeom>
      </dsp:spPr>
      <dsp:txXfrm>
        <a:off x="-204518" y="2083122"/>
        <a:ext cx="3512545" cy="105376"/>
      </dsp:txXfrm>
    </dsp:sp>
    <dsp:sp modelId="{DDC9C63D-3098-444A-B3CD-7543B3BACB2C}">
      <dsp:nvSpPr>
        <dsp:cNvPr id="8" name="矩形 7" hidden="1"/>
        <dsp:cNvSpPr/>
      </dsp:nvSpPr>
      <dsp:spPr>
        <a:xfrm>
          <a:off x="-204518" y="1977746"/>
          <a:ext cx="3512545" cy="105376"/>
        </a:xfrm>
        <a:prstGeom prst="rect">
          <a:avLst/>
        </a:prstGeom>
      </dsp:spPr>
      <dsp:txXfrm>
        <a:off x="-204518" y="1977746"/>
        <a:ext cx="3512545" cy="105376"/>
      </dsp:txXfrm>
    </dsp:sp>
    <dsp:sp modelId="{EC192556-0ECA-B14A-B313-70A482F3FC26}">
      <dsp:nvSpPr>
        <dsp:cNvPr id="11" name="矩形 10"/>
        <dsp:cNvSpPr/>
      </dsp:nvSpPr>
      <dsp:spPr bwMode="white">
        <a:xfrm>
          <a:off x="1465081" y="94034"/>
          <a:ext cx="2047464" cy="632251"/>
        </a:xfrm>
        <a:prstGeom prst="rect">
          <a:avLst/>
        </a:prstGeom>
        <a:noFill/>
        <a:ln>
          <a:noFill/>
        </a:ln>
      </dsp:spPr>
      <dsp:style>
        <a:lnRef idx="1">
          <a:scrgbClr r="0" g="0" b="0"/>
        </a:lnRef>
        <a:fillRef idx="1">
          <a:scrgbClr r="0" g="0" b="0"/>
        </a:fillRef>
        <a:effectRef idx="0">
          <a:scrgbClr r="0" g="0" b="0"/>
        </a:effectRef>
        <a:fontRef idx="minor"/>
      </dsp:style>
      <dsp:txBody>
        <a:bodyPr lIns="45719" tIns="45719" rIns="45719" bIns="45719"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14300" lvl="1" indent="-114300">
            <a:lnSpc>
              <a:spcPct val="100000"/>
            </a:lnSpc>
            <a:spcBef>
              <a:spcPct val="0"/>
            </a:spcBef>
            <a:spcAft>
              <a:spcPct val="15000"/>
            </a:spcAft>
            <a:buChar char="•"/>
          </a:pPr>
          <a:r>
            <a:rPr lang="zh-CN" altLang="en-US" sz="1200" dirty="0">
              <a:solidFill>
                <a:schemeClr val="dk1"/>
              </a:solidFill>
              <a:latin typeface="微软雅黑" panose="020B0503020204020204" charset="-122"/>
              <a:ea typeface="微软雅黑" panose="020B0503020204020204" charset="-122"/>
              <a:cs typeface="微软雅黑" panose="020B0503020204020204" charset="-122"/>
            </a:rPr>
            <a:t>系统的课题跟踪讨论</a:t>
          </a:r>
          <a:endParaRPr lang="zh-CN" altLang="en-US" sz="1200" dirty="0">
            <a:solidFill>
              <a:schemeClr val="dk1"/>
            </a:solidFill>
            <a:latin typeface="微软雅黑" panose="020B0503020204020204" charset="-122"/>
            <a:ea typeface="微软雅黑" panose="020B0503020204020204" charset="-122"/>
            <a:cs typeface="微软雅黑" panose="020B0503020204020204" charset="-122"/>
          </a:endParaRPr>
        </a:p>
        <a:p>
          <a:pPr marL="114300" lvl="1" indent="-114300">
            <a:lnSpc>
              <a:spcPct val="100000"/>
            </a:lnSpc>
            <a:spcBef>
              <a:spcPct val="0"/>
            </a:spcBef>
            <a:spcAft>
              <a:spcPct val="15000"/>
            </a:spcAft>
            <a:buChar char="•"/>
          </a:pPr>
          <a:r>
            <a:rPr lang="zh-CN" altLang="en-US" sz="1200" dirty="0">
              <a:solidFill>
                <a:schemeClr val="dk1"/>
              </a:solidFill>
              <a:latin typeface="微软雅黑" panose="020B0503020204020204" charset="-122"/>
              <a:ea typeface="微软雅黑" panose="020B0503020204020204" charset="-122"/>
              <a:cs typeface="微软雅黑" panose="020B0503020204020204" charset="-122"/>
            </a:rPr>
            <a:t>扎实的实验技能培训</a:t>
          </a:r>
          <a:endParaRPr>
            <a:solidFill>
              <a:schemeClr val="dk1"/>
            </a:solidFill>
          </a:endParaRPr>
        </a:p>
      </dsp:txBody>
      <dsp:txXfrm>
        <a:off x="1465081" y="94034"/>
        <a:ext cx="2047464" cy="632251"/>
      </dsp:txXfrm>
    </dsp:sp>
    <dsp:sp modelId="{0CB3767A-48A0-5147-A3C3-A7D2CBEEAC50}">
      <dsp:nvSpPr>
        <dsp:cNvPr id="12" name="矩形 11"/>
        <dsp:cNvSpPr/>
      </dsp:nvSpPr>
      <dsp:spPr bwMode="white">
        <a:xfrm>
          <a:off x="1460013" y="713222"/>
          <a:ext cx="2036375" cy="632273"/>
        </a:xfrm>
        <a:prstGeom prst="rect">
          <a:avLst/>
        </a:prstGeom>
        <a:noFill/>
        <a:ln>
          <a:noFill/>
        </a:ln>
      </dsp:spPr>
      <dsp:style>
        <a:lnRef idx="1">
          <a:scrgbClr r="0" g="0" b="0"/>
        </a:lnRef>
        <a:fillRef idx="1">
          <a:scrgbClr r="0" g="0" b="0"/>
        </a:fillRef>
        <a:effectRef idx="0">
          <a:scrgbClr r="0" g="0" b="0"/>
        </a:effectRef>
        <a:fontRef idx="minor"/>
      </dsp:style>
      <dsp:txBody>
        <a:bodyPr lIns="45719" tIns="45719" rIns="45719" bIns="45719"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14300" lvl="1" indent="-114300">
            <a:lnSpc>
              <a:spcPct val="100000"/>
            </a:lnSpc>
            <a:spcBef>
              <a:spcPct val="0"/>
            </a:spcBef>
            <a:spcAft>
              <a:spcPct val="15000"/>
            </a:spcAft>
            <a:buChar char="•"/>
          </a:pPr>
          <a:r>
            <a:rPr lang="zh-CN" altLang="en-US" sz="1200" dirty="0">
              <a:solidFill>
                <a:schemeClr val="dk1"/>
              </a:solidFill>
              <a:latin typeface="微软雅黑" panose="020B0503020204020204" charset="-122"/>
              <a:ea typeface="微软雅黑" panose="020B0503020204020204" charset="-122"/>
              <a:cs typeface="微软雅黑" panose="020B0503020204020204" charset="-122"/>
            </a:rPr>
            <a:t>国内外学术交流机会</a:t>
          </a:r>
          <a:endParaRPr lang="zh-CN" altLang="en-US" sz="1200" dirty="0">
            <a:solidFill>
              <a:schemeClr val="dk1"/>
            </a:solidFill>
            <a:latin typeface="微软雅黑" panose="020B0503020204020204" charset="-122"/>
            <a:ea typeface="微软雅黑" panose="020B0503020204020204" charset="-122"/>
            <a:cs typeface="微软雅黑" panose="020B0503020204020204" charset="-122"/>
          </a:endParaRPr>
        </a:p>
        <a:p>
          <a:pPr marL="114300" lvl="1" indent="-114300">
            <a:lnSpc>
              <a:spcPct val="100000"/>
            </a:lnSpc>
            <a:spcBef>
              <a:spcPct val="0"/>
            </a:spcBef>
            <a:spcAft>
              <a:spcPct val="15000"/>
            </a:spcAft>
            <a:buChar char="•"/>
          </a:pPr>
          <a:r>
            <a:rPr lang="zh-CN" altLang="en-US" sz="1200" dirty="0">
              <a:solidFill>
                <a:schemeClr val="dk1"/>
              </a:solidFill>
              <a:latin typeface="微软雅黑" panose="020B0503020204020204" charset="-122"/>
              <a:ea typeface="微软雅黑" panose="020B0503020204020204" charset="-122"/>
              <a:cs typeface="微软雅黑" panose="020B0503020204020204" charset="-122"/>
            </a:rPr>
            <a:t>良好的国际合作关系</a:t>
          </a:r>
          <a:endParaRPr>
            <a:solidFill>
              <a:schemeClr val="dk1"/>
            </a:solidFill>
          </a:endParaRPr>
        </a:p>
      </dsp:txBody>
      <dsp:txXfrm>
        <a:off x="1460013" y="713222"/>
        <a:ext cx="2036375" cy="632273"/>
      </dsp:txXfrm>
    </dsp:sp>
    <dsp:sp modelId="{ECDB2533-77E7-9E4D-AD8C-025FF0969C2F}">
      <dsp:nvSpPr>
        <dsp:cNvPr id="13" name="矩形 12"/>
        <dsp:cNvSpPr/>
      </dsp:nvSpPr>
      <dsp:spPr bwMode="white">
        <a:xfrm>
          <a:off x="1467835" y="1345495"/>
          <a:ext cx="2044710" cy="632251"/>
        </a:xfrm>
        <a:prstGeom prst="rect">
          <a:avLst/>
        </a:prstGeom>
        <a:noFill/>
        <a:ln>
          <a:noFill/>
        </a:ln>
      </dsp:spPr>
      <dsp:style>
        <a:lnRef idx="1">
          <a:scrgbClr r="0" g="0" b="0"/>
        </a:lnRef>
        <a:fillRef idx="1">
          <a:scrgbClr r="0" g="0" b="0"/>
        </a:fillRef>
        <a:effectRef idx="0">
          <a:scrgbClr r="0" g="0" b="0"/>
        </a:effectRef>
        <a:fontRef idx="minor"/>
      </dsp:style>
      <dsp:txBody>
        <a:bodyPr lIns="45719" tIns="45719" rIns="45719" bIns="45719"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14300" lvl="1" indent="-114300">
            <a:lnSpc>
              <a:spcPct val="100000"/>
            </a:lnSpc>
            <a:spcBef>
              <a:spcPct val="0"/>
            </a:spcBef>
            <a:spcAft>
              <a:spcPct val="15000"/>
            </a:spcAft>
            <a:buChar char="•"/>
          </a:pPr>
          <a:r>
            <a:rPr lang="zh-CN" altLang="en-US" sz="1200" dirty="0">
              <a:solidFill>
                <a:schemeClr val="dk1"/>
              </a:solidFill>
              <a:latin typeface="微软雅黑" panose="020B0503020204020204" charset="-122"/>
              <a:ea typeface="微软雅黑" panose="020B0503020204020204" charset="-122"/>
              <a:cs typeface="微软雅黑" panose="020B0503020204020204" charset="-122"/>
            </a:rPr>
            <a:t>和谐的师生关系</a:t>
          </a:r>
          <a:endParaRPr lang="zh-CN" altLang="en-US" sz="1200" dirty="0">
            <a:solidFill>
              <a:schemeClr val="dk1"/>
            </a:solidFill>
            <a:latin typeface="微软雅黑" panose="020B0503020204020204" charset="-122"/>
            <a:ea typeface="微软雅黑" panose="020B0503020204020204" charset="-122"/>
            <a:cs typeface="微软雅黑" panose="020B0503020204020204" charset="-122"/>
          </a:endParaRPr>
        </a:p>
        <a:p>
          <a:pPr marL="114300" lvl="1" indent="-114300">
            <a:lnSpc>
              <a:spcPct val="100000"/>
            </a:lnSpc>
            <a:spcBef>
              <a:spcPct val="0"/>
            </a:spcBef>
            <a:spcAft>
              <a:spcPct val="15000"/>
            </a:spcAft>
            <a:buChar char="•"/>
          </a:pPr>
          <a:r>
            <a:rPr lang="zh-CN" altLang="en-US" sz="1200" dirty="0">
              <a:solidFill>
                <a:schemeClr val="dk1"/>
              </a:solidFill>
              <a:latin typeface="微软雅黑" panose="020B0503020204020204" charset="-122"/>
              <a:ea typeface="微软雅黑" panose="020B0503020204020204" charset="-122"/>
              <a:cs typeface="微软雅黑" panose="020B0503020204020204" charset="-122"/>
            </a:rPr>
            <a:t>和睦的同学情谊</a:t>
          </a:r>
          <a:endParaRPr>
            <a:solidFill>
              <a:schemeClr val="dk1"/>
            </a:solidFill>
          </a:endParaRPr>
        </a:p>
      </dsp:txBody>
      <dsp:txXfrm>
        <a:off x="1467835" y="1345495"/>
        <a:ext cx="2044710" cy="632251"/>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幻灯片图像占位符 1"/>
          <p:cNvSpPr>
            <a:spLocks noGrp="1" noRot="1" noChangeAspect="1" noTextEdit="1"/>
          </p:cNvSpPr>
          <p:nvPr>
            <p:ph type="sldImg"/>
          </p:nvPr>
        </p:nvSpPr>
        <p:spPr>
          <a:ln>
            <a:solidFill>
              <a:srgbClr val="000000">
                <a:alpha val="100000"/>
              </a:srgbClr>
            </a:solidFill>
            <a:miter lim="800000"/>
          </a:ln>
        </p:spPr>
      </p:sp>
      <p:sp>
        <p:nvSpPr>
          <p:cNvPr id="16387" name="备注占位符 2"/>
          <p:cNvSpPr>
            <a:spLocks noGrp="1"/>
          </p:cNvSpPr>
          <p:nvPr>
            <p:ph type="body" idx="1"/>
          </p:nvPr>
        </p:nvSpPr>
        <p:spPr>
          <a:noFill/>
          <a:ln>
            <a:noFill/>
          </a:ln>
        </p:spPr>
        <p:txBody>
          <a:bodyPr wrap="square" lIns="94640" tIns="47320" rIns="94640" bIns="47320" anchor="t" anchorCtr="0"/>
          <a:p>
            <a:pPr lvl="0"/>
            <a:endParaRPr lang="zh-CN" altLang="en-US" dirty="0"/>
          </a:p>
        </p:txBody>
      </p:sp>
      <p:sp>
        <p:nvSpPr>
          <p:cNvPr id="16388" name="灯片编号占位符 3"/>
          <p:cNvSpPr txBox="1">
            <a:spLocks noGrp="1"/>
          </p:cNvSpPr>
          <p:nvPr>
            <p:ph type="sldNum" sz="quarter"/>
          </p:nvPr>
        </p:nvSpPr>
        <p:spPr>
          <a:xfrm>
            <a:off x="4021138" y="9721850"/>
            <a:ext cx="3076575" cy="512763"/>
          </a:xfrm>
          <a:prstGeom prst="rect">
            <a:avLst/>
          </a:prstGeom>
          <a:noFill/>
          <a:ln w="9525">
            <a:noFill/>
          </a:ln>
        </p:spPr>
        <p:txBody>
          <a:bodyPr lIns="94640" tIns="47320" rIns="94640" bIns="47320" anchor="b" anchorCtr="0"/>
          <a:p>
            <a:pPr lvl="0" algn="r" eaLnBrk="1" hangingPunct="1"/>
            <a:fld id="{9A0DB2DC-4C9A-4742-B13C-FB6460FD3503}" type="slidenum">
              <a:rPr lang="zh-CN" altLang="en-US" sz="1200" dirty="0"/>
            </a:fld>
            <a:endParaRPr lang="zh-CN"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9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9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9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9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image" Target="../media/image2.emf"/></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 Id="rId3" Type="http://schemas.openxmlformats.org/officeDocument/2006/relationships/image" Target="../media/image3.jpeg"/><Relationship Id="rId2" Type="http://schemas.openxmlformats.org/officeDocument/2006/relationships/hyperlink" Target="mailto:yangmin1008@gdph.org.cn" TargetMode="External"/><Relationship Id="rId1" Type="http://schemas.openxmlformats.org/officeDocument/2006/relationships/image" Target="../media/image2.emf"/></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image" Target="../media/image2.emf"/></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2.jpeg"/><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image" Target="../media/image3.jpeg"/><Relationship Id="rId1" Type="http://schemas.openxmlformats.org/officeDocument/2006/relationships/image" Target="../media/image2.emf"/></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jpeg"/><Relationship Id="rId3" Type="http://schemas.openxmlformats.org/officeDocument/2006/relationships/image" Target="../media/image24.png"/><Relationship Id="rId2" Type="http://schemas.openxmlformats.org/officeDocument/2006/relationships/image" Target="../media/image2.emf"/><Relationship Id="rId1" Type="http://schemas.openxmlformats.org/officeDocument/2006/relationships/image" Target="../media/image23.jpe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image" Target="../media/image2.emf"/></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jpeg"/><Relationship Id="rId1" Type="http://schemas.openxmlformats.org/officeDocument/2006/relationships/image" Target="../media/image2.emf"/></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jpeg"/><Relationship Id="rId1" Type="http://schemas.openxmlformats.org/officeDocument/2006/relationships/image" Target="../media/image2.emf"/></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jpeg"/><Relationship Id="rId1" Type="http://schemas.openxmlformats.org/officeDocument/2006/relationships/image" Target="../media/image2.emf"/></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3.jpeg"/><Relationship Id="rId1" Type="http://schemas.openxmlformats.org/officeDocument/2006/relationships/image" Target="../media/image2.emf"/></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jpe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2.emf"/></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image" Target="../media/image40.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image" Target="../media/image44.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5.jpeg"/><Relationship Id="rId2" Type="http://schemas.openxmlformats.org/officeDocument/2006/relationships/image" Target="../media/image3.jpeg"/><Relationship Id="rId1" Type="http://schemas.openxmlformats.org/officeDocument/2006/relationships/image" Target="../media/image2.emf"/></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6.jpeg"/><Relationship Id="rId2" Type="http://schemas.openxmlformats.org/officeDocument/2006/relationships/image" Target="../media/image3.jpeg"/><Relationship Id="rId1" Type="http://schemas.openxmlformats.org/officeDocument/2006/relationships/image" Target="../media/image2.emf"/></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8.jpeg"/><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image" Target="../media/image47.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9.jpeg"/><Relationship Id="rId2" Type="http://schemas.openxmlformats.org/officeDocument/2006/relationships/image" Target="../media/image3.jpeg"/><Relationship Id="rId1" Type="http://schemas.openxmlformats.org/officeDocument/2006/relationships/image" Target="../media/image2.emf"/></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0.jpeg"/><Relationship Id="rId2" Type="http://schemas.openxmlformats.org/officeDocument/2006/relationships/image" Target="../media/image3.jpeg"/><Relationship Id="rId1" Type="http://schemas.openxmlformats.org/officeDocument/2006/relationships/image" Target="../media/image2.emf"/></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1.jpeg"/><Relationship Id="rId2" Type="http://schemas.openxmlformats.org/officeDocument/2006/relationships/image" Target="../media/image3.jpeg"/><Relationship Id="rId1" Type="http://schemas.openxmlformats.org/officeDocument/2006/relationships/image" Target="../media/image2.emf"/></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52.jpeg"/><Relationship Id="rId2" Type="http://schemas.openxmlformats.org/officeDocument/2006/relationships/image" Target="../media/image3.jpeg"/><Relationship Id="rId1" Type="http://schemas.openxmlformats.org/officeDocument/2006/relationships/image" Target="../media/image2.emf"/></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3.jpeg"/><Relationship Id="rId1" Type="http://schemas.openxmlformats.org/officeDocument/2006/relationships/image" Target="../media/image2.emf"/></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image" Target="../media/image2.emf"/></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image" Target="../media/image2.emf"/></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image" Target="../media/image2.emf"/></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image" Target="../media/image2.emf"/></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image" Target="../media/image2.emf"/></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image" Target="../media/image2.emf"/></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0" y="0"/>
            <a:ext cx="12215495"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80494" y="1822133"/>
            <a:ext cx="3579813" cy="461665"/>
          </a:xfrm>
          <a:prstGeom prst="rect">
            <a:avLst/>
          </a:prstGeom>
          <a:noFill/>
          <a:ln w="9525">
            <a:noFill/>
            <a:miter lim="800000"/>
          </a:ln>
        </p:spPr>
        <p:txBody>
          <a:bodyPr wrap="square">
            <a:spAutoFit/>
          </a:bodyPr>
          <a:lstStyle/>
          <a:p>
            <a:pPr lvl="0" eaLnBrk="1" hangingPunct="1">
              <a:defRPr/>
            </a:pPr>
            <a:r>
              <a:rPr lang="zh-CN" altLang="en-US" sz="1200">
                <a:solidFill>
                  <a:prstClr val="black"/>
                </a:solidFill>
                <a:latin typeface="微软雅黑" panose="020B0503020204020204" charset="-122"/>
                <a:ea typeface="微软雅黑" panose="020B0503020204020204" charset="-122"/>
              </a:rPr>
              <a:t>学术型硕士</a:t>
            </a:r>
            <a:r>
              <a:rPr lang="zh-CN" altLang="en-US" sz="1200" dirty="0">
                <a:solidFill>
                  <a:prstClr val="black"/>
                </a:solidFill>
                <a:latin typeface="微软雅黑" panose="020B0503020204020204" charset="-122"/>
                <a:ea typeface="微软雅黑" panose="020B0503020204020204" charset="-122"/>
              </a:rPr>
              <a:t>：</a:t>
            </a:r>
            <a:r>
              <a:rPr lang="zh-CN" altLang="en-US" sz="1200" b="1" dirty="0">
                <a:solidFill>
                  <a:prstClr val="black"/>
                </a:solidFill>
                <a:latin typeface="微软雅黑" panose="020B0503020204020204" charset="-122"/>
                <a:ea typeface="微软雅黑" panose="020B0503020204020204" charset="-122"/>
              </a:rPr>
              <a:t>临床医学</a:t>
            </a:r>
            <a:endParaRPr lang="en-US" altLang="zh-CN" sz="1200" b="1"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2000" b="1" dirty="0">
                <a:solidFill>
                  <a:srgbClr val="FFFFFF"/>
                </a:solidFill>
                <a:latin typeface="微软雅黑" panose="020B0503020204020204" charset="-122"/>
                <a:ea typeface="微软雅黑" panose="020B0503020204020204" charset="-122"/>
              </a:rPr>
              <a:t>邝 建</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3" y="506574"/>
            <a:ext cx="5251450" cy="5222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主任医师、教授，博士生导师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广东省人民医院 内分泌科</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主任</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358515" cy="52197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仅填写</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2022</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年招生专业</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供学生参</a:t>
            </a:r>
            <a:r>
              <a:rPr lang="zh-CN" altLang="en-US" sz="1400" b="1" dirty="0">
                <a:solidFill>
                  <a:prstClr val="black"/>
                </a:solidFill>
                <a:latin typeface="微软雅黑" panose="020B0503020204020204" charset="-122"/>
                <a:ea typeface="微软雅黑" panose="020B0503020204020204" charset="-122"/>
              </a:rPr>
              <a:t>考</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58809"/>
            <a:ext cx="309562" cy="358775"/>
          </a:xfrm>
          <a:prstGeom prst="rect">
            <a:avLst/>
          </a:prstGeom>
          <a:noFill/>
          <a:ln w="9525">
            <a:noFill/>
            <a:miter lim="800000"/>
            <a:headEnd/>
            <a:tailEnd/>
          </a:ln>
        </p:spPr>
      </p:pic>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25713" y="4880057"/>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31460" y="4905555"/>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6" name="文本框 12"/>
          <p:cNvSpPr txBox="1">
            <a:spLocks noChangeArrowheads="1"/>
          </p:cNvSpPr>
          <p:nvPr/>
        </p:nvSpPr>
        <p:spPr bwMode="auto">
          <a:xfrm>
            <a:off x="385781" y="1684547"/>
            <a:ext cx="1550595" cy="313932"/>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1200" dirty="0">
                <a:solidFill>
                  <a:prstClr val="black"/>
                </a:solidFill>
                <a:latin typeface="微软雅黑" panose="020B0503020204020204" charset="-122"/>
                <a:ea typeface="微软雅黑" panose="020B0503020204020204" charset="-122"/>
              </a:rPr>
              <a:t>插入导师图片</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3" name="图片 2" descr="穿着蓝色衬衫打着领带的男人&#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559" y="1300164"/>
            <a:ext cx="1804515" cy="2405538"/>
          </a:xfrm>
          <a:prstGeom prst="rect">
            <a:avLst/>
          </a:prstGeom>
        </p:spPr>
      </p:pic>
      <p:sp>
        <p:nvSpPr>
          <p:cNvPr id="28" name="文本框 12"/>
          <p:cNvSpPr txBox="1">
            <a:spLocks noChangeArrowheads="1"/>
          </p:cNvSpPr>
          <p:nvPr/>
        </p:nvSpPr>
        <p:spPr bwMode="auto">
          <a:xfrm>
            <a:off x="330200" y="4103224"/>
            <a:ext cx="2132782" cy="1181542"/>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13802511168</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rPr>
              <a:t>Office: </a:t>
            </a:r>
            <a:endParaRPr lang="en-US" altLang="zh-CN" sz="1200" dirty="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2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rPr>
              <a:t>20-83827812-61917</a:t>
            </a:r>
            <a:br>
              <a:rPr lang="en-US" altLang="zh-CN" sz="1200" dirty="0">
                <a:solidFill>
                  <a:prstClr val="black"/>
                </a:solidFill>
                <a:latin typeface="微软雅黑" panose="020B0503020204020204" charset="-122"/>
                <a:ea typeface="微软雅黑" panose="020B0503020204020204" charset="-122"/>
              </a:rPr>
            </a:b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kuangjian@gdph.org.cn</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 name="文本框 28"/>
          <p:cNvSpPr txBox="1"/>
          <p:nvPr/>
        </p:nvSpPr>
        <p:spPr>
          <a:xfrm>
            <a:off x="2831460" y="5233957"/>
            <a:ext cx="3570287" cy="1061829"/>
          </a:xfrm>
          <a:prstGeom prst="rect">
            <a:avLst/>
          </a:prstGeom>
          <a:noFill/>
        </p:spPr>
        <p:txBody>
          <a:bodyPr wrap="square">
            <a:spAutoFit/>
          </a:bodyPr>
          <a:lstStyle/>
          <a:p>
            <a:pPr eaLnBrk="1" fontAlgn="auto" hangingPunct="1">
              <a:spcBef>
                <a:spcPts val="0"/>
              </a:spcBef>
              <a:spcAft>
                <a:spcPts val="0"/>
              </a:spcAft>
              <a:defRPr/>
            </a:pPr>
            <a:r>
              <a:rPr kumimoji="0" lang="zh-CN" altLang="en-US" sz="1050" i="0" u="none" strike="noStrike" kern="1200" cap="none" spc="120" normalizeH="0" baseline="0" noProof="0" dirty="0">
                <a:ln>
                  <a:noFill/>
                </a:ln>
                <a:effectLst/>
                <a:uLnTx/>
                <a:uFillTx/>
                <a:latin typeface="微软雅黑" panose="020B0503020204020204" charset="-122"/>
                <a:ea typeface="微软雅黑" panose="020B0503020204020204" charset="-122"/>
                <a:cs typeface="+mn-cs"/>
              </a:rPr>
              <a:t>中国医师协会内分泌代谢科医师分会常委；中华医学会糖尿病学分会委员；广东省健康管理学会甲状腺病专委会主任委员；广东省医学会糖尿病学分会副主任委员；广东省医学会内分泌学分会、广东省医师协会内分泌医师分会常委；中国医师协会肿瘤消融治疗技术专家组成员</a:t>
            </a:r>
            <a:endParaRPr kumimoji="0" lang="zh-CN" altLang="en-US" sz="1050" i="0" u="none" strike="noStrike" kern="1200" cap="none" spc="120" normalizeH="0" baseline="0" noProof="0" dirty="0">
              <a:ln>
                <a:noFill/>
              </a:ln>
              <a:effectLst/>
              <a:uLnTx/>
              <a:uFillTx/>
              <a:latin typeface="微软雅黑" panose="020B0503020204020204" charset="-122"/>
              <a:ea typeface="微软雅黑" panose="020B0503020204020204" charset="-122"/>
              <a:cs typeface="+mn-cs"/>
            </a:endParaRPr>
          </a:p>
        </p:txBody>
      </p:sp>
      <p:sp>
        <p:nvSpPr>
          <p:cNvPr id="30" name="文本框 25"/>
          <p:cNvSpPr txBox="1">
            <a:spLocks noChangeArrowheads="1"/>
          </p:cNvSpPr>
          <p:nvPr/>
        </p:nvSpPr>
        <p:spPr bwMode="auto">
          <a:xfrm>
            <a:off x="2835275" y="2293028"/>
            <a:ext cx="3579814" cy="2794419"/>
          </a:xfrm>
          <a:prstGeom prst="rect">
            <a:avLst/>
          </a:prstGeom>
          <a:noFill/>
          <a:ln w="9525">
            <a:noFill/>
            <a:miter lim="800000"/>
          </a:ln>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14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教育与工作经历</a:t>
            </a:r>
            <a:endParaRPr kumimoji="0" lang="en-US" altLang="zh-CN" sz="14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1985.9</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 ～ </a:t>
            </a: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1991.7   </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暨南大学医学院        临床医学系              本科</a:t>
            </a:r>
            <a:endPar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lang="en-US" altLang="zh-CN" sz="800" b="1" dirty="0">
                <a:latin typeface="微软雅黑" panose="020B0503020204020204" charset="-122"/>
                <a:ea typeface="微软雅黑" panose="020B0503020204020204" charset="-122"/>
              </a:rPr>
              <a:t>1991.9</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 ～ </a:t>
            </a:r>
            <a:r>
              <a:rPr lang="en-US" altLang="zh-CN" sz="800" b="1" dirty="0">
                <a:latin typeface="微软雅黑" panose="020B0503020204020204" charset="-122"/>
                <a:ea typeface="微软雅黑" panose="020B0503020204020204" charset="-122"/>
              </a:rPr>
              <a:t>1994.7   </a:t>
            </a:r>
            <a:r>
              <a:rPr lang="zh-CN" altLang="en-US" sz="800" b="1" dirty="0">
                <a:latin typeface="微软雅黑" panose="020B0503020204020204" charset="-122"/>
                <a:ea typeface="微软雅黑" panose="020B0503020204020204" charset="-122"/>
              </a:rPr>
              <a:t>暨南大学医学院        内科学系                 硕士研究生</a:t>
            </a:r>
            <a:endPar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1994.7</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a:t>
            </a: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1997.12	</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广东省人民医院	内分泌科	住院医师</a:t>
            </a:r>
            <a:endPar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1998.9</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a:t>
            </a: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1998.12	</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加拿大卡尔加里大学医学院（</a:t>
            </a: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(University of Calgary Cumming School of Medicine</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	内科</a:t>
            </a: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生物化学系	访问学者</a:t>
            </a:r>
            <a:endPar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1998.1</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a:t>
            </a: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2002.12	</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广东省人民医院	内分泌科	主治医师</a:t>
            </a:r>
            <a:endPar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lang="en-US" altLang="zh-CN" sz="800" b="1" dirty="0">
                <a:latin typeface="微软雅黑" panose="020B0503020204020204" charset="-122"/>
                <a:ea typeface="微软雅黑" panose="020B0503020204020204" charset="-122"/>
              </a:rPr>
              <a:t>2002.9</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 ～</a:t>
            </a:r>
            <a:r>
              <a:rPr lang="en-US" altLang="zh-CN" sz="800" b="1" dirty="0">
                <a:latin typeface="微软雅黑" panose="020B0503020204020204" charset="-122"/>
                <a:ea typeface="微软雅黑" panose="020B0503020204020204" charset="-122"/>
              </a:rPr>
              <a:t> 2005.7   </a:t>
            </a:r>
            <a:r>
              <a:rPr lang="zh-CN" altLang="en-US" sz="800" b="1" dirty="0">
                <a:latin typeface="微软雅黑" panose="020B0503020204020204" charset="-122"/>
                <a:ea typeface="微软雅黑" panose="020B0503020204020204" charset="-122"/>
              </a:rPr>
              <a:t>中南大学内分泌代谢研究所  内科学        博士研究生</a:t>
            </a:r>
            <a:endPar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2003.1</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a:t>
            </a: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2008.12	</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广东省人民医院	内分泌科	副主任医师</a:t>
            </a:r>
            <a:endPar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2008.12</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～迄今	广东省人民医院	内分泌科	主任医师</a:t>
            </a:r>
            <a:endPar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2011.3</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a:t>
            </a: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2011.12	</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美国德克萨斯州立大学医学部（</a:t>
            </a: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University of Texas Medical Branch</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a:t>
            </a: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UTMB</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	胃肠内学系	访问学者</a:t>
            </a:r>
            <a:endPar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2012.1</a:t>
            </a:r>
            <a:r>
              <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rPr>
              <a:t>～迄今	广东省人民医院	内分泌科	科主任</a:t>
            </a:r>
            <a:endPar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endParaRPr kumimoji="0" lang="zh-CN" altLang="en-US" sz="800" b="1" i="0" u="none"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p:txBody>
      </p:sp>
      <p:sp>
        <p:nvSpPr>
          <p:cNvPr id="31" name="文本框 13"/>
          <p:cNvSpPr txBox="1">
            <a:spLocks noChangeArrowheads="1"/>
          </p:cNvSpPr>
          <p:nvPr/>
        </p:nvSpPr>
        <p:spPr bwMode="auto">
          <a:xfrm>
            <a:off x="6951987" y="1658938"/>
            <a:ext cx="4373152" cy="3271345"/>
          </a:xfrm>
          <a:prstGeom prst="rect">
            <a:avLst/>
          </a:prstGeom>
          <a:noFill/>
          <a:ln w="9525">
            <a:noFill/>
            <a:miter lim="800000"/>
          </a:ln>
        </p:spPr>
        <p:txBody>
          <a:bodyPr wrap="square">
            <a:spAutoFit/>
          </a:bodyPr>
          <a:lstStyle/>
          <a:p>
            <a:pPr lvl="0" algn="just" eaLnBrk="1" hangingPunct="1">
              <a:lnSpc>
                <a:spcPct val="120000"/>
              </a:lnSpc>
              <a:spcBef>
                <a:spcPts val="600"/>
              </a:spcBef>
              <a:defRPr/>
            </a:pPr>
            <a:r>
              <a:rPr lang="zh-CN" altLang="en-US" sz="1200" b="1" dirty="0">
                <a:solidFill>
                  <a:prstClr val="black"/>
                </a:solidFill>
                <a:latin typeface="微软雅黑" panose="020B0503020204020204" charset="-122"/>
                <a:ea typeface="微软雅黑" panose="020B0503020204020204" charset="-122"/>
              </a:rPr>
              <a:t>研究方向</a:t>
            </a:r>
            <a:r>
              <a:rPr lang="en-US" altLang="zh-CN" sz="1200" b="1" dirty="0">
                <a:solidFill>
                  <a:prstClr val="black"/>
                </a:solidFill>
                <a:latin typeface="微软雅黑" panose="020B0503020204020204" charset="-122"/>
                <a:ea typeface="微软雅黑" panose="020B0503020204020204" charset="-122"/>
              </a:rPr>
              <a:t>:  1</a:t>
            </a:r>
            <a:r>
              <a:rPr lang="zh-CN" altLang="en-US" sz="1200" b="1" dirty="0">
                <a:solidFill>
                  <a:prstClr val="black"/>
                </a:solidFill>
                <a:latin typeface="微软雅黑" panose="020B0503020204020204" charset="-122"/>
                <a:ea typeface="微软雅黑" panose="020B0503020204020204" charset="-122"/>
              </a:rPr>
              <a:t>，糖尿病血糖监测与慢性并发症防治</a:t>
            </a:r>
            <a:endParaRPr lang="en-US" altLang="zh-CN" sz="1200" b="1"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r>
              <a:rPr lang="en-US" altLang="zh-CN" sz="1200" b="1" dirty="0">
                <a:solidFill>
                  <a:prstClr val="black"/>
                </a:solidFill>
                <a:latin typeface="微软雅黑" panose="020B0503020204020204" charset="-122"/>
                <a:ea typeface="微软雅黑" panose="020B0503020204020204" charset="-122"/>
              </a:rPr>
              <a:t>                2</a:t>
            </a:r>
            <a:r>
              <a:rPr lang="zh-CN" altLang="en-US" sz="1200" b="1" dirty="0">
                <a:solidFill>
                  <a:prstClr val="black"/>
                </a:solidFill>
                <a:latin typeface="微软雅黑" panose="020B0503020204020204" charset="-122"/>
                <a:ea typeface="微软雅黑" panose="020B0503020204020204" charset="-122"/>
              </a:rPr>
              <a:t>，甲状（旁）腺微创诊疗</a:t>
            </a:r>
            <a:endParaRPr lang="en-US" altLang="zh-CN" sz="1200" b="1"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endParaRPr kumimoji="0" lang="en-US" altLang="zh-CN" sz="1200" b="0" i="0" u="none" strike="noStrike" kern="1200" cap="none" spc="0" normalizeH="0" noProof="0" dirty="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lang="zh-CN" altLang="en-US" sz="1200" b="1" dirty="0">
                <a:solidFill>
                  <a:prstClr val="black"/>
                </a:solidFill>
                <a:latin typeface="微软雅黑" panose="020B0503020204020204" charset="-122"/>
                <a:ea typeface="微软雅黑" panose="020B0503020204020204" charset="-122"/>
              </a:rPr>
              <a:t>研究资助</a:t>
            </a:r>
            <a:r>
              <a:rPr lang="en-US" altLang="zh-CN" sz="1200" b="1" dirty="0">
                <a:solidFill>
                  <a:prstClr val="black"/>
                </a:solidFill>
                <a:latin typeface="微软雅黑" panose="020B0503020204020204" charset="-122"/>
                <a:ea typeface="微软雅黑" panose="020B0503020204020204" charset="-122"/>
              </a:rPr>
              <a:t>: </a:t>
            </a:r>
            <a:endParaRPr lang="en-US" altLang="zh-CN" sz="1200" b="1"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r>
              <a:rPr lang="zh-CN" altLang="en-US" sz="1200" b="1" dirty="0">
                <a:solidFill>
                  <a:prstClr val="black"/>
                </a:solidFill>
                <a:latin typeface="微软雅黑" panose="020B0503020204020204" charset="-122"/>
                <a:ea typeface="微软雅黑" panose="020B0503020204020204" charset="-122"/>
              </a:rPr>
              <a:t>在研</a:t>
            </a:r>
            <a:endParaRPr lang="en-US" altLang="zh-CN" sz="1200" b="1"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r>
              <a:rPr lang="en-US" altLang="zh-CN" sz="1200" dirty="0">
                <a:solidFill>
                  <a:prstClr val="black"/>
                </a:solidFill>
                <a:latin typeface="微软雅黑" panose="020B0503020204020204" charset="-122"/>
                <a:ea typeface="微软雅黑" panose="020B0503020204020204" charset="-122"/>
              </a:rPr>
              <a:t>1.</a:t>
            </a:r>
            <a:r>
              <a:rPr lang="zh-CN" altLang="en-US" sz="1200" dirty="0">
                <a:solidFill>
                  <a:prstClr val="black"/>
                </a:solidFill>
                <a:latin typeface="微软雅黑" panose="020B0503020204020204" charset="-122"/>
                <a:ea typeface="微软雅黑" panose="020B0503020204020204" charset="-122"/>
              </a:rPr>
              <a:t>国家科技部国家重点研发计划课题</a:t>
            </a:r>
            <a:r>
              <a:rPr lang="en-US" altLang="zh-CN" sz="1200" dirty="0">
                <a:solidFill>
                  <a:prstClr val="black"/>
                </a:solidFill>
                <a:latin typeface="微软雅黑" panose="020B0503020204020204" charset="-122"/>
                <a:ea typeface="微软雅黑" panose="020B0503020204020204" charset="-122"/>
              </a:rPr>
              <a:t>《2 </a:t>
            </a:r>
            <a:r>
              <a:rPr lang="zh-CN" altLang="en-US" sz="1200" dirty="0">
                <a:solidFill>
                  <a:prstClr val="black"/>
                </a:solidFill>
                <a:latin typeface="微软雅黑" panose="020B0503020204020204" charset="-122"/>
                <a:ea typeface="微软雅黑" panose="020B0503020204020204" charset="-122"/>
              </a:rPr>
              <a:t>型糖尿病智能化健康管理体系的建立</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2018YFC1314104</a:t>
            </a:r>
            <a:r>
              <a:rPr lang="zh-CN" altLang="en-US" sz="1200" dirty="0">
                <a:solidFill>
                  <a:prstClr val="black"/>
                </a:solidFill>
                <a:latin typeface="微软雅黑" panose="020B0503020204020204" charset="-122"/>
                <a:ea typeface="微软雅黑" panose="020B0503020204020204" charset="-122"/>
              </a:rPr>
              <a:t>）</a:t>
            </a:r>
            <a:endParaRPr lang="en-US" altLang="zh-CN" sz="1200"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r>
              <a:rPr lang="en-US" altLang="zh-CN" sz="1200" dirty="0">
                <a:solidFill>
                  <a:prstClr val="black"/>
                </a:solidFill>
                <a:latin typeface="微软雅黑" panose="020B0503020204020204" charset="-122"/>
                <a:ea typeface="微软雅黑" panose="020B0503020204020204" charset="-122"/>
              </a:rPr>
              <a:t>2.</a:t>
            </a:r>
            <a:r>
              <a:rPr lang="zh-CN" altLang="en-US" sz="1200" dirty="0">
                <a:solidFill>
                  <a:prstClr val="black"/>
                </a:solidFill>
                <a:latin typeface="微软雅黑" panose="020B0503020204020204" charset="-122"/>
                <a:ea typeface="微软雅黑" panose="020B0503020204020204" charset="-122"/>
              </a:rPr>
              <a:t>广州市重点研发计划项目“甲状腺良性结节高强度聚焦超声</a:t>
            </a:r>
            <a:r>
              <a:rPr lang="en-US" altLang="zh-CN" sz="1200" dirty="0">
                <a:solidFill>
                  <a:prstClr val="black"/>
                </a:solidFill>
                <a:latin typeface="微软雅黑" panose="020B0503020204020204" charset="-122"/>
                <a:ea typeface="微软雅黑" panose="020B0503020204020204" charset="-122"/>
              </a:rPr>
              <a:t>(EP-HIFU)</a:t>
            </a:r>
            <a:r>
              <a:rPr lang="zh-CN" altLang="en-US" sz="1200" dirty="0">
                <a:solidFill>
                  <a:prstClr val="black"/>
                </a:solidFill>
                <a:latin typeface="微软雅黑" panose="020B0503020204020204" charset="-122"/>
                <a:ea typeface="微软雅黑" panose="020B0503020204020204" charset="-122"/>
              </a:rPr>
              <a:t>功率调控无痛消融技术随机对照先导研究” （</a:t>
            </a:r>
            <a:r>
              <a:rPr lang="en-US" altLang="zh-CN" sz="1200" dirty="0">
                <a:solidFill>
                  <a:prstClr val="black"/>
                </a:solidFill>
                <a:latin typeface="微软雅黑" panose="020B0503020204020204" charset="-122"/>
                <a:ea typeface="微软雅黑" panose="020B0503020204020204" charset="-122"/>
              </a:rPr>
              <a:t>202103000048</a:t>
            </a:r>
            <a:r>
              <a:rPr lang="zh-CN" altLang="en-US" sz="1200" dirty="0">
                <a:solidFill>
                  <a:prstClr val="black"/>
                </a:solidFill>
                <a:latin typeface="微软雅黑" panose="020B0503020204020204" charset="-122"/>
                <a:ea typeface="微软雅黑" panose="020B0503020204020204" charset="-122"/>
              </a:rPr>
              <a:t>）</a:t>
            </a:r>
            <a:endParaRPr lang="en-US" altLang="zh-CN" sz="1200"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r>
              <a:rPr lang="en-US" altLang="zh-CN" sz="1200" dirty="0">
                <a:solidFill>
                  <a:prstClr val="black"/>
                </a:solidFill>
                <a:latin typeface="微软雅黑" panose="020B0503020204020204" charset="-122"/>
                <a:ea typeface="微软雅黑" panose="020B0503020204020204" charset="-122"/>
              </a:rPr>
              <a:t>3.</a:t>
            </a:r>
            <a:r>
              <a:rPr lang="zh-CN" altLang="en-US" sz="1200" dirty="0">
                <a:solidFill>
                  <a:prstClr val="black"/>
                </a:solidFill>
                <a:latin typeface="微软雅黑" panose="020B0503020204020204" charset="-122"/>
                <a:ea typeface="微软雅黑" panose="020B0503020204020204" charset="-122"/>
              </a:rPr>
              <a:t>多中心临床试验“心血管自主神经检测系统临床试验”（</a:t>
            </a:r>
            <a:r>
              <a:rPr lang="en-US" altLang="zh-CN" sz="1200" dirty="0">
                <a:solidFill>
                  <a:prstClr val="black"/>
                </a:solidFill>
                <a:latin typeface="微软雅黑" panose="020B0503020204020204" charset="-122"/>
                <a:ea typeface="微软雅黑" panose="020B0503020204020204" charset="-122"/>
              </a:rPr>
              <a:t>CATRS20210908</a:t>
            </a:r>
            <a:r>
              <a:rPr lang="zh-CN" altLang="en-US" sz="1200" dirty="0">
                <a:solidFill>
                  <a:prstClr val="black"/>
                </a:solidFill>
                <a:latin typeface="微软雅黑" panose="020B0503020204020204" charset="-122"/>
                <a:ea typeface="微软雅黑" panose="020B0503020204020204" charset="-122"/>
              </a:rPr>
              <a:t>）</a:t>
            </a:r>
            <a:endParaRPr lang="en-US" altLang="zh-CN" sz="1200" dirty="0">
              <a:solidFill>
                <a:prstClr val="black"/>
              </a:solidFill>
              <a:latin typeface="微软雅黑" panose="020B0503020204020204" charset="-122"/>
              <a:ea typeface="微软雅黑" panose="020B0503020204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703735" y="1603439"/>
            <a:ext cx="3579813" cy="646331"/>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学术硕士：临床医学</a:t>
            </a:r>
            <a:r>
              <a:rPr lang="en-US" altLang="zh-CN"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30200" y="4103224"/>
            <a:ext cx="2249303" cy="738344"/>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(20)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83827812-76223</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a:t>
            </a:r>
            <a:r>
              <a:rPr kumimoji="0" lang="en-US" altLang="zh-CN" sz="11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en-US" altLang="zh-CN" sz="1100" b="0" i="0" strike="noStrike" kern="1200" cap="none" spc="0" normalizeH="0" baseline="0" noProof="0" dirty="0">
                <a:ln>
                  <a:noFill/>
                </a:ln>
                <a:effectLst/>
                <a:uLnTx/>
                <a:uFillTx/>
                <a:latin typeface="微软雅黑" panose="020B0503020204020204" charset="-122"/>
                <a:ea typeface="微软雅黑" panose="020B0503020204020204" charset="-122"/>
                <a:cs typeface="+mn-cs"/>
                <a:hlinkClick r:id="rId2"/>
              </a:rPr>
              <a:t>yangmin1008@gdph.org.cn</a:t>
            </a:r>
            <a:endParaRPr kumimoji="0" lang="en-US" altLang="zh-CN" sz="1200" b="0" i="0" strike="noStrike" kern="1200" cap="none" spc="0" normalizeH="0" baseline="0" noProof="0" dirty="0">
              <a:ln>
                <a:noFill/>
              </a:ln>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857646" y="1765636"/>
            <a:ext cx="4555421" cy="1994072"/>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lang="en-US" altLang="zh-CN" sz="1200" b="1" dirty="0">
                <a:solidFill>
                  <a:prstClr val="black"/>
                </a:solidFill>
                <a:latin typeface="微软雅黑" panose="020B0503020204020204" charset="-122"/>
                <a:ea typeface="微软雅黑" panose="020B0503020204020204" charset="-122"/>
              </a:rPr>
              <a:t>:</a:t>
            </a:r>
            <a:r>
              <a:rPr lang="zh-CN" altLang="en-US" sz="1200" b="1" dirty="0">
                <a:solidFill>
                  <a:prstClr val="black"/>
                </a:solidFill>
                <a:latin typeface="微软雅黑" panose="020B0503020204020204" charset="-122"/>
                <a:ea typeface="微软雅黑" panose="020B0503020204020204" charset="-122"/>
              </a:rPr>
              <a:t> </a:t>
            </a:r>
            <a:r>
              <a:rPr lang="zh-CN" altLang="zh-CN" sz="1050" dirty="0">
                <a:latin typeface="微软雅黑" panose="020B0503020204020204" charset="-122"/>
                <a:ea typeface="微软雅黑" panose="020B0503020204020204" charset="-122"/>
              </a:rPr>
              <a:t>消化道疾病的炎症损伤与黏膜免疫调控</a:t>
            </a:r>
            <a:endParaRPr lang="zh-CN" altLang="en-US" sz="1050" dirty="0">
              <a:latin typeface="微软雅黑" panose="020B0503020204020204" charset="-122"/>
              <a:ea typeface="微软雅黑" panose="020B0503020204020204" charset="-122"/>
            </a:endParaRPr>
          </a:p>
          <a:p>
            <a:pPr eaLnBrk="1" hangingPunct="1">
              <a:lnSpc>
                <a:spcPct val="120000"/>
              </a:lnSpc>
              <a:spcBef>
                <a:spcPts val="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lang="en-US" altLang="zh-CN" sz="1200" b="1" dirty="0">
                <a:solidFill>
                  <a:prstClr val="black"/>
                </a:solidFill>
                <a:latin typeface="微软雅黑" panose="020B0503020204020204" charset="-122"/>
                <a:ea typeface="微软雅黑" panose="020B0503020204020204" charset="-122"/>
              </a:rPr>
              <a:t>:</a:t>
            </a:r>
            <a:r>
              <a:rPr lang="zh-CN" altLang="en-US" sz="1050" b="1" dirty="0">
                <a:solidFill>
                  <a:prstClr val="black"/>
                </a:solidFill>
                <a:latin typeface="微软雅黑" panose="020B0503020204020204" charset="-122"/>
                <a:ea typeface="微软雅黑" panose="020B0503020204020204" charset="-122"/>
              </a:rPr>
              <a:t> </a:t>
            </a:r>
            <a:r>
              <a:rPr lang="zh-CN" altLang="zh-CN" sz="1050" dirty="0">
                <a:latin typeface="微软雅黑" panose="020B0503020204020204" charset="-122"/>
                <a:ea typeface="微软雅黑" panose="020B0503020204020204" charset="-122"/>
              </a:rPr>
              <a:t>从事儿科临床</a:t>
            </a:r>
            <a:r>
              <a:rPr lang="zh-CN" altLang="en-US" sz="1050" dirty="0">
                <a:latin typeface="微软雅黑" panose="020B0503020204020204" charset="-122"/>
                <a:ea typeface="微软雅黑" panose="020B0503020204020204" charset="-122"/>
              </a:rPr>
              <a:t>，教学和</a:t>
            </a:r>
            <a:r>
              <a:rPr lang="zh-CN" altLang="zh-CN" sz="1050" dirty="0">
                <a:latin typeface="微软雅黑" panose="020B0503020204020204" charset="-122"/>
                <a:ea typeface="微软雅黑" panose="020B0503020204020204" charset="-122"/>
              </a:rPr>
              <a:t>科研工作</a:t>
            </a:r>
            <a:r>
              <a:rPr lang="en-US" altLang="zh-CN" sz="1050" dirty="0">
                <a:latin typeface="微软雅黑" panose="020B0503020204020204" charset="-122"/>
                <a:ea typeface="微软雅黑" panose="020B0503020204020204" charset="-122"/>
              </a:rPr>
              <a:t>30</a:t>
            </a:r>
            <a:r>
              <a:rPr lang="zh-CN" altLang="zh-CN" sz="1050" dirty="0">
                <a:latin typeface="微软雅黑" panose="020B0503020204020204" charset="-122"/>
                <a:ea typeface="微软雅黑" panose="020B0503020204020204" charset="-122"/>
              </a:rPr>
              <a:t>年。</a:t>
            </a:r>
            <a:r>
              <a:rPr lang="zh-CN" altLang="en-US" sz="1050" dirty="0">
                <a:latin typeface="微软雅黑" panose="020B0503020204020204" charset="-122"/>
                <a:ea typeface="微软雅黑" panose="020B0503020204020204" charset="-122"/>
              </a:rPr>
              <a:t>擅长儿童消化系统疾病，儿童疾病营养，食物过敏及过敏性消化道</a:t>
            </a:r>
            <a:r>
              <a:rPr lang="zh-CN" altLang="en-US" sz="1050" dirty="0" smtClean="0">
                <a:latin typeface="微软雅黑" panose="020B0503020204020204" charset="-122"/>
                <a:ea typeface="微软雅黑" panose="020B0503020204020204" charset="-122"/>
              </a:rPr>
              <a:t>疾病的诊治。</a:t>
            </a:r>
            <a:r>
              <a:rPr lang="zh-CN" altLang="zh-CN" sz="1050" dirty="0">
                <a:latin typeface="微软雅黑" panose="020B0503020204020204" charset="-122"/>
                <a:ea typeface="微软雅黑" panose="020B0503020204020204" charset="-122"/>
              </a:rPr>
              <a:t>发表学术论文</a:t>
            </a:r>
            <a:r>
              <a:rPr lang="en-US" altLang="zh-CN" sz="1050" dirty="0">
                <a:latin typeface="微软雅黑" panose="020B0503020204020204" charset="-122"/>
                <a:ea typeface="微软雅黑" panose="020B0503020204020204" charset="-122"/>
              </a:rPr>
              <a:t>80</a:t>
            </a:r>
            <a:r>
              <a:rPr lang="zh-CN" altLang="zh-CN" sz="1050" dirty="0">
                <a:latin typeface="微软雅黑" panose="020B0503020204020204" charset="-122"/>
                <a:ea typeface="微软雅黑" panose="020B0503020204020204" charset="-122"/>
              </a:rPr>
              <a:t>余篇，其中以第一作者或通讯作者在</a:t>
            </a:r>
            <a:r>
              <a:rPr lang="en-US" altLang="zh-CN" sz="1050" dirty="0">
                <a:latin typeface="微软雅黑" panose="020B0503020204020204" charset="-122"/>
                <a:ea typeface="微软雅黑" panose="020B0503020204020204" charset="-122"/>
              </a:rPr>
              <a:t>Cell</a:t>
            </a:r>
            <a:r>
              <a:rPr lang="zh-CN" altLang="zh-CN" sz="1050" dirty="0">
                <a:latin typeface="微软雅黑" panose="020B0503020204020204" charset="-122"/>
                <a:ea typeface="微软雅黑" panose="020B0503020204020204" charset="-122"/>
              </a:rPr>
              <a:t>，</a:t>
            </a:r>
            <a:r>
              <a:rPr lang="en-US" altLang="zh-CN" sz="1050" dirty="0" err="1">
                <a:latin typeface="微软雅黑" panose="020B0503020204020204" charset="-122"/>
                <a:ea typeface="微软雅黑" panose="020B0503020204020204" charset="-122"/>
              </a:rPr>
              <a:t>Emerg</a:t>
            </a:r>
            <a:r>
              <a:rPr lang="en-US" altLang="zh-CN" sz="1050" dirty="0">
                <a:latin typeface="微软雅黑" panose="020B0503020204020204" charset="-122"/>
                <a:ea typeface="微软雅黑" panose="020B0503020204020204" charset="-122"/>
              </a:rPr>
              <a:t> Microbes Infect</a:t>
            </a:r>
            <a:r>
              <a:rPr lang="zh-CN" altLang="zh-CN" sz="1050" dirty="0">
                <a:latin typeface="微软雅黑" panose="020B0503020204020204" charset="-122"/>
                <a:ea typeface="微软雅黑" panose="020B0503020204020204" charset="-122"/>
              </a:rPr>
              <a:t>，</a:t>
            </a:r>
            <a:r>
              <a:rPr lang="en-US" altLang="zh-CN" sz="1050" dirty="0">
                <a:latin typeface="微软雅黑" panose="020B0503020204020204" charset="-122"/>
                <a:ea typeface="微软雅黑" panose="020B0503020204020204" charset="-122"/>
              </a:rPr>
              <a:t>J MOL CELL BIOL</a:t>
            </a:r>
            <a:r>
              <a:rPr lang="zh-CN" altLang="zh-CN" sz="1050" dirty="0">
                <a:latin typeface="微软雅黑" panose="020B0503020204020204" charset="-122"/>
                <a:ea typeface="微软雅黑" panose="020B0503020204020204" charset="-122"/>
              </a:rPr>
              <a:t>，</a:t>
            </a:r>
            <a:r>
              <a:rPr lang="en-US" altLang="zh-CN" sz="1050" dirty="0">
                <a:latin typeface="微软雅黑" panose="020B0503020204020204" charset="-122"/>
                <a:ea typeface="微软雅黑" panose="020B0503020204020204" charset="-122"/>
              </a:rPr>
              <a:t>Nutrients, JPEN, Cytokine</a:t>
            </a:r>
            <a:r>
              <a:rPr lang="zh-CN" altLang="zh-CN" sz="1050" dirty="0">
                <a:latin typeface="微软雅黑" panose="020B0503020204020204" charset="-122"/>
                <a:ea typeface="微软雅黑" panose="020B0503020204020204" charset="-122"/>
              </a:rPr>
              <a:t>等杂志发表</a:t>
            </a:r>
            <a:r>
              <a:rPr lang="en-US" altLang="zh-CN" sz="1050" dirty="0">
                <a:latin typeface="微软雅黑" panose="020B0503020204020204" charset="-122"/>
                <a:ea typeface="微软雅黑" panose="020B0503020204020204" charset="-122"/>
              </a:rPr>
              <a:t>SCI</a:t>
            </a:r>
            <a:r>
              <a:rPr lang="zh-CN" altLang="zh-CN" sz="1050" dirty="0">
                <a:latin typeface="微软雅黑" panose="020B0503020204020204" charset="-122"/>
                <a:ea typeface="微软雅黑" panose="020B0503020204020204" charset="-122"/>
              </a:rPr>
              <a:t>论文</a:t>
            </a:r>
            <a:r>
              <a:rPr lang="en-US" altLang="zh-CN" sz="1050" dirty="0">
                <a:latin typeface="微软雅黑" panose="020B0503020204020204" charset="-122"/>
                <a:ea typeface="微软雅黑" panose="020B0503020204020204" charset="-122"/>
              </a:rPr>
              <a:t>20</a:t>
            </a:r>
            <a:r>
              <a:rPr lang="zh-CN" altLang="zh-CN" sz="1050" dirty="0">
                <a:latin typeface="微软雅黑" panose="020B0503020204020204" charset="-122"/>
                <a:ea typeface="微软雅黑" panose="020B0503020204020204" charset="-122"/>
              </a:rPr>
              <a:t>余篇。</a:t>
            </a:r>
            <a:endParaRPr lang="zh-CN" altLang="en-US" sz="1050" dirty="0">
              <a:latin typeface="微软雅黑" panose="020B0503020204020204" charset="-122"/>
              <a:ea typeface="微软雅黑" panose="020B0503020204020204" charset="-122"/>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lang="zh-CN" altLang="zh-CN" sz="1050" dirty="0">
                <a:latin typeface="微软雅黑" panose="020B0503020204020204" charset="-122"/>
                <a:ea typeface="微软雅黑" panose="020B0503020204020204" charset="-122"/>
              </a:rPr>
              <a:t>主持国家自然科学基金面上项目</a:t>
            </a:r>
            <a:endParaRPr lang="en-US" altLang="zh-CN" sz="1050" dirty="0">
              <a:latin typeface="微软雅黑" panose="020B0503020204020204" charset="-122"/>
              <a:ea typeface="微软雅黑" panose="020B0503020204020204" charset="-122"/>
            </a:endParaRPr>
          </a:p>
          <a:p>
            <a:pPr lvl="0" eaLnBrk="1" hangingPunct="1">
              <a:lnSpc>
                <a:spcPct val="120000"/>
              </a:lnSpc>
              <a:spcBef>
                <a:spcPts val="600"/>
              </a:spcBef>
              <a:defRPr/>
            </a:pPr>
            <a:endParaRPr lang="en-US" altLang="zh-CN" sz="1200" b="1"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姓  名：杨 敏</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3" y="519113"/>
            <a:ext cx="5251450" cy="52322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主任医师</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 </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教授 博士研究生导师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广东省</a:t>
            </a:r>
            <a:r>
              <a:rPr lang="zh-CN" altLang="en-US" sz="1400" b="1" spc="120" dirty="0">
                <a:solidFill>
                  <a:srgbClr val="FFFFFF"/>
                </a:solidFill>
                <a:latin typeface="微软雅黑" panose="020B0503020204020204" charset="-122"/>
                <a:ea typeface="微软雅黑" panose="020B0503020204020204" charset="-122"/>
              </a:rPr>
              <a:t>人民</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医院儿科</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主任  住陪基地主任  儿科教研室主任</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1441420"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5880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384209"/>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3"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79503" y="3705702"/>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62078" y="3731102"/>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 name="文本框 12"/>
          <p:cNvSpPr txBox="1">
            <a:spLocks noChangeArrowheads="1"/>
          </p:cNvSpPr>
          <p:nvPr/>
        </p:nvSpPr>
        <p:spPr bwMode="auto">
          <a:xfrm>
            <a:off x="8486289" y="4782749"/>
            <a:ext cx="1920875" cy="535531"/>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此处可放团队照片或实验室照片</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 name="矩形 1"/>
          <p:cNvSpPr/>
          <p:nvPr/>
        </p:nvSpPr>
        <p:spPr>
          <a:xfrm>
            <a:off x="2746438" y="4023978"/>
            <a:ext cx="4630879" cy="1760354"/>
          </a:xfrm>
          <a:prstGeom prst="rect">
            <a:avLst/>
          </a:prstGeom>
        </p:spPr>
        <p:txBody>
          <a:bodyPr wrap="square">
            <a:spAutoFit/>
          </a:bodyPr>
          <a:lstStyle/>
          <a:p>
            <a:pPr algn="just">
              <a:lnSpc>
                <a:spcPct val="150000"/>
              </a:lnSpc>
            </a:pPr>
            <a:r>
              <a:rPr lang="zh-CN" altLang="zh-CN" sz="1050" dirty="0">
                <a:latin typeface="微软雅黑" panose="020B0503020204020204" charset="-122"/>
                <a:ea typeface="微软雅黑" panose="020B0503020204020204" charset="-122"/>
                <a:cs typeface="Times New Roman" panose="02020503050405090304" pitchFamily="18" charset="0"/>
              </a:rPr>
              <a:t>中国医师协会儿科医师分会儿童消化</a:t>
            </a:r>
            <a:r>
              <a:rPr lang="zh-CN" altLang="en-US" sz="1050" dirty="0">
                <a:latin typeface="微软雅黑" panose="020B0503020204020204" charset="-122"/>
                <a:ea typeface="微软雅黑" panose="020B0503020204020204" charset="-122"/>
                <a:cs typeface="Times New Roman" panose="02020503050405090304" pitchFamily="18" charset="0"/>
              </a:rPr>
              <a:t>学组 组长</a:t>
            </a:r>
            <a:endParaRPr lang="en-US" altLang="zh-CN" sz="1050" dirty="0">
              <a:latin typeface="微软雅黑" panose="020B0503020204020204" charset="-122"/>
              <a:ea typeface="微软雅黑" panose="020B0503020204020204" charset="-122"/>
              <a:cs typeface="Times New Roman" panose="02020503050405090304" pitchFamily="18" charset="0"/>
            </a:endParaRPr>
          </a:p>
          <a:p>
            <a:pPr algn="just">
              <a:lnSpc>
                <a:spcPct val="150000"/>
              </a:lnSpc>
            </a:pPr>
            <a:r>
              <a:rPr lang="zh-CN" altLang="en-US" sz="1050" dirty="0">
                <a:latin typeface="微软雅黑" panose="020B0503020204020204" charset="-122"/>
                <a:ea typeface="微软雅黑" panose="020B0503020204020204" charset="-122"/>
              </a:rPr>
              <a:t>中国医师协会儿科医师分会 常委</a:t>
            </a:r>
            <a:endParaRPr lang="en-US" altLang="zh-CN" sz="1050" dirty="0">
              <a:latin typeface="微软雅黑" panose="020B0503020204020204" charset="-122"/>
              <a:ea typeface="微软雅黑" panose="020B0503020204020204" charset="-122"/>
            </a:endParaRPr>
          </a:p>
          <a:p>
            <a:pPr algn="just">
              <a:lnSpc>
                <a:spcPct val="150000"/>
              </a:lnSpc>
            </a:pPr>
            <a:r>
              <a:rPr lang="zh-CN" altLang="en-US" sz="1050" dirty="0">
                <a:latin typeface="微软雅黑" panose="020B0503020204020204" charset="-122"/>
                <a:ea typeface="微软雅黑" panose="020B0503020204020204" charset="-122"/>
              </a:rPr>
              <a:t>中华医学会消化病分会第十届十一届委员会 委员 </a:t>
            </a:r>
            <a:endParaRPr lang="zh-CN" altLang="en-US" sz="1050" dirty="0">
              <a:latin typeface="微软雅黑" panose="020B0503020204020204" charset="-122"/>
              <a:ea typeface="微软雅黑" panose="020B0503020204020204" charset="-122"/>
            </a:endParaRPr>
          </a:p>
          <a:p>
            <a:pPr algn="just">
              <a:lnSpc>
                <a:spcPct val="150000"/>
              </a:lnSpc>
            </a:pPr>
            <a:r>
              <a:rPr lang="zh-CN" altLang="en-US" sz="1050" dirty="0">
                <a:latin typeface="微软雅黑" panose="020B0503020204020204" charset="-122"/>
                <a:ea typeface="微软雅黑" panose="020B0503020204020204" charset="-122"/>
              </a:rPr>
              <a:t>中华医学会儿科学分会第十七届委员会继续教育委员会 委员 </a:t>
            </a:r>
            <a:endParaRPr lang="zh-CN" altLang="en-US" sz="1050" dirty="0">
              <a:latin typeface="微软雅黑" panose="020B0503020204020204" charset="-122"/>
              <a:ea typeface="微软雅黑" panose="020B0503020204020204" charset="-122"/>
            </a:endParaRPr>
          </a:p>
          <a:p>
            <a:pPr algn="just">
              <a:lnSpc>
                <a:spcPct val="150000"/>
              </a:lnSpc>
            </a:pPr>
            <a:r>
              <a:rPr lang="zh-CN" altLang="en-US" sz="1050" dirty="0">
                <a:latin typeface="微软雅黑" panose="020B0503020204020204" charset="-122"/>
                <a:ea typeface="微软雅黑" panose="020B0503020204020204" charset="-122"/>
              </a:rPr>
              <a:t>广东省医学会儿科分会 常委</a:t>
            </a:r>
            <a:endParaRPr lang="en-US" altLang="zh-CN" sz="1050" dirty="0">
              <a:latin typeface="微软雅黑" panose="020B0503020204020204" charset="-122"/>
              <a:ea typeface="微软雅黑" panose="020B0503020204020204" charset="-122"/>
            </a:endParaRPr>
          </a:p>
          <a:p>
            <a:pPr algn="just">
              <a:lnSpc>
                <a:spcPct val="150000"/>
              </a:lnSpc>
            </a:pPr>
            <a:r>
              <a:rPr lang="zh-CN" altLang="en-US" sz="1050" dirty="0">
                <a:latin typeface="微软雅黑" panose="020B0503020204020204" charset="-122"/>
                <a:ea typeface="微软雅黑" panose="020B0503020204020204" charset="-122"/>
              </a:rPr>
              <a:t>广东省预防医学儿童保健专委会 副主任委员</a:t>
            </a:r>
            <a:endParaRPr lang="en-US" altLang="zh-CN" sz="1050" dirty="0">
              <a:latin typeface="微软雅黑" panose="020B0503020204020204" charset="-122"/>
              <a:ea typeface="微软雅黑" panose="020B0503020204020204" charset="-122"/>
            </a:endParaRPr>
          </a:p>
          <a:p>
            <a:pPr algn="just">
              <a:lnSpc>
                <a:spcPct val="150000"/>
              </a:lnSpc>
            </a:pPr>
            <a:r>
              <a:rPr lang="zh-CN" altLang="en-US" sz="1050" dirty="0">
                <a:latin typeface="微软雅黑" panose="020B0503020204020204" charset="-122"/>
                <a:ea typeface="微软雅黑" panose="020B0503020204020204" charset="-122"/>
              </a:rPr>
              <a:t>广东省医师协会消化内镜学组 委员 </a:t>
            </a:r>
            <a:endParaRPr lang="en-US" altLang="zh-CN" sz="1050" dirty="0">
              <a:latin typeface="微软雅黑" panose="020B0503020204020204" charset="-122"/>
              <a:ea typeface="微软雅黑" panose="020B0503020204020204" charset="-122"/>
              <a:cs typeface="Times New Roman" panose="02020503050405090304" pitchFamily="18" charset="0"/>
            </a:endParaRPr>
          </a:p>
        </p:txBody>
      </p:sp>
      <p:sp>
        <p:nvSpPr>
          <p:cNvPr id="3" name="矩形 2"/>
          <p:cNvSpPr/>
          <p:nvPr/>
        </p:nvSpPr>
        <p:spPr>
          <a:xfrm>
            <a:off x="2693162" y="2662861"/>
            <a:ext cx="3292770" cy="1033232"/>
          </a:xfrm>
          <a:prstGeom prst="rect">
            <a:avLst/>
          </a:prstGeom>
        </p:spPr>
        <p:txBody>
          <a:bodyPr wrap="square">
            <a:spAutoFit/>
          </a:bodyPr>
          <a:lstStyle/>
          <a:p>
            <a:pPr algn="just">
              <a:lnSpc>
                <a:spcPct val="150000"/>
              </a:lnSpc>
            </a:pPr>
            <a:r>
              <a:rPr lang="en-US" altLang="zh-CN" sz="1050" dirty="0">
                <a:latin typeface="微软雅黑" panose="020B0503020204020204" charset="-122"/>
                <a:ea typeface="微软雅黑" panose="020B0503020204020204" charset="-122"/>
                <a:cs typeface="Times New Roman" panose="02020503050405090304" pitchFamily="18" charset="0"/>
              </a:rPr>
              <a:t>2005-2008 </a:t>
            </a:r>
            <a:r>
              <a:rPr lang="zh-CN" altLang="zh-CN" sz="1050" dirty="0">
                <a:latin typeface="微软雅黑" panose="020B0503020204020204" charset="-122"/>
                <a:ea typeface="微软雅黑" panose="020B0503020204020204" charset="-122"/>
                <a:cs typeface="Times New Roman" panose="02020503050405090304" pitchFamily="18" charset="0"/>
              </a:rPr>
              <a:t>南方医科大学儿科学博士</a:t>
            </a:r>
            <a:r>
              <a:rPr lang="en-US" altLang="zh-CN" sz="1050" dirty="0">
                <a:latin typeface="微软雅黑" panose="020B0503020204020204" charset="-122"/>
                <a:ea typeface="微软雅黑" panose="020B0503020204020204" charset="-122"/>
                <a:cs typeface="Times New Roman" panose="02020503050405090304" pitchFamily="18" charset="0"/>
              </a:rPr>
              <a:t>, </a:t>
            </a:r>
            <a:r>
              <a:rPr lang="zh-CN" altLang="zh-CN" sz="1050" dirty="0">
                <a:latin typeface="微软雅黑" panose="020B0503020204020204" charset="-122"/>
                <a:ea typeface="微软雅黑" panose="020B0503020204020204" charset="-122"/>
                <a:cs typeface="Times New Roman" panose="02020503050405090304" pitchFamily="18" charset="0"/>
              </a:rPr>
              <a:t>博士学位</a:t>
            </a:r>
            <a:endParaRPr lang="en-US" altLang="zh-CN" sz="1050" dirty="0">
              <a:latin typeface="微软雅黑" panose="020B0503020204020204" charset="-122"/>
              <a:ea typeface="微软雅黑" panose="020B0503020204020204" charset="-122"/>
              <a:cs typeface="Times New Roman" panose="02020503050405090304" pitchFamily="18" charset="0"/>
            </a:endParaRPr>
          </a:p>
          <a:p>
            <a:pPr algn="just">
              <a:lnSpc>
                <a:spcPct val="150000"/>
              </a:lnSpc>
            </a:pPr>
            <a:r>
              <a:rPr lang="en-US" altLang="zh-CN" sz="1050" dirty="0">
                <a:latin typeface="微软雅黑" panose="020B0503020204020204" charset="-122"/>
                <a:ea typeface="微软雅黑" panose="020B0503020204020204" charset="-122"/>
                <a:cs typeface="Times New Roman" panose="02020503050405090304" pitchFamily="18" charset="0"/>
              </a:rPr>
              <a:t>1991-2006 </a:t>
            </a:r>
            <a:r>
              <a:rPr lang="zh-CN" altLang="zh-CN" sz="1050" dirty="0">
                <a:latin typeface="微软雅黑" panose="020B0503020204020204" charset="-122"/>
                <a:ea typeface="微软雅黑" panose="020B0503020204020204" charset="-122"/>
                <a:cs typeface="Times New Roman" panose="02020503050405090304" pitchFamily="18" charset="0"/>
              </a:rPr>
              <a:t>武警广东省总队医院</a:t>
            </a:r>
            <a:r>
              <a:rPr lang="zh-CN" altLang="en-US" sz="1050" dirty="0">
                <a:latin typeface="微软雅黑" panose="020B0503020204020204" charset="-122"/>
                <a:ea typeface="微软雅黑" panose="020B0503020204020204" charset="-122"/>
                <a:cs typeface="Times New Roman" panose="02020503050405090304" pitchFamily="18" charset="0"/>
              </a:rPr>
              <a:t> 儿科</a:t>
            </a:r>
            <a:endParaRPr lang="zh-CN" altLang="zh-CN" sz="1050" dirty="0">
              <a:latin typeface="微软雅黑" panose="020B0503020204020204" charset="-122"/>
              <a:ea typeface="微软雅黑" panose="020B0503020204020204" charset="-122"/>
              <a:cs typeface="Times New Roman" panose="02020503050405090304" pitchFamily="18" charset="0"/>
            </a:endParaRPr>
          </a:p>
          <a:p>
            <a:pPr algn="just">
              <a:lnSpc>
                <a:spcPct val="150000"/>
              </a:lnSpc>
            </a:pPr>
            <a:r>
              <a:rPr lang="en-US" altLang="zh-CN" sz="1050" dirty="0">
                <a:latin typeface="微软雅黑" panose="020B0503020204020204" charset="-122"/>
                <a:ea typeface="微软雅黑" panose="020B0503020204020204" charset="-122"/>
                <a:cs typeface="Times New Roman" panose="02020503050405090304" pitchFamily="18" charset="0"/>
              </a:rPr>
              <a:t>2007-2021 </a:t>
            </a:r>
            <a:r>
              <a:rPr lang="zh-CN" altLang="zh-CN" sz="1050" dirty="0">
                <a:latin typeface="微软雅黑" panose="020B0503020204020204" charset="-122"/>
                <a:ea typeface="微软雅黑" panose="020B0503020204020204" charset="-122"/>
                <a:cs typeface="Times New Roman" panose="02020503050405090304" pitchFamily="18" charset="0"/>
              </a:rPr>
              <a:t>广州市妇女儿童医疗中心</a:t>
            </a:r>
            <a:r>
              <a:rPr lang="en-US" altLang="zh-CN" sz="1050" dirty="0">
                <a:latin typeface="微软雅黑" panose="020B0503020204020204" charset="-122"/>
                <a:ea typeface="微软雅黑" panose="020B0503020204020204" charset="-122"/>
                <a:cs typeface="Times New Roman" panose="02020503050405090304" pitchFamily="18" charset="0"/>
              </a:rPr>
              <a:t> </a:t>
            </a:r>
            <a:r>
              <a:rPr lang="zh-CN" altLang="en-US" sz="1050" dirty="0">
                <a:latin typeface="微软雅黑" panose="020B0503020204020204" charset="-122"/>
                <a:ea typeface="微软雅黑" panose="020B0503020204020204" charset="-122"/>
                <a:cs typeface="Times New Roman" panose="02020503050405090304" pitchFamily="18" charset="0"/>
              </a:rPr>
              <a:t>消化科</a:t>
            </a:r>
            <a:endParaRPr lang="zh-CN" altLang="zh-CN" sz="1050" dirty="0">
              <a:latin typeface="微软雅黑" panose="020B0503020204020204" charset="-122"/>
              <a:ea typeface="微软雅黑" panose="020B0503020204020204" charset="-122"/>
              <a:cs typeface="Times New Roman" panose="02020503050405090304" pitchFamily="18" charset="0"/>
            </a:endParaRPr>
          </a:p>
          <a:p>
            <a:pPr algn="just">
              <a:lnSpc>
                <a:spcPct val="150000"/>
              </a:lnSpc>
            </a:pPr>
            <a:r>
              <a:rPr lang="en-US" altLang="zh-CN" sz="1050" dirty="0">
                <a:latin typeface="微软雅黑" panose="020B0503020204020204" charset="-122"/>
                <a:ea typeface="微软雅黑" panose="020B0503020204020204" charset="-122"/>
                <a:cs typeface="Times New Roman" panose="02020503050405090304" pitchFamily="18" charset="0"/>
              </a:rPr>
              <a:t>2021.06-</a:t>
            </a:r>
            <a:r>
              <a:rPr lang="zh-CN" altLang="zh-CN" sz="1050" dirty="0">
                <a:latin typeface="微软雅黑" panose="020B0503020204020204" charset="-122"/>
                <a:ea typeface="微软雅黑" panose="020B0503020204020204" charset="-122"/>
                <a:cs typeface="Times New Roman" panose="02020503050405090304" pitchFamily="18" charset="0"/>
              </a:rPr>
              <a:t>至今</a:t>
            </a:r>
            <a:r>
              <a:rPr lang="en-US" altLang="zh-CN" sz="1050" dirty="0">
                <a:latin typeface="微软雅黑" panose="020B0503020204020204" charset="-122"/>
                <a:ea typeface="微软雅黑" panose="020B0503020204020204" charset="-122"/>
                <a:cs typeface="Times New Roman" panose="02020503050405090304" pitchFamily="18" charset="0"/>
              </a:rPr>
              <a:t> </a:t>
            </a:r>
            <a:r>
              <a:rPr lang="zh-CN" altLang="en-US" sz="1050" dirty="0">
                <a:latin typeface="微软雅黑" panose="020B0503020204020204" charset="-122"/>
                <a:ea typeface="微软雅黑" panose="020B0503020204020204" charset="-122"/>
                <a:cs typeface="Times New Roman" panose="02020503050405090304" pitchFamily="18" charset="0"/>
              </a:rPr>
              <a:t>广东省人民医院 儿科</a:t>
            </a:r>
            <a:endParaRPr lang="zh-CN" altLang="zh-CN" sz="1050" dirty="0">
              <a:latin typeface="微软雅黑" panose="020B0503020204020204" charset="-122"/>
              <a:ea typeface="微软雅黑" panose="020B0503020204020204" charset="-122"/>
              <a:cs typeface="Times New Roman" panose="02020503050405090304" pitchFamily="18" charset="0"/>
            </a:endParaRP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975" y="1849287"/>
            <a:ext cx="1408904" cy="1535263"/>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790" y="3978997"/>
            <a:ext cx="3865410" cy="218144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2838" y="1588"/>
            <a:ext cx="8243887" cy="1096962"/>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algn="ctr" eaLnBrk="1" hangingPunct="1">
              <a:defRPr/>
            </a:pPr>
            <a:endParaRPr lang="zh-CN" altLang="en-US" dirty="0">
              <a:solidFill>
                <a:prstClr val="white"/>
              </a:solidFill>
            </a:endParaRPr>
          </a:p>
        </p:txBody>
      </p:sp>
      <p:pic>
        <p:nvPicPr>
          <p:cNvPr id="84995" name="图片 7"/>
          <p:cNvPicPr>
            <a:picLocks noChangeAspect="1"/>
          </p:cNvPicPr>
          <p:nvPr/>
        </p:nvPicPr>
        <p:blipFill>
          <a:blip r:embed="rId1">
            <a:extLst>
              <a:ext uri="{28A0092B-C50C-407E-A947-70E740481C1C}">
                <a14:useLocalDpi xmlns:a14="http://schemas.microsoft.com/office/drawing/2010/main" val="0"/>
              </a:ext>
            </a:extLst>
          </a:blip>
          <a:srcRect t="3896" r="91544" b="3088"/>
          <a:stretch>
            <a:fillRect/>
          </a:stretch>
        </p:blipFill>
        <p:spPr bwMode="auto">
          <a:xfrm>
            <a:off x="2525713" y="1274763"/>
            <a:ext cx="309562" cy="358775"/>
          </a:xfrm>
          <a:prstGeom prst="rect">
            <a:avLst/>
          </a:prstGeom>
          <a:solidFill>
            <a:srgbClr val="F18D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4996" name="文本框 11"/>
          <p:cNvSpPr txBox="1">
            <a:spLocks noChangeArrowheads="1"/>
          </p:cNvSpPr>
          <p:nvPr/>
        </p:nvSpPr>
        <p:spPr bwMode="auto">
          <a:xfrm>
            <a:off x="2646363" y="1649413"/>
            <a:ext cx="357346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nSpc>
                <a:spcPct val="120000"/>
              </a:lnSpc>
            </a:pPr>
            <a:r>
              <a:rPr lang="zh-CN" altLang="en-US" sz="1400" dirty="0" smtClean="0">
                <a:latin typeface="微软雅黑" panose="020B0503020204020204" charset="-122"/>
                <a:ea typeface="微软雅黑" panose="020B0503020204020204" charset="-122"/>
              </a:rPr>
              <a:t>学术博士：生物医学工程</a:t>
            </a:r>
            <a:endParaRPr lang="en-US" altLang="zh-CN" sz="1400" dirty="0" smtClean="0">
              <a:latin typeface="微软雅黑" panose="020B0503020204020204" charset="-122"/>
              <a:ea typeface="微软雅黑" panose="020B0503020204020204" charset="-122"/>
            </a:endParaRPr>
          </a:p>
          <a:p>
            <a:pPr>
              <a:lnSpc>
                <a:spcPct val="120000"/>
              </a:lnSpc>
            </a:pPr>
            <a:r>
              <a:rPr lang="zh-CN" altLang="en-US" sz="1400" dirty="0" smtClean="0">
                <a:latin typeface="微软雅黑" panose="020B0503020204020204" charset="-122"/>
                <a:ea typeface="微软雅黑" panose="020B0503020204020204" charset="-122"/>
              </a:rPr>
              <a:t>学术</a:t>
            </a:r>
            <a:r>
              <a:rPr lang="zh-CN" altLang="en-US" sz="1400" dirty="0">
                <a:latin typeface="微软雅黑" panose="020B0503020204020204" charset="-122"/>
                <a:ea typeface="微软雅黑" panose="020B0503020204020204" charset="-122"/>
              </a:rPr>
              <a:t>硕士：</a:t>
            </a:r>
            <a:r>
              <a:rPr lang="zh-CN" altLang="zh-CN" sz="1400">
                <a:latin typeface="微软雅黑" panose="020B0503020204020204" charset="-122"/>
                <a:ea typeface="微软雅黑" panose="020B0503020204020204" charset="-122"/>
              </a:rPr>
              <a:t>临床</a:t>
            </a:r>
            <a:r>
              <a:rPr lang="zh-CN" altLang="zh-CN" sz="1400" smtClean="0">
                <a:latin typeface="微软雅黑" panose="020B0503020204020204" charset="-122"/>
                <a:ea typeface="微软雅黑" panose="020B0503020204020204" charset="-122"/>
              </a:rPr>
              <a:t>医学</a:t>
            </a:r>
            <a:endParaRPr lang="en-US" altLang="zh-CN" sz="1400" dirty="0">
              <a:latin typeface="微软雅黑" panose="020B0503020204020204" charset="-122"/>
              <a:ea typeface="微软雅黑" panose="020B0503020204020204" charset="-122"/>
            </a:endParaRPr>
          </a:p>
          <a:p>
            <a:pPr>
              <a:lnSpc>
                <a:spcPct val="120000"/>
              </a:lnSpc>
            </a:pPr>
            <a:endParaRPr lang="zh-CN" altLang="en-US" sz="1400" dirty="0">
              <a:latin typeface="微软雅黑" panose="020B0503020204020204" charset="-122"/>
              <a:ea typeface="微软雅黑" panose="020B0503020204020204" charset="-122"/>
            </a:endParaRPr>
          </a:p>
        </p:txBody>
      </p:sp>
      <p:sp>
        <p:nvSpPr>
          <p:cNvPr id="84997" name="文本框 12"/>
          <p:cNvSpPr txBox="1">
            <a:spLocks noChangeArrowheads="1"/>
          </p:cNvSpPr>
          <p:nvPr/>
        </p:nvSpPr>
        <p:spPr bwMode="auto">
          <a:xfrm>
            <a:off x="193675" y="3933825"/>
            <a:ext cx="253206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r>
              <a:rPr lang="en-US" altLang="zh-CN" sz="1400" b="1">
                <a:solidFill>
                  <a:srgbClr val="000000"/>
                </a:solidFill>
                <a:latin typeface="宋体" panose="02010600030101010101" pitchFamily="2" charset="-122"/>
                <a:ea typeface="仿宋" panose="02010609060101010101" charset="-122"/>
              </a:rPr>
              <a:t>Tel: </a:t>
            </a:r>
            <a:r>
              <a:rPr lang="is-IS" altLang="zh-CN" sz="1400" b="1">
                <a:latin typeface="宋体" panose="02010600030101010101" pitchFamily="2" charset="-122"/>
                <a:ea typeface="仿宋" panose="02010609060101010101" charset="-122"/>
              </a:rPr>
              <a:t>83827812</a:t>
            </a:r>
            <a:r>
              <a:rPr lang="en-US" altLang="zh-CN" sz="1400" b="1">
                <a:latin typeface="宋体" panose="02010600030101010101" pitchFamily="2" charset="-122"/>
                <a:ea typeface="仿宋" panose="02010609060101010101" charset="-122"/>
              </a:rPr>
              <a:t>-</a:t>
            </a:r>
            <a:r>
              <a:rPr lang="is-IS" altLang="zh-CN" sz="1400" b="1">
                <a:solidFill>
                  <a:srgbClr val="000000"/>
                </a:solidFill>
                <a:latin typeface="宋体" panose="02010600030101010101" pitchFamily="2" charset="-122"/>
                <a:ea typeface="仿宋" panose="02010609060101010101" charset="-122"/>
              </a:rPr>
              <a:t>10711</a:t>
            </a:r>
            <a:endParaRPr lang="is-IS" altLang="zh-CN" sz="1400" b="1">
              <a:solidFill>
                <a:srgbClr val="000000"/>
              </a:solidFill>
              <a:latin typeface="宋体" panose="02010600030101010101" pitchFamily="2" charset="-122"/>
              <a:ea typeface="仿宋" panose="02010609060101010101" charset="-122"/>
            </a:endParaRPr>
          </a:p>
          <a:p>
            <a:endParaRPr lang="is-IS" altLang="zh-CN" sz="1400" b="1">
              <a:solidFill>
                <a:srgbClr val="000000"/>
              </a:solidFill>
              <a:latin typeface="宋体" panose="02010600030101010101" pitchFamily="2" charset="-122"/>
              <a:ea typeface="仿宋" panose="02010609060101010101" charset="-122"/>
            </a:endParaRPr>
          </a:p>
          <a:p>
            <a:pPr eaLnBrk="1" hangingPunct="1">
              <a:lnSpc>
                <a:spcPct val="120000"/>
              </a:lnSpc>
            </a:pPr>
            <a:r>
              <a:rPr lang="en-US" altLang="zh-CN" sz="1400">
                <a:latin typeface="宋体" panose="02010600030101010101" pitchFamily="2" charset="-122"/>
                <a:ea typeface="仿宋" panose="02010609060101010101" charset="-122"/>
              </a:rPr>
              <a:t>Email:</a:t>
            </a:r>
            <a:r>
              <a:rPr lang="en-US" altLang="zh-CN" sz="1400">
                <a:ea typeface="仿宋" panose="02010609060101010101" charset="-122"/>
              </a:rPr>
              <a:t>tanning100@126.com</a:t>
            </a:r>
            <a:endParaRPr lang="en-US" altLang="zh-CN" sz="1400">
              <a:latin typeface="宋体" panose="02010600030101010101" pitchFamily="2" charset="-122"/>
              <a:ea typeface="仿宋" panose="02010609060101010101" charset="-122"/>
            </a:endParaRPr>
          </a:p>
          <a:p>
            <a:pPr eaLnBrk="1" hangingPunct="1">
              <a:lnSpc>
                <a:spcPct val="120000"/>
              </a:lnSpc>
            </a:pPr>
            <a:endParaRPr lang="en-US" altLang="zh-CN" sz="1200" b="1">
              <a:solidFill>
                <a:srgbClr val="000000"/>
              </a:solidFill>
              <a:latin typeface="宋体" panose="02010600030101010101" pitchFamily="2" charset="-122"/>
            </a:endParaRPr>
          </a:p>
          <a:p>
            <a:pPr eaLnBrk="1" hangingPunct="1">
              <a:lnSpc>
                <a:spcPct val="120000"/>
              </a:lnSpc>
            </a:pPr>
            <a:endParaRPr lang="en-US" altLang="zh-CN" sz="1200" b="1">
              <a:solidFill>
                <a:srgbClr val="000000"/>
              </a:solidFill>
              <a:latin typeface="宋体" panose="02010600030101010101" pitchFamily="2" charset="-122"/>
            </a:endParaRPr>
          </a:p>
        </p:txBody>
      </p:sp>
      <p:sp>
        <p:nvSpPr>
          <p:cNvPr id="84998" name="文本框 13"/>
          <p:cNvSpPr txBox="1">
            <a:spLocks noChangeArrowheads="1"/>
          </p:cNvSpPr>
          <p:nvPr/>
        </p:nvSpPr>
        <p:spPr bwMode="auto">
          <a:xfrm>
            <a:off x="6811963" y="1600200"/>
            <a:ext cx="538003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nSpc>
                <a:spcPct val="150000"/>
              </a:lnSpc>
            </a:pPr>
            <a:r>
              <a:rPr lang="zh-CN" altLang="en-US" sz="1200" b="1" dirty="0">
                <a:solidFill>
                  <a:srgbClr val="000000"/>
                </a:solidFill>
                <a:latin typeface="微软雅黑" panose="020B0503020204020204" charset="-122"/>
                <a:ea typeface="微软雅黑" panose="020B0503020204020204" charset="-122"/>
              </a:rPr>
              <a:t>研究方向</a:t>
            </a:r>
            <a:r>
              <a:rPr lang="zh-CN" altLang="en-US" sz="1200" b="1" dirty="0" smtClean="0">
                <a:solidFill>
                  <a:srgbClr val="000000"/>
                </a:solidFill>
                <a:latin typeface="微软雅黑" panose="020B0503020204020204" charset="-122"/>
                <a:ea typeface="微软雅黑" panose="020B0503020204020204" charset="-122"/>
              </a:rPr>
              <a:t>：</a:t>
            </a:r>
            <a:r>
              <a:rPr lang="zh-CN" altLang="en-US" sz="1200" dirty="0" smtClean="0">
                <a:solidFill>
                  <a:srgbClr val="000000"/>
                </a:solidFill>
                <a:latin typeface="微软雅黑" panose="020B0503020204020204" charset="-122"/>
                <a:ea typeface="微软雅黑" panose="020B0503020204020204" charset="-122"/>
              </a:rPr>
              <a:t>冠心病临床诊疗</a:t>
            </a:r>
            <a:r>
              <a:rPr lang="zh-CN" altLang="en-US" sz="1200" smtClean="0">
                <a:solidFill>
                  <a:srgbClr val="000000"/>
                </a:solidFill>
                <a:latin typeface="微软雅黑" panose="020B0503020204020204" charset="-122"/>
                <a:ea typeface="微软雅黑" panose="020B0503020204020204" charset="-122"/>
              </a:rPr>
              <a:t>及基础发病机制研究</a:t>
            </a:r>
            <a:r>
              <a:rPr lang="zh-CN" altLang="en-US" sz="1200" dirty="0" smtClean="0">
                <a:solidFill>
                  <a:srgbClr val="000000"/>
                </a:solidFill>
                <a:latin typeface="微软雅黑" panose="020B0503020204020204" charset="-122"/>
                <a:ea typeface="微软雅黑" panose="020B0503020204020204" charset="-122"/>
              </a:rPr>
              <a:t>。</a:t>
            </a:r>
            <a:endParaRPr lang="en-US" altLang="zh-CN" sz="1200" dirty="0" smtClean="0">
              <a:solidFill>
                <a:srgbClr val="000000"/>
              </a:solidFill>
              <a:latin typeface="微软雅黑" panose="020B0503020204020204" charset="-122"/>
              <a:ea typeface="微软雅黑" panose="020B0503020204020204" charset="-122"/>
            </a:endParaRPr>
          </a:p>
          <a:p>
            <a:pPr>
              <a:lnSpc>
                <a:spcPct val="150000"/>
              </a:lnSpc>
            </a:pPr>
            <a:r>
              <a:rPr lang="zh-CN" altLang="en-US" sz="1200" b="1" dirty="0" smtClean="0">
                <a:solidFill>
                  <a:srgbClr val="000000"/>
                </a:solidFill>
                <a:latin typeface="微软雅黑" panose="020B0503020204020204" charset="-122"/>
                <a:ea typeface="微软雅黑" panose="020B0503020204020204" charset="-122"/>
              </a:rPr>
              <a:t>主要</a:t>
            </a:r>
            <a:r>
              <a:rPr lang="zh-CN" altLang="en-US" sz="1200" b="1" dirty="0">
                <a:solidFill>
                  <a:srgbClr val="000000"/>
                </a:solidFill>
                <a:latin typeface="微软雅黑" panose="020B0503020204020204" charset="-122"/>
                <a:ea typeface="微软雅黑" panose="020B0503020204020204" charset="-122"/>
              </a:rPr>
              <a:t>业绩</a:t>
            </a:r>
            <a:r>
              <a:rPr lang="zh-CN" altLang="en-US" sz="1200" dirty="0">
                <a:solidFill>
                  <a:srgbClr val="000000"/>
                </a:solidFill>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主持卫生部、国家自然科学基金及广东省自然科学基金等项目</a:t>
            </a:r>
            <a:r>
              <a:rPr lang="en-US" altLang="zh-CN" sz="1200" dirty="0">
                <a:latin typeface="微软雅黑" panose="020B0503020204020204" charset="-122"/>
                <a:ea typeface="微软雅黑" panose="020B0503020204020204" charset="-122"/>
              </a:rPr>
              <a:t>10</a:t>
            </a:r>
            <a:r>
              <a:rPr lang="zh-CN" altLang="en-US" sz="1200" dirty="0">
                <a:latin typeface="微软雅黑" panose="020B0503020204020204" charset="-122"/>
                <a:ea typeface="微软雅黑" panose="020B0503020204020204" charset="-122"/>
              </a:rPr>
              <a:t>余项</a:t>
            </a:r>
            <a:r>
              <a:rPr lang="zh-CN" altLang="en-US" sz="1200" dirty="0" smtClean="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以第一作者或通讯作者</a:t>
            </a:r>
            <a:r>
              <a:rPr lang="zh-CN" altLang="en-US" sz="1200" dirty="0" smtClean="0">
                <a:latin typeface="微软雅黑" panose="020B0503020204020204" charset="-122"/>
                <a:ea typeface="微软雅黑" panose="020B0503020204020204" charset="-122"/>
              </a:rPr>
              <a:t>发表</a:t>
            </a:r>
            <a:r>
              <a:rPr lang="en-US" altLang="zh-CN" sz="1200" dirty="0">
                <a:latin typeface="微软雅黑" panose="020B0503020204020204" charset="-122"/>
                <a:ea typeface="微软雅黑" panose="020B0503020204020204" charset="-122"/>
              </a:rPr>
              <a:t>SCI</a:t>
            </a:r>
            <a:r>
              <a:rPr lang="zh-CN" altLang="en-US" sz="1200" dirty="0" smtClean="0">
                <a:latin typeface="微软雅黑" panose="020B0503020204020204" charset="-122"/>
                <a:ea typeface="微软雅黑" panose="020B0503020204020204" charset="-122"/>
              </a:rPr>
              <a:t>论文</a:t>
            </a:r>
            <a:r>
              <a:rPr lang="en-US" altLang="zh-CN" sz="1200" dirty="0">
                <a:latin typeface="微软雅黑" panose="020B0503020204020204" charset="-122"/>
                <a:ea typeface="微软雅黑" panose="020B0503020204020204" charset="-122"/>
              </a:rPr>
              <a:t>6</a:t>
            </a:r>
            <a:r>
              <a:rPr lang="en-US" altLang="zh-CN" sz="1200" dirty="0" smtClean="0">
                <a:latin typeface="微软雅黑" panose="020B0503020204020204" charset="-122"/>
                <a:ea typeface="微软雅黑" panose="020B0503020204020204" charset="-122"/>
              </a:rPr>
              <a:t>0</a:t>
            </a:r>
            <a:r>
              <a:rPr lang="zh-CN" altLang="en-US" sz="1200" dirty="0" smtClean="0">
                <a:latin typeface="微软雅黑" panose="020B0503020204020204" charset="-122"/>
                <a:ea typeface="微软雅黑" panose="020B0503020204020204" charset="-122"/>
              </a:rPr>
              <a:t>多篇，</a:t>
            </a:r>
            <a:r>
              <a:rPr lang="zh-CN" altLang="en-US" sz="1200" dirty="0">
                <a:latin typeface="微软雅黑" panose="020B0503020204020204" charset="-122"/>
                <a:ea typeface="微软雅黑" panose="020B0503020204020204" charset="-122"/>
              </a:rPr>
              <a:t>影响因子近</a:t>
            </a:r>
            <a:r>
              <a:rPr lang="en-US" altLang="zh-CN" sz="1200" dirty="0">
                <a:latin typeface="微软雅黑" panose="020B0503020204020204" charset="-122"/>
                <a:ea typeface="微软雅黑" panose="020B0503020204020204" charset="-122"/>
              </a:rPr>
              <a:t>200</a:t>
            </a:r>
            <a:r>
              <a:rPr lang="zh-CN" altLang="en-US" sz="1200" dirty="0" smtClean="0">
                <a:latin typeface="微软雅黑" panose="020B0503020204020204" charset="-122"/>
                <a:ea typeface="微软雅黑" panose="020B0503020204020204" charset="-122"/>
              </a:rPr>
              <a:t>分。其中包括</a:t>
            </a:r>
            <a:r>
              <a:rPr lang="en-US" altLang="zh-CN" sz="1200" dirty="0" smtClean="0">
                <a:latin typeface="微软雅黑" panose="020B0503020204020204" charset="-122"/>
                <a:ea typeface="微软雅黑" panose="020B0503020204020204" charset="-122"/>
              </a:rPr>
              <a:t>JAMA</a:t>
            </a:r>
            <a:r>
              <a:rPr lang="zh-CN" altLang="en-US" sz="1200" dirty="0" smtClean="0">
                <a:latin typeface="微软雅黑" panose="020B0503020204020204" charset="-122"/>
                <a:ea typeface="微软雅黑" panose="020B0503020204020204" charset="-122"/>
              </a:rPr>
              <a:t> </a:t>
            </a:r>
            <a:r>
              <a:rPr lang="en-US" altLang="zh-CN" sz="1200" dirty="0" smtClean="0">
                <a:latin typeface="微软雅黑" panose="020B0503020204020204" charset="-122"/>
                <a:ea typeface="微软雅黑" panose="020B0503020204020204" charset="-122"/>
              </a:rPr>
              <a:t>INTERN</a:t>
            </a:r>
            <a:r>
              <a:rPr lang="zh-CN" altLang="en-US" sz="1200" dirty="0" smtClean="0">
                <a:latin typeface="微软雅黑" panose="020B0503020204020204" charset="-122"/>
                <a:ea typeface="微软雅黑" panose="020B0503020204020204" charset="-122"/>
              </a:rPr>
              <a:t> </a:t>
            </a:r>
            <a:r>
              <a:rPr lang="en-US" altLang="zh-CN" sz="1200" dirty="0" smtClean="0">
                <a:latin typeface="微软雅黑" panose="020B0503020204020204" charset="-122"/>
                <a:ea typeface="微软雅黑" panose="020B0503020204020204" charset="-122"/>
              </a:rPr>
              <a:t>MED</a:t>
            </a:r>
            <a:r>
              <a:rPr lang="zh-CN" altLang="en-US" sz="1200" dirty="0" smtClean="0">
                <a:latin typeface="微软雅黑" panose="020B0503020204020204" charset="-122"/>
                <a:ea typeface="微软雅黑" panose="020B0503020204020204" charset="-122"/>
              </a:rPr>
              <a:t>、</a:t>
            </a:r>
            <a:r>
              <a:rPr lang="en-US" altLang="zh-CN" sz="1200" dirty="0">
                <a:latin typeface="微软雅黑" panose="020B0503020204020204" charset="-122"/>
                <a:ea typeface="微软雅黑" panose="020B0503020204020204" charset="-122"/>
              </a:rPr>
              <a:t> CIRC-CARDIOVASC </a:t>
            </a:r>
            <a:r>
              <a:rPr lang="en-US" altLang="zh-CN" sz="1200" dirty="0" smtClean="0">
                <a:latin typeface="微软雅黑" panose="020B0503020204020204" charset="-122"/>
                <a:ea typeface="微软雅黑" panose="020B0503020204020204" charset="-122"/>
              </a:rPr>
              <a:t>INT</a:t>
            </a:r>
            <a:r>
              <a:rPr lang="zh-CN" altLang="en-US" sz="1200" dirty="0" smtClean="0">
                <a:latin typeface="微软雅黑" panose="020B0503020204020204" charset="-122"/>
                <a:ea typeface="微软雅黑" panose="020B0503020204020204" charset="-122"/>
              </a:rPr>
              <a:t>等国际一流</a:t>
            </a:r>
            <a:r>
              <a:rPr lang="en-US" altLang="zh-CN" sz="1200" dirty="0" smtClean="0">
                <a:latin typeface="微软雅黑" panose="020B0503020204020204" charset="-122"/>
                <a:ea typeface="微软雅黑" panose="020B0503020204020204" charset="-122"/>
              </a:rPr>
              <a:t>SCI</a:t>
            </a:r>
            <a:r>
              <a:rPr lang="zh-CN" altLang="en-US" sz="1200" dirty="0" smtClean="0">
                <a:latin typeface="微软雅黑" panose="020B0503020204020204" charset="-122"/>
                <a:ea typeface="微软雅黑" panose="020B0503020204020204" charset="-122"/>
              </a:rPr>
              <a:t>杂志。累计获得</a:t>
            </a:r>
            <a:r>
              <a:rPr lang="zh-CN" altLang="en-US" sz="1200" dirty="0">
                <a:latin typeface="微软雅黑" panose="020B0503020204020204" charset="-122"/>
                <a:ea typeface="微软雅黑" panose="020B0503020204020204" charset="-122"/>
              </a:rPr>
              <a:t>广东省科技进步奖</a:t>
            </a:r>
            <a:r>
              <a:rPr lang="en-US" altLang="zh-CN" sz="1200" dirty="0">
                <a:latin typeface="微软雅黑" panose="020B0503020204020204" charset="-122"/>
                <a:ea typeface="微软雅黑" panose="020B0503020204020204" charset="-122"/>
              </a:rPr>
              <a:t>3</a:t>
            </a:r>
            <a:r>
              <a:rPr lang="zh-CN" altLang="en-US" sz="1200" dirty="0">
                <a:latin typeface="微软雅黑" panose="020B0503020204020204" charset="-122"/>
                <a:ea typeface="微软雅黑" panose="020B0503020204020204" charset="-122"/>
              </a:rPr>
              <a:t>项</a:t>
            </a:r>
            <a:r>
              <a:rPr lang="zh-CN" altLang="en-US" sz="1200" dirty="0" smtClean="0">
                <a:latin typeface="微软雅黑" panose="020B0503020204020204" charset="-122"/>
                <a:ea typeface="微软雅黑" panose="020B0503020204020204" charset="-122"/>
              </a:rPr>
              <a:t>。</a:t>
            </a:r>
            <a:endParaRPr lang="en-US" altLang="zh-CN" sz="1200" b="1" dirty="0" smtClean="0">
              <a:solidFill>
                <a:srgbClr val="000000"/>
              </a:solidFill>
              <a:latin typeface="微软雅黑" panose="020B0503020204020204" charset="-122"/>
              <a:ea typeface="微软雅黑" panose="020B0503020204020204" charset="-122"/>
            </a:endParaRPr>
          </a:p>
          <a:p>
            <a:pPr>
              <a:lnSpc>
                <a:spcPct val="150000"/>
              </a:lnSpc>
            </a:pPr>
            <a:r>
              <a:rPr lang="zh-CN" altLang="en-US" sz="1200" b="1" dirty="0" smtClean="0">
                <a:solidFill>
                  <a:srgbClr val="000000"/>
                </a:solidFill>
                <a:latin typeface="微软雅黑" panose="020B0503020204020204" charset="-122"/>
                <a:ea typeface="微软雅黑" panose="020B0503020204020204" charset="-122"/>
              </a:rPr>
              <a:t>研究</a:t>
            </a:r>
            <a:r>
              <a:rPr lang="zh-CN" altLang="en-US" sz="1200" b="1" dirty="0">
                <a:solidFill>
                  <a:srgbClr val="000000"/>
                </a:solidFill>
                <a:latin typeface="微软雅黑" panose="020B0503020204020204" charset="-122"/>
                <a:ea typeface="微软雅黑" panose="020B0503020204020204" charset="-122"/>
              </a:rPr>
              <a:t>资助</a:t>
            </a:r>
            <a:r>
              <a:rPr lang="en-US" altLang="zh-CN" sz="1200" b="1" dirty="0" smtClean="0">
                <a:solidFill>
                  <a:srgbClr val="000000"/>
                </a:solidFill>
                <a:latin typeface="微软雅黑" panose="020B0503020204020204" charset="-122"/>
                <a:ea typeface="微软雅黑" panose="020B0503020204020204" charset="-122"/>
              </a:rPr>
              <a:t>:</a:t>
            </a:r>
            <a:r>
              <a:rPr lang="zh-CN" altLang="en-US" sz="1200" b="1" dirty="0" smtClean="0">
                <a:solidFill>
                  <a:srgbClr val="000000"/>
                </a:solidFill>
                <a:latin typeface="微软雅黑" panose="020B0503020204020204" charset="-122"/>
                <a:ea typeface="微软雅黑" panose="020B0503020204020204" charset="-122"/>
              </a:rPr>
              <a:t> </a:t>
            </a:r>
            <a:r>
              <a:rPr lang="zh-CN" altLang="zh-CN" sz="1200" dirty="0" smtClean="0">
                <a:latin typeface="微软雅黑" panose="020B0503020204020204" charset="-122"/>
                <a:ea typeface="微软雅黑" panose="020B0503020204020204" charset="-122"/>
              </a:rPr>
              <a:t>主持</a:t>
            </a:r>
            <a:r>
              <a:rPr lang="zh-CN" altLang="en-US" sz="1200" dirty="0" smtClean="0">
                <a:latin typeface="微软雅黑" panose="020B0503020204020204" charset="-122"/>
                <a:ea typeface="微软雅黑" panose="020B0503020204020204" charset="-122"/>
              </a:rPr>
              <a:t>科技部，</a:t>
            </a:r>
            <a:r>
              <a:rPr lang="zh-CN" altLang="zh-CN" sz="1200" dirty="0" smtClean="0">
                <a:latin typeface="微软雅黑" panose="020B0503020204020204" charset="-122"/>
                <a:ea typeface="微软雅黑" panose="020B0503020204020204" charset="-122"/>
              </a:rPr>
              <a:t>卫生部</a:t>
            </a:r>
            <a:r>
              <a:rPr lang="zh-CN" altLang="zh-CN" sz="1200" dirty="0">
                <a:latin typeface="微软雅黑" panose="020B0503020204020204" charset="-122"/>
                <a:ea typeface="微软雅黑" panose="020B0503020204020204" charset="-122"/>
              </a:rPr>
              <a:t>，国家自然</a:t>
            </a:r>
            <a:r>
              <a:rPr lang="zh-CN" altLang="zh-CN" sz="1200" dirty="0" smtClean="0">
                <a:latin typeface="微软雅黑" panose="020B0503020204020204" charset="-122"/>
                <a:ea typeface="微软雅黑" panose="020B0503020204020204" charset="-122"/>
              </a:rPr>
              <a:t>基金等</a:t>
            </a:r>
            <a:r>
              <a:rPr lang="zh-CN" altLang="zh-CN" sz="1200" dirty="0">
                <a:latin typeface="微软雅黑" panose="020B0503020204020204" charset="-122"/>
                <a:ea typeface="微软雅黑" panose="020B0503020204020204" charset="-122"/>
              </a:rPr>
              <a:t>项目</a:t>
            </a:r>
            <a:r>
              <a:rPr lang="zh-CN" altLang="en-US" sz="1200" dirty="0">
                <a:latin typeface="微软雅黑" panose="020B0503020204020204" charset="-122"/>
                <a:ea typeface="微软雅黑" panose="020B0503020204020204" charset="-122"/>
              </a:rPr>
              <a:t>多项</a:t>
            </a:r>
            <a:r>
              <a:rPr lang="zh-CN" altLang="en-US" sz="1200" dirty="0" smtClean="0">
                <a:latin typeface="微软雅黑" panose="020B0503020204020204" charset="-122"/>
                <a:ea typeface="微软雅黑" panose="020B0503020204020204" charset="-122"/>
              </a:rPr>
              <a:t>。</a:t>
            </a:r>
            <a:endParaRPr lang="zh-CN" altLang="en-US" sz="1200" dirty="0" smtClean="0">
              <a:latin typeface="微软雅黑" panose="020B0503020204020204" charset="-122"/>
              <a:ea typeface="微软雅黑" panose="020B0503020204020204" charset="-122"/>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endParaRPr lang="en-US" altLang="zh-CN" sz="1200" dirty="0">
              <a:solidFill>
                <a:prstClr val="white"/>
              </a:solidFill>
            </a:endParaRPr>
          </a:p>
        </p:txBody>
      </p:sp>
      <p:sp>
        <p:nvSpPr>
          <p:cNvPr id="22" name="文本框 21"/>
          <p:cNvSpPr txBox="1"/>
          <p:nvPr/>
        </p:nvSpPr>
        <p:spPr>
          <a:xfrm>
            <a:off x="2640013" y="0"/>
            <a:ext cx="6738937" cy="534988"/>
          </a:xfrm>
          <a:prstGeom prst="rect">
            <a:avLst/>
          </a:prstGeom>
          <a:noFill/>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ct val="120000"/>
              </a:lnSpc>
            </a:pPr>
            <a:r>
              <a:rPr lang="zh-CN" altLang="en-US" sz="2400" b="1" dirty="0">
                <a:solidFill>
                  <a:srgbClr val="FFFFFF"/>
                </a:solidFill>
                <a:latin typeface="微软雅黑" panose="020B0503020204020204" charset="-122"/>
                <a:ea typeface="微软雅黑" panose="020B0503020204020204" charset="-122"/>
              </a:rPr>
              <a:t>谭宁</a:t>
            </a:r>
            <a:r>
              <a:rPr lang="zh-CN" altLang="en-US" sz="1400" b="1" dirty="0">
                <a:solidFill>
                  <a:srgbClr val="FFFFFF"/>
                </a:solidFill>
                <a:latin typeface="微软雅黑" panose="020B0503020204020204" charset="-122"/>
                <a:ea typeface="微软雅黑" panose="020B0503020204020204" charset="-122"/>
              </a:rPr>
              <a:t>  </a:t>
            </a:r>
            <a:r>
              <a:rPr lang="zh-CN" altLang="en-US" sz="1600" b="1" dirty="0">
                <a:solidFill>
                  <a:srgbClr val="FFFFFF"/>
                </a:solidFill>
                <a:latin typeface="微软雅黑" panose="020B0503020204020204" charset="-122"/>
                <a:ea typeface="微软雅黑" panose="020B0503020204020204" charset="-122"/>
              </a:rPr>
              <a:t>主任医师 </a:t>
            </a:r>
            <a:r>
              <a:rPr lang="zh-CN" altLang="en-US" sz="1600" b="1" dirty="0" smtClean="0">
                <a:solidFill>
                  <a:srgbClr val="FFFFFF"/>
                </a:solidFill>
                <a:latin typeface="微软雅黑" panose="020B0503020204020204" charset="-122"/>
                <a:ea typeface="微软雅黑" panose="020B0503020204020204" charset="-122"/>
              </a:rPr>
              <a:t>、博硕士生导师、享受国务院特殊津贴专家</a:t>
            </a:r>
            <a:endParaRPr lang="en-US" altLang="zh-CN" sz="2400" b="1" dirty="0">
              <a:solidFill>
                <a:srgbClr val="FFFFFF"/>
              </a:solidFill>
              <a:latin typeface="微软雅黑" panose="020B0503020204020204" charset="-122"/>
              <a:ea typeface="微软雅黑" panose="020B0503020204020204" charset="-122"/>
            </a:endParaRPr>
          </a:p>
        </p:txBody>
      </p:sp>
      <p:sp>
        <p:nvSpPr>
          <p:cNvPr id="23" name="文本框 22"/>
          <p:cNvSpPr txBox="1"/>
          <p:nvPr/>
        </p:nvSpPr>
        <p:spPr>
          <a:xfrm>
            <a:off x="2640013" y="544513"/>
            <a:ext cx="8042275" cy="307975"/>
          </a:xfrm>
          <a:prstGeom prst="rect">
            <a:avLst/>
          </a:prstGeom>
          <a:noFill/>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400" b="1" dirty="0">
                <a:solidFill>
                  <a:schemeClr val="bg1"/>
                </a:solidFill>
                <a:latin typeface="微软雅黑" panose="020B0503020204020204" charset="-122"/>
                <a:ea typeface="微软雅黑" panose="020B0503020204020204" charset="-122"/>
              </a:rPr>
              <a:t>华南理工大学附属广东省人民医院</a:t>
            </a:r>
            <a:r>
              <a:rPr lang="zh-CN" altLang="en-US" sz="1400" b="1" dirty="0">
                <a:solidFill>
                  <a:srgbClr val="FFFFFF"/>
                </a:solidFill>
                <a:latin typeface="微软雅黑" panose="020B0503020204020204" charset="-122"/>
                <a:ea typeface="微软雅黑" panose="020B0503020204020204" charset="-122"/>
              </a:rPr>
              <a:t>、广东省心血管病研究所心内科行政副主任</a:t>
            </a:r>
            <a:endParaRPr lang="zh-CN" altLang="en-US" sz="1400" b="1" dirty="0">
              <a:solidFill>
                <a:srgbClr val="FFFFFF"/>
              </a:solidFill>
              <a:latin typeface="微软雅黑" panose="020B0503020204020204" charset="-122"/>
              <a:ea typeface="微软雅黑" panose="020B0503020204020204" charset="-122"/>
            </a:endParaRPr>
          </a:p>
        </p:txBody>
      </p:sp>
      <p:sp>
        <p:nvSpPr>
          <p:cNvPr id="24" name="矩形 23"/>
          <p:cNvSpPr/>
          <p:nvPr/>
        </p:nvSpPr>
        <p:spPr>
          <a:xfrm>
            <a:off x="444500" y="0"/>
            <a:ext cx="1806575"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prstClr val="white"/>
              </a:solidFill>
            </a:endParaRPr>
          </a:p>
        </p:txBody>
      </p:sp>
      <p:sp>
        <p:nvSpPr>
          <p:cNvPr id="85003" name="矩形 2"/>
          <p:cNvSpPr>
            <a:spLocks noChangeArrowheads="1"/>
          </p:cNvSpPr>
          <p:nvPr/>
        </p:nvSpPr>
        <p:spPr bwMode="auto">
          <a:xfrm>
            <a:off x="2498725" y="2603500"/>
            <a:ext cx="44831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r>
              <a:rPr lang="en-US" altLang="zh-CN" sz="1200" dirty="0">
                <a:latin typeface="微软雅黑" panose="020B0503020204020204" charset="-122"/>
                <a:ea typeface="微软雅黑" panose="020B0503020204020204" charset="-122"/>
              </a:rPr>
              <a:t>1982.09 -1995.07   </a:t>
            </a:r>
            <a:r>
              <a:rPr lang="zh-CN" altLang="en-US" sz="1200" dirty="0">
                <a:latin typeface="微软雅黑" panose="020B0503020204020204" charset="-122"/>
                <a:ea typeface="微软雅黑" panose="020B0503020204020204" charset="-122"/>
              </a:rPr>
              <a:t>中山医科大学    学士</a:t>
            </a:r>
            <a:endParaRPr lang="en-US" altLang="zh-CN" sz="1200" dirty="0">
              <a:latin typeface="微软雅黑" panose="020B0503020204020204" charset="-122"/>
              <a:ea typeface="微软雅黑" panose="020B0503020204020204" charset="-122"/>
            </a:endParaRPr>
          </a:p>
          <a:p>
            <a:r>
              <a:rPr lang="en-US" altLang="zh-CN" sz="1200" dirty="0">
                <a:latin typeface="微软雅黑" panose="020B0503020204020204" charset="-122"/>
                <a:ea typeface="微软雅黑" panose="020B0503020204020204" charset="-122"/>
              </a:rPr>
              <a:t>1995.09-1998.07    </a:t>
            </a:r>
            <a:r>
              <a:rPr lang="zh-CN" altLang="en-US" sz="1200" dirty="0" smtClean="0">
                <a:latin typeface="微软雅黑" panose="020B0503020204020204" charset="-122"/>
                <a:ea typeface="微软雅黑" panose="020B0503020204020204" charset="-122"/>
              </a:rPr>
              <a:t>广东省</a:t>
            </a:r>
            <a:r>
              <a:rPr lang="zh-CN" altLang="en-US" sz="1200" smtClean="0">
                <a:latin typeface="微软雅黑" panose="020B0503020204020204" charset="-122"/>
                <a:ea typeface="微软雅黑" panose="020B0503020204020204" charset="-122"/>
              </a:rPr>
              <a:t>心血管病研究所  博士</a:t>
            </a:r>
            <a:endParaRPr lang="zh-CN" altLang="en-US" sz="1200" dirty="0">
              <a:latin typeface="微软雅黑" panose="020B0503020204020204" charset="-122"/>
              <a:ea typeface="微软雅黑" panose="020B0503020204020204" charset="-122"/>
            </a:endParaRPr>
          </a:p>
          <a:p>
            <a:r>
              <a:rPr lang="en-US" altLang="zh-CN" sz="1200" dirty="0">
                <a:latin typeface="微软雅黑" panose="020B0503020204020204" charset="-122"/>
                <a:ea typeface="微软雅黑" panose="020B0503020204020204" charset="-122"/>
              </a:rPr>
              <a:t>2000.07-2001.06    </a:t>
            </a:r>
            <a:r>
              <a:rPr lang="zh-CN" altLang="en-US" sz="1200" dirty="0">
                <a:latin typeface="微软雅黑" panose="020B0503020204020204" charset="-122"/>
                <a:ea typeface="微软雅黑" panose="020B0503020204020204" charset="-122"/>
              </a:rPr>
              <a:t>新加坡国立大学医院  心血管病介入学习</a:t>
            </a:r>
            <a:endParaRPr lang="zh-CN" altLang="en-US" sz="1200" dirty="0">
              <a:latin typeface="微软雅黑" panose="020B0503020204020204" charset="-122"/>
              <a:ea typeface="微软雅黑" panose="020B0503020204020204" charset="-122"/>
            </a:endParaRPr>
          </a:p>
          <a:p>
            <a:r>
              <a:rPr lang="en-US" altLang="zh-CN" sz="1200" dirty="0">
                <a:latin typeface="微软雅黑" panose="020B0503020204020204" charset="-122"/>
                <a:ea typeface="微软雅黑" panose="020B0503020204020204" charset="-122"/>
              </a:rPr>
              <a:t>2002.07-2003.06    </a:t>
            </a:r>
            <a:r>
              <a:rPr lang="zh-CN" altLang="en-US" sz="1200" dirty="0">
                <a:latin typeface="微软雅黑" panose="020B0503020204020204" charset="-122"/>
                <a:ea typeface="微软雅黑" panose="020B0503020204020204" charset="-122"/>
              </a:rPr>
              <a:t>美国宾夕法尼亚大学 免疫学基础研究和心</a:t>
            </a:r>
            <a:r>
              <a:rPr lang="en-US" altLang="zh-CN" sz="1200" dirty="0">
                <a:solidFill>
                  <a:schemeClr val="bg1"/>
                </a:solidFill>
                <a:latin typeface="微软雅黑" panose="020B0503020204020204" charset="-122"/>
                <a:ea typeface="微软雅黑" panose="020B0503020204020204" charset="-122"/>
              </a:rPr>
              <a:t>· </a:t>
            </a:r>
            <a:r>
              <a:rPr lang="en-US" altLang="zh-CN" sz="1200" dirty="0" smtClean="0">
                <a:solidFill>
                  <a:schemeClr val="bg1"/>
                </a:solidFill>
                <a:latin typeface="微软雅黑" panose="020B0503020204020204" charset="-122"/>
                <a:ea typeface="微软雅黑" panose="020B0503020204020204" charset="-122"/>
              </a:rPr>
              <a:t>》</a:t>
            </a:r>
            <a:r>
              <a:rPr lang="zh-CN" altLang="en-US" sz="1200" dirty="0" smtClean="0">
                <a:solidFill>
                  <a:schemeClr val="bg1"/>
                </a:solidFill>
                <a:latin typeface="微软雅黑" panose="020B0503020204020204" charset="-122"/>
                <a:ea typeface="微软雅黑" panose="020B0503020204020204" charset="-122"/>
              </a:rPr>
              <a:t>                            </a:t>
            </a:r>
            <a:r>
              <a:rPr lang="zh-CN" altLang="en-US" sz="1200" dirty="0" smtClean="0">
                <a:latin typeface="微软雅黑" panose="020B0503020204020204" charset="-122"/>
                <a:ea typeface="微软雅黑" panose="020B0503020204020204" charset="-122"/>
              </a:rPr>
              <a:t>血管</a:t>
            </a:r>
            <a:r>
              <a:rPr lang="zh-CN" altLang="en-US" sz="1200" dirty="0">
                <a:latin typeface="微软雅黑" panose="020B0503020204020204" charset="-122"/>
                <a:ea typeface="微软雅黑" panose="020B0503020204020204" charset="-122"/>
              </a:rPr>
              <a:t>病临床学习</a:t>
            </a:r>
            <a:r>
              <a:rPr lang="en-US" altLang="zh-CN" sz="1200" dirty="0" smtClean="0">
                <a:solidFill>
                  <a:schemeClr val="bg1"/>
                </a:solidFill>
                <a:latin typeface="微软雅黑" panose="020B0503020204020204" charset="-122"/>
                <a:ea typeface="微软雅黑" panose="020B0503020204020204" charset="-122"/>
              </a:rPr>
              <a:t>       </a:t>
            </a:r>
            <a:endParaRPr lang="en-US" altLang="zh-CN" sz="1200" dirty="0">
              <a:solidFill>
                <a:schemeClr val="bg1"/>
              </a:solidFill>
              <a:latin typeface="微软雅黑" panose="020B0503020204020204" charset="-122"/>
              <a:ea typeface="微软雅黑" panose="020B0503020204020204" charset="-122"/>
            </a:endParaRPr>
          </a:p>
          <a:p>
            <a:r>
              <a:rPr lang="en-US" altLang="zh-CN" sz="1200" dirty="0">
                <a:solidFill>
                  <a:schemeClr val="bg1"/>
                </a:solidFill>
                <a:latin typeface="微软雅黑" panose="020B0503020204020204" charset="-122"/>
                <a:ea typeface="微软雅黑" panose="020B0503020204020204" charset="-122"/>
              </a:rPr>
              <a:t>                              </a:t>
            </a:r>
            <a:r>
              <a:rPr lang="zh-CN" altLang="en-US" sz="1200" dirty="0" smtClean="0">
                <a:latin typeface="微软雅黑" panose="020B0503020204020204" charset="-122"/>
                <a:ea typeface="微软雅黑" panose="020B0503020204020204" charset="-122"/>
              </a:rPr>
              <a:t>   </a:t>
            </a:r>
            <a:endParaRPr lang="en-US" altLang="zh-CN" sz="1200" dirty="0">
              <a:latin typeface="微软雅黑" panose="020B0503020204020204" charset="-122"/>
              <a:ea typeface="微软雅黑" panose="020B0503020204020204" charset="-122"/>
            </a:endParaRPr>
          </a:p>
          <a:p>
            <a:r>
              <a:rPr lang="en-US" altLang="zh-CN" sz="1200" dirty="0">
                <a:latin typeface="微软雅黑" panose="020B0503020204020204" charset="-122"/>
                <a:ea typeface="微软雅黑" panose="020B0503020204020204" charset="-122"/>
              </a:rPr>
              <a:t>1989.08-</a:t>
            </a:r>
            <a:r>
              <a:rPr lang="zh-CN" altLang="en-US" sz="1200" dirty="0">
                <a:latin typeface="微软雅黑" panose="020B0503020204020204" charset="-122"/>
                <a:ea typeface="微软雅黑" panose="020B0503020204020204" charset="-122"/>
              </a:rPr>
              <a:t>至今</a:t>
            </a:r>
            <a:r>
              <a:rPr lang="en-US" altLang="zh-CN" sz="1200" dirty="0">
                <a:latin typeface="微软雅黑" panose="020B0503020204020204" charset="-122"/>
                <a:ea typeface="微软雅黑" panose="020B0503020204020204" charset="-122"/>
              </a:rPr>
              <a:t>          </a:t>
            </a:r>
            <a:r>
              <a:rPr lang="zh-CN" altLang="en-US" sz="1200" dirty="0">
                <a:latin typeface="微软雅黑" panose="020B0503020204020204" charset="-122"/>
                <a:ea typeface="微软雅黑" panose="020B0503020204020204" charset="-122"/>
              </a:rPr>
              <a:t>广东省人民医院、广东省心血管病研究所主治医师，副主任医师，主任医师，心内科行政副主任</a:t>
            </a:r>
            <a:r>
              <a:rPr lang="en-US" altLang="zh-CN" sz="1200" dirty="0">
                <a:latin typeface="微软雅黑" panose="020B0503020204020204" charset="-122"/>
                <a:ea typeface="微软雅黑" panose="020B0503020204020204" charset="-122"/>
              </a:rPr>
              <a:t>                       </a:t>
            </a:r>
            <a:endParaRPr lang="en-US" altLang="zh-CN" sz="1200" dirty="0">
              <a:latin typeface="微软雅黑" panose="020B0503020204020204" charset="-122"/>
              <a:ea typeface="微软雅黑" panose="020B0503020204020204" charset="-122"/>
            </a:endParaRPr>
          </a:p>
          <a:p>
            <a:endParaRPr lang="zh-CN" altLang="en-US" sz="1200" dirty="0">
              <a:latin typeface="微软雅黑" panose="020B0503020204020204" charset="-122"/>
              <a:ea typeface="微软雅黑" panose="020B0503020204020204" charset="-122"/>
            </a:endParaRPr>
          </a:p>
        </p:txBody>
      </p:sp>
      <p:sp>
        <p:nvSpPr>
          <p:cNvPr id="85004" name="文本框 17"/>
          <p:cNvSpPr txBox="1">
            <a:spLocks noChangeArrowheads="1"/>
          </p:cNvSpPr>
          <p:nvPr/>
        </p:nvSpPr>
        <p:spPr bwMode="auto">
          <a:xfrm>
            <a:off x="2806700" y="1300163"/>
            <a:ext cx="14414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1400" b="1">
                <a:solidFill>
                  <a:srgbClr val="000000"/>
                </a:solidFill>
                <a:latin typeface="微软雅黑" panose="020B0503020204020204" charset="-122"/>
                <a:ea typeface="微软雅黑" panose="020B0503020204020204" charset="-122"/>
              </a:rPr>
              <a:t>招生专业与类型</a:t>
            </a:r>
            <a:endParaRPr lang="zh-CN" altLang="en-US" sz="1400" b="1">
              <a:solidFill>
                <a:srgbClr val="000000"/>
              </a:solidFill>
              <a:latin typeface="微软雅黑" panose="020B0503020204020204" charset="-122"/>
              <a:ea typeface="微软雅黑" panose="020B0503020204020204" charset="-122"/>
            </a:endParaRPr>
          </a:p>
        </p:txBody>
      </p:sp>
      <p:pic>
        <p:nvPicPr>
          <p:cNvPr id="85005" name="图片 24"/>
          <p:cNvPicPr>
            <a:picLocks noChangeAspect="1"/>
          </p:cNvPicPr>
          <p:nvPr/>
        </p:nvPicPr>
        <p:blipFill>
          <a:blip r:embed="rId1">
            <a:extLst>
              <a:ext uri="{28A0092B-C50C-407E-A947-70E740481C1C}">
                <a14:useLocalDpi xmlns:a14="http://schemas.microsoft.com/office/drawing/2010/main" val="0"/>
              </a:ext>
            </a:extLst>
          </a:blip>
          <a:srcRect t="3896" r="91544" b="3088"/>
          <a:stretch>
            <a:fillRect/>
          </a:stretch>
        </p:blipFill>
        <p:spPr bwMode="auto">
          <a:xfrm>
            <a:off x="2525713" y="2235200"/>
            <a:ext cx="3079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6" name="文本框 25"/>
          <p:cNvSpPr txBox="1">
            <a:spLocks noChangeArrowheads="1"/>
          </p:cNvSpPr>
          <p:nvPr/>
        </p:nvSpPr>
        <p:spPr bwMode="auto">
          <a:xfrm>
            <a:off x="2806700" y="2260600"/>
            <a:ext cx="903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1400" b="1">
                <a:solidFill>
                  <a:srgbClr val="000000"/>
                </a:solidFill>
                <a:latin typeface="微软雅黑" panose="020B0503020204020204" charset="-122"/>
                <a:ea typeface="微软雅黑" panose="020B0503020204020204" charset="-122"/>
              </a:rPr>
              <a:t>教育经历</a:t>
            </a:r>
            <a:endParaRPr lang="zh-CN" altLang="en-US" sz="1400" b="1">
              <a:solidFill>
                <a:srgbClr val="000000"/>
              </a:solidFill>
              <a:latin typeface="微软雅黑" panose="020B0503020204020204" charset="-122"/>
              <a:ea typeface="微软雅黑" panose="020B0503020204020204" charset="-122"/>
            </a:endParaRPr>
          </a:p>
        </p:txBody>
      </p:sp>
      <p:pic>
        <p:nvPicPr>
          <p:cNvPr id="85007" name="图片 27"/>
          <p:cNvPicPr>
            <a:picLocks noChangeAspect="1"/>
          </p:cNvPicPr>
          <p:nvPr/>
        </p:nvPicPr>
        <p:blipFill>
          <a:blip r:embed="rId1">
            <a:extLst>
              <a:ext uri="{28A0092B-C50C-407E-A947-70E740481C1C}">
                <a14:useLocalDpi xmlns:a14="http://schemas.microsoft.com/office/drawing/2010/main" val="0"/>
              </a:ext>
            </a:extLst>
          </a:blip>
          <a:srcRect t="3896" r="91544" b="3088"/>
          <a:stretch>
            <a:fillRect/>
          </a:stretch>
        </p:blipFill>
        <p:spPr bwMode="auto">
          <a:xfrm>
            <a:off x="6731000" y="1274763"/>
            <a:ext cx="3079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8" name="文本框 28"/>
          <p:cNvSpPr txBox="1">
            <a:spLocks noChangeArrowheads="1"/>
          </p:cNvSpPr>
          <p:nvPr/>
        </p:nvSpPr>
        <p:spPr bwMode="auto">
          <a:xfrm>
            <a:off x="7011988" y="1300163"/>
            <a:ext cx="9017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1400" b="1">
                <a:solidFill>
                  <a:srgbClr val="000000"/>
                </a:solidFill>
                <a:latin typeface="微软雅黑" panose="020B0503020204020204" charset="-122"/>
                <a:ea typeface="微软雅黑" panose="020B0503020204020204" charset="-122"/>
              </a:rPr>
              <a:t>科研工作</a:t>
            </a:r>
            <a:endParaRPr lang="zh-CN" altLang="en-US" sz="1400" b="1">
              <a:solidFill>
                <a:srgbClr val="000000"/>
              </a:solidFill>
              <a:latin typeface="微软雅黑" panose="020B0503020204020204" charset="-122"/>
              <a:ea typeface="微软雅黑" panose="020B0503020204020204" charset="-122"/>
            </a:endParaRPr>
          </a:p>
        </p:txBody>
      </p:sp>
      <p:sp>
        <p:nvSpPr>
          <p:cNvPr id="85009" name="矩形 31"/>
          <p:cNvSpPr>
            <a:spLocks noChangeArrowheads="1"/>
          </p:cNvSpPr>
          <p:nvPr/>
        </p:nvSpPr>
        <p:spPr bwMode="auto">
          <a:xfrm>
            <a:off x="2482850" y="4511675"/>
            <a:ext cx="29368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1200" dirty="0">
                <a:solidFill>
                  <a:srgbClr val="000000"/>
                </a:solidFill>
                <a:latin typeface="微软雅黑" panose="020B0503020204020204" charset="-122"/>
                <a:ea typeface="微软雅黑" panose="020B0503020204020204" charset="-122"/>
              </a:rPr>
              <a:t>      </a:t>
            </a:r>
            <a:endParaRPr lang="en-US" altLang="zh-CN" sz="1200" dirty="0">
              <a:solidFill>
                <a:srgbClr val="000000"/>
              </a:solidFill>
              <a:latin typeface="微软雅黑" panose="020B0503020204020204" charset="-122"/>
              <a:ea typeface="微软雅黑" panose="020B0503020204020204" charset="-122"/>
            </a:endParaRPr>
          </a:p>
          <a:p>
            <a:pPr eaLnBrk="1" hangingPunct="1"/>
            <a:r>
              <a:rPr lang="zh-CN" altLang="en-US" sz="1200" dirty="0">
                <a:latin typeface="微软雅黑" panose="020B0503020204020204" charset="-122"/>
                <a:ea typeface="微软雅黑" panose="020B0503020204020204" charset="-122"/>
              </a:rPr>
              <a:t>美国心脏学院（</a:t>
            </a:r>
            <a:r>
              <a:rPr lang="en-US" altLang="zh-CN" sz="1200" dirty="0">
                <a:latin typeface="微软雅黑" panose="020B0503020204020204" charset="-122"/>
                <a:ea typeface="微软雅黑" panose="020B0503020204020204" charset="-122"/>
              </a:rPr>
              <a:t>ACC</a:t>
            </a:r>
            <a:r>
              <a:rPr lang="zh-CN" altLang="en-US" sz="1200" dirty="0">
                <a:latin typeface="微软雅黑" panose="020B0503020204020204" charset="-122"/>
                <a:ea typeface="微软雅黑" panose="020B0503020204020204" charset="-122"/>
              </a:rPr>
              <a:t>）</a:t>
            </a:r>
            <a:r>
              <a:rPr lang="en-US" altLang="zh-CN" sz="1200" dirty="0">
                <a:latin typeface="微软雅黑" panose="020B0503020204020204" charset="-122"/>
                <a:ea typeface="微软雅黑" panose="020B0503020204020204" charset="-122"/>
              </a:rPr>
              <a:t>Fellow</a:t>
            </a:r>
            <a:endParaRPr lang="en-US" altLang="zh-CN" sz="1200" dirty="0">
              <a:latin typeface="微软雅黑" panose="020B0503020204020204" charset="-122"/>
              <a:ea typeface="微软雅黑" panose="020B0503020204020204" charset="-122"/>
            </a:endParaRPr>
          </a:p>
          <a:p>
            <a:pPr eaLnBrk="1" hangingPunct="1"/>
            <a:r>
              <a:rPr lang="zh-CN" altLang="en-US" sz="1200" dirty="0">
                <a:latin typeface="微软雅黑" panose="020B0503020204020204" charset="-122"/>
                <a:ea typeface="微软雅黑" panose="020B0503020204020204" charset="-122"/>
              </a:rPr>
              <a:t>欧洲心脏协会（</a:t>
            </a:r>
            <a:r>
              <a:rPr lang="en-US" altLang="zh-CN" sz="1200" dirty="0">
                <a:latin typeface="微软雅黑" panose="020B0503020204020204" charset="-122"/>
                <a:ea typeface="微软雅黑" panose="020B0503020204020204" charset="-122"/>
              </a:rPr>
              <a:t>ESC</a:t>
            </a:r>
            <a:r>
              <a:rPr lang="zh-CN" altLang="en-US" sz="1200" dirty="0">
                <a:latin typeface="微软雅黑" panose="020B0503020204020204" charset="-122"/>
                <a:ea typeface="微软雅黑" panose="020B0503020204020204" charset="-122"/>
              </a:rPr>
              <a:t>）</a:t>
            </a:r>
            <a:r>
              <a:rPr lang="en-US" altLang="zh-CN" sz="1200" dirty="0">
                <a:latin typeface="微软雅黑" panose="020B0503020204020204" charset="-122"/>
                <a:ea typeface="微软雅黑" panose="020B0503020204020204" charset="-122"/>
              </a:rPr>
              <a:t>Fellow</a:t>
            </a:r>
            <a:endParaRPr lang="en-US" altLang="zh-CN" sz="1200" dirty="0">
              <a:latin typeface="微软雅黑" panose="020B0503020204020204" charset="-122"/>
              <a:ea typeface="微软雅黑" panose="020B0503020204020204" charset="-122"/>
            </a:endParaRPr>
          </a:p>
          <a:p>
            <a:pPr eaLnBrk="1" hangingPunct="1"/>
            <a:r>
              <a:rPr lang="zh-CN" altLang="en-US" sz="1200" dirty="0">
                <a:latin typeface="微软雅黑" panose="020B0503020204020204" charset="-122"/>
                <a:ea typeface="微软雅黑" panose="020B0503020204020204" charset="-122"/>
              </a:rPr>
              <a:t>亚太心血管学会委员</a:t>
            </a:r>
            <a:endParaRPr lang="en-US" altLang="zh-CN" sz="1200" dirty="0">
              <a:latin typeface="微软雅黑" panose="020B0503020204020204" charset="-122"/>
              <a:ea typeface="微软雅黑" panose="020B0503020204020204" charset="-122"/>
            </a:endParaRPr>
          </a:p>
          <a:p>
            <a:pPr eaLnBrk="1" hangingPunct="1"/>
            <a:r>
              <a:rPr lang="zh-CN" altLang="en-US" sz="1200" dirty="0">
                <a:latin typeface="微软雅黑" panose="020B0503020204020204" charset="-122"/>
                <a:ea typeface="微软雅黑" panose="020B0503020204020204" charset="-122"/>
              </a:rPr>
              <a:t>中华医学会心血管病学分会预防学组委员中国医师协会心血管内科医师分会委员</a:t>
            </a:r>
            <a:endParaRPr lang="en-US" altLang="zh-CN" sz="1200" dirty="0">
              <a:latin typeface="微软雅黑" panose="020B0503020204020204" charset="-122"/>
              <a:ea typeface="微软雅黑" panose="020B0503020204020204" charset="-122"/>
            </a:endParaRPr>
          </a:p>
          <a:p>
            <a:pPr eaLnBrk="1" hangingPunct="1"/>
            <a:r>
              <a:rPr lang="zh-CN" altLang="en-US" sz="1200" dirty="0">
                <a:latin typeface="微软雅黑" panose="020B0503020204020204" charset="-122"/>
                <a:ea typeface="微软雅黑" panose="020B0503020204020204" charset="-122"/>
              </a:rPr>
              <a:t>中国南方国际心血管病学术会议秘书长</a:t>
            </a:r>
            <a:endParaRPr lang="en-US" altLang="zh-CN" sz="1200" dirty="0">
              <a:latin typeface="微软雅黑" panose="020B0503020204020204" charset="-122"/>
              <a:ea typeface="微软雅黑" panose="020B0503020204020204" charset="-122"/>
            </a:endParaRPr>
          </a:p>
          <a:p>
            <a:pPr eaLnBrk="1" hangingPunct="1"/>
            <a:r>
              <a:rPr lang="zh-CN" altLang="en-US" sz="1200" dirty="0">
                <a:solidFill>
                  <a:srgbClr val="000000"/>
                </a:solidFill>
                <a:latin typeface="微软雅黑" panose="020B0503020204020204" charset="-122"/>
                <a:ea typeface="微软雅黑" panose="020B0503020204020204" charset="-122"/>
              </a:rPr>
              <a:t>岭南心血管病杂志编辑部主任</a:t>
            </a:r>
            <a:endParaRPr lang="zh-CN" altLang="en-US" sz="1200" dirty="0">
              <a:solidFill>
                <a:srgbClr val="000000"/>
              </a:solidFill>
              <a:latin typeface="微软雅黑" panose="020B0503020204020204" charset="-122"/>
              <a:ea typeface="微软雅黑" panose="020B0503020204020204" charset="-122"/>
            </a:endParaRPr>
          </a:p>
        </p:txBody>
      </p:sp>
      <p:pic>
        <p:nvPicPr>
          <p:cNvPr id="85010" name="图片 32"/>
          <p:cNvPicPr>
            <a:picLocks noChangeAspect="1"/>
          </p:cNvPicPr>
          <p:nvPr/>
        </p:nvPicPr>
        <p:blipFill>
          <a:blip r:embed="rId2">
            <a:extLst>
              <a:ext uri="{28A0092B-C50C-407E-A947-70E740481C1C}">
                <a14:useLocalDpi xmlns:a14="http://schemas.microsoft.com/office/drawing/2010/main" val="0"/>
              </a:ext>
            </a:extLst>
          </a:blip>
          <a:srcRect l="9991" r="8128"/>
          <a:stretch>
            <a:fillRect/>
          </a:stretch>
        </p:blipFill>
        <p:spPr bwMode="auto">
          <a:xfrm>
            <a:off x="10810875" y="85725"/>
            <a:ext cx="112395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1"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0163" y="4267200"/>
            <a:ext cx="3111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12" name="矩形 27"/>
          <p:cNvSpPr>
            <a:spLocks noChangeArrowheads="1"/>
          </p:cNvSpPr>
          <p:nvPr/>
        </p:nvSpPr>
        <p:spPr bwMode="auto">
          <a:xfrm>
            <a:off x="2881313" y="4284663"/>
            <a:ext cx="9017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400" b="1">
                <a:solidFill>
                  <a:srgbClr val="000000"/>
                </a:solidFill>
                <a:latin typeface="微软雅黑" panose="020B0503020204020204" charset="-122"/>
                <a:ea typeface="微软雅黑" panose="020B0503020204020204" charset="-122"/>
              </a:rPr>
              <a:t>学术兼职</a:t>
            </a:r>
            <a:endParaRPr lang="zh-CN" altLang="en-US" sz="1400" b="1">
              <a:solidFill>
                <a:srgbClr val="000000"/>
              </a:solidFill>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4"/>
          <a:stretch>
            <a:fillRect/>
          </a:stretch>
        </p:blipFill>
        <p:spPr>
          <a:xfrm>
            <a:off x="302403" y="1332400"/>
            <a:ext cx="2090768" cy="2367574"/>
          </a:xfrm>
          <a:prstGeom prst="rect">
            <a:avLst/>
          </a:prstGeom>
        </p:spPr>
      </p:pic>
      <p:pic>
        <p:nvPicPr>
          <p:cNvPr id="8" name="图片 7"/>
          <p:cNvPicPr>
            <a:picLocks noChangeAspect="1"/>
          </p:cNvPicPr>
          <p:nvPr/>
        </p:nvPicPr>
        <p:blipFill>
          <a:blip r:embed="rId5"/>
          <a:stretch>
            <a:fillRect/>
          </a:stretch>
        </p:blipFill>
        <p:spPr>
          <a:xfrm>
            <a:off x="7011988" y="3458308"/>
            <a:ext cx="4349044" cy="296471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2838" y="-2801"/>
            <a:ext cx="8243887"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6148" name="图片 7"/>
          <p:cNvPicPr>
            <a:picLocks noChangeAspect="1"/>
          </p:cNvPicPr>
          <p:nvPr/>
        </p:nvPicPr>
        <p:blipFill>
          <a:blip r:embed="rId1"/>
          <a:srcRect t="3896" r="91544" b="3088"/>
          <a:stretch>
            <a:fillRect/>
          </a:stretch>
        </p:blipFill>
        <p:spPr bwMode="auto">
          <a:xfrm>
            <a:off x="2525713" y="1274763"/>
            <a:ext cx="309562" cy="358775"/>
          </a:xfrm>
          <a:prstGeom prst="rect">
            <a:avLst/>
          </a:prstGeom>
          <a:solidFill>
            <a:srgbClr val="F18D00"/>
          </a:solidFill>
          <a:ln w="9525">
            <a:noFill/>
            <a:miter lim="800000"/>
            <a:headEnd/>
            <a:tailEnd/>
          </a:ln>
        </p:spPr>
      </p:pic>
      <p:sp>
        <p:nvSpPr>
          <p:cNvPr id="6149" name="文本框 11"/>
          <p:cNvSpPr txBox="1">
            <a:spLocks noChangeArrowheads="1"/>
          </p:cNvSpPr>
          <p:nvPr/>
        </p:nvSpPr>
        <p:spPr bwMode="auto">
          <a:xfrm>
            <a:off x="2797365" y="1620634"/>
            <a:ext cx="3573462" cy="605294"/>
          </a:xfrm>
          <a:prstGeom prst="rect">
            <a:avLst/>
          </a:prstGeom>
          <a:noFill/>
          <a:ln w="9525">
            <a:noFill/>
            <a:miter lim="800000"/>
          </a:ln>
        </p:spPr>
        <p:txBody>
          <a:bodyPr>
            <a:spAutoFit/>
          </a:bodyPr>
          <a:lstStyle/>
          <a:p>
            <a:pPr lvl="0" eaLnBrk="1" hangingPunct="1">
              <a:lnSpc>
                <a:spcPts val="2000"/>
              </a:lnSpc>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a:t>
            </a:r>
            <a:r>
              <a:rPr lang="zh-CN" altLang="en-US" sz="1200" dirty="0">
                <a:solidFill>
                  <a:prstClr val="black"/>
                </a:solidFill>
                <a:latin typeface="微软雅黑" panose="020B0503020204020204" charset="-122"/>
                <a:ea typeface="微软雅黑" panose="020B0503020204020204" charset="-122"/>
              </a:rPr>
              <a:t>硕士：临床医学（肾脏病学）</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ts val="2000"/>
              </a:lnSpc>
              <a:defRPr/>
            </a:pPr>
            <a:r>
              <a:rPr lang="zh-CN" altLang="en-US" sz="1200" dirty="0">
                <a:solidFill>
                  <a:prstClr val="black"/>
                </a:solidFill>
                <a:latin typeface="微软雅黑" panose="020B0503020204020204" charset="-122"/>
                <a:ea typeface="微软雅黑" panose="020B0503020204020204" charset="-122"/>
              </a:rPr>
              <a:t>专业硕士：临床医学（肾脏病学）</a:t>
            </a:r>
            <a:endParaRPr lang="en-US" altLang="zh-CN" sz="1200" dirty="0">
              <a:solidFill>
                <a:prstClr val="black"/>
              </a:solidFill>
              <a:latin typeface="微软雅黑" panose="020B0503020204020204" charset="-122"/>
              <a:ea typeface="微软雅黑" panose="020B0503020204020204" charset="-122"/>
            </a:endParaRPr>
          </a:p>
        </p:txBody>
      </p:sp>
      <p:sp>
        <p:nvSpPr>
          <p:cNvPr id="6150" name="文本框 12"/>
          <p:cNvSpPr txBox="1">
            <a:spLocks noChangeArrowheads="1"/>
          </p:cNvSpPr>
          <p:nvPr/>
        </p:nvSpPr>
        <p:spPr bwMode="auto">
          <a:xfrm>
            <a:off x="406400" y="3973512"/>
            <a:ext cx="1920875" cy="535531"/>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Times New Roman" panose="02020503050405090304" pitchFamily="18" charset="0"/>
                <a:ea typeface="微软雅黑" panose="020B0503020204020204" charset="-122"/>
                <a:cs typeface="Times New Roman" panose="02020503050405090304" pitchFamily="18" charset="0"/>
              </a:rPr>
              <a:t>Tel: 13580317752</a:t>
            </a:r>
            <a:endParaRPr kumimoji="0" lang="en-US" altLang="zh-CN" sz="1200" b="0" i="0" u="none" strike="noStrike" kern="1200" cap="none" spc="0" normalizeH="0" baseline="0" noProof="0" dirty="0">
              <a:ln>
                <a:noFill/>
              </a:ln>
              <a:solidFill>
                <a:prstClr val="black"/>
              </a:solidFill>
              <a:effectLst/>
              <a:uLnTx/>
              <a:uFillTx/>
              <a:latin typeface="Times New Roman" panose="02020503050405090304" pitchFamily="18" charset="0"/>
              <a:ea typeface="微软雅黑" panose="020B0503020204020204" charset="-122"/>
              <a:cs typeface="Times New Roman" panose="02020503050405090304" pitchFamily="18" charset="0"/>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Times New Roman" panose="02020503050405090304" pitchFamily="18" charset="0"/>
                <a:ea typeface="微软雅黑" panose="020B0503020204020204" charset="-122"/>
                <a:cs typeface="Times New Roman" panose="02020503050405090304" pitchFamily="18" charset="0"/>
              </a:rPr>
              <a:t>Email: hefengmm@163.cm</a:t>
            </a:r>
            <a:endParaRPr kumimoji="0" lang="en-US" altLang="zh-CN" sz="1200" b="0" i="0" u="none" strike="noStrike" kern="1200" cap="none" spc="0" normalizeH="0" baseline="0" noProof="0" dirty="0">
              <a:ln>
                <a:noFill/>
              </a:ln>
              <a:solidFill>
                <a:prstClr val="black"/>
              </a:solidFill>
              <a:effectLst/>
              <a:uLnTx/>
              <a:uFillTx/>
              <a:latin typeface="Times New Roman" panose="02020503050405090304" pitchFamily="18" charset="0"/>
              <a:ea typeface="微软雅黑" panose="020B0503020204020204" charset="-122"/>
              <a:cs typeface="Times New Roman" panose="02020503050405090304" pitchFamily="18" charset="0"/>
            </a:endParaRPr>
          </a:p>
        </p:txBody>
      </p:sp>
      <p:sp>
        <p:nvSpPr>
          <p:cNvPr id="6151" name="文本框 13"/>
          <p:cNvSpPr txBox="1">
            <a:spLocks noChangeArrowheads="1"/>
          </p:cNvSpPr>
          <p:nvPr/>
        </p:nvSpPr>
        <p:spPr bwMode="auto">
          <a:xfrm>
            <a:off x="6846888" y="1600200"/>
            <a:ext cx="4429125" cy="2317558"/>
          </a:xfrm>
          <a:prstGeom prst="rect">
            <a:avLst/>
          </a:prstGeom>
          <a:noFill/>
          <a:ln w="9525">
            <a:noFill/>
            <a:miter lim="800000"/>
          </a:ln>
        </p:spPr>
        <p:txBody>
          <a:bodyPr>
            <a:spAutoFit/>
          </a:bodyPr>
          <a:lstStyle/>
          <a:p>
            <a:pPr marL="0" marR="0" lvl="0" indent="0" algn="just" defTabSz="914400" rtl="0" eaLnBrk="1" fontAlgn="base" latinLnBrk="0" hangingPunct="1">
              <a:lnSpc>
                <a:spcPct val="120000"/>
              </a:lnSpc>
              <a:spcBef>
                <a:spcPts val="600"/>
              </a:spcBef>
              <a:spcAft>
                <a:spcPct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Times New Roman" panose="02020503050405090304" pitchFamily="18" charset="0"/>
                <a:ea typeface="微软雅黑" panose="020B0503020204020204" charset="-122"/>
                <a:cs typeface="Times New Roman" panose="02020503050405090304" pitchFamily="18" charset="0"/>
              </a:rPr>
              <a:t>研究方向</a:t>
            </a:r>
            <a:r>
              <a:rPr kumimoji="0" lang="en-US" altLang="zh-CN" sz="1200" b="1" i="0" u="none" strike="noStrike" kern="1200" cap="none" spc="0" normalizeH="0" baseline="0" noProof="0" dirty="0">
                <a:ln>
                  <a:noFill/>
                </a:ln>
                <a:solidFill>
                  <a:prstClr val="black"/>
                </a:solidFill>
                <a:effectLst/>
                <a:uLnTx/>
                <a:uFillTx/>
                <a:latin typeface="Times New Roman" panose="02020503050405090304" pitchFamily="18" charset="0"/>
                <a:ea typeface="微软雅黑" panose="020B0503020204020204" charset="-122"/>
                <a:cs typeface="Times New Roman" panose="02020503050405090304" pitchFamily="18" charset="0"/>
              </a:rPr>
              <a:t>: </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基于分子生物学和临床数据库，主要从事（</a:t>
            </a:r>
            <a:r>
              <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1</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）糖尿病肾病发病机制研究；（</a:t>
            </a:r>
            <a:r>
              <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2</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）糖尿病肾病早期诊断及预后分析研究。</a:t>
            </a:r>
            <a:endPar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endParaRPr>
          </a:p>
          <a:p>
            <a:pPr lvl="0" algn="just"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Times New Roman" panose="02020503050405090304" pitchFamily="18" charset="0"/>
                <a:ea typeface="微软雅黑" panose="020B0503020204020204" charset="-122"/>
                <a:cs typeface="Times New Roman" panose="02020503050405090304" pitchFamily="18" charset="0"/>
              </a:rPr>
              <a:t>主要业绩</a:t>
            </a:r>
            <a:r>
              <a:rPr kumimoji="0" lang="en-US" altLang="zh-CN" sz="1200" b="1" i="0" u="none" strike="noStrike" kern="1200" cap="none" spc="0" normalizeH="0" baseline="0" noProof="0" dirty="0">
                <a:ln>
                  <a:noFill/>
                </a:ln>
                <a:solidFill>
                  <a:prstClr val="black"/>
                </a:solidFill>
                <a:effectLst/>
                <a:uLnTx/>
                <a:uFillTx/>
                <a:latin typeface="Times New Roman" panose="02020503050405090304" pitchFamily="18" charset="0"/>
                <a:ea typeface="微软雅黑" panose="020B0503020204020204" charset="-122"/>
                <a:cs typeface="Times New Roman" panose="02020503050405090304" pitchFamily="18" charset="0"/>
              </a:rPr>
              <a:t>: </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近</a:t>
            </a:r>
            <a:r>
              <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5</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年以第一作者</a:t>
            </a:r>
            <a:r>
              <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通讯作者，在</a:t>
            </a:r>
            <a:r>
              <a:rPr lang="en-US" altLang="zh-CN" sz="1200" dirty="0">
                <a:solidFill>
                  <a:prstClr val="black"/>
                </a:solidFill>
                <a:latin typeface="Times New Roman" panose="02020503050405090304" pitchFamily="18" charset="0"/>
                <a:cs typeface="Times New Roman" panose="02020503050405090304" pitchFamily="18" charset="0"/>
              </a:rPr>
              <a:t>J  </a:t>
            </a:r>
            <a:r>
              <a:rPr lang="en-US" altLang="zh-CN" sz="1200" dirty="0" err="1">
                <a:solidFill>
                  <a:prstClr val="black"/>
                </a:solidFill>
                <a:latin typeface="Times New Roman" panose="02020503050405090304" pitchFamily="18" charset="0"/>
                <a:cs typeface="Times New Roman" panose="02020503050405090304" pitchFamily="18" charset="0"/>
              </a:rPr>
              <a:t>Exp</a:t>
            </a:r>
            <a:r>
              <a:rPr lang="en-US" altLang="zh-CN" sz="1200" dirty="0">
                <a:solidFill>
                  <a:prstClr val="black"/>
                </a:solidFill>
                <a:latin typeface="Times New Roman" panose="02020503050405090304" pitchFamily="18" charset="0"/>
                <a:cs typeface="Times New Roman" panose="02020503050405090304" pitchFamily="18" charset="0"/>
              </a:rPr>
              <a:t> Med., </a:t>
            </a:r>
            <a:r>
              <a:rPr lang="en-US" altLang="zh-CN" sz="1200" dirty="0" err="1">
                <a:solidFill>
                  <a:prstClr val="black"/>
                </a:solidFill>
                <a:latin typeface="Times New Roman" panose="02020503050405090304" pitchFamily="18" charset="0"/>
                <a:ea typeface="微软雅黑" panose="020B0503020204020204" charset="-122"/>
                <a:cs typeface="Times New Roman" panose="02020503050405090304" pitchFamily="18" charset="0"/>
              </a:rPr>
              <a:t>Diabetologia</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a:t>
            </a:r>
            <a:r>
              <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Am J Kidney Dis., Oncogene </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等国际著名杂志发表</a:t>
            </a:r>
            <a:r>
              <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SCI</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论著</a:t>
            </a:r>
            <a:r>
              <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19</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篇。</a:t>
            </a:r>
            <a:r>
              <a:rPr lang="zh-CN" altLang="en-US" sz="1200" noProof="0" dirty="0">
                <a:solidFill>
                  <a:prstClr val="black"/>
                </a:solidFill>
                <a:latin typeface="Times New Roman" panose="02020503050405090304" pitchFamily="18" charset="0"/>
                <a:ea typeface="微软雅黑" panose="020B0503020204020204" charset="-122"/>
                <a:cs typeface="Times New Roman" panose="02020503050405090304" pitchFamily="18" charset="0"/>
              </a:rPr>
              <a:t>指导研究生</a:t>
            </a:r>
            <a:r>
              <a:rPr lang="en-US" altLang="zh-CN" sz="1200" noProof="0" dirty="0">
                <a:solidFill>
                  <a:prstClr val="black"/>
                </a:solidFill>
                <a:latin typeface="Times New Roman" panose="02020503050405090304" pitchFamily="18" charset="0"/>
                <a:ea typeface="微软雅黑" panose="020B0503020204020204" charset="-122"/>
                <a:cs typeface="Times New Roman" panose="02020503050405090304" pitchFamily="18" charset="0"/>
              </a:rPr>
              <a:t>3</a:t>
            </a:r>
            <a:r>
              <a:rPr lang="zh-CN" altLang="en-US" sz="1200" noProof="0" dirty="0">
                <a:solidFill>
                  <a:prstClr val="black"/>
                </a:solidFill>
                <a:latin typeface="Times New Roman" panose="02020503050405090304" pitchFamily="18" charset="0"/>
                <a:ea typeface="微软雅黑" panose="020B0503020204020204" charset="-122"/>
                <a:cs typeface="Times New Roman" panose="02020503050405090304" pitchFamily="18" charset="0"/>
              </a:rPr>
              <a:t>名</a:t>
            </a:r>
            <a:r>
              <a:rPr kumimoji="0" lang="zh-CN" altLang="en-US" sz="1200" b="0" i="0" u="none" strike="noStrike" kern="1200" cap="none" spc="0" normalizeH="0" baseline="0" noProof="0" dirty="0">
                <a:ln>
                  <a:noFill/>
                </a:ln>
                <a:solidFill>
                  <a:prstClr val="black"/>
                </a:solidFill>
                <a:effectLst/>
                <a:uLnTx/>
                <a:uFillTx/>
                <a:latin typeface="Times New Roman" panose="02020503050405090304" pitchFamily="18" charset="0"/>
                <a:ea typeface="微软雅黑" panose="020B0503020204020204" charset="-122"/>
                <a:cs typeface="Times New Roman" panose="02020503050405090304" pitchFamily="18" charset="0"/>
              </a:rPr>
              <a:t>。</a:t>
            </a:r>
            <a:endParaRPr kumimoji="0" lang="zh-CN" altLang="en-US" sz="1200" b="0" i="0" u="none" strike="noStrike" kern="1200" cap="none" spc="0" normalizeH="0" baseline="0" noProof="0" dirty="0">
              <a:ln>
                <a:noFill/>
              </a:ln>
              <a:solidFill>
                <a:prstClr val="black"/>
              </a:solidFill>
              <a:effectLst/>
              <a:uLnTx/>
              <a:uFillTx/>
              <a:latin typeface="Times New Roman" panose="02020503050405090304" pitchFamily="18" charset="0"/>
              <a:ea typeface="微软雅黑" panose="020B0503020204020204" charset="-122"/>
              <a:cs typeface="Times New Roman" panose="02020503050405090304" pitchFamily="18" charset="0"/>
            </a:endParaRPr>
          </a:p>
          <a:p>
            <a:pPr marL="0" marR="0" lvl="0" indent="0" algn="just" defTabSz="914400" rtl="0" eaLnBrk="1" fontAlgn="base" latinLnBrk="0" hangingPunct="1">
              <a:lnSpc>
                <a:spcPct val="120000"/>
              </a:lnSpc>
              <a:spcBef>
                <a:spcPts val="600"/>
              </a:spcBef>
              <a:spcAft>
                <a:spcPct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Times New Roman" panose="02020503050405090304" pitchFamily="18" charset="0"/>
                <a:ea typeface="微软雅黑" panose="020B0503020204020204" charset="-122"/>
                <a:cs typeface="Times New Roman" panose="02020503050405090304" pitchFamily="18" charset="0"/>
              </a:rPr>
              <a:t>研究资助</a:t>
            </a:r>
            <a:r>
              <a:rPr kumimoji="0" lang="en-US" altLang="zh-CN" sz="1200" b="1" i="0" u="none" strike="noStrike" kern="1200" cap="none" spc="0" normalizeH="0" baseline="0" noProof="0" dirty="0">
                <a:ln>
                  <a:noFill/>
                </a:ln>
                <a:solidFill>
                  <a:prstClr val="black"/>
                </a:solidFill>
                <a:effectLst/>
                <a:uLnTx/>
                <a:uFillTx/>
                <a:latin typeface="Times New Roman" panose="02020503050405090304" pitchFamily="18" charset="0"/>
                <a:ea typeface="微软雅黑" panose="020B0503020204020204" charset="-122"/>
                <a:cs typeface="Times New Roman" panose="02020503050405090304" pitchFamily="18" charset="0"/>
              </a:rPr>
              <a:t>: </a:t>
            </a:r>
            <a:r>
              <a:rPr kumimoji="0" lang="zh-CN" altLang="en-US" sz="1200" b="0" i="0" u="none" strike="noStrike" kern="1200" cap="none" spc="0" normalizeH="0" baseline="0" noProof="0" dirty="0">
                <a:ln>
                  <a:noFill/>
                </a:ln>
                <a:solidFill>
                  <a:prstClr val="black"/>
                </a:solidFill>
                <a:effectLst/>
                <a:uLnTx/>
                <a:uFillTx/>
                <a:latin typeface="Times New Roman" panose="02020503050405090304" pitchFamily="18" charset="0"/>
                <a:ea typeface="微软雅黑" panose="020B0503020204020204" charset="-122"/>
                <a:cs typeface="Times New Roman" panose="02020503050405090304" pitchFamily="18" charset="0"/>
              </a:rPr>
              <a:t>主持国家自然科学基金 </a:t>
            </a:r>
            <a:r>
              <a:rPr kumimoji="0" lang="en-US" altLang="zh-CN" sz="1200" b="0" i="0" u="none" strike="noStrike" kern="1200" cap="none" spc="0" normalizeH="0" baseline="0" noProof="0" dirty="0">
                <a:ln>
                  <a:noFill/>
                </a:ln>
                <a:solidFill>
                  <a:prstClr val="black"/>
                </a:solidFill>
                <a:effectLst/>
                <a:uLnTx/>
                <a:uFillTx/>
                <a:latin typeface="Times New Roman" panose="02020503050405090304" pitchFamily="18" charset="0"/>
                <a:ea typeface="微软雅黑" panose="020B0503020204020204" charset="-122"/>
                <a:cs typeface="Times New Roman" panose="02020503050405090304" pitchFamily="18" charset="0"/>
              </a:rPr>
              <a:t>3</a:t>
            </a:r>
            <a:r>
              <a:rPr kumimoji="0" lang="zh-CN" altLang="en-US" sz="1200" b="0" i="0" u="none" strike="noStrike" kern="1200" cap="none" spc="0" normalizeH="0" baseline="0" noProof="0" dirty="0">
                <a:ln>
                  <a:noFill/>
                </a:ln>
                <a:solidFill>
                  <a:prstClr val="black"/>
                </a:solidFill>
                <a:effectLst/>
                <a:uLnTx/>
                <a:uFillTx/>
                <a:latin typeface="Times New Roman" panose="02020503050405090304" pitchFamily="18" charset="0"/>
                <a:ea typeface="微软雅黑" panose="020B0503020204020204" charset="-122"/>
                <a:cs typeface="Times New Roman" panose="02020503050405090304" pitchFamily="18" charset="0"/>
              </a:rPr>
              <a:t>项、广东省杰出青基金项目。</a:t>
            </a:r>
            <a:endParaRPr kumimoji="0" lang="en-US" altLang="zh-CN" sz="1200" b="0" i="0" u="none" strike="noStrike" kern="1200" cap="none" spc="0" normalizeH="0" baseline="0" noProof="0" dirty="0">
              <a:ln>
                <a:noFill/>
              </a:ln>
              <a:solidFill>
                <a:prstClr val="black"/>
              </a:solidFill>
              <a:effectLst/>
              <a:uLnTx/>
              <a:uFillTx/>
              <a:latin typeface="Times New Roman" panose="02020503050405090304" pitchFamily="18" charset="0"/>
              <a:ea typeface="微软雅黑" panose="020B0503020204020204" charset="-122"/>
              <a:cs typeface="Times New Roman" panose="02020503050405090304" pitchFamily="18" charset="0"/>
            </a:endParaRPr>
          </a:p>
          <a:p>
            <a:pPr lvl="0" algn="just" eaLnBrk="1" hangingPunct="1">
              <a:lnSpc>
                <a:spcPct val="120000"/>
              </a:lnSpc>
              <a:spcBef>
                <a:spcPts val="600"/>
              </a:spcBef>
              <a:defRPr/>
            </a:pPr>
            <a:r>
              <a:rPr lang="zh-CN" altLang="en-US" sz="1200" b="1" dirty="0">
                <a:solidFill>
                  <a:prstClr val="black"/>
                </a:solidFill>
                <a:latin typeface="Times New Roman" panose="02020503050405090304" pitchFamily="18" charset="0"/>
                <a:ea typeface="微软雅黑" panose="020B0503020204020204" charset="-122"/>
                <a:cs typeface="Times New Roman" panose="02020503050405090304" pitchFamily="18" charset="0"/>
              </a:rPr>
              <a:t>国际合作</a:t>
            </a:r>
            <a:r>
              <a:rPr lang="en-US" altLang="zh-CN" sz="1200" b="1" dirty="0">
                <a:solidFill>
                  <a:prstClr val="black"/>
                </a:solidFill>
                <a:latin typeface="Times New Roman" panose="02020503050405090304" pitchFamily="18" charset="0"/>
                <a:ea typeface="微软雅黑" panose="020B0503020204020204" charset="-122"/>
                <a:cs typeface="Times New Roman" panose="02020503050405090304" pitchFamily="18" charset="0"/>
              </a:rPr>
              <a:t>: </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与耶鲁大学医学院建立友好的研究合作关系，为研究生国际联合培养奠定基础。</a:t>
            </a:r>
            <a:endPar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2" name="文本框 21"/>
          <p:cNvSpPr txBox="1"/>
          <p:nvPr/>
        </p:nvSpPr>
        <p:spPr>
          <a:xfrm>
            <a:off x="2640013" y="-4825"/>
            <a:ext cx="3578225" cy="430374"/>
          </a:xfrm>
          <a:prstGeom prst="rect">
            <a:avLst/>
          </a:prstGeom>
          <a:noFill/>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何 凤</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4500" y="0"/>
            <a:ext cx="1806575"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157" name="文本框 17"/>
          <p:cNvSpPr txBox="1">
            <a:spLocks noChangeArrowheads="1"/>
          </p:cNvSpPr>
          <p:nvPr/>
        </p:nvSpPr>
        <p:spPr bwMode="auto">
          <a:xfrm>
            <a:off x="2806700" y="1300163"/>
            <a:ext cx="1441450" cy="30638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招生专业与类型</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6158" name="图片 24"/>
          <p:cNvPicPr>
            <a:picLocks noChangeAspect="1"/>
          </p:cNvPicPr>
          <p:nvPr/>
        </p:nvPicPr>
        <p:blipFill>
          <a:blip r:embed="rId1"/>
          <a:srcRect t="3896" r="91544" b="3088"/>
          <a:stretch>
            <a:fillRect/>
          </a:stretch>
        </p:blipFill>
        <p:spPr bwMode="auto">
          <a:xfrm>
            <a:off x="2525713" y="2238375"/>
            <a:ext cx="309562" cy="358775"/>
          </a:xfrm>
          <a:prstGeom prst="rect">
            <a:avLst/>
          </a:prstGeom>
          <a:noFill/>
          <a:ln w="9525">
            <a:noFill/>
            <a:miter lim="800000"/>
            <a:headEnd/>
            <a:tailEnd/>
          </a:ln>
        </p:spPr>
      </p:pic>
      <p:sp>
        <p:nvSpPr>
          <p:cNvPr id="6159" name="文本框 25"/>
          <p:cNvSpPr txBox="1">
            <a:spLocks noChangeArrowheads="1"/>
          </p:cNvSpPr>
          <p:nvPr/>
        </p:nvSpPr>
        <p:spPr bwMode="auto">
          <a:xfrm>
            <a:off x="2823478" y="2263775"/>
            <a:ext cx="903288"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6160" name="图片 27"/>
          <p:cNvPicPr>
            <a:picLocks noChangeAspect="1"/>
          </p:cNvPicPr>
          <p:nvPr/>
        </p:nvPicPr>
        <p:blipFill>
          <a:blip r:embed="rId1"/>
          <a:srcRect t="3896" r="91544" b="3088"/>
          <a:stretch>
            <a:fillRect/>
          </a:stretch>
        </p:blipFill>
        <p:spPr bwMode="auto">
          <a:xfrm>
            <a:off x="6731000" y="1274763"/>
            <a:ext cx="307975" cy="358775"/>
          </a:xfrm>
          <a:prstGeom prst="rect">
            <a:avLst/>
          </a:prstGeom>
          <a:noFill/>
          <a:ln w="9525">
            <a:noFill/>
            <a:miter lim="800000"/>
            <a:headEnd/>
            <a:tailEnd/>
          </a:ln>
        </p:spPr>
      </p:pic>
      <p:sp>
        <p:nvSpPr>
          <p:cNvPr id="6161" name="文本框 28"/>
          <p:cNvSpPr txBox="1">
            <a:spLocks noChangeArrowheads="1"/>
          </p:cNvSpPr>
          <p:nvPr/>
        </p:nvSpPr>
        <p:spPr bwMode="auto">
          <a:xfrm>
            <a:off x="7011988" y="1300163"/>
            <a:ext cx="901700" cy="30638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6162" name="图片 32"/>
          <p:cNvPicPr>
            <a:picLocks noChangeAspect="1"/>
          </p:cNvPicPr>
          <p:nvPr/>
        </p:nvPicPr>
        <p:blipFill>
          <a:blip r:embed="rId2"/>
          <a:srcRect l="9991" r="8128"/>
          <a:stretch>
            <a:fillRect/>
          </a:stretch>
        </p:blipFill>
        <p:spPr bwMode="auto">
          <a:xfrm>
            <a:off x="10810875" y="85725"/>
            <a:ext cx="1123950" cy="1030288"/>
          </a:xfrm>
          <a:prstGeom prst="rect">
            <a:avLst/>
          </a:prstGeom>
          <a:noFill/>
          <a:ln w="9525">
            <a:noFill/>
            <a:miter lim="800000"/>
            <a:headEnd/>
            <a:tailEnd/>
          </a:ln>
        </p:spPr>
      </p:pic>
      <p:sp>
        <p:nvSpPr>
          <p:cNvPr id="6163" name="文本框 3"/>
          <p:cNvSpPr txBox="1">
            <a:spLocks noChangeArrowheads="1"/>
          </p:cNvSpPr>
          <p:nvPr/>
        </p:nvSpPr>
        <p:spPr bwMode="auto">
          <a:xfrm>
            <a:off x="1371600" y="2165350"/>
            <a:ext cx="46038" cy="369888"/>
          </a:xfrm>
          <a:prstGeom prst="rect">
            <a:avLst/>
          </a:prstGeom>
          <a:solidFill>
            <a:schemeClr val="bg1"/>
          </a:solid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
        <p:nvSpPr>
          <p:cNvPr id="6165" name="文本框 34"/>
          <p:cNvSpPr txBox="1">
            <a:spLocks noChangeArrowheads="1"/>
          </p:cNvSpPr>
          <p:nvPr/>
        </p:nvSpPr>
        <p:spPr bwMode="auto">
          <a:xfrm>
            <a:off x="2827338" y="3819525"/>
            <a:ext cx="1082348" cy="307777"/>
          </a:xfrm>
          <a:prstGeom prst="rect">
            <a:avLst/>
          </a:prstGeom>
          <a:noFill/>
          <a:ln w="9525">
            <a:noFill/>
            <a:miter lim="800000"/>
          </a:ln>
        </p:spPr>
        <p:txBody>
          <a:bodyPr wrap="none">
            <a:spAutoFit/>
          </a:bodyPr>
          <a:lstStyle/>
          <a:p>
            <a:pPr lvl="0" eaLnBrk="1" hangingPunct="1">
              <a:defRPr/>
            </a:pPr>
            <a:r>
              <a:rPr lang="zh-CN" altLang="en-US" sz="1400" b="1" dirty="0">
                <a:solidFill>
                  <a:prstClr val="black"/>
                </a:solidFill>
                <a:latin typeface="微软雅黑" panose="020B0503020204020204" charset="-122"/>
                <a:ea typeface="微软雅黑" panose="020B0503020204020204" charset="-122"/>
              </a:rPr>
              <a:t>代表性论文</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1" name="矩形 30"/>
          <p:cNvSpPr/>
          <p:nvPr/>
        </p:nvSpPr>
        <p:spPr>
          <a:xfrm>
            <a:off x="2646362" y="2617788"/>
            <a:ext cx="4084637" cy="1015663"/>
          </a:xfrm>
          <a:prstGeom prst="rect">
            <a:avLst/>
          </a:prstGeom>
        </p:spPr>
        <p:txBody>
          <a:bodyPr wrap="square">
            <a:spAutoFit/>
          </a:bodyPr>
          <a:lstStyle/>
          <a:p>
            <a:pPr marL="0" marR="0" lvl="0" indent="0" algn="l" defTabSz="914400" rtl="0" eaLnBrk="1" fontAlgn="base" latinLnBrk="0" hangingPunct="1">
              <a:lnSpc>
                <a:spcPts val="18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Times New Roman" panose="02020503050405090304" pitchFamily="18" charset="0"/>
                <a:ea typeface="微软雅黑" panose="020B0503020204020204" charset="-122"/>
                <a:cs typeface="Times New Roman" panose="02020503050405090304" pitchFamily="18" charset="0"/>
              </a:rPr>
              <a:t>2001</a:t>
            </a:r>
            <a:r>
              <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.09-2006.07   </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南昌大学  临床医学   学士</a:t>
            </a:r>
            <a:endPar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endParaRPr>
          </a:p>
          <a:p>
            <a:pPr eaLnBrk="1" hangingPunct="1">
              <a:lnSpc>
                <a:spcPts val="1800"/>
              </a:lnSpc>
              <a:defRPr/>
            </a:pPr>
            <a:r>
              <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2006.09-2009.07   </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南方医科大学  内科学   硕士</a:t>
            </a:r>
            <a:endPar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endParaRPr>
          </a:p>
          <a:p>
            <a:pPr eaLnBrk="1" hangingPunct="1">
              <a:lnSpc>
                <a:spcPts val="1800"/>
              </a:lnSpc>
              <a:defRPr/>
            </a:pPr>
            <a:r>
              <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2010.09-2013.07   </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中山大学  内科学   博士</a:t>
            </a:r>
            <a:endPar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endParaRPr>
          </a:p>
          <a:p>
            <a:pPr eaLnBrk="1" hangingPunct="1">
              <a:lnSpc>
                <a:spcPts val="1800"/>
              </a:lnSpc>
              <a:defRPr/>
            </a:pPr>
            <a:r>
              <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2014.05-2016.10   </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美国耶鲁大学  博士后</a:t>
            </a:r>
            <a:endParaRPr kumimoji="0" lang="en-US" altLang="zh-CN" sz="1200" b="0" i="0" u="none" strike="noStrike" kern="1200" cap="none" spc="0" normalizeH="0" baseline="0" noProof="0" dirty="0">
              <a:ln>
                <a:noFill/>
              </a:ln>
              <a:solidFill>
                <a:prstClr val="black"/>
              </a:solidFill>
              <a:effectLst/>
              <a:uLnTx/>
              <a:uFillTx/>
              <a:latin typeface="Times New Roman" panose="02020503050405090304" pitchFamily="18" charset="0"/>
              <a:ea typeface="微软雅黑" panose="020B0503020204020204" charset="-122"/>
              <a:cs typeface="Times New Roman" panose="02020503050405090304" pitchFamily="18" charset="0"/>
            </a:endParaRPr>
          </a:p>
        </p:txBody>
      </p:sp>
      <p:sp>
        <p:nvSpPr>
          <p:cNvPr id="25" name="文本框 16"/>
          <p:cNvSpPr txBox="1">
            <a:spLocks noChangeArrowheads="1"/>
          </p:cNvSpPr>
          <p:nvPr/>
        </p:nvSpPr>
        <p:spPr bwMode="auto">
          <a:xfrm>
            <a:off x="2666139" y="4200525"/>
            <a:ext cx="3391516" cy="2294346"/>
          </a:xfrm>
          <a:prstGeom prst="rect">
            <a:avLst/>
          </a:prstGeom>
          <a:noFill/>
          <a:ln w="9525">
            <a:noFill/>
            <a:miter lim="800000"/>
          </a:ln>
        </p:spPr>
        <p:txBody>
          <a:bodyPr>
            <a:spAutoFit/>
          </a:bodyPr>
          <a:lstStyle/>
          <a:p>
            <a:pPr lvl="0" eaLnBrk="1" hangingPunct="1">
              <a:defRPr/>
            </a:pPr>
            <a:r>
              <a:rPr lang="en-US" altLang="zh-CN" sz="1200" dirty="0">
                <a:solidFill>
                  <a:prstClr val="black"/>
                </a:solidFill>
                <a:latin typeface="Times New Roman" panose="02020503050405090304" pitchFamily="18" charset="0"/>
                <a:cs typeface="Times New Roman" panose="02020503050405090304" pitchFamily="18" charset="0"/>
              </a:rPr>
              <a:t>1.</a:t>
            </a:r>
            <a:r>
              <a:rPr lang="zh-CN" altLang="en-US" sz="1200" dirty="0">
                <a:solidFill>
                  <a:prstClr val="black"/>
                </a:solidFill>
                <a:latin typeface="Times New Roman" panose="02020503050405090304" pitchFamily="18" charset="0"/>
                <a:cs typeface="Times New Roman" panose="02020503050405090304" pitchFamily="18" charset="0"/>
              </a:rPr>
              <a:t> </a:t>
            </a:r>
            <a:r>
              <a:rPr lang="en-US" altLang="zh-CN" sz="1200" dirty="0">
                <a:solidFill>
                  <a:prstClr val="black"/>
                </a:solidFill>
                <a:latin typeface="Times New Roman" panose="02020503050405090304" pitchFamily="18" charset="0"/>
                <a:cs typeface="Times New Roman" panose="02020503050405090304" pitchFamily="18" charset="0"/>
              </a:rPr>
              <a:t>Mitophagy-mediated adipose inflammation</a:t>
            </a:r>
            <a:endParaRPr lang="en-US" altLang="zh-CN" sz="1200" dirty="0">
              <a:solidFill>
                <a:prstClr val="black"/>
              </a:solidFill>
              <a:latin typeface="Times New Roman" panose="02020503050405090304" pitchFamily="18" charset="0"/>
              <a:cs typeface="Times New Roman" panose="02020503050405090304" pitchFamily="18" charset="0"/>
            </a:endParaRPr>
          </a:p>
          <a:p>
            <a:pPr lvl="0" eaLnBrk="1" hangingPunct="1">
              <a:defRPr/>
            </a:pPr>
            <a:r>
              <a:rPr lang="en-US" altLang="zh-CN" sz="1200" dirty="0">
                <a:solidFill>
                  <a:prstClr val="black"/>
                </a:solidFill>
                <a:latin typeface="Times New Roman" panose="02020503050405090304" pitchFamily="18" charset="0"/>
                <a:cs typeface="Times New Roman" panose="02020503050405090304" pitchFamily="18" charset="0"/>
              </a:rPr>
              <a:t>contributes to type 2 diabetes with hepatic insulin</a:t>
            </a:r>
            <a:endParaRPr lang="en-US" altLang="zh-CN" sz="1200" dirty="0">
              <a:solidFill>
                <a:prstClr val="black"/>
              </a:solidFill>
              <a:latin typeface="Times New Roman" panose="02020503050405090304" pitchFamily="18" charset="0"/>
              <a:cs typeface="Times New Roman" panose="02020503050405090304" pitchFamily="18" charset="0"/>
            </a:endParaRPr>
          </a:p>
          <a:p>
            <a:pPr lvl="0" eaLnBrk="1" hangingPunct="1">
              <a:defRPr/>
            </a:pPr>
            <a:r>
              <a:rPr lang="en-US" altLang="zh-CN" sz="1200" dirty="0">
                <a:solidFill>
                  <a:prstClr val="black"/>
                </a:solidFill>
                <a:latin typeface="Times New Roman" panose="02020503050405090304" pitchFamily="18" charset="0"/>
                <a:cs typeface="Times New Roman" panose="02020503050405090304" pitchFamily="18" charset="0"/>
              </a:rPr>
              <a:t>Resistance. J  </a:t>
            </a:r>
            <a:r>
              <a:rPr lang="en-US" altLang="zh-CN" sz="1200" dirty="0" err="1">
                <a:solidFill>
                  <a:prstClr val="black"/>
                </a:solidFill>
                <a:latin typeface="Times New Roman" panose="02020503050405090304" pitchFamily="18" charset="0"/>
                <a:cs typeface="Times New Roman" panose="02020503050405090304" pitchFamily="18" charset="0"/>
              </a:rPr>
              <a:t>Exp</a:t>
            </a:r>
            <a:r>
              <a:rPr lang="en-US" altLang="zh-CN" sz="1200" dirty="0">
                <a:solidFill>
                  <a:prstClr val="black"/>
                </a:solidFill>
                <a:latin typeface="Times New Roman" panose="02020503050405090304" pitchFamily="18" charset="0"/>
                <a:cs typeface="Times New Roman" panose="02020503050405090304" pitchFamily="18" charset="0"/>
              </a:rPr>
              <a:t> Med. , 2021, 218(3):e20201416. (JCR</a:t>
            </a:r>
            <a:r>
              <a:rPr lang="zh-CN" altLang="en-US" sz="1200" dirty="0">
                <a:solidFill>
                  <a:prstClr val="black"/>
                </a:solidFill>
                <a:latin typeface="Times New Roman" panose="02020503050405090304" pitchFamily="18" charset="0"/>
                <a:cs typeface="Times New Roman" panose="02020503050405090304" pitchFamily="18" charset="0"/>
              </a:rPr>
              <a:t>一区，</a:t>
            </a:r>
            <a:r>
              <a:rPr lang="en-US" altLang="zh-CN" sz="1200" dirty="0">
                <a:solidFill>
                  <a:prstClr val="black"/>
                </a:solidFill>
                <a:latin typeface="Times New Roman" panose="02020503050405090304" pitchFamily="18" charset="0"/>
                <a:cs typeface="Times New Roman" panose="02020503050405090304" pitchFamily="18" charset="0"/>
              </a:rPr>
              <a:t>IF 14.307) </a:t>
            </a:r>
            <a:endParaRPr lang="en-US" altLang="zh-CN" sz="1200" dirty="0">
              <a:solidFill>
                <a:prstClr val="black"/>
              </a:solidFill>
              <a:latin typeface="Times New Roman" panose="02020503050405090304" pitchFamily="18" charset="0"/>
              <a:cs typeface="Times New Roman" panose="02020503050405090304" pitchFamily="18" charset="0"/>
            </a:endParaRPr>
          </a:p>
          <a:p>
            <a:pPr lvl="0" eaLnBrk="1" hangingPunct="1">
              <a:defRPr/>
            </a:pPr>
            <a:r>
              <a:rPr lang="en-US" altLang="zh-CN" sz="1200" dirty="0">
                <a:solidFill>
                  <a:prstClr val="black"/>
                </a:solidFill>
                <a:latin typeface="Times New Roman" panose="02020503050405090304" pitchFamily="18" charset="0"/>
                <a:cs typeface="Times New Roman" panose="02020503050405090304" pitchFamily="18" charset="0"/>
              </a:rPr>
              <a:t>2.</a:t>
            </a:r>
            <a:r>
              <a:rPr lang="zh-CN" altLang="en-US" sz="1200" dirty="0">
                <a:solidFill>
                  <a:prstClr val="black"/>
                </a:solidFill>
                <a:latin typeface="Times New Roman" panose="02020503050405090304" pitchFamily="18" charset="0"/>
                <a:cs typeface="Times New Roman" panose="02020503050405090304" pitchFamily="18" charset="0"/>
              </a:rPr>
              <a:t> </a:t>
            </a:r>
            <a:r>
              <a:rPr lang="en-US" altLang="zh-CN" sz="1200" dirty="0">
                <a:solidFill>
                  <a:prstClr val="black"/>
                </a:solidFill>
                <a:latin typeface="Times New Roman" panose="02020503050405090304" pitchFamily="18" charset="0"/>
                <a:cs typeface="Times New Roman" panose="02020503050405090304" pitchFamily="18" charset="0"/>
              </a:rPr>
              <a:t>CCR2-engineered mesenchymal stromal cells accelerate diabetic wound healing by restoring immunological homeostasis. Biomaterials. 2021;275:120963. (JCR</a:t>
            </a:r>
            <a:r>
              <a:rPr lang="zh-CN" altLang="en-US" sz="1200" dirty="0">
                <a:solidFill>
                  <a:prstClr val="black"/>
                </a:solidFill>
                <a:latin typeface="Times New Roman" panose="02020503050405090304" pitchFamily="18" charset="0"/>
                <a:cs typeface="Times New Roman" panose="02020503050405090304" pitchFamily="18" charset="0"/>
              </a:rPr>
              <a:t>一区，</a:t>
            </a:r>
            <a:r>
              <a:rPr lang="en-US" altLang="zh-CN" sz="1200" dirty="0">
                <a:solidFill>
                  <a:prstClr val="black"/>
                </a:solidFill>
                <a:latin typeface="Times New Roman" panose="02020503050405090304" pitchFamily="18" charset="0"/>
                <a:cs typeface="Times New Roman" panose="02020503050405090304" pitchFamily="18" charset="0"/>
              </a:rPr>
              <a:t>IF 12.479)</a:t>
            </a:r>
            <a:endParaRPr lang="en-US" altLang="zh-CN" sz="1200" dirty="0">
              <a:solidFill>
                <a:prstClr val="black"/>
              </a:solidFill>
              <a:latin typeface="Times New Roman" panose="02020503050405090304" pitchFamily="18" charset="0"/>
              <a:cs typeface="Times New Roman" panose="02020503050405090304" pitchFamily="18" charset="0"/>
            </a:endParaRPr>
          </a:p>
          <a:p>
            <a:pPr lvl="0" eaLnBrk="1" hangingPunct="1">
              <a:defRPr/>
            </a:pPr>
            <a:r>
              <a:rPr lang="en-US" altLang="zh-CN" sz="1200" dirty="0">
                <a:solidFill>
                  <a:prstClr val="black"/>
                </a:solidFill>
                <a:latin typeface="Times New Roman" panose="02020503050405090304" pitchFamily="18" charset="0"/>
                <a:cs typeface="Times New Roman" panose="02020503050405090304" pitchFamily="18" charset="0"/>
              </a:rPr>
              <a:t>3.</a:t>
            </a:r>
            <a:r>
              <a:rPr lang="zh-CN" altLang="en-US" sz="1200" dirty="0">
                <a:solidFill>
                  <a:prstClr val="black"/>
                </a:solidFill>
                <a:latin typeface="Times New Roman" panose="02020503050405090304" pitchFamily="18" charset="0"/>
                <a:cs typeface="Times New Roman" panose="02020503050405090304" pitchFamily="18" charset="0"/>
              </a:rPr>
              <a:t> </a:t>
            </a:r>
            <a:r>
              <a:rPr lang="en-US" altLang="zh-CN" sz="1200" dirty="0">
                <a:solidFill>
                  <a:prstClr val="black"/>
                </a:solidFill>
                <a:latin typeface="Times New Roman" panose="02020503050405090304" pitchFamily="18" charset="0"/>
                <a:cs typeface="Times New Roman" panose="02020503050405090304" pitchFamily="18" charset="0"/>
              </a:rPr>
              <a:t>MiR-135a promotes renal fibrosis in diabetic nephropathy by regulating TRPC1. </a:t>
            </a:r>
            <a:r>
              <a:rPr lang="en-US" altLang="zh-CN" sz="1200" dirty="0" err="1">
                <a:solidFill>
                  <a:prstClr val="black"/>
                </a:solidFill>
                <a:latin typeface="Times New Roman" panose="02020503050405090304" pitchFamily="18" charset="0"/>
                <a:cs typeface="Times New Roman" panose="02020503050405090304" pitchFamily="18" charset="0"/>
              </a:rPr>
              <a:t>Diabetologia</a:t>
            </a:r>
            <a:r>
              <a:rPr lang="en-US" altLang="zh-CN" sz="1200" dirty="0">
                <a:solidFill>
                  <a:prstClr val="black"/>
                </a:solidFill>
                <a:latin typeface="Times New Roman" panose="02020503050405090304" pitchFamily="18" charset="0"/>
                <a:cs typeface="Times New Roman" panose="02020503050405090304" pitchFamily="18" charset="0"/>
              </a:rPr>
              <a:t>, 2014, 57(8):1726-36. (JCR</a:t>
            </a:r>
            <a:r>
              <a:rPr lang="zh-CN" altLang="en-US" sz="1200" dirty="0">
                <a:solidFill>
                  <a:prstClr val="black"/>
                </a:solidFill>
                <a:latin typeface="Times New Roman" panose="02020503050405090304" pitchFamily="18" charset="0"/>
                <a:cs typeface="Times New Roman" panose="02020503050405090304" pitchFamily="18" charset="0"/>
              </a:rPr>
              <a:t>一区，</a:t>
            </a:r>
            <a:r>
              <a:rPr lang="en-US" altLang="zh-CN" sz="1200" dirty="0">
                <a:solidFill>
                  <a:prstClr val="black"/>
                </a:solidFill>
                <a:latin typeface="Times New Roman" panose="02020503050405090304" pitchFamily="18" charset="0"/>
                <a:cs typeface="Times New Roman" panose="02020503050405090304" pitchFamily="18" charset="0"/>
              </a:rPr>
              <a:t>IF 10.122)</a:t>
            </a:r>
            <a:endParaRPr lang="en-US" altLang="zh-CN" sz="1200" dirty="0">
              <a:solidFill>
                <a:prstClr val="black"/>
              </a:solidFill>
              <a:latin typeface="Times New Roman" panose="02020503050405090304" pitchFamily="18" charset="0"/>
              <a:cs typeface="Times New Roman" panose="02020503050405090304" pitchFamily="18" charset="0"/>
            </a:endParaRPr>
          </a:p>
          <a:p>
            <a:pPr lvl="0" eaLnBrk="1" hangingPunct="1">
              <a:lnSpc>
                <a:spcPts val="600"/>
              </a:lnSpc>
              <a:defRPr/>
            </a:pPr>
            <a:endParaRPr kumimoji="0" lang="en-US" altLang="zh-CN" sz="12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endParaRPr>
          </a:p>
          <a:p>
            <a:pPr lvl="0" eaLnBrk="1" hangingPunct="1">
              <a:lnSpc>
                <a:spcPts val="600"/>
              </a:lnSpc>
              <a:defRPr/>
            </a:pPr>
            <a:endParaRPr lang="en-US" altLang="zh-CN" sz="1200" dirty="0">
              <a:solidFill>
                <a:prstClr val="black"/>
              </a:solidFill>
              <a:latin typeface="Times New Roman" panose="02020503050405090304" pitchFamily="18" charset="0"/>
              <a:cs typeface="Times New Roman" panose="02020503050405090304" pitchFamily="18" charset="0"/>
            </a:endParaRPr>
          </a:p>
        </p:txBody>
      </p:sp>
      <p:graphicFrame>
        <p:nvGraphicFramePr>
          <p:cNvPr id="26" name="图表 36"/>
          <p:cNvGraphicFramePr/>
          <p:nvPr/>
        </p:nvGraphicFramePr>
        <p:xfrm>
          <a:off x="7416775" y="4029623"/>
          <a:ext cx="3512545" cy="2269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4188" y="1347030"/>
            <a:ext cx="1683187" cy="2447095"/>
          </a:xfrm>
          <a:prstGeom prst="rect">
            <a:avLst/>
          </a:prstGeom>
        </p:spPr>
      </p:pic>
      <p:pic>
        <p:nvPicPr>
          <p:cNvPr id="27" name="图片 24"/>
          <p:cNvPicPr>
            <a:picLocks noChangeAspect="1"/>
          </p:cNvPicPr>
          <p:nvPr/>
        </p:nvPicPr>
        <p:blipFill>
          <a:blip r:embed="rId1"/>
          <a:srcRect t="3896" r="91544" b="3088"/>
          <a:stretch>
            <a:fillRect/>
          </a:stretch>
        </p:blipFill>
        <p:spPr bwMode="auto">
          <a:xfrm>
            <a:off x="2529078" y="3781227"/>
            <a:ext cx="309562" cy="358775"/>
          </a:xfrm>
          <a:prstGeom prst="rect">
            <a:avLst/>
          </a:prstGeom>
          <a:noFill/>
          <a:ln w="9525">
            <a:noFill/>
            <a:miter lim="800000"/>
            <a:headEnd/>
            <a:tailEnd/>
          </a:ln>
        </p:spPr>
      </p:pic>
      <p:sp>
        <p:nvSpPr>
          <p:cNvPr id="28" name="文本框 27"/>
          <p:cNvSpPr txBox="1"/>
          <p:nvPr/>
        </p:nvSpPr>
        <p:spPr>
          <a:xfrm>
            <a:off x="2640013" y="357067"/>
            <a:ext cx="5251450" cy="700576"/>
          </a:xfrm>
          <a:prstGeom prst="rect">
            <a:avLst/>
          </a:prstGeom>
          <a:noFill/>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副主任医师</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 副</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教授 硕士研究生导师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lang="zh-CN" altLang="en-US" sz="1400" b="1" spc="120" dirty="0">
                <a:solidFill>
                  <a:srgbClr val="FFFFFF"/>
                </a:solidFill>
                <a:latin typeface="微软雅黑" panose="020B0503020204020204" charset="-122"/>
                <a:ea typeface="微软雅黑" panose="020B0503020204020204" charset="-122"/>
              </a:rPr>
              <a:t>华南理工大学附属第二院肾内科</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  副</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主任</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3" name="Picture 2" descr="E:\annie\01研究生教育\导师\吴清平\吴清平一寸照片.jpg"/>
          <p:cNvPicPr>
            <a:picLocks noChangeAspect="1"/>
          </p:cNvPicPr>
          <p:nvPr/>
        </p:nvPicPr>
        <p:blipFill>
          <a:blip r:embed="rId1"/>
          <a:stretch>
            <a:fillRect/>
          </a:stretch>
        </p:blipFill>
        <p:spPr>
          <a:xfrm>
            <a:off x="468313" y="1300163"/>
            <a:ext cx="1782762" cy="2706687"/>
          </a:xfrm>
          <a:prstGeom prst="rect">
            <a:avLst/>
          </a:prstGeom>
          <a:noFill/>
          <a:ln w="9525">
            <a:noFill/>
          </a:ln>
        </p:spPr>
      </p:pic>
      <p:sp>
        <p:nvSpPr>
          <p:cNvPr id="6" name="矩形 5"/>
          <p:cNvSpPr/>
          <p:nvPr/>
        </p:nvSpPr>
        <p:spPr>
          <a:xfrm>
            <a:off x="2374900" y="0"/>
            <a:ext cx="8243888"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algn="ctr" fontAlgn="base">
              <a:defRPr/>
            </a:pPr>
            <a:endParaRPr lang="zh-CN" altLang="en-US" strike="noStrike" noProof="1">
              <a:solidFill>
                <a:prstClr val="white"/>
              </a:solidFill>
            </a:endParaRPr>
          </a:p>
        </p:txBody>
      </p:sp>
      <p:pic>
        <p:nvPicPr>
          <p:cNvPr id="3075" name="图片 7"/>
          <p:cNvPicPr>
            <a:picLocks noChangeAspect="1"/>
          </p:cNvPicPr>
          <p:nvPr/>
        </p:nvPicPr>
        <p:blipFill>
          <a:blip r:embed="rId2"/>
          <a:srcRect t="3896" r="91544" b="3088"/>
          <a:stretch>
            <a:fillRect/>
          </a:stretch>
        </p:blipFill>
        <p:spPr>
          <a:xfrm>
            <a:off x="2525713" y="1274763"/>
            <a:ext cx="309562" cy="358775"/>
          </a:xfrm>
          <a:prstGeom prst="rect">
            <a:avLst/>
          </a:prstGeom>
          <a:solidFill>
            <a:srgbClr val="F18D00"/>
          </a:solidFill>
          <a:ln w="9525">
            <a:noFill/>
          </a:ln>
        </p:spPr>
      </p:pic>
      <p:sp>
        <p:nvSpPr>
          <p:cNvPr id="3076" name="文本框 11"/>
          <p:cNvSpPr txBox="1"/>
          <p:nvPr/>
        </p:nvSpPr>
        <p:spPr>
          <a:xfrm>
            <a:off x="2646363" y="1649413"/>
            <a:ext cx="3573462" cy="312737"/>
          </a:xfrm>
          <a:prstGeom prst="rect">
            <a:avLst/>
          </a:prstGeom>
          <a:noFill/>
          <a:ln w="9525">
            <a:noFill/>
          </a:ln>
        </p:spPr>
        <p:txBody>
          <a:bodyPr anchor="t" anchorCtr="0">
            <a:spAutoFit/>
          </a:bodyPr>
          <a:p>
            <a:pPr eaLnBrk="0" hangingPunct="0">
              <a:lnSpc>
                <a:spcPct val="120000"/>
              </a:lnSpc>
            </a:pPr>
            <a:r>
              <a:rPr lang="zh-CN" altLang="en-US" sz="1200">
                <a:solidFill>
                  <a:srgbClr val="000000"/>
                </a:solidFill>
                <a:latin typeface="微软雅黑" panose="020B0503020204020204" charset="-122"/>
                <a:ea typeface="微软雅黑" panose="020B0503020204020204" charset="-122"/>
              </a:rPr>
              <a:t>学术硕士：临床医学（外科学）</a:t>
            </a:r>
            <a:endParaRPr lang="zh-CN" altLang="en-US" sz="1200">
              <a:solidFill>
                <a:srgbClr val="000000"/>
              </a:solidFill>
              <a:latin typeface="微软雅黑" panose="020B0503020204020204" charset="-122"/>
              <a:ea typeface="微软雅黑" panose="020B0503020204020204" charset="-122"/>
            </a:endParaRPr>
          </a:p>
        </p:txBody>
      </p:sp>
      <p:sp>
        <p:nvSpPr>
          <p:cNvPr id="3077" name="文本框 12"/>
          <p:cNvSpPr txBox="1"/>
          <p:nvPr/>
        </p:nvSpPr>
        <p:spPr>
          <a:xfrm>
            <a:off x="338138" y="4305300"/>
            <a:ext cx="2179637" cy="757238"/>
          </a:xfrm>
          <a:prstGeom prst="rect">
            <a:avLst/>
          </a:prstGeom>
          <a:noFill/>
          <a:ln w="9525">
            <a:noFill/>
          </a:ln>
        </p:spPr>
        <p:txBody>
          <a:bodyPr anchor="t" anchorCtr="0">
            <a:spAutoFit/>
          </a:bodyPr>
          <a:p>
            <a:pPr eaLnBrk="0" hangingPunct="0">
              <a:lnSpc>
                <a:spcPct val="120000"/>
              </a:lnSpc>
            </a:pPr>
            <a:r>
              <a:rPr lang="en-US" altLang="zh-CN" sz="1200">
                <a:solidFill>
                  <a:srgbClr val="000000"/>
                </a:solidFill>
                <a:latin typeface="微软雅黑" panose="020B0503020204020204" charset="-122"/>
                <a:ea typeface="微软雅黑" panose="020B0503020204020204" charset="-122"/>
              </a:rPr>
              <a:t>Tel: 13794365151</a:t>
            </a:r>
            <a:endParaRPr lang="en-US" altLang="zh-CN" sz="1200">
              <a:solidFill>
                <a:srgbClr val="000000"/>
              </a:solidFill>
              <a:latin typeface="微软雅黑" panose="020B0503020204020204" charset="-122"/>
              <a:ea typeface="微软雅黑" panose="020B0503020204020204" charset="-122"/>
            </a:endParaRPr>
          </a:p>
          <a:p>
            <a:pPr eaLnBrk="0" hangingPunct="0">
              <a:lnSpc>
                <a:spcPct val="120000"/>
              </a:lnSpc>
            </a:pPr>
            <a:r>
              <a:rPr lang="en-US" altLang="zh-CN" sz="1200">
                <a:solidFill>
                  <a:srgbClr val="000000"/>
                </a:solidFill>
                <a:latin typeface="微软雅黑" panose="020B0503020204020204" charset="-122"/>
                <a:ea typeface="微软雅黑" panose="020B0503020204020204" charset="-122"/>
              </a:rPr>
              <a:t>Email: 421255910@qq.com</a:t>
            </a:r>
            <a:endParaRPr lang="en-US" altLang="zh-CN" sz="1200">
              <a:solidFill>
                <a:srgbClr val="000000"/>
              </a:solidFill>
              <a:latin typeface="微软雅黑" panose="020B0503020204020204" charset="-122"/>
              <a:ea typeface="微软雅黑" panose="020B0503020204020204" charset="-122"/>
            </a:endParaRPr>
          </a:p>
          <a:p>
            <a:pPr eaLnBrk="0" hangingPunct="0">
              <a:lnSpc>
                <a:spcPct val="120000"/>
              </a:lnSpc>
            </a:pPr>
            <a:endParaRPr lang="en-US" altLang="zh-CN" sz="1200">
              <a:solidFill>
                <a:srgbClr val="000000"/>
              </a:solidFill>
              <a:latin typeface="微软雅黑" panose="020B0503020204020204" charset="-122"/>
              <a:ea typeface="微软雅黑" panose="020B0503020204020204" charset="-122"/>
            </a:endParaRPr>
          </a:p>
        </p:txBody>
      </p:sp>
      <p:sp>
        <p:nvSpPr>
          <p:cNvPr id="3078" name="文本框 13"/>
          <p:cNvSpPr txBox="1"/>
          <p:nvPr/>
        </p:nvSpPr>
        <p:spPr>
          <a:xfrm>
            <a:off x="6846888" y="1600200"/>
            <a:ext cx="4652962" cy="2898775"/>
          </a:xfrm>
          <a:prstGeom prst="rect">
            <a:avLst/>
          </a:prstGeom>
          <a:noFill/>
          <a:ln w="9525">
            <a:noFill/>
          </a:ln>
        </p:spPr>
        <p:txBody>
          <a:bodyPr anchor="t" anchorCtr="0">
            <a:spAutoFit/>
          </a:bodyPr>
          <a:p>
            <a:pPr eaLnBrk="0" hangingPunct="0">
              <a:lnSpc>
                <a:spcPct val="120000"/>
              </a:lnSpc>
              <a:spcBef>
                <a:spcPts val="600"/>
              </a:spcBef>
            </a:pPr>
            <a:r>
              <a:rPr lang="zh-CN" altLang="en-US" sz="1200" b="1" dirty="0">
                <a:solidFill>
                  <a:srgbClr val="000000"/>
                </a:solidFill>
                <a:latin typeface="微软雅黑" panose="020B0503020204020204" charset="-122"/>
                <a:ea typeface="微软雅黑" panose="020B0503020204020204" charset="-122"/>
              </a:rPr>
              <a:t>研究方向：</a:t>
            </a:r>
            <a:r>
              <a:rPr lang="zh-CN" altLang="en-US" sz="1200">
                <a:solidFill>
                  <a:srgbClr val="000000"/>
                </a:solidFill>
                <a:latin typeface="微软雅黑" panose="020B0503020204020204" charset="-122"/>
                <a:ea typeface="微软雅黑" panose="020B0503020204020204" charset="-122"/>
              </a:rPr>
              <a:t>结直肠肿瘤与炎症性肠病的临床与基础研究</a:t>
            </a:r>
            <a:endParaRPr lang="zh-CN" altLang="en-US" sz="1200">
              <a:solidFill>
                <a:srgbClr val="000000"/>
              </a:solidFill>
              <a:latin typeface="微软雅黑" panose="020B0503020204020204" charset="-122"/>
              <a:ea typeface="微软雅黑" panose="020B0503020204020204" charset="-122"/>
            </a:endParaRPr>
          </a:p>
          <a:p>
            <a:pPr eaLnBrk="0" hangingPunct="0">
              <a:lnSpc>
                <a:spcPct val="120000"/>
              </a:lnSpc>
              <a:spcBef>
                <a:spcPts val="600"/>
              </a:spcBef>
            </a:pPr>
            <a:r>
              <a:rPr lang="zh-CN" altLang="en-US" sz="1200" b="1" dirty="0">
                <a:solidFill>
                  <a:srgbClr val="000000"/>
                </a:solidFill>
                <a:latin typeface="微软雅黑" panose="020B0503020204020204" charset="-122"/>
                <a:ea typeface="微软雅黑" panose="020B0503020204020204" charset="-122"/>
              </a:rPr>
              <a:t>主要业绩</a:t>
            </a:r>
            <a:r>
              <a:rPr lang="zh-CN" altLang="en-US" sz="1200" dirty="0">
                <a:solidFill>
                  <a:srgbClr val="000000"/>
                </a:solidFill>
                <a:latin typeface="微软雅黑" panose="020B0503020204020204" charset="-122"/>
                <a:ea typeface="微软雅黑" panose="020B0503020204020204" charset="-122"/>
              </a:rPr>
              <a:t>：《肿瘤微生态学》主编、</a:t>
            </a:r>
            <a:r>
              <a:rPr lang="en-US" altLang="zh-CN" sz="1200" dirty="0">
                <a:solidFill>
                  <a:srgbClr val="000000"/>
                </a:solidFill>
                <a:latin typeface="微软雅黑" panose="020B0503020204020204" charset="-122"/>
                <a:ea typeface="微软雅黑" panose="020B0503020204020204" charset="-122"/>
              </a:rPr>
              <a:t>《</a:t>
            </a:r>
            <a:r>
              <a:rPr lang="zh-CN" altLang="en-US" sz="1200" dirty="0">
                <a:solidFill>
                  <a:srgbClr val="000000"/>
                </a:solidFill>
                <a:latin typeface="微软雅黑" panose="020B0503020204020204" charset="-122"/>
                <a:ea typeface="微软雅黑" panose="020B0503020204020204" charset="-122"/>
              </a:rPr>
              <a:t>中华炎性肠病杂志</a:t>
            </a:r>
            <a:r>
              <a:rPr lang="en-US" altLang="zh-CN" sz="1200" dirty="0">
                <a:solidFill>
                  <a:srgbClr val="000000"/>
                </a:solidFill>
                <a:latin typeface="微软雅黑" panose="020B0503020204020204" charset="-122"/>
                <a:ea typeface="微软雅黑" panose="020B0503020204020204" charset="-122"/>
              </a:rPr>
              <a:t>》</a:t>
            </a:r>
            <a:r>
              <a:rPr lang="zh-CN" altLang="en-US" sz="1200" dirty="0">
                <a:solidFill>
                  <a:srgbClr val="000000"/>
                </a:solidFill>
                <a:latin typeface="微软雅黑" panose="020B0503020204020204" charset="-122"/>
                <a:ea typeface="微软雅黑" panose="020B0503020204020204" charset="-122"/>
              </a:rPr>
              <a:t>编委、</a:t>
            </a:r>
            <a:r>
              <a:rPr lang="zh-CN" altLang="zh-CN" sz="1200">
                <a:solidFill>
                  <a:srgbClr val="000000"/>
                </a:solidFill>
                <a:latin typeface="微软雅黑" panose="020B0503020204020204" charset="-122"/>
                <a:ea typeface="微软雅黑" panose="020B0503020204020204" charset="-122"/>
              </a:rPr>
              <a:t>《</a:t>
            </a:r>
            <a:r>
              <a:rPr lang="en-US" altLang="zh-CN" sz="1200">
                <a:solidFill>
                  <a:srgbClr val="000000"/>
                </a:solidFill>
                <a:latin typeface="微软雅黑" panose="020B0503020204020204" charset="-122"/>
                <a:ea typeface="微软雅黑" panose="020B0503020204020204" charset="-122"/>
              </a:rPr>
              <a:t>Annal of Laparoscopic and Endoscopic Surgery》section editor</a:t>
            </a:r>
            <a:r>
              <a:rPr lang="en-US" altLang="en-US" sz="1200">
                <a:solidFill>
                  <a:srgbClr val="000000"/>
                </a:solidFill>
                <a:latin typeface="微软雅黑" panose="020B0503020204020204" charset="-122"/>
                <a:ea typeface="微软雅黑" panose="020B0503020204020204" charset="-122"/>
              </a:rPr>
              <a:t>、</a:t>
            </a:r>
            <a:r>
              <a:rPr lang="en-US" altLang="zh-CN" sz="1200">
                <a:solidFill>
                  <a:srgbClr val="000000"/>
                </a:solidFill>
                <a:latin typeface="微软雅黑" panose="020B0503020204020204" charset="-122"/>
                <a:ea typeface="微软雅黑" panose="020B0503020204020204" charset="-122"/>
                <a:sym typeface="宋体" panose="02010600030101010101" pitchFamily="2" charset="-122"/>
              </a:rPr>
              <a:t>《Oncotarget》</a:t>
            </a:r>
            <a:r>
              <a:rPr lang="en-US" altLang="en-US" sz="1200">
                <a:solidFill>
                  <a:srgbClr val="000000"/>
                </a:solidFill>
                <a:latin typeface="微软雅黑" panose="020B0503020204020204" charset="-122"/>
                <a:ea typeface="微软雅黑" panose="020B0503020204020204" charset="-122"/>
              </a:rPr>
              <a:t>、</a:t>
            </a:r>
            <a:r>
              <a:rPr lang="en-US" altLang="zh-CN" sz="1200">
                <a:solidFill>
                  <a:srgbClr val="000000"/>
                </a:solidFill>
                <a:latin typeface="微软雅黑" panose="020B0503020204020204" charset="-122"/>
                <a:ea typeface="微软雅黑" panose="020B0503020204020204" charset="-122"/>
              </a:rPr>
              <a:t>《Journal of Nutritional Oncology 》</a:t>
            </a:r>
            <a:r>
              <a:rPr lang="en-US" altLang="en-US" sz="1200">
                <a:solidFill>
                  <a:srgbClr val="000000"/>
                </a:solidFill>
                <a:latin typeface="微软雅黑" panose="020B0503020204020204" charset="-122"/>
                <a:ea typeface="微软雅黑" panose="020B0503020204020204" charset="-122"/>
              </a:rPr>
              <a:t>、</a:t>
            </a:r>
            <a:r>
              <a:rPr lang="en-US" altLang="zh-CN" sz="1200">
                <a:solidFill>
                  <a:srgbClr val="000000"/>
                </a:solidFill>
                <a:latin typeface="微软雅黑" panose="020B0503020204020204" charset="-122"/>
                <a:ea typeface="微软雅黑" panose="020B0503020204020204" charset="-122"/>
              </a:rPr>
              <a:t>《</a:t>
            </a:r>
            <a:r>
              <a:rPr lang="zh-CN" altLang="en-US" sz="1200">
                <a:solidFill>
                  <a:srgbClr val="000000"/>
                </a:solidFill>
                <a:latin typeface="微软雅黑" panose="020B0503020204020204" charset="-122"/>
                <a:ea typeface="微软雅黑" panose="020B0503020204020204" charset="-122"/>
              </a:rPr>
              <a:t>中华实验外科杂志</a:t>
            </a:r>
            <a:r>
              <a:rPr lang="en-US" altLang="zh-CN" sz="1200">
                <a:solidFill>
                  <a:srgbClr val="000000"/>
                </a:solidFill>
                <a:latin typeface="微软雅黑" panose="020B0503020204020204" charset="-122"/>
                <a:ea typeface="微软雅黑" panose="020B0503020204020204" charset="-122"/>
              </a:rPr>
              <a:t>》《</a:t>
            </a:r>
            <a:r>
              <a:rPr lang="zh-CN" altLang="en-US" sz="1200">
                <a:solidFill>
                  <a:srgbClr val="000000"/>
                </a:solidFill>
                <a:latin typeface="微软雅黑" panose="020B0503020204020204" charset="-122"/>
                <a:ea typeface="微软雅黑" panose="020B0503020204020204" charset="-122"/>
              </a:rPr>
              <a:t>实用医学杂志</a:t>
            </a:r>
            <a:r>
              <a:rPr lang="zh-CN" altLang="zh-CN" sz="1200">
                <a:solidFill>
                  <a:srgbClr val="000000"/>
                </a:solidFill>
                <a:latin typeface="微软雅黑" panose="020B0503020204020204" charset="-122"/>
                <a:ea typeface="微软雅黑" panose="020B0503020204020204" charset="-122"/>
              </a:rPr>
              <a:t>》</a:t>
            </a:r>
            <a:r>
              <a:rPr lang="zh-CN" altLang="en-US" sz="1200">
                <a:solidFill>
                  <a:srgbClr val="000000"/>
                </a:solidFill>
                <a:latin typeface="微软雅黑" panose="020B0503020204020204" charset="-122"/>
                <a:ea typeface="微软雅黑" panose="020B0503020204020204" charset="-122"/>
              </a:rPr>
              <a:t>审稿专家；</a:t>
            </a:r>
            <a:r>
              <a:rPr lang="zh-CN" altLang="en-US" sz="1200" dirty="0">
                <a:solidFill>
                  <a:srgbClr val="000000"/>
                </a:solidFill>
                <a:latin typeface="微软雅黑" panose="020B0503020204020204" charset="-122"/>
                <a:ea typeface="微软雅黑" panose="020B0503020204020204" charset="-122"/>
              </a:rPr>
              <a:t>在国内外学术期刊发表论文</a:t>
            </a:r>
            <a:r>
              <a:rPr lang="en-US" altLang="zh-CN" sz="1200" dirty="0">
                <a:solidFill>
                  <a:srgbClr val="000000"/>
                </a:solidFill>
                <a:latin typeface="微软雅黑" panose="020B0503020204020204" charset="-122"/>
                <a:ea typeface="微软雅黑" panose="020B0503020204020204" charset="-122"/>
              </a:rPr>
              <a:t>100</a:t>
            </a:r>
            <a:r>
              <a:rPr lang="zh-CN" altLang="en-US" sz="1200" dirty="0">
                <a:solidFill>
                  <a:srgbClr val="000000"/>
                </a:solidFill>
                <a:latin typeface="微软雅黑" panose="020B0503020204020204" charset="-122"/>
                <a:ea typeface="微软雅黑" panose="020B0503020204020204" charset="-122"/>
              </a:rPr>
              <a:t>余篇，</a:t>
            </a:r>
            <a:r>
              <a:rPr lang="en-US" altLang="zh-CN" sz="1200" dirty="0">
                <a:solidFill>
                  <a:srgbClr val="000000"/>
                </a:solidFill>
                <a:latin typeface="微软雅黑" panose="020B0503020204020204" charset="-122"/>
                <a:ea typeface="微软雅黑" panose="020B0503020204020204" charset="-122"/>
              </a:rPr>
              <a:t>SCI</a:t>
            </a:r>
            <a:r>
              <a:rPr lang="zh-CN" altLang="en-US" sz="1200" dirty="0">
                <a:solidFill>
                  <a:srgbClr val="000000"/>
                </a:solidFill>
                <a:latin typeface="微软雅黑" panose="020B0503020204020204" charset="-122"/>
                <a:ea typeface="微软雅黑" panose="020B0503020204020204" charset="-122"/>
              </a:rPr>
              <a:t>收录</a:t>
            </a:r>
            <a:r>
              <a:rPr lang="en-US" altLang="zh-CN" sz="1200" dirty="0">
                <a:solidFill>
                  <a:srgbClr val="000000"/>
                </a:solidFill>
                <a:latin typeface="微软雅黑" panose="020B0503020204020204" charset="-122"/>
                <a:ea typeface="微软雅黑" panose="020B0503020204020204" charset="-122"/>
              </a:rPr>
              <a:t>60</a:t>
            </a:r>
            <a:r>
              <a:rPr lang="zh-CN" altLang="en-US" sz="1200" dirty="0">
                <a:solidFill>
                  <a:srgbClr val="000000"/>
                </a:solidFill>
                <a:latin typeface="微软雅黑" panose="020B0503020204020204" charset="-122"/>
                <a:ea typeface="微软雅黑" panose="020B0503020204020204" charset="-122"/>
              </a:rPr>
              <a:t>余篇。</a:t>
            </a:r>
            <a:endParaRPr lang="zh-CN" altLang="en-US" sz="1200" dirty="0">
              <a:solidFill>
                <a:srgbClr val="000000"/>
              </a:solidFill>
              <a:latin typeface="微软雅黑" panose="020B0503020204020204" charset="-122"/>
              <a:ea typeface="微软雅黑" panose="020B0503020204020204" charset="-122"/>
            </a:endParaRPr>
          </a:p>
          <a:p>
            <a:pPr eaLnBrk="0" hangingPunct="0">
              <a:lnSpc>
                <a:spcPct val="120000"/>
              </a:lnSpc>
              <a:spcBef>
                <a:spcPts val="600"/>
              </a:spcBef>
            </a:pPr>
            <a:r>
              <a:rPr lang="zh-CN" altLang="en-US" sz="1200" b="1" dirty="0">
                <a:solidFill>
                  <a:srgbClr val="000000"/>
                </a:solidFill>
                <a:latin typeface="微软雅黑" panose="020B0503020204020204" charset="-122"/>
                <a:ea typeface="微软雅黑" panose="020B0503020204020204" charset="-122"/>
              </a:rPr>
              <a:t>研究资助</a:t>
            </a:r>
            <a:r>
              <a:rPr lang="en-US" altLang="zh-CN" sz="1200" b="1" dirty="0">
                <a:solidFill>
                  <a:srgbClr val="000000"/>
                </a:solidFill>
                <a:latin typeface="微软雅黑" panose="020B0503020204020204" charset="-122"/>
                <a:ea typeface="微软雅黑" panose="020B0503020204020204" charset="-122"/>
              </a:rPr>
              <a:t>: </a:t>
            </a:r>
            <a:r>
              <a:rPr lang="zh-CN" altLang="en-US" sz="1200">
                <a:solidFill>
                  <a:srgbClr val="000000"/>
                </a:solidFill>
                <a:latin typeface="微软雅黑" panose="020B0503020204020204" charset="-122"/>
                <a:ea typeface="微软雅黑" panose="020B0503020204020204" charset="-122"/>
              </a:rPr>
              <a:t>获广东省自然科学基金项目（</a:t>
            </a:r>
            <a:r>
              <a:rPr lang="zh-CN" altLang="zh-CN" sz="1200">
                <a:solidFill>
                  <a:srgbClr val="000000"/>
                </a:solidFill>
                <a:latin typeface="微软雅黑" panose="020B0503020204020204" charset="-122"/>
                <a:ea typeface="微软雅黑" panose="020B0503020204020204" charset="-122"/>
              </a:rPr>
              <a:t>2015/08</a:t>
            </a:r>
            <a:r>
              <a:rPr lang="zh-CN" altLang="en-US" sz="1200">
                <a:solidFill>
                  <a:srgbClr val="000000"/>
                </a:solidFill>
                <a:latin typeface="微软雅黑" panose="020B0503020204020204" charset="-122"/>
                <a:ea typeface="微软雅黑" panose="020B0503020204020204" charset="-122"/>
              </a:rPr>
              <a:t>－</a:t>
            </a:r>
            <a:r>
              <a:rPr lang="zh-CN" altLang="zh-CN" sz="1200">
                <a:solidFill>
                  <a:srgbClr val="000000"/>
                </a:solidFill>
                <a:latin typeface="微软雅黑" panose="020B0503020204020204" charset="-122"/>
                <a:ea typeface="微软雅黑" panose="020B0503020204020204" charset="-122"/>
              </a:rPr>
              <a:t>2018/08</a:t>
            </a:r>
            <a:r>
              <a:rPr lang="zh-CN" altLang="en-US" sz="1200">
                <a:solidFill>
                  <a:srgbClr val="000000"/>
                </a:solidFill>
                <a:latin typeface="微软雅黑" panose="020B0503020204020204" charset="-122"/>
                <a:ea typeface="微软雅黑" panose="020B0503020204020204" charset="-122"/>
              </a:rPr>
              <a:t>）、广州市科技攻关项目（201</a:t>
            </a:r>
            <a:r>
              <a:rPr lang="en-US" altLang="zh-CN" sz="1200">
                <a:solidFill>
                  <a:srgbClr val="000000"/>
                </a:solidFill>
                <a:latin typeface="微软雅黑" panose="020B0503020204020204" charset="-122"/>
                <a:ea typeface="微软雅黑" panose="020B0503020204020204" charset="-122"/>
              </a:rPr>
              <a:t>8</a:t>
            </a:r>
            <a:r>
              <a:rPr lang="zh-CN" altLang="en-US" sz="1200">
                <a:solidFill>
                  <a:srgbClr val="000000"/>
                </a:solidFill>
                <a:latin typeface="微软雅黑" panose="020B0503020204020204" charset="-122"/>
                <a:ea typeface="微软雅黑" panose="020B0503020204020204" charset="-122"/>
              </a:rPr>
              <a:t>/07-20</a:t>
            </a:r>
            <a:r>
              <a:rPr lang="zh-CN" altLang="zh-CN" sz="1200">
                <a:solidFill>
                  <a:srgbClr val="000000"/>
                </a:solidFill>
                <a:latin typeface="微软雅黑" panose="020B0503020204020204" charset="-122"/>
                <a:ea typeface="微软雅黑" panose="020B0503020204020204" charset="-122"/>
              </a:rPr>
              <a:t>2</a:t>
            </a:r>
            <a:r>
              <a:rPr lang="en-US" altLang="zh-CN" sz="1200">
                <a:solidFill>
                  <a:srgbClr val="000000"/>
                </a:solidFill>
                <a:latin typeface="微软雅黑" panose="020B0503020204020204" charset="-122"/>
                <a:ea typeface="微软雅黑" panose="020B0503020204020204" charset="-122"/>
              </a:rPr>
              <a:t>1</a:t>
            </a:r>
            <a:r>
              <a:rPr lang="zh-CN" altLang="en-US" sz="1200">
                <a:solidFill>
                  <a:srgbClr val="000000"/>
                </a:solidFill>
                <a:latin typeface="微软雅黑" panose="020B0503020204020204" charset="-122"/>
                <a:ea typeface="微软雅黑" panose="020B0503020204020204" charset="-122"/>
              </a:rPr>
              <a:t>/06）、广东省自然科学基金粤桂联合基金重点项目（</a:t>
            </a:r>
            <a:r>
              <a:rPr lang="en-US" altLang="zh-CN" sz="1200">
                <a:solidFill>
                  <a:srgbClr val="000000"/>
                </a:solidFill>
                <a:latin typeface="微软雅黑" panose="020B0503020204020204" charset="-122"/>
                <a:ea typeface="微软雅黑" panose="020B0503020204020204" charset="-122"/>
              </a:rPr>
              <a:t>2021/07-2024/06</a:t>
            </a:r>
            <a:r>
              <a:rPr lang="zh-CN" altLang="en-US" sz="1200">
                <a:solidFill>
                  <a:srgbClr val="000000"/>
                </a:solidFill>
                <a:latin typeface="微软雅黑" panose="020B0503020204020204" charset="-122"/>
                <a:ea typeface="微软雅黑" panose="020B0503020204020204" charset="-122"/>
              </a:rPr>
              <a:t>）、广州市科创委重点项目（</a:t>
            </a:r>
            <a:r>
              <a:rPr lang="en-US" altLang="zh-CN" sz="1200">
                <a:solidFill>
                  <a:srgbClr val="000000"/>
                </a:solidFill>
                <a:latin typeface="微软雅黑" panose="020B0503020204020204" charset="-122"/>
                <a:ea typeface="微软雅黑" panose="020B0503020204020204" charset="-122"/>
              </a:rPr>
              <a:t>2022/0-2024/04</a:t>
            </a:r>
            <a:r>
              <a:rPr lang="zh-CN" altLang="en-US" sz="1200">
                <a:solidFill>
                  <a:srgbClr val="000000"/>
                </a:solidFill>
                <a:latin typeface="微软雅黑" panose="020B0503020204020204" charset="-122"/>
                <a:ea typeface="微软雅黑" panose="020B0503020204020204" charset="-122"/>
              </a:rPr>
              <a:t>）、广州市科创委科技创新平台建设项目（</a:t>
            </a:r>
            <a:r>
              <a:rPr lang="zh-CN" altLang="zh-CN" sz="1200">
                <a:solidFill>
                  <a:srgbClr val="000000"/>
                </a:solidFill>
                <a:latin typeface="微软雅黑" panose="020B0503020204020204" charset="-122"/>
                <a:ea typeface="微软雅黑" panose="020B0503020204020204" charset="-122"/>
              </a:rPr>
              <a:t>2018-2023</a:t>
            </a:r>
            <a:r>
              <a:rPr lang="zh-CN" altLang="en-US" sz="1200">
                <a:solidFill>
                  <a:srgbClr val="000000"/>
                </a:solidFill>
                <a:latin typeface="微软雅黑" panose="020B0503020204020204" charset="-122"/>
                <a:ea typeface="微软雅黑" panose="020B0503020204020204" charset="-122"/>
              </a:rPr>
              <a:t>）、广州市临床特色技术项目（</a:t>
            </a:r>
            <a:r>
              <a:rPr lang="en-US" altLang="zh-CN" sz="1200">
                <a:solidFill>
                  <a:srgbClr val="000000"/>
                </a:solidFill>
                <a:latin typeface="微软雅黑" panose="020B0503020204020204" charset="-122"/>
                <a:ea typeface="微软雅黑" panose="020B0503020204020204" charset="-122"/>
              </a:rPr>
              <a:t>2020.1-2022.12</a:t>
            </a:r>
            <a:r>
              <a:rPr lang="zh-CN" altLang="en-US" sz="1200">
                <a:solidFill>
                  <a:srgbClr val="000000"/>
                </a:solidFill>
                <a:latin typeface="微软雅黑" panose="020B0503020204020204" charset="-122"/>
                <a:ea typeface="微软雅黑" panose="020B0503020204020204" charset="-122"/>
              </a:rPr>
              <a:t>）。</a:t>
            </a:r>
            <a:endParaRPr lang="zh-CN" altLang="en-US" sz="1200" dirty="0">
              <a:solidFill>
                <a:srgbClr val="000000"/>
              </a:solidFill>
              <a:latin typeface="微软雅黑" panose="020B0503020204020204" charset="-122"/>
              <a:ea typeface="微软雅黑" panose="020B0503020204020204" charset="-122"/>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base">
              <a:defRPr/>
            </a:pPr>
            <a:endParaRPr lang="en-US" altLang="zh-CN" sz="1200" strike="noStrike" noProof="1" dirty="0">
              <a:solidFill>
                <a:prstClr val="white"/>
              </a:solidFill>
            </a:endParaRPr>
          </a:p>
        </p:txBody>
      </p:sp>
      <p:sp>
        <p:nvSpPr>
          <p:cNvPr id="22" name="文本框 21"/>
          <p:cNvSpPr txBox="1"/>
          <p:nvPr/>
        </p:nvSpPr>
        <p:spPr>
          <a:xfrm>
            <a:off x="2646363" y="-11112"/>
            <a:ext cx="6888163" cy="534988"/>
          </a:xfrm>
          <a:prstGeom prst="rect">
            <a:avLst/>
          </a:prstGeom>
          <a:noFill/>
        </p:spPr>
        <p:txBody>
          <a:bodyPr>
            <a:spAutoFit/>
          </a:bodyPr>
          <a:lstStyle/>
          <a:p>
            <a:pPr marR="0" defTabSz="914400" eaLnBrk="0" fontAlgn="auto" hangingPunct="0">
              <a:lnSpc>
                <a:spcPct val="120000"/>
              </a:lnSpc>
              <a:buClrTx/>
              <a:buSzTx/>
              <a:buFontTx/>
              <a:buNone/>
              <a:defRPr/>
            </a:pPr>
            <a:r>
              <a:rPr kumimoji="0" lang="zh-CN" altLang="en-US" sz="2400" b="1" i="0" kern="1200" cap="none" spc="0" normalizeH="0" baseline="0" noProof="1" dirty="0">
                <a:solidFill>
                  <a:prstClr val="white"/>
                </a:solidFill>
                <a:latin typeface="微软雅黑" panose="020B0503020204020204" charset="-122"/>
                <a:ea typeface="微软雅黑" panose="020B0503020204020204" charset="-122"/>
                <a:cs typeface="+mn-cs"/>
              </a:rPr>
              <a:t>李旺林   </a:t>
            </a:r>
            <a:r>
              <a:rPr kumimoji="0" lang="zh-CN" altLang="en-US" sz="1400" b="1" i="0" kern="1200" cap="none" spc="0" normalizeH="0" baseline="0" noProof="1" dirty="0">
                <a:solidFill>
                  <a:prstClr val="white"/>
                </a:solidFill>
                <a:latin typeface="微软雅黑" panose="020B0503020204020204" charset="-122"/>
                <a:ea typeface="微软雅黑" panose="020B0503020204020204" charset="-122"/>
                <a:cs typeface="+mn-cs"/>
              </a:rPr>
              <a:t>主任医师</a:t>
            </a:r>
            <a:r>
              <a:rPr kumimoji="0" lang="zh-CN" altLang="en-US" sz="1400" b="1" i="0" kern="1200" cap="none" spc="120" normalizeH="0" baseline="0" noProof="1">
                <a:solidFill>
                  <a:prstClr val="white"/>
                </a:solidFill>
                <a:latin typeface="微软雅黑" panose="020B0503020204020204" charset="-122"/>
                <a:ea typeface="微软雅黑" panose="020B0503020204020204" charset="-122"/>
                <a:cs typeface="+mn-cs"/>
              </a:rPr>
              <a:t>、硕士生导师</a:t>
            </a:r>
            <a:endParaRPr kumimoji="0" lang="en-US" altLang="zh-CN" sz="2000" b="1" i="0" kern="1200" cap="none" spc="0" normalizeH="0" baseline="0" noProof="1" dirty="0">
              <a:solidFill>
                <a:prstClr val="white"/>
              </a:solidFill>
              <a:latin typeface="微软雅黑" panose="020B0503020204020204" charset="-122"/>
              <a:ea typeface="微软雅黑" panose="020B0503020204020204" charset="-122"/>
              <a:cs typeface="+mn-cs"/>
            </a:endParaRPr>
          </a:p>
        </p:txBody>
      </p:sp>
      <p:sp>
        <p:nvSpPr>
          <p:cNvPr id="23" name="文本框 22"/>
          <p:cNvSpPr txBox="1"/>
          <p:nvPr/>
        </p:nvSpPr>
        <p:spPr>
          <a:xfrm>
            <a:off x="2630488" y="404813"/>
            <a:ext cx="7764463" cy="1076325"/>
          </a:xfrm>
          <a:prstGeom prst="rect">
            <a:avLst/>
          </a:prstGeom>
          <a:noFill/>
        </p:spPr>
        <p:txBody>
          <a:bodyPr>
            <a:spAutoFit/>
          </a:bodyPr>
          <a:lstStyle/>
          <a:p>
            <a:pPr marR="0" defTabSz="914400" eaLnBrk="0" fontAlgn="auto" hangingPunct="0">
              <a:buClrTx/>
              <a:buSzTx/>
              <a:buFontTx/>
              <a:buNone/>
              <a:defRPr/>
            </a:pPr>
            <a:r>
              <a:rPr lang="zh-CN" altLang="en-US" sz="1200" b="1" spc="120" noProof="1" smtClean="0">
                <a:solidFill>
                  <a:prstClr val="white"/>
                </a:solidFill>
                <a:latin typeface="微软雅黑" panose="020B0503020204020204" charset="-122"/>
                <a:ea typeface="微软雅黑" panose="020B0503020204020204" charset="-122"/>
                <a:cs typeface="+mn-cs"/>
                <a:sym typeface="+mn-ea"/>
              </a:rPr>
              <a:t>广州医师协会普外分会 主任委员、</a:t>
            </a:r>
            <a:r>
              <a:rPr kumimoji="0" lang="zh-CN" altLang="en-US" sz="1200" b="1" i="0" kern="1200" cap="none" spc="120" normalizeH="0" baseline="0" noProof="1" smtClean="0">
                <a:solidFill>
                  <a:prstClr val="white"/>
                </a:solidFill>
                <a:latin typeface="微软雅黑" panose="020B0503020204020204" charset="-122"/>
                <a:ea typeface="微软雅黑" panose="020B0503020204020204" charset="-122"/>
                <a:cs typeface="+mn-cs"/>
              </a:rPr>
              <a:t>中国抗癌协会康复会中西医结合分会副主任委员、中国抗癌协会微生态营养学组副组长、广东省医院协会结直肠肿瘤专业委员会副主任委员、广州医师协会微创外科分会副主任委员、</a:t>
            </a:r>
            <a:r>
              <a:rPr kumimoji="0" lang="zh-CN" altLang="en-US" sz="1200" b="1" i="0" kern="1200" cap="none" spc="120" normalizeH="0" baseline="0" noProof="1" smtClean="0">
                <a:solidFill>
                  <a:prstClr val="white"/>
                </a:solidFill>
                <a:latin typeface="微软雅黑" panose="020B0503020204020204" charset="-122"/>
                <a:ea typeface="微软雅黑" panose="020B0503020204020204" charset="-122"/>
                <a:cs typeface="+mn-cs"/>
                <a:sym typeface="+mn-ea"/>
              </a:rPr>
              <a:t>广州市医学会胃肠外科分会副主任委员、广东省医学会结直肠肛门疾病学组副组长 </a:t>
            </a:r>
            <a:endParaRPr kumimoji="0" lang="zh-CN" altLang="en-US" sz="1200" b="1" i="0" kern="1200" cap="none" spc="120" normalizeH="0" baseline="0" noProof="1" smtClean="0">
              <a:solidFill>
                <a:prstClr val="white"/>
              </a:solidFill>
              <a:latin typeface="微软雅黑" panose="020B0503020204020204" charset="-122"/>
              <a:ea typeface="微软雅黑" panose="020B0503020204020204" charset="-122"/>
              <a:cs typeface="+mn-cs"/>
            </a:endParaRPr>
          </a:p>
          <a:p>
            <a:pPr marR="0" defTabSz="914400" eaLnBrk="0" fontAlgn="auto" hangingPunct="0">
              <a:buClrTx/>
              <a:buSzTx/>
              <a:buFontTx/>
              <a:buNone/>
              <a:defRPr/>
            </a:pPr>
            <a:endParaRPr kumimoji="0" lang="zh-CN" altLang="en-US" sz="1400" b="1" i="0" kern="1200" cap="none" spc="120" normalizeH="0" baseline="0" noProof="1" smtClean="0">
              <a:solidFill>
                <a:prstClr val="white"/>
              </a:solidFill>
              <a:latin typeface="微软雅黑" panose="020B0503020204020204" charset="-122"/>
              <a:ea typeface="微软雅黑" panose="020B0503020204020204" charset="-122"/>
              <a:cs typeface="+mn-cs"/>
            </a:endParaRPr>
          </a:p>
          <a:p>
            <a:pPr marR="0" defTabSz="914400" eaLnBrk="0" fontAlgn="auto" hangingPunct="0">
              <a:buClrTx/>
              <a:buSzTx/>
              <a:buFontTx/>
              <a:buNone/>
              <a:defRPr/>
            </a:pPr>
            <a:endParaRPr kumimoji="0" lang="zh-CN" altLang="en-US" sz="1400" b="1" i="0" kern="1200" cap="none" spc="120" normalizeH="0" baseline="0" noProof="1">
              <a:solidFill>
                <a:prstClr val="white"/>
              </a:solidFill>
              <a:latin typeface="微软雅黑" panose="020B0503020204020204" charset="-122"/>
              <a:ea typeface="微软雅黑" panose="020B0503020204020204" charset="-122"/>
              <a:cs typeface="+mn-cs"/>
            </a:endParaRPr>
          </a:p>
        </p:txBody>
      </p:sp>
      <p:sp>
        <p:nvSpPr>
          <p:cNvPr id="24" name="矩形 23"/>
          <p:cNvSpPr/>
          <p:nvPr/>
        </p:nvSpPr>
        <p:spPr>
          <a:xfrm>
            <a:off x="444500" y="0"/>
            <a:ext cx="1806575"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3083" name="矩形 2"/>
          <p:cNvSpPr/>
          <p:nvPr/>
        </p:nvSpPr>
        <p:spPr>
          <a:xfrm>
            <a:off x="2603500" y="2884488"/>
            <a:ext cx="4127500" cy="1087437"/>
          </a:xfrm>
          <a:prstGeom prst="rect">
            <a:avLst/>
          </a:prstGeom>
          <a:noFill/>
          <a:ln w="9525">
            <a:noFill/>
          </a:ln>
        </p:spPr>
        <p:txBody>
          <a:bodyPr anchor="t" anchorCtr="0">
            <a:spAutoFit/>
          </a:bodyPr>
          <a:p>
            <a:pPr eaLnBrk="0" hangingPunct="0"/>
            <a:r>
              <a:rPr lang="zh-CN" altLang="zh-CN" sz="1200">
                <a:solidFill>
                  <a:srgbClr val="000000"/>
                </a:solidFill>
                <a:latin typeface="微软雅黑" panose="020B0503020204020204" charset="-122"/>
                <a:ea typeface="微软雅黑" panose="020B0503020204020204" charset="-122"/>
              </a:rPr>
              <a:t>1993.09-1998.06  </a:t>
            </a:r>
            <a:r>
              <a:rPr lang="zh-CN" altLang="en-US" sz="1200">
                <a:solidFill>
                  <a:srgbClr val="000000"/>
                </a:solidFill>
                <a:latin typeface="微软雅黑" panose="020B0503020204020204" charset="-122"/>
                <a:ea typeface="微软雅黑" panose="020B0503020204020204" charset="-122"/>
              </a:rPr>
              <a:t>南昌大学 学士学位</a:t>
            </a:r>
            <a:endParaRPr lang="zh-CN" altLang="en-US" sz="1200">
              <a:solidFill>
                <a:srgbClr val="000000"/>
              </a:solidFill>
              <a:latin typeface="微软雅黑" panose="020B0503020204020204" charset="-122"/>
              <a:ea typeface="微软雅黑" panose="020B0503020204020204" charset="-122"/>
            </a:endParaRPr>
          </a:p>
          <a:p>
            <a:pPr eaLnBrk="0" hangingPunct="0"/>
            <a:r>
              <a:rPr lang="zh-CN" altLang="zh-CN" sz="1200">
                <a:solidFill>
                  <a:srgbClr val="000000"/>
                </a:solidFill>
                <a:latin typeface="微软雅黑" panose="020B0503020204020204" charset="-122"/>
                <a:ea typeface="微软雅黑" panose="020B0503020204020204" charset="-122"/>
              </a:rPr>
              <a:t>2002.09-2005.06  </a:t>
            </a:r>
            <a:r>
              <a:rPr lang="zh-CN" altLang="en-US" sz="1200">
                <a:solidFill>
                  <a:srgbClr val="000000"/>
                </a:solidFill>
                <a:latin typeface="微软雅黑" panose="020B0503020204020204" charset="-122"/>
                <a:ea typeface="微软雅黑" panose="020B0503020204020204" charset="-122"/>
              </a:rPr>
              <a:t>广州医学院 硕士学位</a:t>
            </a:r>
            <a:endParaRPr lang="zh-CN" altLang="en-US" sz="1200">
              <a:solidFill>
                <a:srgbClr val="000000"/>
              </a:solidFill>
              <a:latin typeface="微软雅黑" panose="020B0503020204020204" charset="-122"/>
              <a:ea typeface="微软雅黑" panose="020B0503020204020204" charset="-122"/>
            </a:endParaRPr>
          </a:p>
          <a:p>
            <a:pPr eaLnBrk="0" hangingPunct="0"/>
            <a:r>
              <a:rPr lang="zh-CN" altLang="zh-CN" sz="1200">
                <a:solidFill>
                  <a:srgbClr val="000000"/>
                </a:solidFill>
                <a:latin typeface="微软雅黑" panose="020B0503020204020204" charset="-122"/>
                <a:ea typeface="微软雅黑" panose="020B0503020204020204" charset="-122"/>
              </a:rPr>
              <a:t>2008.09-2011.06  </a:t>
            </a:r>
            <a:r>
              <a:rPr lang="zh-CN" altLang="en-US" sz="1200">
                <a:solidFill>
                  <a:srgbClr val="000000"/>
                </a:solidFill>
                <a:latin typeface="微软雅黑" panose="020B0503020204020204" charset="-122"/>
                <a:ea typeface="微软雅黑" panose="020B0503020204020204" charset="-122"/>
              </a:rPr>
              <a:t>中山大学</a:t>
            </a:r>
            <a:r>
              <a:rPr lang="en-US" altLang="zh-CN" sz="1200">
                <a:solidFill>
                  <a:srgbClr val="000000"/>
                </a:solidFill>
                <a:latin typeface="微软雅黑" panose="020B0503020204020204" charset="-122"/>
                <a:ea typeface="微软雅黑" panose="020B0503020204020204" charset="-122"/>
              </a:rPr>
              <a:t>  </a:t>
            </a:r>
            <a:r>
              <a:rPr lang="zh-CN" altLang="en-US" sz="1200">
                <a:solidFill>
                  <a:srgbClr val="000000"/>
                </a:solidFill>
                <a:latin typeface="微软雅黑" panose="020B0503020204020204" charset="-122"/>
                <a:ea typeface="微软雅黑" panose="020B0503020204020204" charset="-122"/>
              </a:rPr>
              <a:t>博士学位</a:t>
            </a:r>
            <a:endParaRPr lang="zh-CN" altLang="en-US" sz="1200">
              <a:solidFill>
                <a:srgbClr val="000000"/>
              </a:solidFill>
              <a:latin typeface="微软雅黑" panose="020B0503020204020204" charset="-122"/>
              <a:ea typeface="微软雅黑" panose="020B0503020204020204" charset="-122"/>
            </a:endParaRPr>
          </a:p>
          <a:p>
            <a:pPr eaLnBrk="0" hangingPunct="0">
              <a:lnSpc>
                <a:spcPct val="120000"/>
              </a:lnSpc>
            </a:pPr>
            <a:r>
              <a:rPr lang="zh-CN" altLang="zh-CN" sz="1200">
                <a:solidFill>
                  <a:srgbClr val="000000"/>
                </a:solidFill>
                <a:latin typeface="微软雅黑" panose="020B0503020204020204" charset="-122"/>
                <a:ea typeface="微软雅黑" panose="020B0503020204020204" charset="-122"/>
              </a:rPr>
              <a:t>2009.07-2010.08 </a:t>
            </a:r>
            <a:r>
              <a:rPr lang="zh-CN" altLang="en-US" sz="1200">
                <a:solidFill>
                  <a:srgbClr val="000000"/>
                </a:solidFill>
                <a:latin typeface="微软雅黑" panose="020B0503020204020204" charset="-122"/>
                <a:ea typeface="微软雅黑" panose="020B0503020204020204" charset="-122"/>
              </a:rPr>
              <a:t>哈佛大学麻省总医院 访问学者</a:t>
            </a:r>
            <a:endParaRPr lang="en-US" altLang="zh-CN" sz="1200">
              <a:solidFill>
                <a:srgbClr val="000000"/>
              </a:solidFill>
              <a:latin typeface="微软雅黑" panose="020B0503020204020204" charset="-122"/>
              <a:ea typeface="微软雅黑" panose="020B0503020204020204" charset="-122"/>
            </a:endParaRPr>
          </a:p>
          <a:p>
            <a:pPr eaLnBrk="0" hangingPunct="0">
              <a:lnSpc>
                <a:spcPct val="120000"/>
              </a:lnSpc>
            </a:pPr>
            <a:r>
              <a:rPr lang="en-US" altLang="zh-CN" sz="1200">
                <a:solidFill>
                  <a:srgbClr val="000000"/>
                </a:solidFill>
                <a:latin typeface="微软雅黑" panose="020B0503020204020204" charset="-122"/>
                <a:ea typeface="微软雅黑" panose="020B0503020204020204" charset="-122"/>
              </a:rPr>
              <a:t>2015.07-2017.01 </a:t>
            </a:r>
            <a:r>
              <a:rPr lang="zh-CN" altLang="en-US" sz="1200">
                <a:solidFill>
                  <a:srgbClr val="000000"/>
                </a:solidFill>
                <a:latin typeface="微软雅黑" panose="020B0503020204020204" charset="-122"/>
                <a:ea typeface="微软雅黑" panose="020B0503020204020204" charset="-122"/>
              </a:rPr>
              <a:t>克利夫兰医学中心 访问学者</a:t>
            </a:r>
            <a:endParaRPr lang="zh-CN" altLang="zh-CN" sz="1200">
              <a:solidFill>
                <a:srgbClr val="000000"/>
              </a:solidFill>
              <a:latin typeface="微软雅黑" panose="020B0503020204020204" charset="-122"/>
              <a:ea typeface="微软雅黑" panose="020B0503020204020204" charset="-122"/>
            </a:endParaRPr>
          </a:p>
        </p:txBody>
      </p:sp>
      <p:sp>
        <p:nvSpPr>
          <p:cNvPr id="3084" name="文本框 17"/>
          <p:cNvSpPr txBox="1"/>
          <p:nvPr/>
        </p:nvSpPr>
        <p:spPr>
          <a:xfrm>
            <a:off x="2806700" y="1300163"/>
            <a:ext cx="1441450" cy="306387"/>
          </a:xfrm>
          <a:prstGeom prst="rect">
            <a:avLst/>
          </a:prstGeom>
          <a:noFill/>
          <a:ln w="9525">
            <a:noFill/>
          </a:ln>
        </p:spPr>
        <p:txBody>
          <a:bodyPr wrap="none" anchor="t" anchorCtr="0">
            <a:spAutoFit/>
          </a:bodyPr>
          <a:p>
            <a:pPr eaLnBrk="0" hangingPunct="0"/>
            <a:r>
              <a:rPr lang="zh-CN" altLang="en-US" sz="1400" b="1">
                <a:solidFill>
                  <a:srgbClr val="000000"/>
                </a:solidFill>
                <a:latin typeface="微软雅黑" panose="020B0503020204020204" charset="-122"/>
                <a:ea typeface="微软雅黑" panose="020B0503020204020204" charset="-122"/>
              </a:rPr>
              <a:t>招生专业与类型</a:t>
            </a:r>
            <a:endParaRPr lang="zh-CN" altLang="en-US" sz="1400" b="1">
              <a:solidFill>
                <a:srgbClr val="000000"/>
              </a:solidFill>
              <a:latin typeface="微软雅黑" panose="020B0503020204020204" charset="-122"/>
              <a:ea typeface="微软雅黑" panose="020B0503020204020204" charset="-122"/>
            </a:endParaRPr>
          </a:p>
        </p:txBody>
      </p:sp>
      <p:pic>
        <p:nvPicPr>
          <p:cNvPr id="3085" name="图片 24"/>
          <p:cNvPicPr>
            <a:picLocks noChangeAspect="1"/>
          </p:cNvPicPr>
          <p:nvPr/>
        </p:nvPicPr>
        <p:blipFill>
          <a:blip r:embed="rId2"/>
          <a:srcRect t="3896" r="91544" b="3088"/>
          <a:stretch>
            <a:fillRect/>
          </a:stretch>
        </p:blipFill>
        <p:spPr>
          <a:xfrm>
            <a:off x="2517775" y="2535238"/>
            <a:ext cx="307975" cy="358775"/>
          </a:xfrm>
          <a:prstGeom prst="rect">
            <a:avLst/>
          </a:prstGeom>
          <a:noFill/>
          <a:ln w="9525">
            <a:noFill/>
          </a:ln>
        </p:spPr>
      </p:pic>
      <p:sp>
        <p:nvSpPr>
          <p:cNvPr id="3086" name="文本框 25"/>
          <p:cNvSpPr txBox="1"/>
          <p:nvPr/>
        </p:nvSpPr>
        <p:spPr>
          <a:xfrm>
            <a:off x="2798763" y="2560638"/>
            <a:ext cx="903287" cy="307975"/>
          </a:xfrm>
          <a:prstGeom prst="rect">
            <a:avLst/>
          </a:prstGeom>
          <a:noFill/>
          <a:ln w="9525">
            <a:noFill/>
          </a:ln>
        </p:spPr>
        <p:txBody>
          <a:bodyPr wrap="none" anchor="t" anchorCtr="0">
            <a:spAutoFit/>
          </a:bodyPr>
          <a:p>
            <a:pPr eaLnBrk="0" hangingPunct="0"/>
            <a:r>
              <a:rPr lang="zh-CN" altLang="en-US" sz="1400" b="1">
                <a:solidFill>
                  <a:srgbClr val="000000"/>
                </a:solidFill>
                <a:latin typeface="微软雅黑" panose="020B0503020204020204" charset="-122"/>
                <a:ea typeface="微软雅黑" panose="020B0503020204020204" charset="-122"/>
              </a:rPr>
              <a:t>教育经历</a:t>
            </a:r>
            <a:endParaRPr lang="zh-CN" altLang="en-US" sz="1400" b="1">
              <a:solidFill>
                <a:srgbClr val="000000"/>
              </a:solidFill>
              <a:latin typeface="微软雅黑" panose="020B0503020204020204" charset="-122"/>
              <a:ea typeface="微软雅黑" panose="020B0503020204020204" charset="-122"/>
            </a:endParaRPr>
          </a:p>
        </p:txBody>
      </p:sp>
      <p:pic>
        <p:nvPicPr>
          <p:cNvPr id="3087" name="图片 27"/>
          <p:cNvPicPr>
            <a:picLocks noChangeAspect="1"/>
          </p:cNvPicPr>
          <p:nvPr/>
        </p:nvPicPr>
        <p:blipFill>
          <a:blip r:embed="rId2"/>
          <a:srcRect t="3896" r="91544" b="3088"/>
          <a:stretch>
            <a:fillRect/>
          </a:stretch>
        </p:blipFill>
        <p:spPr>
          <a:xfrm>
            <a:off x="6731000" y="1274763"/>
            <a:ext cx="307975" cy="358775"/>
          </a:xfrm>
          <a:prstGeom prst="rect">
            <a:avLst/>
          </a:prstGeom>
          <a:noFill/>
          <a:ln w="9525">
            <a:noFill/>
          </a:ln>
        </p:spPr>
      </p:pic>
      <p:sp>
        <p:nvSpPr>
          <p:cNvPr id="3088" name="文本框 28"/>
          <p:cNvSpPr txBox="1"/>
          <p:nvPr/>
        </p:nvSpPr>
        <p:spPr>
          <a:xfrm>
            <a:off x="7011988" y="1300163"/>
            <a:ext cx="901700" cy="306387"/>
          </a:xfrm>
          <a:prstGeom prst="rect">
            <a:avLst/>
          </a:prstGeom>
          <a:noFill/>
          <a:ln w="9525">
            <a:noFill/>
          </a:ln>
        </p:spPr>
        <p:txBody>
          <a:bodyPr wrap="none" anchor="t" anchorCtr="0">
            <a:spAutoFit/>
          </a:bodyPr>
          <a:p>
            <a:pPr eaLnBrk="0" hangingPunct="0"/>
            <a:r>
              <a:rPr lang="zh-CN" altLang="en-US" sz="1400" b="1">
                <a:solidFill>
                  <a:srgbClr val="000000"/>
                </a:solidFill>
                <a:latin typeface="微软雅黑" panose="020B0503020204020204" charset="-122"/>
                <a:ea typeface="微软雅黑" panose="020B0503020204020204" charset="-122"/>
              </a:rPr>
              <a:t>科研工作</a:t>
            </a:r>
            <a:endParaRPr lang="zh-CN" altLang="en-US" sz="1400" b="1">
              <a:solidFill>
                <a:srgbClr val="000000"/>
              </a:solidFill>
              <a:latin typeface="微软雅黑" panose="020B0503020204020204" charset="-122"/>
              <a:ea typeface="微软雅黑" panose="020B0503020204020204" charset="-122"/>
            </a:endParaRPr>
          </a:p>
        </p:txBody>
      </p:sp>
      <p:sp>
        <p:nvSpPr>
          <p:cNvPr id="3089" name="矩形 31"/>
          <p:cNvSpPr/>
          <p:nvPr/>
        </p:nvSpPr>
        <p:spPr>
          <a:xfrm>
            <a:off x="2551113" y="4192588"/>
            <a:ext cx="3703637" cy="1752600"/>
          </a:xfrm>
          <a:prstGeom prst="rect">
            <a:avLst/>
          </a:prstGeom>
          <a:noFill/>
          <a:ln w="9525">
            <a:noFill/>
          </a:ln>
        </p:spPr>
        <p:txBody>
          <a:bodyPr anchor="t" anchorCtr="0">
            <a:spAutoFit/>
          </a:bodyPr>
          <a:p>
            <a:pPr eaLnBrk="0" hangingPunct="0"/>
            <a:r>
              <a:rPr lang="zh-CN" altLang="en-US" sz="1200" dirty="0">
                <a:solidFill>
                  <a:srgbClr val="000000"/>
                </a:solidFill>
                <a:latin typeface="微软雅黑" panose="020B0503020204020204" charset="-122"/>
                <a:ea typeface="微软雅黑" panose="020B0503020204020204" charset="-122"/>
              </a:rPr>
              <a:t>       </a:t>
            </a:r>
            <a:endParaRPr lang="en-US" altLang="zh-CN" sz="1200" dirty="0">
              <a:solidFill>
                <a:srgbClr val="000000"/>
              </a:solidFill>
              <a:latin typeface="微软雅黑" panose="020B0503020204020204" charset="-122"/>
              <a:ea typeface="微软雅黑" panose="020B0503020204020204" charset="-122"/>
            </a:endParaRPr>
          </a:p>
          <a:p>
            <a:pPr eaLnBrk="0" hangingPunct="0"/>
            <a:r>
              <a:rPr lang="zh-CN" altLang="en-US" sz="1200">
                <a:solidFill>
                  <a:srgbClr val="000000"/>
                </a:solidFill>
                <a:latin typeface="微软雅黑" panose="020B0503020204020204" charset="-122"/>
                <a:ea typeface="微软雅黑" panose="020B0503020204020204" charset="-122"/>
              </a:rPr>
              <a:t>获</a:t>
            </a:r>
            <a:r>
              <a:rPr lang="en-US" altLang="zh-CN" sz="1200">
                <a:solidFill>
                  <a:srgbClr val="000000"/>
                </a:solidFill>
                <a:latin typeface="微软雅黑" panose="020B0503020204020204" charset="-122"/>
                <a:ea typeface="微软雅黑" panose="020B0503020204020204" charset="-122"/>
              </a:rPr>
              <a:t>2021</a:t>
            </a:r>
            <a:r>
              <a:rPr lang="zh-CN" altLang="en-US" sz="1200">
                <a:solidFill>
                  <a:srgbClr val="000000"/>
                </a:solidFill>
                <a:latin typeface="微软雅黑" panose="020B0503020204020204" charset="-122"/>
                <a:ea typeface="微软雅黑" panose="020B0503020204020204" charset="-122"/>
              </a:rPr>
              <a:t>年获广东省医学科学一等奖、</a:t>
            </a:r>
            <a:r>
              <a:rPr lang="zh-CN" altLang="zh-CN" sz="1200">
                <a:solidFill>
                  <a:srgbClr val="000000"/>
                </a:solidFill>
                <a:latin typeface="微软雅黑" panose="020B0503020204020204" charset="-122"/>
                <a:ea typeface="微软雅黑" panose="020B0503020204020204" charset="-122"/>
              </a:rPr>
              <a:t>2008</a:t>
            </a:r>
            <a:r>
              <a:rPr lang="zh-CN" altLang="en-US" sz="1200">
                <a:solidFill>
                  <a:srgbClr val="000000"/>
                </a:solidFill>
                <a:latin typeface="微软雅黑" panose="020B0503020204020204" charset="-122"/>
                <a:ea typeface="微软雅黑" panose="020B0503020204020204" charset="-122"/>
              </a:rPr>
              <a:t>年</a:t>
            </a:r>
            <a:r>
              <a:rPr lang="zh-CN" altLang="zh-CN" sz="1200">
                <a:solidFill>
                  <a:srgbClr val="000000"/>
                </a:solidFill>
                <a:latin typeface="微软雅黑" panose="020B0503020204020204" charset="-122"/>
                <a:ea typeface="微软雅黑" panose="020B0503020204020204" charset="-122"/>
              </a:rPr>
              <a:t>11</a:t>
            </a:r>
            <a:r>
              <a:rPr lang="zh-CN" altLang="en-US" sz="1200">
                <a:solidFill>
                  <a:srgbClr val="000000"/>
                </a:solidFill>
                <a:latin typeface="微软雅黑" panose="020B0503020204020204" charset="-122"/>
                <a:ea typeface="微软雅黑" panose="020B0503020204020204" charset="-122"/>
              </a:rPr>
              <a:t>月广州市科技进步一等奖、</a:t>
            </a:r>
            <a:r>
              <a:rPr lang="zh-CN" altLang="zh-CN" sz="1200">
                <a:solidFill>
                  <a:srgbClr val="000000"/>
                </a:solidFill>
                <a:latin typeface="微软雅黑" panose="020B0503020204020204" charset="-122"/>
                <a:ea typeface="微软雅黑" panose="020B0503020204020204" charset="-122"/>
              </a:rPr>
              <a:t>2009</a:t>
            </a:r>
            <a:r>
              <a:rPr lang="zh-CN" altLang="en-US" sz="1200">
                <a:solidFill>
                  <a:srgbClr val="000000"/>
                </a:solidFill>
                <a:latin typeface="微软雅黑" panose="020B0503020204020204" charset="-122"/>
                <a:ea typeface="微软雅黑" panose="020B0503020204020204" charset="-122"/>
              </a:rPr>
              <a:t>年</a:t>
            </a:r>
            <a:r>
              <a:rPr lang="zh-CN" altLang="zh-CN" sz="1200">
                <a:solidFill>
                  <a:srgbClr val="000000"/>
                </a:solidFill>
                <a:latin typeface="微软雅黑" panose="020B0503020204020204" charset="-122"/>
                <a:ea typeface="微软雅黑" panose="020B0503020204020204" charset="-122"/>
              </a:rPr>
              <a:t>7</a:t>
            </a:r>
            <a:r>
              <a:rPr lang="zh-CN" altLang="en-US" sz="1200">
                <a:solidFill>
                  <a:srgbClr val="000000"/>
                </a:solidFill>
                <a:latin typeface="微软雅黑" panose="020B0503020204020204" charset="-122"/>
                <a:ea typeface="微软雅黑" panose="020B0503020204020204" charset="-122"/>
              </a:rPr>
              <a:t>月广东省科技进步二等奖、</a:t>
            </a:r>
            <a:r>
              <a:rPr lang="zh-CN" altLang="zh-CN" sz="1200">
                <a:solidFill>
                  <a:srgbClr val="000000"/>
                </a:solidFill>
                <a:latin typeface="微软雅黑" panose="020B0503020204020204" charset="-122"/>
                <a:ea typeface="微软雅黑" panose="020B0503020204020204" charset="-122"/>
              </a:rPr>
              <a:t>2002</a:t>
            </a:r>
            <a:r>
              <a:rPr lang="zh-CN" altLang="en-US" sz="1200">
                <a:solidFill>
                  <a:srgbClr val="000000"/>
                </a:solidFill>
                <a:latin typeface="微软雅黑" panose="020B0503020204020204" charset="-122"/>
                <a:ea typeface="微软雅黑" panose="020B0503020204020204" charset="-122"/>
              </a:rPr>
              <a:t>年赣州市科技进步三等奖；</a:t>
            </a:r>
            <a:r>
              <a:rPr lang="zh-CN" altLang="zh-CN" sz="1200">
                <a:solidFill>
                  <a:srgbClr val="000000"/>
                </a:solidFill>
                <a:latin typeface="微软雅黑" panose="020B0503020204020204" charset="-122"/>
                <a:ea typeface="微软雅黑" panose="020B0503020204020204" charset="-122"/>
              </a:rPr>
              <a:t>2010</a:t>
            </a:r>
            <a:r>
              <a:rPr lang="zh-CN" altLang="en-US" sz="1200">
                <a:solidFill>
                  <a:srgbClr val="000000"/>
                </a:solidFill>
                <a:latin typeface="微软雅黑" panose="020B0503020204020204" charset="-122"/>
                <a:ea typeface="微软雅黑" panose="020B0503020204020204" charset="-122"/>
              </a:rPr>
              <a:t>年纳入广州市卫生局局管优秀人才和广州市第一人民医院院管优秀科技人才管理</a:t>
            </a:r>
            <a:r>
              <a:rPr lang="en-US" altLang="zh-CN" sz="1200">
                <a:solidFill>
                  <a:srgbClr val="000000"/>
                </a:solidFill>
                <a:latin typeface="微软雅黑" panose="020B0503020204020204" charset="-122"/>
                <a:ea typeface="微软雅黑" panose="020B0503020204020204" charset="-122"/>
              </a:rPr>
              <a:t>;</a:t>
            </a:r>
            <a:r>
              <a:rPr lang="zh-CN" altLang="en-US" sz="1200">
                <a:solidFill>
                  <a:srgbClr val="000000"/>
                </a:solidFill>
                <a:latin typeface="微软雅黑" panose="020B0503020204020204" charset="-122"/>
                <a:ea typeface="微软雅黑" panose="020B0503020204020204" charset="-122"/>
              </a:rPr>
              <a:t>广州市高层次卫生人才</a:t>
            </a:r>
            <a:r>
              <a:rPr lang="en-US" altLang="zh-CN" sz="1200">
                <a:solidFill>
                  <a:srgbClr val="000000"/>
                </a:solidFill>
                <a:latin typeface="微软雅黑" panose="020B0503020204020204" charset="-122"/>
                <a:ea typeface="微软雅黑" panose="020B0503020204020204" charset="-122"/>
              </a:rPr>
              <a:t>; </a:t>
            </a:r>
            <a:r>
              <a:rPr lang="zh-CN" altLang="en-US" sz="1200">
                <a:solidFill>
                  <a:srgbClr val="000000"/>
                </a:solidFill>
                <a:latin typeface="微软雅黑" panose="020B0503020204020204" charset="-122"/>
                <a:ea typeface="微软雅黑" panose="020B0503020204020204" charset="-122"/>
              </a:rPr>
              <a:t>广州市医学重点人才</a:t>
            </a:r>
            <a:r>
              <a:rPr lang="en-US" altLang="zh-CN" sz="1200">
                <a:solidFill>
                  <a:srgbClr val="000000"/>
                </a:solidFill>
                <a:latin typeface="微软雅黑" panose="020B0503020204020204" charset="-122"/>
                <a:ea typeface="微软雅黑" panose="020B0503020204020204" charset="-122"/>
              </a:rPr>
              <a:t>; </a:t>
            </a:r>
            <a:r>
              <a:rPr lang="zh-CN" altLang="en-US" sz="1200">
                <a:solidFill>
                  <a:srgbClr val="000000"/>
                </a:solidFill>
                <a:latin typeface="微软雅黑" panose="020B0503020204020204" charset="-122"/>
                <a:ea typeface="微软雅黑" panose="020B0503020204020204" charset="-122"/>
              </a:rPr>
              <a:t>岭南名医</a:t>
            </a:r>
            <a:r>
              <a:rPr lang="en-US" altLang="zh-CN" sz="1200">
                <a:solidFill>
                  <a:srgbClr val="000000"/>
                </a:solidFill>
                <a:latin typeface="微软雅黑" panose="020B0503020204020204" charset="-122"/>
                <a:ea typeface="微软雅黑" panose="020B0503020204020204" charset="-122"/>
              </a:rPr>
              <a:t>; </a:t>
            </a:r>
            <a:r>
              <a:rPr lang="zh-CN" altLang="en-US" sz="1200">
                <a:solidFill>
                  <a:srgbClr val="000000"/>
                </a:solidFill>
                <a:latin typeface="微软雅黑" panose="020B0503020204020204" charset="-122"/>
                <a:ea typeface="微软雅黑" panose="020B0503020204020204" charset="-122"/>
              </a:rPr>
              <a:t>羊城好医生</a:t>
            </a:r>
            <a:r>
              <a:rPr lang="en-US" altLang="zh-CN" sz="1200">
                <a:solidFill>
                  <a:srgbClr val="000000"/>
                </a:solidFill>
                <a:latin typeface="微软雅黑" panose="020B0503020204020204" charset="-122"/>
                <a:ea typeface="微软雅黑" panose="020B0503020204020204" charset="-122"/>
              </a:rPr>
              <a:t>; </a:t>
            </a:r>
            <a:r>
              <a:rPr lang="zh-CN" altLang="en-US" sz="1200">
                <a:solidFill>
                  <a:srgbClr val="000000"/>
                </a:solidFill>
                <a:latin typeface="微软雅黑" panose="020B0503020204020204" charset="-122"/>
                <a:ea typeface="微软雅黑" panose="020B0503020204020204" charset="-122"/>
              </a:rPr>
              <a:t>广东省杰出青年医学人才</a:t>
            </a:r>
            <a:endParaRPr lang="en-US" altLang="zh-CN" sz="1200">
              <a:solidFill>
                <a:srgbClr val="000000"/>
              </a:solidFill>
              <a:latin typeface="微软雅黑" panose="020B0503020204020204" charset="-122"/>
              <a:ea typeface="微软雅黑" panose="020B0503020204020204" charset="-122"/>
            </a:endParaRPr>
          </a:p>
          <a:p>
            <a:pPr eaLnBrk="0" hangingPunct="0"/>
            <a:endParaRPr lang="zh-CN" altLang="en-US" sz="1200" dirty="0">
              <a:solidFill>
                <a:srgbClr val="000000"/>
              </a:solidFill>
              <a:latin typeface="微软雅黑" panose="020B0503020204020204" charset="-122"/>
              <a:ea typeface="微软雅黑" panose="020B0503020204020204" charset="-122"/>
            </a:endParaRPr>
          </a:p>
        </p:txBody>
      </p:sp>
      <p:pic>
        <p:nvPicPr>
          <p:cNvPr id="3090" name="图片 1"/>
          <p:cNvPicPr>
            <a:picLocks noChangeAspect="1"/>
          </p:cNvPicPr>
          <p:nvPr/>
        </p:nvPicPr>
        <p:blipFill>
          <a:blip r:embed="rId3"/>
          <a:stretch>
            <a:fillRect/>
          </a:stretch>
        </p:blipFill>
        <p:spPr>
          <a:xfrm>
            <a:off x="10774363" y="0"/>
            <a:ext cx="1155700" cy="1157288"/>
          </a:xfrm>
          <a:prstGeom prst="rect">
            <a:avLst/>
          </a:prstGeom>
          <a:noFill/>
          <a:ln w="9525">
            <a:noFill/>
          </a:ln>
        </p:spPr>
      </p:pic>
      <p:pic>
        <p:nvPicPr>
          <p:cNvPr id="3091" name="图片 2"/>
          <p:cNvPicPr>
            <a:picLocks noChangeAspect="1"/>
          </p:cNvPicPr>
          <p:nvPr/>
        </p:nvPicPr>
        <p:blipFill>
          <a:blip r:embed="rId4"/>
          <a:stretch>
            <a:fillRect/>
          </a:stretch>
        </p:blipFill>
        <p:spPr>
          <a:xfrm>
            <a:off x="468313" y="1300163"/>
            <a:ext cx="1814512" cy="2706687"/>
          </a:xfrm>
          <a:prstGeom prst="rect">
            <a:avLst/>
          </a:prstGeom>
          <a:noFill/>
          <a:ln w="9525">
            <a:noFill/>
          </a:ln>
        </p:spPr>
      </p:pic>
      <p:pic>
        <p:nvPicPr>
          <p:cNvPr id="3092" name="图片 3"/>
          <p:cNvPicPr>
            <a:picLocks noChangeAspect="1"/>
          </p:cNvPicPr>
          <p:nvPr/>
        </p:nvPicPr>
        <p:blipFill>
          <a:blip r:embed="rId5"/>
          <a:stretch>
            <a:fillRect/>
          </a:stretch>
        </p:blipFill>
        <p:spPr>
          <a:xfrm>
            <a:off x="7107238" y="4498975"/>
            <a:ext cx="4008437" cy="1879600"/>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2384425" y="14288"/>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14338" name="图片 7"/>
          <p:cNvPicPr>
            <a:picLocks noChangeAspect="1"/>
          </p:cNvPicPr>
          <p:nvPr/>
        </p:nvPicPr>
        <p:blipFill>
          <a:blip r:embed="rId1"/>
          <a:srcRect t="3896" r="91544" b="3088"/>
          <a:stretch>
            <a:fillRect/>
          </a:stretch>
        </p:blipFill>
        <p:spPr>
          <a:xfrm>
            <a:off x="2525713" y="1274763"/>
            <a:ext cx="309562" cy="358775"/>
          </a:xfrm>
          <a:prstGeom prst="rect">
            <a:avLst/>
          </a:prstGeom>
          <a:noFill/>
          <a:ln w="9525">
            <a:noFill/>
          </a:ln>
        </p:spPr>
      </p:pic>
      <p:sp>
        <p:nvSpPr>
          <p:cNvPr id="14339" name="文本框 11"/>
          <p:cNvSpPr txBox="1"/>
          <p:nvPr/>
        </p:nvSpPr>
        <p:spPr>
          <a:xfrm>
            <a:off x="2678113" y="1639888"/>
            <a:ext cx="3579812" cy="5302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FontTx/>
              <a:buNone/>
            </a:pPr>
            <a:r>
              <a:rPr lang="zh-CN" altLang="en-US" sz="1100">
                <a:solidFill>
                  <a:srgbClr val="000000"/>
                </a:solidFill>
                <a:latin typeface="微软雅黑" panose="020B0503020204020204" charset="-122"/>
                <a:ea typeface="微软雅黑" panose="020B0503020204020204" charset="-122"/>
              </a:rPr>
              <a:t>学术型硕士：临床医学</a:t>
            </a:r>
            <a:r>
              <a:rPr lang="en-US" altLang="zh-CN" sz="1100">
                <a:solidFill>
                  <a:srgbClr val="000000"/>
                </a:solidFill>
                <a:latin typeface="微软雅黑" panose="020B0503020204020204" charset="-122"/>
                <a:ea typeface="微软雅黑" panose="020B0503020204020204" charset="-122"/>
              </a:rPr>
              <a:t>          </a:t>
            </a:r>
            <a:r>
              <a:rPr lang="zh-CN" altLang="en-US" sz="1100">
                <a:solidFill>
                  <a:srgbClr val="000000"/>
                </a:solidFill>
                <a:latin typeface="微软雅黑" panose="020B0503020204020204" charset="-122"/>
                <a:ea typeface="微软雅黑" panose="020B0503020204020204" charset="-122"/>
              </a:rPr>
              <a:t>专业：肝胆胰外科</a:t>
            </a:r>
            <a:endParaRPr lang="en-US" altLang="zh-CN" sz="1100">
              <a:solidFill>
                <a:srgbClr val="000000"/>
              </a:solidFill>
              <a:latin typeface="微软雅黑" panose="020B0503020204020204" charset="-122"/>
              <a:ea typeface="微软雅黑" panose="020B0503020204020204" charset="-122"/>
            </a:endParaRPr>
          </a:p>
          <a:p>
            <a:pPr marL="0" lvl="0" indent="0" eaLnBrk="1" hangingPunct="1">
              <a:lnSpc>
                <a:spcPct val="100000"/>
              </a:lnSpc>
              <a:spcBef>
                <a:spcPct val="0"/>
              </a:spcBef>
              <a:buFontTx/>
              <a:buNone/>
            </a:pPr>
            <a:endParaRPr lang="en-US" altLang="zh-CN" sz="1200">
              <a:solidFill>
                <a:srgbClr val="000000"/>
              </a:solidFill>
              <a:latin typeface="微软雅黑" panose="020B0503020204020204" charset="-122"/>
              <a:ea typeface="微软雅黑" panose="020B0503020204020204" charset="-122"/>
            </a:endParaRPr>
          </a:p>
        </p:txBody>
      </p:sp>
      <p:sp>
        <p:nvSpPr>
          <p:cNvPr id="14340" name="文本框 12"/>
          <p:cNvSpPr txBox="1"/>
          <p:nvPr/>
        </p:nvSpPr>
        <p:spPr>
          <a:xfrm>
            <a:off x="330200" y="4452938"/>
            <a:ext cx="2347913" cy="7556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20000"/>
              </a:lnSpc>
              <a:spcBef>
                <a:spcPct val="0"/>
              </a:spcBef>
              <a:buFontTx/>
              <a:buNone/>
            </a:pPr>
            <a:r>
              <a:rPr lang="en-US" altLang="zh-CN" sz="1200">
                <a:solidFill>
                  <a:srgbClr val="000000"/>
                </a:solidFill>
                <a:latin typeface="微软雅黑" panose="020B0503020204020204" charset="-122"/>
                <a:ea typeface="微软雅黑" panose="020B0503020204020204" charset="-122"/>
                <a:sym typeface="+mn-ea"/>
              </a:rPr>
              <a:t>Tel: 13430397255</a:t>
            </a:r>
            <a:endParaRPr lang="en-US" altLang="zh-CN" sz="1200">
              <a:solidFill>
                <a:srgbClr val="000000"/>
              </a:solidFill>
              <a:latin typeface="微软雅黑" panose="020B0503020204020204" charset="-122"/>
              <a:ea typeface="微软雅黑" panose="020B0503020204020204" charset="-122"/>
              <a:sym typeface="+mn-ea"/>
            </a:endParaRPr>
          </a:p>
          <a:p>
            <a:pPr marL="0" lvl="0" indent="0" eaLnBrk="1" hangingPunct="1">
              <a:lnSpc>
                <a:spcPct val="120000"/>
              </a:lnSpc>
              <a:spcBef>
                <a:spcPct val="0"/>
              </a:spcBef>
              <a:buFontTx/>
              <a:buNone/>
            </a:pPr>
            <a:br>
              <a:rPr lang="en-US" altLang="zh-CN" sz="1200">
                <a:solidFill>
                  <a:srgbClr val="000000"/>
                </a:solidFill>
                <a:latin typeface="微软雅黑" panose="020B0503020204020204" charset="-122"/>
                <a:ea typeface="微软雅黑" panose="020B0503020204020204" charset="-122"/>
              </a:rPr>
            </a:br>
            <a:r>
              <a:rPr lang="en-US" altLang="zh-CN" sz="1200">
                <a:solidFill>
                  <a:srgbClr val="000000"/>
                </a:solidFill>
                <a:latin typeface="微软雅黑" panose="020B0503020204020204" charset="-122"/>
                <a:ea typeface="微软雅黑" panose="020B0503020204020204" charset="-122"/>
                <a:sym typeface="+mn-ea"/>
              </a:rPr>
              <a:t>Email: lynn2012@126.com</a:t>
            </a:r>
            <a:endParaRPr lang="zh-CN" altLang="en-US" sz="1200">
              <a:solidFill>
                <a:srgbClr val="000000"/>
              </a:solidFill>
              <a:latin typeface="微软雅黑" panose="020B0503020204020204" charset="-122"/>
              <a:ea typeface="微软雅黑" panose="020B0503020204020204" charset="-122"/>
              <a:sym typeface="+mn-ea"/>
            </a:endParaRPr>
          </a:p>
        </p:txBody>
      </p:sp>
      <p:sp>
        <p:nvSpPr>
          <p:cNvPr id="14341" name="文本框 13"/>
          <p:cNvSpPr txBox="1"/>
          <p:nvPr/>
        </p:nvSpPr>
        <p:spPr>
          <a:xfrm>
            <a:off x="6858000" y="1633538"/>
            <a:ext cx="4630738" cy="36591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algn="just" eaLnBrk="1" hangingPunct="1">
              <a:lnSpc>
                <a:spcPct val="120000"/>
              </a:lnSpc>
              <a:spcBef>
                <a:spcPts val="600"/>
              </a:spcBef>
              <a:buFontTx/>
              <a:buNone/>
            </a:pPr>
            <a:r>
              <a:rPr lang="zh-CN" altLang="en-US" sz="1200" b="1">
                <a:solidFill>
                  <a:srgbClr val="000000"/>
                </a:solidFill>
                <a:latin typeface="微软雅黑" panose="020B0503020204020204" charset="-122"/>
                <a:ea typeface="微软雅黑" panose="020B0503020204020204" charset="-122"/>
              </a:rPr>
              <a:t>研究方向</a:t>
            </a:r>
            <a:r>
              <a:rPr lang="en-US" altLang="zh-CN" sz="1200" b="1">
                <a:solidFill>
                  <a:srgbClr val="000000"/>
                </a:solidFill>
                <a:latin typeface="微软雅黑" panose="020B0503020204020204" charset="-122"/>
                <a:ea typeface="微软雅黑" panose="020B0503020204020204" charset="-122"/>
              </a:rPr>
              <a:t>: </a:t>
            </a:r>
            <a:endParaRPr lang="en-US" altLang="zh-CN" sz="1200" b="1">
              <a:solidFill>
                <a:srgbClr val="000000"/>
              </a:solidFill>
              <a:latin typeface="微软雅黑" panose="020B0503020204020204" charset="-122"/>
              <a:ea typeface="微软雅黑" panose="020B0503020204020204" charset="-122"/>
            </a:endParaRPr>
          </a:p>
          <a:p>
            <a:pPr marL="0" lvl="0" indent="0" algn="just" eaLnBrk="1" hangingPunct="1">
              <a:lnSpc>
                <a:spcPct val="120000"/>
              </a:lnSpc>
              <a:spcBef>
                <a:spcPts val="600"/>
              </a:spcBef>
              <a:buFontTx/>
              <a:buNone/>
            </a:pPr>
            <a:r>
              <a:rPr lang="en-US" altLang="zh-CN" sz="1100">
                <a:solidFill>
                  <a:srgbClr val="000000"/>
                </a:solidFill>
                <a:latin typeface="微软雅黑" panose="020B0503020204020204" charset="-122"/>
                <a:ea typeface="微软雅黑" panose="020B0503020204020204" charset="-122"/>
              </a:rPr>
              <a:t>1</a:t>
            </a:r>
            <a:r>
              <a:rPr lang="zh-CN" altLang="en-US" sz="1100">
                <a:solidFill>
                  <a:srgbClr val="000000"/>
                </a:solidFill>
                <a:latin typeface="微软雅黑" panose="020B0503020204020204" charset="-122"/>
                <a:ea typeface="微软雅黑" panose="020B0503020204020204" charset="-122"/>
              </a:rPr>
              <a:t>、肝细胞癌的临床和应用基础研究</a:t>
            </a:r>
            <a:endParaRPr lang="zh-CN" altLang="en-US" sz="1100" b="1">
              <a:solidFill>
                <a:srgbClr val="000000"/>
              </a:solidFill>
              <a:latin typeface="微软雅黑" panose="020B0503020204020204" charset="-122"/>
              <a:ea typeface="微软雅黑" panose="020B0503020204020204" charset="-122"/>
            </a:endParaRPr>
          </a:p>
          <a:p>
            <a:pPr marL="0" lvl="0" indent="0" algn="just" eaLnBrk="1" hangingPunct="1">
              <a:lnSpc>
                <a:spcPct val="120000"/>
              </a:lnSpc>
              <a:spcBef>
                <a:spcPts val="600"/>
              </a:spcBef>
              <a:buFontTx/>
              <a:buNone/>
            </a:pPr>
            <a:r>
              <a:rPr lang="en-US" altLang="zh-CN" sz="1100">
                <a:solidFill>
                  <a:srgbClr val="000000"/>
                </a:solidFill>
                <a:latin typeface="微软雅黑" panose="020B0503020204020204" charset="-122"/>
                <a:ea typeface="微软雅黑" panose="020B0503020204020204" charset="-122"/>
              </a:rPr>
              <a:t>2</a:t>
            </a:r>
            <a:r>
              <a:rPr lang="zh-CN" altLang="en-US" sz="1100">
                <a:solidFill>
                  <a:srgbClr val="000000"/>
                </a:solidFill>
                <a:latin typeface="微软雅黑" panose="020B0503020204020204" charset="-122"/>
                <a:ea typeface="微软雅黑" panose="020B0503020204020204" charset="-122"/>
              </a:rPr>
              <a:t>、肝脏外科中的肝脏保护策略和机制</a:t>
            </a:r>
            <a:endParaRPr lang="en-US" altLang="zh-CN" sz="1100">
              <a:solidFill>
                <a:srgbClr val="000000"/>
              </a:solidFill>
              <a:latin typeface="微软雅黑" panose="020B0503020204020204" charset="-122"/>
              <a:ea typeface="微软雅黑" panose="020B0503020204020204" charset="-122"/>
            </a:endParaRPr>
          </a:p>
          <a:p>
            <a:pPr marL="0" lvl="0" indent="0" algn="just" eaLnBrk="1" hangingPunct="1">
              <a:lnSpc>
                <a:spcPct val="120000"/>
              </a:lnSpc>
              <a:spcBef>
                <a:spcPts val="600"/>
              </a:spcBef>
              <a:buFontTx/>
              <a:buNone/>
            </a:pPr>
            <a:r>
              <a:rPr lang="zh-CN" altLang="en-US" sz="1200" b="1">
                <a:solidFill>
                  <a:srgbClr val="000000"/>
                </a:solidFill>
                <a:latin typeface="微软雅黑" panose="020B0503020204020204" charset="-122"/>
                <a:ea typeface="微软雅黑" panose="020B0503020204020204" charset="-122"/>
              </a:rPr>
              <a:t>主要业绩</a:t>
            </a:r>
            <a:r>
              <a:rPr lang="en-US" altLang="zh-CN" sz="1200">
                <a:solidFill>
                  <a:srgbClr val="000000"/>
                </a:solidFill>
                <a:latin typeface="微软雅黑" panose="020B0503020204020204" charset="-122"/>
                <a:ea typeface="微软雅黑" panose="020B0503020204020204" charset="-122"/>
              </a:rPr>
              <a:t>: </a:t>
            </a:r>
            <a:endParaRPr lang="en-US" altLang="zh-CN" sz="1200">
              <a:solidFill>
                <a:srgbClr val="000000"/>
              </a:solidFill>
              <a:latin typeface="微软雅黑" panose="020B0503020204020204" charset="-122"/>
              <a:ea typeface="微软雅黑" panose="020B0503020204020204" charset="-122"/>
            </a:endParaRPr>
          </a:p>
          <a:p>
            <a:pPr marL="0" lvl="0" indent="0" algn="just" eaLnBrk="1" hangingPunct="1">
              <a:lnSpc>
                <a:spcPct val="120000"/>
              </a:lnSpc>
              <a:spcBef>
                <a:spcPts val="600"/>
              </a:spcBef>
              <a:buFontTx/>
              <a:buNone/>
            </a:pPr>
            <a:r>
              <a:rPr lang="en-US" altLang="zh-CN" sz="1200">
                <a:solidFill>
                  <a:srgbClr val="000000"/>
                </a:solidFill>
                <a:latin typeface="微软雅黑" panose="020B0503020204020204" charset="-122"/>
                <a:ea typeface="微软雅黑" panose="020B0503020204020204" charset="-122"/>
              </a:rPr>
              <a:t>      </a:t>
            </a:r>
            <a:r>
              <a:rPr lang="zh-CN" altLang="en-US" sz="1100">
                <a:solidFill>
                  <a:srgbClr val="000000"/>
                </a:solidFill>
                <a:latin typeface="微软雅黑" panose="020B0503020204020204" charset="-122"/>
                <a:ea typeface="微软雅黑" panose="020B0503020204020204" charset="-122"/>
              </a:rPr>
              <a:t>在</a:t>
            </a:r>
            <a:r>
              <a:rPr lang="en-US" altLang="zh-CN" sz="1100" i="1">
                <a:solidFill>
                  <a:srgbClr val="000000"/>
                </a:solidFill>
                <a:latin typeface="Times New Roman Regular" panose="02020503050405090304" charset="0"/>
                <a:ea typeface="微软雅黑" panose="020B0503020204020204" charset="-122"/>
              </a:rPr>
              <a:t>European Journal of Surgical Oncology</a:t>
            </a:r>
            <a:r>
              <a:rPr lang="zh-CN" altLang="en-US" sz="1100" i="1">
                <a:solidFill>
                  <a:srgbClr val="000000"/>
                </a:solidFill>
                <a:latin typeface="Times New Roman Regular" panose="02020503050405090304" charset="0"/>
                <a:ea typeface="微软雅黑" panose="020B0503020204020204" charset="-122"/>
              </a:rPr>
              <a:t>、Frontiers in Oncology、</a:t>
            </a:r>
            <a:r>
              <a:rPr lang="en-US" altLang="zh-CN" sz="1100" i="1">
                <a:solidFill>
                  <a:srgbClr val="000000"/>
                </a:solidFill>
                <a:latin typeface="Times New Roman Regular" panose="02020503050405090304" charset="0"/>
                <a:ea typeface="微软雅黑" panose="020B0503020204020204" charset="-122"/>
              </a:rPr>
              <a:t>Hepatology Research</a:t>
            </a:r>
            <a:r>
              <a:rPr lang="zh-CN" altLang="en-US" sz="1100">
                <a:solidFill>
                  <a:srgbClr val="000000"/>
                </a:solidFill>
                <a:latin typeface="微软雅黑" panose="020B0503020204020204" charset="-122"/>
                <a:ea typeface="微软雅黑" panose="020B0503020204020204" charset="-122"/>
              </a:rPr>
              <a:t>等杂志发表论文多篇，总影响因子近</a:t>
            </a:r>
            <a:r>
              <a:rPr lang="en-US" altLang="zh-CN" sz="1100">
                <a:solidFill>
                  <a:srgbClr val="000000"/>
                </a:solidFill>
                <a:latin typeface="微软雅黑" panose="020B0503020204020204" charset="-122"/>
                <a:ea typeface="微软雅黑" panose="020B0503020204020204" charset="-122"/>
              </a:rPr>
              <a:t>30</a:t>
            </a:r>
            <a:r>
              <a:rPr lang="zh-CN" altLang="en-US" sz="1100">
                <a:solidFill>
                  <a:srgbClr val="000000"/>
                </a:solidFill>
                <a:latin typeface="微软雅黑" panose="020B0503020204020204" charset="-122"/>
                <a:ea typeface="微软雅黑" panose="020B0503020204020204" charset="-122"/>
              </a:rPr>
              <a:t>分</a:t>
            </a:r>
            <a:endParaRPr lang="zh-CN" altLang="en-US" sz="1100">
              <a:solidFill>
                <a:srgbClr val="000000"/>
              </a:solidFill>
              <a:latin typeface="微软雅黑" panose="020B0503020204020204" charset="-122"/>
              <a:ea typeface="微软雅黑" panose="020B0503020204020204" charset="-122"/>
            </a:endParaRPr>
          </a:p>
          <a:p>
            <a:pPr marL="0" lvl="0" indent="0" algn="just" eaLnBrk="1" hangingPunct="1">
              <a:lnSpc>
                <a:spcPct val="120000"/>
              </a:lnSpc>
              <a:spcBef>
                <a:spcPts val="600"/>
              </a:spcBef>
              <a:buFontTx/>
              <a:buNone/>
            </a:pPr>
            <a:r>
              <a:rPr lang="zh-CN" altLang="en-US" sz="1100">
                <a:solidFill>
                  <a:srgbClr val="000000"/>
                </a:solidFill>
                <a:latin typeface="微软雅黑" panose="020B0503020204020204" charset="-122"/>
                <a:ea typeface="微软雅黑" panose="020B0503020204020204" charset="-122"/>
              </a:rPr>
              <a:t>      所发表研究论文单篇最高被引用</a:t>
            </a:r>
            <a:r>
              <a:rPr lang="en-US" altLang="zh-CN" sz="1100">
                <a:solidFill>
                  <a:srgbClr val="000000"/>
                </a:solidFill>
                <a:latin typeface="微软雅黑" panose="020B0503020204020204" charset="-122"/>
                <a:ea typeface="微软雅黑" panose="020B0503020204020204" charset="-122"/>
              </a:rPr>
              <a:t>100</a:t>
            </a:r>
            <a:r>
              <a:rPr lang="zh-CN" altLang="en-US" sz="1100">
                <a:solidFill>
                  <a:srgbClr val="000000"/>
                </a:solidFill>
                <a:latin typeface="微软雅黑" panose="020B0503020204020204" charset="-122"/>
                <a:ea typeface="微软雅黑" panose="020B0503020204020204" charset="-122"/>
              </a:rPr>
              <a:t>余次，为欧洲肝脏外科</a:t>
            </a:r>
            <a:r>
              <a:rPr lang="en-US" altLang="zh-CN" sz="1100">
                <a:solidFill>
                  <a:srgbClr val="000000"/>
                </a:solidFill>
                <a:latin typeface="微软雅黑" panose="020B0503020204020204" charset="-122"/>
                <a:ea typeface="微软雅黑" panose="020B0503020204020204" charset="-122"/>
              </a:rPr>
              <a:t>ERAS</a:t>
            </a:r>
            <a:r>
              <a:rPr lang="zh-CN" altLang="en-US" sz="1100">
                <a:solidFill>
                  <a:srgbClr val="000000"/>
                </a:solidFill>
                <a:latin typeface="微软雅黑" panose="020B0503020204020204" charset="-122"/>
                <a:ea typeface="微软雅黑" panose="020B0503020204020204" charset="-122"/>
              </a:rPr>
              <a:t>指南作为循证医学证据引用</a:t>
            </a:r>
            <a:endParaRPr lang="en-US" altLang="zh-CN" sz="1100">
              <a:solidFill>
                <a:srgbClr val="000000"/>
              </a:solidFill>
              <a:latin typeface="微软雅黑" panose="020B0503020204020204" charset="-122"/>
              <a:ea typeface="微软雅黑" panose="020B0503020204020204" charset="-122"/>
            </a:endParaRPr>
          </a:p>
          <a:p>
            <a:pPr marL="0" lvl="0" indent="0" algn="just" eaLnBrk="1" hangingPunct="1">
              <a:lnSpc>
                <a:spcPct val="120000"/>
              </a:lnSpc>
              <a:spcBef>
                <a:spcPts val="600"/>
              </a:spcBef>
              <a:buFontTx/>
              <a:buNone/>
            </a:pPr>
            <a:r>
              <a:rPr lang="zh-CN" altLang="en-US" sz="1200" b="1">
                <a:solidFill>
                  <a:srgbClr val="000000"/>
                </a:solidFill>
                <a:latin typeface="微软雅黑" panose="020B0503020204020204" charset="-122"/>
                <a:ea typeface="微软雅黑" panose="020B0503020204020204" charset="-122"/>
              </a:rPr>
              <a:t>研究资助</a:t>
            </a:r>
            <a:r>
              <a:rPr lang="en-US" altLang="zh-CN" sz="1200" b="1">
                <a:solidFill>
                  <a:srgbClr val="000000"/>
                </a:solidFill>
                <a:latin typeface="微软雅黑" panose="020B0503020204020204" charset="-122"/>
                <a:ea typeface="微软雅黑" panose="020B0503020204020204" charset="-122"/>
              </a:rPr>
              <a:t>:  </a:t>
            </a:r>
            <a:endParaRPr lang="en-US" altLang="zh-CN" sz="1200" b="1">
              <a:solidFill>
                <a:srgbClr val="000000"/>
              </a:solidFill>
              <a:latin typeface="微软雅黑" panose="020B0503020204020204" charset="-122"/>
              <a:ea typeface="微软雅黑" panose="020B0503020204020204" charset="-122"/>
            </a:endParaRPr>
          </a:p>
          <a:p>
            <a:pPr marL="0" lvl="0" indent="0" algn="just" eaLnBrk="1" hangingPunct="1">
              <a:lnSpc>
                <a:spcPct val="120000"/>
              </a:lnSpc>
              <a:spcBef>
                <a:spcPts val="600"/>
              </a:spcBef>
              <a:buFontTx/>
              <a:buNone/>
            </a:pPr>
            <a:r>
              <a:rPr lang="en-US" altLang="zh-CN" sz="1200" b="1">
                <a:solidFill>
                  <a:srgbClr val="000000"/>
                </a:solidFill>
                <a:latin typeface="微软雅黑" panose="020B0503020204020204" charset="-122"/>
                <a:ea typeface="微软雅黑" panose="020B0503020204020204" charset="-122"/>
              </a:rPr>
              <a:t>      </a:t>
            </a:r>
            <a:r>
              <a:rPr lang="zh-CN" altLang="en-US" sz="1100">
                <a:solidFill>
                  <a:srgbClr val="000000"/>
                </a:solidFill>
                <a:latin typeface="微软雅黑" panose="020B0503020204020204" charset="-122"/>
                <a:ea typeface="微软雅黑" panose="020B0503020204020204" charset="-122"/>
              </a:rPr>
              <a:t>国家自然科学基金青年项目、广东省基础与应用基础研究基金项目、广州市科技计划项目等</a:t>
            </a:r>
            <a:endParaRPr lang="en-US" altLang="zh-CN" sz="1100">
              <a:solidFill>
                <a:srgbClr val="000000"/>
              </a:solidFill>
              <a:latin typeface="微软雅黑" panose="020B0503020204020204" charset="-122"/>
              <a:ea typeface="微软雅黑" panose="020B0503020204020204" charset="-122"/>
            </a:endParaRPr>
          </a:p>
          <a:p>
            <a:pPr marL="0" lvl="0" indent="0" eaLnBrk="1" hangingPunct="1">
              <a:lnSpc>
                <a:spcPct val="120000"/>
              </a:lnSpc>
              <a:spcBef>
                <a:spcPts val="600"/>
              </a:spcBef>
              <a:buFontTx/>
              <a:buNone/>
            </a:pPr>
            <a:endParaRPr lang="en-US" altLang="zh-CN" sz="1200" b="1">
              <a:solidFill>
                <a:srgbClr val="000000"/>
              </a:solidFill>
              <a:latin typeface="微软雅黑" panose="020B0503020204020204" charset="-122"/>
              <a:ea typeface="微软雅黑" panose="020B0503020204020204" charset="-122"/>
            </a:endParaRPr>
          </a:p>
          <a:p>
            <a:pPr marL="0" lvl="0" indent="0" eaLnBrk="1" hangingPunct="1">
              <a:lnSpc>
                <a:spcPct val="120000"/>
              </a:lnSpc>
              <a:spcBef>
                <a:spcPts val="600"/>
              </a:spcBef>
              <a:buFontTx/>
              <a:buNone/>
            </a:pPr>
            <a:endParaRPr lang="zh-CN" altLang="en-US" sz="1200">
              <a:solidFill>
                <a:srgbClr val="000000"/>
              </a:solidFill>
              <a:latin typeface="微软雅黑" panose="020B0503020204020204" charset="-122"/>
              <a:ea typeface="微软雅黑" panose="020B0503020204020204" charset="-122"/>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mn-lt"/>
              <a:ea typeface="+mn-ea"/>
              <a:cs typeface="+mn-cs"/>
            </a:endParaRPr>
          </a:p>
        </p:txBody>
      </p:sp>
      <p:sp>
        <p:nvSpPr>
          <p:cNvPr id="14343" name="文本框 21"/>
          <p:cNvSpPr txBox="1"/>
          <p:nvPr/>
        </p:nvSpPr>
        <p:spPr>
          <a:xfrm>
            <a:off x="2706688" y="220663"/>
            <a:ext cx="3579812" cy="4984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20000"/>
              </a:lnSpc>
              <a:spcBef>
                <a:spcPct val="0"/>
              </a:spcBef>
              <a:buFontTx/>
              <a:buNone/>
            </a:pPr>
            <a:r>
              <a:rPr lang="zh-CN" altLang="en-US" sz="2400" b="1">
                <a:solidFill>
                  <a:srgbClr val="FFFFFF"/>
                </a:solidFill>
                <a:latin typeface="微软雅黑" panose="020B0503020204020204" charset="-122"/>
                <a:ea typeface="微软雅黑" panose="020B0503020204020204" charset="-122"/>
              </a:rPr>
              <a:t>李  宁</a:t>
            </a:r>
            <a:endParaRPr lang="zh-CN" altLang="en-US" sz="2400" b="1">
              <a:solidFill>
                <a:srgbClr val="FFFFFF"/>
              </a:solidFill>
              <a:latin typeface="微软雅黑" panose="020B0503020204020204" charset="-122"/>
              <a:ea typeface="微软雅黑" panose="020B0503020204020204" charset="-122"/>
            </a:endParaRPr>
          </a:p>
        </p:txBody>
      </p:sp>
      <p:sp>
        <p:nvSpPr>
          <p:cNvPr id="14344" name="文本框 22"/>
          <p:cNvSpPr txBox="1"/>
          <p:nvPr/>
        </p:nvSpPr>
        <p:spPr>
          <a:xfrm>
            <a:off x="3441700" y="163513"/>
            <a:ext cx="5251450" cy="3063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endParaRPr lang="zh-CN" altLang="en-US" sz="1400" b="1">
              <a:solidFill>
                <a:srgbClr val="FFFFFF"/>
              </a:solidFill>
              <a:latin typeface="微软雅黑" panose="020B0503020204020204" charset="-122"/>
              <a:ea typeface="微软雅黑" panose="020B0503020204020204" charset="-122"/>
            </a:endParaRPr>
          </a:p>
        </p:txBody>
      </p:sp>
      <p:sp>
        <p:nvSpPr>
          <p:cNvPr id="24" name="矩形 23"/>
          <p:cNvSpPr/>
          <p:nvPr/>
        </p:nvSpPr>
        <p:spPr>
          <a:xfrm>
            <a:off x="446088" y="0"/>
            <a:ext cx="1804988"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4346" name="文本框 17"/>
          <p:cNvSpPr txBox="1"/>
          <p:nvPr/>
        </p:nvSpPr>
        <p:spPr>
          <a:xfrm>
            <a:off x="2820988" y="1300163"/>
            <a:ext cx="3187700" cy="3079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1400" b="1">
                <a:solidFill>
                  <a:srgbClr val="000000"/>
                </a:solidFill>
                <a:latin typeface="微软雅黑" panose="020B0503020204020204" charset="-122"/>
                <a:ea typeface="微软雅黑" panose="020B0503020204020204" charset="-122"/>
              </a:rPr>
              <a:t>招生专业与类型</a:t>
            </a:r>
            <a:endParaRPr lang="zh-CN" altLang="en-US" sz="1400" b="1">
              <a:solidFill>
                <a:srgbClr val="FF0000"/>
              </a:solidFill>
              <a:latin typeface="微软雅黑" panose="020B0503020204020204" charset="-122"/>
              <a:ea typeface="微软雅黑" panose="020B0503020204020204" charset="-122"/>
            </a:endParaRPr>
          </a:p>
        </p:txBody>
      </p:sp>
      <p:pic>
        <p:nvPicPr>
          <p:cNvPr id="14347" name="图片 24"/>
          <p:cNvPicPr>
            <a:picLocks noChangeAspect="1"/>
          </p:cNvPicPr>
          <p:nvPr/>
        </p:nvPicPr>
        <p:blipFill>
          <a:blip r:embed="rId1"/>
          <a:srcRect t="3896" r="91544" b="3088"/>
          <a:stretch>
            <a:fillRect/>
          </a:stretch>
        </p:blipFill>
        <p:spPr>
          <a:xfrm>
            <a:off x="2552700" y="2039938"/>
            <a:ext cx="309563" cy="358775"/>
          </a:xfrm>
          <a:prstGeom prst="rect">
            <a:avLst/>
          </a:prstGeom>
          <a:noFill/>
          <a:ln w="9525">
            <a:noFill/>
          </a:ln>
        </p:spPr>
      </p:pic>
      <p:sp>
        <p:nvSpPr>
          <p:cNvPr id="14348" name="文本框 25"/>
          <p:cNvSpPr txBox="1"/>
          <p:nvPr/>
        </p:nvSpPr>
        <p:spPr>
          <a:xfrm>
            <a:off x="2820988" y="2052638"/>
            <a:ext cx="1441450" cy="3079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1400" b="1">
                <a:solidFill>
                  <a:srgbClr val="000000"/>
                </a:solidFill>
                <a:latin typeface="微软雅黑" panose="020B0503020204020204" charset="-122"/>
                <a:ea typeface="微软雅黑" panose="020B0503020204020204" charset="-122"/>
              </a:rPr>
              <a:t>教育与工作经历</a:t>
            </a:r>
            <a:endParaRPr lang="zh-CN" altLang="en-US" sz="1400" b="1">
              <a:solidFill>
                <a:srgbClr val="000000"/>
              </a:solidFill>
              <a:latin typeface="微软雅黑" panose="020B0503020204020204" charset="-122"/>
              <a:ea typeface="微软雅黑" panose="020B0503020204020204" charset="-122"/>
            </a:endParaRPr>
          </a:p>
        </p:txBody>
      </p:sp>
      <p:pic>
        <p:nvPicPr>
          <p:cNvPr id="14349" name="图片 27"/>
          <p:cNvPicPr>
            <a:picLocks noChangeAspect="1"/>
          </p:cNvPicPr>
          <p:nvPr/>
        </p:nvPicPr>
        <p:blipFill>
          <a:blip r:embed="rId1"/>
          <a:srcRect t="3896" r="91544" b="3088"/>
          <a:stretch>
            <a:fillRect/>
          </a:stretch>
        </p:blipFill>
        <p:spPr>
          <a:xfrm>
            <a:off x="6731000" y="1274763"/>
            <a:ext cx="307975" cy="358775"/>
          </a:xfrm>
          <a:prstGeom prst="rect">
            <a:avLst/>
          </a:prstGeom>
          <a:noFill/>
          <a:ln w="9525">
            <a:noFill/>
          </a:ln>
        </p:spPr>
      </p:pic>
      <p:sp>
        <p:nvSpPr>
          <p:cNvPr id="14350" name="文本框 28"/>
          <p:cNvSpPr txBox="1"/>
          <p:nvPr/>
        </p:nvSpPr>
        <p:spPr>
          <a:xfrm>
            <a:off x="7011988" y="1300163"/>
            <a:ext cx="903287" cy="3079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1400" b="1">
                <a:solidFill>
                  <a:srgbClr val="000000"/>
                </a:solidFill>
                <a:latin typeface="微软雅黑" panose="020B0503020204020204" charset="-122"/>
                <a:ea typeface="微软雅黑" panose="020B0503020204020204" charset="-122"/>
                <a:sym typeface="+mn-ea"/>
              </a:rPr>
              <a:t>科研工作</a:t>
            </a:r>
            <a:endParaRPr lang="zh-CN" altLang="en-US" sz="1400" b="1">
              <a:solidFill>
                <a:srgbClr val="000000"/>
              </a:solidFill>
              <a:latin typeface="微软雅黑" panose="020B0503020204020204" charset="-122"/>
              <a:ea typeface="微软雅黑" panose="020B0503020204020204" charset="-122"/>
              <a:sym typeface="+mn-ea"/>
            </a:endParaRPr>
          </a:p>
        </p:txBody>
      </p:sp>
      <p:pic>
        <p:nvPicPr>
          <p:cNvPr id="14351" name="图片 24"/>
          <p:cNvPicPr>
            <a:picLocks noChangeAspect="1"/>
          </p:cNvPicPr>
          <p:nvPr/>
        </p:nvPicPr>
        <p:blipFill>
          <a:blip r:embed="rId2"/>
          <a:srcRect l="9991" r="8128"/>
          <a:stretch>
            <a:fillRect/>
          </a:stretch>
        </p:blipFill>
        <p:spPr>
          <a:xfrm>
            <a:off x="10810875" y="85725"/>
            <a:ext cx="1123950" cy="1030288"/>
          </a:xfrm>
          <a:prstGeom prst="rect">
            <a:avLst/>
          </a:prstGeom>
          <a:noFill/>
          <a:ln w="9525">
            <a:noFill/>
          </a:ln>
        </p:spPr>
      </p:pic>
      <p:sp>
        <p:nvSpPr>
          <p:cNvPr id="14352" name="文本框 12"/>
          <p:cNvSpPr txBox="1"/>
          <p:nvPr/>
        </p:nvSpPr>
        <p:spPr>
          <a:xfrm>
            <a:off x="385763" y="1684338"/>
            <a:ext cx="1550987" cy="20875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20000"/>
              </a:lnSpc>
              <a:spcBef>
                <a:spcPct val="0"/>
              </a:spcBef>
              <a:buFontTx/>
              <a:buNone/>
            </a:pPr>
            <a:r>
              <a:rPr lang="zh-CN" altLang="en-US" sz="3600">
                <a:solidFill>
                  <a:srgbClr val="000000"/>
                </a:solidFill>
                <a:latin typeface="微软雅黑" panose="020B0503020204020204" charset="-122"/>
                <a:ea typeface="微软雅黑" panose="020B0503020204020204" charset="-122"/>
              </a:rPr>
              <a:t>插  入导  师图  片</a:t>
            </a:r>
            <a:endParaRPr lang="en-US" altLang="zh-CN" sz="3600">
              <a:solidFill>
                <a:srgbClr val="000000"/>
              </a:solidFill>
              <a:latin typeface="微软雅黑" panose="020B0503020204020204" charset="-122"/>
              <a:ea typeface="微软雅黑" panose="020B0503020204020204" charset="-122"/>
            </a:endParaRPr>
          </a:p>
        </p:txBody>
      </p:sp>
      <p:sp>
        <p:nvSpPr>
          <p:cNvPr id="14353" name="文本框 11"/>
          <p:cNvSpPr txBox="1"/>
          <p:nvPr/>
        </p:nvSpPr>
        <p:spPr>
          <a:xfrm>
            <a:off x="2678113" y="2339975"/>
            <a:ext cx="3997325" cy="1477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FontTx/>
              <a:buNone/>
            </a:pPr>
            <a:r>
              <a:rPr lang="en-US" altLang="zh-CN" sz="1100">
                <a:solidFill>
                  <a:srgbClr val="000000"/>
                </a:solidFill>
                <a:latin typeface="微软雅黑" panose="020B0503020204020204" charset="-122"/>
                <a:ea typeface="微软雅黑" panose="020B0503020204020204" charset="-122"/>
              </a:rPr>
              <a:t>2007.09-2009.06     </a:t>
            </a:r>
            <a:r>
              <a:rPr lang="zh-CN" altLang="en-US" sz="1100">
                <a:solidFill>
                  <a:srgbClr val="000000"/>
                </a:solidFill>
                <a:latin typeface="微软雅黑" panose="020B0503020204020204" charset="-122"/>
                <a:ea typeface="微软雅黑" panose="020B0503020204020204" charset="-122"/>
              </a:rPr>
              <a:t>中山大学       硕士</a:t>
            </a:r>
            <a:endParaRPr lang="en-US" altLang="zh-CN" sz="1100">
              <a:solidFill>
                <a:srgbClr val="000000"/>
              </a:solidFill>
              <a:latin typeface="微软雅黑" panose="020B0503020204020204" charset="-122"/>
              <a:ea typeface="微软雅黑" panose="020B0503020204020204" charset="-122"/>
            </a:endParaRPr>
          </a:p>
          <a:p>
            <a:pPr marL="0" lvl="0" indent="0" algn="just" eaLnBrk="1" hangingPunct="1">
              <a:lnSpc>
                <a:spcPct val="150000"/>
              </a:lnSpc>
              <a:spcBef>
                <a:spcPct val="0"/>
              </a:spcBef>
              <a:buFontTx/>
              <a:buNone/>
            </a:pPr>
            <a:r>
              <a:rPr lang="en-US" altLang="zh-CN" sz="1100">
                <a:solidFill>
                  <a:srgbClr val="000000"/>
                </a:solidFill>
                <a:latin typeface="微软雅黑" panose="020B0503020204020204" charset="-122"/>
                <a:ea typeface="微软雅黑" panose="020B0503020204020204" charset="-122"/>
              </a:rPr>
              <a:t>2009.09-2012.06     </a:t>
            </a:r>
            <a:r>
              <a:rPr lang="zh-CN" altLang="en-US" sz="1100">
                <a:solidFill>
                  <a:srgbClr val="000000"/>
                </a:solidFill>
                <a:latin typeface="微软雅黑" panose="020B0503020204020204" charset="-122"/>
                <a:ea typeface="微软雅黑" panose="020B0503020204020204" charset="-122"/>
              </a:rPr>
              <a:t>中山大学       博士</a:t>
            </a:r>
            <a:endParaRPr lang="en-US" altLang="zh-CN" sz="1100">
              <a:solidFill>
                <a:srgbClr val="000000"/>
              </a:solidFill>
              <a:latin typeface="微软雅黑" panose="020B0503020204020204" charset="-122"/>
              <a:ea typeface="微软雅黑" panose="020B0503020204020204" charset="-122"/>
            </a:endParaRPr>
          </a:p>
          <a:p>
            <a:pPr marL="0" lvl="0" indent="0" algn="just" eaLnBrk="1" hangingPunct="1">
              <a:lnSpc>
                <a:spcPct val="150000"/>
              </a:lnSpc>
              <a:spcBef>
                <a:spcPct val="0"/>
              </a:spcBef>
              <a:buFontTx/>
              <a:buNone/>
            </a:pPr>
            <a:r>
              <a:rPr lang="en-US" altLang="zh-CN" sz="1100">
                <a:solidFill>
                  <a:srgbClr val="000000"/>
                </a:solidFill>
                <a:latin typeface="微软雅黑" panose="020B0503020204020204" charset="-122"/>
                <a:ea typeface="微软雅黑" panose="020B0503020204020204" charset="-122"/>
              </a:rPr>
              <a:t>2012.06- </a:t>
            </a:r>
            <a:r>
              <a:rPr lang="zh-CN" altLang="en-US" sz="1100">
                <a:solidFill>
                  <a:srgbClr val="000000"/>
                </a:solidFill>
                <a:latin typeface="微软雅黑" panose="020B0503020204020204" charset="-122"/>
                <a:ea typeface="微软雅黑" panose="020B0503020204020204" charset="-122"/>
              </a:rPr>
              <a:t>至今</a:t>
            </a:r>
            <a:r>
              <a:rPr lang="en-US" altLang="zh-CN" sz="1100">
                <a:solidFill>
                  <a:srgbClr val="000000"/>
                </a:solidFill>
                <a:latin typeface="微软雅黑" panose="020B0503020204020204" charset="-122"/>
                <a:ea typeface="微软雅黑" panose="020B0503020204020204" charset="-122"/>
              </a:rPr>
              <a:t>  </a:t>
            </a:r>
            <a:r>
              <a:rPr lang="zh-CN" altLang="en-US" sz="1100">
                <a:solidFill>
                  <a:srgbClr val="000000"/>
                </a:solidFill>
                <a:latin typeface="微软雅黑" panose="020B0503020204020204" charset="-122"/>
                <a:ea typeface="微软雅黑" panose="020B0503020204020204" charset="-122"/>
              </a:rPr>
              <a:t>华南理工大学附属第二医院（广州市第一人民医院）肝胆外科 副主任医师</a:t>
            </a:r>
            <a:endParaRPr lang="en-US" altLang="zh-CN" sz="1100">
              <a:solidFill>
                <a:srgbClr val="000000"/>
              </a:solidFill>
              <a:latin typeface="微软雅黑" panose="020B0503020204020204" charset="-122"/>
              <a:ea typeface="微软雅黑" panose="020B0503020204020204" charset="-122"/>
            </a:endParaRPr>
          </a:p>
          <a:p>
            <a:pPr marL="0" lvl="0" indent="0" eaLnBrk="1" hangingPunct="1">
              <a:lnSpc>
                <a:spcPct val="100000"/>
              </a:lnSpc>
              <a:spcBef>
                <a:spcPct val="0"/>
              </a:spcBef>
              <a:buFontTx/>
              <a:buNone/>
            </a:pPr>
            <a:endParaRPr lang="en-US" altLang="zh-CN" sz="1200">
              <a:solidFill>
                <a:srgbClr val="000000"/>
              </a:solidFill>
              <a:latin typeface="微软雅黑" panose="020B0503020204020204" charset="-122"/>
              <a:ea typeface="微软雅黑" panose="020B0503020204020204" charset="-122"/>
            </a:endParaRPr>
          </a:p>
          <a:p>
            <a:pPr marL="0" lvl="0" indent="0" eaLnBrk="1" hangingPunct="1">
              <a:lnSpc>
                <a:spcPct val="100000"/>
              </a:lnSpc>
              <a:spcBef>
                <a:spcPct val="0"/>
              </a:spcBef>
              <a:buFontTx/>
              <a:buNone/>
            </a:pPr>
            <a:endParaRPr lang="en-US" altLang="zh-CN" sz="1200">
              <a:solidFill>
                <a:srgbClr val="000000"/>
              </a:solidFill>
              <a:latin typeface="微软雅黑" panose="020B0503020204020204" charset="-122"/>
              <a:ea typeface="微软雅黑" panose="020B0503020204020204" charset="-122"/>
            </a:endParaRPr>
          </a:p>
        </p:txBody>
      </p:sp>
      <p:pic>
        <p:nvPicPr>
          <p:cNvPr id="14354" name="图片 24"/>
          <p:cNvPicPr>
            <a:picLocks noChangeAspect="1"/>
          </p:cNvPicPr>
          <p:nvPr/>
        </p:nvPicPr>
        <p:blipFill>
          <a:blip r:embed="rId1"/>
          <a:srcRect t="3896" r="91544" b="3088"/>
          <a:stretch>
            <a:fillRect/>
          </a:stretch>
        </p:blipFill>
        <p:spPr>
          <a:xfrm>
            <a:off x="2587625" y="3541713"/>
            <a:ext cx="309563" cy="358775"/>
          </a:xfrm>
          <a:prstGeom prst="rect">
            <a:avLst/>
          </a:prstGeom>
          <a:noFill/>
          <a:ln w="9525">
            <a:noFill/>
          </a:ln>
        </p:spPr>
      </p:pic>
      <p:sp>
        <p:nvSpPr>
          <p:cNvPr id="14355" name="文本框 25"/>
          <p:cNvSpPr txBox="1"/>
          <p:nvPr/>
        </p:nvSpPr>
        <p:spPr>
          <a:xfrm>
            <a:off x="2838450" y="3546475"/>
            <a:ext cx="1262063" cy="3079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1400" b="1">
                <a:solidFill>
                  <a:srgbClr val="000000"/>
                </a:solidFill>
                <a:latin typeface="微软雅黑" panose="020B0503020204020204" charset="-122"/>
                <a:ea typeface="微软雅黑" panose="020B0503020204020204" charset="-122"/>
                <a:sym typeface="+mn-ea"/>
              </a:rPr>
              <a:t>学术团体任职</a:t>
            </a:r>
            <a:endParaRPr lang="zh-CN" altLang="en-US" sz="1400" b="1">
              <a:solidFill>
                <a:srgbClr val="000000"/>
              </a:solidFill>
              <a:latin typeface="微软雅黑" panose="020B0503020204020204" charset="-122"/>
              <a:ea typeface="微软雅黑" panose="020B0503020204020204" charset="-122"/>
              <a:sym typeface="+mn-ea"/>
            </a:endParaRPr>
          </a:p>
        </p:txBody>
      </p:sp>
      <p:sp>
        <p:nvSpPr>
          <p:cNvPr id="14356" name="文本框 11"/>
          <p:cNvSpPr txBox="1"/>
          <p:nvPr/>
        </p:nvSpPr>
        <p:spPr>
          <a:xfrm>
            <a:off x="2730500" y="3830638"/>
            <a:ext cx="3997325" cy="103981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zh-CN" altLang="en-US" sz="1100">
                <a:solidFill>
                  <a:srgbClr val="000000"/>
                </a:solidFill>
                <a:latin typeface="微软雅黑" panose="020B0503020204020204" charset="-122"/>
                <a:ea typeface="微软雅黑" panose="020B0503020204020204" charset="-122"/>
              </a:rPr>
              <a:t>中国抗癌协会肝病委员会青年委员</a:t>
            </a:r>
            <a:endParaRPr lang="en-US" altLang="zh-CN" sz="1100">
              <a:solidFill>
                <a:srgbClr val="000000"/>
              </a:solidFill>
              <a:latin typeface="微软雅黑" panose="020B0503020204020204" charset="-122"/>
              <a:ea typeface="微软雅黑" panose="020B0503020204020204" charset="-122"/>
            </a:endParaRPr>
          </a:p>
          <a:p>
            <a:pPr marL="0" lvl="0" indent="0" algn="just" eaLnBrk="1" hangingPunct="1">
              <a:lnSpc>
                <a:spcPct val="150000"/>
              </a:lnSpc>
              <a:spcBef>
                <a:spcPct val="0"/>
              </a:spcBef>
              <a:buNone/>
            </a:pPr>
            <a:r>
              <a:rPr lang="zh-CN" altLang="en-US" sz="1100">
                <a:solidFill>
                  <a:srgbClr val="000000"/>
                </a:solidFill>
                <a:latin typeface="微软雅黑" panose="020B0503020204020204" charset="-122"/>
                <a:ea typeface="微软雅黑" panose="020B0503020204020204" charset="-122"/>
              </a:rPr>
              <a:t>广州市医学会肝胆外科学分会常委兼秘书</a:t>
            </a:r>
            <a:endParaRPr lang="en-US" altLang="zh-CN" sz="1100">
              <a:solidFill>
                <a:srgbClr val="000000"/>
              </a:solidFill>
              <a:latin typeface="微软雅黑" panose="020B0503020204020204" charset="-122"/>
              <a:ea typeface="微软雅黑" panose="020B0503020204020204" charset="-122"/>
            </a:endParaRPr>
          </a:p>
          <a:p>
            <a:pPr marL="0" lvl="0" indent="0" algn="just" eaLnBrk="1" hangingPunct="1">
              <a:lnSpc>
                <a:spcPct val="150000"/>
              </a:lnSpc>
              <a:spcBef>
                <a:spcPct val="0"/>
              </a:spcBef>
              <a:buNone/>
            </a:pPr>
            <a:r>
              <a:rPr lang="zh-CN" altLang="en-US" sz="1100">
                <a:solidFill>
                  <a:srgbClr val="000000"/>
                </a:solidFill>
                <a:latin typeface="微软雅黑" panose="020B0503020204020204" charset="-122"/>
                <a:ea typeface="微软雅黑" panose="020B0503020204020204" charset="-122"/>
              </a:rPr>
              <a:t>广东省医学会肝胆外科分会肝转移学组委员</a:t>
            </a:r>
            <a:endParaRPr lang="zh-CN" altLang="en-US" sz="1100">
              <a:solidFill>
                <a:srgbClr val="000000"/>
              </a:solidFill>
              <a:latin typeface="微软雅黑" panose="020B0503020204020204" charset="-122"/>
              <a:ea typeface="微软雅黑" panose="020B0503020204020204" charset="-122"/>
            </a:endParaRPr>
          </a:p>
          <a:p>
            <a:pPr marL="0" lvl="0" indent="0" eaLnBrk="1" hangingPunct="1">
              <a:lnSpc>
                <a:spcPct val="100000"/>
              </a:lnSpc>
              <a:spcBef>
                <a:spcPct val="0"/>
              </a:spcBef>
              <a:buFontTx/>
              <a:buNone/>
            </a:pPr>
            <a:endParaRPr lang="en-US" altLang="zh-CN" sz="1200">
              <a:solidFill>
                <a:srgbClr val="000000"/>
              </a:solidFill>
              <a:latin typeface="微软雅黑" panose="020B0503020204020204" charset="-122"/>
              <a:ea typeface="微软雅黑" panose="020B0503020204020204" charset="-122"/>
            </a:endParaRPr>
          </a:p>
        </p:txBody>
      </p:sp>
      <p:sp>
        <p:nvSpPr>
          <p:cNvPr id="14357" name="文本框 30"/>
          <p:cNvSpPr txBox="1"/>
          <p:nvPr/>
        </p:nvSpPr>
        <p:spPr>
          <a:xfrm>
            <a:off x="4011613" y="236538"/>
            <a:ext cx="6615112" cy="7000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zh-CN" altLang="en-US" sz="1400" b="1">
                <a:solidFill>
                  <a:srgbClr val="FFFFFF"/>
                </a:solidFill>
                <a:latin typeface="微软雅黑" panose="020B0503020204020204" charset="-122"/>
                <a:ea typeface="微软雅黑" panose="020B0503020204020204" charset="-122"/>
              </a:rPr>
              <a:t>副主任医师，硕士研究生导师</a:t>
            </a:r>
            <a:endParaRPr lang="zh-CN" altLang="en-US" sz="1400" b="1">
              <a:solidFill>
                <a:srgbClr val="FFFFFF"/>
              </a:solidFill>
              <a:latin typeface="微软雅黑" panose="020B0503020204020204" charset="-122"/>
              <a:ea typeface="微软雅黑" panose="020B0503020204020204" charset="-122"/>
            </a:endParaRPr>
          </a:p>
          <a:p>
            <a:pPr marL="0" lvl="0" indent="0" eaLnBrk="1" hangingPunct="1">
              <a:lnSpc>
                <a:spcPct val="150000"/>
              </a:lnSpc>
              <a:spcBef>
                <a:spcPct val="0"/>
              </a:spcBef>
              <a:buFontTx/>
              <a:buNone/>
            </a:pPr>
            <a:r>
              <a:rPr lang="zh-CN" altLang="en-US" sz="1400" b="1">
                <a:solidFill>
                  <a:srgbClr val="FFFFFF"/>
                </a:solidFill>
                <a:latin typeface="微软雅黑" panose="020B0503020204020204" charset="-122"/>
                <a:ea typeface="微软雅黑" panose="020B0503020204020204" charset="-122"/>
              </a:rPr>
              <a:t>广州市第一人民医院</a:t>
            </a:r>
            <a:r>
              <a:rPr lang="en-US" altLang="zh-CN" sz="1400" b="1">
                <a:solidFill>
                  <a:srgbClr val="FFFFFF"/>
                </a:solidFill>
                <a:latin typeface="微软雅黑" panose="020B0503020204020204" charset="-122"/>
                <a:ea typeface="微软雅黑" panose="020B0503020204020204" charset="-122"/>
              </a:rPr>
              <a:t>/</a:t>
            </a:r>
            <a:r>
              <a:rPr lang="zh-CN" altLang="en-US" sz="1400" b="1">
                <a:solidFill>
                  <a:srgbClr val="FFFFFF"/>
                </a:solidFill>
                <a:latin typeface="微软雅黑" panose="020B0503020204020204" charset="-122"/>
                <a:ea typeface="微软雅黑" panose="020B0503020204020204" charset="-122"/>
              </a:rPr>
              <a:t>华南理工大学附属第二医院   肝胆外科二科</a:t>
            </a:r>
            <a:endParaRPr lang="zh-CN" altLang="en-US" sz="1400" b="1">
              <a:solidFill>
                <a:srgbClr val="FFFFFF"/>
              </a:solidFill>
              <a:latin typeface="微软雅黑" panose="020B0503020204020204" charset="-122"/>
              <a:ea typeface="微软雅黑" panose="020B0503020204020204" charset="-122"/>
            </a:endParaRPr>
          </a:p>
        </p:txBody>
      </p:sp>
      <p:pic>
        <p:nvPicPr>
          <p:cNvPr id="14358" name="图片 2"/>
          <p:cNvPicPr>
            <a:picLocks noChangeAspect="1"/>
          </p:cNvPicPr>
          <p:nvPr/>
        </p:nvPicPr>
        <p:blipFill>
          <a:blip r:embed="rId3"/>
          <a:stretch>
            <a:fillRect/>
          </a:stretch>
        </p:blipFill>
        <p:spPr>
          <a:xfrm>
            <a:off x="407988" y="1485900"/>
            <a:ext cx="1898650" cy="2844800"/>
          </a:xfrm>
          <a:prstGeom prst="rect">
            <a:avLst/>
          </a:prstGeom>
          <a:noFill/>
          <a:ln w="9525">
            <a:noFill/>
          </a:ln>
        </p:spPr>
      </p:pic>
      <p:pic>
        <p:nvPicPr>
          <p:cNvPr id="14359" name="图片 3"/>
          <p:cNvPicPr>
            <a:picLocks noChangeAspect="1"/>
          </p:cNvPicPr>
          <p:nvPr/>
        </p:nvPicPr>
        <p:blipFill>
          <a:blip r:embed="rId4"/>
          <a:stretch>
            <a:fillRect/>
          </a:stretch>
        </p:blipFill>
        <p:spPr>
          <a:xfrm>
            <a:off x="2933700" y="4724400"/>
            <a:ext cx="2657475" cy="1766888"/>
          </a:xfrm>
          <a:prstGeom prst="rect">
            <a:avLst/>
          </a:prstGeom>
          <a:noFill/>
          <a:ln w="9525">
            <a:noFill/>
          </a:ln>
        </p:spPr>
      </p:pic>
      <p:pic>
        <p:nvPicPr>
          <p:cNvPr id="14360" name="图片 4"/>
          <p:cNvPicPr>
            <a:picLocks noChangeAspect="1"/>
          </p:cNvPicPr>
          <p:nvPr/>
        </p:nvPicPr>
        <p:blipFill>
          <a:blip r:embed="rId5"/>
          <a:stretch>
            <a:fillRect/>
          </a:stretch>
        </p:blipFill>
        <p:spPr>
          <a:xfrm>
            <a:off x="8632825" y="4721225"/>
            <a:ext cx="2657475" cy="1770063"/>
          </a:xfrm>
          <a:prstGeom prst="rect">
            <a:avLst/>
          </a:prstGeom>
          <a:noFill/>
          <a:ln w="9525">
            <a:noFill/>
          </a:ln>
        </p:spPr>
      </p:pic>
      <p:pic>
        <p:nvPicPr>
          <p:cNvPr id="14361" name="图片 1"/>
          <p:cNvPicPr>
            <a:picLocks noChangeAspect="1"/>
          </p:cNvPicPr>
          <p:nvPr/>
        </p:nvPicPr>
        <p:blipFill>
          <a:blip r:embed="rId6"/>
          <a:stretch>
            <a:fillRect/>
          </a:stretch>
        </p:blipFill>
        <p:spPr>
          <a:xfrm>
            <a:off x="5749925" y="4692650"/>
            <a:ext cx="2740025" cy="1825625"/>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476635" y="1225247"/>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740871" y="1588736"/>
            <a:ext cx="3579813" cy="646331"/>
          </a:xfrm>
          <a:prstGeom prst="rect">
            <a:avLst/>
          </a:prstGeom>
          <a:noFill/>
          <a:ln w="9525">
            <a:noFill/>
            <a:miter lim="800000"/>
          </a:ln>
        </p:spPr>
        <p:txBody>
          <a:bodyPr wrap="square">
            <a:spAutoFit/>
          </a:bodyPr>
          <a:lstStyle/>
          <a:p>
            <a:pPr lvl="0" eaLnBrk="1" hangingPunct="1">
              <a:defRPr/>
            </a:pPr>
            <a:r>
              <a:rPr lang="zh-CN" altLang="en-US" sz="1200">
                <a:solidFill>
                  <a:prstClr val="black"/>
                </a:solidFill>
                <a:latin typeface="微软雅黑" panose="020B0503020204020204" charset="-122"/>
                <a:ea typeface="微软雅黑" panose="020B0503020204020204" charset="-122"/>
              </a:rPr>
              <a:t> 学术</a:t>
            </a:r>
            <a:r>
              <a:rPr lang="zh-CN" altLang="en-US" sz="1200" dirty="0">
                <a:solidFill>
                  <a:prstClr val="black"/>
                </a:solidFill>
                <a:latin typeface="微软雅黑" panose="020B0503020204020204" charset="-122"/>
                <a:ea typeface="微软雅黑" panose="020B0503020204020204" charset="-122"/>
              </a:rPr>
              <a:t>硕士：临床医学（外科学）</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446088" y="4221826"/>
            <a:ext cx="1938337" cy="959943"/>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a:t>
            </a:r>
            <a:r>
              <a:rPr lang="en-US" altLang="zh-CN" sz="1200" dirty="0">
                <a:solidFill>
                  <a:prstClr val="black"/>
                </a:solidFill>
                <a:latin typeface="微软雅黑" panose="020B0503020204020204" charset="-122"/>
                <a:ea typeface="微软雅黑" panose="020B0503020204020204" charset="-122"/>
              </a:rPr>
              <a:t>18600317036</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eaLnBrk="1" hangingPunct="1">
              <a:lnSpc>
                <a:spcPct val="120000"/>
              </a:lnSpc>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eaLnBrk="1" hangingPunct="1">
              <a:lnSpc>
                <a:spcPct val="120000"/>
              </a:lnSpc>
              <a:defRPr/>
            </a:pPr>
            <a:r>
              <a:rPr lang="en-US" altLang="zh-CN" sz="1200" dirty="0">
                <a:solidFill>
                  <a:prstClr val="black"/>
                </a:solidFill>
                <a:latin typeface="微软雅黑" panose="020B0503020204020204" charset="-122"/>
                <a:ea typeface="微软雅黑" panose="020B0503020204020204" charset="-122"/>
              </a:rPr>
              <a:t>1939618043@qq.com</a:t>
            </a:r>
            <a:r>
              <a:rPr lang="zh-CN" altLang="zh-CN"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a:p>
            <a:pPr marL="0" marR="0" indent="0" defTabSz="914400" eaLnBrk="1" latinLnBrk="0" hangingPunct="1">
              <a:lnSpc>
                <a:spcPct val="120000"/>
              </a:lnSpc>
              <a:buClrTx/>
              <a:buSzTx/>
              <a:buFontTx/>
              <a:buNone/>
              <a:defRPr/>
            </a:pPr>
            <a:endParaRPr lang="zh-CN" altLang="en-US" sz="1200" dirty="0">
              <a:solidFill>
                <a:prstClr val="black"/>
              </a:solidFill>
              <a:latin typeface="微软雅黑" panose="020B0503020204020204" charset="-122"/>
              <a:ea typeface="微软雅黑" panose="020B0503020204020204" charset="-122"/>
            </a:endParaRPr>
          </a:p>
        </p:txBody>
      </p:sp>
      <p:sp>
        <p:nvSpPr>
          <p:cNvPr id="17414" name="文本框 13"/>
          <p:cNvSpPr txBox="1">
            <a:spLocks noChangeArrowheads="1"/>
          </p:cNvSpPr>
          <p:nvPr/>
        </p:nvSpPr>
        <p:spPr bwMode="auto">
          <a:xfrm>
            <a:off x="6970874" y="1542126"/>
            <a:ext cx="5077100" cy="3782254"/>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lang="zh-CN" altLang="en-US" sz="1200" dirty="0">
                <a:solidFill>
                  <a:prstClr val="black"/>
                </a:solidFill>
                <a:latin typeface="微软雅黑" panose="020B0503020204020204" charset="-122"/>
                <a:ea typeface="微软雅黑" panose="020B0503020204020204" charset="-122"/>
              </a:rPr>
              <a:t>胃肠道肿瘤的微创外科治疗，肠黏膜屏障的损伤与修复</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algn="just" eaLnBrk="1" hangingPunct="1">
              <a:lnSpc>
                <a:spcPct val="120000"/>
              </a:lnSpc>
              <a:spcBef>
                <a:spcPts val="600"/>
              </a:spcBef>
              <a:defRPr/>
            </a:pPr>
            <a:r>
              <a:rPr lang="zh-CN" altLang="zh-CN" sz="1200" dirty="0">
                <a:solidFill>
                  <a:prstClr val="black"/>
                </a:solidFill>
                <a:latin typeface="微软雅黑" panose="020B0503020204020204" charset="-122"/>
                <a:ea typeface="微软雅黑" panose="020B0503020204020204" charset="-122"/>
              </a:rPr>
              <a:t>在</a:t>
            </a:r>
            <a:r>
              <a:rPr lang="zh-CN" altLang="en-US" sz="1200" dirty="0">
                <a:solidFill>
                  <a:prstClr val="black"/>
                </a:solidFill>
                <a:latin typeface="微软雅黑" panose="020B0503020204020204" charset="-122"/>
                <a:ea typeface="微软雅黑" panose="020B0503020204020204" charset="-122"/>
              </a:rPr>
              <a:t>机器人腹腔镜</a:t>
            </a:r>
            <a:r>
              <a:rPr lang="zh-CN" altLang="zh-CN" sz="1200" dirty="0">
                <a:solidFill>
                  <a:prstClr val="black"/>
                </a:solidFill>
                <a:latin typeface="微软雅黑" panose="020B0503020204020204" charset="-122"/>
                <a:ea typeface="微软雅黑" panose="020B0503020204020204" charset="-122"/>
              </a:rPr>
              <a:t>胃食管结合部癌的根治性手术，超低位直肠癌的微创保肛手术（</a:t>
            </a:r>
            <a:r>
              <a:rPr lang="en-US" altLang="zh-CN" sz="1200" dirty="0">
                <a:solidFill>
                  <a:prstClr val="black"/>
                </a:solidFill>
                <a:latin typeface="微软雅黑" panose="020B0503020204020204" charset="-122"/>
                <a:ea typeface="微软雅黑" panose="020B0503020204020204" charset="-122"/>
              </a:rPr>
              <a:t>ISR</a:t>
            </a:r>
            <a:r>
              <a:rPr lang="zh-CN" altLang="zh-CN" sz="1200" dirty="0">
                <a:solidFill>
                  <a:prstClr val="black"/>
                </a:solidFill>
                <a:latin typeface="微软雅黑" panose="020B0503020204020204" charset="-122"/>
                <a:ea typeface="微软雅黑" panose="020B0503020204020204" charset="-122"/>
              </a:rPr>
              <a:t>），腹膜后肿瘤切除联合</a:t>
            </a:r>
            <a:r>
              <a:rPr lang="zh-CN" altLang="en-US" sz="1200" dirty="0">
                <a:solidFill>
                  <a:prstClr val="black"/>
                </a:solidFill>
                <a:latin typeface="微软雅黑" panose="020B0503020204020204" charset="-122"/>
                <a:ea typeface="微软雅黑" panose="020B0503020204020204" charset="-122"/>
              </a:rPr>
              <a:t>脏器切除</a:t>
            </a:r>
            <a:r>
              <a:rPr lang="zh-CN" altLang="zh-CN" sz="1200" dirty="0">
                <a:solidFill>
                  <a:prstClr val="black"/>
                </a:solidFill>
                <a:latin typeface="微软雅黑" panose="020B0503020204020204" charset="-122"/>
                <a:ea typeface="微软雅黑" panose="020B0503020204020204" charset="-122"/>
              </a:rPr>
              <a:t>人工血管置换，双镜联合精准肿瘤微创治疗等领域为国内领先，首创了完全腹腔镜下的“β”型毕Ⅱ胃肠吻合新技术，开展了国内首例全腹腔镜下胃食管结合部癌经腹左侧膈肌切开全胃切除术，获得包括</a:t>
            </a:r>
            <a:r>
              <a:rPr lang="en-US" altLang="zh-CN" sz="1200" dirty="0">
                <a:solidFill>
                  <a:prstClr val="black"/>
                </a:solidFill>
                <a:latin typeface="微软雅黑" panose="020B0503020204020204" charset="-122"/>
                <a:ea typeface="微软雅黑" panose="020B0503020204020204" charset="-122"/>
              </a:rPr>
              <a:t>3</a:t>
            </a:r>
            <a:r>
              <a:rPr lang="zh-CN" altLang="zh-CN" sz="1200" dirty="0">
                <a:solidFill>
                  <a:prstClr val="black"/>
                </a:solidFill>
                <a:latin typeface="微软雅黑" panose="020B0503020204020204" charset="-122"/>
                <a:ea typeface="微软雅黑" panose="020B0503020204020204" charset="-122"/>
              </a:rPr>
              <a:t>项国家自然科学基金及军事医学创新研究项目等多项国家级及省部级基金的资助，可支配经费近</a:t>
            </a:r>
            <a:r>
              <a:rPr lang="en-US" altLang="zh-CN" sz="1200" dirty="0">
                <a:solidFill>
                  <a:prstClr val="black"/>
                </a:solidFill>
                <a:latin typeface="微软雅黑" panose="020B0503020204020204" charset="-122"/>
                <a:ea typeface="微软雅黑" panose="020B0503020204020204" charset="-122"/>
              </a:rPr>
              <a:t>400</a:t>
            </a:r>
            <a:r>
              <a:rPr lang="zh-CN" altLang="zh-CN" sz="1200" dirty="0">
                <a:solidFill>
                  <a:prstClr val="black"/>
                </a:solidFill>
                <a:latin typeface="微软雅黑" panose="020B0503020204020204" charset="-122"/>
                <a:ea typeface="微软雅黑" panose="020B0503020204020204" charset="-122"/>
              </a:rPr>
              <a:t>万。曾在美国密歇根大学医学院及克利夫兰医学中心进行</a:t>
            </a:r>
            <a:r>
              <a:rPr lang="zh-CN" altLang="en-US" sz="1200" dirty="0">
                <a:solidFill>
                  <a:prstClr val="black"/>
                </a:solidFill>
                <a:latin typeface="微软雅黑" panose="020B0503020204020204" charset="-122"/>
                <a:ea typeface="微软雅黑" panose="020B0503020204020204" charset="-122"/>
              </a:rPr>
              <a:t>胃肠外科临床和基础</a:t>
            </a:r>
            <a:r>
              <a:rPr lang="zh-CN" altLang="zh-CN" sz="1200" dirty="0">
                <a:solidFill>
                  <a:prstClr val="black"/>
                </a:solidFill>
                <a:latin typeface="微软雅黑" panose="020B0503020204020204" charset="-122"/>
                <a:ea typeface="微软雅黑" panose="020B0503020204020204" charset="-122"/>
              </a:rPr>
              <a:t>的研究，并进行手术的交流</a:t>
            </a:r>
            <a:r>
              <a:rPr lang="zh-CN" altLang="en-US" sz="1200" dirty="0">
                <a:solidFill>
                  <a:prstClr val="black"/>
                </a:solidFill>
                <a:latin typeface="微软雅黑" panose="020B0503020204020204" charset="-122"/>
                <a:ea typeface="微软雅黑" panose="020B0503020204020204" charset="-122"/>
              </a:rPr>
              <a:t>，共</a:t>
            </a:r>
            <a:r>
              <a:rPr lang="zh-CN" altLang="zh-CN" sz="1200" dirty="0">
                <a:solidFill>
                  <a:prstClr val="black"/>
                </a:solidFill>
                <a:latin typeface="微软雅黑" panose="020B0503020204020204" charset="-122"/>
                <a:ea typeface="微软雅黑" panose="020B0503020204020204" charset="-122"/>
              </a:rPr>
              <a:t>发表</a:t>
            </a:r>
            <a:r>
              <a:rPr lang="en-US" altLang="zh-CN" sz="1200" dirty="0">
                <a:solidFill>
                  <a:prstClr val="black"/>
                </a:solidFill>
                <a:latin typeface="微软雅黑" panose="020B0503020204020204" charset="-122"/>
                <a:ea typeface="微软雅黑" panose="020B0503020204020204" charset="-122"/>
              </a:rPr>
              <a:t>SCI</a:t>
            </a:r>
            <a:r>
              <a:rPr lang="zh-CN" altLang="zh-CN" sz="1200" dirty="0">
                <a:solidFill>
                  <a:prstClr val="black"/>
                </a:solidFill>
                <a:latin typeface="微软雅黑" panose="020B0503020204020204" charset="-122"/>
                <a:ea typeface="微软雅黑" panose="020B0503020204020204" charset="-122"/>
              </a:rPr>
              <a:t>论文</a:t>
            </a:r>
            <a:r>
              <a:rPr lang="en-US" altLang="zh-CN" sz="1200" dirty="0">
                <a:solidFill>
                  <a:prstClr val="black"/>
                </a:solidFill>
                <a:latin typeface="微软雅黑" panose="020B0503020204020204" charset="-122"/>
                <a:ea typeface="微软雅黑" panose="020B0503020204020204" charset="-122"/>
              </a:rPr>
              <a:t>17</a:t>
            </a:r>
            <a:r>
              <a:rPr lang="zh-CN" altLang="zh-CN" sz="1200" dirty="0">
                <a:solidFill>
                  <a:prstClr val="black"/>
                </a:solidFill>
                <a:latin typeface="微软雅黑" panose="020B0503020204020204" charset="-122"/>
                <a:ea typeface="微软雅黑" panose="020B0503020204020204" charset="-122"/>
              </a:rPr>
              <a:t>篇，其首次发现的</a:t>
            </a:r>
            <a:r>
              <a:rPr lang="en-US" altLang="zh-CN" sz="1200" dirty="0">
                <a:solidFill>
                  <a:prstClr val="black"/>
                </a:solidFill>
                <a:latin typeface="微软雅黑" panose="020B0503020204020204" charset="-122"/>
                <a:ea typeface="微软雅黑" panose="020B0503020204020204" charset="-122"/>
              </a:rPr>
              <a:t>CD44+ CD24+</a:t>
            </a:r>
            <a:r>
              <a:rPr lang="zh-CN" altLang="zh-CN" sz="1200" dirty="0">
                <a:solidFill>
                  <a:prstClr val="black"/>
                </a:solidFill>
                <a:latin typeface="微软雅黑" panose="020B0503020204020204" charset="-122"/>
                <a:ea typeface="微软雅黑" panose="020B0503020204020204" charset="-122"/>
              </a:rPr>
              <a:t>胃癌干细胞，被包括</a:t>
            </a:r>
            <a:r>
              <a:rPr lang="en-US" altLang="zh-CN" sz="1200" dirty="0">
                <a:solidFill>
                  <a:prstClr val="black"/>
                </a:solidFill>
                <a:latin typeface="微软雅黑" panose="020B0503020204020204" charset="-122"/>
                <a:ea typeface="微软雅黑" panose="020B0503020204020204" charset="-122"/>
              </a:rPr>
              <a:t>Nature Reviews Drug</a:t>
            </a:r>
            <a:r>
              <a:rPr lang="zh-CN" altLang="zh-CN"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Cancer Letter</a:t>
            </a:r>
            <a:r>
              <a:rPr lang="zh-CN" altLang="zh-CN" sz="1200" dirty="0">
                <a:solidFill>
                  <a:prstClr val="black"/>
                </a:solidFill>
                <a:latin typeface="微软雅黑" panose="020B0503020204020204" charset="-122"/>
                <a:ea typeface="微软雅黑" panose="020B0503020204020204" charset="-122"/>
              </a:rPr>
              <a:t>等知名杂志引用</a:t>
            </a:r>
            <a:r>
              <a:rPr lang="en-US" altLang="zh-CN" sz="1200" dirty="0">
                <a:solidFill>
                  <a:prstClr val="black"/>
                </a:solidFill>
                <a:latin typeface="微软雅黑" panose="020B0503020204020204" charset="-122"/>
                <a:ea typeface="微软雅黑" panose="020B0503020204020204" charset="-122"/>
              </a:rPr>
              <a:t>54</a:t>
            </a:r>
            <a:r>
              <a:rPr lang="zh-CN" altLang="zh-CN" sz="1200" dirty="0">
                <a:solidFill>
                  <a:prstClr val="black"/>
                </a:solidFill>
                <a:latin typeface="微软雅黑" panose="020B0503020204020204" charset="-122"/>
                <a:ea typeface="微软雅黑" panose="020B0503020204020204" charset="-122"/>
              </a:rPr>
              <a:t>次</a:t>
            </a:r>
            <a:endParaRPr lang="zh-CN" altLang="zh-CN" sz="1200"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endParaRPr lang="en-US" altLang="zh-CN" sz="1200" b="1"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3" name="文本框 22"/>
          <p:cNvSpPr txBox="1"/>
          <p:nvPr/>
        </p:nvSpPr>
        <p:spPr>
          <a:xfrm>
            <a:off x="2547722" y="123588"/>
            <a:ext cx="794487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b="1" dirty="0">
                <a:solidFill>
                  <a:srgbClr val="FFFFFF"/>
                </a:solidFill>
                <a:latin typeface="微软雅黑" panose="020B0503020204020204" charset="-122"/>
                <a:ea typeface="微软雅黑" panose="020B0503020204020204" charset="-122"/>
              </a:rPr>
              <a:t>张朝军</a:t>
            </a:r>
            <a:r>
              <a:rPr lang="en-US" altLang="zh-CN" sz="2000" b="1" dirty="0">
                <a:solidFill>
                  <a:srgbClr val="FFFFFF"/>
                </a:solidFill>
                <a:latin typeface="微软雅黑" panose="020B0503020204020204" charset="-122"/>
                <a:ea typeface="微软雅黑" panose="020B0503020204020204" charset="-122"/>
              </a:rPr>
              <a:t>  </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主任医师</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 </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教授 </a:t>
            </a:r>
            <a:r>
              <a:rPr lang="zh-CN" altLang="en-US" sz="1400" b="1" spc="120" dirty="0">
                <a:solidFill>
                  <a:srgbClr val="FFFFFF"/>
                </a:solidFill>
                <a:latin typeface="微软雅黑" panose="020B0503020204020204" charset="-122"/>
                <a:ea typeface="微软雅黑" panose="020B0503020204020204" charset="-122"/>
              </a:rPr>
              <a:t>博士</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研究生导师</a:t>
            </a:r>
            <a:r>
              <a:rPr lang="zh-CN" altLang="en-US" sz="1400" b="1" spc="120" dirty="0">
                <a:solidFill>
                  <a:srgbClr val="FFFFFF"/>
                </a:solidFill>
                <a:latin typeface="微软雅黑" panose="020B0503020204020204" charset="-122"/>
                <a:ea typeface="微软雅黑" panose="020B0503020204020204" charset="-122"/>
              </a:rPr>
              <a:t>  </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解放军总医院第六医学中心普通外科主任</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eaLnBrk="1" fontAlgn="ctr" hangingPunct="1"/>
            <a:endParaRPr lang="en-US" altLang="zh-CN" sz="1200" b="1" dirty="0">
              <a:solidFill>
                <a:schemeClr val="bg1"/>
              </a:solidFill>
              <a:latin typeface="微软雅黑" panose="020B0503020204020204" charset="-122"/>
              <a:ea typeface="微软雅黑" panose="020B0503020204020204" charset="-122"/>
            </a:endParaRPr>
          </a:p>
          <a:p>
            <a:pPr eaLnBrk="1" fontAlgn="ctr" hangingPunct="1"/>
            <a:r>
              <a:rPr lang="zh-CN" altLang="zh-CN" sz="1200" b="1" dirty="0">
                <a:solidFill>
                  <a:schemeClr val="bg1"/>
                </a:solidFill>
                <a:latin typeface="微软雅黑" panose="020B0503020204020204" charset="-122"/>
                <a:ea typeface="微软雅黑" panose="020B0503020204020204" charset="-122"/>
              </a:rPr>
              <a:t>中国健康管理协会胃肠道肿瘤防治与管理专业委员会</a:t>
            </a:r>
            <a:r>
              <a:rPr lang="zh-CN" altLang="en-US" sz="1200" b="1" dirty="0">
                <a:solidFill>
                  <a:schemeClr val="bg1"/>
                </a:solidFill>
                <a:latin typeface="微软雅黑" panose="020B0503020204020204" charset="-122"/>
                <a:ea typeface="微软雅黑" panose="020B0503020204020204" charset="-122"/>
              </a:rPr>
              <a:t>、</a:t>
            </a:r>
            <a:r>
              <a:rPr lang="zh-CN" altLang="zh-CN" sz="1200" b="1" dirty="0">
                <a:solidFill>
                  <a:schemeClr val="bg1"/>
                </a:solidFill>
                <a:latin typeface="微软雅黑" panose="020B0503020204020204" charset="-122"/>
                <a:ea typeface="微软雅黑" panose="020B0503020204020204" charset="-122"/>
              </a:rPr>
              <a:t>中国医师协会外科医师分会肥胖和代谢病外科医师委员会</a:t>
            </a:r>
            <a:r>
              <a:rPr lang="zh-CN" altLang="en-US" sz="1200" b="1" dirty="0">
                <a:solidFill>
                  <a:schemeClr val="bg1"/>
                </a:solidFill>
                <a:latin typeface="微软雅黑" panose="020B0503020204020204" charset="-122"/>
                <a:ea typeface="微软雅黑" panose="020B0503020204020204" charset="-122"/>
              </a:rPr>
              <a:t>、</a:t>
            </a:r>
            <a:r>
              <a:rPr lang="zh-CN" altLang="zh-CN" sz="1200" b="1" dirty="0">
                <a:solidFill>
                  <a:schemeClr val="bg1"/>
                </a:solidFill>
                <a:latin typeface="微软雅黑" panose="020B0503020204020204" charset="-122"/>
                <a:ea typeface="微软雅黑" panose="020B0503020204020204" charset="-122"/>
              </a:rPr>
              <a:t>中国医师协会结直肠肿瘤专业委员会、结直肠肿瘤专业委员会机器人学组</a:t>
            </a:r>
            <a:r>
              <a:rPr lang="zh-CN" altLang="en-US" sz="1200" b="1" dirty="0">
                <a:solidFill>
                  <a:schemeClr val="bg1"/>
                </a:solidFill>
                <a:latin typeface="微软雅黑" panose="020B0503020204020204" charset="-122"/>
                <a:ea typeface="微软雅黑" panose="020B0503020204020204" charset="-122"/>
              </a:rPr>
              <a:t>、</a:t>
            </a:r>
            <a:r>
              <a:rPr lang="zh-CN" altLang="zh-CN" sz="1200" b="1" dirty="0">
                <a:solidFill>
                  <a:schemeClr val="bg1"/>
                </a:solidFill>
                <a:latin typeface="微软雅黑" panose="020B0503020204020204" charset="-122"/>
                <a:ea typeface="微软雅黑" panose="020B0503020204020204" charset="-122"/>
              </a:rPr>
              <a:t>北京市医学会外科学分会胃肠外科学组</a:t>
            </a:r>
            <a:endParaRPr lang="zh-CN" altLang="zh-CN" sz="1200" b="1" dirty="0">
              <a:solidFill>
                <a:schemeClr val="bg1"/>
              </a:solidFill>
              <a:latin typeface="微软雅黑" panose="020B0503020204020204" charset="-122"/>
              <a:ea typeface="微软雅黑" panose="020B0503020204020204" charset="-122"/>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26540" y="1261220"/>
            <a:ext cx="1441420"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453972" y="2086664"/>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26540" y="2119133"/>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48159" y="1210425"/>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38975" y="1235826"/>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495647" y="3553882"/>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62641" y="3593423"/>
            <a:ext cx="902811"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1400" b="1" dirty="0">
                <a:solidFill>
                  <a:prstClr val="black"/>
                </a:solidFill>
                <a:latin typeface="微软雅黑" panose="020B0503020204020204" charset="-122"/>
                <a:ea typeface="微软雅黑" panose="020B0503020204020204" charset="-122"/>
              </a:rPr>
              <a:t>在研课题</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3" name="图片 2" descr="图片包含 室内, 人, 男人, 橱柜&#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10301" t="1" r="39521" b="26595"/>
          <a:stretch>
            <a:fillRect/>
          </a:stretch>
        </p:blipFill>
        <p:spPr>
          <a:xfrm>
            <a:off x="436448" y="1542126"/>
            <a:ext cx="1864037" cy="2239299"/>
          </a:xfrm>
          <a:prstGeom prst="rect">
            <a:avLst/>
          </a:prstGeom>
        </p:spPr>
      </p:pic>
      <p:sp>
        <p:nvSpPr>
          <p:cNvPr id="4" name="文本框 3"/>
          <p:cNvSpPr txBox="1"/>
          <p:nvPr/>
        </p:nvSpPr>
        <p:spPr>
          <a:xfrm>
            <a:off x="2714132" y="2428471"/>
            <a:ext cx="4122923" cy="1200329"/>
          </a:xfrm>
          <a:prstGeom prst="rect">
            <a:avLst/>
          </a:prstGeom>
          <a:noFill/>
        </p:spPr>
        <p:txBody>
          <a:bodyPr wrap="square" rtlCol="0">
            <a:spAutoFit/>
          </a:bodyPr>
          <a:lstStyle/>
          <a:p>
            <a:pPr eaLnBrk="1" hangingPunct="1">
              <a:defRPr/>
            </a:pPr>
            <a:r>
              <a:rPr lang="en-US" altLang="zh-CN" sz="1200" dirty="0">
                <a:solidFill>
                  <a:prstClr val="black"/>
                </a:solidFill>
                <a:latin typeface="微软雅黑" panose="020B0503020204020204" charset="-122"/>
                <a:ea typeface="微软雅黑" panose="020B0503020204020204" charset="-122"/>
              </a:rPr>
              <a:t>1986.9</a:t>
            </a:r>
            <a:r>
              <a:rPr lang="zh-CN" altLang="zh-CN"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1991.7</a:t>
            </a:r>
            <a:r>
              <a:rPr lang="zh-CN" altLang="zh-CN" sz="1200" dirty="0">
                <a:solidFill>
                  <a:prstClr val="black"/>
                </a:solidFill>
                <a:latin typeface="微软雅黑" panose="020B0503020204020204" charset="-122"/>
                <a:ea typeface="微软雅黑" panose="020B0503020204020204" charset="-122"/>
              </a:rPr>
              <a:t> </a:t>
            </a:r>
            <a:r>
              <a:rPr lang="en-US" altLang="zh-CN" sz="1200" dirty="0">
                <a:solidFill>
                  <a:prstClr val="black"/>
                </a:solidFill>
                <a:latin typeface="微软雅黑" panose="020B0503020204020204" charset="-122"/>
                <a:ea typeface="微软雅黑" panose="020B0503020204020204" charset="-122"/>
              </a:rPr>
              <a:t>  </a:t>
            </a:r>
            <a:r>
              <a:rPr lang="zh-CN" altLang="zh-CN" sz="1200" dirty="0">
                <a:solidFill>
                  <a:prstClr val="black"/>
                </a:solidFill>
                <a:latin typeface="微软雅黑" panose="020B0503020204020204" charset="-122"/>
                <a:ea typeface="微软雅黑" panose="020B0503020204020204" charset="-122"/>
              </a:rPr>
              <a:t>西南医科大学</a:t>
            </a:r>
            <a:r>
              <a:rPr lang="en-US" altLang="zh-CN" sz="1200" dirty="0">
                <a:solidFill>
                  <a:prstClr val="black"/>
                </a:solidFill>
                <a:latin typeface="微软雅黑" panose="020B0503020204020204" charset="-122"/>
                <a:ea typeface="微软雅黑" panose="020B0503020204020204" charset="-122"/>
              </a:rPr>
              <a:t>.    </a:t>
            </a:r>
            <a:r>
              <a:rPr lang="zh-CN" altLang="zh-CN" sz="1200" dirty="0">
                <a:solidFill>
                  <a:prstClr val="black"/>
                </a:solidFill>
                <a:latin typeface="微软雅黑" panose="020B0503020204020204" charset="-122"/>
                <a:ea typeface="微软雅黑" panose="020B0503020204020204" charset="-122"/>
              </a:rPr>
              <a:t>学士</a:t>
            </a:r>
            <a:endParaRPr lang="zh-CN"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1994.9</a:t>
            </a:r>
            <a:r>
              <a:rPr lang="zh-CN" altLang="zh-CN"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1997.7   </a:t>
            </a:r>
            <a:r>
              <a:rPr lang="zh-CN" altLang="zh-CN" sz="1200" dirty="0">
                <a:solidFill>
                  <a:prstClr val="black"/>
                </a:solidFill>
                <a:latin typeface="微软雅黑" panose="020B0503020204020204" charset="-122"/>
                <a:ea typeface="微软雅黑" panose="020B0503020204020204" charset="-122"/>
              </a:rPr>
              <a:t>第三军医大学</a:t>
            </a:r>
            <a:r>
              <a:rPr lang="en-US" altLang="zh-CN" sz="1200" dirty="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硕士</a:t>
            </a:r>
            <a:endParaRPr lang="zh-CN"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2001.9</a:t>
            </a:r>
            <a:r>
              <a:rPr lang="zh-CN" altLang="zh-CN"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2005.7.  </a:t>
            </a:r>
            <a:r>
              <a:rPr lang="zh-CN" altLang="zh-CN" sz="1200" dirty="0">
                <a:solidFill>
                  <a:prstClr val="black"/>
                </a:solidFill>
                <a:latin typeface="微软雅黑" panose="020B0503020204020204" charset="-122"/>
                <a:ea typeface="微软雅黑" panose="020B0503020204020204" charset="-122"/>
              </a:rPr>
              <a:t>第三军医大学</a:t>
            </a:r>
            <a:r>
              <a:rPr lang="en-US" altLang="zh-CN" sz="1200" dirty="0">
                <a:solidFill>
                  <a:prstClr val="black"/>
                </a:solidFill>
                <a:latin typeface="微软雅黑" panose="020B0503020204020204" charset="-122"/>
                <a:ea typeface="微软雅黑" panose="020B0503020204020204" charset="-122"/>
              </a:rPr>
              <a:t>     </a:t>
            </a:r>
            <a:r>
              <a:rPr lang="zh-CN" altLang="zh-CN" sz="1200" dirty="0">
                <a:solidFill>
                  <a:prstClr val="black"/>
                </a:solidFill>
                <a:latin typeface="微软雅黑" panose="020B0503020204020204" charset="-122"/>
                <a:ea typeface="微软雅黑" panose="020B0503020204020204" charset="-122"/>
              </a:rPr>
              <a:t>博士</a:t>
            </a:r>
            <a:endParaRPr lang="zh-CN"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2007.10-2008.10</a:t>
            </a:r>
            <a:r>
              <a:rPr lang="zh-CN" altLang="zh-CN" sz="1200" dirty="0">
                <a:solidFill>
                  <a:prstClr val="black"/>
                </a:solidFill>
                <a:latin typeface="微软雅黑" panose="020B0503020204020204" charset="-122"/>
                <a:ea typeface="微软雅黑" panose="020B0503020204020204" charset="-122"/>
              </a:rPr>
              <a:t> 美国密歇根大学</a:t>
            </a:r>
            <a:r>
              <a:rPr lang="en-US" altLang="zh-CN" sz="1200" dirty="0">
                <a:solidFill>
                  <a:prstClr val="black"/>
                </a:solidFill>
                <a:latin typeface="微软雅黑" panose="020B0503020204020204" charset="-122"/>
                <a:ea typeface="微软雅黑" panose="020B0503020204020204" charset="-122"/>
              </a:rPr>
              <a:t> </a:t>
            </a:r>
            <a:r>
              <a:rPr lang="zh-CN" altLang="zh-CN" sz="1200" dirty="0">
                <a:solidFill>
                  <a:prstClr val="black"/>
                </a:solidFill>
                <a:latin typeface="微软雅黑" panose="020B0503020204020204" charset="-122"/>
                <a:ea typeface="微软雅黑" panose="020B0503020204020204" charset="-122"/>
              </a:rPr>
              <a:t>博士后</a:t>
            </a:r>
            <a:endParaRPr lang="zh-CN"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2008.10-2008.11</a:t>
            </a:r>
            <a:r>
              <a:rPr lang="zh-CN" altLang="zh-CN" sz="1200" dirty="0">
                <a:solidFill>
                  <a:prstClr val="black"/>
                </a:solidFill>
                <a:latin typeface="微软雅黑" panose="020B0503020204020204" charset="-122"/>
                <a:ea typeface="微软雅黑" panose="020B0503020204020204" charset="-122"/>
              </a:rPr>
              <a:t>月</a:t>
            </a:r>
            <a:r>
              <a:rPr lang="en-US" altLang="zh-CN" sz="1200" dirty="0">
                <a:solidFill>
                  <a:prstClr val="black"/>
                </a:solidFill>
                <a:latin typeface="微软雅黑" panose="020B0503020204020204" charset="-122"/>
                <a:ea typeface="微软雅黑" panose="020B0503020204020204" charset="-122"/>
              </a:rPr>
              <a:t>  </a:t>
            </a:r>
            <a:r>
              <a:rPr lang="zh-CN" altLang="zh-CN" sz="1200" dirty="0">
                <a:solidFill>
                  <a:prstClr val="black"/>
                </a:solidFill>
                <a:latin typeface="微软雅黑" panose="020B0503020204020204" charset="-122"/>
                <a:ea typeface="微软雅黑" panose="020B0503020204020204" charset="-122"/>
              </a:rPr>
              <a:t>美国克利夫兰医学中心结直肠外科访问学者</a:t>
            </a:r>
            <a:endParaRPr lang="zh-CN" altLang="zh-CN" sz="1200" dirty="0">
              <a:solidFill>
                <a:prstClr val="black"/>
              </a:solidFill>
              <a:latin typeface="微软雅黑" panose="020B0503020204020204" charset="-122"/>
              <a:ea typeface="微软雅黑" panose="020B0503020204020204" charset="-122"/>
            </a:endParaRPr>
          </a:p>
        </p:txBody>
      </p:sp>
      <p:sp>
        <p:nvSpPr>
          <p:cNvPr id="7" name="文本框 6"/>
          <p:cNvSpPr txBox="1"/>
          <p:nvPr/>
        </p:nvSpPr>
        <p:spPr>
          <a:xfrm>
            <a:off x="2631416" y="4001622"/>
            <a:ext cx="4261348" cy="2123658"/>
          </a:xfrm>
          <a:prstGeom prst="rect">
            <a:avLst/>
          </a:prstGeom>
          <a:noFill/>
        </p:spPr>
        <p:txBody>
          <a:bodyPr wrap="square" rtlCol="0">
            <a:spAutoFit/>
          </a:bodyPr>
          <a:lstStyle>
            <a:defPPr>
              <a:defRPr lang="zh-CN"/>
            </a:defPPr>
            <a:lvl1pPr>
              <a:defRPr kumimoji="1"/>
            </a:lvl1pPr>
          </a:lstStyle>
          <a:p>
            <a:pPr eaLnBrk="1" hangingPunct="1">
              <a:defRPr/>
            </a:pPr>
            <a:r>
              <a:rPr lang="en-GB" altLang="zh-CN" sz="1200" dirty="0">
                <a:solidFill>
                  <a:prstClr val="black"/>
                </a:solidFill>
                <a:latin typeface="微软雅黑" panose="020B0503020204020204" charset="-122"/>
                <a:ea typeface="微软雅黑" panose="020B0503020204020204" charset="-122"/>
              </a:rPr>
              <a:t>1</a:t>
            </a:r>
            <a:r>
              <a:rPr lang="zh-CN" altLang="en-GB" sz="1200" dirty="0">
                <a:solidFill>
                  <a:prstClr val="black"/>
                </a:solidFill>
                <a:latin typeface="微软雅黑" panose="020B0503020204020204" charset="-122"/>
                <a:ea typeface="微软雅黑" panose="020B0503020204020204" charset="-122"/>
              </a:rPr>
              <a:t>、</a:t>
            </a:r>
            <a:r>
              <a:rPr lang="en-GB" altLang="zh-CN" sz="1200" dirty="0" err="1">
                <a:solidFill>
                  <a:prstClr val="black"/>
                </a:solidFill>
                <a:latin typeface="微软雅黑" panose="020B0503020204020204" charset="-122"/>
                <a:ea typeface="微软雅黑" panose="020B0503020204020204" charset="-122"/>
              </a:rPr>
              <a:t>Pendodontalis</a:t>
            </a:r>
            <a:r>
              <a:rPr lang="zh-CN" altLang="en-US" sz="1200" dirty="0">
                <a:solidFill>
                  <a:prstClr val="black"/>
                </a:solidFill>
                <a:latin typeface="微软雅黑" panose="020B0503020204020204" charset="-122"/>
                <a:ea typeface="微软雅黑" panose="020B0503020204020204" charset="-122"/>
              </a:rPr>
              <a:t>调控</a:t>
            </a:r>
            <a:r>
              <a:rPr lang="en-GB" altLang="zh-CN" sz="1200" dirty="0">
                <a:solidFill>
                  <a:prstClr val="black"/>
                </a:solidFill>
                <a:latin typeface="微软雅黑" panose="020B0503020204020204" charset="-122"/>
                <a:ea typeface="微软雅黑" panose="020B0503020204020204" charset="-122"/>
              </a:rPr>
              <a:t>Lnc-AC093817/SHP1</a:t>
            </a:r>
            <a:r>
              <a:rPr lang="zh-CN" altLang="en-US" sz="1200" dirty="0">
                <a:solidFill>
                  <a:prstClr val="black"/>
                </a:solidFill>
                <a:latin typeface="微软雅黑" panose="020B0503020204020204" charset="-122"/>
                <a:ea typeface="微软雅黑" panose="020B0503020204020204" charset="-122"/>
              </a:rPr>
              <a:t>轴促进</a:t>
            </a:r>
            <a:r>
              <a:rPr lang="en-GB" altLang="zh-CN" sz="1200" dirty="0">
                <a:solidFill>
                  <a:prstClr val="black"/>
                </a:solidFill>
                <a:latin typeface="微软雅黑" panose="020B0503020204020204" charset="-122"/>
                <a:ea typeface="微软雅黑" panose="020B0503020204020204" charset="-122"/>
              </a:rPr>
              <a:t>Hp/</a:t>
            </a:r>
            <a:r>
              <a:rPr lang="en-GB" altLang="zh-CN" sz="1200" dirty="0" err="1">
                <a:solidFill>
                  <a:prstClr val="black"/>
                </a:solidFill>
                <a:latin typeface="微软雅黑" panose="020B0503020204020204" charset="-122"/>
                <a:ea typeface="微软雅黑" panose="020B0503020204020204" charset="-122"/>
              </a:rPr>
              <a:t>CagA</a:t>
            </a:r>
            <a:r>
              <a:rPr lang="zh-CN" altLang="en-US" sz="1200" dirty="0">
                <a:solidFill>
                  <a:prstClr val="black"/>
                </a:solidFill>
                <a:latin typeface="微软雅黑" panose="020B0503020204020204" charset="-122"/>
                <a:ea typeface="微软雅黑" panose="020B0503020204020204" charset="-122"/>
              </a:rPr>
              <a:t>介导的胃黏膜屏障损伤在胃癌发生中的作用机制研究，主持，</a:t>
            </a:r>
            <a:r>
              <a:rPr lang="en-US" altLang="zh-CN" sz="1200" dirty="0">
                <a:solidFill>
                  <a:prstClr val="black"/>
                </a:solidFill>
                <a:latin typeface="微软雅黑" panose="020B0503020204020204" charset="-122"/>
                <a:ea typeface="微软雅黑" panose="020B0503020204020204" charset="-122"/>
              </a:rPr>
              <a:t>55</a:t>
            </a:r>
            <a:r>
              <a:rPr lang="zh-CN" altLang="en-US" sz="1200" dirty="0">
                <a:solidFill>
                  <a:prstClr val="black"/>
                </a:solidFill>
                <a:latin typeface="微软雅黑" panose="020B0503020204020204" charset="-122"/>
                <a:ea typeface="微软雅黑" panose="020B0503020204020204" charset="-122"/>
              </a:rPr>
              <a:t>万元，国家自然科学基金面上项目，</a:t>
            </a:r>
            <a:r>
              <a:rPr lang="en-US" altLang="zh-CN" sz="1200" dirty="0">
                <a:solidFill>
                  <a:prstClr val="black"/>
                </a:solidFill>
                <a:latin typeface="微软雅黑" panose="020B0503020204020204" charset="-122"/>
                <a:ea typeface="微软雅黑" panose="020B0503020204020204" charset="-122"/>
              </a:rPr>
              <a:t>2020-2023</a:t>
            </a:r>
            <a:endParaRPr lang="en-US"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2</a:t>
            </a:r>
            <a:r>
              <a:rPr lang="zh-CN" altLang="en-US" sz="1200" dirty="0">
                <a:solidFill>
                  <a:prstClr val="black"/>
                </a:solidFill>
                <a:latin typeface="微软雅黑" panose="020B0503020204020204" charset="-122"/>
                <a:ea typeface="微软雅黑" panose="020B0503020204020204" charset="-122"/>
              </a:rPr>
              <a:t>、海上医疗救护模拟仿真及其关键技术系列研究子课题：腹部开放性合并海水侵泡伤模拟研究，主持，</a:t>
            </a:r>
            <a:r>
              <a:rPr lang="en-US" altLang="zh-CN" sz="1200" dirty="0">
                <a:solidFill>
                  <a:prstClr val="black"/>
                </a:solidFill>
                <a:latin typeface="微软雅黑" panose="020B0503020204020204" charset="-122"/>
                <a:ea typeface="微软雅黑" panose="020B0503020204020204" charset="-122"/>
              </a:rPr>
              <a:t>200</a:t>
            </a:r>
            <a:r>
              <a:rPr lang="zh-CN" altLang="en-US" sz="1200" dirty="0">
                <a:solidFill>
                  <a:prstClr val="black"/>
                </a:solidFill>
                <a:latin typeface="微软雅黑" panose="020B0503020204020204" charset="-122"/>
                <a:ea typeface="微软雅黑" panose="020B0503020204020204" charset="-122"/>
              </a:rPr>
              <a:t>万，全军后勤重大项目，</a:t>
            </a:r>
            <a:r>
              <a:rPr lang="en-US" altLang="zh-CN" sz="1200" dirty="0">
                <a:solidFill>
                  <a:prstClr val="black"/>
                </a:solidFill>
                <a:latin typeface="微软雅黑" panose="020B0503020204020204" charset="-122"/>
                <a:ea typeface="微软雅黑" panose="020B0503020204020204" charset="-122"/>
              </a:rPr>
              <a:t>2016</a:t>
            </a:r>
            <a:r>
              <a:rPr lang="zh-CN" altLang="en-US" sz="1200" dirty="0">
                <a:solidFill>
                  <a:prstClr val="black"/>
                </a:solidFill>
                <a:latin typeface="微软雅黑" panose="020B0503020204020204" charset="-122"/>
                <a:ea typeface="微软雅黑" panose="020B0503020204020204" charset="-122"/>
              </a:rPr>
              <a:t>年</a:t>
            </a:r>
            <a:r>
              <a:rPr lang="en-US" altLang="zh-CN" sz="1200" dirty="0">
                <a:solidFill>
                  <a:prstClr val="black"/>
                </a:solidFill>
                <a:latin typeface="微软雅黑" panose="020B0503020204020204" charset="-122"/>
                <a:ea typeface="微软雅黑" panose="020B0503020204020204" charset="-122"/>
              </a:rPr>
              <a:t>-2021</a:t>
            </a:r>
            <a:r>
              <a:rPr lang="zh-CN" altLang="en-US" sz="1200" dirty="0">
                <a:solidFill>
                  <a:prstClr val="black"/>
                </a:solidFill>
                <a:latin typeface="微软雅黑" panose="020B0503020204020204" charset="-122"/>
                <a:ea typeface="微软雅黑" panose="020B0503020204020204" charset="-122"/>
              </a:rPr>
              <a:t>年</a:t>
            </a:r>
            <a:endParaRPr lang="zh-CN" altLang="en-US"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3</a:t>
            </a:r>
            <a:r>
              <a:rPr lang="zh-CN" altLang="en-US" sz="1200" dirty="0">
                <a:solidFill>
                  <a:prstClr val="black"/>
                </a:solidFill>
                <a:latin typeface="微软雅黑" panose="020B0503020204020204" charset="-122"/>
                <a:ea typeface="微软雅黑" panose="020B0503020204020204" charset="-122"/>
              </a:rPr>
              <a:t>、水系灾害救援中腹部损伤治疗方案标准化与研发便携内镜设备的研究，军事医学创新研究项目，</a:t>
            </a:r>
            <a:r>
              <a:rPr lang="en-US" altLang="zh-CN" sz="1200" dirty="0">
                <a:solidFill>
                  <a:prstClr val="black"/>
                </a:solidFill>
                <a:latin typeface="微软雅黑" panose="020B0503020204020204" charset="-122"/>
                <a:ea typeface="微软雅黑" panose="020B0503020204020204" charset="-122"/>
              </a:rPr>
              <a:t>100</a:t>
            </a:r>
            <a:r>
              <a:rPr lang="zh-CN" altLang="en-US" sz="1200" dirty="0">
                <a:solidFill>
                  <a:prstClr val="black"/>
                </a:solidFill>
                <a:latin typeface="微软雅黑" panose="020B0503020204020204" charset="-122"/>
                <a:ea typeface="微软雅黑" panose="020B0503020204020204" charset="-122"/>
              </a:rPr>
              <a:t>万，</a:t>
            </a:r>
            <a:r>
              <a:rPr lang="en-US" altLang="zh-CN" sz="1200" dirty="0">
                <a:solidFill>
                  <a:prstClr val="black"/>
                </a:solidFill>
                <a:latin typeface="微软雅黑" panose="020B0503020204020204" charset="-122"/>
                <a:ea typeface="微软雅黑" panose="020B0503020204020204" charset="-122"/>
              </a:rPr>
              <a:t>2019-2021</a:t>
            </a:r>
            <a:endParaRPr lang="en-US"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4</a:t>
            </a:r>
            <a:r>
              <a:rPr lang="zh-CN" altLang="en-US" sz="1200" dirty="0">
                <a:solidFill>
                  <a:prstClr val="black"/>
                </a:solidFill>
                <a:latin typeface="微软雅黑" panose="020B0503020204020204" charset="-122"/>
                <a:ea typeface="微软雅黑" panose="020B0503020204020204" charset="-122"/>
              </a:rPr>
              <a:t>、海战创伤继发感染机制及防护关键技术研究、军事医学创新研究项目，</a:t>
            </a:r>
            <a:r>
              <a:rPr lang="en-US" altLang="zh-CN" sz="1200" dirty="0">
                <a:solidFill>
                  <a:prstClr val="black"/>
                </a:solidFill>
                <a:latin typeface="微软雅黑" panose="020B0503020204020204" charset="-122"/>
                <a:ea typeface="微软雅黑" panose="020B0503020204020204" charset="-122"/>
              </a:rPr>
              <a:t>30</a:t>
            </a:r>
            <a:r>
              <a:rPr lang="zh-CN" altLang="en-US" sz="1200" dirty="0">
                <a:solidFill>
                  <a:prstClr val="black"/>
                </a:solidFill>
                <a:latin typeface="微软雅黑" panose="020B0503020204020204" charset="-122"/>
                <a:ea typeface="微软雅黑" panose="020B0503020204020204" charset="-122"/>
              </a:rPr>
              <a:t>万，</a:t>
            </a:r>
            <a:r>
              <a:rPr lang="en-US" altLang="zh-CN" sz="1200" dirty="0">
                <a:solidFill>
                  <a:prstClr val="black"/>
                </a:solidFill>
                <a:latin typeface="微软雅黑" panose="020B0503020204020204" charset="-122"/>
                <a:ea typeface="微软雅黑" panose="020B0503020204020204" charset="-122"/>
              </a:rPr>
              <a:t>2019-2021</a:t>
            </a:r>
            <a:endParaRPr lang="zh-CN" altLang="en-US" sz="1200" dirty="0">
              <a:solidFill>
                <a:prstClr val="black"/>
              </a:solidFill>
              <a:latin typeface="微软雅黑" panose="020B0503020204020204" charset="-122"/>
              <a:ea typeface="微软雅黑" panose="020B0503020204020204" charset="-122"/>
            </a:endParaRPr>
          </a:p>
        </p:txBody>
      </p:sp>
      <p:pic>
        <p:nvPicPr>
          <p:cNvPr id="11" name="图片 10" descr="图片包含 人, 室内, 男人, 女人&#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t="13947" r="3304" b="11645"/>
          <a:stretch>
            <a:fillRect/>
          </a:stretch>
        </p:blipFill>
        <p:spPr>
          <a:xfrm>
            <a:off x="7490618" y="4460526"/>
            <a:ext cx="3391178" cy="195942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349569"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467531" y="1670836"/>
            <a:ext cx="3579813" cy="276999"/>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学术硕士：临床医学（临床免疫学）</a:t>
            </a: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149719" y="4103224"/>
            <a:ext cx="2430849" cy="757130"/>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18600317076</a:t>
            </a:r>
            <a:endPar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lang="zh-CN" altLang="en-US" sz="1200" dirty="0">
                <a:solidFill>
                  <a:prstClr val="black"/>
                </a:solidFill>
                <a:latin typeface="微软雅黑" panose="020B0503020204020204" charset="-122"/>
                <a:ea typeface="微软雅黑" panose="020B0503020204020204" charset="-122"/>
              </a:rPr>
              <a:t>微信</a:t>
            </a:r>
            <a:r>
              <a:rPr lang="en-US" altLang="zh-CN" sz="1200" dirty="0" smtClean="0">
                <a:solidFill>
                  <a:prstClr val="black"/>
                </a:solidFill>
                <a:latin typeface="微软雅黑" panose="020B0503020204020204" charset="-122"/>
                <a:ea typeface="微软雅黑" panose="020B0503020204020204" charset="-122"/>
              </a:rPr>
              <a:t>:18611182875</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liyanjun1230@163.com</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7062190" y="1655908"/>
            <a:ext cx="4630879" cy="3059299"/>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临床检验诊断方向，</a:t>
            </a:r>
            <a:r>
              <a:rPr lang="zh-CN" altLang="zh-CN" sz="1200" dirty="0">
                <a:solidFill>
                  <a:prstClr val="black"/>
                </a:solidFill>
                <a:latin typeface="微软雅黑" panose="020B0503020204020204" charset="-122"/>
                <a:ea typeface="微软雅黑" panose="020B0503020204020204" charset="-122"/>
              </a:rPr>
              <a:t>主要从事</a:t>
            </a:r>
            <a:r>
              <a:rPr lang="zh-CN" altLang="en-US" sz="1200" dirty="0">
                <a:solidFill>
                  <a:prstClr val="black"/>
                </a:solidFill>
                <a:latin typeface="微软雅黑" panose="020B0503020204020204" charset="-122"/>
                <a:ea typeface="微软雅黑" panose="020B0503020204020204" charset="-122"/>
              </a:rPr>
              <a:t>临床感染</a:t>
            </a:r>
            <a:r>
              <a:rPr lang="zh-CN" altLang="zh-CN" sz="1200" dirty="0">
                <a:solidFill>
                  <a:prstClr val="black"/>
                </a:solidFill>
                <a:latin typeface="微软雅黑" panose="020B0503020204020204" charset="-122"/>
                <a:ea typeface="微软雅黑" panose="020B0503020204020204" charset="-122"/>
              </a:rPr>
              <a:t>病原的</a:t>
            </a:r>
            <a:r>
              <a:rPr lang="zh-CN" altLang="zh-CN" sz="1200" dirty="0" smtClean="0">
                <a:solidFill>
                  <a:prstClr val="black"/>
                </a:solidFill>
                <a:latin typeface="微软雅黑" panose="020B0503020204020204" charset="-122"/>
                <a:ea typeface="微软雅黑" panose="020B0503020204020204" charset="-122"/>
              </a:rPr>
              <a:t>鉴定</a:t>
            </a:r>
            <a:r>
              <a:rPr lang="zh-CN" altLang="en-US" sz="1200" dirty="0" smtClean="0">
                <a:solidFill>
                  <a:prstClr val="black"/>
                </a:solidFill>
                <a:latin typeface="微软雅黑" panose="020B0503020204020204" charset="-122"/>
                <a:ea typeface="微软雅黑" panose="020B0503020204020204" charset="-122"/>
              </a:rPr>
              <a:t>、基因组多态性</a:t>
            </a:r>
            <a:r>
              <a:rPr lang="zh-CN" altLang="zh-CN" sz="1200" dirty="0" smtClean="0">
                <a:solidFill>
                  <a:prstClr val="black"/>
                </a:solidFill>
                <a:latin typeface="微软雅黑" panose="020B0503020204020204" charset="-122"/>
                <a:ea typeface="微软雅黑" panose="020B0503020204020204" charset="-122"/>
              </a:rPr>
              <a:t>和</a:t>
            </a:r>
            <a:r>
              <a:rPr lang="zh-CN" altLang="zh-CN" sz="1200" dirty="0">
                <a:solidFill>
                  <a:prstClr val="black"/>
                </a:solidFill>
                <a:latin typeface="微软雅黑" panose="020B0503020204020204" charset="-122"/>
                <a:ea typeface="微软雅黑" panose="020B0503020204020204" charset="-122"/>
              </a:rPr>
              <a:t>溯源研究</a:t>
            </a:r>
            <a:r>
              <a:rPr lang="zh-CN" altLang="en-US" sz="1200" dirty="0" smtClean="0">
                <a:solidFill>
                  <a:prstClr val="black"/>
                </a:solidFill>
                <a:latin typeface="微软雅黑" panose="020B0503020204020204" charset="-122"/>
                <a:ea typeface="微软雅黑" panose="020B0503020204020204" charset="-122"/>
              </a:rPr>
              <a:t>、基于测序技术的病原诊断、肠道</a:t>
            </a:r>
            <a:r>
              <a:rPr lang="zh-CN" altLang="en-US" sz="1200" dirty="0">
                <a:solidFill>
                  <a:prstClr val="black"/>
                </a:solidFill>
                <a:latin typeface="微软雅黑" panose="020B0503020204020204" charset="-122"/>
                <a:ea typeface="微软雅黑" panose="020B0503020204020204" charset="-122"/>
              </a:rPr>
              <a:t>菌群多样性研究</a:t>
            </a:r>
            <a:r>
              <a:rPr lang="zh-CN" altLang="zh-CN" sz="1200" dirty="0">
                <a:solidFill>
                  <a:prstClr val="black"/>
                </a:solidFill>
                <a:latin typeface="微软雅黑" panose="020B0503020204020204" charset="-122"/>
                <a:ea typeface="微软雅黑" panose="020B0503020204020204" charset="-122"/>
              </a:rPr>
              <a:t>及海洋细菌</a:t>
            </a:r>
            <a:r>
              <a:rPr lang="zh-CN" altLang="en-US" sz="1200" dirty="0">
                <a:solidFill>
                  <a:prstClr val="black"/>
                </a:solidFill>
                <a:latin typeface="微软雅黑" panose="020B0503020204020204" charset="-122"/>
                <a:ea typeface="微软雅黑" panose="020B0503020204020204" charset="-122"/>
              </a:rPr>
              <a:t>多样性</a:t>
            </a:r>
            <a:r>
              <a:rPr lang="zh-CN" altLang="zh-CN" sz="1200" dirty="0">
                <a:solidFill>
                  <a:prstClr val="black"/>
                </a:solidFill>
                <a:latin typeface="微软雅黑" panose="020B0503020204020204" charset="-122"/>
                <a:ea typeface="微软雅黑" panose="020B0503020204020204" charset="-122"/>
              </a:rPr>
              <a:t>相关研究</a:t>
            </a:r>
            <a:r>
              <a:rPr lang="zh-CN" altLang="en-US" sz="1200" dirty="0">
                <a:solidFill>
                  <a:prstClr val="black"/>
                </a:solidFill>
                <a:latin typeface="微软雅黑" panose="020B0503020204020204" charset="-122"/>
                <a:ea typeface="微软雅黑" panose="020B0503020204020204" charset="-122"/>
              </a:rPr>
              <a:t>等。</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近年来</a:t>
            </a:r>
            <a:r>
              <a:rPr lang="zh-CN" altLang="en-US" sz="1200" dirty="0">
                <a:solidFill>
                  <a:prstClr val="black"/>
                </a:solidFill>
                <a:latin typeface="微软雅黑" panose="020B0503020204020204" charset="-122"/>
                <a:ea typeface="微软雅黑" panose="020B0503020204020204" charset="-122"/>
              </a:rPr>
              <a:t>以第一作者及通讯作者发表论文</a:t>
            </a:r>
            <a:r>
              <a:rPr lang="en-US" altLang="zh-CN" sz="1200" dirty="0">
                <a:solidFill>
                  <a:prstClr val="black"/>
                </a:solidFill>
                <a:latin typeface="微软雅黑" panose="020B0503020204020204" charset="-122"/>
                <a:ea typeface="微软雅黑" panose="020B0503020204020204" charset="-122"/>
              </a:rPr>
              <a:t>20</a:t>
            </a:r>
            <a:r>
              <a:rPr lang="zh-CN" altLang="en-US" sz="1200" dirty="0">
                <a:solidFill>
                  <a:prstClr val="black"/>
                </a:solidFill>
                <a:latin typeface="微软雅黑" panose="020B0503020204020204" charset="-122"/>
                <a:ea typeface="微软雅黑" panose="020B0503020204020204" charset="-122"/>
              </a:rPr>
              <a:t>余篇，其中</a:t>
            </a:r>
            <a:r>
              <a:rPr lang="en-US" altLang="zh-CN" sz="1200" dirty="0">
                <a:solidFill>
                  <a:prstClr val="black"/>
                </a:solidFill>
                <a:latin typeface="微软雅黑" panose="020B0503020204020204" charset="-122"/>
                <a:ea typeface="微软雅黑" panose="020B0503020204020204" charset="-122"/>
              </a:rPr>
              <a:t>SCI</a:t>
            </a:r>
            <a:r>
              <a:rPr lang="zh-CN" altLang="en-US" sz="1200" dirty="0">
                <a:solidFill>
                  <a:prstClr val="black"/>
                </a:solidFill>
                <a:latin typeface="微软雅黑" panose="020B0503020204020204" charset="-122"/>
                <a:ea typeface="微软雅黑" panose="020B0503020204020204" charset="-122"/>
              </a:rPr>
              <a:t>论文</a:t>
            </a:r>
            <a:r>
              <a:rPr lang="en-US" altLang="zh-CN" sz="1200" dirty="0">
                <a:solidFill>
                  <a:prstClr val="black"/>
                </a:solidFill>
                <a:latin typeface="微软雅黑" panose="020B0503020204020204" charset="-122"/>
                <a:ea typeface="微软雅黑" panose="020B0503020204020204" charset="-122"/>
              </a:rPr>
              <a:t>7</a:t>
            </a:r>
            <a:r>
              <a:rPr lang="zh-CN" altLang="en-US" sz="1200" dirty="0">
                <a:solidFill>
                  <a:prstClr val="black"/>
                </a:solidFill>
                <a:latin typeface="微软雅黑" panose="020B0503020204020204" charset="-122"/>
                <a:ea typeface="微软雅黑" panose="020B0503020204020204" charset="-122"/>
              </a:rPr>
              <a:t>篇、影响因子累计</a:t>
            </a:r>
            <a:r>
              <a:rPr lang="en-US" altLang="zh-CN" sz="1200" dirty="0">
                <a:solidFill>
                  <a:prstClr val="black"/>
                </a:solidFill>
                <a:latin typeface="微软雅黑" panose="020B0503020204020204" charset="-122"/>
                <a:ea typeface="微软雅黑" panose="020B0503020204020204" charset="-122"/>
              </a:rPr>
              <a:t>30</a:t>
            </a:r>
            <a:r>
              <a:rPr lang="zh-CN" altLang="en-US" sz="1200" dirty="0">
                <a:solidFill>
                  <a:prstClr val="black"/>
                </a:solidFill>
                <a:latin typeface="微软雅黑" panose="020B0503020204020204" charset="-122"/>
                <a:ea typeface="微软雅黑" panose="020B0503020204020204" charset="-122"/>
              </a:rPr>
              <a:t>余分；参编参译中英文书著共</a:t>
            </a:r>
            <a:r>
              <a:rPr lang="en-US" altLang="zh-CN" sz="1200" dirty="0">
                <a:solidFill>
                  <a:prstClr val="black"/>
                </a:solidFill>
                <a:latin typeface="微软雅黑" panose="020B0503020204020204" charset="-122"/>
                <a:ea typeface="微软雅黑" panose="020B0503020204020204" charset="-122"/>
              </a:rPr>
              <a:t>3</a:t>
            </a:r>
            <a:r>
              <a:rPr lang="zh-CN" altLang="en-US" sz="1200" dirty="0">
                <a:solidFill>
                  <a:prstClr val="black"/>
                </a:solidFill>
                <a:latin typeface="微软雅黑" panose="020B0503020204020204" charset="-122"/>
                <a:ea typeface="微软雅黑" panose="020B0503020204020204" charset="-122"/>
              </a:rPr>
              <a:t>部；相关科研工作曾获军队科技进步一等奖，曾获全军检验医学专委会青年人才奖，原海军总医院优秀骨干人才奖。</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主持国家自然科学基金面上项目，国家科技重大专项子任务，军队后勤重点项目子课题</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项，原海军总医院创新培育基金、优秀青年骨干人才基金等，资助金额累计</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200</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余万元。</a:t>
            </a:r>
            <a:endPar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endParaRPr lang="en-US" altLang="zh-CN" sz="1200" b="1"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2000" b="1" dirty="0">
                <a:solidFill>
                  <a:srgbClr val="FFFFFF"/>
                </a:solidFill>
                <a:latin typeface="微软雅黑" panose="020B0503020204020204" charset="-122"/>
                <a:ea typeface="微软雅黑" panose="020B0503020204020204" charset="-122"/>
              </a:rPr>
              <a:t>李艳君</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3" y="519113"/>
            <a:ext cx="5251450" cy="5222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医学博士 </a:t>
            </a: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副主任</a:t>
            </a:r>
            <a:r>
              <a:rPr kumimoji="0" lang="en-US" altLang="zh-CN"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主任医师</a:t>
            </a:r>
            <a:r>
              <a:rPr kumimoji="0" lang="zh-CN" altLang="en-US" sz="1400" b="1" i="0" u="none" strike="noStrike" kern="1200" cap="none" spc="120" normalizeH="0" noProof="0" dirty="0" smtClean="0">
                <a:ln>
                  <a:noFill/>
                </a:ln>
                <a:solidFill>
                  <a:srgbClr val="FFFFFF"/>
                </a:solidFill>
                <a:effectLst/>
                <a:uLnTx/>
                <a:uFillTx/>
                <a:latin typeface="微软雅黑" panose="020B0503020204020204" charset="-122"/>
                <a:ea typeface="微软雅黑" panose="020B0503020204020204" charset="-122"/>
                <a:cs typeface="+mn-cs"/>
              </a:rPr>
              <a:t> </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硕士研究生导师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中国人民解放军总医院第六医学中心检验科</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289672"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632144" y="1300163"/>
            <a:ext cx="1441420"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349569" y="194732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632144" y="1972729"/>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1368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61084"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403359" y="3861150"/>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685934" y="3886550"/>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 name="矩形 27"/>
          <p:cNvSpPr/>
          <p:nvPr/>
        </p:nvSpPr>
        <p:spPr>
          <a:xfrm>
            <a:off x="2380482" y="2298264"/>
            <a:ext cx="4513605" cy="1513235"/>
          </a:xfrm>
          <a:prstGeom prst="rect">
            <a:avLst/>
          </a:prstGeom>
        </p:spPr>
        <p:txBody>
          <a:bodyPr wrap="square">
            <a:spAutoFit/>
          </a:bodyPr>
          <a:lstStyle/>
          <a:p>
            <a:pPr>
              <a:lnSpc>
                <a:spcPct val="120000"/>
              </a:lnSpc>
              <a:spcBef>
                <a:spcPts val="200"/>
              </a:spcBef>
              <a:tabLst>
                <a:tab pos="541020" algn="l"/>
              </a:tabLst>
              <a:defRPr/>
            </a:pPr>
            <a:r>
              <a:rPr lang="en-US" altLang="zh-CN" sz="1200" dirty="0">
                <a:solidFill>
                  <a:prstClr val="black"/>
                </a:solidFill>
                <a:latin typeface="微软雅黑" panose="020B0503020204020204" charset="-122"/>
                <a:ea typeface="微软雅黑" panose="020B0503020204020204" charset="-122"/>
              </a:rPr>
              <a:t>1995  </a:t>
            </a:r>
            <a:r>
              <a:rPr lang="zh-CN" altLang="en-US" sz="1200" dirty="0">
                <a:solidFill>
                  <a:prstClr val="black"/>
                </a:solidFill>
                <a:latin typeface="微软雅黑" panose="020B0503020204020204" charset="-122"/>
                <a:ea typeface="微软雅黑" panose="020B0503020204020204" charset="-122"/>
              </a:rPr>
              <a:t>北华大学（原吉林医学院）医学检验  学士</a:t>
            </a:r>
            <a:endParaRPr lang="en-US" altLang="zh-CN" sz="1200" dirty="0">
              <a:solidFill>
                <a:prstClr val="black"/>
              </a:solidFill>
              <a:latin typeface="微软雅黑" panose="020B0503020204020204" charset="-122"/>
              <a:ea typeface="微软雅黑" panose="020B0503020204020204" charset="-122"/>
            </a:endParaRPr>
          </a:p>
          <a:p>
            <a:pPr marL="228600" indent="-228600">
              <a:lnSpc>
                <a:spcPct val="120000"/>
              </a:lnSpc>
              <a:spcBef>
                <a:spcPts val="200"/>
              </a:spcBef>
              <a:buAutoNum type="arabicPlain" startAt="2000"/>
              <a:tabLst>
                <a:tab pos="541020" algn="l"/>
              </a:tabLst>
              <a:defRPr/>
            </a:pPr>
            <a:r>
              <a:rPr lang="zh-CN" altLang="en-US" sz="1200" dirty="0">
                <a:solidFill>
                  <a:prstClr val="black"/>
                </a:solidFill>
                <a:latin typeface="微软雅黑" panose="020B0503020204020204" charset="-122"/>
                <a:ea typeface="微软雅黑" panose="020B0503020204020204" charset="-122"/>
              </a:rPr>
              <a:t>  原海军总医院检验科 医师</a:t>
            </a:r>
            <a:endParaRPr lang="en-US" altLang="zh-CN" sz="1200" dirty="0">
              <a:solidFill>
                <a:prstClr val="black"/>
              </a:solidFill>
              <a:latin typeface="微软雅黑" panose="020B0503020204020204" charset="-122"/>
              <a:ea typeface="微软雅黑" panose="020B0503020204020204" charset="-122"/>
            </a:endParaRPr>
          </a:p>
          <a:p>
            <a:pPr marL="228600" indent="-228600">
              <a:lnSpc>
                <a:spcPct val="120000"/>
              </a:lnSpc>
              <a:spcBef>
                <a:spcPts val="200"/>
              </a:spcBef>
              <a:buAutoNum type="arabicPlain" startAt="2004"/>
              <a:tabLst>
                <a:tab pos="541020" algn="l"/>
              </a:tabLst>
              <a:defRPr/>
            </a:pPr>
            <a:r>
              <a:rPr lang="zh-CN" altLang="en-US" sz="1200" dirty="0">
                <a:solidFill>
                  <a:prstClr val="black"/>
                </a:solidFill>
                <a:latin typeface="微软雅黑" panose="020B0503020204020204" charset="-122"/>
                <a:ea typeface="微软雅黑" panose="020B0503020204020204" charset="-122"/>
              </a:rPr>
              <a:t>  军事科学院军事医学研究院  硕博</a:t>
            </a:r>
            <a:r>
              <a:rPr lang="zh-CN" altLang="en-US" sz="1200" dirty="0" smtClean="0">
                <a:solidFill>
                  <a:prstClr val="black"/>
                </a:solidFill>
                <a:latin typeface="微软雅黑" panose="020B0503020204020204" charset="-122"/>
                <a:ea typeface="微软雅黑" panose="020B0503020204020204" charset="-122"/>
              </a:rPr>
              <a:t>连读</a:t>
            </a:r>
            <a:endParaRPr lang="en-US" altLang="zh-CN" sz="1200" dirty="0" smtClean="0">
              <a:solidFill>
                <a:prstClr val="black"/>
              </a:solidFill>
              <a:latin typeface="微软雅黑" panose="020B0503020204020204" charset="-122"/>
              <a:ea typeface="微软雅黑" panose="020B0503020204020204" charset="-122"/>
            </a:endParaRPr>
          </a:p>
          <a:p>
            <a:pPr marL="228600" indent="-228600">
              <a:lnSpc>
                <a:spcPct val="120000"/>
              </a:lnSpc>
              <a:spcBef>
                <a:spcPts val="200"/>
              </a:spcBef>
              <a:tabLst>
                <a:tab pos="541020" algn="l"/>
              </a:tabLst>
              <a:defRPr/>
            </a:pPr>
            <a:r>
              <a:rPr lang="en-US" altLang="zh-CN" sz="1200" dirty="0" smtClean="0">
                <a:solidFill>
                  <a:prstClr val="black"/>
                </a:solidFill>
                <a:latin typeface="微软雅黑" panose="020B0503020204020204" charset="-122"/>
                <a:ea typeface="微软雅黑" panose="020B0503020204020204" charset="-122"/>
              </a:rPr>
              <a:t>2009 </a:t>
            </a:r>
            <a:r>
              <a:rPr lang="zh-CN" altLang="en-US" sz="1200" dirty="0" smtClean="0">
                <a:solidFill>
                  <a:prstClr val="black"/>
                </a:solidFill>
                <a:latin typeface="微软雅黑" panose="020B0503020204020204" charset="-122"/>
                <a:ea typeface="微软雅黑" panose="020B0503020204020204" charset="-122"/>
              </a:rPr>
              <a:t>原海军总医院 检验科 主治医师</a:t>
            </a:r>
            <a:r>
              <a:rPr lang="en-US" altLang="zh-CN" sz="1200" dirty="0" smtClean="0">
                <a:solidFill>
                  <a:prstClr val="black"/>
                </a:solidFill>
                <a:latin typeface="微软雅黑" panose="020B0503020204020204" charset="-122"/>
                <a:ea typeface="微软雅黑" panose="020B0503020204020204" charset="-122"/>
              </a:rPr>
              <a:t>/</a:t>
            </a:r>
            <a:r>
              <a:rPr lang="zh-CN" altLang="en-US" sz="1200" dirty="0" smtClean="0">
                <a:solidFill>
                  <a:prstClr val="black"/>
                </a:solidFill>
                <a:latin typeface="微软雅黑" panose="020B0503020204020204" charset="-122"/>
                <a:ea typeface="微软雅黑" panose="020B0503020204020204" charset="-122"/>
              </a:rPr>
              <a:t>副主任医师</a:t>
            </a:r>
            <a:endParaRPr lang="en-US" altLang="zh-CN" sz="1200" dirty="0" smtClean="0">
              <a:solidFill>
                <a:prstClr val="black"/>
              </a:solidFill>
              <a:latin typeface="微软雅黑" panose="020B0503020204020204" charset="-122"/>
              <a:ea typeface="微软雅黑" panose="020B0503020204020204" charset="-122"/>
            </a:endParaRPr>
          </a:p>
          <a:p>
            <a:pPr marL="228600" indent="-228600">
              <a:spcBef>
                <a:spcPts val="200"/>
              </a:spcBef>
              <a:buAutoNum type="arabicPlain" startAt="2015"/>
              <a:tabLst>
                <a:tab pos="541020" algn="l"/>
              </a:tabLst>
              <a:defRPr/>
            </a:pPr>
            <a:r>
              <a:rPr lang="zh-CN" altLang="en-US" sz="1200" dirty="0" smtClean="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美国</a:t>
            </a:r>
            <a:r>
              <a:rPr lang="en-US" altLang="zh-CN" sz="1200" dirty="0">
                <a:solidFill>
                  <a:prstClr val="black"/>
                </a:solidFill>
                <a:latin typeface="微软雅黑" panose="020B0503020204020204" charset="-122"/>
                <a:ea typeface="微软雅黑" panose="020B0503020204020204" charset="-122"/>
              </a:rPr>
              <a:t>Mayo clinic </a:t>
            </a:r>
            <a:r>
              <a:rPr lang="zh-CN" altLang="en-US" sz="1200" dirty="0">
                <a:solidFill>
                  <a:prstClr val="black"/>
                </a:solidFill>
                <a:latin typeface="微软雅黑" panose="020B0503020204020204" charset="-122"/>
                <a:ea typeface="微软雅黑" panose="020B0503020204020204" charset="-122"/>
              </a:rPr>
              <a:t>访问学者</a:t>
            </a:r>
            <a:endParaRPr lang="en-US" altLang="zh-CN" sz="1200" dirty="0">
              <a:solidFill>
                <a:prstClr val="black"/>
              </a:solidFill>
              <a:latin typeface="微软雅黑" panose="020B0503020204020204" charset="-122"/>
              <a:ea typeface="微软雅黑" panose="020B0503020204020204" charset="-122"/>
            </a:endParaRPr>
          </a:p>
          <a:p>
            <a:pPr marL="228600" indent="-228600">
              <a:lnSpc>
                <a:spcPct val="120000"/>
              </a:lnSpc>
              <a:spcBef>
                <a:spcPts val="200"/>
              </a:spcBef>
              <a:tabLst>
                <a:tab pos="541020" algn="l"/>
              </a:tabLst>
              <a:defRPr/>
            </a:pPr>
            <a:r>
              <a:rPr lang="en-US" altLang="zh-CN" sz="1200" dirty="0" smtClean="0">
                <a:solidFill>
                  <a:prstClr val="black"/>
                </a:solidFill>
                <a:latin typeface="微软雅黑" panose="020B0503020204020204" charset="-122"/>
                <a:ea typeface="微软雅黑" panose="020B0503020204020204" charset="-122"/>
              </a:rPr>
              <a:t>2020 </a:t>
            </a:r>
            <a:r>
              <a:rPr lang="zh-CN" altLang="en-US" sz="1200" dirty="0" smtClean="0">
                <a:solidFill>
                  <a:prstClr val="black"/>
                </a:solidFill>
                <a:latin typeface="微软雅黑" panose="020B0503020204020204" charset="-122"/>
                <a:ea typeface="微软雅黑" panose="020B0503020204020204" charset="-122"/>
              </a:rPr>
              <a:t>至今 解放军总医院第六医学中心检验科  副主任</a:t>
            </a:r>
            <a:r>
              <a:rPr lang="en-US" altLang="zh-CN" sz="1200" dirty="0" smtClean="0">
                <a:solidFill>
                  <a:prstClr val="black"/>
                </a:solidFill>
                <a:latin typeface="微软雅黑" panose="020B0503020204020204" charset="-122"/>
                <a:ea typeface="微软雅黑" panose="020B0503020204020204" charset="-122"/>
              </a:rPr>
              <a:t>/</a:t>
            </a:r>
            <a:r>
              <a:rPr lang="zh-CN" altLang="en-US" sz="1200" dirty="0" smtClean="0">
                <a:solidFill>
                  <a:prstClr val="black"/>
                </a:solidFill>
                <a:latin typeface="微软雅黑" panose="020B0503020204020204" charset="-122"/>
                <a:ea typeface="微软雅黑" panose="020B0503020204020204" charset="-122"/>
              </a:rPr>
              <a:t>主任医师</a:t>
            </a:r>
            <a:endParaRPr lang="en-US" altLang="zh-CN" sz="1200" dirty="0">
              <a:solidFill>
                <a:prstClr val="black"/>
              </a:solidFill>
              <a:latin typeface="微软雅黑" panose="020B0503020204020204" charset="-122"/>
              <a:ea typeface="微软雅黑" panose="020B0503020204020204" charset="-122"/>
            </a:endParaRPr>
          </a:p>
        </p:txBody>
      </p:sp>
      <p:sp>
        <p:nvSpPr>
          <p:cNvPr id="29" name="文本框 38"/>
          <p:cNvSpPr txBox="1">
            <a:spLocks noChangeArrowheads="1"/>
          </p:cNvSpPr>
          <p:nvPr/>
        </p:nvSpPr>
        <p:spPr bwMode="auto">
          <a:xfrm>
            <a:off x="2471280" y="4308793"/>
            <a:ext cx="4471416" cy="1846659"/>
          </a:xfrm>
          <a:prstGeom prst="rect">
            <a:avLst/>
          </a:prstGeom>
          <a:noFill/>
          <a:ln w="9525">
            <a:noFill/>
            <a:miter lim="800000"/>
          </a:ln>
        </p:spPr>
        <p:txBody>
          <a:bodyPr wrap="square">
            <a:spAutoFit/>
          </a:bodyPr>
          <a:lstStyle/>
          <a:p>
            <a:pPr>
              <a:spcBef>
                <a:spcPts val="600"/>
              </a:spcBef>
            </a:pPr>
            <a:r>
              <a:rPr lang="zh-CN" altLang="en-US" sz="1200" dirty="0">
                <a:latin typeface="微软雅黑" panose="020B0503020204020204" charset="-122"/>
                <a:ea typeface="微软雅黑" panose="020B0503020204020204" charset="-122"/>
                <a:cs typeface="Calibri" panose="020F0502020204030204" charset="0"/>
              </a:rPr>
              <a:t>解放军科学技术委员会</a:t>
            </a:r>
            <a:r>
              <a:rPr lang="zh-CN" altLang="zh-CN" sz="1200" dirty="0">
                <a:latin typeface="微软雅黑" panose="020B0503020204020204" charset="-122"/>
                <a:ea typeface="微软雅黑" panose="020B0503020204020204" charset="-122"/>
                <a:cs typeface="Calibri" panose="020F0502020204030204" charset="0"/>
              </a:rPr>
              <a:t>防生物危害医学专业委员会常</a:t>
            </a:r>
            <a:r>
              <a:rPr lang="zh-CN" altLang="en-US" sz="1200" dirty="0">
                <a:latin typeface="微软雅黑" panose="020B0503020204020204" charset="-122"/>
                <a:ea typeface="微软雅黑" panose="020B0503020204020204" charset="-122"/>
                <a:cs typeface="Calibri" panose="020F0502020204030204" charset="0"/>
              </a:rPr>
              <a:t>务</a:t>
            </a:r>
            <a:r>
              <a:rPr lang="zh-CN" altLang="zh-CN" sz="1200" dirty="0">
                <a:latin typeface="微软雅黑" panose="020B0503020204020204" charset="-122"/>
                <a:ea typeface="微软雅黑" panose="020B0503020204020204" charset="-122"/>
                <a:cs typeface="Calibri" panose="020F0502020204030204" charset="0"/>
              </a:rPr>
              <a:t>委</a:t>
            </a:r>
            <a:r>
              <a:rPr lang="zh-CN" altLang="en-US" sz="1200" dirty="0">
                <a:latin typeface="微软雅黑" panose="020B0503020204020204" charset="-122"/>
                <a:ea typeface="微软雅黑" panose="020B0503020204020204" charset="-122"/>
                <a:cs typeface="Calibri" panose="020F0502020204030204" charset="0"/>
              </a:rPr>
              <a:t>员</a:t>
            </a:r>
            <a:endParaRPr lang="en-US" altLang="zh-CN" sz="1200" dirty="0">
              <a:latin typeface="微软雅黑" panose="020B0503020204020204" charset="-122"/>
              <a:ea typeface="微软雅黑" panose="020B0503020204020204" charset="-122"/>
              <a:cs typeface="Calibri" panose="020F0502020204030204" charset="0"/>
            </a:endParaRPr>
          </a:p>
          <a:p>
            <a:pPr>
              <a:spcBef>
                <a:spcPts val="600"/>
              </a:spcBef>
            </a:pPr>
            <a:r>
              <a:rPr lang="zh-CN" altLang="en-US" sz="1200" dirty="0">
                <a:latin typeface="微软雅黑" panose="020B0503020204020204" charset="-122"/>
                <a:ea typeface="微软雅黑" panose="020B0503020204020204" charset="-122"/>
                <a:cs typeface="Calibri" panose="020F0502020204030204" charset="0"/>
              </a:rPr>
              <a:t>解放军科学技术委员会</a:t>
            </a:r>
            <a:r>
              <a:rPr lang="zh-CN" altLang="zh-CN" sz="1200" dirty="0">
                <a:latin typeface="微软雅黑" panose="020B0503020204020204" charset="-122"/>
                <a:ea typeface="微软雅黑" panose="020B0503020204020204" charset="-122"/>
                <a:cs typeface="Calibri" panose="020F0502020204030204" charset="0"/>
              </a:rPr>
              <a:t>老年感染与防控学组</a:t>
            </a:r>
            <a:r>
              <a:rPr lang="zh-CN" altLang="en-US" sz="1200" dirty="0">
                <a:latin typeface="微软雅黑" panose="020B0503020204020204" charset="-122"/>
                <a:ea typeface="微软雅黑" panose="020B0503020204020204" charset="-122"/>
                <a:cs typeface="Calibri" panose="020F0502020204030204" charset="0"/>
              </a:rPr>
              <a:t>委员</a:t>
            </a:r>
            <a:endParaRPr lang="en-US" altLang="zh-CN" sz="1200" dirty="0">
              <a:latin typeface="微软雅黑" panose="020B0503020204020204" charset="-122"/>
              <a:ea typeface="微软雅黑" panose="020B0503020204020204" charset="-122"/>
              <a:cs typeface="Calibri" panose="020F0502020204030204" charset="0"/>
            </a:endParaRPr>
          </a:p>
          <a:p>
            <a:pPr>
              <a:spcBef>
                <a:spcPts val="600"/>
              </a:spcBef>
            </a:pPr>
            <a:r>
              <a:rPr lang="zh-CN" altLang="en-US" sz="1200" dirty="0">
                <a:latin typeface="微软雅黑" panose="020B0503020204020204" charset="-122"/>
                <a:ea typeface="微软雅黑" panose="020B0503020204020204" charset="-122"/>
                <a:cs typeface="Calibri" panose="020F0502020204030204" charset="0"/>
              </a:rPr>
              <a:t>解放军科学技术委员会检验医学专委会青年委员</a:t>
            </a:r>
            <a:endParaRPr lang="zh-CN" altLang="zh-CN" sz="1200" dirty="0">
              <a:latin typeface="微软雅黑" panose="020B0503020204020204" charset="-122"/>
              <a:ea typeface="微软雅黑" panose="020B0503020204020204" charset="-122"/>
              <a:cs typeface="Calibri" panose="020F0502020204030204" charset="0"/>
            </a:endParaRPr>
          </a:p>
          <a:p>
            <a:pPr>
              <a:spcBef>
                <a:spcPts val="600"/>
              </a:spcBef>
            </a:pPr>
            <a:r>
              <a:rPr lang="zh-CN" altLang="zh-CN" sz="1200" dirty="0">
                <a:latin typeface="微软雅黑" panose="020B0503020204020204" charset="-122"/>
                <a:ea typeface="微软雅黑" panose="020B0503020204020204" charset="-122"/>
                <a:cs typeface="Calibri" panose="020F0502020204030204" charset="0"/>
              </a:rPr>
              <a:t>中国微生物学会医学微生物学与免疫学专委会真菌学组委员</a:t>
            </a:r>
            <a:endParaRPr lang="en-US" altLang="zh-CN" sz="1200" dirty="0">
              <a:latin typeface="微软雅黑" panose="020B0503020204020204" charset="-122"/>
              <a:ea typeface="微软雅黑" panose="020B0503020204020204" charset="-122"/>
              <a:cs typeface="Calibri" panose="020F0502020204030204" charset="0"/>
            </a:endParaRPr>
          </a:p>
          <a:p>
            <a:pPr>
              <a:spcBef>
                <a:spcPts val="600"/>
              </a:spcBef>
            </a:pPr>
            <a:r>
              <a:rPr lang="zh-CN" altLang="en-US" sz="1200" dirty="0">
                <a:latin typeface="微软雅黑" panose="020B0503020204020204" charset="-122"/>
                <a:ea typeface="微软雅黑" panose="020B0503020204020204" charset="-122"/>
                <a:cs typeface="Calibri" panose="020F0502020204030204" charset="0"/>
              </a:rPr>
              <a:t>中国中西医结合学会检验医学专业委员会青年委员</a:t>
            </a:r>
            <a:endParaRPr lang="en-US" altLang="zh-CN" sz="1200" dirty="0">
              <a:latin typeface="微软雅黑" panose="020B0503020204020204" charset="-122"/>
              <a:ea typeface="微软雅黑" panose="020B0503020204020204" charset="-122"/>
              <a:cs typeface="Calibri" panose="020F0502020204030204" charset="0"/>
            </a:endParaRPr>
          </a:p>
          <a:p>
            <a:pPr>
              <a:spcBef>
                <a:spcPts val="600"/>
              </a:spcBef>
            </a:pPr>
            <a:r>
              <a:rPr lang="zh-CN" altLang="zh-CN" sz="1200" dirty="0">
                <a:latin typeface="微软雅黑" panose="020B0503020204020204" charset="-122"/>
                <a:ea typeface="微软雅黑" panose="020B0503020204020204" charset="-122"/>
                <a:cs typeface="Calibri" panose="020F0502020204030204" charset="0"/>
              </a:rPr>
              <a:t>北京医学会检验医学分委会青年委员</a:t>
            </a:r>
            <a:endParaRPr lang="en-US" altLang="zh-CN" sz="1200" dirty="0">
              <a:latin typeface="微软雅黑" panose="020B0503020204020204" charset="-122"/>
              <a:ea typeface="微软雅黑" panose="020B0503020204020204" charset="-122"/>
              <a:cs typeface="Calibri" panose="020F0502020204030204" charset="0"/>
            </a:endParaRPr>
          </a:p>
          <a:p>
            <a:pPr>
              <a:spcBef>
                <a:spcPts val="600"/>
              </a:spcBef>
            </a:pPr>
            <a:r>
              <a:rPr lang="en-US" altLang="zh-CN" sz="1200" dirty="0">
                <a:latin typeface="微软雅黑" panose="020B0503020204020204" charset="-122"/>
                <a:ea typeface="微软雅黑" panose="020B0503020204020204" charset="-122"/>
                <a:cs typeface="Calibri" panose="020F0502020204030204" charset="0"/>
              </a:rPr>
              <a:t>《</a:t>
            </a:r>
            <a:r>
              <a:rPr lang="zh-CN" altLang="en-US" sz="1200" dirty="0">
                <a:latin typeface="微软雅黑" panose="020B0503020204020204" charset="-122"/>
                <a:ea typeface="微软雅黑" panose="020B0503020204020204" charset="-122"/>
                <a:cs typeface="Calibri" panose="020F0502020204030204" charset="0"/>
              </a:rPr>
              <a:t>检验医学与临床</a:t>
            </a:r>
            <a:r>
              <a:rPr lang="en-US" altLang="zh-CN" sz="1200" dirty="0">
                <a:latin typeface="微软雅黑" panose="020B0503020204020204" charset="-122"/>
                <a:ea typeface="微软雅黑" panose="020B0503020204020204" charset="-122"/>
                <a:cs typeface="Calibri" panose="020F0502020204030204" charset="0"/>
              </a:rPr>
              <a:t>》</a:t>
            </a:r>
            <a:r>
              <a:rPr lang="zh-CN" altLang="en-US" sz="1200" dirty="0">
                <a:latin typeface="微软雅黑" panose="020B0503020204020204" charset="-122"/>
                <a:ea typeface="微软雅黑" panose="020B0503020204020204" charset="-122"/>
                <a:cs typeface="Calibri" panose="020F0502020204030204" charset="0"/>
              </a:rPr>
              <a:t>审稿专家</a:t>
            </a:r>
            <a:endParaRPr lang="zh-CN" altLang="en-US" sz="1200" dirty="0">
              <a:latin typeface="微软雅黑" panose="020B0503020204020204" charset="-122"/>
              <a:ea typeface="微软雅黑" panose="020B0503020204020204" charset="-122"/>
              <a:cs typeface="Calibri" panose="020F0502020204030204"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786" y="1274763"/>
            <a:ext cx="1886017" cy="2641716"/>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611" t="21979" r="1729" b="11204"/>
          <a:stretch>
            <a:fillRect/>
          </a:stretch>
        </p:blipFill>
        <p:spPr>
          <a:xfrm>
            <a:off x="6999514" y="4103224"/>
            <a:ext cx="4786533" cy="2301048"/>
          </a:xfrm>
          <a:prstGeom prst="rect">
            <a:avLst/>
          </a:prstGeom>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78331" y="1704409"/>
            <a:ext cx="3579813" cy="677108"/>
          </a:xfrm>
          <a:prstGeom prst="rect">
            <a:avLst/>
          </a:prstGeom>
          <a:noFill/>
          <a:ln w="9525">
            <a:noFill/>
            <a:miter lim="800000"/>
          </a:ln>
        </p:spPr>
        <p:txBody>
          <a:bodyPr wrap="square">
            <a:spAutoFit/>
          </a:bodyPr>
          <a:lstStyle/>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r>
              <a:rPr lang="zh-CN" altLang="en-US" sz="1400" b="1" dirty="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学术硕士：临床医学（妇产科学</a:t>
            </a:r>
            <a:r>
              <a:rPr lang="zh-CN" altLang="en-US" sz="1400" dirty="0">
                <a:solidFill>
                  <a:prstClr val="black"/>
                </a:solidFill>
                <a:latin typeface="微软雅黑" panose="020B0503020204020204" charset="-122"/>
                <a:ea typeface="微软雅黑" panose="020B0503020204020204" charset="-122"/>
              </a:rPr>
              <a:t>）</a:t>
            </a:r>
            <a:endParaRPr lang="en-US" altLang="zh-CN" sz="14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30200" y="4103224"/>
            <a:ext cx="2478088" cy="978729"/>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t>Tel: 18600310261</a:t>
            </a:r>
            <a:endPar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lang="en-US" altLang="zh-CN" sz="1200" dirty="0" smtClean="0">
                <a:solidFill>
                  <a:prstClr val="black"/>
                </a:solidFill>
                <a:latin typeface="微软雅黑" panose="020B0503020204020204" charset="-122"/>
                <a:ea typeface="微软雅黑" panose="020B0503020204020204" charset="-122"/>
              </a:rPr>
              <a:t>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010-66957651</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a:t>
            </a:r>
            <a:r>
              <a:rPr lang="en-US" altLang="zh-CN" sz="1200" dirty="0">
                <a:solidFill>
                  <a:schemeClr val="tx2">
                    <a:lumMod val="50000"/>
                  </a:schemeClr>
                </a:solidFill>
                <a:latin typeface="微软雅黑" panose="020B0503020204020204" charset="-122"/>
                <a:ea typeface="微软雅黑" panose="020B0503020204020204" charset="-122"/>
              </a:rPr>
              <a:t>3313400243@qq.com</a:t>
            </a:r>
            <a:endPar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a:p>
            <a:pPr marL="0" marR="0" lvl="0" indent="0" algn="l" defTabSz="914400" rtl="0" eaLnBrk="1" fontAlgn="base" latinLnBrk="0" hangingPunct="1">
              <a:lnSpc>
                <a:spcPct val="120000"/>
              </a:lnSpc>
              <a:spcBef>
                <a:spcPct val="0"/>
              </a:spcBef>
              <a:spcAft>
                <a:spcPct val="0"/>
              </a:spcAft>
              <a:buClrTx/>
              <a:buSzTx/>
              <a:buFontTx/>
              <a:buNone/>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857646" y="1718011"/>
            <a:ext cx="4630879" cy="3357842"/>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lang="zh-CN" altLang="en-US" sz="1200" dirty="0">
                <a:latin typeface="微软雅黑" panose="020B0503020204020204" charset="-122"/>
                <a:ea typeface="微软雅黑" panose="020B0503020204020204" charset="-122"/>
              </a:rPr>
              <a:t>辅助生殖、</a:t>
            </a:r>
            <a:r>
              <a:rPr lang="zh-CN" altLang="zh-CN" sz="1200" dirty="0">
                <a:latin typeface="微软雅黑" panose="020B0503020204020204" charset="-122"/>
                <a:ea typeface="微软雅黑" panose="020B0503020204020204" charset="-122"/>
              </a:rPr>
              <a:t>妇科肿瘤及内分泌</a:t>
            </a:r>
            <a:endParaRPr lang="en-US" altLang="zh-CN" sz="1200" dirty="0">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rPr>
              <a:t>:  </a:t>
            </a:r>
            <a:r>
              <a:rPr lang="zh-CN" altLang="zh-CN" sz="1200" dirty="0">
                <a:latin typeface="微软雅黑" panose="020B0503020204020204" charset="-122"/>
                <a:ea typeface="微软雅黑" panose="020B0503020204020204" charset="-122"/>
              </a:rPr>
              <a:t>承担国家自然科学基金、中国博士后基金、首都发展基金、“</a:t>
            </a:r>
            <a:r>
              <a:rPr lang="en-US" altLang="zh-CN" sz="1200" dirty="0">
                <a:latin typeface="微软雅黑" panose="020B0503020204020204" charset="-122"/>
                <a:ea typeface="微软雅黑" panose="020B0503020204020204" charset="-122"/>
              </a:rPr>
              <a:t>863</a:t>
            </a:r>
            <a:r>
              <a:rPr lang="zh-CN" altLang="zh-CN" sz="1200" dirty="0">
                <a:latin typeface="微软雅黑" panose="020B0503020204020204" charset="-122"/>
                <a:ea typeface="微软雅黑" panose="020B0503020204020204" charset="-122"/>
              </a:rPr>
              <a:t>”课题及军队</a:t>
            </a:r>
            <a:r>
              <a:rPr lang="zh-CN" altLang="zh-CN" sz="1200" dirty="0" smtClean="0">
                <a:latin typeface="微软雅黑" panose="020B0503020204020204" charset="-122"/>
                <a:ea typeface="微软雅黑" panose="020B0503020204020204" charset="-122"/>
              </a:rPr>
              <a:t>“十</a:t>
            </a:r>
            <a:r>
              <a:rPr lang="zh-CN" altLang="en-US" sz="1200" dirty="0" smtClean="0">
                <a:latin typeface="微软雅黑" panose="020B0503020204020204" charset="-122"/>
                <a:ea typeface="微软雅黑" panose="020B0503020204020204" charset="-122"/>
              </a:rPr>
              <a:t>二</a:t>
            </a:r>
            <a:r>
              <a:rPr lang="zh-CN" altLang="zh-CN" sz="1200" dirty="0" smtClean="0">
                <a:latin typeface="微软雅黑" panose="020B0503020204020204" charset="-122"/>
                <a:ea typeface="微软雅黑" panose="020B0503020204020204" charset="-122"/>
              </a:rPr>
              <a:t>五”</a:t>
            </a:r>
            <a:r>
              <a:rPr lang="zh-CN" altLang="zh-CN" sz="1200" dirty="0">
                <a:latin typeface="微软雅黑" panose="020B0503020204020204" charset="-122"/>
                <a:ea typeface="微软雅黑" panose="020B0503020204020204" charset="-122"/>
              </a:rPr>
              <a:t>、</a:t>
            </a:r>
            <a:r>
              <a:rPr lang="zh-CN" altLang="zh-CN" sz="1200" dirty="0" smtClean="0">
                <a:latin typeface="微软雅黑" panose="020B0503020204020204" charset="-122"/>
                <a:ea typeface="微软雅黑" panose="020B0503020204020204" charset="-122"/>
              </a:rPr>
              <a:t>“十</a:t>
            </a:r>
            <a:r>
              <a:rPr lang="zh-CN" altLang="en-US" sz="1200" dirty="0" smtClean="0">
                <a:latin typeface="微软雅黑" panose="020B0503020204020204" charset="-122"/>
                <a:ea typeface="微软雅黑" panose="020B0503020204020204" charset="-122"/>
              </a:rPr>
              <a:t>三</a:t>
            </a:r>
            <a:r>
              <a:rPr lang="zh-CN" altLang="zh-CN" sz="1200" dirty="0" smtClean="0">
                <a:latin typeface="微软雅黑" panose="020B0503020204020204" charset="-122"/>
                <a:ea typeface="微软雅黑" panose="020B0503020204020204" charset="-122"/>
              </a:rPr>
              <a:t>五”</a:t>
            </a:r>
            <a:r>
              <a:rPr lang="zh-CN" altLang="zh-CN" sz="1200" dirty="0">
                <a:latin typeface="微软雅黑" panose="020B0503020204020204" charset="-122"/>
                <a:ea typeface="微软雅黑" panose="020B0503020204020204" charset="-122"/>
              </a:rPr>
              <a:t>及 全军计生重大专项及科技部重点研发项目等。荣获国家自然科学二等奖及军队医疗成果二等奖等。在国内外发表学术论文约</a:t>
            </a:r>
            <a:r>
              <a:rPr lang="en-US" altLang="zh-CN" sz="1200" dirty="0">
                <a:latin typeface="微软雅黑" panose="020B0503020204020204" charset="-122"/>
                <a:ea typeface="微软雅黑" panose="020B0503020204020204" charset="-122"/>
              </a:rPr>
              <a:t>70</a:t>
            </a:r>
            <a:r>
              <a:rPr lang="zh-CN" altLang="zh-CN" sz="1200" dirty="0">
                <a:latin typeface="微软雅黑" panose="020B0503020204020204" charset="-122"/>
                <a:ea typeface="微软雅黑" panose="020B0503020204020204" charset="-122"/>
              </a:rPr>
              <a:t>余篇，第一及通讯作者发表</a:t>
            </a:r>
            <a:r>
              <a:rPr lang="en-US" altLang="zh-CN" sz="1200" dirty="0">
                <a:latin typeface="微软雅黑" panose="020B0503020204020204" charset="-122"/>
                <a:ea typeface="微软雅黑" panose="020B0503020204020204" charset="-122"/>
              </a:rPr>
              <a:t>SCI 20</a:t>
            </a:r>
            <a:r>
              <a:rPr lang="zh-CN" altLang="zh-CN" sz="1200" dirty="0">
                <a:latin typeface="微软雅黑" panose="020B0503020204020204" charset="-122"/>
                <a:ea typeface="微软雅黑" panose="020B0503020204020204" charset="-122"/>
              </a:rPr>
              <a:t>余篇，出版专著</a:t>
            </a:r>
            <a:r>
              <a:rPr lang="en-US" altLang="zh-CN" sz="1200" dirty="0">
                <a:latin typeface="微软雅黑" panose="020B0503020204020204" charset="-122"/>
                <a:ea typeface="微软雅黑" panose="020B0503020204020204" charset="-122"/>
              </a:rPr>
              <a:t>2</a:t>
            </a:r>
            <a:r>
              <a:rPr lang="zh-CN" altLang="zh-CN" sz="1200" dirty="0">
                <a:latin typeface="微软雅黑" panose="020B0503020204020204" charset="-122"/>
                <a:ea typeface="微软雅黑" panose="020B0503020204020204" charset="-122"/>
              </a:rPr>
              <a:t>部。曾多次代表军队赴海外执行军事医疗任务。</a:t>
            </a:r>
            <a:r>
              <a:rPr lang="en-US" altLang="zh-CN" sz="1200" dirty="0">
                <a:latin typeface="微软雅黑" panose="020B0503020204020204" charset="-122"/>
                <a:ea typeface="微软雅黑" panose="020B0503020204020204" charset="-122"/>
              </a:rPr>
              <a:t>2015</a:t>
            </a:r>
            <a:r>
              <a:rPr lang="zh-CN" altLang="zh-CN" sz="1200" dirty="0">
                <a:latin typeface="微软雅黑" panose="020B0503020204020204" charset="-122"/>
                <a:ea typeface="微软雅黑" panose="020B0503020204020204" charset="-122"/>
              </a:rPr>
              <a:t>年</a:t>
            </a:r>
            <a:r>
              <a:rPr lang="zh-CN" altLang="zh-CN" sz="1200" dirty="0" smtClean="0">
                <a:latin typeface="微软雅黑" panose="020B0503020204020204" charset="-122"/>
                <a:ea typeface="微软雅黑" panose="020B0503020204020204" charset="-122"/>
              </a:rPr>
              <a:t>获</a:t>
            </a:r>
            <a:r>
              <a:rPr lang="zh-CN" altLang="en-US" sz="1200" dirty="0" smtClean="0">
                <a:latin typeface="微软雅黑" panose="020B0503020204020204" charset="-122"/>
                <a:ea typeface="微软雅黑" panose="020B0503020204020204" charset="-122"/>
              </a:rPr>
              <a:t>“</a:t>
            </a:r>
            <a:r>
              <a:rPr lang="zh-CN" altLang="zh-CN" sz="1200" dirty="0" smtClean="0">
                <a:latin typeface="微软雅黑" panose="020B0503020204020204" charset="-122"/>
                <a:ea typeface="微软雅黑" panose="020B0503020204020204" charset="-122"/>
              </a:rPr>
              <a:t>京城好医生</a:t>
            </a:r>
            <a:r>
              <a:rPr lang="zh-CN" altLang="en-US" sz="1200" dirty="0" smtClean="0">
                <a:latin typeface="微软雅黑" panose="020B0503020204020204" charset="-122"/>
                <a:ea typeface="微软雅黑" panose="020B0503020204020204" charset="-122"/>
              </a:rPr>
              <a:t>”</a:t>
            </a:r>
            <a:r>
              <a:rPr lang="zh-CN" altLang="zh-CN" sz="1200" dirty="0" smtClean="0">
                <a:latin typeface="微软雅黑" panose="020B0503020204020204" charset="-122"/>
                <a:ea typeface="微软雅黑" panose="020B0503020204020204" charset="-122"/>
              </a:rPr>
              <a:t>称号</a:t>
            </a:r>
            <a:r>
              <a:rPr lang="zh-CN" altLang="en-US" sz="1200" dirty="0" smtClean="0">
                <a:latin typeface="微软雅黑" panose="020B0503020204020204" charset="-122"/>
                <a:ea typeface="微软雅黑" panose="020B0503020204020204" charset="-122"/>
              </a:rPr>
              <a:t>，</a:t>
            </a:r>
            <a:r>
              <a:rPr lang="en-US" altLang="zh-CN" sz="1200" dirty="0" smtClean="0">
                <a:latin typeface="微软雅黑" panose="020B0503020204020204" charset="-122"/>
                <a:ea typeface="微软雅黑" panose="020B0503020204020204" charset="-122"/>
              </a:rPr>
              <a:t>2018</a:t>
            </a:r>
            <a:r>
              <a:rPr lang="zh-CN" altLang="en-US" sz="1200" dirty="0" smtClean="0">
                <a:latin typeface="微软雅黑" panose="020B0503020204020204" charset="-122"/>
                <a:ea typeface="微软雅黑" panose="020B0503020204020204" charset="-122"/>
              </a:rPr>
              <a:t>年获个人“三等功“</a:t>
            </a:r>
            <a:r>
              <a:rPr lang="en-US" altLang="zh-CN" sz="1200" dirty="0" smtClean="0">
                <a:latin typeface="微软雅黑" panose="020B0503020204020204" charset="-122"/>
                <a:ea typeface="微软雅黑" panose="020B0503020204020204" charset="-122"/>
              </a:rPr>
              <a:t>2021</a:t>
            </a:r>
            <a:r>
              <a:rPr lang="zh-CN" altLang="en-US" sz="1200" dirty="0" smtClean="0">
                <a:latin typeface="微软雅黑" panose="020B0503020204020204" charset="-122"/>
                <a:ea typeface="微软雅黑" panose="020B0503020204020204" charset="-122"/>
              </a:rPr>
              <a:t>年获”解放军总医院第六医学中心杰出贡献奖”。</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lang="zh-CN" altLang="en-US" sz="1200" dirty="0">
                <a:latin typeface="微软雅黑" panose="020B0503020204020204" charset="-122"/>
                <a:ea typeface="微软雅黑" panose="020B0503020204020204" charset="-122"/>
              </a:rPr>
              <a:t>目前主持国家自然科学基金课题</a:t>
            </a:r>
            <a:r>
              <a:rPr lang="en-US" altLang="zh-CN" sz="1200" dirty="0">
                <a:latin typeface="微软雅黑" panose="020B0503020204020204" charset="-122"/>
                <a:ea typeface="微软雅黑" panose="020B0503020204020204" charset="-122"/>
              </a:rPr>
              <a:t>2</a:t>
            </a:r>
            <a:r>
              <a:rPr lang="zh-CN" altLang="en-US" sz="1200" dirty="0">
                <a:latin typeface="微软雅黑" panose="020B0503020204020204" charset="-122"/>
                <a:ea typeface="微软雅黑" panose="020B0503020204020204" charset="-122"/>
              </a:rPr>
              <a:t>项、</a:t>
            </a:r>
            <a:r>
              <a:rPr lang="zh-CN" altLang="zh-CN" sz="1200" dirty="0">
                <a:latin typeface="微软雅黑" panose="020B0503020204020204" charset="-122"/>
                <a:ea typeface="微软雅黑" panose="020B0503020204020204" charset="-122"/>
              </a:rPr>
              <a:t>首都卫生发展</a:t>
            </a:r>
            <a:r>
              <a:rPr lang="zh-CN" altLang="en-US" sz="1200" dirty="0">
                <a:latin typeface="微软雅黑" panose="020B0503020204020204" charset="-122"/>
                <a:ea typeface="微软雅黑" panose="020B0503020204020204" charset="-122"/>
              </a:rPr>
              <a:t>重大专项</a:t>
            </a:r>
            <a:r>
              <a:rPr lang="en-US" altLang="zh-CN" sz="1200" dirty="0">
                <a:latin typeface="微软雅黑" panose="020B0503020204020204" charset="-122"/>
                <a:ea typeface="微软雅黑" panose="020B0503020204020204" charset="-122"/>
              </a:rPr>
              <a:t>1</a:t>
            </a:r>
            <a:r>
              <a:rPr lang="zh-CN" altLang="en-US" sz="1200" dirty="0">
                <a:latin typeface="微软雅黑" panose="020B0503020204020204" charset="-122"/>
                <a:ea typeface="微软雅黑" panose="020B0503020204020204" charset="-122"/>
              </a:rPr>
              <a:t>项、军队课题 </a:t>
            </a:r>
            <a:r>
              <a:rPr lang="en-US" altLang="zh-CN" sz="1200" dirty="0">
                <a:latin typeface="微软雅黑" panose="020B0503020204020204" charset="-122"/>
                <a:ea typeface="微软雅黑" panose="020B0503020204020204" charset="-122"/>
              </a:rPr>
              <a:t>4</a:t>
            </a:r>
            <a:r>
              <a:rPr lang="zh-CN" altLang="en-US" sz="1200" dirty="0">
                <a:latin typeface="微软雅黑" panose="020B0503020204020204" charset="-122"/>
                <a:ea typeface="微软雅黑" panose="020B0503020204020204" charset="-122"/>
              </a:rPr>
              <a:t>项。</a:t>
            </a:r>
            <a:endParaRPr lang="en-US" altLang="zh-CN" sz="1200" dirty="0">
              <a:latin typeface="微软雅黑" panose="020B0503020204020204" charset="-122"/>
              <a:ea typeface="微软雅黑" panose="020B0503020204020204" charset="-122"/>
            </a:endParaRPr>
          </a:p>
          <a:p>
            <a:pPr lvl="0" eaLnBrk="1" hangingPunct="1">
              <a:lnSpc>
                <a:spcPct val="120000"/>
              </a:lnSpc>
              <a:spcBef>
                <a:spcPts val="600"/>
              </a:spcBef>
              <a:defRPr/>
            </a:pPr>
            <a:endParaRPr lang="en-US" altLang="zh-CN" sz="1200" b="1"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2000" b="1" noProof="0" dirty="0">
                <a:solidFill>
                  <a:srgbClr val="FFFFFF"/>
                </a:solidFill>
                <a:latin typeface="微软雅黑" panose="020B0503020204020204" charset="-122"/>
                <a:ea typeface="微软雅黑" panose="020B0503020204020204" charset="-122"/>
              </a:rPr>
              <a:t>陈蕾</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3" y="519113"/>
            <a:ext cx="5251450" cy="5222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主任医师</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 </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教授 </a:t>
            </a:r>
            <a:r>
              <a:rPr lang="zh-CN" altLang="en-US" sz="1400" b="1" spc="120" dirty="0">
                <a:solidFill>
                  <a:srgbClr val="FFFFFF"/>
                </a:solidFill>
                <a:latin typeface="微软雅黑" panose="020B0503020204020204" charset="-122"/>
                <a:ea typeface="微软雅黑" panose="020B0503020204020204" charset="-122"/>
              </a:rPr>
              <a:t>硕士</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中国人民解放军总医院第六医学中心妇产科</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主任</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090707" cy="523220"/>
          </a:xfrm>
          <a:prstGeom prst="rect">
            <a:avLst/>
          </a:prstGeom>
          <a:noFill/>
          <a:ln w="9525">
            <a:noFill/>
            <a:miter lim="800000"/>
          </a:ln>
        </p:spPr>
        <p:txBody>
          <a:bodyPr wrap="square">
            <a:spAutoFit/>
          </a:bodyPr>
          <a:lstStyle/>
          <a:p>
            <a:pPr lvl="0" eaLnBrk="1" hangingPunct="1">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辅助生殖、</a:t>
            </a:r>
            <a:r>
              <a:rPr lang="zh-CN" altLang="zh-CN" sz="1400" b="1" dirty="0">
                <a:solidFill>
                  <a:prstClr val="black"/>
                </a:solidFill>
                <a:latin typeface="微软雅黑" panose="020B0503020204020204" charset="-122"/>
                <a:ea typeface="微软雅黑" panose="020B0503020204020204" charset="-122"/>
              </a:rPr>
              <a:t>妇科肿瘤及内分泌</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5880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384209"/>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79503" y="4017936"/>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39776" y="4032185"/>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 name="文本框 12"/>
          <p:cNvSpPr txBox="1">
            <a:spLocks noChangeArrowheads="1"/>
          </p:cNvSpPr>
          <p:nvPr/>
        </p:nvSpPr>
        <p:spPr bwMode="auto">
          <a:xfrm>
            <a:off x="8486289" y="4782749"/>
            <a:ext cx="1920875" cy="535531"/>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此处可放团队照片或实验室照片</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 name="文本框 3"/>
          <p:cNvSpPr txBox="1"/>
          <p:nvPr/>
        </p:nvSpPr>
        <p:spPr>
          <a:xfrm>
            <a:off x="2730531" y="4445604"/>
            <a:ext cx="4802882" cy="830997"/>
          </a:xfrm>
          <a:prstGeom prst="rect">
            <a:avLst/>
          </a:prstGeom>
          <a:noFill/>
        </p:spPr>
        <p:txBody>
          <a:bodyPr wrap="square" rtlCol="0">
            <a:spAutoFit/>
          </a:bodyPr>
          <a:lstStyle/>
          <a:p>
            <a:r>
              <a:rPr lang="zh-CN" altLang="zh-CN" sz="1200" dirty="0">
                <a:latin typeface="微软雅黑" panose="020B0503020204020204" charset="-122"/>
                <a:ea typeface="微软雅黑" panose="020B0503020204020204" charset="-122"/>
              </a:rPr>
              <a:t>中国医药教育协会生殖内分泌专业委员会</a:t>
            </a:r>
            <a:r>
              <a:rPr lang="en-US" altLang="zh-CN" sz="1200" dirty="0">
                <a:latin typeface="微软雅黑" panose="020B0503020204020204" charset="-122"/>
                <a:ea typeface="微软雅黑" panose="020B0503020204020204" charset="-122"/>
              </a:rPr>
              <a:t>     </a:t>
            </a:r>
            <a:r>
              <a:rPr lang="zh-CN" altLang="en-US" sz="1200" dirty="0">
                <a:latin typeface="微软雅黑" panose="020B0503020204020204" charset="-122"/>
                <a:ea typeface="微软雅黑" panose="020B0503020204020204" charset="-122"/>
              </a:rPr>
              <a:t>副主任委员</a:t>
            </a:r>
            <a:endParaRPr lang="en-US" altLang="zh-CN" sz="1200" dirty="0">
              <a:solidFill>
                <a:prstClr val="black"/>
              </a:solidFill>
              <a:latin typeface="微软雅黑" panose="020B0503020204020204" charset="-122"/>
              <a:ea typeface="微软雅黑" panose="020B0503020204020204" charset="-122"/>
            </a:endParaRPr>
          </a:p>
          <a:p>
            <a:r>
              <a:rPr lang="zh-CN" altLang="zh-CN" sz="1200" dirty="0">
                <a:latin typeface="微软雅黑" panose="020B0503020204020204" charset="-122"/>
                <a:ea typeface="微软雅黑" panose="020B0503020204020204" charset="-122"/>
              </a:rPr>
              <a:t>北京妇产学会</a:t>
            </a:r>
            <a:r>
              <a:rPr lang="en-US" altLang="zh-CN" sz="1200" dirty="0">
                <a:latin typeface="微软雅黑" panose="020B0503020204020204" charset="-122"/>
                <a:ea typeface="微软雅黑" panose="020B0503020204020204" charset="-122"/>
              </a:rPr>
              <a:t>                                              </a:t>
            </a:r>
            <a:r>
              <a:rPr lang="zh-CN" altLang="en-US" sz="1200" dirty="0">
                <a:latin typeface="微软雅黑" panose="020B0503020204020204" charset="-122"/>
                <a:ea typeface="微软雅黑" panose="020B0503020204020204" charset="-122"/>
              </a:rPr>
              <a:t>副主任委员</a:t>
            </a:r>
            <a:endParaRPr lang="en-US" altLang="zh-CN" sz="1200" dirty="0">
              <a:latin typeface="微软雅黑" panose="020B0503020204020204" charset="-122"/>
              <a:ea typeface="微软雅黑" panose="020B0503020204020204" charset="-122"/>
            </a:endParaRPr>
          </a:p>
          <a:p>
            <a:r>
              <a:rPr lang="zh-CN" altLang="zh-CN" sz="1200" dirty="0">
                <a:latin typeface="微软雅黑" panose="020B0503020204020204" charset="-122"/>
                <a:ea typeface="微软雅黑" panose="020B0503020204020204" charset="-122"/>
              </a:rPr>
              <a:t>中国优生科学协会生殖医学与伦理学分会</a:t>
            </a:r>
            <a:r>
              <a:rPr lang="en-US" altLang="zh-CN" sz="1200" dirty="0">
                <a:latin typeface="微软雅黑" panose="020B0503020204020204" charset="-122"/>
                <a:ea typeface="微软雅黑" panose="020B0503020204020204" charset="-122"/>
              </a:rPr>
              <a:t>     </a:t>
            </a:r>
            <a:r>
              <a:rPr lang="zh-CN" altLang="en-US" sz="1200" dirty="0">
                <a:latin typeface="微软雅黑" panose="020B0503020204020204" charset="-122"/>
                <a:ea typeface="微软雅黑" panose="020B0503020204020204" charset="-122"/>
              </a:rPr>
              <a:t>委员</a:t>
            </a:r>
            <a:r>
              <a:rPr lang="en-US" altLang="zh-CN" sz="1200" dirty="0">
                <a:latin typeface="微软雅黑" panose="020B0503020204020204" charset="-122"/>
                <a:ea typeface="微软雅黑" panose="020B0503020204020204" charset="-122"/>
              </a:rPr>
              <a:t>   </a:t>
            </a:r>
            <a:endParaRPr lang="en-US" altLang="zh-CN" sz="1200" dirty="0">
              <a:latin typeface="微软雅黑" panose="020B0503020204020204" charset="-122"/>
              <a:ea typeface="微软雅黑" panose="020B0503020204020204" charset="-122"/>
            </a:endParaRPr>
          </a:p>
          <a:p>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中华全科医学杂志</a:t>
            </a:r>
            <a:r>
              <a:rPr lang="en-US" altLang="zh-CN" sz="1200" dirty="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编辑</a:t>
            </a:r>
            <a:endParaRPr lang="zh-CN" altLang="en-US" sz="1200" dirty="0">
              <a:solidFill>
                <a:prstClr val="black"/>
              </a:solidFill>
              <a:latin typeface="微软雅黑" panose="020B0503020204020204" charset="-122"/>
              <a:ea typeface="微软雅黑" panose="020B0503020204020204" charset="-122"/>
            </a:endParaRPr>
          </a:p>
        </p:txBody>
      </p:sp>
      <p:sp>
        <p:nvSpPr>
          <p:cNvPr id="1025" name="Rectangle 1"/>
          <p:cNvSpPr>
            <a:spLocks noChangeArrowheads="1"/>
          </p:cNvSpPr>
          <p:nvPr/>
        </p:nvSpPr>
        <p:spPr bwMode="auto">
          <a:xfrm>
            <a:off x="2709328" y="2742102"/>
            <a:ext cx="4291547" cy="138499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1984-1989  </a:t>
            </a:r>
            <a:r>
              <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石河子大学临床医学专业    学士（</a:t>
            </a:r>
            <a:r>
              <a:rPr kumimoji="0" lang="en-US" altLang="zh-CN"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5</a:t>
            </a:r>
            <a:r>
              <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年）</a:t>
            </a:r>
            <a:endPar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1996-1999  </a:t>
            </a:r>
            <a:r>
              <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第四军医大学妇产科专业    硕士（</a:t>
            </a:r>
            <a:r>
              <a:rPr kumimoji="0" lang="en-US" altLang="zh-CN"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3</a:t>
            </a:r>
            <a:r>
              <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年）               </a:t>
            </a:r>
            <a:endPar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1999-2002  </a:t>
            </a:r>
            <a:r>
              <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第四军医大学胚胎学专业    博士（</a:t>
            </a:r>
            <a:r>
              <a:rPr kumimoji="0" lang="en-US" altLang="zh-CN"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3</a:t>
            </a:r>
            <a:r>
              <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年）</a:t>
            </a:r>
            <a:endPar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endParaRPr>
          </a:p>
          <a:p>
            <a:r>
              <a:rPr kumimoji="0" lang="en-US" altLang="zh-CN"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2002-2004  </a:t>
            </a:r>
            <a:r>
              <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清华大学分子生物学专业    博士后（</a:t>
            </a:r>
            <a:r>
              <a:rPr kumimoji="0" lang="en-US" altLang="zh-CN"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2</a:t>
            </a:r>
            <a:r>
              <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年）   </a:t>
            </a:r>
            <a:r>
              <a:rPr lang="en-US" altLang="zh-CN" sz="1200" dirty="0">
                <a:latin typeface="微软雅黑" panose="020B0503020204020204" charset="-122"/>
                <a:ea typeface="微软雅黑" panose="020B0503020204020204" charset="-122"/>
              </a:rPr>
              <a:t>2004-</a:t>
            </a:r>
            <a:r>
              <a:rPr lang="zh-CN" altLang="zh-CN" sz="1200" dirty="0">
                <a:latin typeface="微软雅黑" panose="020B0503020204020204" charset="-122"/>
                <a:ea typeface="微软雅黑" panose="020B0503020204020204" charset="-122"/>
              </a:rPr>
              <a:t>至</a:t>
            </a:r>
            <a:r>
              <a:rPr lang="zh-CN" altLang="en-US" sz="1200" dirty="0">
                <a:latin typeface="微软雅黑" panose="020B0503020204020204" charset="-122"/>
                <a:ea typeface="微软雅黑" panose="020B0503020204020204" charset="-122"/>
              </a:rPr>
              <a:t>今   </a:t>
            </a:r>
            <a:r>
              <a:rPr lang="zh-CN" altLang="zh-CN" sz="1200" dirty="0">
                <a:latin typeface="微软雅黑" panose="020B0503020204020204" charset="-122"/>
                <a:ea typeface="微软雅黑" panose="020B0503020204020204" charset="-122"/>
              </a:rPr>
              <a:t>中国人民解放军总医院第六医学中心</a:t>
            </a:r>
            <a:r>
              <a:rPr lang="en-US" altLang="zh-CN" sz="1200" dirty="0">
                <a:latin typeface="微软雅黑" panose="020B0503020204020204" charset="-122"/>
                <a:ea typeface="微软雅黑" panose="020B0503020204020204" charset="-122"/>
              </a:rPr>
              <a:t>                     </a:t>
            </a:r>
            <a:endParaRPr lang="en-US" altLang="zh-CN" sz="1200" dirty="0">
              <a:latin typeface="微软雅黑" panose="020B0503020204020204" charset="-122"/>
              <a:ea typeface="微软雅黑" panose="020B0503020204020204" charset="-122"/>
            </a:endParaRPr>
          </a:p>
          <a:p>
            <a:r>
              <a:rPr lang="en-US" altLang="zh-CN" sz="1200" dirty="0">
                <a:latin typeface="微软雅黑" panose="020B0503020204020204" charset="-122"/>
                <a:ea typeface="微软雅黑" panose="020B0503020204020204" charset="-122"/>
              </a:rPr>
              <a:t>                    </a:t>
            </a:r>
            <a:r>
              <a:rPr lang="zh-CN" altLang="zh-CN" sz="1200" dirty="0">
                <a:latin typeface="微软雅黑" panose="020B0503020204020204" charset="-122"/>
                <a:ea typeface="微软雅黑" panose="020B0503020204020204" charset="-122"/>
              </a:rPr>
              <a:t>妇产科主任医</a:t>
            </a:r>
            <a:r>
              <a:rPr lang="zh-CN" altLang="en-US" sz="1200" dirty="0">
                <a:latin typeface="微软雅黑" panose="020B0503020204020204" charset="-122"/>
                <a:ea typeface="微软雅黑" panose="020B0503020204020204" charset="-122"/>
              </a:rPr>
              <a:t>师</a:t>
            </a:r>
            <a:r>
              <a:rPr lang="zh-CN" altLang="zh-CN" sz="1200" dirty="0">
                <a:latin typeface="微软雅黑" panose="020B0503020204020204" charset="-122"/>
                <a:ea typeface="微软雅黑" panose="020B0503020204020204" charset="-122"/>
              </a:rPr>
              <a:t>，教授</a:t>
            </a:r>
            <a:endParaRPr lang="zh-CN" altLang="zh-CN" sz="1200" dirty="0">
              <a:latin typeface="微软雅黑" panose="020B0503020204020204" charset="-122"/>
              <a:ea typeface="微软雅黑" panose="020B0503020204020204"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rPr>
              <a:t> </a:t>
            </a:r>
            <a:endParaRPr kumimoji="0" lang="zh-CN" altLang="en-US" sz="1200" b="0" i="0" u="none" strike="noStrike" cap="none" normalizeH="0" baseline="0" dirty="0">
              <a:ln>
                <a:noFill/>
              </a:ln>
              <a:effectLst/>
              <a:latin typeface="微软雅黑" panose="020B0503020204020204" charset="-122"/>
              <a:ea typeface="微软雅黑" panose="020B0503020204020204" charset="-122"/>
              <a:cs typeface="宋体" panose="02010600030101010101" pitchFamily="2" charset="-122"/>
            </a:endParaRPr>
          </a:p>
        </p:txBody>
      </p:sp>
      <p:pic>
        <p:nvPicPr>
          <p:cNvPr id="1027" name="Picture 3" descr="H:\2018.4.24日拍照\陈主任\IMGL1291.JPG"/>
          <p:cNvPicPr>
            <a:picLocks noChangeAspect="1" noChangeArrowheads="1"/>
          </p:cNvPicPr>
          <p:nvPr/>
        </p:nvPicPr>
        <p:blipFill>
          <a:blip r:embed="rId3" cstate="print"/>
          <a:srcRect/>
          <a:stretch>
            <a:fillRect/>
          </a:stretch>
        </p:blipFill>
        <p:spPr bwMode="auto">
          <a:xfrm>
            <a:off x="6853694" y="4501117"/>
            <a:ext cx="2590792" cy="1892726"/>
          </a:xfrm>
          <a:prstGeom prst="rect">
            <a:avLst/>
          </a:prstGeom>
          <a:noFill/>
        </p:spPr>
      </p:pic>
      <p:pic>
        <p:nvPicPr>
          <p:cNvPr id="26" name="Picture 4" descr="I:\4.1妇产科照片\AH6I0874.JPG"/>
          <p:cNvPicPr>
            <a:picLocks noChangeAspect="1" noChangeArrowheads="1"/>
          </p:cNvPicPr>
          <p:nvPr/>
        </p:nvPicPr>
        <p:blipFill>
          <a:blip r:embed="rId4" cstate="print"/>
          <a:srcRect/>
          <a:stretch>
            <a:fillRect/>
          </a:stretch>
        </p:blipFill>
        <p:spPr bwMode="auto">
          <a:xfrm>
            <a:off x="9534524" y="4496324"/>
            <a:ext cx="2152651" cy="1837801"/>
          </a:xfrm>
          <a:prstGeom prst="rect">
            <a:avLst/>
          </a:prstGeom>
          <a:noFill/>
        </p:spPr>
      </p:pic>
      <p:pic>
        <p:nvPicPr>
          <p:cNvPr id="1026" name="Picture 2" descr="F:\陈蕾\陈蕾-便装照片.jpg"/>
          <p:cNvPicPr>
            <a:picLocks noChangeAspect="1" noChangeArrowheads="1"/>
          </p:cNvPicPr>
          <p:nvPr/>
        </p:nvPicPr>
        <p:blipFill>
          <a:blip r:embed="rId5" cstate="print"/>
          <a:srcRect/>
          <a:stretch>
            <a:fillRect/>
          </a:stretch>
        </p:blipFill>
        <p:spPr bwMode="auto">
          <a:xfrm>
            <a:off x="408791" y="1441524"/>
            <a:ext cx="1731982" cy="2398955"/>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78331" y="1789708"/>
            <a:ext cx="3579813" cy="646331"/>
          </a:xfrm>
          <a:prstGeom prst="rect">
            <a:avLst/>
          </a:prstGeom>
          <a:noFill/>
          <a:ln w="9525">
            <a:noFill/>
            <a:miter lim="800000"/>
          </a:ln>
        </p:spPr>
        <p:txBody>
          <a:bodyPr wrap="square">
            <a:spAutoFit/>
          </a:bodyPr>
          <a:lstStyle/>
          <a:p>
            <a:pPr lvl="0" eaLnBrk="1" hangingPunct="1">
              <a:defRPr/>
            </a:pPr>
            <a:r>
              <a:rPr lang="zh-CN" altLang="en-US" sz="1200" dirty="0" smtClean="0">
                <a:solidFill>
                  <a:prstClr val="black"/>
                </a:solidFill>
                <a:latin typeface="微软雅黑" panose="020B0503020204020204" charset="-122"/>
                <a:ea typeface="微软雅黑" panose="020B0503020204020204" charset="-122"/>
              </a:rPr>
              <a:t>学术</a:t>
            </a:r>
            <a:r>
              <a:rPr lang="zh-CN" altLang="en-US" sz="1200" dirty="0">
                <a:solidFill>
                  <a:prstClr val="black"/>
                </a:solidFill>
                <a:latin typeface="微软雅黑" panose="020B0503020204020204" charset="-122"/>
                <a:ea typeface="微软雅黑" panose="020B0503020204020204" charset="-122"/>
              </a:rPr>
              <a:t>硕士：临床医学（外科学）</a:t>
            </a:r>
            <a:r>
              <a:rPr lang="en-US" altLang="zh-CN"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30200" y="4103224"/>
            <a:ext cx="1920875" cy="738344"/>
          </a:xfrm>
          <a:prstGeom prst="rect">
            <a:avLst/>
          </a:prstGeom>
          <a:noFill/>
          <a:ln w="9525">
            <a:noFill/>
            <a:miter lim="800000"/>
          </a:ln>
        </p:spPr>
        <p:txBody>
          <a:bodyPr>
            <a:spAutoFit/>
          </a:bodyPr>
          <a:lstStyle/>
          <a:p>
            <a:pPr eaLnBrk="1" hangingPunct="1">
              <a:lnSpc>
                <a:spcPct val="120000"/>
              </a:lnSpc>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a:t>
            </a:r>
            <a:r>
              <a:rPr lang="en-US" altLang="zh-CN" sz="1200" dirty="0">
                <a:solidFill>
                  <a:prstClr val="black"/>
                </a:solidFill>
                <a:latin typeface="微软雅黑" panose="020B0503020204020204" charset="-122"/>
                <a:ea typeface="微软雅黑" panose="020B0503020204020204" charset="-122"/>
              </a:rPr>
              <a:t>:18600310565 </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eaLnBrk="1" hangingPunct="1">
              <a:lnSpc>
                <a:spcPct val="120000"/>
              </a:lnSpc>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eaLnBrk="1" hangingPunct="1">
              <a:lnSpc>
                <a:spcPct val="120000"/>
              </a:lnSpc>
              <a:defRPr/>
            </a:pPr>
            <a:r>
              <a:rPr lang="en-US" altLang="zh-CN" sz="1200" dirty="0">
                <a:solidFill>
                  <a:prstClr val="black"/>
                </a:solidFill>
                <a:latin typeface="微软雅黑" panose="020B0503020204020204" charset="-122"/>
                <a:ea typeface="微软雅黑" panose="020B0503020204020204" charset="-122"/>
              </a:rPr>
              <a:t>liug0921@163.</a:t>
            </a:r>
            <a:r>
              <a:rPr lang="en-US" altLang="zh-CN" sz="1200">
                <a:solidFill>
                  <a:prstClr val="black"/>
                </a:solidFill>
                <a:latin typeface="微软雅黑" panose="020B0503020204020204" charset="-122"/>
                <a:ea typeface="微软雅黑" panose="020B0503020204020204" charset="-122"/>
              </a:rPr>
              <a:t>com </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884987" y="1616076"/>
            <a:ext cx="4630879" cy="3151312"/>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腹部创伤及消化系肿瘤</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lang="zh-CN" altLang="zh-CN" sz="1200" dirty="0">
                <a:solidFill>
                  <a:prstClr val="black"/>
                </a:solidFill>
                <a:latin typeface="微软雅黑" panose="020B0503020204020204" charset="-122"/>
                <a:ea typeface="微软雅黑" panose="020B0503020204020204" charset="-122"/>
              </a:rPr>
              <a:t>国内知名的胃癌、结直肠癌腹腔镜微创手术专家。具有丰富的临床经验，</a:t>
            </a:r>
            <a:r>
              <a:rPr lang="zh-CN" altLang="en-US" sz="1200" dirty="0">
                <a:solidFill>
                  <a:prstClr val="black"/>
                </a:solidFill>
                <a:latin typeface="微软雅黑" panose="020B0503020204020204" charset="-122"/>
                <a:ea typeface="微软雅黑" panose="020B0503020204020204" charset="-122"/>
              </a:rPr>
              <a:t>在海战伤研究领域成果突出，</a:t>
            </a:r>
            <a:r>
              <a:rPr lang="zh-CN" altLang="zh-CN" sz="1200" dirty="0">
                <a:solidFill>
                  <a:prstClr val="black"/>
                </a:solidFill>
                <a:latin typeface="微软雅黑" panose="020B0503020204020204" charset="-122"/>
                <a:ea typeface="微软雅黑" panose="020B0503020204020204" charset="-122"/>
              </a:rPr>
              <a:t>腹腔镜胃肠道肿瘤的根治性切除手术、糖尿病腹腔镜胃转流术及袖状胃切除手术方面具有较深的造诣。</a:t>
            </a:r>
            <a:endParaRPr lang="zh-CN" altLang="zh-CN" sz="1200" dirty="0">
              <a:solidFill>
                <a:prstClr val="black"/>
              </a:solidFill>
              <a:latin typeface="微软雅黑" panose="020B0503020204020204" charset="-122"/>
              <a:ea typeface="微软雅黑" panose="020B0503020204020204" charset="-122"/>
            </a:endParaRPr>
          </a:p>
          <a:p>
            <a:r>
              <a:rPr lang="zh-CN" altLang="zh-CN" sz="1200" dirty="0">
                <a:solidFill>
                  <a:prstClr val="black"/>
                </a:solidFill>
                <a:latin typeface="微软雅黑" panose="020B0503020204020204" charset="-122"/>
                <a:ea typeface="微软雅黑" panose="020B0503020204020204" charset="-122"/>
              </a:rPr>
              <a:t>以第一负责人承担军队后勤科研计划重大项目“海上医疗救护模拟仿真及关键系列研究”子课题研究任务；国家自然科学基金面上项目“</a:t>
            </a:r>
            <a:r>
              <a:rPr lang="en-US" altLang="zh-CN" sz="1200" dirty="0" err="1">
                <a:solidFill>
                  <a:prstClr val="black"/>
                </a:solidFill>
                <a:latin typeface="微软雅黑" panose="020B0503020204020204" charset="-122"/>
                <a:ea typeface="微软雅黑" panose="020B0503020204020204" charset="-122"/>
              </a:rPr>
              <a:t>P.endodontalis</a:t>
            </a:r>
            <a:r>
              <a:rPr lang="zh-CN" altLang="zh-CN" sz="1200" dirty="0">
                <a:solidFill>
                  <a:prstClr val="black"/>
                </a:solidFill>
                <a:latin typeface="微软雅黑" panose="020B0503020204020204" charset="-122"/>
                <a:ea typeface="微软雅黑" panose="020B0503020204020204" charset="-122"/>
              </a:rPr>
              <a:t>调控</a:t>
            </a:r>
            <a:r>
              <a:rPr lang="en-US" altLang="zh-CN" sz="1200" dirty="0">
                <a:solidFill>
                  <a:prstClr val="black"/>
                </a:solidFill>
                <a:latin typeface="微软雅黑" panose="020B0503020204020204" charset="-122"/>
                <a:ea typeface="微软雅黑" panose="020B0503020204020204" charset="-122"/>
              </a:rPr>
              <a:t>Lnc-AC093817SHP1</a:t>
            </a:r>
            <a:r>
              <a:rPr lang="zh-CN" altLang="zh-CN" sz="1200" dirty="0">
                <a:solidFill>
                  <a:prstClr val="black"/>
                </a:solidFill>
                <a:latin typeface="微软雅黑" panose="020B0503020204020204" charset="-122"/>
                <a:ea typeface="微软雅黑" panose="020B0503020204020204" charset="-122"/>
              </a:rPr>
              <a:t>轴促进</a:t>
            </a:r>
            <a:r>
              <a:rPr lang="en-US" altLang="zh-CN" sz="1200" dirty="0" err="1">
                <a:solidFill>
                  <a:prstClr val="black"/>
                </a:solidFill>
                <a:latin typeface="微软雅黑" panose="020B0503020204020204" charset="-122"/>
                <a:ea typeface="微软雅黑" panose="020B0503020204020204" charset="-122"/>
              </a:rPr>
              <a:t>HpCagA</a:t>
            </a:r>
            <a:r>
              <a:rPr lang="zh-CN" altLang="zh-CN" sz="1200" dirty="0">
                <a:solidFill>
                  <a:prstClr val="black"/>
                </a:solidFill>
                <a:latin typeface="微软雅黑" panose="020B0503020204020204" charset="-122"/>
                <a:ea typeface="微软雅黑" panose="020B0503020204020204" charset="-122"/>
              </a:rPr>
              <a:t>介导的胃黏膜屏障损伤在胃癌发生中的作用机制研究”参与人。发表</a:t>
            </a:r>
            <a:r>
              <a:rPr lang="en-US" altLang="zh-CN" sz="1200" dirty="0">
                <a:solidFill>
                  <a:prstClr val="black"/>
                </a:solidFill>
                <a:latin typeface="微软雅黑" panose="020B0503020204020204" charset="-122"/>
                <a:ea typeface="微软雅黑" panose="020B0503020204020204" charset="-122"/>
              </a:rPr>
              <a:t>SC</a:t>
            </a:r>
            <a:r>
              <a:rPr lang="zh-CN" altLang="en-US" sz="1200" dirty="0">
                <a:solidFill>
                  <a:prstClr val="black"/>
                </a:solidFill>
                <a:latin typeface="微软雅黑" panose="020B0503020204020204" charset="-122"/>
                <a:ea typeface="微软雅黑" panose="020B0503020204020204" charset="-122"/>
              </a:rPr>
              <a:t>论文</a:t>
            </a:r>
            <a:r>
              <a:rPr lang="en-US" altLang="zh-CN" sz="1200" dirty="0">
                <a:solidFill>
                  <a:prstClr val="black"/>
                </a:solidFill>
                <a:latin typeface="微软雅黑" panose="020B0503020204020204" charset="-122"/>
                <a:ea typeface="微软雅黑" panose="020B0503020204020204" charset="-122"/>
              </a:rPr>
              <a:t>10</a:t>
            </a:r>
            <a:r>
              <a:rPr lang="zh-CN" altLang="zh-CN" sz="1200" dirty="0">
                <a:solidFill>
                  <a:prstClr val="black"/>
                </a:solidFill>
                <a:latin typeface="微软雅黑" panose="020B0503020204020204" charset="-122"/>
                <a:ea typeface="微软雅黑" panose="020B0503020204020204" charset="-122"/>
              </a:rPr>
              <a:t>篇，论著</a:t>
            </a:r>
            <a:r>
              <a:rPr lang="en-US" altLang="zh-CN" sz="1200" dirty="0">
                <a:solidFill>
                  <a:prstClr val="black"/>
                </a:solidFill>
                <a:latin typeface="微软雅黑" panose="020B0503020204020204" charset="-122"/>
                <a:ea typeface="微软雅黑" panose="020B0503020204020204" charset="-122"/>
              </a:rPr>
              <a:t>30</a:t>
            </a:r>
            <a:r>
              <a:rPr lang="zh-CN" altLang="zh-CN" sz="1200" dirty="0">
                <a:solidFill>
                  <a:prstClr val="black"/>
                </a:solidFill>
                <a:latin typeface="微软雅黑" panose="020B0503020204020204" charset="-122"/>
                <a:ea typeface="微软雅黑" panose="020B0503020204020204" charset="-122"/>
              </a:rPr>
              <a:t>余篇，参编专著一部。 </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endParaRPr lang="en-US" altLang="zh-CN" sz="1200" b="1"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刘   刚</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2" y="519113"/>
            <a:ext cx="66243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副主任医师</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 </a:t>
            </a:r>
            <a:r>
              <a:rPr lang="zh-CN" altLang="en-US" sz="1400" b="1" spc="120" dirty="0">
                <a:solidFill>
                  <a:srgbClr val="FFFFFF"/>
                </a:solidFill>
                <a:latin typeface="微软雅黑" panose="020B0503020204020204" charset="-122"/>
                <a:ea typeface="微软雅黑" panose="020B0503020204020204" charset="-122"/>
              </a:rPr>
              <a:t> </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 硕士研究生导师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spc="120" smtClean="0">
                <a:solidFill>
                  <a:srgbClr val="FFFFFF"/>
                </a:solidFill>
                <a:latin typeface="微软雅黑" panose="020B0503020204020204" charset="-122"/>
                <a:ea typeface="微软雅黑" panose="020B0503020204020204" charset="-122"/>
              </a:rPr>
              <a:t>中国人民解放军总医院第六医学中心普通</a:t>
            </a:r>
            <a:r>
              <a:rPr lang="zh-CN" altLang="en-US" sz="1400" b="1" spc="120" dirty="0">
                <a:solidFill>
                  <a:srgbClr val="FFFFFF"/>
                </a:solidFill>
                <a:latin typeface="微软雅黑" panose="020B0503020204020204" charset="-122"/>
                <a:ea typeface="微软雅黑" panose="020B0503020204020204" charset="-122"/>
              </a:rPr>
              <a:t>外科科室主任</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1441420"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类型</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15777"/>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341177"/>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21002" y="4195588"/>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08288" y="4221086"/>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2" name="图片 1"/>
          <p:cNvPicPr>
            <a:picLocks noChangeAspect="1"/>
          </p:cNvPicPr>
          <p:nvPr/>
        </p:nvPicPr>
        <p:blipFill>
          <a:blip r:embed="rId3" cstate="print"/>
          <a:stretch>
            <a:fillRect/>
          </a:stretch>
        </p:blipFill>
        <p:spPr>
          <a:xfrm>
            <a:off x="446087" y="1182914"/>
            <a:ext cx="1798003" cy="2697005"/>
          </a:xfrm>
          <a:prstGeom prst="rect">
            <a:avLst/>
          </a:prstGeom>
        </p:spPr>
      </p:pic>
      <p:sp>
        <p:nvSpPr>
          <p:cNvPr id="3" name="文本框 2"/>
          <p:cNvSpPr txBox="1"/>
          <p:nvPr/>
        </p:nvSpPr>
        <p:spPr>
          <a:xfrm>
            <a:off x="2680149" y="2653036"/>
            <a:ext cx="4438682" cy="1569660"/>
          </a:xfrm>
          <a:prstGeom prst="rect">
            <a:avLst/>
          </a:prstGeom>
          <a:noFill/>
        </p:spPr>
        <p:txBody>
          <a:bodyPr wrap="square" rtlCol="0">
            <a:spAutoFit/>
          </a:bodyPr>
          <a:lstStyle/>
          <a:p>
            <a:pPr eaLnBrk="1" hangingPunct="1">
              <a:defRPr/>
            </a:pPr>
            <a:r>
              <a:rPr lang="en-US" altLang="zh-CN" sz="1200" dirty="0">
                <a:solidFill>
                  <a:prstClr val="black"/>
                </a:solidFill>
                <a:latin typeface="微软雅黑" panose="020B0503020204020204" charset="-122"/>
                <a:ea typeface="微软雅黑" panose="020B0503020204020204" charset="-122"/>
              </a:rPr>
              <a:t>1996.07  </a:t>
            </a:r>
            <a:r>
              <a:rPr lang="zh-CN" altLang="zh-CN" sz="1200" dirty="0">
                <a:solidFill>
                  <a:prstClr val="black"/>
                </a:solidFill>
                <a:latin typeface="微软雅黑" panose="020B0503020204020204" charset="-122"/>
                <a:ea typeface="微软雅黑" panose="020B0503020204020204" charset="-122"/>
              </a:rPr>
              <a:t>原海军总医院普通外科住院医师工作</a:t>
            </a:r>
            <a:endParaRPr lang="zh-CN"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2002.12  </a:t>
            </a:r>
            <a:r>
              <a:rPr lang="zh-CN" altLang="zh-CN" sz="1200" dirty="0">
                <a:solidFill>
                  <a:prstClr val="black"/>
                </a:solidFill>
                <a:latin typeface="微软雅黑" panose="020B0503020204020204" charset="-122"/>
                <a:ea typeface="微软雅黑" panose="020B0503020204020204" charset="-122"/>
              </a:rPr>
              <a:t>原海军总医院普通外科主治医生工作</a:t>
            </a:r>
            <a:endParaRPr lang="zh-CN"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2014.04  </a:t>
            </a:r>
            <a:r>
              <a:rPr lang="zh-CN" altLang="zh-CN" sz="1200" dirty="0">
                <a:solidFill>
                  <a:prstClr val="black"/>
                </a:solidFill>
                <a:latin typeface="微软雅黑" panose="020B0503020204020204" charset="-122"/>
                <a:ea typeface="微软雅黑" panose="020B0503020204020204" charset="-122"/>
              </a:rPr>
              <a:t>原海军总医院普通外科副主任</a:t>
            </a:r>
            <a:endParaRPr lang="zh-CN"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2015.12  </a:t>
            </a:r>
            <a:r>
              <a:rPr lang="zh-CN" altLang="zh-CN" sz="1200" dirty="0">
                <a:solidFill>
                  <a:prstClr val="black"/>
                </a:solidFill>
                <a:latin typeface="微软雅黑" panose="020B0503020204020204" charset="-122"/>
                <a:ea typeface="微软雅黑" panose="020B0503020204020204" charset="-122"/>
              </a:rPr>
              <a:t>原海军总医院普通外科副主任医师</a:t>
            </a:r>
            <a:endParaRPr lang="zh-CN"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2018.12  </a:t>
            </a:r>
            <a:r>
              <a:rPr lang="zh-CN" altLang="zh-CN" sz="1200" dirty="0">
                <a:solidFill>
                  <a:prstClr val="black"/>
                </a:solidFill>
                <a:latin typeface="微软雅黑" panose="020B0503020204020204" charset="-122"/>
                <a:ea typeface="微软雅黑" panose="020B0503020204020204" charset="-122"/>
              </a:rPr>
              <a:t>解放军总医院第一医学中心普通外科学部副主任医师</a:t>
            </a:r>
            <a:endParaRPr lang="zh-CN"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2019.04  </a:t>
            </a:r>
            <a:r>
              <a:rPr lang="zh-CN" altLang="zh-CN" sz="1200" dirty="0">
                <a:solidFill>
                  <a:prstClr val="black"/>
                </a:solidFill>
                <a:latin typeface="微软雅黑" panose="020B0503020204020204" charset="-122"/>
                <a:ea typeface="微软雅黑" panose="020B0503020204020204" charset="-122"/>
              </a:rPr>
              <a:t>解放军总医院第六医学中心外科规培基地副主任教学主任</a:t>
            </a:r>
            <a:endParaRPr lang="zh-CN"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2021.02 </a:t>
            </a:r>
            <a:r>
              <a:rPr lang="zh-CN" altLang="zh-CN" sz="1200" dirty="0">
                <a:solidFill>
                  <a:prstClr val="black"/>
                </a:solidFill>
                <a:latin typeface="微软雅黑" panose="020B0503020204020204" charset="-122"/>
                <a:ea typeface="微软雅黑" panose="020B0503020204020204" charset="-122"/>
              </a:rPr>
              <a:t>解放军总医院第六医学中心普通外科科室主任 </a:t>
            </a:r>
            <a:endParaRPr lang="zh-CN" altLang="en-US" sz="1200" dirty="0">
              <a:solidFill>
                <a:prstClr val="black"/>
              </a:solidFill>
              <a:latin typeface="微软雅黑" panose="020B0503020204020204" charset="-122"/>
              <a:ea typeface="微软雅黑" panose="020B0503020204020204" charset="-122"/>
            </a:endParaRPr>
          </a:p>
        </p:txBody>
      </p:sp>
      <p:sp>
        <p:nvSpPr>
          <p:cNvPr id="4" name="文本框 3"/>
          <p:cNvSpPr txBox="1"/>
          <p:nvPr/>
        </p:nvSpPr>
        <p:spPr>
          <a:xfrm>
            <a:off x="2830564" y="4528863"/>
            <a:ext cx="4054423" cy="1200329"/>
          </a:xfrm>
          <a:prstGeom prst="rect">
            <a:avLst/>
          </a:prstGeom>
          <a:noFill/>
        </p:spPr>
        <p:txBody>
          <a:bodyPr wrap="square" rtlCol="0">
            <a:spAutoFit/>
          </a:bodyPr>
          <a:lstStyle/>
          <a:p>
            <a:pPr eaLnBrk="1" hangingPunct="1">
              <a:defRPr/>
            </a:pPr>
            <a:r>
              <a:rPr lang="zh-CN" altLang="en-US" sz="1200" dirty="0">
                <a:solidFill>
                  <a:prstClr val="black"/>
                </a:solidFill>
                <a:latin typeface="微软雅黑" panose="020B0503020204020204" charset="-122"/>
                <a:ea typeface="微软雅黑" panose="020B0503020204020204" charset="-122"/>
              </a:rPr>
              <a:t>全军结直肠外科专业委员会委员</a:t>
            </a:r>
            <a:endParaRPr lang="en-US" altLang="zh-CN" sz="1200" dirty="0">
              <a:solidFill>
                <a:prstClr val="black"/>
              </a:solidFill>
              <a:latin typeface="微软雅黑" panose="020B0503020204020204" charset="-122"/>
              <a:ea typeface="微软雅黑" panose="020B0503020204020204" charset="-122"/>
            </a:endParaRPr>
          </a:p>
          <a:p>
            <a:pPr eaLnBrk="1" hangingPunct="1">
              <a:defRPr/>
            </a:pPr>
            <a:r>
              <a:rPr lang="zh-CN" altLang="zh-CN" sz="1200" dirty="0">
                <a:solidFill>
                  <a:prstClr val="black"/>
                </a:solidFill>
                <a:latin typeface="微软雅黑" panose="020B0503020204020204" charset="-122"/>
                <a:ea typeface="微软雅黑" panose="020B0503020204020204" charset="-122"/>
              </a:rPr>
              <a:t>中国健康管理协会胃肠道肿瘤防治与管理专业委员会秘书长 </a:t>
            </a:r>
            <a:endParaRPr lang="en-US" altLang="zh-CN" sz="1200" dirty="0">
              <a:solidFill>
                <a:prstClr val="black"/>
              </a:solidFill>
              <a:latin typeface="微软雅黑" panose="020B0503020204020204" charset="-122"/>
              <a:ea typeface="微软雅黑" panose="020B0503020204020204" charset="-122"/>
            </a:endParaRPr>
          </a:p>
          <a:p>
            <a:pPr eaLnBrk="1" hangingPunct="1">
              <a:defRPr/>
            </a:pPr>
            <a:r>
              <a:rPr lang="zh-CN" altLang="zh-CN" sz="1200" dirty="0">
                <a:solidFill>
                  <a:prstClr val="black"/>
                </a:solidFill>
                <a:latin typeface="微软雅黑" panose="020B0503020204020204" charset="-122"/>
                <a:ea typeface="微软雅黑" panose="020B0503020204020204" charset="-122"/>
              </a:rPr>
              <a:t>中国医师协会肿瘤外科医师委员会</a:t>
            </a:r>
            <a:r>
              <a:rPr lang="zh-CN" altLang="en-US" sz="1200" dirty="0">
                <a:solidFill>
                  <a:prstClr val="black"/>
                </a:solidFill>
                <a:latin typeface="微软雅黑" panose="020B0503020204020204" charset="-122"/>
                <a:ea typeface="微软雅黑" panose="020B0503020204020204" charset="-122"/>
              </a:rPr>
              <a:t>委员</a:t>
            </a:r>
            <a:r>
              <a:rPr lang="zh-CN" altLang="zh-CN"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a:p>
            <a:pPr eaLnBrk="1" hangingPunct="1">
              <a:defRPr/>
            </a:pPr>
            <a:r>
              <a:rPr lang="zh-CN" altLang="zh-CN" sz="1200" dirty="0">
                <a:solidFill>
                  <a:prstClr val="black"/>
                </a:solidFill>
                <a:latin typeface="微软雅黑" panose="020B0503020204020204" charset="-122"/>
                <a:ea typeface="微软雅黑" panose="020B0503020204020204" charset="-122"/>
              </a:rPr>
              <a:t>中国医促会胃肠外科分会</a:t>
            </a:r>
            <a:r>
              <a:rPr lang="zh-CN" altLang="en-US" sz="1200" dirty="0">
                <a:solidFill>
                  <a:prstClr val="black"/>
                </a:solidFill>
                <a:latin typeface="微软雅黑" panose="020B0503020204020204" charset="-122"/>
                <a:ea typeface="微软雅黑" panose="020B0503020204020204" charset="-122"/>
              </a:rPr>
              <a:t>委员</a:t>
            </a:r>
            <a:r>
              <a:rPr lang="zh-CN" altLang="zh-CN" sz="1200" dirty="0">
                <a:solidFill>
                  <a:prstClr val="black"/>
                </a:solidFill>
                <a:latin typeface="微软雅黑" panose="020B0503020204020204" charset="-122"/>
                <a:ea typeface="微软雅黑" panose="020B0503020204020204" charset="-122"/>
              </a:rPr>
              <a:t>、中国医促会结直肠病学分会</a:t>
            </a:r>
            <a:r>
              <a:rPr lang="zh-CN" altLang="en-US" sz="1200" dirty="0">
                <a:solidFill>
                  <a:prstClr val="black"/>
                </a:solidFill>
                <a:latin typeface="微软雅黑" panose="020B0503020204020204" charset="-122"/>
                <a:ea typeface="微软雅黑" panose="020B0503020204020204" charset="-122"/>
              </a:rPr>
              <a:t>委员</a:t>
            </a:r>
            <a:endParaRPr lang="zh-CN" altLang="en-US" sz="1200" dirty="0">
              <a:solidFill>
                <a:prstClr val="black"/>
              </a:solidFill>
              <a:latin typeface="微软雅黑" panose="020B0503020204020204" charset="-122"/>
              <a:ea typeface="微软雅黑" panose="020B0503020204020204" charset="-122"/>
            </a:endParaRPr>
          </a:p>
        </p:txBody>
      </p:sp>
      <p:pic>
        <p:nvPicPr>
          <p:cNvPr id="7" name="图片 6" descr="几个人在厨房里&#10;&#10;中度可信度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8831" y="3858471"/>
            <a:ext cx="4135851" cy="256513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5240"/>
            <a:ext cx="8242300" cy="986790"/>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0588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78331" y="1692553"/>
            <a:ext cx="3579813" cy="275590"/>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学术</a:t>
            </a:r>
            <a:r>
              <a:rPr lang="zh-CN" altLang="en-US" sz="1200" dirty="0" smtClean="0">
                <a:solidFill>
                  <a:prstClr val="black"/>
                </a:solidFill>
                <a:latin typeface="微软雅黑" panose="020B0503020204020204" charset="-122"/>
                <a:ea typeface="微软雅黑" panose="020B0503020204020204" charset="-122"/>
              </a:rPr>
              <a:t>硕士：1002|临床医学</a:t>
            </a:r>
            <a:r>
              <a:rPr lang="en-US" altLang="zh-CN" sz="1200" dirty="0" smtClean="0">
                <a:solidFill>
                  <a:prstClr val="black"/>
                </a:solidFill>
                <a:latin typeface="微软雅黑" panose="020B0503020204020204" charset="-122"/>
                <a:ea typeface="微软雅黑" panose="020B0503020204020204" charset="-122"/>
              </a:rPr>
              <a:t>               </a:t>
            </a:r>
            <a:endParaRPr lang="en-US" altLang="zh-CN" sz="1200" dirty="0" smtClean="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66040" y="3893185"/>
            <a:ext cx="2386330" cy="533400"/>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15018479255</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chenhao@gdph.org.cn</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857646" y="1353521"/>
            <a:ext cx="4630879" cy="5333365"/>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lang="en-US" altLang="zh-CN" sz="1200" dirty="0" smtClean="0">
                <a:solidFill>
                  <a:prstClr val="black"/>
                </a:solidFill>
                <a:latin typeface="微软雅黑" panose="020B0503020204020204" charset="-122"/>
                <a:ea typeface="微软雅黑" panose="020B0503020204020204" charset="-122"/>
                <a:sym typeface="+mn-ea"/>
              </a:rPr>
              <a:t> 1、通过人工智能、孟德尔分析、GWAS分析等</a:t>
            </a:r>
            <a:r>
              <a:rPr lang="zh-CN" altLang="en-US" sz="1200" dirty="0" smtClean="0">
                <a:solidFill>
                  <a:prstClr val="black"/>
                </a:solidFill>
                <a:latin typeface="微软雅黑" panose="020B0503020204020204" charset="-122"/>
                <a:ea typeface="微软雅黑" panose="020B0503020204020204" charset="-122"/>
                <a:sym typeface="+mn-ea"/>
              </a:rPr>
              <a:t>方法</a:t>
            </a:r>
            <a:r>
              <a:rPr lang="en-US" altLang="zh-CN" sz="1200" dirty="0" smtClean="0">
                <a:solidFill>
                  <a:prstClr val="black"/>
                </a:solidFill>
                <a:latin typeface="微软雅黑" panose="020B0503020204020204" charset="-122"/>
                <a:ea typeface="微软雅黑" panose="020B0503020204020204" charset="-122"/>
                <a:sym typeface="+mn-ea"/>
              </a:rPr>
              <a:t>建立肠道疾病危险因素的因果推断及风险预警体系</a:t>
            </a:r>
            <a:r>
              <a:rPr lang="zh-CN" altLang="en-US" sz="1200" dirty="0" smtClean="0">
                <a:solidFill>
                  <a:prstClr val="black"/>
                </a:solidFill>
                <a:latin typeface="微软雅黑" panose="020B0503020204020204" charset="-122"/>
                <a:ea typeface="微软雅黑" panose="020B0503020204020204" charset="-122"/>
                <a:sym typeface="+mn-ea"/>
              </a:rPr>
              <a:t>；</a:t>
            </a:r>
            <a:r>
              <a:rPr lang="en-US" altLang="zh-CN" sz="1200" dirty="0" smtClean="0">
                <a:solidFill>
                  <a:prstClr val="black"/>
                </a:solidFill>
                <a:latin typeface="微软雅黑" panose="020B0503020204020204" charset="-122"/>
                <a:ea typeface="微软雅黑" panose="020B0503020204020204" charset="-122"/>
                <a:sym typeface="+mn-ea"/>
              </a:rPr>
              <a:t>2、通过单细胞测序、空间转录组、三维基因图谱等高通量分析技术挖掘肠道疾病特异细胞亚群及其空间分布，筛选鉴定肠道疾病关键基因并阐明其三维调控网络</a:t>
            </a:r>
            <a:r>
              <a:rPr lang="zh-CN" altLang="en-US" sz="1200" dirty="0" smtClean="0">
                <a:solidFill>
                  <a:prstClr val="black"/>
                </a:solidFill>
                <a:latin typeface="微软雅黑" panose="020B0503020204020204" charset="-122"/>
                <a:ea typeface="微软雅黑" panose="020B0503020204020204" charset="-122"/>
                <a:sym typeface="+mn-ea"/>
              </a:rPr>
              <a:t>；</a:t>
            </a:r>
            <a:r>
              <a:rPr lang="en-US" altLang="zh-CN" sz="1200" dirty="0" smtClean="0">
                <a:solidFill>
                  <a:prstClr val="black"/>
                </a:solidFill>
                <a:latin typeface="微软雅黑" panose="020B0503020204020204" charset="-122"/>
                <a:ea typeface="微软雅黑" panose="020B0503020204020204" charset="-122"/>
                <a:sym typeface="+mn-ea"/>
              </a:rPr>
              <a:t>3、针对有临床应用前景的分子诊断标记物和治疗靶点，研发具备靶向性能的载药工程化干细胞外泌体</a:t>
            </a:r>
            <a:r>
              <a:rPr lang="zh-CN" altLang="en-US" sz="1200" dirty="0" smtClean="0">
                <a:solidFill>
                  <a:prstClr val="black"/>
                </a:solidFill>
                <a:latin typeface="微软雅黑" panose="020B0503020204020204" charset="-122"/>
                <a:ea typeface="微软雅黑" panose="020B0503020204020204" charset="-122"/>
                <a:sym typeface="+mn-ea"/>
              </a:rPr>
              <a:t>。</a:t>
            </a:r>
            <a:endParaRPr lang="zh-CN" altLang="en-US" sz="1200" dirty="0" smtClean="0">
              <a:solidFill>
                <a:prstClr val="black"/>
              </a:solidFill>
              <a:latin typeface="微软雅黑" panose="020B0503020204020204" charset="-122"/>
              <a:ea typeface="微软雅黑" panose="020B0503020204020204" charset="-122"/>
              <a:sym typeface="+mn-ea"/>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广东省自然科学基金获得者（广东省杰青；</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2021</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）；广东省人民医院杰出青年人才（</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2021</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近年以项目负责人主持国家省部级课题13项，其中国自然3项</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，近</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3</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年</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以</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（共同）</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第一/通讯作者在</a:t>
            </a:r>
            <a:r>
              <a:rPr kumimoji="0" sz="1200" b="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国际四大顶级医学期刊英国医学杂志(</a:t>
            </a:r>
            <a:r>
              <a:rPr kumimoji="0" sz="1200" b="0" i="1"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The BMJ</a:t>
            </a:r>
            <a:r>
              <a:rPr kumimoji="0" sz="1200" b="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)、柳叶刀(</a:t>
            </a:r>
            <a:r>
              <a:rPr kumimoji="0" sz="1200" b="0" i="1"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The Lancet</a:t>
            </a:r>
            <a:r>
              <a:rPr kumimoji="0" sz="1200" b="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)子刊</a:t>
            </a:r>
            <a:r>
              <a:rPr kumimoji="0" lang="zh-CN" sz="1200" b="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（封面文章）</a:t>
            </a:r>
            <a:r>
              <a:rPr kumimoji="0" sz="1200" b="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、消化领域顶级期刊</a:t>
            </a:r>
            <a:r>
              <a:rPr kumimoji="0" sz="1200" b="0" i="1"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Gut</a:t>
            </a:r>
            <a:r>
              <a:rPr kumimoji="0" sz="1200" b="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sz="1200" b="0" i="1"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Hepatology</a:t>
            </a:r>
            <a:r>
              <a:rPr kumimoji="0" sz="1200" b="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等发表SCI论文21篇，近3年累计影响因子超200分</a:t>
            </a:r>
            <a:r>
              <a:rPr kumimoji="0" lang="zh-CN" sz="1200" b="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国家发明专利7项。受邀参加美国消化病年会（DDW）等国际</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顶级</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会议演讲15次</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，获Travel Grant Award 5项</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。研究成果被</a:t>
            </a:r>
            <a:r>
              <a:rPr kumimoji="0" lang="en-US" altLang="zh-CN" sz="1200" b="0" i="1"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NEJM</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en-US" altLang="zh-CN" sz="1200" b="0" i="1"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The BMJ</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专题述评，</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在</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Medscience评选的2020年度全球心血管领域</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十大</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研究进展中，排名第1位。入选全球学者库发布的四大顶级医学期刊中国学者影响力排行榜（第51位）</a:t>
            </a:r>
            <a:r>
              <a:rPr kumimoji="0" lang="zh-CN" altLang="en-US"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、获推荐第十七届中国青年科技奖候选人</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研究资助（在研）</a:t>
            </a:r>
            <a:r>
              <a:rPr kumimoji="0" lang="en-US" altLang="zh-CN"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 </a:t>
            </a:r>
            <a:r>
              <a:rPr lang="zh-CN" altLang="en-US" sz="1200" dirty="0" smtClean="0">
                <a:solidFill>
                  <a:prstClr val="black"/>
                </a:solidFill>
                <a:latin typeface="微软雅黑" panose="020B0503020204020204" charset="-122"/>
                <a:ea typeface="微软雅黑" panose="020B0503020204020204" charset="-122"/>
                <a:sym typeface="+mn-ea"/>
              </a:rPr>
              <a:t>国家自然科学基金面上项目（</a:t>
            </a:r>
            <a:r>
              <a:rPr lang="en-US" altLang="zh-CN" sz="1200" dirty="0" smtClean="0">
                <a:solidFill>
                  <a:prstClr val="black"/>
                </a:solidFill>
                <a:latin typeface="微软雅黑" panose="020B0503020204020204" charset="-122"/>
                <a:ea typeface="微软雅黑" panose="020B0503020204020204" charset="-122"/>
                <a:sym typeface="+mn-ea"/>
              </a:rPr>
              <a:t>55</a:t>
            </a:r>
            <a:r>
              <a:rPr lang="zh-CN" altLang="en-US" sz="1200" dirty="0" smtClean="0">
                <a:solidFill>
                  <a:prstClr val="black"/>
                </a:solidFill>
                <a:latin typeface="微软雅黑" panose="020B0503020204020204" charset="-122"/>
                <a:ea typeface="微软雅黑" panose="020B0503020204020204" charset="-122"/>
                <a:sym typeface="+mn-ea"/>
              </a:rPr>
              <a:t>万）；广东省自然科学基金杰出青年项目（</a:t>
            </a:r>
            <a:r>
              <a:rPr lang="en-US" altLang="zh-CN" sz="1200" dirty="0" smtClean="0">
                <a:solidFill>
                  <a:prstClr val="black"/>
                </a:solidFill>
                <a:latin typeface="微软雅黑" panose="020B0503020204020204" charset="-122"/>
                <a:ea typeface="微软雅黑" panose="020B0503020204020204" charset="-122"/>
                <a:sym typeface="+mn-ea"/>
              </a:rPr>
              <a:t>100</a:t>
            </a:r>
            <a:r>
              <a:rPr lang="zh-CN" altLang="en-US" sz="1200" dirty="0" smtClean="0">
                <a:solidFill>
                  <a:prstClr val="black"/>
                </a:solidFill>
                <a:latin typeface="微软雅黑" panose="020B0503020204020204" charset="-122"/>
                <a:ea typeface="微软雅黑" panose="020B0503020204020204" charset="-122"/>
                <a:sym typeface="+mn-ea"/>
              </a:rPr>
              <a:t>万）；广东省人民医院杰出青年项目（</a:t>
            </a:r>
            <a:r>
              <a:rPr lang="en-US" altLang="zh-CN" sz="1200" dirty="0" smtClean="0">
                <a:solidFill>
                  <a:prstClr val="black"/>
                </a:solidFill>
                <a:latin typeface="微软雅黑" panose="020B0503020204020204" charset="-122"/>
                <a:ea typeface="微软雅黑" panose="020B0503020204020204" charset="-122"/>
                <a:sym typeface="+mn-ea"/>
              </a:rPr>
              <a:t>400</a:t>
            </a:r>
            <a:r>
              <a:rPr lang="zh-CN" altLang="en-US" sz="1200" dirty="0" smtClean="0">
                <a:solidFill>
                  <a:prstClr val="black"/>
                </a:solidFill>
                <a:latin typeface="微软雅黑" panose="020B0503020204020204" charset="-122"/>
                <a:ea typeface="微软雅黑" panose="020B0503020204020204" charset="-122"/>
                <a:sym typeface="+mn-ea"/>
              </a:rPr>
              <a:t>万）；广东省人民医院高层次人才引进经费（</a:t>
            </a:r>
            <a:r>
              <a:rPr lang="en-US" altLang="zh-CN" sz="1200" dirty="0" smtClean="0">
                <a:solidFill>
                  <a:prstClr val="black"/>
                </a:solidFill>
                <a:latin typeface="微软雅黑" panose="020B0503020204020204" charset="-122"/>
                <a:ea typeface="微软雅黑" panose="020B0503020204020204" charset="-122"/>
                <a:sym typeface="+mn-ea"/>
              </a:rPr>
              <a:t>200</a:t>
            </a:r>
            <a:r>
              <a:rPr lang="zh-CN" altLang="en-US" sz="1200" dirty="0" smtClean="0">
                <a:solidFill>
                  <a:prstClr val="black"/>
                </a:solidFill>
                <a:latin typeface="微软雅黑" panose="020B0503020204020204" charset="-122"/>
                <a:ea typeface="微软雅黑" panose="020B0503020204020204" charset="-122"/>
                <a:sym typeface="+mn-ea"/>
              </a:rPr>
              <a:t>万）；广东省人民医院优秀青年培育项目（</a:t>
            </a:r>
            <a:r>
              <a:rPr lang="en-US" altLang="zh-CN" sz="1200" dirty="0" smtClean="0">
                <a:solidFill>
                  <a:prstClr val="black"/>
                </a:solidFill>
                <a:latin typeface="微软雅黑" panose="020B0503020204020204" charset="-122"/>
                <a:ea typeface="微软雅黑" panose="020B0503020204020204" charset="-122"/>
                <a:sym typeface="+mn-ea"/>
              </a:rPr>
              <a:t>150</a:t>
            </a:r>
            <a:r>
              <a:rPr lang="zh-CN" altLang="en-US" sz="1200" dirty="0" smtClean="0">
                <a:solidFill>
                  <a:prstClr val="black"/>
                </a:solidFill>
                <a:latin typeface="微软雅黑" panose="020B0503020204020204" charset="-122"/>
                <a:ea typeface="微软雅黑" panose="020B0503020204020204" charset="-122"/>
                <a:sym typeface="+mn-ea"/>
              </a:rPr>
              <a:t>万）；广东省科学技术厅“海外名师”项目（</a:t>
            </a:r>
            <a:r>
              <a:rPr lang="en-US" altLang="zh-CN" sz="1200" dirty="0" smtClean="0">
                <a:solidFill>
                  <a:prstClr val="black"/>
                </a:solidFill>
                <a:latin typeface="微软雅黑" panose="020B0503020204020204" charset="-122"/>
                <a:ea typeface="微软雅黑" panose="020B0503020204020204" charset="-122"/>
                <a:sym typeface="+mn-ea"/>
              </a:rPr>
              <a:t>5</a:t>
            </a:r>
            <a:r>
              <a:rPr lang="zh-CN" altLang="en-US" sz="1200" dirty="0" smtClean="0">
                <a:solidFill>
                  <a:prstClr val="black"/>
                </a:solidFill>
                <a:latin typeface="微软雅黑" panose="020B0503020204020204" charset="-122"/>
                <a:ea typeface="微软雅黑" panose="020B0503020204020204" charset="-122"/>
                <a:sym typeface="+mn-ea"/>
              </a:rPr>
              <a:t>万）。</a:t>
            </a:r>
            <a:endParaRPr lang="en-US" altLang="zh-CN" sz="1200" dirty="0" smtClean="0">
              <a:solidFill>
                <a:prstClr val="black"/>
              </a:solidFill>
              <a:latin typeface="微软雅黑" panose="020B0503020204020204" charset="-122"/>
              <a:ea typeface="微软雅黑" panose="020B0503020204020204" charset="-122"/>
              <a:sym typeface="+mn-ea"/>
            </a:endParaRPr>
          </a:p>
        </p:txBody>
      </p:sp>
      <p:sp>
        <p:nvSpPr>
          <p:cNvPr id="20" name="矩形 19"/>
          <p:cNvSpPr/>
          <p:nvPr/>
        </p:nvSpPr>
        <p:spPr>
          <a:xfrm>
            <a:off x="2384425" y="666051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10160"/>
            <a:ext cx="3579812" cy="460375"/>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陈  浩</a:t>
            </a:r>
            <a:endParaRPr kumimoji="0" lang="zh-CN" altLang="en-US" sz="2000" b="1" i="0" u="none" strike="noStrike" kern="1200" cap="none" spc="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3" y="432753"/>
            <a:ext cx="5251450" cy="52197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副研究员 硕士研究生导师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广东省人民医院副研究员</a:t>
            </a:r>
            <a:endPar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084263"/>
            <a:ext cx="3358515" cy="52197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类型</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仅填写</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2022</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年招生专业</a:t>
            </a:r>
            <a:endPar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供学生参</a:t>
            </a:r>
            <a:r>
              <a:rPr lang="zh-CN" altLang="en-US" sz="1400" b="1" dirty="0" smtClean="0">
                <a:solidFill>
                  <a:prstClr val="black"/>
                </a:solidFill>
                <a:latin typeface="微软雅黑" panose="020B0503020204020204" charset="-122"/>
                <a:ea typeface="微软雅黑" panose="020B0503020204020204" charset="-122"/>
              </a:rPr>
              <a:t>考</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14290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168309"/>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0588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0842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63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79503" y="3867627"/>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62078" y="3893027"/>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6" name="文本框 12"/>
          <p:cNvSpPr txBox="1">
            <a:spLocks noChangeArrowheads="1"/>
          </p:cNvSpPr>
          <p:nvPr/>
        </p:nvSpPr>
        <p:spPr bwMode="auto">
          <a:xfrm>
            <a:off x="385781" y="1684547"/>
            <a:ext cx="1550595" cy="313932"/>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1200" dirty="0" smtClean="0">
                <a:solidFill>
                  <a:prstClr val="black"/>
                </a:solidFill>
                <a:latin typeface="微软雅黑" panose="020B0503020204020204" charset="-122"/>
                <a:ea typeface="微软雅黑" panose="020B0503020204020204" charset="-122"/>
              </a:rPr>
              <a:t>插入导师图片</a:t>
            </a:r>
            <a:endPar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2" name="图片 1" descr="4204"/>
          <p:cNvPicPr>
            <a:picLocks noChangeAspect="1"/>
          </p:cNvPicPr>
          <p:nvPr/>
        </p:nvPicPr>
        <p:blipFill>
          <a:blip r:embed="rId3"/>
          <a:stretch>
            <a:fillRect/>
          </a:stretch>
        </p:blipFill>
        <p:spPr>
          <a:xfrm>
            <a:off x="447675" y="1275080"/>
            <a:ext cx="1797050" cy="2324100"/>
          </a:xfrm>
          <a:prstGeom prst="rect">
            <a:avLst/>
          </a:prstGeom>
        </p:spPr>
      </p:pic>
      <p:sp>
        <p:nvSpPr>
          <p:cNvPr id="3" name="文本框 2"/>
          <p:cNvSpPr txBox="1"/>
          <p:nvPr/>
        </p:nvSpPr>
        <p:spPr>
          <a:xfrm>
            <a:off x="2679065" y="2584450"/>
            <a:ext cx="4051935" cy="1383665"/>
          </a:xfrm>
          <a:prstGeom prst="rect">
            <a:avLst/>
          </a:prstGeom>
          <a:noFill/>
        </p:spPr>
        <p:txBody>
          <a:bodyPr wrap="square" rtlCol="0" anchor="t">
            <a:spAutoFit/>
          </a:bodyPr>
          <a:p>
            <a:pPr latinLnBrk="0">
              <a:lnSpc>
                <a:spcPct val="150000"/>
              </a:lnSpc>
            </a:pPr>
            <a:r>
              <a:rPr lang="zh-CN" altLang="en-US" sz="1200" dirty="0">
                <a:solidFill>
                  <a:prstClr val="black"/>
                </a:solidFill>
                <a:latin typeface="微软雅黑" panose="020B0503020204020204" charset="-122"/>
                <a:ea typeface="微软雅黑" panose="020B0503020204020204" charset="-122"/>
              </a:rPr>
              <a:t>2021-</a:t>
            </a:r>
            <a:r>
              <a:rPr lang="en-US" altLang="zh-CN" sz="1200" dirty="0">
                <a:solidFill>
                  <a:prstClr val="black"/>
                </a:solidFill>
                <a:latin typeface="微软雅黑" panose="020B0503020204020204" charset="-122"/>
                <a:ea typeface="微软雅黑" panose="020B0503020204020204" charset="-122"/>
              </a:rPr>
              <a:t>0</a:t>
            </a:r>
            <a:r>
              <a:rPr lang="zh-CN" altLang="en-US" sz="1200" dirty="0">
                <a:solidFill>
                  <a:prstClr val="black"/>
                </a:solidFill>
                <a:latin typeface="微软雅黑" panose="020B0503020204020204" charset="-122"/>
                <a:ea typeface="微软雅黑" panose="020B0503020204020204" charset="-122"/>
              </a:rPr>
              <a:t>2至现在, 广东省人民医院，副研究员</a:t>
            </a:r>
            <a:endParaRPr lang="zh-CN" altLang="en-US" sz="1200" dirty="0">
              <a:solidFill>
                <a:prstClr val="black"/>
              </a:solidFill>
              <a:latin typeface="微软雅黑" panose="020B0503020204020204" charset="-122"/>
              <a:ea typeface="微软雅黑" panose="020B0503020204020204" charset="-122"/>
            </a:endParaRPr>
          </a:p>
          <a:p>
            <a:pPr latinLnBrk="0">
              <a:lnSpc>
                <a:spcPct val="150000"/>
              </a:lnSpc>
            </a:pPr>
            <a:r>
              <a:rPr lang="zh-CN" altLang="en-US" sz="1200" dirty="0">
                <a:solidFill>
                  <a:prstClr val="black"/>
                </a:solidFill>
                <a:latin typeface="微软雅黑" panose="020B0503020204020204" charset="-122"/>
                <a:ea typeface="微软雅黑" panose="020B0503020204020204" charset="-122"/>
              </a:rPr>
              <a:t>2014-11至</a:t>
            </a:r>
            <a:r>
              <a:rPr lang="en-US" altLang="zh-CN" sz="1200" dirty="0">
                <a:solidFill>
                  <a:prstClr val="black"/>
                </a:solidFill>
                <a:latin typeface="微软雅黑" panose="020B0503020204020204" charset="-122"/>
                <a:ea typeface="微软雅黑" panose="020B0503020204020204" charset="-122"/>
              </a:rPr>
              <a:t>2021-02</a:t>
            </a:r>
            <a:r>
              <a:rPr lang="zh-CN" altLang="en-US" sz="1200" dirty="0">
                <a:solidFill>
                  <a:prstClr val="black"/>
                </a:solidFill>
                <a:latin typeface="微软雅黑" panose="020B0503020204020204" charset="-122"/>
                <a:ea typeface="微软雅黑" panose="020B0503020204020204" charset="-122"/>
              </a:rPr>
              <a:t>, 广东省人民医院，消化内科，医师</a:t>
            </a:r>
            <a:endParaRPr lang="zh-CN" altLang="en-US" sz="1200" dirty="0">
              <a:solidFill>
                <a:prstClr val="black"/>
              </a:solidFill>
              <a:latin typeface="微软雅黑" panose="020B0503020204020204" charset="-122"/>
              <a:ea typeface="微软雅黑" panose="020B0503020204020204" charset="-122"/>
            </a:endParaRPr>
          </a:p>
          <a:p>
            <a:pPr latinLnBrk="0">
              <a:lnSpc>
                <a:spcPct val="150000"/>
              </a:lnSpc>
            </a:pPr>
            <a:r>
              <a:rPr lang="zh-CN" altLang="en-US" sz="1200" dirty="0">
                <a:solidFill>
                  <a:prstClr val="black"/>
                </a:solidFill>
                <a:latin typeface="微软雅黑" panose="020B0503020204020204" charset="-122"/>
                <a:ea typeface="微软雅黑" panose="020B0503020204020204" charset="-122"/>
              </a:rPr>
              <a:t>2012-</a:t>
            </a:r>
            <a:r>
              <a:rPr lang="en-US" altLang="zh-CN" sz="1200" dirty="0">
                <a:solidFill>
                  <a:prstClr val="black"/>
                </a:solidFill>
                <a:latin typeface="微软雅黑" panose="020B0503020204020204" charset="-122"/>
                <a:ea typeface="微软雅黑" panose="020B0503020204020204" charset="-122"/>
              </a:rPr>
              <a:t>0</a:t>
            </a:r>
            <a:r>
              <a:rPr lang="zh-CN" altLang="en-US" sz="1200" dirty="0">
                <a:solidFill>
                  <a:prstClr val="black"/>
                </a:solidFill>
                <a:latin typeface="微软雅黑" panose="020B0503020204020204" charset="-122"/>
                <a:ea typeface="微软雅黑" panose="020B0503020204020204" charset="-122"/>
              </a:rPr>
              <a:t>8至2014-11, 广东省人民医院，博士后</a:t>
            </a:r>
            <a:endParaRPr lang="zh-CN" altLang="en-US" sz="1200" dirty="0">
              <a:solidFill>
                <a:prstClr val="black"/>
              </a:solidFill>
              <a:latin typeface="微软雅黑" panose="020B0503020204020204" charset="-122"/>
              <a:ea typeface="微软雅黑" panose="020B0503020204020204" charset="-122"/>
            </a:endParaRPr>
          </a:p>
          <a:p>
            <a:pPr latinLnBrk="0">
              <a:lnSpc>
                <a:spcPct val="150000"/>
              </a:lnSpc>
            </a:pPr>
            <a:r>
              <a:rPr lang="zh-CN" altLang="en-US" sz="1200" dirty="0">
                <a:solidFill>
                  <a:prstClr val="black"/>
                </a:solidFill>
                <a:latin typeface="微软雅黑" panose="020B0503020204020204" charset="-122"/>
                <a:ea typeface="微软雅黑" panose="020B0503020204020204" charset="-122"/>
              </a:rPr>
              <a:t>2009-</a:t>
            </a:r>
            <a:r>
              <a:rPr lang="en-US" altLang="zh-CN" sz="1200" dirty="0">
                <a:solidFill>
                  <a:prstClr val="black"/>
                </a:solidFill>
                <a:latin typeface="微软雅黑" panose="020B0503020204020204" charset="-122"/>
                <a:ea typeface="微软雅黑" panose="020B0503020204020204" charset="-122"/>
              </a:rPr>
              <a:t>0</a:t>
            </a:r>
            <a:r>
              <a:rPr lang="zh-CN" altLang="en-US" sz="1200" dirty="0">
                <a:solidFill>
                  <a:prstClr val="black"/>
                </a:solidFill>
                <a:latin typeface="微软雅黑" panose="020B0503020204020204" charset="-122"/>
                <a:ea typeface="微软雅黑" panose="020B0503020204020204" charset="-122"/>
              </a:rPr>
              <a:t>9至2012-</a:t>
            </a:r>
            <a:r>
              <a:rPr lang="en-US" altLang="zh-CN" sz="1200" dirty="0">
                <a:solidFill>
                  <a:prstClr val="black"/>
                </a:solidFill>
                <a:latin typeface="微软雅黑" panose="020B0503020204020204" charset="-122"/>
                <a:ea typeface="微软雅黑" panose="020B0503020204020204" charset="-122"/>
              </a:rPr>
              <a:t>0</a:t>
            </a:r>
            <a:r>
              <a:rPr lang="zh-CN" altLang="en-US" sz="1200" dirty="0">
                <a:solidFill>
                  <a:prstClr val="black"/>
                </a:solidFill>
                <a:latin typeface="微软雅黑" panose="020B0503020204020204" charset="-122"/>
                <a:ea typeface="微软雅黑" panose="020B0503020204020204" charset="-122"/>
              </a:rPr>
              <a:t>6, 中山大学，消化内科学，博士</a:t>
            </a:r>
            <a:endParaRPr lang="zh-CN" altLang="en-US" sz="1200" dirty="0">
              <a:solidFill>
                <a:prstClr val="black"/>
              </a:solidFill>
              <a:latin typeface="微软雅黑" panose="020B0503020204020204" charset="-122"/>
              <a:ea typeface="微软雅黑" panose="020B0503020204020204" charset="-122"/>
            </a:endParaRPr>
          </a:p>
          <a:p>
            <a:endParaRPr lang="zh-CN" altLang="en-US" sz="1200" dirty="0">
              <a:solidFill>
                <a:prstClr val="black"/>
              </a:solidFill>
              <a:latin typeface="微软雅黑" panose="020B0503020204020204" charset="-122"/>
              <a:ea typeface="微软雅黑" panose="020B0503020204020204" charset="-122"/>
            </a:endParaRPr>
          </a:p>
        </p:txBody>
      </p:sp>
      <p:sp>
        <p:nvSpPr>
          <p:cNvPr id="4" name="文本框 11"/>
          <p:cNvSpPr txBox="1">
            <a:spLocks noChangeArrowheads="1"/>
          </p:cNvSpPr>
          <p:nvPr/>
        </p:nvSpPr>
        <p:spPr bwMode="auto">
          <a:xfrm>
            <a:off x="2678430" y="4263390"/>
            <a:ext cx="4202430" cy="2030095"/>
          </a:xfrm>
          <a:prstGeom prst="rect">
            <a:avLst/>
          </a:prstGeom>
          <a:noFill/>
          <a:ln w="9525">
            <a:noFill/>
            <a:miter lim="800000"/>
          </a:ln>
        </p:spPr>
        <p:txBody>
          <a:bodyPr wrap="square">
            <a:spAutoFit/>
          </a:bodyPr>
          <a:p>
            <a:pPr lvl="0" eaLnBrk="1" latinLnBrk="0" hangingPunct="1">
              <a:lnSpc>
                <a:spcPct val="150000"/>
              </a:lnSpc>
              <a:defRPr/>
            </a:pPr>
            <a:r>
              <a:rPr sz="1200" i="1" dirty="0">
                <a:solidFill>
                  <a:prstClr val="black"/>
                </a:solidFill>
                <a:latin typeface="微软雅黑" panose="020B0503020204020204" charset="-122"/>
                <a:ea typeface="微软雅黑" panose="020B0503020204020204" charset="-122"/>
              </a:rPr>
              <a:t>Burns &amp; Trauma </a:t>
            </a:r>
            <a:r>
              <a:rPr sz="1200" dirty="0">
                <a:solidFill>
                  <a:prstClr val="black"/>
                </a:solidFill>
                <a:latin typeface="微软雅黑" panose="020B0503020204020204" charset="-122"/>
                <a:ea typeface="微软雅黑" panose="020B0503020204020204" charset="-122"/>
              </a:rPr>
              <a:t>青年编委</a:t>
            </a:r>
            <a:r>
              <a:rPr lang="zh-CN" sz="1200" dirty="0">
                <a:solidFill>
                  <a:prstClr val="black"/>
                </a:solidFill>
                <a:latin typeface="微软雅黑" panose="020B0503020204020204" charset="-122"/>
                <a:ea typeface="微软雅黑" panose="020B0503020204020204" charset="-122"/>
              </a:rPr>
              <a:t>；</a:t>
            </a:r>
            <a:endParaRPr lang="zh-CN" sz="1200" dirty="0">
              <a:solidFill>
                <a:prstClr val="black"/>
              </a:solidFill>
              <a:latin typeface="微软雅黑" panose="020B0503020204020204" charset="-122"/>
              <a:ea typeface="微软雅黑" panose="020B0503020204020204" charset="-122"/>
            </a:endParaRPr>
          </a:p>
          <a:p>
            <a:pPr lvl="0" eaLnBrk="1" latinLnBrk="0" hangingPunct="1">
              <a:lnSpc>
                <a:spcPct val="150000"/>
              </a:lnSpc>
              <a:defRPr/>
            </a:pPr>
            <a:r>
              <a:rPr sz="1200" i="1" dirty="0">
                <a:solidFill>
                  <a:prstClr val="black"/>
                </a:solidFill>
                <a:latin typeface="微软雅黑" panose="020B0503020204020204" charset="-122"/>
                <a:ea typeface="微软雅黑" panose="020B0503020204020204" charset="-122"/>
              </a:rPr>
              <a:t>Oxidative Medicine and Cellular Longevity</a:t>
            </a:r>
            <a:r>
              <a:rPr sz="1200" dirty="0">
                <a:solidFill>
                  <a:prstClr val="black"/>
                </a:solidFill>
                <a:latin typeface="微软雅黑" panose="020B0503020204020204" charset="-122"/>
                <a:ea typeface="微软雅黑" panose="020B0503020204020204" charset="-122"/>
              </a:rPr>
              <a:t> </a:t>
            </a:r>
            <a:r>
              <a:rPr sz="1200" dirty="0">
                <a:solidFill>
                  <a:prstClr val="black"/>
                </a:solidFill>
                <a:latin typeface="微软雅黑" panose="020B0503020204020204" charset="-122"/>
                <a:ea typeface="微软雅黑" panose="020B0503020204020204" charset="-122"/>
                <a:sym typeface="+mn-ea"/>
              </a:rPr>
              <a:t>客座主编</a:t>
            </a:r>
            <a:r>
              <a:rPr lang="zh-CN" sz="1200" dirty="0">
                <a:solidFill>
                  <a:prstClr val="black"/>
                </a:solidFill>
                <a:latin typeface="微软雅黑" panose="020B0503020204020204" charset="-122"/>
                <a:ea typeface="微软雅黑" panose="020B0503020204020204" charset="-122"/>
                <a:sym typeface="+mn-ea"/>
              </a:rPr>
              <a:t>；</a:t>
            </a:r>
            <a:endParaRPr sz="1200" dirty="0">
              <a:solidFill>
                <a:prstClr val="black"/>
              </a:solidFill>
              <a:latin typeface="微软雅黑" panose="020B0503020204020204" charset="-122"/>
              <a:ea typeface="微软雅黑" panose="020B0503020204020204" charset="-122"/>
            </a:endParaRPr>
          </a:p>
          <a:p>
            <a:pPr lvl="0" eaLnBrk="1" latinLnBrk="0" hangingPunct="1">
              <a:lnSpc>
                <a:spcPct val="150000"/>
              </a:lnSpc>
              <a:defRPr/>
            </a:pPr>
            <a:r>
              <a:rPr sz="1200" i="1" dirty="0">
                <a:solidFill>
                  <a:prstClr val="black"/>
                </a:solidFill>
                <a:latin typeface="微软雅黑" panose="020B0503020204020204" charset="-122"/>
                <a:ea typeface="微软雅黑" panose="020B0503020204020204" charset="-122"/>
              </a:rPr>
              <a:t>Frontiers in Cell and Developmental Biology</a:t>
            </a:r>
            <a:r>
              <a:rPr sz="1200" dirty="0">
                <a:solidFill>
                  <a:prstClr val="black"/>
                </a:solidFill>
                <a:latin typeface="微软雅黑" panose="020B0503020204020204" charset="-122"/>
                <a:ea typeface="微软雅黑" panose="020B0503020204020204" charset="-122"/>
              </a:rPr>
              <a:t> </a:t>
            </a:r>
            <a:r>
              <a:rPr sz="1200" dirty="0">
                <a:solidFill>
                  <a:prstClr val="black"/>
                </a:solidFill>
                <a:latin typeface="微软雅黑" panose="020B0503020204020204" charset="-122"/>
                <a:ea typeface="微软雅黑" panose="020B0503020204020204" charset="-122"/>
                <a:sym typeface="+mn-ea"/>
              </a:rPr>
              <a:t>客座主编</a:t>
            </a:r>
            <a:r>
              <a:rPr lang="zh-CN" sz="1200" dirty="0">
                <a:solidFill>
                  <a:prstClr val="black"/>
                </a:solidFill>
                <a:latin typeface="微软雅黑" panose="020B0503020204020204" charset="-122"/>
                <a:ea typeface="微软雅黑" panose="020B0503020204020204" charset="-122"/>
                <a:sym typeface="+mn-ea"/>
              </a:rPr>
              <a:t>；</a:t>
            </a:r>
            <a:endParaRPr sz="1200" dirty="0">
              <a:solidFill>
                <a:prstClr val="black"/>
              </a:solidFill>
              <a:latin typeface="微软雅黑" panose="020B0503020204020204" charset="-122"/>
              <a:ea typeface="微软雅黑" panose="020B0503020204020204" charset="-122"/>
            </a:endParaRPr>
          </a:p>
          <a:p>
            <a:pPr lvl="0" eaLnBrk="1" latinLnBrk="0" hangingPunct="1">
              <a:lnSpc>
                <a:spcPct val="150000"/>
              </a:lnSpc>
              <a:defRPr/>
            </a:pPr>
            <a:r>
              <a:rPr sz="1200" i="1" dirty="0">
                <a:solidFill>
                  <a:prstClr val="black"/>
                </a:solidFill>
                <a:latin typeface="微软雅黑" panose="020B0503020204020204" charset="-122"/>
                <a:ea typeface="微软雅黑" panose="020B0503020204020204" charset="-122"/>
              </a:rPr>
              <a:t>Frontiers in Bioengineering and Biotechnology</a:t>
            </a:r>
            <a:r>
              <a:rPr sz="1200" dirty="0">
                <a:solidFill>
                  <a:prstClr val="black"/>
                </a:solidFill>
                <a:latin typeface="微软雅黑" panose="020B0503020204020204" charset="-122"/>
                <a:ea typeface="微软雅黑" panose="020B0503020204020204" charset="-122"/>
                <a:sym typeface="+mn-ea"/>
              </a:rPr>
              <a:t>客座主编</a:t>
            </a:r>
            <a:r>
              <a:rPr lang="zh-CN" sz="1200" dirty="0">
                <a:solidFill>
                  <a:prstClr val="black"/>
                </a:solidFill>
                <a:latin typeface="微软雅黑" panose="020B0503020204020204" charset="-122"/>
                <a:ea typeface="微软雅黑" panose="020B0503020204020204" charset="-122"/>
                <a:sym typeface="+mn-ea"/>
              </a:rPr>
              <a:t>；</a:t>
            </a:r>
            <a:endParaRPr sz="1200" dirty="0">
              <a:solidFill>
                <a:prstClr val="black"/>
              </a:solidFill>
              <a:latin typeface="微软雅黑" panose="020B0503020204020204" charset="-122"/>
              <a:ea typeface="微软雅黑" panose="020B0503020204020204" charset="-122"/>
              <a:sym typeface="+mn-ea"/>
            </a:endParaRPr>
          </a:p>
          <a:p>
            <a:pPr lvl="0" eaLnBrk="1" latinLnBrk="0" hangingPunct="1">
              <a:lnSpc>
                <a:spcPct val="150000"/>
              </a:lnSpc>
              <a:defRPr/>
            </a:pPr>
            <a:r>
              <a:rPr sz="1200" i="1" dirty="0">
                <a:solidFill>
                  <a:prstClr val="black"/>
                </a:solidFill>
                <a:latin typeface="微软雅黑" panose="020B0503020204020204" charset="-122"/>
                <a:ea typeface="微软雅黑" panose="020B0503020204020204" charset="-122"/>
              </a:rPr>
              <a:t>Frontiers in Molecular Biosciences</a:t>
            </a:r>
            <a:r>
              <a:rPr sz="1200" dirty="0">
                <a:solidFill>
                  <a:prstClr val="black"/>
                </a:solidFill>
                <a:latin typeface="微软雅黑" panose="020B0503020204020204" charset="-122"/>
                <a:ea typeface="微软雅黑" panose="020B0503020204020204" charset="-122"/>
                <a:sym typeface="+mn-ea"/>
              </a:rPr>
              <a:t>客座主编</a:t>
            </a:r>
            <a:r>
              <a:rPr lang="zh-CN" sz="1200" dirty="0">
                <a:solidFill>
                  <a:prstClr val="black"/>
                </a:solidFill>
                <a:latin typeface="微软雅黑" panose="020B0503020204020204" charset="-122"/>
                <a:ea typeface="微软雅黑" panose="020B0503020204020204" charset="-122"/>
                <a:sym typeface="+mn-ea"/>
              </a:rPr>
              <a:t>；</a:t>
            </a:r>
            <a:endParaRPr lang="zh-CN" sz="1200" dirty="0">
              <a:solidFill>
                <a:prstClr val="black"/>
              </a:solidFill>
              <a:latin typeface="微软雅黑" panose="020B0503020204020204" charset="-122"/>
              <a:ea typeface="微软雅黑" panose="020B0503020204020204" charset="-122"/>
              <a:sym typeface="+mn-ea"/>
            </a:endParaRPr>
          </a:p>
          <a:p>
            <a:pPr lvl="0" eaLnBrk="1" latinLnBrk="0" hangingPunct="1">
              <a:lnSpc>
                <a:spcPct val="150000"/>
              </a:lnSpc>
              <a:defRPr/>
            </a:pPr>
            <a:r>
              <a:rPr lang="en-US" altLang="zh-CN" sz="1200" i="1" dirty="0">
                <a:solidFill>
                  <a:prstClr val="black"/>
                </a:solidFill>
                <a:latin typeface="微软雅黑" panose="020B0503020204020204" charset="-122"/>
                <a:ea typeface="微软雅黑" panose="020B0503020204020204" charset="-122"/>
                <a:sym typeface="+mn-ea"/>
              </a:rPr>
              <a:t>Frontier in Surgery</a:t>
            </a:r>
            <a:r>
              <a:rPr lang="en-US" altLang="zh-CN" sz="1200" dirty="0">
                <a:solidFill>
                  <a:prstClr val="black"/>
                </a:solidFill>
                <a:latin typeface="微软雅黑" panose="020B0503020204020204" charset="-122"/>
                <a:ea typeface="微软雅黑" panose="020B0503020204020204" charset="-122"/>
                <a:sym typeface="+mn-ea"/>
              </a:rPr>
              <a:t> </a:t>
            </a:r>
            <a:r>
              <a:rPr lang="zh-CN" altLang="en-US" sz="1200" dirty="0">
                <a:solidFill>
                  <a:prstClr val="black"/>
                </a:solidFill>
                <a:latin typeface="微软雅黑" panose="020B0503020204020204" charset="-122"/>
                <a:ea typeface="微软雅黑" panose="020B0503020204020204" charset="-122"/>
                <a:sym typeface="+mn-ea"/>
              </a:rPr>
              <a:t>客座编辑</a:t>
            </a:r>
            <a:endParaRPr sz="1200" dirty="0">
              <a:solidFill>
                <a:prstClr val="black"/>
              </a:solidFill>
              <a:latin typeface="微软雅黑" panose="020B0503020204020204" charset="-122"/>
              <a:ea typeface="微软雅黑" panose="020B0503020204020204" charset="-122"/>
            </a:endParaRPr>
          </a:p>
          <a:p>
            <a:pPr lvl="0" eaLnBrk="1" latinLnBrk="0" hangingPunct="1">
              <a:lnSpc>
                <a:spcPct val="150000"/>
              </a:lnSpc>
              <a:defRPr/>
            </a:pPr>
            <a:r>
              <a:rPr sz="1200" i="1" dirty="0">
                <a:solidFill>
                  <a:prstClr val="black"/>
                </a:solidFill>
                <a:latin typeface="微软雅黑" panose="020B0503020204020204" charset="-122"/>
                <a:ea typeface="微软雅黑" panose="020B0503020204020204" charset="-122"/>
              </a:rPr>
              <a:t>JoVE: Journal of Visualized Experiments</a:t>
            </a:r>
            <a:r>
              <a:rPr sz="1200" dirty="0">
                <a:solidFill>
                  <a:prstClr val="black"/>
                </a:solidFill>
                <a:latin typeface="微软雅黑" panose="020B0503020204020204" charset="-122"/>
                <a:ea typeface="微软雅黑" panose="020B0503020204020204" charset="-122"/>
                <a:sym typeface="+mn-ea"/>
              </a:rPr>
              <a:t>客座主编。</a:t>
            </a:r>
            <a:r>
              <a:rPr lang="en-US" altLang="zh-CN" sz="1200" dirty="0" smtClean="0">
                <a:solidFill>
                  <a:prstClr val="black"/>
                </a:solidFill>
                <a:latin typeface="微软雅黑" panose="020B0503020204020204" charset="-122"/>
                <a:ea typeface="微软雅黑" panose="020B0503020204020204" charset="-122"/>
                <a:sym typeface="+mn-ea"/>
              </a:rPr>
              <a:t> </a:t>
            </a:r>
            <a:r>
              <a:rPr lang="en-US" altLang="zh-CN" sz="1200" dirty="0" smtClean="0">
                <a:solidFill>
                  <a:prstClr val="black"/>
                </a:solidFill>
                <a:latin typeface="微软雅黑" panose="020B0503020204020204" charset="-122"/>
                <a:ea typeface="微软雅黑" panose="020B0503020204020204" charset="-122"/>
              </a:rPr>
              <a:t>        </a:t>
            </a:r>
            <a:endParaRPr lang="en-US" altLang="zh-CN" sz="1200" dirty="0" smtClean="0">
              <a:solidFill>
                <a:prstClr val="black"/>
              </a:solidFill>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4"/>
          <a:stretch>
            <a:fillRect/>
          </a:stretch>
        </p:blipFill>
        <p:spPr>
          <a:xfrm>
            <a:off x="276860" y="4733290"/>
            <a:ext cx="1964055" cy="132524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3303588" y="4791075"/>
            <a:ext cx="206375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2382838" y="-3175"/>
            <a:ext cx="8243887"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algn="ctr" eaLnBrk="1" hangingPunct="1">
              <a:defRPr/>
            </a:pPr>
            <a:endParaRPr lang="zh-CN" altLang="en-US">
              <a:solidFill>
                <a:prstClr val="white"/>
              </a:solidFill>
            </a:endParaRPr>
          </a:p>
        </p:txBody>
      </p:sp>
      <p:pic>
        <p:nvPicPr>
          <p:cNvPr id="66564" name="图片 7"/>
          <p:cNvPicPr>
            <a:picLocks noChangeAspect="1"/>
          </p:cNvPicPr>
          <p:nvPr/>
        </p:nvPicPr>
        <p:blipFill>
          <a:blip r:embed="rId2">
            <a:extLst>
              <a:ext uri="{28A0092B-C50C-407E-A947-70E740481C1C}">
                <a14:useLocalDpi xmlns:a14="http://schemas.microsoft.com/office/drawing/2010/main" val="0"/>
              </a:ext>
            </a:extLst>
          </a:blip>
          <a:srcRect t="3896" r="91544" b="3088"/>
          <a:stretch>
            <a:fillRect/>
          </a:stretch>
        </p:blipFill>
        <p:spPr bwMode="auto">
          <a:xfrm>
            <a:off x="2613025" y="1301750"/>
            <a:ext cx="309563" cy="358775"/>
          </a:xfrm>
          <a:prstGeom prst="rect">
            <a:avLst/>
          </a:prstGeom>
          <a:solidFill>
            <a:srgbClr val="F18D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6565" name="文本框 11"/>
          <p:cNvSpPr txBox="1">
            <a:spLocks noChangeArrowheads="1"/>
          </p:cNvSpPr>
          <p:nvPr/>
        </p:nvSpPr>
        <p:spPr bwMode="auto">
          <a:xfrm>
            <a:off x="2898775" y="1582738"/>
            <a:ext cx="3573463" cy="29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ct val="120000"/>
              </a:lnSpc>
            </a:pPr>
            <a:r>
              <a:rPr lang="zh-CN" altLang="en-US" sz="1200" dirty="0">
                <a:solidFill>
                  <a:srgbClr val="000000"/>
                </a:solidFill>
                <a:latin typeface="微软雅黑" panose="020B0503020204020204" charset="-122"/>
                <a:ea typeface="微软雅黑" panose="020B0503020204020204" charset="-122"/>
              </a:rPr>
              <a:t>学术硕士：临床医学</a:t>
            </a:r>
            <a:endParaRPr lang="en-US" altLang="zh-CN" sz="1200" dirty="0">
              <a:solidFill>
                <a:srgbClr val="000000"/>
              </a:solidFill>
              <a:latin typeface="微软雅黑" panose="020B0503020204020204" charset="-122"/>
              <a:ea typeface="微软雅黑" panose="020B0503020204020204" charset="-122"/>
            </a:endParaRPr>
          </a:p>
        </p:txBody>
      </p:sp>
      <p:sp>
        <p:nvSpPr>
          <p:cNvPr id="66566" name="文本框 12"/>
          <p:cNvSpPr txBox="1">
            <a:spLocks noChangeArrowheads="1"/>
          </p:cNvSpPr>
          <p:nvPr/>
        </p:nvSpPr>
        <p:spPr bwMode="auto">
          <a:xfrm>
            <a:off x="346075" y="4251325"/>
            <a:ext cx="2176123"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ct val="120000"/>
              </a:lnSpc>
            </a:pPr>
            <a:r>
              <a:rPr lang="en-US" altLang="zh-CN" sz="1200" dirty="0">
                <a:solidFill>
                  <a:srgbClr val="000000"/>
                </a:solidFill>
                <a:latin typeface="微软雅黑" panose="020B0503020204020204" charset="-122"/>
                <a:ea typeface="微软雅黑" panose="020B0503020204020204" charset="-122"/>
              </a:rPr>
              <a:t>Tel: 13250734073</a:t>
            </a:r>
            <a:endParaRPr lang="en-US" altLang="zh-CN" sz="1200" dirty="0">
              <a:solidFill>
                <a:srgbClr val="000000"/>
              </a:solidFill>
              <a:latin typeface="微软雅黑" panose="020B0503020204020204" charset="-122"/>
              <a:ea typeface="微软雅黑" panose="020B0503020204020204" charset="-122"/>
            </a:endParaRPr>
          </a:p>
          <a:p>
            <a:pPr eaLnBrk="1" hangingPunct="1">
              <a:lnSpc>
                <a:spcPct val="120000"/>
              </a:lnSpc>
            </a:pPr>
            <a:r>
              <a:rPr lang="en-US" altLang="zh-CN" sz="1200" dirty="0">
                <a:solidFill>
                  <a:srgbClr val="000000"/>
                </a:solidFill>
                <a:latin typeface="微软雅黑" panose="020B0503020204020204" charset="-122"/>
                <a:ea typeface="微软雅黑" panose="020B0503020204020204" charset="-122"/>
              </a:rPr>
              <a:t>Email: </a:t>
            </a:r>
            <a:r>
              <a:rPr lang="en-US" altLang="zh-CN" sz="1200" dirty="0" smtClean="0">
                <a:solidFill>
                  <a:srgbClr val="000000"/>
                </a:solidFill>
                <a:latin typeface="微软雅黑" panose="020B0503020204020204" charset="-122"/>
                <a:ea typeface="微软雅黑" panose="020B0503020204020204" charset="-122"/>
              </a:rPr>
              <a:t>fengy8@scut.edu.cn</a:t>
            </a:r>
            <a:endParaRPr lang="en-US" altLang="zh-CN" sz="1200" dirty="0">
              <a:solidFill>
                <a:srgbClr val="000000"/>
              </a:solidFill>
              <a:latin typeface="微软雅黑" panose="020B0503020204020204" charset="-122"/>
              <a:ea typeface="微软雅黑" panose="020B0503020204020204" charset="-122"/>
            </a:endParaRPr>
          </a:p>
          <a:p>
            <a:pPr eaLnBrk="1" hangingPunct="1">
              <a:lnSpc>
                <a:spcPct val="120000"/>
              </a:lnSpc>
            </a:pPr>
            <a:endParaRPr lang="en-US" altLang="zh-CN" sz="1200" dirty="0">
              <a:solidFill>
                <a:srgbClr val="000000"/>
              </a:solidFill>
              <a:latin typeface="微软雅黑" panose="020B0503020204020204" charset="-122"/>
              <a:ea typeface="微软雅黑" panose="020B0503020204020204" charset="-122"/>
            </a:endParaRPr>
          </a:p>
          <a:p>
            <a:pPr eaLnBrk="1" hangingPunct="1">
              <a:lnSpc>
                <a:spcPct val="120000"/>
              </a:lnSpc>
            </a:pPr>
            <a:endParaRPr lang="en-US" altLang="zh-CN" sz="1200" dirty="0">
              <a:solidFill>
                <a:srgbClr val="000000"/>
              </a:solidFill>
              <a:latin typeface="微软雅黑" panose="020B0503020204020204" charset="-122"/>
              <a:ea typeface="微软雅黑" panose="020B0503020204020204" charset="-122"/>
            </a:endParaRPr>
          </a:p>
        </p:txBody>
      </p:sp>
      <p:sp>
        <p:nvSpPr>
          <p:cNvPr id="66567" name="文本框 13"/>
          <p:cNvSpPr txBox="1">
            <a:spLocks noChangeArrowheads="1"/>
          </p:cNvSpPr>
          <p:nvPr/>
        </p:nvSpPr>
        <p:spPr bwMode="auto">
          <a:xfrm>
            <a:off x="6628130" y="1494790"/>
            <a:ext cx="5135245" cy="267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eaLnBrk="1" hangingPunct="1">
              <a:lnSpc>
                <a:spcPct val="120000"/>
              </a:lnSpc>
              <a:spcBef>
                <a:spcPts val="600"/>
              </a:spcBef>
            </a:pPr>
            <a:r>
              <a:rPr lang="zh-CN" altLang="en-US" sz="1200" b="1" dirty="0">
                <a:solidFill>
                  <a:srgbClr val="000000"/>
                </a:solidFill>
                <a:latin typeface="微软雅黑" panose="020B0503020204020204" charset="-122"/>
                <a:ea typeface="微软雅黑" panose="020B0503020204020204" charset="-122"/>
              </a:rPr>
              <a:t>研究方向</a:t>
            </a:r>
            <a:r>
              <a:rPr lang="en-US" altLang="zh-CN" sz="1200" b="1" dirty="0">
                <a:solidFill>
                  <a:srgbClr val="000000"/>
                </a:solidFill>
                <a:latin typeface="微软雅黑" panose="020B0503020204020204" charset="-122"/>
                <a:ea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rPr>
              <a:t>以</a:t>
            </a:r>
            <a:r>
              <a:rPr lang="zh-CN" altLang="en-US" sz="1200" b="1" dirty="0">
                <a:solidFill>
                  <a:schemeClr val="accent2"/>
                </a:solidFill>
                <a:latin typeface="微软雅黑" panose="020B0503020204020204" charset="-122"/>
                <a:ea typeface="微软雅黑" panose="020B0503020204020204" charset="-122"/>
              </a:rPr>
              <a:t>中枢神经系统（</a:t>
            </a:r>
            <a:r>
              <a:rPr lang="en-US" altLang="zh-CN" sz="1200" b="1" dirty="0">
                <a:solidFill>
                  <a:schemeClr val="accent2"/>
                </a:solidFill>
                <a:latin typeface="微软雅黑" panose="020B0503020204020204" charset="-122"/>
                <a:ea typeface="微软雅黑" panose="020B0503020204020204" charset="-122"/>
              </a:rPr>
              <a:t>CNS</a:t>
            </a:r>
            <a:r>
              <a:rPr lang="zh-CN" altLang="en-US" sz="1200" b="1" dirty="0">
                <a:solidFill>
                  <a:schemeClr val="accent2"/>
                </a:solidFill>
                <a:latin typeface="微软雅黑" panose="020B0503020204020204" charset="-122"/>
                <a:ea typeface="微软雅黑" panose="020B0503020204020204" charset="-122"/>
              </a:rPr>
              <a:t>）的损伤及相关机制</a:t>
            </a:r>
            <a:r>
              <a:rPr lang="zh-CN" altLang="en-US" sz="1200" dirty="0">
                <a:solidFill>
                  <a:srgbClr val="000000"/>
                </a:solidFill>
                <a:latin typeface="微软雅黑" panose="020B0503020204020204" charset="-122"/>
                <a:ea typeface="微软雅黑" panose="020B0503020204020204" charset="-122"/>
              </a:rPr>
              <a:t>为主要研究方向；并</a:t>
            </a:r>
            <a:r>
              <a:rPr lang="zh-CN" altLang="en-US" sz="1200" dirty="0" smtClean="0">
                <a:solidFill>
                  <a:srgbClr val="000000"/>
                </a:solidFill>
                <a:latin typeface="微软雅黑" panose="020B0503020204020204" charset="-122"/>
                <a:ea typeface="微软雅黑" panose="020B0503020204020204" charset="-122"/>
              </a:rPr>
              <a:t>进行</a:t>
            </a:r>
            <a:r>
              <a:rPr lang="zh-CN" altLang="en-US" sz="1200" dirty="0">
                <a:solidFill>
                  <a:schemeClr val="accent2">
                    <a:lumMod val="75000"/>
                  </a:schemeClr>
                </a:solidFill>
                <a:latin typeface="微软雅黑" panose="020B0503020204020204" charset="-122"/>
                <a:ea typeface="微软雅黑" panose="020B0503020204020204" charset="-122"/>
              </a:rPr>
              <a:t>免疫系统</a:t>
            </a:r>
            <a:r>
              <a:rPr lang="zh-CN" altLang="en-US" sz="1200" dirty="0" smtClean="0">
                <a:solidFill>
                  <a:schemeClr val="accent2">
                    <a:lumMod val="75000"/>
                  </a:schemeClr>
                </a:solidFill>
                <a:latin typeface="微软雅黑" panose="020B0503020204020204" charset="-122"/>
                <a:ea typeface="微软雅黑" panose="020B0503020204020204" charset="-122"/>
              </a:rPr>
              <a:t>及</a:t>
            </a:r>
            <a:r>
              <a:rPr lang="en-US" altLang="zh-CN" sz="1200" dirty="0">
                <a:solidFill>
                  <a:schemeClr val="accent2">
                    <a:lumMod val="75000"/>
                  </a:schemeClr>
                </a:solidFill>
                <a:latin typeface="微软雅黑" panose="020B0503020204020204" charset="-122"/>
                <a:ea typeface="微软雅黑" panose="020B0503020204020204" charset="-122"/>
              </a:rPr>
              <a:t>miRNA</a:t>
            </a:r>
            <a:r>
              <a:rPr lang="zh-CN" altLang="en-US" sz="1200" dirty="0">
                <a:solidFill>
                  <a:schemeClr val="accent2">
                    <a:lumMod val="75000"/>
                  </a:schemeClr>
                </a:solidFill>
                <a:latin typeface="微软雅黑" panose="020B0503020204020204" charset="-122"/>
                <a:ea typeface="微软雅黑" panose="020B0503020204020204" charset="-122"/>
              </a:rPr>
              <a:t>在</a:t>
            </a:r>
            <a:r>
              <a:rPr lang="en-US" altLang="zh-CN" sz="1200" dirty="0">
                <a:solidFill>
                  <a:schemeClr val="accent2">
                    <a:lumMod val="75000"/>
                  </a:schemeClr>
                </a:solidFill>
                <a:latin typeface="微软雅黑" panose="020B0503020204020204" charset="-122"/>
                <a:ea typeface="微软雅黑" panose="020B0503020204020204" charset="-122"/>
              </a:rPr>
              <a:t>CNS</a:t>
            </a:r>
            <a:r>
              <a:rPr lang="zh-CN" altLang="en-US" sz="1200" dirty="0">
                <a:solidFill>
                  <a:schemeClr val="accent2">
                    <a:lumMod val="75000"/>
                  </a:schemeClr>
                </a:solidFill>
                <a:latin typeface="微软雅黑" panose="020B0503020204020204" charset="-122"/>
                <a:ea typeface="微软雅黑" panose="020B0503020204020204" charset="-122"/>
              </a:rPr>
              <a:t>脱髓鞘疾病中的作用</a:t>
            </a:r>
            <a:r>
              <a:rPr lang="zh-CN" altLang="en-US" sz="1200" b="1" dirty="0">
                <a:solidFill>
                  <a:schemeClr val="accent2">
                    <a:lumMod val="75000"/>
                  </a:schemeClr>
                </a:solidFill>
                <a:latin typeface="微软雅黑" panose="020B0503020204020204" charset="-122"/>
                <a:ea typeface="微软雅黑" panose="020B0503020204020204" charset="-122"/>
              </a:rPr>
              <a:t>及机制研究</a:t>
            </a:r>
            <a:r>
              <a:rPr lang="zh-CN" altLang="en-US" sz="1200" dirty="0">
                <a:solidFill>
                  <a:srgbClr val="000000"/>
                </a:solidFill>
                <a:latin typeface="微软雅黑" panose="020B0503020204020204" charset="-122"/>
                <a:ea typeface="微软雅黑" panose="020B0503020204020204" charset="-122"/>
              </a:rPr>
              <a:t>。针对脑损伤及脱髓鞘的发病机理，在动物、分子和细胞水平上，利用</a:t>
            </a:r>
            <a:r>
              <a:rPr lang="en-US" altLang="zh-CN" sz="1200" dirty="0">
                <a:solidFill>
                  <a:srgbClr val="000000"/>
                </a:solidFill>
                <a:latin typeface="微软雅黑" panose="020B0503020204020204" charset="-122"/>
                <a:ea typeface="微软雅黑" panose="020B0503020204020204" charset="-122"/>
              </a:rPr>
              <a:t>MRI</a:t>
            </a:r>
            <a:r>
              <a:rPr lang="zh-CN" altLang="en-US" sz="1200" dirty="0">
                <a:solidFill>
                  <a:srgbClr val="000000"/>
                </a:solidFill>
                <a:latin typeface="微软雅黑" panose="020B0503020204020204" charset="-122"/>
                <a:ea typeface="微软雅黑" panose="020B0503020204020204" charset="-122"/>
              </a:rPr>
              <a:t>、基因芯片及代谢组学等技术开展研究，着重关注发病机制及治疗药物的研究和开发。</a:t>
            </a:r>
            <a:endParaRPr lang="zh-CN" altLang="en-US" sz="1200" dirty="0">
              <a:solidFill>
                <a:srgbClr val="000000"/>
              </a:solidFill>
              <a:latin typeface="微软雅黑" panose="020B0503020204020204" charset="-122"/>
              <a:ea typeface="微软雅黑" panose="020B0503020204020204" charset="-122"/>
            </a:endParaRPr>
          </a:p>
          <a:p>
            <a:pPr algn="just" eaLnBrk="1" hangingPunct="1">
              <a:lnSpc>
                <a:spcPct val="120000"/>
              </a:lnSpc>
              <a:spcBef>
                <a:spcPts val="600"/>
              </a:spcBef>
            </a:pPr>
            <a:r>
              <a:rPr lang="zh-CN" altLang="en-US" sz="1200" b="1" dirty="0">
                <a:solidFill>
                  <a:srgbClr val="000000"/>
                </a:solidFill>
                <a:latin typeface="微软雅黑" panose="020B0503020204020204" charset="-122"/>
                <a:ea typeface="微软雅黑" panose="020B0503020204020204" charset="-122"/>
              </a:rPr>
              <a:t>主要业绩：以第一作者和通讯作者身份</a:t>
            </a:r>
            <a:r>
              <a:rPr lang="zh-CN" altLang="en-US" sz="1200" dirty="0">
                <a:solidFill>
                  <a:srgbClr val="000000"/>
                </a:solidFill>
                <a:latin typeface="微软雅黑" panose="020B0503020204020204" charset="-122"/>
                <a:ea typeface="微软雅黑" panose="020B0503020204020204" charset="-122"/>
              </a:rPr>
              <a:t>发表</a:t>
            </a:r>
            <a:r>
              <a:rPr lang="en-US" altLang="zh-CN" sz="1200" dirty="0">
                <a:solidFill>
                  <a:srgbClr val="000000"/>
                </a:solidFill>
                <a:latin typeface="微软雅黑" panose="020B0503020204020204" charset="-122"/>
                <a:ea typeface="微软雅黑" panose="020B0503020204020204" charset="-122"/>
              </a:rPr>
              <a:t>SCI</a:t>
            </a:r>
            <a:r>
              <a:rPr lang="zh-CN" altLang="en-US" sz="1200" dirty="0">
                <a:solidFill>
                  <a:srgbClr val="000000"/>
                </a:solidFill>
                <a:latin typeface="微软雅黑" panose="020B0503020204020204" charset="-122"/>
                <a:ea typeface="微软雅黑" panose="020B0503020204020204" charset="-122"/>
              </a:rPr>
              <a:t>收录论文十余篇；</a:t>
            </a:r>
            <a:r>
              <a:rPr lang="en-US" altLang="zh-CN" sz="1200" dirty="0">
                <a:solidFill>
                  <a:srgbClr val="000000"/>
                </a:solidFill>
                <a:latin typeface="微软雅黑" panose="020B0503020204020204" charset="-122"/>
                <a:ea typeface="微软雅黑" panose="020B0503020204020204" charset="-122"/>
              </a:rPr>
              <a:t>2021</a:t>
            </a:r>
            <a:r>
              <a:rPr lang="zh-CN" altLang="en-US" sz="1200" dirty="0">
                <a:solidFill>
                  <a:srgbClr val="000000"/>
                </a:solidFill>
                <a:latin typeface="微软雅黑" panose="020B0503020204020204" charset="-122"/>
                <a:ea typeface="微软雅黑" panose="020B0503020204020204" charset="-122"/>
              </a:rPr>
              <a:t>年度学校优秀教师；参编</a:t>
            </a:r>
            <a:r>
              <a:rPr lang="en-US" altLang="zh-CN" sz="1200" dirty="0">
                <a:solidFill>
                  <a:srgbClr val="000000"/>
                </a:solidFill>
                <a:latin typeface="微软雅黑" panose="020B0503020204020204" charset="-122"/>
                <a:ea typeface="微软雅黑" panose="020B0503020204020204" charset="-122"/>
              </a:rPr>
              <a:t>3</a:t>
            </a:r>
            <a:r>
              <a:rPr lang="zh-CN" altLang="en-US" sz="1200" dirty="0">
                <a:solidFill>
                  <a:srgbClr val="000000"/>
                </a:solidFill>
                <a:latin typeface="微软雅黑" panose="020B0503020204020204" charset="-122"/>
                <a:ea typeface="微软雅黑" panose="020B0503020204020204" charset="-122"/>
              </a:rPr>
              <a:t>项人卫出版</a:t>
            </a:r>
            <a:r>
              <a:rPr lang="en-US" altLang="zh-CN" sz="1200" dirty="0">
                <a:solidFill>
                  <a:srgbClr val="000000"/>
                </a:solidFill>
                <a:latin typeface="微软雅黑" panose="020B0503020204020204" charset="-122"/>
                <a:ea typeface="微软雅黑" panose="020B0503020204020204" charset="-122"/>
              </a:rPr>
              <a:t>《</a:t>
            </a:r>
            <a:r>
              <a:rPr lang="zh-CN" altLang="en-US" sz="1200" dirty="0">
                <a:solidFill>
                  <a:srgbClr val="000000"/>
                </a:solidFill>
                <a:latin typeface="微软雅黑" panose="020B0503020204020204" charset="-122"/>
                <a:ea typeface="微软雅黑" panose="020B0503020204020204" charset="-122"/>
              </a:rPr>
              <a:t>组织学与胚胎学</a:t>
            </a:r>
            <a:r>
              <a:rPr lang="en-US" altLang="zh-CN" sz="1200" dirty="0">
                <a:solidFill>
                  <a:srgbClr val="000000"/>
                </a:solidFill>
                <a:latin typeface="微软雅黑" panose="020B0503020204020204" charset="-122"/>
                <a:ea typeface="微软雅黑" panose="020B0503020204020204" charset="-122"/>
              </a:rPr>
              <a:t>》</a:t>
            </a:r>
            <a:r>
              <a:rPr lang="zh-CN" altLang="en-US" sz="1200" dirty="0">
                <a:solidFill>
                  <a:srgbClr val="000000"/>
                </a:solidFill>
                <a:latin typeface="微软雅黑" panose="020B0503020204020204" charset="-122"/>
                <a:ea typeface="微软雅黑" panose="020B0503020204020204" charset="-122"/>
              </a:rPr>
              <a:t>实验教材及人卫版</a:t>
            </a:r>
            <a:r>
              <a:rPr lang="en-US" altLang="zh-CN" sz="1200" dirty="0">
                <a:solidFill>
                  <a:srgbClr val="000000"/>
                </a:solidFill>
                <a:latin typeface="微软雅黑" panose="020B0503020204020204" charset="-122"/>
                <a:ea typeface="微软雅黑" panose="020B0503020204020204" charset="-122"/>
              </a:rPr>
              <a:t>《</a:t>
            </a:r>
            <a:r>
              <a:rPr lang="zh-CN" altLang="en-US" sz="1200" dirty="0">
                <a:solidFill>
                  <a:srgbClr val="000000"/>
                </a:solidFill>
                <a:latin typeface="微软雅黑" panose="020B0503020204020204" charset="-122"/>
                <a:ea typeface="微软雅黑" panose="020B0503020204020204" charset="-122"/>
              </a:rPr>
              <a:t>组织学与胚胎学</a:t>
            </a:r>
            <a:r>
              <a:rPr lang="en-US" altLang="zh-CN" sz="1200" dirty="0">
                <a:solidFill>
                  <a:srgbClr val="000000"/>
                </a:solidFill>
                <a:latin typeface="微软雅黑" panose="020B0503020204020204" charset="-122"/>
                <a:ea typeface="微软雅黑" panose="020B0503020204020204" charset="-122"/>
              </a:rPr>
              <a:t>》</a:t>
            </a:r>
            <a:r>
              <a:rPr lang="zh-CN" altLang="en-US" sz="1200" dirty="0">
                <a:solidFill>
                  <a:srgbClr val="000000"/>
                </a:solidFill>
                <a:latin typeface="微软雅黑" panose="020B0503020204020204" charset="-122"/>
                <a:ea typeface="微软雅黑" panose="020B0503020204020204" charset="-122"/>
              </a:rPr>
              <a:t>慕课教材；主编华南理工大学</a:t>
            </a:r>
            <a:r>
              <a:rPr lang="en-US" altLang="zh-CN" sz="1200" dirty="0">
                <a:solidFill>
                  <a:srgbClr val="000000"/>
                </a:solidFill>
                <a:latin typeface="微软雅黑" panose="020B0503020204020204" charset="-122"/>
                <a:ea typeface="微软雅黑" panose="020B0503020204020204" charset="-122"/>
                <a:sym typeface="+mn-ea"/>
              </a:rPr>
              <a:t>《</a:t>
            </a:r>
            <a:r>
              <a:rPr lang="zh-CN" altLang="en-US" sz="1200" dirty="0">
                <a:solidFill>
                  <a:srgbClr val="000000"/>
                </a:solidFill>
                <a:latin typeface="微软雅黑" panose="020B0503020204020204" charset="-122"/>
                <a:ea typeface="微软雅黑" panose="020B0503020204020204" charset="-122"/>
                <a:sym typeface="+mn-ea"/>
              </a:rPr>
              <a:t>组织学与胚胎学</a:t>
            </a:r>
            <a:r>
              <a:rPr lang="en-US" altLang="zh-CN" sz="1200" dirty="0">
                <a:solidFill>
                  <a:srgbClr val="000000"/>
                </a:solidFill>
                <a:latin typeface="微软雅黑" panose="020B0503020204020204" charset="-122"/>
                <a:ea typeface="微软雅黑" panose="020B0503020204020204" charset="-122"/>
                <a:sym typeface="+mn-ea"/>
              </a:rPr>
              <a:t>》</a:t>
            </a:r>
            <a:r>
              <a:rPr lang="zh-CN" altLang="en-US" sz="1200" dirty="0">
                <a:solidFill>
                  <a:srgbClr val="000000"/>
                </a:solidFill>
                <a:latin typeface="微软雅黑" panose="020B0503020204020204" charset="-122"/>
                <a:ea typeface="微软雅黑" panose="020B0503020204020204" charset="-122"/>
                <a:sym typeface="+mn-ea"/>
              </a:rPr>
              <a:t>慕课</a:t>
            </a:r>
            <a:r>
              <a:rPr lang="zh-CN" altLang="en-US" sz="1200" dirty="0">
                <a:solidFill>
                  <a:srgbClr val="000000"/>
                </a:solidFill>
                <a:latin typeface="微软雅黑" panose="020B0503020204020204" charset="-122"/>
                <a:ea typeface="微软雅黑" panose="020B0503020204020204" charset="-122"/>
              </a:rPr>
              <a:t>。参与培养博士生一名</a:t>
            </a:r>
            <a:r>
              <a:rPr lang="en-US" altLang="zh-CN" sz="1200" dirty="0">
                <a:solidFill>
                  <a:srgbClr val="000000"/>
                </a:solidFill>
                <a:latin typeface="微软雅黑" panose="020B0503020204020204" charset="-122"/>
                <a:ea typeface="微软雅黑" panose="020B0503020204020204" charset="-122"/>
              </a:rPr>
              <a:t>,</a:t>
            </a:r>
            <a:r>
              <a:rPr lang="zh-CN" altLang="en-US" sz="1200" dirty="0">
                <a:solidFill>
                  <a:srgbClr val="000000"/>
                </a:solidFill>
                <a:latin typeface="微软雅黑" panose="020B0503020204020204" charset="-122"/>
                <a:ea typeface="微软雅黑" panose="020B0503020204020204" charset="-122"/>
              </a:rPr>
              <a:t>培养</a:t>
            </a:r>
            <a:r>
              <a:rPr lang="zh-CN" altLang="en-US" sz="1200" dirty="0" smtClean="0">
                <a:solidFill>
                  <a:srgbClr val="000000"/>
                </a:solidFill>
                <a:latin typeface="微软雅黑" panose="020B0503020204020204" charset="-122"/>
                <a:ea typeface="微软雅黑" panose="020B0503020204020204" charset="-122"/>
              </a:rPr>
              <a:t>硕士生</a:t>
            </a:r>
            <a:r>
              <a:rPr lang="en-US" altLang="zh-CN" sz="1200" dirty="0" smtClean="0">
                <a:solidFill>
                  <a:srgbClr val="000000"/>
                </a:solidFill>
                <a:latin typeface="微软雅黑" panose="020B0503020204020204" charset="-122"/>
                <a:ea typeface="微软雅黑" panose="020B0503020204020204" charset="-122"/>
              </a:rPr>
              <a:t>4</a:t>
            </a:r>
            <a:r>
              <a:rPr lang="zh-CN" altLang="en-US" sz="1200" dirty="0" smtClean="0">
                <a:solidFill>
                  <a:srgbClr val="000000"/>
                </a:solidFill>
                <a:latin typeface="微软雅黑" panose="020B0503020204020204" charset="-122"/>
                <a:ea typeface="微软雅黑" panose="020B0503020204020204" charset="-122"/>
              </a:rPr>
              <a:t>名</a:t>
            </a:r>
            <a:r>
              <a:rPr lang="zh-CN" altLang="en-US" sz="1200" dirty="0">
                <a:solidFill>
                  <a:srgbClr val="000000"/>
                </a:solidFill>
                <a:latin typeface="微软雅黑" panose="020B0503020204020204" charset="-122"/>
                <a:ea typeface="微软雅黑" panose="020B0503020204020204" charset="-122"/>
              </a:rPr>
              <a:t>。</a:t>
            </a:r>
            <a:endParaRPr lang="zh-CN" altLang="en-US" sz="1200" dirty="0">
              <a:solidFill>
                <a:srgbClr val="000000"/>
              </a:solidFill>
              <a:latin typeface="微软雅黑" panose="020B0503020204020204" charset="-122"/>
              <a:ea typeface="微软雅黑" panose="020B0503020204020204" charset="-122"/>
            </a:endParaRPr>
          </a:p>
          <a:p>
            <a:pPr algn="just" eaLnBrk="1" hangingPunct="1">
              <a:lnSpc>
                <a:spcPct val="120000"/>
              </a:lnSpc>
              <a:spcBef>
                <a:spcPts val="600"/>
              </a:spcBef>
            </a:pPr>
            <a:r>
              <a:rPr lang="zh-CN" altLang="en-US" sz="1200" b="1" dirty="0">
                <a:solidFill>
                  <a:srgbClr val="000000"/>
                </a:solidFill>
                <a:latin typeface="微软雅黑" panose="020B0503020204020204" charset="-122"/>
                <a:ea typeface="微软雅黑" panose="020B0503020204020204" charset="-122"/>
              </a:rPr>
              <a:t>研究资助</a:t>
            </a:r>
            <a:r>
              <a:rPr lang="en-US" altLang="zh-CN" sz="1200" b="1" dirty="0">
                <a:solidFill>
                  <a:srgbClr val="000000"/>
                </a:solidFill>
                <a:latin typeface="微软雅黑" panose="020B0503020204020204" charset="-122"/>
                <a:ea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rPr>
              <a:t>主持或参与国家自然科学基金、国家</a:t>
            </a:r>
            <a:r>
              <a:rPr lang="en-US" altLang="zh-CN" sz="1200" dirty="0">
                <a:solidFill>
                  <a:srgbClr val="000000"/>
                </a:solidFill>
                <a:latin typeface="微软雅黑" panose="020B0503020204020204" charset="-122"/>
                <a:ea typeface="微软雅黑" panose="020B0503020204020204" charset="-122"/>
              </a:rPr>
              <a:t>863</a:t>
            </a:r>
            <a:r>
              <a:rPr lang="zh-CN" altLang="en-US" sz="1200" dirty="0">
                <a:solidFill>
                  <a:srgbClr val="000000"/>
                </a:solidFill>
                <a:latin typeface="微软雅黑" panose="020B0503020204020204" charset="-122"/>
                <a:ea typeface="微软雅黑" panose="020B0503020204020204" charset="-122"/>
              </a:rPr>
              <a:t>、广东省自然科学基金</a:t>
            </a:r>
            <a:r>
              <a:rPr lang="zh-CN" altLang="en-US" sz="1200" dirty="0" smtClean="0">
                <a:solidFill>
                  <a:srgbClr val="000000"/>
                </a:solidFill>
                <a:latin typeface="微软雅黑" panose="020B0503020204020204" charset="-122"/>
                <a:ea typeface="微软雅黑" panose="020B0503020204020204" charset="-122"/>
              </a:rPr>
              <a:t>、广州市科技厅、中央</a:t>
            </a:r>
            <a:r>
              <a:rPr lang="zh-CN" altLang="en-US" sz="1200" dirty="0">
                <a:solidFill>
                  <a:srgbClr val="000000"/>
                </a:solidFill>
                <a:latin typeface="微软雅黑" panose="020B0503020204020204" charset="-122"/>
                <a:ea typeface="微软雅黑" panose="020B0503020204020204" charset="-122"/>
              </a:rPr>
              <a:t>高校、“双一流人才项目” 等多项科研项目。</a:t>
            </a:r>
            <a:endParaRPr lang="zh-CN" altLang="en-US" sz="1200" dirty="0">
              <a:solidFill>
                <a:srgbClr val="000000"/>
              </a:solidFill>
              <a:latin typeface="微软雅黑" panose="020B0503020204020204" charset="-122"/>
              <a:ea typeface="微软雅黑" panose="020B0503020204020204" charset="-122"/>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endParaRPr lang="en-US" altLang="zh-CN" sz="1200" dirty="0">
              <a:solidFill>
                <a:prstClr val="white"/>
              </a:solidFill>
            </a:endParaRPr>
          </a:p>
        </p:txBody>
      </p:sp>
      <p:sp>
        <p:nvSpPr>
          <p:cNvPr id="22" name="文本框 21"/>
          <p:cNvSpPr txBox="1"/>
          <p:nvPr/>
        </p:nvSpPr>
        <p:spPr>
          <a:xfrm>
            <a:off x="2640330" y="76200"/>
            <a:ext cx="5902960" cy="1088390"/>
          </a:xfrm>
          <a:prstGeom prst="rect">
            <a:avLst/>
          </a:prstGeom>
          <a:noFill/>
        </p:spPr>
        <p:txBody>
          <a:bodyPr wrap="square">
            <a:spAutoFit/>
          </a:bodyPr>
          <a:lstStyle/>
          <a:p>
            <a:pPr eaLnBrk="1" hangingPunct="1">
              <a:lnSpc>
                <a:spcPct val="120000"/>
              </a:lnSpc>
              <a:defRPr/>
            </a:pPr>
            <a:r>
              <a:rPr lang="zh-CN" altLang="en-US" sz="2000" b="1" dirty="0">
                <a:solidFill>
                  <a:prstClr val="white"/>
                </a:solidFill>
                <a:latin typeface="微软雅黑" panose="020B0503020204020204" charset="-122"/>
                <a:ea typeface="微软雅黑" panose="020B0503020204020204" charset="-122"/>
              </a:rPr>
              <a:t>冯英  </a:t>
            </a:r>
            <a:r>
              <a:rPr lang="zh-CN" altLang="en-US" sz="1400" b="1" spc="120" dirty="0">
                <a:solidFill>
                  <a:prstClr val="white"/>
                </a:solidFill>
                <a:latin typeface="微软雅黑" panose="020B0503020204020204" charset="-122"/>
                <a:ea typeface="微软雅黑" panose="020B0503020204020204" charset="-122"/>
              </a:rPr>
              <a:t>副教授</a:t>
            </a:r>
            <a:r>
              <a:rPr lang="en-US" altLang="zh-CN" sz="1400" b="1" spc="120" dirty="0">
                <a:solidFill>
                  <a:prstClr val="white"/>
                </a:solidFill>
                <a:latin typeface="微软雅黑" panose="020B0503020204020204" charset="-122"/>
                <a:ea typeface="微软雅黑" panose="020B0503020204020204" charset="-122"/>
              </a:rPr>
              <a:t>/</a:t>
            </a:r>
            <a:r>
              <a:rPr lang="zh-CN" altLang="en-US" sz="1400" b="1" spc="120" dirty="0">
                <a:solidFill>
                  <a:prstClr val="white"/>
                </a:solidFill>
                <a:latin typeface="微软雅黑" panose="020B0503020204020204" charset="-122"/>
                <a:ea typeface="微软雅黑" panose="020B0503020204020204" charset="-122"/>
              </a:rPr>
              <a:t>硕导，</a:t>
            </a:r>
            <a:endParaRPr lang="zh-CN" altLang="en-US" sz="1400" b="1" spc="120" dirty="0">
              <a:solidFill>
                <a:prstClr val="white"/>
              </a:solidFill>
              <a:latin typeface="微软雅黑" panose="020B0503020204020204" charset="-122"/>
              <a:ea typeface="微软雅黑" panose="020B0503020204020204" charset="-122"/>
            </a:endParaRPr>
          </a:p>
          <a:p>
            <a:pPr eaLnBrk="1" hangingPunct="1">
              <a:lnSpc>
                <a:spcPct val="120000"/>
              </a:lnSpc>
              <a:defRPr/>
            </a:pPr>
            <a:r>
              <a:rPr lang="zh-CN" altLang="en-US" sz="1400" b="1" spc="120" dirty="0">
                <a:solidFill>
                  <a:prstClr val="white"/>
                </a:solidFill>
                <a:latin typeface="微软雅黑" panose="020B0503020204020204" charset="-122"/>
                <a:ea typeface="微软雅黑" panose="020B0503020204020204" charset="-122"/>
              </a:rPr>
              <a:t> </a:t>
            </a:r>
            <a:r>
              <a:rPr lang="en-US" altLang="zh-CN" sz="1400" b="1" spc="120" dirty="0">
                <a:solidFill>
                  <a:prstClr val="white"/>
                </a:solidFill>
                <a:latin typeface="微软雅黑" panose="020B0503020204020204" charset="-122"/>
                <a:ea typeface="微软雅黑" panose="020B0503020204020204" charset="-122"/>
              </a:rPr>
              <a:t>        </a:t>
            </a:r>
            <a:r>
              <a:rPr lang="zh-CN" altLang="en-US" sz="1400" b="1" spc="120" dirty="0">
                <a:solidFill>
                  <a:prstClr val="white"/>
                </a:solidFill>
                <a:latin typeface="微软雅黑" panose="020B0503020204020204" charset="-122"/>
                <a:ea typeface="微软雅黑" panose="020B0503020204020204" charset="-122"/>
              </a:rPr>
              <a:t>华南理工大学医学院</a:t>
            </a:r>
            <a:r>
              <a:rPr lang="zh-CN" altLang="en-US" sz="1400" b="1" dirty="0">
                <a:solidFill>
                  <a:schemeClr val="bg1"/>
                </a:solidFill>
                <a:latin typeface="微软雅黑" panose="020B0503020204020204" charset="-122"/>
                <a:ea typeface="微软雅黑" panose="020B0503020204020204" charset="-122"/>
                <a:sym typeface="+mn-ea"/>
              </a:rPr>
              <a:t>人体解剖与组织胚胎学教研室副主任</a:t>
            </a:r>
            <a:endParaRPr lang="en-US" altLang="zh-CN" sz="1400" b="1" spc="120" dirty="0">
              <a:solidFill>
                <a:prstClr val="white"/>
              </a:solidFill>
              <a:latin typeface="微软雅黑" panose="020B0503020204020204" charset="-122"/>
              <a:ea typeface="微软雅黑" panose="020B0503020204020204" charset="-122"/>
            </a:endParaRPr>
          </a:p>
          <a:p>
            <a:pPr eaLnBrk="1" hangingPunct="1">
              <a:lnSpc>
                <a:spcPct val="120000"/>
              </a:lnSpc>
              <a:defRPr/>
            </a:pPr>
            <a:r>
              <a:rPr lang="zh-CN" altLang="en-US" sz="2000" b="1" dirty="0">
                <a:solidFill>
                  <a:prstClr val="white"/>
                </a:solidFill>
                <a:latin typeface="微软雅黑" panose="020B0503020204020204" charset="-122"/>
                <a:ea typeface="微软雅黑" panose="020B0503020204020204" charset="-122"/>
              </a:rPr>
              <a:t> </a:t>
            </a:r>
            <a:endParaRPr lang="en-US" altLang="zh-CN" sz="2000" b="1" dirty="0">
              <a:solidFill>
                <a:prstClr val="white"/>
              </a:solidFill>
              <a:latin typeface="微软雅黑" panose="020B0503020204020204" charset="-122"/>
              <a:ea typeface="微软雅黑" panose="020B0503020204020204" charset="-122"/>
            </a:endParaRPr>
          </a:p>
        </p:txBody>
      </p:sp>
      <p:sp>
        <p:nvSpPr>
          <p:cNvPr id="24" name="矩形 23"/>
          <p:cNvSpPr/>
          <p:nvPr/>
        </p:nvSpPr>
        <p:spPr>
          <a:xfrm>
            <a:off x="444500" y="0"/>
            <a:ext cx="1806575"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prstClr val="white"/>
              </a:solidFill>
            </a:endParaRPr>
          </a:p>
        </p:txBody>
      </p:sp>
      <p:sp>
        <p:nvSpPr>
          <p:cNvPr id="3" name="矩形 2"/>
          <p:cNvSpPr/>
          <p:nvPr/>
        </p:nvSpPr>
        <p:spPr>
          <a:xfrm>
            <a:off x="2853803" y="2145385"/>
            <a:ext cx="3937000" cy="646331"/>
          </a:xfrm>
          <a:prstGeom prst="rect">
            <a:avLst/>
          </a:prstGeom>
        </p:spPr>
        <p:txBody>
          <a:bodyPr>
            <a:spAutoFit/>
          </a:bodyPr>
          <a:lstStyle/>
          <a:p>
            <a:pPr eaLnBrk="1" hangingPunct="1">
              <a:defRPr/>
            </a:pPr>
            <a:r>
              <a:rPr lang="en-US" altLang="zh-CN" sz="1200" dirty="0">
                <a:solidFill>
                  <a:prstClr val="black"/>
                </a:solidFill>
                <a:latin typeface="微软雅黑" panose="020B0503020204020204" charset="-122"/>
                <a:ea typeface="微软雅黑" panose="020B0503020204020204" charset="-122"/>
              </a:rPr>
              <a:t>2000   </a:t>
            </a:r>
            <a:r>
              <a:rPr lang="zh-CN" altLang="en-US" sz="1200" dirty="0">
                <a:solidFill>
                  <a:prstClr val="black"/>
                </a:solidFill>
                <a:latin typeface="微软雅黑" panose="020B0503020204020204" charset="-122"/>
                <a:ea typeface="微软雅黑" panose="020B0503020204020204" charset="-122"/>
              </a:rPr>
              <a:t>   河南医科大学 预防医学</a:t>
            </a:r>
            <a:r>
              <a:rPr lang="en-US" altLang="zh-CN" sz="1200" dirty="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 学士</a:t>
            </a:r>
            <a:endParaRPr lang="en-US" altLang="zh-CN" sz="1200" dirty="0">
              <a:solidFill>
                <a:prstClr val="black"/>
              </a:solidFill>
              <a:latin typeface="微软雅黑" panose="020B0503020204020204" charset="-122"/>
              <a:ea typeface="微软雅黑" panose="020B0503020204020204" charset="-122"/>
            </a:endParaRPr>
          </a:p>
          <a:p>
            <a:pPr marL="228600" indent="-228600" eaLnBrk="1" hangingPunct="1">
              <a:buFontTx/>
              <a:buAutoNum type="arabicPlain" startAt="2003"/>
              <a:defRPr/>
            </a:pPr>
            <a:r>
              <a:rPr lang="zh-CN" altLang="en-US" sz="1200" dirty="0">
                <a:solidFill>
                  <a:prstClr val="black"/>
                </a:solidFill>
                <a:latin typeface="微软雅黑" panose="020B0503020204020204" charset="-122"/>
                <a:ea typeface="微软雅黑" panose="020B0503020204020204" charset="-122"/>
              </a:rPr>
              <a:t>      中山大学中山医学院 组织学与胚胎学 硕士</a:t>
            </a:r>
            <a:endParaRPr lang="en-US" altLang="zh-CN" sz="1200" dirty="0">
              <a:solidFill>
                <a:prstClr val="black"/>
              </a:solidFill>
              <a:latin typeface="微软雅黑" panose="020B0503020204020204" charset="-122"/>
              <a:ea typeface="微软雅黑" panose="020B0503020204020204" charset="-122"/>
            </a:endParaRPr>
          </a:p>
          <a:p>
            <a:pPr eaLnBrk="1" hangingPunct="1">
              <a:defRPr/>
            </a:pPr>
            <a:r>
              <a:rPr lang="en-US" altLang="zh-CN" sz="1200" dirty="0">
                <a:solidFill>
                  <a:prstClr val="black"/>
                </a:solidFill>
                <a:latin typeface="微软雅黑" panose="020B0503020204020204" charset="-122"/>
                <a:ea typeface="微软雅黑" panose="020B0503020204020204" charset="-122"/>
              </a:rPr>
              <a:t>2010      </a:t>
            </a:r>
            <a:r>
              <a:rPr lang="zh-CN" altLang="en-US" sz="1200" dirty="0">
                <a:solidFill>
                  <a:prstClr val="black"/>
                </a:solidFill>
                <a:latin typeface="微软雅黑" panose="020B0503020204020204" charset="-122"/>
                <a:ea typeface="微软雅黑" panose="020B0503020204020204" charset="-122"/>
              </a:rPr>
              <a:t>中山大学中山医学院 组织学与胚胎学 博士</a:t>
            </a:r>
            <a:endParaRPr lang="en-US" altLang="zh-CN" sz="1200" dirty="0">
              <a:solidFill>
                <a:prstClr val="black"/>
              </a:solidFill>
              <a:latin typeface="微软雅黑" panose="020B0503020204020204" charset="-122"/>
              <a:ea typeface="微软雅黑" panose="020B0503020204020204" charset="-122"/>
            </a:endParaRPr>
          </a:p>
        </p:txBody>
      </p:sp>
      <p:sp>
        <p:nvSpPr>
          <p:cNvPr id="66572" name="文本框 17"/>
          <p:cNvSpPr txBox="1">
            <a:spLocks noChangeArrowheads="1"/>
          </p:cNvSpPr>
          <p:nvPr/>
        </p:nvSpPr>
        <p:spPr bwMode="auto">
          <a:xfrm>
            <a:off x="2894013" y="1327150"/>
            <a:ext cx="1441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1400" b="1">
                <a:solidFill>
                  <a:srgbClr val="000000"/>
                </a:solidFill>
                <a:latin typeface="微软雅黑" panose="020B0503020204020204" charset="-122"/>
                <a:ea typeface="微软雅黑" panose="020B0503020204020204" charset="-122"/>
              </a:rPr>
              <a:t>招生专业与类型</a:t>
            </a:r>
            <a:endParaRPr lang="zh-CN" altLang="en-US" sz="1400" b="1">
              <a:solidFill>
                <a:srgbClr val="000000"/>
              </a:solidFill>
              <a:latin typeface="微软雅黑" panose="020B0503020204020204" charset="-122"/>
              <a:ea typeface="微软雅黑" panose="020B0503020204020204" charset="-122"/>
            </a:endParaRPr>
          </a:p>
        </p:txBody>
      </p:sp>
      <p:pic>
        <p:nvPicPr>
          <p:cNvPr id="66573" name="图片 24"/>
          <p:cNvPicPr>
            <a:picLocks noChangeAspect="1"/>
          </p:cNvPicPr>
          <p:nvPr/>
        </p:nvPicPr>
        <p:blipFill>
          <a:blip r:embed="rId2">
            <a:extLst>
              <a:ext uri="{28A0092B-C50C-407E-A947-70E740481C1C}">
                <a14:useLocalDpi xmlns:a14="http://schemas.microsoft.com/office/drawing/2010/main" val="0"/>
              </a:ext>
            </a:extLst>
          </a:blip>
          <a:srcRect t="3896" r="91544" b="3088"/>
          <a:stretch>
            <a:fillRect/>
          </a:stretch>
        </p:blipFill>
        <p:spPr bwMode="auto">
          <a:xfrm>
            <a:off x="2576316" y="1858557"/>
            <a:ext cx="3095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4" name="文本框 25"/>
          <p:cNvSpPr txBox="1">
            <a:spLocks noChangeArrowheads="1"/>
          </p:cNvSpPr>
          <p:nvPr/>
        </p:nvSpPr>
        <p:spPr bwMode="auto">
          <a:xfrm>
            <a:off x="2874766" y="1883957"/>
            <a:ext cx="903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1400" b="1" dirty="0">
                <a:solidFill>
                  <a:srgbClr val="000000"/>
                </a:solidFill>
                <a:latin typeface="微软雅黑" panose="020B0503020204020204" charset="-122"/>
                <a:ea typeface="微软雅黑" panose="020B0503020204020204" charset="-122"/>
              </a:rPr>
              <a:t>教育经历</a:t>
            </a:r>
            <a:endParaRPr lang="zh-CN" altLang="en-US" sz="1400" b="1" dirty="0">
              <a:solidFill>
                <a:srgbClr val="000000"/>
              </a:solidFill>
              <a:latin typeface="微软雅黑" panose="020B0503020204020204" charset="-122"/>
              <a:ea typeface="微软雅黑" panose="020B0503020204020204" charset="-122"/>
            </a:endParaRPr>
          </a:p>
        </p:txBody>
      </p:sp>
      <p:pic>
        <p:nvPicPr>
          <p:cNvPr id="66575" name="图片 27"/>
          <p:cNvPicPr>
            <a:picLocks noChangeAspect="1"/>
          </p:cNvPicPr>
          <p:nvPr/>
        </p:nvPicPr>
        <p:blipFill>
          <a:blip r:embed="rId2">
            <a:extLst>
              <a:ext uri="{28A0092B-C50C-407E-A947-70E740481C1C}">
                <a14:useLocalDpi xmlns:a14="http://schemas.microsoft.com/office/drawing/2010/main" val="0"/>
              </a:ext>
            </a:extLst>
          </a:blip>
          <a:srcRect t="3896" r="91544" b="3088"/>
          <a:stretch>
            <a:fillRect/>
          </a:stretch>
        </p:blipFill>
        <p:spPr bwMode="auto">
          <a:xfrm>
            <a:off x="6627813" y="1222375"/>
            <a:ext cx="3079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6" name="文本框 28"/>
          <p:cNvSpPr txBox="1">
            <a:spLocks noChangeArrowheads="1"/>
          </p:cNvSpPr>
          <p:nvPr/>
        </p:nvSpPr>
        <p:spPr bwMode="auto">
          <a:xfrm>
            <a:off x="6908800" y="1247775"/>
            <a:ext cx="903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1400" b="1">
                <a:solidFill>
                  <a:srgbClr val="000000"/>
                </a:solidFill>
                <a:latin typeface="微软雅黑" panose="020B0503020204020204" charset="-122"/>
                <a:ea typeface="微软雅黑" panose="020B0503020204020204" charset="-122"/>
              </a:rPr>
              <a:t>科研工作</a:t>
            </a:r>
            <a:endParaRPr lang="zh-CN" altLang="en-US" sz="1400" b="1">
              <a:solidFill>
                <a:srgbClr val="000000"/>
              </a:solidFill>
              <a:latin typeface="微软雅黑" panose="020B0503020204020204" charset="-122"/>
              <a:ea typeface="微软雅黑" panose="020B0503020204020204" charset="-122"/>
            </a:endParaRPr>
          </a:p>
        </p:txBody>
      </p:sp>
      <p:pic>
        <p:nvPicPr>
          <p:cNvPr id="66577" name="图片 32"/>
          <p:cNvPicPr>
            <a:picLocks noChangeAspect="1"/>
          </p:cNvPicPr>
          <p:nvPr/>
        </p:nvPicPr>
        <p:blipFill>
          <a:blip r:embed="rId3">
            <a:extLst>
              <a:ext uri="{28A0092B-C50C-407E-A947-70E740481C1C}">
                <a14:useLocalDpi xmlns:a14="http://schemas.microsoft.com/office/drawing/2010/main" val="0"/>
              </a:ext>
            </a:extLst>
          </a:blip>
          <a:srcRect l="9991" r="8128"/>
          <a:stretch>
            <a:fillRect/>
          </a:stretch>
        </p:blipFill>
        <p:spPr bwMode="auto">
          <a:xfrm>
            <a:off x="10810875" y="85725"/>
            <a:ext cx="112395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8" name="文本框 3"/>
          <p:cNvSpPr txBox="1">
            <a:spLocks noChangeArrowheads="1"/>
          </p:cNvSpPr>
          <p:nvPr/>
        </p:nvSpPr>
        <p:spPr bwMode="auto">
          <a:xfrm>
            <a:off x="1371600" y="2165350"/>
            <a:ext cx="4603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endParaRPr lang="zh-CN" altLang="en-US">
              <a:solidFill>
                <a:srgbClr val="000000"/>
              </a:solidFill>
            </a:endParaRPr>
          </a:p>
        </p:txBody>
      </p:sp>
      <p:sp>
        <p:nvSpPr>
          <p:cNvPr id="66579" name="矩形 37"/>
          <p:cNvSpPr>
            <a:spLocks noChangeArrowheads="1"/>
          </p:cNvSpPr>
          <p:nvPr/>
        </p:nvSpPr>
        <p:spPr bwMode="auto">
          <a:xfrm>
            <a:off x="2831343" y="3169340"/>
            <a:ext cx="4262437"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en-US" altLang="zh-CN" sz="1200" dirty="0">
                <a:solidFill>
                  <a:srgbClr val="000000"/>
                </a:solidFill>
                <a:latin typeface="微软雅黑" panose="020B0503020204020204" charset="-122"/>
                <a:ea typeface="微软雅黑" panose="020B0503020204020204" charset="-122"/>
              </a:rPr>
              <a:t>2016.5-</a:t>
            </a:r>
            <a:r>
              <a:rPr lang="zh-CN" altLang="en-US" sz="1200" dirty="0">
                <a:solidFill>
                  <a:srgbClr val="000000"/>
                </a:solidFill>
                <a:latin typeface="微软雅黑" panose="020B0503020204020204" charset="-122"/>
                <a:ea typeface="微软雅黑" panose="020B0503020204020204" charset="-122"/>
              </a:rPr>
              <a:t>至今	       华南理工大学医学院，副教授</a:t>
            </a:r>
            <a:r>
              <a:rPr lang="en-US" altLang="zh-CN" sz="1200" dirty="0">
                <a:solidFill>
                  <a:srgbClr val="000000"/>
                </a:solidFill>
                <a:latin typeface="微软雅黑" panose="020B0503020204020204" charset="-122"/>
                <a:ea typeface="微软雅黑" panose="020B0503020204020204" charset="-122"/>
              </a:rPr>
              <a:t>                           </a:t>
            </a:r>
            <a:endParaRPr lang="zh-CN" altLang="en-US" sz="1200" dirty="0">
              <a:solidFill>
                <a:srgbClr val="000000"/>
              </a:solidFill>
              <a:latin typeface="微软雅黑" panose="020B0503020204020204" charset="-122"/>
              <a:ea typeface="微软雅黑" panose="020B0503020204020204" charset="-122"/>
            </a:endParaRPr>
          </a:p>
          <a:p>
            <a:pPr eaLnBrk="1" hangingPunct="1"/>
            <a:r>
              <a:rPr lang="en-US" altLang="zh-CN" sz="1200" dirty="0">
                <a:solidFill>
                  <a:srgbClr val="000000"/>
                </a:solidFill>
                <a:latin typeface="微软雅黑" panose="020B0503020204020204" charset="-122"/>
                <a:ea typeface="微软雅黑" panose="020B0503020204020204" charset="-122"/>
              </a:rPr>
              <a:t>2007.1-2015.12</a:t>
            </a:r>
            <a:r>
              <a:rPr lang="zh-CN" altLang="en-US" sz="1200" dirty="0">
                <a:solidFill>
                  <a:srgbClr val="000000"/>
                </a:solidFill>
                <a:latin typeface="微软雅黑" panose="020B0503020204020204" charset="-122"/>
                <a:ea typeface="微软雅黑" panose="020B0503020204020204" charset="-122"/>
              </a:rPr>
              <a:t>  中山大学中山医学院，讲师</a:t>
            </a:r>
            <a:endParaRPr lang="zh-CN" altLang="en-US" sz="1200" dirty="0">
              <a:solidFill>
                <a:srgbClr val="000000"/>
              </a:solidFill>
              <a:latin typeface="微软雅黑" panose="020B0503020204020204" charset="-122"/>
              <a:ea typeface="微软雅黑" panose="020B0503020204020204" charset="-122"/>
            </a:endParaRPr>
          </a:p>
          <a:p>
            <a:pPr eaLnBrk="1" hangingPunct="1"/>
            <a:r>
              <a:rPr lang="en-US" altLang="zh-CN" sz="1200" dirty="0">
                <a:solidFill>
                  <a:srgbClr val="000000"/>
                </a:solidFill>
                <a:latin typeface="微软雅黑" panose="020B0503020204020204" charset="-122"/>
                <a:ea typeface="微软雅黑" panose="020B0503020204020204" charset="-122"/>
              </a:rPr>
              <a:t>2003.7-2006.12</a:t>
            </a:r>
            <a:r>
              <a:rPr lang="zh-CN" altLang="en-US" sz="1200" dirty="0">
                <a:solidFill>
                  <a:srgbClr val="000000"/>
                </a:solidFill>
                <a:latin typeface="微软雅黑" panose="020B0503020204020204" charset="-122"/>
                <a:ea typeface="微软雅黑" panose="020B0503020204020204" charset="-122"/>
              </a:rPr>
              <a:t>  中山大学中山医学院 ，助教</a:t>
            </a:r>
            <a:endParaRPr lang="zh-CN" altLang="en-US" sz="1200" dirty="0">
              <a:solidFill>
                <a:srgbClr val="000000"/>
              </a:solidFill>
              <a:latin typeface="微软雅黑" panose="020B0503020204020204" charset="-122"/>
              <a:ea typeface="微软雅黑" panose="020B0503020204020204" charset="-122"/>
            </a:endParaRPr>
          </a:p>
        </p:txBody>
      </p:sp>
      <p:pic>
        <p:nvPicPr>
          <p:cNvPr id="66580" name="图片 38"/>
          <p:cNvPicPr>
            <a:picLocks noChangeAspect="1"/>
          </p:cNvPicPr>
          <p:nvPr/>
        </p:nvPicPr>
        <p:blipFill>
          <a:blip r:embed="rId2">
            <a:extLst>
              <a:ext uri="{28A0092B-C50C-407E-A947-70E740481C1C}">
                <a14:useLocalDpi xmlns:a14="http://schemas.microsoft.com/office/drawing/2010/main" val="0"/>
              </a:ext>
            </a:extLst>
          </a:blip>
          <a:srcRect t="3896" r="91544" b="3088"/>
          <a:stretch>
            <a:fillRect/>
          </a:stretch>
        </p:blipFill>
        <p:spPr bwMode="auto">
          <a:xfrm>
            <a:off x="2576486" y="2811360"/>
            <a:ext cx="30956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1" name="文本框 39"/>
          <p:cNvSpPr txBox="1">
            <a:spLocks noChangeArrowheads="1"/>
          </p:cNvSpPr>
          <p:nvPr/>
        </p:nvSpPr>
        <p:spPr bwMode="auto">
          <a:xfrm>
            <a:off x="2808261" y="2865970"/>
            <a:ext cx="903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zh-CN" altLang="en-US" sz="1400" b="1" dirty="0">
                <a:solidFill>
                  <a:srgbClr val="000000"/>
                </a:solidFill>
                <a:latin typeface="微软雅黑" panose="020B0503020204020204" charset="-122"/>
                <a:ea typeface="微软雅黑" panose="020B0503020204020204" charset="-122"/>
              </a:rPr>
              <a:t>工作经历</a:t>
            </a:r>
            <a:endParaRPr lang="zh-CN" altLang="en-US" sz="1400" b="1" dirty="0">
              <a:solidFill>
                <a:srgbClr val="000000"/>
              </a:solidFill>
              <a:latin typeface="微软雅黑" panose="020B0503020204020204" charset="-122"/>
              <a:ea typeface="微软雅黑" panose="020B0503020204020204" charset="-122"/>
            </a:endParaRPr>
          </a:p>
        </p:txBody>
      </p:sp>
      <p:sp>
        <p:nvSpPr>
          <p:cNvPr id="10" name="TextBox 9"/>
          <p:cNvSpPr txBox="1"/>
          <p:nvPr/>
        </p:nvSpPr>
        <p:spPr>
          <a:xfrm>
            <a:off x="7153262" y="6279892"/>
            <a:ext cx="1189749" cy="338554"/>
          </a:xfrm>
          <a:prstGeom prst="rect">
            <a:avLst/>
          </a:prstGeom>
          <a:noFill/>
        </p:spPr>
        <p:txBody>
          <a:bodyPr wrap="none">
            <a:spAutoFit/>
          </a:bodyPr>
          <a:lstStyle/>
          <a:p>
            <a:pPr>
              <a:defRPr/>
            </a:pPr>
            <a:r>
              <a:rPr lang="en-US" altLang="zh-CN" sz="1600" b="1" dirty="0"/>
              <a:t>miRNA</a:t>
            </a:r>
            <a:r>
              <a:rPr lang="zh-CN" altLang="en-US" sz="1600" b="1" dirty="0"/>
              <a:t>芯片</a:t>
            </a:r>
            <a:endParaRPr lang="zh-CN" altLang="en-US" sz="1600" b="1" dirty="0"/>
          </a:p>
        </p:txBody>
      </p:sp>
      <p:sp>
        <p:nvSpPr>
          <p:cNvPr id="66587" name="TextBox 11"/>
          <p:cNvSpPr txBox="1">
            <a:spLocks noChangeArrowheads="1"/>
          </p:cNvSpPr>
          <p:nvPr/>
        </p:nvSpPr>
        <p:spPr bwMode="auto">
          <a:xfrm rot="19564089">
            <a:off x="2816264" y="4999160"/>
            <a:ext cx="10128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600" b="1" dirty="0">
                <a:solidFill>
                  <a:srgbClr val="FF0000"/>
                </a:solidFill>
              </a:rPr>
              <a:t>神经科学</a:t>
            </a:r>
            <a:endParaRPr lang="zh-CN" altLang="en-US" sz="1600" b="1" dirty="0">
              <a:solidFill>
                <a:srgbClr val="FF0000"/>
              </a:solidFill>
            </a:endParaRPr>
          </a:p>
        </p:txBody>
      </p:sp>
      <p:sp>
        <p:nvSpPr>
          <p:cNvPr id="66588" name="TextBox 12"/>
          <p:cNvSpPr txBox="1">
            <a:spLocks noChangeArrowheads="1"/>
          </p:cNvSpPr>
          <p:nvPr/>
        </p:nvSpPr>
        <p:spPr bwMode="auto">
          <a:xfrm rot="2678293">
            <a:off x="4695585" y="5099485"/>
            <a:ext cx="10128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600" b="1" dirty="0">
                <a:solidFill>
                  <a:srgbClr val="FF0000"/>
                </a:solidFill>
              </a:rPr>
              <a:t>头脑风暴</a:t>
            </a:r>
            <a:endParaRPr lang="zh-CN" altLang="en-US" sz="1600" b="1" dirty="0">
              <a:solidFill>
                <a:srgbClr val="FF0000"/>
              </a:solidFill>
            </a:endParaRPr>
          </a:p>
        </p:txBody>
      </p:sp>
      <p:sp>
        <p:nvSpPr>
          <p:cNvPr id="66589" name="TextBox 13"/>
          <p:cNvSpPr txBox="1">
            <a:spLocks noChangeArrowheads="1"/>
          </p:cNvSpPr>
          <p:nvPr/>
        </p:nvSpPr>
        <p:spPr bwMode="auto">
          <a:xfrm>
            <a:off x="3417888" y="6232525"/>
            <a:ext cx="22765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b="1" dirty="0">
                <a:solidFill>
                  <a:srgbClr val="FF0000"/>
                </a:solidFill>
              </a:rPr>
              <a:t>欢迎您的加入！！！</a:t>
            </a:r>
            <a:endParaRPr lang="zh-CN" altLang="en-US" b="1" dirty="0">
              <a:solidFill>
                <a:srgbClr val="FF0000"/>
              </a:solidFill>
            </a:endParaRPr>
          </a:p>
        </p:txBody>
      </p:sp>
      <p:pic>
        <p:nvPicPr>
          <p:cNvPr id="66590" name="Picture 3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2" t="10064" r="48270" b="5787"/>
          <a:stretch>
            <a:fillRect/>
          </a:stretch>
        </p:blipFill>
        <p:spPr bwMode="auto">
          <a:xfrm>
            <a:off x="6144076" y="4107089"/>
            <a:ext cx="3239795" cy="223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a:off x="10308173" y="6263303"/>
            <a:ext cx="1005403" cy="338554"/>
          </a:xfrm>
          <a:prstGeom prst="rect">
            <a:avLst/>
          </a:prstGeom>
          <a:noFill/>
        </p:spPr>
        <p:txBody>
          <a:bodyPr wrap="none" rtlCol="0">
            <a:spAutoFit/>
          </a:bodyPr>
          <a:lstStyle/>
          <a:p>
            <a:r>
              <a:rPr lang="zh-CN" altLang="en-US" sz="1600" b="1" dirty="0"/>
              <a:t>免疫荧光</a:t>
            </a:r>
            <a:endParaRPr lang="zh-CN" altLang="en-US" sz="1600" b="1" dirty="0"/>
          </a:p>
        </p:txBody>
      </p:sp>
      <p:pic>
        <p:nvPicPr>
          <p:cNvPr id="34" name="图片 24"/>
          <p:cNvPicPr>
            <a:picLocks noChangeAspect="1"/>
          </p:cNvPicPr>
          <p:nvPr/>
        </p:nvPicPr>
        <p:blipFill>
          <a:blip r:embed="rId2" cstate="print"/>
          <a:srcRect t="3896" r="91544" b="3088"/>
          <a:stretch>
            <a:fillRect/>
          </a:stretch>
        </p:blipFill>
        <p:spPr bwMode="auto">
          <a:xfrm>
            <a:off x="2522198" y="3763040"/>
            <a:ext cx="309562" cy="358775"/>
          </a:xfrm>
          <a:prstGeom prst="rect">
            <a:avLst/>
          </a:prstGeom>
          <a:noFill/>
          <a:ln w="9525">
            <a:noFill/>
            <a:miter lim="800000"/>
            <a:headEnd/>
            <a:tailEnd/>
          </a:ln>
        </p:spPr>
      </p:pic>
      <p:sp>
        <p:nvSpPr>
          <p:cNvPr id="35" name="文本框 25"/>
          <p:cNvSpPr txBox="1">
            <a:spLocks noChangeArrowheads="1"/>
          </p:cNvSpPr>
          <p:nvPr/>
        </p:nvSpPr>
        <p:spPr bwMode="auto">
          <a:xfrm>
            <a:off x="2717276" y="3866706"/>
            <a:ext cx="3554730" cy="104521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90204" pitchFamily="34" charset="0"/>
              <a:buChar char="•"/>
              <a:defRPr/>
            </a:pPr>
            <a:r>
              <a:rPr lang="zh-CN" altLang="en-US" sz="1200" dirty="0">
                <a:solidFill>
                  <a:prstClr val="black"/>
                </a:solidFill>
                <a:latin typeface="微软雅黑" panose="020B0503020204020204" charset="-122"/>
                <a:ea typeface="微软雅黑" panose="020B0503020204020204" charset="-122"/>
              </a:rPr>
              <a:t>中国研究型医院学会神经再生与修复专业委员会</a:t>
            </a:r>
            <a:endParaRPr lang="en-US" altLang="zh-CN" sz="1200" dirty="0">
              <a:solidFill>
                <a:prstClr val="black"/>
              </a:solidFill>
              <a:latin typeface="微软雅黑" panose="020B0503020204020204" charset="-122"/>
              <a:ea typeface="微软雅黑" panose="020B0503020204020204" charset="-122"/>
            </a:endParaRPr>
          </a:p>
          <a:p>
            <a:pPr marR="0" lvl="0" algn="l" defTabSz="914400" rtl="0" eaLnBrk="1" fontAlgn="base" latinLnBrk="0" hangingPunct="1">
              <a:lnSpc>
                <a:spcPct val="100000"/>
              </a:lnSpc>
              <a:spcBef>
                <a:spcPct val="0"/>
              </a:spcBef>
              <a:spcAft>
                <a:spcPct val="0"/>
              </a:spcAft>
              <a:buClrTx/>
              <a:buSzTx/>
              <a:defRPr/>
            </a:pPr>
            <a:r>
              <a:rPr lang="en-US" altLang="zh-CN" sz="1200" dirty="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基础医学研究学会委员</a:t>
            </a:r>
            <a:endParaRPr lang="zh-CN" altLang="en-US" sz="1200" dirty="0">
              <a:solidFill>
                <a:prstClr val="black"/>
              </a:solidFill>
              <a:latin typeface="微软雅黑" panose="020B0503020204020204" charset="-122"/>
              <a:ea typeface="微软雅黑" panose="020B0503020204020204" charset="-122"/>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90204" pitchFamily="34" charset="0"/>
              <a:buChar char="•"/>
              <a:defRPr/>
            </a:pP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中国解剖学会会员</a:t>
            </a:r>
            <a:endPar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90204" pitchFamily="34" charset="0"/>
              <a:buChar char="•"/>
              <a:defRPr/>
            </a:pP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广东省解剖学会理事</a:t>
            </a:r>
            <a:endPar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870" y="1408112"/>
            <a:ext cx="1943667" cy="2458594"/>
          </a:xfrm>
          <a:prstGeom prst="rect">
            <a:avLst/>
          </a:prstGeom>
        </p:spPr>
      </p:pic>
      <p:pic>
        <p:nvPicPr>
          <p:cNvPr id="7" name="图片 6"/>
          <p:cNvPicPr>
            <a:picLocks noChangeAspect="1"/>
          </p:cNvPicPr>
          <p:nvPr/>
        </p:nvPicPr>
        <p:blipFill>
          <a:blip r:embed="rId6"/>
          <a:srcRect l="15482" t="38038" b="2023"/>
          <a:stretch>
            <a:fillRect/>
          </a:stretch>
        </p:blipFill>
        <p:spPr>
          <a:xfrm>
            <a:off x="9384030" y="4251325"/>
            <a:ext cx="2807335" cy="197739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493001" y="3945467"/>
            <a:ext cx="3916362" cy="2610908"/>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457200"/>
          </a:effectLst>
        </p:spPr>
      </p:pic>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2"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741692" y="1780312"/>
            <a:ext cx="3579813" cy="677108"/>
          </a:xfrm>
          <a:prstGeom prst="rect">
            <a:avLst/>
          </a:prstGeom>
          <a:noFill/>
          <a:ln w="9525">
            <a:noFill/>
            <a:miter lim="800000"/>
          </a:ln>
        </p:spPr>
        <p:txBody>
          <a:bodyPr wrap="square">
            <a:spAutoFit/>
          </a:bodyPr>
          <a:lstStyle/>
          <a:p>
            <a:pPr lvl="0" eaLnBrk="1" hangingPunct="1">
              <a:defRPr/>
            </a:pPr>
            <a:r>
              <a:rPr lang="zh-CN" altLang="en-US" sz="1400" b="1" dirty="0" smtClean="0">
                <a:solidFill>
                  <a:prstClr val="black"/>
                </a:solidFill>
                <a:latin typeface="微软雅黑" panose="020B0503020204020204" charset="-122"/>
                <a:ea typeface="微软雅黑" panose="020B0503020204020204" charset="-122"/>
              </a:rPr>
              <a:t>学术硕士：临床医学</a:t>
            </a:r>
            <a:r>
              <a:rPr lang="en-US" altLang="zh-CN" sz="1400" b="1" dirty="0" smtClean="0">
                <a:solidFill>
                  <a:prstClr val="black"/>
                </a:solidFill>
                <a:latin typeface="微软雅黑" panose="020B0503020204020204" charset="-122"/>
                <a:ea typeface="微软雅黑" panose="020B0503020204020204" charset="-122"/>
              </a:rPr>
              <a:t>               </a:t>
            </a:r>
            <a:endParaRPr lang="en-US" altLang="zh-CN" sz="1400" b="1" dirty="0" smtClean="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smtClean="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30200" y="4103224"/>
            <a:ext cx="1920875" cy="978729"/>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(20) </a:t>
            </a:r>
            <a:r>
              <a:rPr lang="en-US" altLang="zh-CN" sz="1200" dirty="0" smtClean="0">
                <a:solidFill>
                  <a:prstClr val="black"/>
                </a:solidFill>
                <a:latin typeface="微软雅黑" panose="020B0503020204020204" charset="-122"/>
                <a:ea typeface="微软雅黑" panose="020B0503020204020204" charset="-122"/>
              </a:rPr>
              <a:t>39380270</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defRPr/>
            </a:pPr>
            <a:r>
              <a:rPr lang="en-US" altLang="zh-CN" sz="1200" dirty="0" smtClean="0">
                <a:solidFill>
                  <a:prstClr val="black"/>
                </a:solidFill>
                <a:latin typeface="微软雅黑" panose="020B0503020204020204" charset="-122"/>
                <a:ea typeface="微软雅黑" panose="020B0503020204020204" charset="-122"/>
              </a:rPr>
              <a:t>Email:leijx@scut.edu.cn</a:t>
            </a:r>
            <a:endParaRPr lang="en-US" altLang="zh-CN" sz="1200" dirty="0">
              <a:solidFill>
                <a:prstClr val="black"/>
              </a:solidFill>
              <a:latin typeface="微软雅黑" panose="020B0503020204020204" charset="-122"/>
              <a:ea typeface="微软雅黑" panose="020B0503020204020204" charset="-122"/>
            </a:endParaRPr>
          </a:p>
          <a:p>
            <a:pPr marL="0" marR="0" lvl="0" indent="0" algn="l" defTabSz="914400" rtl="0" eaLnBrk="1" fontAlgn="base" latinLnBrk="0" hangingPunct="1">
              <a:lnSpc>
                <a:spcPct val="120000"/>
              </a:lnSpc>
              <a:spcBef>
                <a:spcPct val="0"/>
              </a:spcBef>
              <a:spcAft>
                <a:spcPct val="0"/>
              </a:spcAft>
              <a:buClrTx/>
              <a:buSzTx/>
              <a:buFontTx/>
              <a:buNone/>
              <a:defRPr/>
            </a:pPr>
            <a:endPar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846573" y="1725855"/>
            <a:ext cx="4630879" cy="2344937"/>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rPr>
              <a:t>研究方向</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rPr>
              <a:t>:</a:t>
            </a:r>
            <a:endPar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endParaRPr>
          </a:p>
          <a:p>
            <a:pPr lvl="0" eaLnBrk="1" hangingPunct="1">
              <a:lnSpc>
                <a:spcPct val="120000"/>
              </a:lnSpc>
              <a:spcBef>
                <a:spcPts val="600"/>
              </a:spcBef>
              <a:defRPr/>
            </a:pPr>
            <a:r>
              <a:rPr kumimoji="0" lang="zh-CN" altLang="en-US" sz="120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rPr>
              <a:t>干细胞在</a:t>
            </a:r>
            <a:r>
              <a:rPr lang="zh-CN" altLang="en-US" sz="1200" dirty="0" smtClean="0">
                <a:solidFill>
                  <a:prstClr val="black"/>
                </a:solidFill>
                <a:latin typeface="微软雅黑" panose="020B0503020204020204" charset="-122"/>
                <a:ea typeface="微软雅黑" panose="020B0503020204020204" charset="-122"/>
              </a:rPr>
              <a:t>肝纤维化以及免疫</a:t>
            </a:r>
            <a:r>
              <a:rPr lang="zh-CN" altLang="en-US" sz="1200" dirty="0">
                <a:solidFill>
                  <a:prstClr val="black"/>
                </a:solidFill>
                <a:latin typeface="微软雅黑" panose="020B0503020204020204" charset="-122"/>
                <a:ea typeface="微软雅黑" panose="020B0503020204020204" charset="-122"/>
              </a:rPr>
              <a:t>紊乱疾病中</a:t>
            </a:r>
            <a:r>
              <a:rPr kumimoji="0" lang="zh-CN" altLang="en-US" sz="120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rPr>
              <a:t>应用研究</a:t>
            </a:r>
            <a:endPar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rPr>
              <a:t>主要业绩</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rPr>
              <a:t>:</a:t>
            </a:r>
            <a:endPar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endParaRPr>
          </a:p>
          <a:p>
            <a:pPr lvl="0" eaLnBrk="1" hangingPunct="1">
              <a:lnSpc>
                <a:spcPct val="120000"/>
              </a:lnSpc>
              <a:spcBef>
                <a:spcPts val="600"/>
              </a:spcBef>
              <a:defRPr/>
            </a:pPr>
            <a:r>
              <a:rPr lang="zh-CN" altLang="en-US" sz="1200" dirty="0">
                <a:solidFill>
                  <a:prstClr val="black"/>
                </a:solidFill>
                <a:latin typeface="微软雅黑" panose="020B0503020204020204" charset="-122"/>
                <a:ea typeface="微软雅黑" panose="020B0503020204020204" charset="-122"/>
              </a:rPr>
              <a:t>发表</a:t>
            </a:r>
            <a:r>
              <a:rPr lang="en-US" altLang="zh-CN" sz="1200" dirty="0">
                <a:solidFill>
                  <a:prstClr val="black"/>
                </a:solidFill>
                <a:latin typeface="微软雅黑" panose="020B0503020204020204" charset="-122"/>
                <a:ea typeface="微软雅黑" panose="020B0503020204020204" charset="-122"/>
              </a:rPr>
              <a:t>SCI </a:t>
            </a:r>
            <a:r>
              <a:rPr lang="zh-CN" altLang="en-US" sz="1200" dirty="0">
                <a:solidFill>
                  <a:prstClr val="black"/>
                </a:solidFill>
                <a:latin typeface="微软雅黑" panose="020B0503020204020204" charset="-122"/>
                <a:ea typeface="微软雅黑" panose="020B0503020204020204" charset="-122"/>
              </a:rPr>
              <a:t>及核心期刊论文</a:t>
            </a:r>
            <a:r>
              <a:rPr lang="en-US" altLang="zh-CN" sz="1200" dirty="0">
                <a:solidFill>
                  <a:prstClr val="black"/>
                </a:solidFill>
                <a:latin typeface="微软雅黑" panose="020B0503020204020204" charset="-122"/>
                <a:ea typeface="微软雅黑" panose="020B0503020204020204" charset="-122"/>
              </a:rPr>
              <a:t>20</a:t>
            </a:r>
            <a:r>
              <a:rPr lang="zh-CN" altLang="en-US" sz="1200" dirty="0">
                <a:solidFill>
                  <a:prstClr val="black"/>
                </a:solidFill>
                <a:latin typeface="微软雅黑" panose="020B0503020204020204" charset="-122"/>
                <a:ea typeface="微软雅黑" panose="020B0503020204020204" charset="-122"/>
              </a:rPr>
              <a:t>余</a:t>
            </a:r>
            <a:r>
              <a:rPr lang="zh-CN" altLang="en-US" sz="1200" dirty="0" smtClean="0">
                <a:solidFill>
                  <a:prstClr val="black"/>
                </a:solidFill>
                <a:latin typeface="微软雅黑" panose="020B0503020204020204" charset="-122"/>
                <a:ea typeface="微软雅黑" panose="020B0503020204020204" charset="-122"/>
              </a:rPr>
              <a:t>篇，专利一项</a:t>
            </a:r>
            <a:endPar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rPr>
              <a:t>研究资助</a:t>
            </a:r>
            <a:r>
              <a:rPr kumimoji="0" lang="en-US" altLang="zh-CN"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rPr>
              <a:t>:</a:t>
            </a:r>
            <a:endParaRPr kumimoji="0" lang="en-US" altLang="zh-CN"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endParaRPr>
          </a:p>
          <a:p>
            <a:pPr lvl="0" eaLnBrk="1" hangingPunct="1">
              <a:lnSpc>
                <a:spcPct val="130000"/>
              </a:lnSpc>
              <a:spcBef>
                <a:spcPts val="600"/>
              </a:spcBef>
              <a:defRPr/>
            </a:pPr>
            <a:r>
              <a:rPr lang="zh-CN" altLang="en-US" sz="1200" dirty="0">
                <a:solidFill>
                  <a:prstClr val="black"/>
                </a:solidFill>
                <a:latin typeface="微软雅黑" panose="020B0503020204020204" charset="-122"/>
                <a:ea typeface="微软雅黑" panose="020B0503020204020204" charset="-122"/>
              </a:rPr>
              <a:t>研究分别获得国家自然</a:t>
            </a:r>
            <a:r>
              <a:rPr lang="zh-CN" altLang="en-US" sz="1200" dirty="0" smtClean="0">
                <a:solidFill>
                  <a:prstClr val="black"/>
                </a:solidFill>
                <a:latin typeface="微软雅黑" panose="020B0503020204020204" charset="-122"/>
                <a:ea typeface="微软雅黑" panose="020B0503020204020204" charset="-122"/>
              </a:rPr>
              <a:t>基金、</a:t>
            </a:r>
            <a:r>
              <a:rPr lang="zh-CN" altLang="en-US" sz="1200" dirty="0">
                <a:solidFill>
                  <a:prstClr val="black"/>
                </a:solidFill>
                <a:latin typeface="微软雅黑" panose="020B0503020204020204" charset="-122"/>
                <a:ea typeface="微软雅黑" panose="020B0503020204020204" charset="-122"/>
              </a:rPr>
              <a:t>省</a:t>
            </a:r>
            <a:r>
              <a:rPr lang="zh-CN" altLang="en-US" sz="1200" dirty="0" smtClean="0">
                <a:solidFill>
                  <a:prstClr val="black"/>
                </a:solidFill>
                <a:latin typeface="微软雅黑" panose="020B0503020204020204" charset="-122"/>
                <a:ea typeface="微软雅黑" panose="020B0503020204020204" charset="-122"/>
              </a:rPr>
              <a:t>自然、高校双一流建设项目以及教育部热带病开放实验室项目资助。</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61665"/>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雷俊霞 </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3" y="519113"/>
            <a:ext cx="5251450" cy="5222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noProof="0" dirty="0" smtClean="0">
                <a:ln>
                  <a:noFill/>
                </a:ln>
                <a:solidFill>
                  <a:srgbClr val="FFFFFF"/>
                </a:solidFill>
                <a:effectLst/>
                <a:uLnTx/>
                <a:uFillTx/>
                <a:latin typeface="微软雅黑" panose="020B0503020204020204" charset="-122"/>
                <a:ea typeface="微软雅黑" panose="020B0503020204020204" charset="-122"/>
                <a:cs typeface="+mn-cs"/>
              </a:rPr>
              <a:t>副</a:t>
            </a: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教授 硕士研究生导师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华南理工大学医学院</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1441420"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类型</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2" cstate="print"/>
          <a:srcRect t="3896" r="91544" b="3088"/>
          <a:stretch>
            <a:fillRect/>
          </a:stretch>
        </p:blipFill>
        <p:spPr bwMode="auto">
          <a:xfrm>
            <a:off x="2530740" y="232436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330914"/>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2"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3"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2" cstate="print"/>
          <a:srcRect t="3896" r="91544" b="3088"/>
          <a:stretch>
            <a:fillRect/>
          </a:stretch>
        </p:blipFill>
        <p:spPr bwMode="auto">
          <a:xfrm>
            <a:off x="2525713" y="4686087"/>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98056" y="4711585"/>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 name="文本框 25"/>
          <p:cNvSpPr txBox="1">
            <a:spLocks noChangeArrowheads="1"/>
          </p:cNvSpPr>
          <p:nvPr/>
        </p:nvSpPr>
        <p:spPr bwMode="auto">
          <a:xfrm>
            <a:off x="2741692" y="2732426"/>
            <a:ext cx="3467616" cy="172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9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9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9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90204" pitchFamily="34" charset="0"/>
              <a:defRPr>
                <a:solidFill>
                  <a:schemeClr val="tx1"/>
                </a:solidFill>
                <a:latin typeface="Calibri" panose="020F0502020204030204" charset="0"/>
                <a:ea typeface="宋体" panose="02010600030101010101" pitchFamily="2" charset="-122"/>
              </a:defRPr>
            </a:lvl9pPr>
          </a:lstStyle>
          <a:p>
            <a:pPr>
              <a:lnSpc>
                <a:spcPct val="150000"/>
              </a:lnSpc>
            </a:pPr>
            <a:r>
              <a:rPr lang="en-US" altLang="zh-CN" sz="1200" dirty="0" smtClean="0">
                <a:solidFill>
                  <a:srgbClr val="000000"/>
                </a:solidFill>
                <a:latin typeface="微软雅黑" panose="020B0503020204020204" charset="-122"/>
                <a:ea typeface="微软雅黑" panose="020B0503020204020204" charset="-122"/>
              </a:rPr>
              <a:t>2017-</a:t>
            </a:r>
            <a:r>
              <a:rPr lang="zh-CN" altLang="en-US" sz="1200" dirty="0" smtClean="0">
                <a:solidFill>
                  <a:srgbClr val="000000"/>
                </a:solidFill>
                <a:latin typeface="微软雅黑" panose="020B0503020204020204" charset="-122"/>
                <a:ea typeface="微软雅黑" panose="020B0503020204020204" charset="-122"/>
              </a:rPr>
              <a:t>至今   华南理工大学医学院工作  </a:t>
            </a:r>
            <a:endParaRPr lang="en-US" altLang="zh-CN" sz="1200" dirty="0" smtClean="0">
              <a:solidFill>
                <a:srgbClr val="000000"/>
              </a:solidFill>
              <a:latin typeface="微软雅黑" panose="020B0503020204020204" charset="-122"/>
              <a:ea typeface="微软雅黑" panose="020B0503020204020204" charset="-122"/>
            </a:endParaRPr>
          </a:p>
          <a:p>
            <a:pPr>
              <a:lnSpc>
                <a:spcPct val="150000"/>
              </a:lnSpc>
            </a:pPr>
            <a:r>
              <a:rPr lang="en-US" altLang="zh-CN" sz="1200" dirty="0" smtClean="0">
                <a:solidFill>
                  <a:srgbClr val="000000"/>
                </a:solidFill>
                <a:latin typeface="微软雅黑" panose="020B0503020204020204" charset="-122"/>
                <a:ea typeface="微软雅黑" panose="020B0503020204020204" charset="-122"/>
              </a:rPr>
              <a:t>2016-2017   </a:t>
            </a:r>
            <a:r>
              <a:rPr lang="zh-CN" altLang="en-US" sz="1200" dirty="0" smtClean="0">
                <a:solidFill>
                  <a:srgbClr val="000000"/>
                </a:solidFill>
                <a:latin typeface="微软雅黑" panose="020B0503020204020204" charset="-122"/>
                <a:ea typeface="微软雅黑" panose="020B0503020204020204" charset="-122"/>
              </a:rPr>
              <a:t>南加州大学凯克医学院 访学  </a:t>
            </a:r>
            <a:endParaRPr lang="en-US" altLang="zh-CN" sz="1200" dirty="0">
              <a:solidFill>
                <a:srgbClr val="000000"/>
              </a:solidFill>
              <a:latin typeface="微软雅黑" panose="020B0503020204020204" charset="-122"/>
              <a:ea typeface="微软雅黑" panose="020B0503020204020204" charset="-122"/>
            </a:endParaRPr>
          </a:p>
          <a:p>
            <a:pPr>
              <a:lnSpc>
                <a:spcPct val="150000"/>
              </a:lnSpc>
            </a:pPr>
            <a:r>
              <a:rPr lang="en-US" altLang="zh-CN" sz="1200" dirty="0" smtClean="0">
                <a:solidFill>
                  <a:srgbClr val="000000"/>
                </a:solidFill>
                <a:latin typeface="微软雅黑" panose="020B0503020204020204" charset="-122"/>
                <a:ea typeface="微软雅黑" panose="020B0503020204020204" charset="-122"/>
              </a:rPr>
              <a:t>2004-2016   </a:t>
            </a:r>
            <a:r>
              <a:rPr lang="zh-CN" altLang="en-US" sz="1200" dirty="0" smtClean="0">
                <a:solidFill>
                  <a:srgbClr val="000000"/>
                </a:solidFill>
                <a:latin typeface="微软雅黑" panose="020B0503020204020204" charset="-122"/>
                <a:ea typeface="微软雅黑" panose="020B0503020204020204" charset="-122"/>
              </a:rPr>
              <a:t>中山大学中山医学院工作  </a:t>
            </a:r>
            <a:endParaRPr lang="en-US" altLang="zh-CN" sz="1200" dirty="0" smtClean="0">
              <a:solidFill>
                <a:srgbClr val="000000"/>
              </a:solidFill>
              <a:latin typeface="微软雅黑" panose="020B0503020204020204" charset="-122"/>
              <a:ea typeface="微软雅黑" panose="020B0503020204020204" charset="-122"/>
            </a:endParaRPr>
          </a:p>
          <a:p>
            <a:pPr>
              <a:lnSpc>
                <a:spcPct val="150000"/>
              </a:lnSpc>
            </a:pPr>
            <a:r>
              <a:rPr lang="en-US" altLang="zh-CN" sz="1200" dirty="0" smtClean="0">
                <a:solidFill>
                  <a:srgbClr val="000000"/>
                </a:solidFill>
                <a:latin typeface="微软雅黑" panose="020B0503020204020204" charset="-122"/>
                <a:ea typeface="微软雅黑" panose="020B0503020204020204" charset="-122"/>
              </a:rPr>
              <a:t>2004</a:t>
            </a:r>
            <a:r>
              <a:rPr lang="zh-CN" altLang="en-US" sz="1200" dirty="0">
                <a:solidFill>
                  <a:srgbClr val="000000"/>
                </a:solidFill>
                <a:latin typeface="微软雅黑" panose="020B0503020204020204" charset="-122"/>
                <a:ea typeface="微软雅黑" panose="020B0503020204020204" charset="-122"/>
              </a:rPr>
              <a:t>年毕业于中山大学、病理生理学、医学博士</a:t>
            </a:r>
            <a:endParaRPr lang="en-US" altLang="zh-CN" sz="1200" dirty="0">
              <a:solidFill>
                <a:srgbClr val="000000"/>
              </a:solidFill>
              <a:latin typeface="微软雅黑" panose="020B0503020204020204" charset="-122"/>
              <a:ea typeface="微软雅黑" panose="020B0503020204020204" charset="-122"/>
            </a:endParaRPr>
          </a:p>
          <a:p>
            <a:pPr>
              <a:lnSpc>
                <a:spcPct val="150000"/>
              </a:lnSpc>
            </a:pPr>
            <a:r>
              <a:rPr lang="en-US" altLang="zh-CN" sz="1200" dirty="0">
                <a:solidFill>
                  <a:srgbClr val="000000"/>
                </a:solidFill>
                <a:latin typeface="微软雅黑" panose="020B0503020204020204" charset="-122"/>
                <a:ea typeface="微软雅黑" panose="020B0503020204020204" charset="-122"/>
              </a:rPr>
              <a:t>1996</a:t>
            </a:r>
            <a:r>
              <a:rPr lang="zh-CN" altLang="en-US" sz="1200" dirty="0">
                <a:solidFill>
                  <a:srgbClr val="000000"/>
                </a:solidFill>
                <a:latin typeface="微软雅黑" panose="020B0503020204020204" charset="-122"/>
                <a:ea typeface="微软雅黑" panose="020B0503020204020204" charset="-122"/>
              </a:rPr>
              <a:t>年毕业于郑州大学、医学免疫学、硕士</a:t>
            </a:r>
            <a:endParaRPr lang="en-US" altLang="zh-CN" sz="1200" dirty="0">
              <a:solidFill>
                <a:srgbClr val="000000"/>
              </a:solidFill>
              <a:latin typeface="微软雅黑" panose="020B0503020204020204" charset="-122"/>
              <a:ea typeface="微软雅黑" panose="020B0503020204020204" charset="-122"/>
            </a:endParaRPr>
          </a:p>
          <a:p>
            <a:pPr>
              <a:lnSpc>
                <a:spcPct val="150000"/>
              </a:lnSpc>
            </a:pPr>
            <a:r>
              <a:rPr lang="en-US" altLang="zh-CN" sz="1200" dirty="0">
                <a:solidFill>
                  <a:srgbClr val="000000"/>
                </a:solidFill>
                <a:latin typeface="微软雅黑" panose="020B0503020204020204" charset="-122"/>
                <a:ea typeface="微软雅黑" panose="020B0503020204020204" charset="-122"/>
              </a:rPr>
              <a:t>1992</a:t>
            </a:r>
            <a:r>
              <a:rPr lang="zh-CN" altLang="en-US" sz="1200" dirty="0">
                <a:solidFill>
                  <a:srgbClr val="000000"/>
                </a:solidFill>
                <a:latin typeface="微软雅黑" panose="020B0503020204020204" charset="-122"/>
                <a:ea typeface="微软雅黑" panose="020B0503020204020204" charset="-122"/>
              </a:rPr>
              <a:t>年毕业于郑州大学、临床医疗系、学士</a:t>
            </a:r>
            <a:endParaRPr lang="zh-CN" altLang="en-US" sz="1200" dirty="0">
              <a:solidFill>
                <a:srgbClr val="000000"/>
              </a:solidFill>
              <a:latin typeface="微软雅黑" panose="020B0503020204020204" charset="-122"/>
              <a:ea typeface="微软雅黑" panose="020B0503020204020204" charset="-122"/>
            </a:endParaRPr>
          </a:p>
        </p:txBody>
      </p:sp>
      <p:sp>
        <p:nvSpPr>
          <p:cNvPr id="3" name="矩形 2"/>
          <p:cNvSpPr/>
          <p:nvPr/>
        </p:nvSpPr>
        <p:spPr>
          <a:xfrm>
            <a:off x="2808288" y="5055366"/>
            <a:ext cx="6096000" cy="1272143"/>
          </a:xfrm>
          <a:prstGeom prst="rect">
            <a:avLst/>
          </a:prstGeom>
        </p:spPr>
        <p:txBody>
          <a:bodyPr>
            <a:spAutoFit/>
          </a:bodyPr>
          <a:lstStyle/>
          <a:p>
            <a:pPr>
              <a:lnSpc>
                <a:spcPts val="2300"/>
              </a:lnSpc>
            </a:pPr>
            <a:r>
              <a:rPr lang="zh-CN" altLang="en-US" sz="1200" dirty="0">
                <a:solidFill>
                  <a:srgbClr val="000000"/>
                </a:solidFill>
                <a:latin typeface="微软雅黑" panose="020B0503020204020204" charset="-122"/>
                <a:ea typeface="微软雅黑" panose="020B0503020204020204" charset="-122"/>
              </a:rPr>
              <a:t>中山大学学报（医学科学版）审稿人</a:t>
            </a:r>
            <a:r>
              <a:rPr lang="zh-CN" altLang="en-US" sz="1200" dirty="0" smtClean="0">
                <a:solidFill>
                  <a:srgbClr val="000000"/>
                </a:solidFill>
                <a:latin typeface="微软雅黑" panose="020B0503020204020204" charset="-122"/>
                <a:ea typeface="微软雅黑" panose="020B0503020204020204" charset="-122"/>
              </a:rPr>
              <a:t>、</a:t>
            </a:r>
            <a:endParaRPr lang="en-US" altLang="zh-CN" sz="1200" dirty="0" smtClean="0">
              <a:solidFill>
                <a:srgbClr val="000000"/>
              </a:solidFill>
              <a:latin typeface="微软雅黑" panose="020B0503020204020204" charset="-122"/>
              <a:ea typeface="微软雅黑" panose="020B0503020204020204" charset="-122"/>
            </a:endParaRPr>
          </a:p>
          <a:p>
            <a:pPr>
              <a:lnSpc>
                <a:spcPts val="2300"/>
              </a:lnSpc>
            </a:pPr>
            <a:r>
              <a:rPr lang="zh-CN" altLang="en-US" sz="1200" dirty="0">
                <a:solidFill>
                  <a:srgbClr val="000000"/>
                </a:solidFill>
                <a:latin typeface="微软雅黑" panose="020B0503020204020204" charset="-122"/>
                <a:ea typeface="微软雅黑" panose="020B0503020204020204" charset="-122"/>
              </a:rPr>
              <a:t>广东省病理生理学会第一届心血管专业委员会青年委员会委员</a:t>
            </a:r>
            <a:endParaRPr lang="en-US" altLang="zh-CN" sz="1200" dirty="0" smtClean="0">
              <a:solidFill>
                <a:srgbClr val="000000"/>
              </a:solidFill>
              <a:latin typeface="微软雅黑" panose="020B0503020204020204" charset="-122"/>
              <a:ea typeface="微软雅黑" panose="020B0503020204020204" charset="-122"/>
            </a:endParaRPr>
          </a:p>
          <a:p>
            <a:pPr>
              <a:lnSpc>
                <a:spcPts val="2300"/>
              </a:lnSpc>
            </a:pPr>
            <a:r>
              <a:rPr lang="zh-CN" altLang="en-US" sz="1200" dirty="0" smtClean="0">
                <a:solidFill>
                  <a:srgbClr val="000000"/>
                </a:solidFill>
                <a:latin typeface="微软雅黑" panose="020B0503020204020204" charset="-122"/>
                <a:ea typeface="微软雅黑" panose="020B0503020204020204" charset="-122"/>
              </a:rPr>
              <a:t>中国</a:t>
            </a:r>
            <a:r>
              <a:rPr lang="zh-CN" altLang="en-US" sz="1200" dirty="0">
                <a:solidFill>
                  <a:srgbClr val="000000"/>
                </a:solidFill>
                <a:latin typeface="微软雅黑" panose="020B0503020204020204" charset="-122"/>
                <a:ea typeface="微软雅黑" panose="020B0503020204020204" charset="-122"/>
              </a:rPr>
              <a:t>病理生理学会会员及机能学分会</a:t>
            </a:r>
            <a:r>
              <a:rPr lang="zh-CN" altLang="en-US" sz="1200" dirty="0" smtClean="0">
                <a:solidFill>
                  <a:srgbClr val="000000"/>
                </a:solidFill>
                <a:latin typeface="微软雅黑" panose="020B0503020204020204" charset="-122"/>
                <a:ea typeface="微软雅黑" panose="020B0503020204020204" charset="-122"/>
              </a:rPr>
              <a:t>会员</a:t>
            </a:r>
            <a:endParaRPr lang="en-US" altLang="zh-CN" sz="1200" dirty="0" smtClean="0">
              <a:solidFill>
                <a:srgbClr val="000000"/>
              </a:solidFill>
              <a:latin typeface="微软雅黑" panose="020B0503020204020204" charset="-122"/>
              <a:ea typeface="微软雅黑" panose="020B0503020204020204" charset="-122"/>
            </a:endParaRPr>
          </a:p>
          <a:p>
            <a:pPr>
              <a:lnSpc>
                <a:spcPts val="2300"/>
              </a:lnSpc>
            </a:pPr>
            <a:r>
              <a:rPr lang="zh-CN" altLang="en-US" sz="1200" dirty="0" smtClean="0">
                <a:solidFill>
                  <a:srgbClr val="000000"/>
                </a:solidFill>
                <a:latin typeface="微软雅黑" panose="020B0503020204020204" charset="-122"/>
                <a:ea typeface="微软雅黑" panose="020B0503020204020204" charset="-122"/>
              </a:rPr>
              <a:t>广东省免疫学会会员</a:t>
            </a:r>
            <a:endParaRPr lang="zh-CN" altLang="en-US" sz="1200" dirty="0">
              <a:solidFill>
                <a:srgbClr val="00000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452438" y="1300163"/>
            <a:ext cx="1797050" cy="27098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照片</a:t>
            </a:r>
            <a:endParaRPr kumimoji="0" lang="zh-CN" alt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矩形 5"/>
          <p:cNvSpPr/>
          <p:nvPr/>
        </p:nvSpPr>
        <p:spPr>
          <a:xfrm>
            <a:off x="2382838" y="0"/>
            <a:ext cx="8243888"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3076" name="文本框 11"/>
          <p:cNvSpPr txBox="1"/>
          <p:nvPr/>
        </p:nvSpPr>
        <p:spPr>
          <a:xfrm>
            <a:off x="2560638" y="1649413"/>
            <a:ext cx="3703637" cy="5302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a:lnSpc>
                <a:spcPct val="120000"/>
              </a:lnSpc>
              <a:spcBef>
                <a:spcPct val="0"/>
              </a:spcBef>
              <a:buFontTx/>
              <a:buNone/>
            </a:pPr>
            <a:r>
              <a:rPr lang="zh-CN" altLang="en-US" sz="1200" dirty="0">
                <a:latin typeface="微软雅黑" panose="020B0503020204020204" charset="-122"/>
                <a:ea typeface="微软雅黑" panose="020B0503020204020204" charset="-122"/>
              </a:rPr>
              <a:t>学术硕士：</a:t>
            </a:r>
            <a:r>
              <a:rPr lang="zh-CN" altLang="en-US" sz="1200" b="1" dirty="0">
                <a:solidFill>
                  <a:srgbClr val="F82685"/>
                </a:solidFill>
                <a:latin typeface="微软雅黑" panose="020B0503020204020204" charset="-122"/>
                <a:ea typeface="微软雅黑" panose="020B0503020204020204" charset="-122"/>
              </a:rPr>
              <a:t>临床医学</a:t>
            </a:r>
            <a:r>
              <a:rPr lang="zh-CN" altLang="en-US" sz="1200" dirty="0">
                <a:latin typeface="微软雅黑" panose="020B0503020204020204" charset="-122"/>
                <a:ea typeface="微软雅黑" panose="020B0503020204020204" charset="-122"/>
              </a:rPr>
              <a:t>；生物学；生物医学工程</a:t>
            </a:r>
            <a:endParaRPr lang="zh-CN" altLang="en-US" sz="1200" dirty="0">
              <a:latin typeface="微软雅黑" panose="020B0503020204020204" charset="-122"/>
              <a:ea typeface="微软雅黑" panose="020B0503020204020204" charset="-122"/>
            </a:endParaRPr>
          </a:p>
          <a:p>
            <a:pPr marL="0" lvl="0" indent="0">
              <a:lnSpc>
                <a:spcPct val="120000"/>
              </a:lnSpc>
              <a:spcBef>
                <a:spcPct val="0"/>
              </a:spcBef>
              <a:buFontTx/>
              <a:buNone/>
            </a:pPr>
            <a:r>
              <a:rPr lang="zh-CN" altLang="en-US" sz="1200" dirty="0">
                <a:latin typeface="微软雅黑" panose="020B0503020204020204" charset="-122"/>
                <a:ea typeface="微软雅黑" panose="020B0503020204020204" charset="-122"/>
              </a:rPr>
              <a:t>专业硕士：药学</a:t>
            </a:r>
            <a:endParaRPr lang="zh-CN" altLang="en-US" sz="1200" dirty="0">
              <a:latin typeface="微软雅黑" panose="020B0503020204020204" charset="-122"/>
              <a:ea typeface="微软雅黑" panose="020B0503020204020204" charset="-122"/>
            </a:endParaRPr>
          </a:p>
        </p:txBody>
      </p:sp>
      <p:sp>
        <p:nvSpPr>
          <p:cNvPr id="3077" name="文本框 12"/>
          <p:cNvSpPr txBox="1"/>
          <p:nvPr/>
        </p:nvSpPr>
        <p:spPr>
          <a:xfrm>
            <a:off x="346075" y="4251325"/>
            <a:ext cx="1920875" cy="968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a:lnSpc>
                <a:spcPct val="120000"/>
              </a:lnSpc>
              <a:spcBef>
                <a:spcPct val="0"/>
              </a:spcBef>
              <a:buFontTx/>
              <a:buNone/>
            </a:pPr>
            <a:r>
              <a:rPr lang="en-US" altLang="zh-CN" sz="1200" dirty="0">
                <a:latin typeface="微软雅黑" panose="020B0503020204020204" charset="-122"/>
                <a:ea typeface="微软雅黑" panose="020B0503020204020204" charset="-122"/>
              </a:rPr>
              <a:t>Email: liyh2016@scut.edu.cn</a:t>
            </a:r>
            <a:endParaRPr lang="en-US" altLang="zh-CN" sz="1200" dirty="0">
              <a:latin typeface="微软雅黑" panose="020B0503020204020204" charset="-122"/>
              <a:ea typeface="微软雅黑" panose="020B0503020204020204" charset="-122"/>
            </a:endParaRPr>
          </a:p>
          <a:p>
            <a:pPr marL="0" lvl="0" indent="0">
              <a:lnSpc>
                <a:spcPct val="120000"/>
              </a:lnSpc>
              <a:spcBef>
                <a:spcPct val="0"/>
              </a:spcBef>
              <a:buFontTx/>
              <a:buNone/>
            </a:pPr>
            <a:endParaRPr lang="en-US" altLang="zh-CN" sz="1200" dirty="0">
              <a:latin typeface="微软雅黑" panose="020B0503020204020204" charset="-122"/>
              <a:ea typeface="微软雅黑" panose="020B0503020204020204" charset="-122"/>
            </a:endParaRPr>
          </a:p>
          <a:p>
            <a:pPr marL="0" lvl="0" indent="0">
              <a:lnSpc>
                <a:spcPct val="120000"/>
              </a:lnSpc>
              <a:spcBef>
                <a:spcPct val="0"/>
              </a:spcBef>
              <a:buFontTx/>
              <a:buNone/>
            </a:pPr>
            <a:endParaRPr lang="en-US" altLang="zh-CN" sz="1200" dirty="0">
              <a:latin typeface="微软雅黑" panose="020B0503020204020204" charset="-122"/>
              <a:ea typeface="微软雅黑" panose="020B0503020204020204" charset="-122"/>
            </a:endParaRPr>
          </a:p>
        </p:txBody>
      </p:sp>
      <p:sp>
        <p:nvSpPr>
          <p:cNvPr id="3078" name="文本框 13"/>
          <p:cNvSpPr txBox="1"/>
          <p:nvPr/>
        </p:nvSpPr>
        <p:spPr>
          <a:xfrm>
            <a:off x="6459538" y="1644650"/>
            <a:ext cx="4656137" cy="49704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FontTx/>
              <a:buNone/>
            </a:pPr>
            <a:r>
              <a:rPr lang="zh-CN" altLang="en-US" sz="1200" b="1" dirty="0">
                <a:latin typeface="微软雅黑" panose="020B0503020204020204" charset="-122"/>
                <a:ea typeface="微软雅黑" panose="020B0503020204020204" charset="-122"/>
              </a:rPr>
              <a:t>研究方向：</a:t>
            </a:r>
            <a:r>
              <a:rPr lang="zh-CN" altLang="en-US" sz="1200" b="1" dirty="0">
                <a:solidFill>
                  <a:srgbClr val="F42A5A"/>
                </a:solidFill>
                <a:latin typeface="微软雅黑" panose="020B0503020204020204" charset="-122"/>
                <a:ea typeface="微软雅黑" panose="020B0503020204020204" charset="-122"/>
              </a:rPr>
              <a:t>临床药理学</a:t>
            </a:r>
            <a:r>
              <a:rPr lang="zh-CN" altLang="en-US" sz="1200" b="1" dirty="0">
                <a:latin typeface="微软雅黑" panose="020B0503020204020204" charset="-122"/>
                <a:ea typeface="微软雅黑" panose="020B0503020204020204" charset="-122"/>
              </a:rPr>
              <a:t>（自身免疫性疾病、神经退行性疾病、心     </a:t>
            </a:r>
            <a:endParaRPr lang="en-US" altLang="zh-CN" sz="1200" b="1" dirty="0">
              <a:latin typeface="微软雅黑" panose="020B0503020204020204" charset="-122"/>
              <a:ea typeface="微软雅黑" panose="020B0503020204020204" charset="-122"/>
            </a:endParaRPr>
          </a:p>
          <a:p>
            <a:pPr marL="0" lvl="0" indent="0" eaLnBrk="1" hangingPunct="1">
              <a:lnSpc>
                <a:spcPct val="150000"/>
              </a:lnSpc>
              <a:spcBef>
                <a:spcPct val="0"/>
              </a:spcBef>
              <a:buFontTx/>
              <a:buNone/>
            </a:pPr>
            <a:r>
              <a:rPr lang="en-US" altLang="zh-CN" sz="1200" b="1" dirty="0">
                <a:latin typeface="微软雅黑" panose="020B0503020204020204" charset="-122"/>
                <a:ea typeface="微软雅黑" panose="020B0503020204020204" charset="-122"/>
              </a:rPr>
              <a:t>                 </a:t>
            </a:r>
            <a:r>
              <a:rPr lang="zh-CN" altLang="en-US" sz="1200" b="1" dirty="0">
                <a:latin typeface="微软雅黑" panose="020B0503020204020204" charset="-122"/>
                <a:ea typeface="微软雅黑" panose="020B0503020204020204" charset="-122"/>
              </a:rPr>
              <a:t>脑血管疾病等机制和药物发现及药物相互作用研究</a:t>
            </a:r>
            <a:r>
              <a:rPr lang="zh-CN" altLang="en-US" sz="1200" dirty="0">
                <a:latin typeface="微软雅黑" panose="020B0503020204020204" charset="-122"/>
                <a:ea typeface="微软雅黑" panose="020B0503020204020204" charset="-122"/>
              </a:rPr>
              <a:t>）；</a:t>
            </a:r>
            <a:endParaRPr lang="en-US" altLang="zh-CN" sz="1200" dirty="0">
              <a:latin typeface="微软雅黑" panose="020B0503020204020204" charset="-122"/>
              <a:ea typeface="微软雅黑" panose="020B0503020204020204" charset="-122"/>
            </a:endParaRPr>
          </a:p>
          <a:p>
            <a:pPr marL="0" lvl="0" indent="0" eaLnBrk="1" hangingPunct="1">
              <a:lnSpc>
                <a:spcPct val="150000"/>
              </a:lnSpc>
              <a:spcBef>
                <a:spcPct val="0"/>
              </a:spcBef>
              <a:buFontTx/>
              <a:buNone/>
            </a:pPr>
            <a:r>
              <a:rPr lang="en-US" altLang="zh-CN" sz="1200" dirty="0">
                <a:latin typeface="微软雅黑" panose="020B0503020204020204" charset="-122"/>
                <a:ea typeface="微软雅黑" panose="020B0503020204020204" charset="-122"/>
              </a:rPr>
              <a:t>                  </a:t>
            </a:r>
            <a:r>
              <a:rPr lang="zh-CN" altLang="en-US" sz="1200" dirty="0">
                <a:latin typeface="微软雅黑" panose="020B0503020204020204" charset="-122"/>
                <a:ea typeface="微软雅黑" panose="020B0503020204020204" charset="-122"/>
              </a:rPr>
              <a:t>临床药物治疗学、抗炎免疫药理、肿瘤靶向治疗</a:t>
            </a:r>
            <a:endParaRPr lang="zh-CN" altLang="en-US" sz="1200" dirty="0">
              <a:latin typeface="微软雅黑" panose="020B0503020204020204" charset="-122"/>
              <a:ea typeface="微软雅黑" panose="020B0503020204020204" charset="-122"/>
            </a:endParaRPr>
          </a:p>
          <a:p>
            <a:pPr marL="0" lvl="0" indent="0" eaLnBrk="1" hangingPunct="1">
              <a:lnSpc>
                <a:spcPct val="100000"/>
              </a:lnSpc>
              <a:spcBef>
                <a:spcPct val="0"/>
              </a:spcBef>
              <a:buFontTx/>
              <a:buNone/>
            </a:pPr>
            <a:r>
              <a:rPr lang="zh-CN" altLang="en-US" sz="1200" dirty="0">
                <a:latin typeface="微软雅黑" panose="020B0503020204020204" charset="-122"/>
                <a:ea typeface="微软雅黑" panose="020B0503020204020204" charset="-122"/>
              </a:rPr>
              <a:t>                </a:t>
            </a:r>
            <a:endParaRPr lang="zh-CN" altLang="en-US" sz="1200" dirty="0">
              <a:latin typeface="微软雅黑" panose="020B0503020204020204" charset="-122"/>
              <a:ea typeface="微软雅黑" panose="020B0503020204020204" charset="-122"/>
            </a:endParaRPr>
          </a:p>
          <a:p>
            <a:pPr marL="0" lvl="0" indent="0">
              <a:lnSpc>
                <a:spcPct val="120000"/>
              </a:lnSpc>
              <a:spcBef>
                <a:spcPts val="600"/>
              </a:spcBef>
              <a:buFontTx/>
              <a:buNone/>
            </a:pPr>
            <a:r>
              <a:rPr lang="zh-CN" altLang="en-US" sz="1200" b="1" dirty="0">
                <a:latin typeface="微软雅黑" panose="020B0503020204020204" charset="-122"/>
                <a:ea typeface="微软雅黑" panose="020B0503020204020204" charset="-122"/>
              </a:rPr>
              <a:t>主要业绩：</a:t>
            </a:r>
            <a:r>
              <a:rPr lang="zh-CN" altLang="en-US" sz="1200" dirty="0">
                <a:latin typeface="微软雅黑" panose="020B0503020204020204" charset="-122"/>
                <a:ea typeface="微软雅黑" panose="020B0503020204020204" charset="-122"/>
              </a:rPr>
              <a:t>以第一作者或通讯作者发表研究论文近</a:t>
            </a:r>
            <a:r>
              <a:rPr lang="en-US" altLang="zh-CN" sz="1200" dirty="0">
                <a:latin typeface="微软雅黑" panose="020B0503020204020204" charset="-122"/>
                <a:ea typeface="微软雅黑" panose="020B0503020204020204" charset="-122"/>
              </a:rPr>
              <a:t>30</a:t>
            </a:r>
            <a:r>
              <a:rPr lang="zh-CN" altLang="en-US" sz="1200" dirty="0">
                <a:latin typeface="微软雅黑" panose="020B0503020204020204" charset="-122"/>
                <a:ea typeface="微软雅黑" panose="020B0503020204020204" charset="-122"/>
              </a:rPr>
              <a:t>篇，其中  </a:t>
            </a:r>
            <a:endParaRPr lang="zh-CN" altLang="en-US" sz="1200" dirty="0">
              <a:latin typeface="微软雅黑" panose="020B0503020204020204" charset="-122"/>
              <a:ea typeface="微软雅黑" panose="020B0503020204020204" charset="-122"/>
            </a:endParaRPr>
          </a:p>
          <a:p>
            <a:pPr marL="0" lvl="0" indent="0">
              <a:lnSpc>
                <a:spcPct val="120000"/>
              </a:lnSpc>
              <a:spcBef>
                <a:spcPts val="600"/>
              </a:spcBef>
              <a:buFontTx/>
              <a:buNone/>
            </a:pPr>
            <a:r>
              <a:rPr lang="en-US" altLang="zh-CN" sz="1200" dirty="0">
                <a:latin typeface="微软雅黑" panose="020B0503020204020204" charset="-122"/>
                <a:ea typeface="微软雅黑" panose="020B0503020204020204" charset="-122"/>
              </a:rPr>
              <a:t>                 SCI</a:t>
            </a:r>
            <a:r>
              <a:rPr lang="zh-CN" altLang="en-US" sz="1200" dirty="0">
                <a:latin typeface="微软雅黑" panose="020B0503020204020204" charset="-122"/>
                <a:ea typeface="微软雅黑" panose="020B0503020204020204" charset="-122"/>
              </a:rPr>
              <a:t>文章近</a:t>
            </a:r>
            <a:r>
              <a:rPr lang="en-US" altLang="zh-CN" sz="1200" dirty="0">
                <a:latin typeface="微软雅黑" panose="020B0503020204020204" charset="-122"/>
                <a:ea typeface="微软雅黑" panose="020B0503020204020204" charset="-122"/>
              </a:rPr>
              <a:t>20</a:t>
            </a:r>
            <a:r>
              <a:rPr lang="zh-CN" altLang="en-US" sz="1200" dirty="0">
                <a:latin typeface="微软雅黑" panose="020B0503020204020204" charset="-122"/>
                <a:ea typeface="微软雅黑" panose="020B0503020204020204" charset="-122"/>
              </a:rPr>
              <a:t>篇，主要研究成果发表于</a:t>
            </a:r>
            <a:r>
              <a:rPr lang="en-US" altLang="zh-CN" sz="1200" dirty="0">
                <a:latin typeface="微软雅黑" panose="020B0503020204020204" charset="-122"/>
                <a:ea typeface="微软雅黑" panose="020B0503020204020204" charset="-122"/>
              </a:rPr>
              <a:t>Pharmacol</a:t>
            </a:r>
            <a:endParaRPr lang="en-US" altLang="zh-CN" sz="1200" dirty="0">
              <a:latin typeface="微软雅黑" panose="020B0503020204020204" charset="-122"/>
              <a:ea typeface="微软雅黑" panose="020B0503020204020204" charset="-122"/>
            </a:endParaRPr>
          </a:p>
          <a:p>
            <a:pPr marL="0" lvl="0" indent="0">
              <a:lnSpc>
                <a:spcPct val="120000"/>
              </a:lnSpc>
              <a:spcBef>
                <a:spcPts val="600"/>
              </a:spcBef>
              <a:buFontTx/>
              <a:buNone/>
            </a:pPr>
            <a:r>
              <a:rPr lang="en-US" altLang="zh-CN" sz="1200" dirty="0">
                <a:latin typeface="微软雅黑" panose="020B0503020204020204" charset="-122"/>
                <a:ea typeface="微软雅黑" panose="020B0503020204020204" charset="-122"/>
              </a:rPr>
              <a:t>                 Res</a:t>
            </a:r>
            <a:r>
              <a:rPr lang="zh-CN" altLang="en-US" sz="1200" dirty="0">
                <a:latin typeface="微软雅黑" panose="020B0503020204020204" charset="-122"/>
                <a:ea typeface="微软雅黑" panose="020B0503020204020204" charset="-122"/>
              </a:rPr>
              <a:t>及</a:t>
            </a:r>
            <a:r>
              <a:rPr lang="en-US" altLang="zh-CN" sz="1200" dirty="0">
                <a:latin typeface="微软雅黑" panose="020B0503020204020204" charset="-122"/>
                <a:ea typeface="微软雅黑" panose="020B0503020204020204" charset="-122"/>
              </a:rPr>
              <a:t>Chem Res in Toxicol</a:t>
            </a:r>
            <a:r>
              <a:rPr lang="zh-CN" altLang="en-US" sz="1200" dirty="0">
                <a:latin typeface="微软雅黑" panose="020B0503020204020204" charset="-122"/>
                <a:ea typeface="微软雅黑" panose="020B0503020204020204" charset="-122"/>
              </a:rPr>
              <a:t>等国际权威药理毒理学</a:t>
            </a:r>
            <a:endParaRPr lang="en-US" altLang="zh-CN" sz="1200" dirty="0">
              <a:latin typeface="微软雅黑" panose="020B0503020204020204" charset="-122"/>
              <a:ea typeface="微软雅黑" panose="020B0503020204020204" charset="-122"/>
            </a:endParaRPr>
          </a:p>
          <a:p>
            <a:pPr marL="0" lvl="0" indent="0">
              <a:lnSpc>
                <a:spcPct val="120000"/>
              </a:lnSpc>
              <a:spcBef>
                <a:spcPts val="600"/>
              </a:spcBef>
              <a:buFontTx/>
              <a:buNone/>
            </a:pPr>
            <a:r>
              <a:rPr lang="en-US" altLang="zh-CN" sz="1200" dirty="0">
                <a:latin typeface="微软雅黑" panose="020B0503020204020204" charset="-122"/>
                <a:ea typeface="微软雅黑" panose="020B0503020204020204" charset="-122"/>
              </a:rPr>
              <a:t>                 </a:t>
            </a:r>
            <a:r>
              <a:rPr lang="zh-CN" altLang="en-US" sz="1200" dirty="0">
                <a:latin typeface="微软雅黑" panose="020B0503020204020204" charset="-122"/>
                <a:ea typeface="微软雅黑" panose="020B0503020204020204" charset="-122"/>
              </a:rPr>
              <a:t>杂志。在世界及中国等各级药理学会发表大会报告</a:t>
            </a:r>
            <a:endParaRPr lang="en-US" altLang="zh-CN" sz="1200" dirty="0">
              <a:latin typeface="微软雅黑" panose="020B0503020204020204" charset="-122"/>
              <a:ea typeface="微软雅黑" panose="020B0503020204020204" charset="-122"/>
            </a:endParaRPr>
          </a:p>
          <a:p>
            <a:pPr marL="0" lvl="0" indent="0">
              <a:lnSpc>
                <a:spcPct val="120000"/>
              </a:lnSpc>
              <a:spcBef>
                <a:spcPts val="600"/>
              </a:spcBef>
              <a:buFontTx/>
              <a:buNone/>
            </a:pPr>
            <a:r>
              <a:rPr lang="en-US" altLang="zh-CN" sz="1200" dirty="0">
                <a:latin typeface="微软雅黑" panose="020B0503020204020204" charset="-122"/>
                <a:ea typeface="微软雅黑" panose="020B0503020204020204" charset="-122"/>
              </a:rPr>
              <a:t>                 20</a:t>
            </a:r>
            <a:r>
              <a:rPr lang="zh-CN" altLang="en-US" sz="1200" dirty="0">
                <a:latin typeface="微软雅黑" panose="020B0503020204020204" charset="-122"/>
                <a:ea typeface="微软雅黑" panose="020B0503020204020204" charset="-122"/>
              </a:rPr>
              <a:t>余次。独立及协助培养硕、博士研究生数名</a:t>
            </a:r>
            <a:endParaRPr lang="zh-CN" altLang="en-US" sz="1200" dirty="0">
              <a:latin typeface="微软雅黑" panose="020B0503020204020204" charset="-122"/>
              <a:ea typeface="微软雅黑" panose="020B0503020204020204" charset="-122"/>
            </a:endParaRPr>
          </a:p>
          <a:p>
            <a:pPr marL="0" lvl="0" indent="0">
              <a:lnSpc>
                <a:spcPct val="120000"/>
              </a:lnSpc>
              <a:spcBef>
                <a:spcPts val="600"/>
              </a:spcBef>
              <a:buFontTx/>
              <a:buNone/>
            </a:pPr>
            <a:endParaRPr lang="en-US" altLang="zh-CN" sz="1200" dirty="0">
              <a:latin typeface="微软雅黑" panose="020B0503020204020204" charset="-122"/>
              <a:ea typeface="微软雅黑" panose="020B0503020204020204" charset="-122"/>
            </a:endParaRPr>
          </a:p>
          <a:p>
            <a:pPr marL="0" lvl="0" indent="0">
              <a:lnSpc>
                <a:spcPct val="120000"/>
              </a:lnSpc>
              <a:spcBef>
                <a:spcPts val="600"/>
              </a:spcBef>
              <a:buFontTx/>
              <a:buNone/>
            </a:pPr>
            <a:r>
              <a:rPr lang="zh-CN" altLang="en-US" sz="1200" b="1" dirty="0">
                <a:latin typeface="微软雅黑" panose="020B0503020204020204" charset="-122"/>
                <a:ea typeface="微软雅黑" panose="020B0503020204020204" charset="-122"/>
              </a:rPr>
              <a:t>研究资助</a:t>
            </a:r>
            <a:r>
              <a:rPr lang="en-US" altLang="zh-CN" sz="1200" b="1" dirty="0">
                <a:latin typeface="微软雅黑" panose="020B0503020204020204" charset="-122"/>
                <a:ea typeface="微软雅黑" panose="020B0503020204020204" charset="-122"/>
              </a:rPr>
              <a:t>:</a:t>
            </a:r>
            <a:r>
              <a:rPr lang="en-US" altLang="zh-CN" sz="1200" dirty="0">
                <a:latin typeface="微软雅黑" panose="020B0503020204020204" charset="-122"/>
                <a:ea typeface="微软雅黑" panose="020B0503020204020204" charset="-122"/>
              </a:rPr>
              <a:t> </a:t>
            </a:r>
            <a:r>
              <a:rPr lang="zh-CN" altLang="en-US" sz="1200" dirty="0">
                <a:latin typeface="微软雅黑" panose="020B0503020204020204" charset="-122"/>
                <a:ea typeface="微软雅黑" panose="020B0503020204020204" charset="-122"/>
              </a:rPr>
              <a:t>先后承担或参与国家自然科学基金项目（含</a:t>
            </a:r>
            <a:r>
              <a:rPr lang="en-US" altLang="zh-CN" sz="1200" dirty="0">
                <a:latin typeface="微软雅黑" panose="020B0503020204020204" charset="-122"/>
                <a:ea typeface="微软雅黑" panose="020B0503020204020204" charset="-122"/>
              </a:rPr>
              <a:t>NSFC-</a:t>
            </a:r>
            <a:r>
              <a:rPr lang="zh-CN" altLang="en-US" sz="1200" dirty="0">
                <a:latin typeface="微软雅黑" panose="020B0503020204020204" charset="-122"/>
                <a:ea typeface="微软雅黑" panose="020B0503020204020204" charset="-122"/>
              </a:rPr>
              <a:t>广</a:t>
            </a:r>
            <a:endParaRPr lang="zh-CN" altLang="en-US" sz="1200" dirty="0">
              <a:latin typeface="微软雅黑" panose="020B0503020204020204" charset="-122"/>
              <a:ea typeface="微软雅黑" panose="020B0503020204020204" charset="-122"/>
            </a:endParaRPr>
          </a:p>
          <a:p>
            <a:pPr marL="0" lvl="0" indent="0">
              <a:lnSpc>
                <a:spcPct val="120000"/>
              </a:lnSpc>
              <a:spcBef>
                <a:spcPts val="600"/>
              </a:spcBef>
              <a:buFontTx/>
              <a:buNone/>
            </a:pPr>
            <a:r>
              <a:rPr lang="zh-CN" altLang="en-US" sz="1200" dirty="0">
                <a:latin typeface="微软雅黑" panose="020B0503020204020204" charset="-122"/>
                <a:ea typeface="微软雅黑" panose="020B0503020204020204" charset="-122"/>
              </a:rPr>
              <a:t>                 东省联合基金、面上、青年） 、国家蛋白质组平台、</a:t>
            </a:r>
            <a:endParaRPr lang="en-US" altLang="zh-CN" sz="1200" dirty="0">
              <a:latin typeface="微软雅黑" panose="020B0503020204020204" charset="-122"/>
              <a:ea typeface="微软雅黑" panose="020B0503020204020204" charset="-122"/>
            </a:endParaRPr>
          </a:p>
          <a:p>
            <a:pPr marL="0" lvl="0" indent="0">
              <a:lnSpc>
                <a:spcPct val="120000"/>
              </a:lnSpc>
              <a:spcBef>
                <a:spcPts val="600"/>
              </a:spcBef>
              <a:buFontTx/>
              <a:buNone/>
            </a:pPr>
            <a:r>
              <a:rPr lang="en-US" altLang="zh-CN" sz="1200" dirty="0">
                <a:latin typeface="微软雅黑" panose="020B0503020204020204" charset="-122"/>
                <a:ea typeface="微软雅黑" panose="020B0503020204020204" charset="-122"/>
              </a:rPr>
              <a:t>                </a:t>
            </a:r>
            <a:r>
              <a:rPr lang="zh-CN" altLang="en-US" sz="1200" dirty="0">
                <a:latin typeface="微软雅黑" panose="020B0503020204020204" charset="-122"/>
                <a:ea typeface="微软雅黑" panose="020B0503020204020204" charset="-122"/>
              </a:rPr>
              <a:t>广东省自然科学基金、香港创新科技署、香港卫生署、</a:t>
            </a:r>
            <a:endParaRPr lang="en-US" altLang="zh-CN" sz="1200" dirty="0">
              <a:latin typeface="微软雅黑" panose="020B0503020204020204" charset="-122"/>
              <a:ea typeface="微软雅黑" panose="020B0503020204020204" charset="-122"/>
            </a:endParaRPr>
          </a:p>
          <a:p>
            <a:pPr marL="0" lvl="0" indent="0">
              <a:lnSpc>
                <a:spcPct val="120000"/>
              </a:lnSpc>
              <a:spcBef>
                <a:spcPts val="600"/>
              </a:spcBef>
              <a:buFontTx/>
              <a:buNone/>
            </a:pPr>
            <a:r>
              <a:rPr lang="en-US" altLang="zh-CN" sz="1200" dirty="0">
                <a:latin typeface="微软雅黑" panose="020B0503020204020204" charset="-122"/>
                <a:ea typeface="微软雅黑" panose="020B0503020204020204" charset="-122"/>
              </a:rPr>
              <a:t>                 </a:t>
            </a:r>
            <a:r>
              <a:rPr lang="zh-CN" altLang="en-US" sz="1200" dirty="0">
                <a:latin typeface="微软雅黑" panose="020B0503020204020204" charset="-122"/>
                <a:ea typeface="微软雅黑" panose="020B0503020204020204" charset="-122"/>
              </a:rPr>
              <a:t>深 圳市创新科技委员会、以及与企业合作的临床前药</a:t>
            </a:r>
            <a:endParaRPr lang="en-US" altLang="zh-CN" sz="1200" dirty="0">
              <a:latin typeface="微软雅黑" panose="020B0503020204020204" charset="-122"/>
              <a:ea typeface="微软雅黑" panose="020B0503020204020204" charset="-122"/>
            </a:endParaRPr>
          </a:p>
          <a:p>
            <a:pPr marL="0" lvl="0" indent="0">
              <a:lnSpc>
                <a:spcPct val="120000"/>
              </a:lnSpc>
              <a:spcBef>
                <a:spcPts val="600"/>
              </a:spcBef>
              <a:buFontTx/>
              <a:buNone/>
            </a:pPr>
            <a:r>
              <a:rPr lang="en-US" altLang="zh-CN" sz="1200" dirty="0">
                <a:latin typeface="微软雅黑" panose="020B0503020204020204" charset="-122"/>
                <a:ea typeface="微软雅黑" panose="020B0503020204020204" charset="-122"/>
              </a:rPr>
              <a:t>                </a:t>
            </a:r>
            <a:r>
              <a:rPr lang="zh-CN" altLang="en-US" sz="1200" dirty="0">
                <a:latin typeface="微软雅黑" panose="020B0503020204020204" charset="-122"/>
                <a:ea typeface="微软雅黑" panose="020B0503020204020204" charset="-122"/>
              </a:rPr>
              <a:t>效毒理评价及各期临床试验</a:t>
            </a:r>
            <a:r>
              <a:rPr lang="en-US" altLang="zh-CN" sz="1200" dirty="0">
                <a:latin typeface="微软雅黑" panose="020B0503020204020204" charset="-122"/>
                <a:ea typeface="微软雅黑" panose="020B0503020204020204" charset="-122"/>
              </a:rPr>
              <a:t>20</a:t>
            </a:r>
            <a:r>
              <a:rPr lang="zh-CN" altLang="en-US" sz="1200" dirty="0">
                <a:latin typeface="微软雅黑" panose="020B0503020204020204" charset="-122"/>
                <a:ea typeface="微软雅黑" panose="020B0503020204020204" charset="-122"/>
              </a:rPr>
              <a:t>余项，目前在研国自然和</a:t>
            </a:r>
            <a:endParaRPr lang="en-US" altLang="zh-CN" sz="1200" dirty="0">
              <a:latin typeface="微软雅黑" panose="020B0503020204020204" charset="-122"/>
              <a:ea typeface="微软雅黑" panose="020B0503020204020204" charset="-122"/>
            </a:endParaRPr>
          </a:p>
          <a:p>
            <a:pPr marL="0" lvl="0" indent="0">
              <a:lnSpc>
                <a:spcPct val="120000"/>
              </a:lnSpc>
              <a:spcBef>
                <a:spcPts val="600"/>
              </a:spcBef>
              <a:buFontTx/>
              <a:buNone/>
            </a:pPr>
            <a:r>
              <a:rPr lang="en-US" altLang="zh-CN" sz="1200" dirty="0">
                <a:latin typeface="微软雅黑" panose="020B0503020204020204" charset="-122"/>
                <a:ea typeface="微软雅黑" panose="020B0503020204020204" charset="-122"/>
              </a:rPr>
              <a:t>                </a:t>
            </a:r>
            <a:r>
              <a:rPr lang="zh-CN" altLang="en-US" sz="1200" dirty="0">
                <a:latin typeface="微软雅黑" panose="020B0503020204020204" charset="-122"/>
                <a:ea typeface="微软雅黑" panose="020B0503020204020204" charset="-122"/>
              </a:rPr>
              <a:t>省自然各一项</a:t>
            </a:r>
            <a:endParaRPr lang="zh-CN" altLang="en-US" sz="1200" dirty="0">
              <a:latin typeface="微软雅黑" panose="020B0503020204020204" charset="-122"/>
              <a:ea typeface="微软雅黑" panose="020B0503020204020204" charset="-122"/>
            </a:endParaRPr>
          </a:p>
          <a:p>
            <a:pPr marL="0" lvl="0" indent="0">
              <a:lnSpc>
                <a:spcPct val="120000"/>
              </a:lnSpc>
              <a:spcBef>
                <a:spcPts val="600"/>
              </a:spcBef>
              <a:buFontTx/>
              <a:buNone/>
            </a:pPr>
            <a:endParaRPr lang="zh-CN" altLang="en-US" sz="1200" dirty="0">
              <a:latin typeface="微软雅黑" panose="020B0503020204020204" charset="-122"/>
              <a:ea typeface="微软雅黑" panose="020B0503020204020204" charset="-122"/>
            </a:endParaRPr>
          </a:p>
        </p:txBody>
      </p:sp>
      <p:sp>
        <p:nvSpPr>
          <p:cNvPr id="20" name="矩形 19"/>
          <p:cNvSpPr/>
          <p:nvPr/>
        </p:nvSpPr>
        <p:spPr>
          <a:xfrm>
            <a:off x="2384425" y="6675438"/>
            <a:ext cx="9232900" cy="18256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schemeClr val="lt1"/>
              </a:solidFill>
              <a:effectLst/>
              <a:uLnTx/>
              <a:uFillTx/>
              <a:latin typeface="+mn-lt"/>
              <a:ea typeface="+mn-ea"/>
              <a:cs typeface="+mn-cs"/>
            </a:endParaRPr>
          </a:p>
        </p:txBody>
      </p:sp>
      <p:sp>
        <p:nvSpPr>
          <p:cNvPr id="3080" name="文本框 21"/>
          <p:cNvSpPr txBox="1"/>
          <p:nvPr/>
        </p:nvSpPr>
        <p:spPr>
          <a:xfrm>
            <a:off x="2640013" y="130175"/>
            <a:ext cx="3578225" cy="8001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a:lnSpc>
                <a:spcPct val="120000"/>
              </a:lnSpc>
              <a:spcBef>
                <a:spcPct val="0"/>
              </a:spcBef>
              <a:buFontTx/>
              <a:buNone/>
            </a:pPr>
            <a:r>
              <a:rPr lang="zh-CN" altLang="en-US" sz="2000" b="1" dirty="0">
                <a:solidFill>
                  <a:schemeClr val="bg1"/>
                </a:solidFill>
                <a:latin typeface="微软雅黑" panose="020B0503020204020204" charset="-122"/>
                <a:ea typeface="微软雅黑" panose="020B0503020204020204" charset="-122"/>
              </a:rPr>
              <a:t>李艳红   </a:t>
            </a:r>
            <a:endParaRPr lang="en-US" altLang="zh-CN" sz="2000" b="1" dirty="0">
              <a:solidFill>
                <a:schemeClr val="bg1"/>
              </a:solidFill>
              <a:latin typeface="微软雅黑" panose="020B0503020204020204" charset="-122"/>
              <a:ea typeface="微软雅黑" panose="020B0503020204020204" charset="-122"/>
            </a:endParaRPr>
          </a:p>
          <a:p>
            <a:pPr marL="0" lvl="0" indent="0">
              <a:lnSpc>
                <a:spcPct val="120000"/>
              </a:lnSpc>
              <a:spcBef>
                <a:spcPct val="0"/>
              </a:spcBef>
              <a:buFontTx/>
              <a:buNone/>
            </a:pPr>
            <a:r>
              <a:rPr lang="zh-CN" altLang="en-US" sz="1400" b="1" dirty="0">
                <a:solidFill>
                  <a:schemeClr val="bg1"/>
                </a:solidFill>
                <a:latin typeface="微软雅黑" panose="020B0503020204020204" charset="-122"/>
                <a:ea typeface="微软雅黑" panose="020B0503020204020204" charset="-122"/>
              </a:rPr>
              <a:t>医学副教授、中药学副研究员、硕导</a:t>
            </a:r>
            <a:r>
              <a:rPr lang="zh-CN" altLang="en-US" sz="2000" b="1" dirty="0">
                <a:solidFill>
                  <a:schemeClr val="bg1"/>
                </a:solidFill>
                <a:latin typeface="微软雅黑" panose="020B0503020204020204" charset="-122"/>
                <a:ea typeface="微软雅黑" panose="020B0503020204020204" charset="-122"/>
              </a:rPr>
              <a:t> </a:t>
            </a:r>
            <a:endParaRPr lang="en-US" altLang="zh-CN" sz="2000" b="1" dirty="0">
              <a:solidFill>
                <a:schemeClr val="bg1"/>
              </a:solidFill>
              <a:latin typeface="微软雅黑" panose="020B0503020204020204" charset="-122"/>
              <a:ea typeface="微软雅黑" panose="020B0503020204020204" charset="-122"/>
            </a:endParaRPr>
          </a:p>
        </p:txBody>
      </p:sp>
      <p:sp>
        <p:nvSpPr>
          <p:cNvPr id="24" name="矩形 23"/>
          <p:cNvSpPr/>
          <p:nvPr/>
        </p:nvSpPr>
        <p:spPr>
          <a:xfrm>
            <a:off x="444500" y="0"/>
            <a:ext cx="1806575"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082" name="文本框 17"/>
          <p:cNvSpPr txBox="1"/>
          <p:nvPr/>
        </p:nvSpPr>
        <p:spPr>
          <a:xfrm>
            <a:off x="2806700" y="1300163"/>
            <a:ext cx="1441450" cy="3063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a:lnSpc>
                <a:spcPct val="100000"/>
              </a:lnSpc>
              <a:spcBef>
                <a:spcPct val="0"/>
              </a:spcBef>
              <a:buFontTx/>
              <a:buNone/>
            </a:pPr>
            <a:r>
              <a:rPr lang="zh-CN" altLang="en-US" sz="1400" b="1" dirty="0">
                <a:latin typeface="微软雅黑" panose="020B0503020204020204" charset="-122"/>
                <a:ea typeface="微软雅黑" panose="020B0503020204020204" charset="-122"/>
              </a:rPr>
              <a:t>招生专业与类型</a:t>
            </a:r>
            <a:endParaRPr lang="zh-CN" altLang="en-US" sz="1400" b="1" dirty="0">
              <a:latin typeface="微软雅黑" panose="020B0503020204020204" charset="-122"/>
              <a:ea typeface="微软雅黑" panose="020B0503020204020204" charset="-122"/>
            </a:endParaRPr>
          </a:p>
        </p:txBody>
      </p:sp>
      <p:pic>
        <p:nvPicPr>
          <p:cNvPr id="3083" name="图片 24"/>
          <p:cNvPicPr>
            <a:picLocks noChangeAspect="1"/>
          </p:cNvPicPr>
          <p:nvPr/>
        </p:nvPicPr>
        <p:blipFill>
          <a:blip r:embed="rId1"/>
          <a:srcRect t="3896" r="91544" b="3088"/>
          <a:stretch>
            <a:fillRect/>
          </a:stretch>
        </p:blipFill>
        <p:spPr>
          <a:xfrm>
            <a:off x="2525713" y="2335213"/>
            <a:ext cx="309562" cy="358775"/>
          </a:xfrm>
          <a:prstGeom prst="rect">
            <a:avLst/>
          </a:prstGeom>
          <a:noFill/>
          <a:ln w="9525">
            <a:noFill/>
          </a:ln>
        </p:spPr>
      </p:pic>
      <p:sp>
        <p:nvSpPr>
          <p:cNvPr id="3084" name="文本框 25"/>
          <p:cNvSpPr txBox="1"/>
          <p:nvPr/>
        </p:nvSpPr>
        <p:spPr>
          <a:xfrm>
            <a:off x="2806700" y="2360613"/>
            <a:ext cx="895350" cy="30480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a:lnSpc>
                <a:spcPct val="100000"/>
              </a:lnSpc>
              <a:spcBef>
                <a:spcPct val="0"/>
              </a:spcBef>
              <a:buFontTx/>
              <a:buNone/>
            </a:pPr>
            <a:r>
              <a:rPr lang="zh-CN" altLang="en-US" sz="1400" b="1" dirty="0">
                <a:latin typeface="微软雅黑" panose="020B0503020204020204" charset="-122"/>
                <a:ea typeface="微软雅黑" panose="020B0503020204020204" charset="-122"/>
              </a:rPr>
              <a:t>教育经历</a:t>
            </a:r>
            <a:endParaRPr lang="zh-CN" altLang="en-US" sz="1400" b="1" dirty="0">
              <a:latin typeface="微软雅黑" panose="020B0503020204020204" charset="-122"/>
              <a:ea typeface="微软雅黑" panose="020B0503020204020204" charset="-122"/>
            </a:endParaRPr>
          </a:p>
        </p:txBody>
      </p:sp>
      <p:pic>
        <p:nvPicPr>
          <p:cNvPr id="3085" name="图片 27"/>
          <p:cNvPicPr>
            <a:picLocks noChangeAspect="1"/>
          </p:cNvPicPr>
          <p:nvPr/>
        </p:nvPicPr>
        <p:blipFill>
          <a:blip r:embed="rId1"/>
          <a:srcRect t="3896" r="91544" b="3088"/>
          <a:stretch>
            <a:fillRect/>
          </a:stretch>
        </p:blipFill>
        <p:spPr>
          <a:xfrm>
            <a:off x="6494463" y="1274763"/>
            <a:ext cx="307975" cy="358775"/>
          </a:xfrm>
          <a:prstGeom prst="rect">
            <a:avLst/>
          </a:prstGeom>
          <a:noFill/>
          <a:ln w="9525">
            <a:noFill/>
          </a:ln>
        </p:spPr>
      </p:pic>
      <p:sp>
        <p:nvSpPr>
          <p:cNvPr id="3086" name="文本框 28"/>
          <p:cNvSpPr txBox="1"/>
          <p:nvPr/>
        </p:nvSpPr>
        <p:spPr>
          <a:xfrm>
            <a:off x="6775450" y="1300163"/>
            <a:ext cx="901700" cy="3063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a:lnSpc>
                <a:spcPct val="100000"/>
              </a:lnSpc>
              <a:spcBef>
                <a:spcPct val="0"/>
              </a:spcBef>
              <a:buFontTx/>
              <a:buNone/>
            </a:pPr>
            <a:r>
              <a:rPr lang="zh-CN" altLang="en-US" sz="1400" b="1" dirty="0">
                <a:latin typeface="微软雅黑" panose="020B0503020204020204" charset="-122"/>
                <a:ea typeface="微软雅黑" panose="020B0503020204020204" charset="-122"/>
              </a:rPr>
              <a:t>科研工作</a:t>
            </a:r>
            <a:endParaRPr lang="zh-CN" altLang="en-US" sz="1400" b="1" dirty="0">
              <a:latin typeface="微软雅黑" panose="020B0503020204020204" charset="-122"/>
              <a:ea typeface="微软雅黑" panose="020B0503020204020204" charset="-122"/>
            </a:endParaRPr>
          </a:p>
        </p:txBody>
      </p:sp>
      <p:pic>
        <p:nvPicPr>
          <p:cNvPr id="3087" name="图片 29"/>
          <p:cNvPicPr>
            <a:picLocks noChangeAspect="1"/>
          </p:cNvPicPr>
          <p:nvPr/>
        </p:nvPicPr>
        <p:blipFill>
          <a:blip r:embed="rId1"/>
          <a:srcRect t="3896" r="91544" b="3088"/>
          <a:stretch>
            <a:fillRect/>
          </a:stretch>
        </p:blipFill>
        <p:spPr>
          <a:xfrm>
            <a:off x="2525713" y="3578225"/>
            <a:ext cx="309562" cy="358775"/>
          </a:xfrm>
          <a:prstGeom prst="rect">
            <a:avLst/>
          </a:prstGeom>
          <a:noFill/>
          <a:ln w="9525">
            <a:noFill/>
          </a:ln>
        </p:spPr>
      </p:pic>
      <p:sp>
        <p:nvSpPr>
          <p:cNvPr id="3088" name="文本框 30"/>
          <p:cNvSpPr txBox="1"/>
          <p:nvPr/>
        </p:nvSpPr>
        <p:spPr>
          <a:xfrm>
            <a:off x="2806700" y="3603625"/>
            <a:ext cx="895350" cy="30480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a:lnSpc>
                <a:spcPct val="100000"/>
              </a:lnSpc>
              <a:spcBef>
                <a:spcPct val="0"/>
              </a:spcBef>
              <a:buFontTx/>
              <a:buNone/>
            </a:pPr>
            <a:r>
              <a:rPr lang="zh-CN" altLang="en-US" sz="1400" b="1" dirty="0">
                <a:latin typeface="微软雅黑" panose="020B0503020204020204" charset="-122"/>
                <a:ea typeface="微软雅黑" panose="020B0503020204020204" charset="-122"/>
              </a:rPr>
              <a:t>工作经历</a:t>
            </a:r>
            <a:endParaRPr lang="zh-CN" altLang="en-US" sz="1400" b="1" dirty="0">
              <a:latin typeface="微软雅黑" panose="020B0503020204020204" charset="-122"/>
              <a:ea typeface="微软雅黑" panose="020B0503020204020204" charset="-122"/>
            </a:endParaRPr>
          </a:p>
        </p:txBody>
      </p:sp>
      <p:pic>
        <p:nvPicPr>
          <p:cNvPr id="3089" name="图片 32"/>
          <p:cNvPicPr>
            <a:picLocks noChangeAspect="1"/>
          </p:cNvPicPr>
          <p:nvPr/>
        </p:nvPicPr>
        <p:blipFill>
          <a:blip r:embed="rId2"/>
          <a:srcRect l="9991" r="8128"/>
          <a:stretch>
            <a:fillRect/>
          </a:stretch>
        </p:blipFill>
        <p:spPr>
          <a:xfrm>
            <a:off x="10810875" y="85725"/>
            <a:ext cx="1123950" cy="1030288"/>
          </a:xfrm>
          <a:prstGeom prst="rect">
            <a:avLst/>
          </a:prstGeom>
          <a:noFill/>
          <a:ln w="9525">
            <a:noFill/>
          </a:ln>
        </p:spPr>
      </p:pic>
      <p:sp>
        <p:nvSpPr>
          <p:cNvPr id="3090" name="文本框 3"/>
          <p:cNvSpPr txBox="1"/>
          <p:nvPr/>
        </p:nvSpPr>
        <p:spPr>
          <a:xfrm>
            <a:off x="1371600" y="2165350"/>
            <a:ext cx="46038" cy="369888"/>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a:lnSpc>
                <a:spcPct val="100000"/>
              </a:lnSpc>
              <a:spcBef>
                <a:spcPct val="0"/>
              </a:spcBef>
              <a:buFontTx/>
              <a:buNone/>
            </a:pPr>
            <a:endParaRPr lang="zh-CN" altLang="en-US" sz="1800" dirty="0"/>
          </a:p>
        </p:txBody>
      </p:sp>
      <p:sp>
        <p:nvSpPr>
          <p:cNvPr id="3091" name="矩形 2"/>
          <p:cNvSpPr/>
          <p:nvPr/>
        </p:nvSpPr>
        <p:spPr>
          <a:xfrm>
            <a:off x="2566988" y="2700338"/>
            <a:ext cx="3924300" cy="7381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a:lnSpc>
                <a:spcPct val="120000"/>
              </a:lnSpc>
              <a:spcBef>
                <a:spcPct val="0"/>
              </a:spcBef>
              <a:buFontTx/>
              <a:buNone/>
            </a:pPr>
            <a:r>
              <a:rPr lang="en-US" altLang="zh-CN" sz="1200" dirty="0">
                <a:latin typeface="微软雅黑" panose="020B0503020204020204" charset="-122"/>
                <a:ea typeface="微软雅黑" panose="020B0503020204020204" charset="-122"/>
              </a:rPr>
              <a:t>2001 </a:t>
            </a:r>
            <a:r>
              <a:rPr lang="zh-CN" altLang="en-US" sz="1200" dirty="0">
                <a:latin typeface="微软雅黑" panose="020B0503020204020204" charset="-122"/>
                <a:ea typeface="微软雅黑" panose="020B0503020204020204" charset="-122"/>
              </a:rPr>
              <a:t>华中科技大学、同济医学院、临床医学 学士</a:t>
            </a:r>
            <a:endParaRPr lang="en-US" altLang="zh-CN" sz="1200" dirty="0">
              <a:latin typeface="微软雅黑" panose="020B0503020204020204" charset="-122"/>
              <a:ea typeface="微软雅黑" panose="020B0503020204020204" charset="-122"/>
            </a:endParaRPr>
          </a:p>
          <a:p>
            <a:pPr marL="0" lvl="0" indent="0">
              <a:lnSpc>
                <a:spcPct val="120000"/>
              </a:lnSpc>
              <a:spcBef>
                <a:spcPct val="0"/>
              </a:spcBef>
              <a:buFontTx/>
              <a:buNone/>
            </a:pPr>
            <a:r>
              <a:rPr lang="en-US" altLang="zh-CN" sz="1200" dirty="0">
                <a:latin typeface="微软雅黑" panose="020B0503020204020204" charset="-122"/>
                <a:ea typeface="微软雅黑" panose="020B0503020204020204" charset="-122"/>
              </a:rPr>
              <a:t>2004 </a:t>
            </a:r>
            <a:r>
              <a:rPr lang="zh-CN" altLang="en-US" sz="1200" dirty="0">
                <a:latin typeface="微软雅黑" panose="020B0503020204020204" charset="-122"/>
                <a:ea typeface="微软雅黑" panose="020B0503020204020204" charset="-122"/>
              </a:rPr>
              <a:t>华中科技大学、同济医学院、药理</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临床药理 硕士</a:t>
            </a:r>
            <a:endParaRPr lang="en-US" altLang="zh-CN" sz="1200" dirty="0">
              <a:latin typeface="微软雅黑" panose="020B0503020204020204" charset="-122"/>
              <a:ea typeface="微软雅黑" panose="020B0503020204020204" charset="-122"/>
            </a:endParaRPr>
          </a:p>
          <a:p>
            <a:pPr marL="0" lvl="0" indent="0">
              <a:lnSpc>
                <a:spcPct val="120000"/>
              </a:lnSpc>
              <a:spcBef>
                <a:spcPct val="0"/>
              </a:spcBef>
              <a:buFontTx/>
              <a:buNone/>
            </a:pPr>
            <a:r>
              <a:rPr lang="en-US" altLang="zh-CN" sz="1200" dirty="0">
                <a:latin typeface="微软雅黑" panose="020B0503020204020204" charset="-122"/>
                <a:ea typeface="微软雅黑" panose="020B0503020204020204" charset="-122"/>
              </a:rPr>
              <a:t>2011</a:t>
            </a:r>
            <a:r>
              <a:rPr lang="zh-CN" altLang="en-US" sz="1200" dirty="0">
                <a:latin typeface="微软雅黑" panose="020B0503020204020204" charset="-122"/>
                <a:ea typeface="微软雅黑" panose="020B0503020204020204" charset="-122"/>
              </a:rPr>
              <a:t> 香港中文大学、医学院、药理</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毒理 博士</a:t>
            </a:r>
            <a:endParaRPr lang="zh-CN" altLang="en-US" sz="1200" dirty="0">
              <a:latin typeface="微软雅黑" panose="020B0503020204020204" charset="-122"/>
              <a:ea typeface="微软雅黑" panose="020B0503020204020204" charset="-122"/>
            </a:endParaRPr>
          </a:p>
        </p:txBody>
      </p:sp>
      <p:sp>
        <p:nvSpPr>
          <p:cNvPr id="3092" name="矩形 2"/>
          <p:cNvSpPr/>
          <p:nvPr/>
        </p:nvSpPr>
        <p:spPr>
          <a:xfrm>
            <a:off x="2563813" y="3917950"/>
            <a:ext cx="3924300" cy="11811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a:lnSpc>
                <a:spcPct val="120000"/>
              </a:lnSpc>
              <a:spcBef>
                <a:spcPct val="0"/>
              </a:spcBef>
              <a:buFontTx/>
              <a:buNone/>
            </a:pPr>
            <a:r>
              <a:rPr lang="en-US" altLang="zh-CN" sz="1200" dirty="0">
                <a:latin typeface="微软雅黑" panose="020B0503020204020204" charset="-122"/>
                <a:ea typeface="微软雅黑" panose="020B0503020204020204" charset="-122"/>
              </a:rPr>
              <a:t>2004-2008 </a:t>
            </a:r>
            <a:r>
              <a:rPr lang="zh-CN" altLang="en-US" sz="1200" dirty="0">
                <a:latin typeface="微软雅黑" panose="020B0503020204020204" charset="-122"/>
                <a:ea typeface="微软雅黑" panose="020B0503020204020204" charset="-122"/>
              </a:rPr>
              <a:t>广州中医药大学、助理研究员</a:t>
            </a:r>
            <a:endParaRPr lang="en-US" altLang="zh-CN" sz="1200" dirty="0">
              <a:latin typeface="微软雅黑" panose="020B0503020204020204" charset="-122"/>
              <a:ea typeface="微软雅黑" panose="020B0503020204020204" charset="-122"/>
            </a:endParaRPr>
          </a:p>
          <a:p>
            <a:pPr marL="0" lvl="0" indent="0">
              <a:lnSpc>
                <a:spcPct val="120000"/>
              </a:lnSpc>
              <a:spcBef>
                <a:spcPct val="0"/>
              </a:spcBef>
              <a:buFontTx/>
              <a:buNone/>
            </a:pPr>
            <a:r>
              <a:rPr lang="en-US" altLang="zh-CN" sz="1200" dirty="0">
                <a:latin typeface="微软雅黑" panose="020B0503020204020204" charset="-122"/>
                <a:ea typeface="微软雅黑" panose="020B0503020204020204" charset="-122"/>
              </a:rPr>
              <a:t>2012-2013 </a:t>
            </a:r>
            <a:r>
              <a:rPr lang="zh-CN" altLang="en-US" sz="1200" dirty="0">
                <a:latin typeface="微软雅黑" panose="020B0503020204020204" charset="-122"/>
                <a:ea typeface="微软雅黑" panose="020B0503020204020204" charset="-122"/>
              </a:rPr>
              <a:t>香港科技大学、访问学者  </a:t>
            </a:r>
            <a:endParaRPr lang="zh-CN" altLang="en-US" sz="1200" dirty="0">
              <a:latin typeface="微软雅黑" panose="020B0503020204020204" charset="-122"/>
              <a:ea typeface="微软雅黑" panose="020B0503020204020204" charset="-122"/>
            </a:endParaRPr>
          </a:p>
          <a:p>
            <a:pPr marL="0" lvl="0" indent="0">
              <a:lnSpc>
                <a:spcPct val="120000"/>
              </a:lnSpc>
              <a:spcBef>
                <a:spcPct val="0"/>
              </a:spcBef>
              <a:buFontTx/>
              <a:buNone/>
            </a:pPr>
            <a:r>
              <a:rPr lang="en-US" altLang="zh-CN" sz="1200" dirty="0">
                <a:latin typeface="微软雅黑" panose="020B0503020204020204" charset="-122"/>
                <a:ea typeface="微软雅黑" panose="020B0503020204020204" charset="-122"/>
              </a:rPr>
              <a:t>2013-2016</a:t>
            </a:r>
            <a:r>
              <a:rPr lang="zh-CN" altLang="en-US" sz="1200" dirty="0">
                <a:latin typeface="微软雅黑" panose="020B0503020204020204" charset="-122"/>
                <a:ea typeface="微软雅黑" panose="020B0503020204020204" charset="-122"/>
              </a:rPr>
              <a:t> 香港浸会大学、博士后、副研究员</a:t>
            </a:r>
            <a:endParaRPr lang="en-US" altLang="zh-CN" sz="1200" dirty="0">
              <a:latin typeface="微软雅黑" panose="020B0503020204020204" charset="-122"/>
              <a:ea typeface="微软雅黑" panose="020B0503020204020204" charset="-122"/>
            </a:endParaRPr>
          </a:p>
          <a:p>
            <a:pPr marL="0" lvl="0" indent="0">
              <a:lnSpc>
                <a:spcPct val="120000"/>
              </a:lnSpc>
              <a:spcBef>
                <a:spcPct val="0"/>
              </a:spcBef>
              <a:buFontTx/>
              <a:buNone/>
            </a:pPr>
            <a:r>
              <a:rPr lang="en-US" altLang="zh-CN" sz="1200" dirty="0">
                <a:latin typeface="微软雅黑" panose="020B0503020204020204" charset="-122"/>
                <a:ea typeface="微软雅黑" panose="020B0503020204020204" charset="-122"/>
              </a:rPr>
              <a:t>2016-</a:t>
            </a:r>
            <a:r>
              <a:rPr lang="zh-CN" altLang="en-US" sz="1200" dirty="0">
                <a:latin typeface="微软雅黑" panose="020B0503020204020204" charset="-122"/>
                <a:ea typeface="微软雅黑" panose="020B0503020204020204" charset="-122"/>
              </a:rPr>
              <a:t>今     华南理工大学、副教授</a:t>
            </a:r>
            <a:endParaRPr lang="en-US" altLang="zh-CN" sz="1200" dirty="0">
              <a:latin typeface="微软雅黑" panose="020B0503020204020204" charset="-122"/>
              <a:ea typeface="微软雅黑" panose="020B0503020204020204" charset="-122"/>
            </a:endParaRPr>
          </a:p>
          <a:p>
            <a:pPr marL="0" lvl="0" indent="0">
              <a:lnSpc>
                <a:spcPct val="120000"/>
              </a:lnSpc>
              <a:spcBef>
                <a:spcPct val="0"/>
              </a:spcBef>
              <a:buFontTx/>
              <a:buNone/>
            </a:pPr>
            <a:r>
              <a:rPr lang="en-US" altLang="zh-CN" sz="1200" dirty="0">
                <a:latin typeface="微软雅黑" panose="020B0503020204020204" charset="-122"/>
                <a:ea typeface="微软雅黑" panose="020B0503020204020204" charset="-122"/>
              </a:rPr>
              <a:t>2019-2020 </a:t>
            </a:r>
            <a:r>
              <a:rPr lang="zh-CN" altLang="en-US" sz="1200" dirty="0">
                <a:latin typeface="微软雅黑" panose="020B0503020204020204" charset="-122"/>
                <a:ea typeface="微软雅黑" panose="020B0503020204020204" charset="-122"/>
              </a:rPr>
              <a:t>美国梅奥诊所 （</a:t>
            </a:r>
            <a:r>
              <a:rPr lang="en-US" altLang="zh-CN" sz="1200" dirty="0">
                <a:latin typeface="微软雅黑" panose="020B0503020204020204" charset="-122"/>
                <a:ea typeface="微软雅黑" panose="020B0503020204020204" charset="-122"/>
              </a:rPr>
              <a:t>Mayo Clinic) </a:t>
            </a:r>
            <a:r>
              <a:rPr lang="zh-CN" altLang="en-US" sz="1200" dirty="0">
                <a:latin typeface="微软雅黑" panose="020B0503020204020204" charset="-122"/>
                <a:ea typeface="微软雅黑" panose="020B0503020204020204" charset="-122"/>
              </a:rPr>
              <a:t>访问学者</a:t>
            </a:r>
            <a:endParaRPr lang="zh-CN" altLang="en-US" sz="1200" dirty="0">
              <a:latin typeface="微软雅黑" panose="020B0503020204020204" charset="-122"/>
              <a:ea typeface="微软雅黑" panose="020B0503020204020204" charset="-122"/>
            </a:endParaRPr>
          </a:p>
        </p:txBody>
      </p:sp>
      <p:pic>
        <p:nvPicPr>
          <p:cNvPr id="3093" name="Picture 25" descr="LYH photo"/>
          <p:cNvPicPr>
            <a:picLocks noChangeAspect="1"/>
          </p:cNvPicPr>
          <p:nvPr/>
        </p:nvPicPr>
        <p:blipFill>
          <a:blip r:embed="rId3"/>
          <a:stretch>
            <a:fillRect/>
          </a:stretch>
        </p:blipFill>
        <p:spPr>
          <a:xfrm>
            <a:off x="514350" y="1895475"/>
            <a:ext cx="1612900" cy="1612900"/>
          </a:xfrm>
          <a:prstGeom prst="rect">
            <a:avLst/>
          </a:prstGeom>
          <a:noFill/>
          <a:ln w="9525">
            <a:noFill/>
          </a:ln>
        </p:spPr>
      </p:pic>
      <p:sp>
        <p:nvSpPr>
          <p:cNvPr id="3094" name="文本框 22"/>
          <p:cNvSpPr txBox="1"/>
          <p:nvPr/>
        </p:nvSpPr>
        <p:spPr>
          <a:xfrm>
            <a:off x="2543175" y="5513388"/>
            <a:ext cx="3879850" cy="7572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a:lnSpc>
                <a:spcPct val="120000"/>
              </a:lnSpc>
              <a:spcBef>
                <a:spcPct val="0"/>
              </a:spcBef>
              <a:buFontTx/>
              <a:buNone/>
            </a:pPr>
            <a:r>
              <a:rPr lang="zh-CN" altLang="en-US" sz="1200" dirty="0">
                <a:latin typeface="微软雅黑" panose="020B0503020204020204" charset="-122"/>
                <a:ea typeface="微软雅黑" panose="020B0503020204020204" charset="-122"/>
              </a:rPr>
              <a:t>广东省药理学会理事；</a:t>
            </a:r>
            <a:endParaRPr lang="en-US" altLang="zh-CN" sz="1200" dirty="0">
              <a:latin typeface="微软雅黑" panose="020B0503020204020204" charset="-122"/>
              <a:ea typeface="微软雅黑" panose="020B0503020204020204" charset="-122"/>
            </a:endParaRPr>
          </a:p>
          <a:p>
            <a:pPr marL="0" lvl="0" indent="0">
              <a:lnSpc>
                <a:spcPct val="120000"/>
              </a:lnSpc>
              <a:spcBef>
                <a:spcPct val="0"/>
              </a:spcBef>
              <a:buFontTx/>
              <a:buNone/>
            </a:pPr>
            <a:r>
              <a:rPr lang="zh-CN" altLang="en-US" sz="1200" dirty="0">
                <a:latin typeface="微软雅黑" panose="020B0503020204020204" charset="-122"/>
                <a:ea typeface="微软雅黑" panose="020B0503020204020204" charset="-122"/>
              </a:rPr>
              <a:t>广东省药学会、中国药理学会、中国免疫学会、美国药理学与治疗学会、世界药理学会、世界毒理学会会员</a:t>
            </a:r>
            <a:endParaRPr lang="zh-CN" altLang="en-US" sz="1200" dirty="0">
              <a:latin typeface="微软雅黑" panose="020B0503020204020204" charset="-122"/>
              <a:ea typeface="微软雅黑" panose="020B0503020204020204" charset="-122"/>
            </a:endParaRPr>
          </a:p>
        </p:txBody>
      </p:sp>
      <p:pic>
        <p:nvPicPr>
          <p:cNvPr id="3095" name="图片 27"/>
          <p:cNvPicPr>
            <a:picLocks noChangeAspect="1"/>
          </p:cNvPicPr>
          <p:nvPr/>
        </p:nvPicPr>
        <p:blipFill>
          <a:blip r:embed="rId1"/>
          <a:srcRect t="3896" r="91544" b="3088"/>
          <a:stretch>
            <a:fillRect/>
          </a:stretch>
        </p:blipFill>
        <p:spPr>
          <a:xfrm>
            <a:off x="2484438" y="5183188"/>
            <a:ext cx="307975" cy="358775"/>
          </a:xfrm>
          <a:prstGeom prst="rect">
            <a:avLst/>
          </a:prstGeom>
          <a:noFill/>
          <a:ln w="9525">
            <a:noFill/>
          </a:ln>
        </p:spPr>
      </p:pic>
      <p:sp>
        <p:nvSpPr>
          <p:cNvPr id="3096" name="文本框 28"/>
          <p:cNvSpPr txBox="1"/>
          <p:nvPr/>
        </p:nvSpPr>
        <p:spPr>
          <a:xfrm>
            <a:off x="2733675" y="5208588"/>
            <a:ext cx="901700" cy="3079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a:lnSpc>
                <a:spcPct val="100000"/>
              </a:lnSpc>
              <a:spcBef>
                <a:spcPct val="0"/>
              </a:spcBef>
              <a:buFontTx/>
              <a:buNone/>
            </a:pPr>
            <a:r>
              <a:rPr lang="zh-CN" altLang="en-US" sz="1400" b="1" dirty="0">
                <a:latin typeface="微软雅黑" panose="020B0503020204020204" charset="-122"/>
                <a:ea typeface="微软雅黑" panose="020B0503020204020204" charset="-122"/>
              </a:rPr>
              <a:t>学术兼职</a:t>
            </a:r>
            <a:endParaRPr lang="zh-CN" altLang="en-US" sz="1400" b="1" dirty="0">
              <a:latin typeface="微软雅黑" panose="020B0503020204020204" charset="-122"/>
              <a:ea typeface="微软雅黑" panose="020B0503020204020204" charset="-122"/>
            </a:endParaRPr>
          </a:p>
        </p:txBody>
      </p:sp>
      <p:pic>
        <p:nvPicPr>
          <p:cNvPr id="3097" name="图片 24"/>
          <p:cNvPicPr>
            <a:picLocks noChangeAspect="1"/>
          </p:cNvPicPr>
          <p:nvPr/>
        </p:nvPicPr>
        <p:blipFill>
          <a:blip r:embed="rId1"/>
          <a:srcRect t="3896" r="91544" b="3088"/>
          <a:stretch>
            <a:fillRect/>
          </a:stretch>
        </p:blipFill>
        <p:spPr>
          <a:xfrm>
            <a:off x="2535238" y="1233488"/>
            <a:ext cx="309562" cy="358775"/>
          </a:xfrm>
          <a:prstGeom prst="rect">
            <a:avLst/>
          </a:prstGeom>
          <a:noFill/>
          <a:ln w="9525">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2382838" y="-1587"/>
            <a:ext cx="8243888" cy="1095375"/>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4099" name="图片 7"/>
          <p:cNvPicPr>
            <a:picLocks noChangeAspect="1"/>
          </p:cNvPicPr>
          <p:nvPr/>
        </p:nvPicPr>
        <p:blipFill>
          <a:blip r:embed="rId1"/>
          <a:srcRect t="3896" r="91544" b="3088"/>
          <a:stretch>
            <a:fillRect/>
          </a:stretch>
        </p:blipFill>
        <p:spPr>
          <a:xfrm>
            <a:off x="2525713" y="1274763"/>
            <a:ext cx="309562" cy="358775"/>
          </a:xfrm>
          <a:prstGeom prst="rect">
            <a:avLst/>
          </a:prstGeom>
          <a:solidFill>
            <a:srgbClr val="F18D00"/>
          </a:solidFill>
          <a:ln w="9525">
            <a:noFill/>
          </a:ln>
        </p:spPr>
      </p:pic>
      <p:sp>
        <p:nvSpPr>
          <p:cNvPr id="4100" name="文本框 12"/>
          <p:cNvSpPr txBox="1"/>
          <p:nvPr/>
        </p:nvSpPr>
        <p:spPr>
          <a:xfrm>
            <a:off x="354013" y="3881438"/>
            <a:ext cx="2392362" cy="12001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a:lnSpc>
                <a:spcPct val="120000"/>
              </a:lnSpc>
              <a:spcBef>
                <a:spcPct val="0"/>
              </a:spcBef>
              <a:buNone/>
            </a:pPr>
            <a:r>
              <a:rPr lang="en-US" altLang="zh-CN" sz="1200" b="1" dirty="0">
                <a:solidFill>
                  <a:srgbClr val="000000"/>
                </a:solidFill>
                <a:latin typeface="微软雅黑" panose="020B0503020204020204" charset="-122"/>
                <a:ea typeface="微软雅黑" panose="020B0503020204020204" charset="-122"/>
              </a:rPr>
              <a:t>Tel: 18924316839</a:t>
            </a:r>
            <a:endParaRPr lang="en-US" altLang="zh-CN" sz="1200" b="1" dirty="0">
              <a:solidFill>
                <a:srgbClr val="000000"/>
              </a:solidFill>
              <a:latin typeface="微软雅黑" panose="020B0503020204020204" charset="-122"/>
              <a:ea typeface="微软雅黑" panose="020B0503020204020204" charset="-122"/>
            </a:endParaRPr>
          </a:p>
          <a:p>
            <a:pPr marL="0" lvl="0" indent="0">
              <a:lnSpc>
                <a:spcPct val="120000"/>
              </a:lnSpc>
              <a:spcBef>
                <a:spcPct val="0"/>
              </a:spcBef>
              <a:buNone/>
            </a:pPr>
            <a:r>
              <a:rPr lang="en-US" altLang="zh-CN" sz="1200" b="1" dirty="0">
                <a:solidFill>
                  <a:srgbClr val="000000"/>
                </a:solidFill>
                <a:latin typeface="微软雅黑" panose="020B0503020204020204" charset="-122"/>
                <a:ea typeface="微软雅黑" panose="020B0503020204020204" charset="-122"/>
              </a:rPr>
              <a:t>Office: B2-402</a:t>
            </a:r>
            <a:endParaRPr lang="en-US" altLang="zh-CN" sz="1200" b="1" dirty="0">
              <a:solidFill>
                <a:srgbClr val="000000"/>
              </a:solidFill>
              <a:latin typeface="微软雅黑" panose="020B0503020204020204" charset="-122"/>
              <a:ea typeface="微软雅黑" panose="020B0503020204020204" charset="-122"/>
            </a:endParaRPr>
          </a:p>
          <a:p>
            <a:pPr marL="0" lvl="0" indent="0">
              <a:lnSpc>
                <a:spcPct val="120000"/>
              </a:lnSpc>
              <a:spcBef>
                <a:spcPct val="0"/>
              </a:spcBef>
              <a:buNone/>
            </a:pPr>
            <a:r>
              <a:rPr lang="en-US" altLang="zh-CN" sz="1200" b="1" dirty="0">
                <a:solidFill>
                  <a:srgbClr val="000000"/>
                </a:solidFill>
                <a:latin typeface="微软雅黑" panose="020B0503020204020204" charset="-122"/>
                <a:ea typeface="微软雅黑" panose="020B0503020204020204" charset="-122"/>
              </a:rPr>
              <a:t>Email: 44238553@qq.com</a:t>
            </a:r>
            <a:endParaRPr lang="en-US" altLang="zh-CN" sz="1200" b="1" dirty="0">
              <a:solidFill>
                <a:srgbClr val="000000"/>
              </a:solidFill>
              <a:latin typeface="微软雅黑" panose="020B0503020204020204" charset="-122"/>
              <a:ea typeface="微软雅黑" panose="020B0503020204020204" charset="-122"/>
            </a:endParaRPr>
          </a:p>
          <a:p>
            <a:pPr marL="0" lvl="0" indent="0">
              <a:lnSpc>
                <a:spcPct val="120000"/>
              </a:lnSpc>
              <a:spcBef>
                <a:spcPct val="0"/>
              </a:spcBef>
              <a:buNone/>
            </a:pPr>
            <a:endParaRPr lang="en-US" altLang="zh-CN" sz="1200" b="1" dirty="0">
              <a:solidFill>
                <a:srgbClr val="000000"/>
              </a:solidFill>
              <a:latin typeface="微软雅黑" panose="020B0503020204020204" charset="-122"/>
              <a:ea typeface="微软雅黑" panose="020B0503020204020204" charset="-122"/>
            </a:endParaRPr>
          </a:p>
          <a:p>
            <a:pPr marL="0" lvl="0" indent="0">
              <a:lnSpc>
                <a:spcPct val="120000"/>
              </a:lnSpc>
              <a:spcBef>
                <a:spcPct val="0"/>
              </a:spcBef>
              <a:buNone/>
            </a:pPr>
            <a:endParaRPr lang="en-US" altLang="zh-CN" sz="1200" b="1" dirty="0">
              <a:solidFill>
                <a:srgbClr val="000000"/>
              </a:solidFill>
              <a:latin typeface="微软雅黑" panose="020B0503020204020204" charset="-122"/>
              <a:ea typeface="微软雅黑" panose="020B0503020204020204" charset="-122"/>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mn-lt"/>
              <a:ea typeface="+mn-ea"/>
              <a:cs typeface="+mn-cs"/>
            </a:endParaRPr>
          </a:p>
        </p:txBody>
      </p:sp>
      <p:sp>
        <p:nvSpPr>
          <p:cNvPr id="4102" name="文本框 21"/>
          <p:cNvSpPr txBox="1"/>
          <p:nvPr/>
        </p:nvSpPr>
        <p:spPr>
          <a:xfrm>
            <a:off x="2600325" y="36513"/>
            <a:ext cx="7983538" cy="835025"/>
          </a:xfrm>
          <a:prstGeom prst="rect">
            <a:avLst/>
          </a:prstGeom>
          <a:solidFill>
            <a:srgbClr val="C55A1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a:lnSpc>
                <a:spcPct val="120000"/>
              </a:lnSpc>
              <a:spcBef>
                <a:spcPct val="0"/>
              </a:spcBef>
              <a:spcAft>
                <a:spcPts val="600"/>
              </a:spcAft>
              <a:buNone/>
            </a:pPr>
            <a:r>
              <a:rPr lang="zh-CN" altLang="en-US" sz="2000" b="1" dirty="0">
                <a:solidFill>
                  <a:srgbClr val="FFFFFF"/>
                </a:solidFill>
                <a:latin typeface="微软雅黑" panose="020B0503020204020204" charset="-122"/>
                <a:ea typeface="微软雅黑" panose="020B0503020204020204" charset="-122"/>
              </a:rPr>
              <a:t>吕凤娟      </a:t>
            </a:r>
            <a:endParaRPr lang="en-US" altLang="zh-CN" sz="2000" b="1" dirty="0">
              <a:solidFill>
                <a:srgbClr val="FFFFFF"/>
              </a:solidFill>
              <a:latin typeface="微软雅黑" panose="020B0503020204020204" charset="-122"/>
              <a:ea typeface="微软雅黑" panose="020B0503020204020204" charset="-122"/>
            </a:endParaRPr>
          </a:p>
          <a:p>
            <a:pPr marL="0" lvl="0" indent="0">
              <a:lnSpc>
                <a:spcPct val="120000"/>
              </a:lnSpc>
              <a:spcBef>
                <a:spcPct val="0"/>
              </a:spcBef>
              <a:buNone/>
            </a:pPr>
            <a:r>
              <a:rPr lang="zh-CN" altLang="en-US" sz="1600" b="1" dirty="0">
                <a:solidFill>
                  <a:srgbClr val="FFFFFF"/>
                </a:solidFill>
                <a:latin typeface="微软雅黑" panose="020B0503020204020204" charset="-122"/>
                <a:ea typeface="微软雅黑" panose="020B0503020204020204" charset="-122"/>
              </a:rPr>
              <a:t>副教授，硕士生导师</a:t>
            </a:r>
            <a:r>
              <a:rPr lang="zh-CN" altLang="en-US" sz="1600" b="1" dirty="0">
                <a:solidFill>
                  <a:srgbClr val="FBCB29"/>
                </a:solidFill>
                <a:latin typeface="微软雅黑" panose="020B0503020204020204" charset="-122"/>
                <a:ea typeface="微软雅黑" panose="020B0503020204020204" charset="-122"/>
              </a:rPr>
              <a:t>                   </a:t>
            </a:r>
            <a:endParaRPr lang="en-US" altLang="zh-CN" sz="1600" b="1" dirty="0">
              <a:solidFill>
                <a:srgbClr val="FBCB29"/>
              </a:solidFill>
              <a:latin typeface="微软雅黑" panose="020B0503020204020204" charset="-122"/>
              <a:ea typeface="微软雅黑" panose="020B0503020204020204" charset="-122"/>
            </a:endParaRPr>
          </a:p>
        </p:txBody>
      </p:sp>
      <p:sp>
        <p:nvSpPr>
          <p:cNvPr id="24" name="矩形 23"/>
          <p:cNvSpPr/>
          <p:nvPr/>
        </p:nvSpPr>
        <p:spPr>
          <a:xfrm>
            <a:off x="444500" y="0"/>
            <a:ext cx="1806575"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4104" name="文本框 17"/>
          <p:cNvSpPr txBox="1"/>
          <p:nvPr/>
        </p:nvSpPr>
        <p:spPr>
          <a:xfrm>
            <a:off x="2806700" y="1300163"/>
            <a:ext cx="1441450" cy="3063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a:lnSpc>
                <a:spcPct val="100000"/>
              </a:lnSpc>
              <a:spcBef>
                <a:spcPct val="0"/>
              </a:spcBef>
              <a:buNone/>
            </a:pPr>
            <a:r>
              <a:rPr lang="zh-CN" altLang="en-US" sz="1400" b="1" dirty="0">
                <a:solidFill>
                  <a:srgbClr val="000000"/>
                </a:solidFill>
                <a:latin typeface="微软雅黑" panose="020B0503020204020204" charset="-122"/>
                <a:ea typeface="微软雅黑" panose="020B0503020204020204" charset="-122"/>
              </a:rPr>
              <a:t>招生专业与类型</a:t>
            </a:r>
            <a:endParaRPr lang="zh-CN" altLang="en-US" sz="1400" b="1" dirty="0">
              <a:solidFill>
                <a:srgbClr val="000000"/>
              </a:solidFill>
              <a:latin typeface="微软雅黑" panose="020B0503020204020204" charset="-122"/>
              <a:ea typeface="微软雅黑" panose="020B0503020204020204" charset="-122"/>
            </a:endParaRPr>
          </a:p>
        </p:txBody>
      </p:sp>
      <p:pic>
        <p:nvPicPr>
          <p:cNvPr id="4105" name="图片 24"/>
          <p:cNvPicPr>
            <a:picLocks noChangeAspect="1"/>
          </p:cNvPicPr>
          <p:nvPr/>
        </p:nvPicPr>
        <p:blipFill>
          <a:blip r:embed="rId1"/>
          <a:srcRect t="3896" r="91544" b="3088"/>
          <a:stretch>
            <a:fillRect/>
          </a:stretch>
        </p:blipFill>
        <p:spPr>
          <a:xfrm>
            <a:off x="2525713" y="2082800"/>
            <a:ext cx="309562" cy="358775"/>
          </a:xfrm>
          <a:prstGeom prst="rect">
            <a:avLst/>
          </a:prstGeom>
          <a:noFill/>
          <a:ln w="9525">
            <a:noFill/>
          </a:ln>
        </p:spPr>
      </p:pic>
      <p:sp>
        <p:nvSpPr>
          <p:cNvPr id="4106" name="文本框 25"/>
          <p:cNvSpPr txBox="1"/>
          <p:nvPr/>
        </p:nvSpPr>
        <p:spPr>
          <a:xfrm>
            <a:off x="2806700" y="2108200"/>
            <a:ext cx="1441450" cy="3079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a:lnSpc>
                <a:spcPct val="100000"/>
              </a:lnSpc>
              <a:spcBef>
                <a:spcPct val="0"/>
              </a:spcBef>
              <a:buNone/>
            </a:pPr>
            <a:r>
              <a:rPr lang="zh-CN" altLang="en-US" sz="1400" b="1" dirty="0">
                <a:solidFill>
                  <a:srgbClr val="000000"/>
                </a:solidFill>
                <a:latin typeface="微软雅黑" panose="020B0503020204020204" charset="-122"/>
                <a:ea typeface="微软雅黑" panose="020B0503020204020204" charset="-122"/>
              </a:rPr>
              <a:t>教育与工作经历</a:t>
            </a:r>
            <a:endParaRPr lang="zh-CN" altLang="en-US" sz="1400" b="1" dirty="0">
              <a:solidFill>
                <a:srgbClr val="000000"/>
              </a:solidFill>
              <a:latin typeface="微软雅黑" panose="020B0503020204020204" charset="-122"/>
              <a:ea typeface="微软雅黑" panose="020B0503020204020204" charset="-122"/>
            </a:endParaRPr>
          </a:p>
        </p:txBody>
      </p:sp>
      <p:pic>
        <p:nvPicPr>
          <p:cNvPr id="4107" name="图片 27"/>
          <p:cNvPicPr>
            <a:picLocks noChangeAspect="1"/>
          </p:cNvPicPr>
          <p:nvPr/>
        </p:nvPicPr>
        <p:blipFill>
          <a:blip r:embed="rId1"/>
          <a:srcRect t="3896" r="91544" b="3088"/>
          <a:stretch>
            <a:fillRect/>
          </a:stretch>
        </p:blipFill>
        <p:spPr>
          <a:xfrm>
            <a:off x="6731000" y="1274763"/>
            <a:ext cx="307975" cy="358775"/>
          </a:xfrm>
          <a:prstGeom prst="rect">
            <a:avLst/>
          </a:prstGeom>
          <a:noFill/>
          <a:ln w="9525">
            <a:noFill/>
          </a:ln>
        </p:spPr>
      </p:pic>
      <p:sp>
        <p:nvSpPr>
          <p:cNvPr id="4108" name="文本框 28"/>
          <p:cNvSpPr txBox="1"/>
          <p:nvPr/>
        </p:nvSpPr>
        <p:spPr>
          <a:xfrm>
            <a:off x="7011988" y="1300163"/>
            <a:ext cx="903287" cy="3079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a:lnSpc>
                <a:spcPct val="100000"/>
              </a:lnSpc>
              <a:spcBef>
                <a:spcPct val="0"/>
              </a:spcBef>
              <a:buNone/>
            </a:pPr>
            <a:r>
              <a:rPr lang="zh-CN" altLang="en-US" sz="1400" b="1" dirty="0">
                <a:solidFill>
                  <a:srgbClr val="000000"/>
                </a:solidFill>
                <a:latin typeface="微软雅黑" panose="020B0503020204020204" charset="-122"/>
                <a:ea typeface="微软雅黑" panose="020B0503020204020204" charset="-122"/>
              </a:rPr>
              <a:t>科研工作</a:t>
            </a:r>
            <a:endParaRPr lang="zh-CN" altLang="en-US" sz="1400" b="1" dirty="0">
              <a:solidFill>
                <a:srgbClr val="000000"/>
              </a:solidFill>
              <a:latin typeface="微软雅黑" panose="020B0503020204020204" charset="-122"/>
              <a:ea typeface="微软雅黑" panose="020B0503020204020204" charset="-122"/>
            </a:endParaRPr>
          </a:p>
        </p:txBody>
      </p:sp>
      <p:pic>
        <p:nvPicPr>
          <p:cNvPr id="4109" name="图片 32"/>
          <p:cNvPicPr>
            <a:picLocks noChangeAspect="1"/>
          </p:cNvPicPr>
          <p:nvPr/>
        </p:nvPicPr>
        <p:blipFill>
          <a:blip r:embed="rId2"/>
          <a:srcRect l="9991" r="8128"/>
          <a:stretch>
            <a:fillRect/>
          </a:stretch>
        </p:blipFill>
        <p:spPr>
          <a:xfrm>
            <a:off x="10810875" y="85725"/>
            <a:ext cx="1123950" cy="1030288"/>
          </a:xfrm>
          <a:prstGeom prst="rect">
            <a:avLst/>
          </a:prstGeom>
          <a:noFill/>
          <a:ln w="9525">
            <a:noFill/>
          </a:ln>
        </p:spPr>
      </p:pic>
      <p:sp>
        <p:nvSpPr>
          <p:cNvPr id="4110" name="Text Box 21"/>
          <p:cNvSpPr txBox="1"/>
          <p:nvPr/>
        </p:nvSpPr>
        <p:spPr>
          <a:xfrm>
            <a:off x="668338" y="2033588"/>
            <a:ext cx="696912" cy="9159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50000"/>
              </a:spcBef>
              <a:buNone/>
            </a:pPr>
            <a:r>
              <a:rPr lang="zh-CN" altLang="en-US" sz="1800" dirty="0"/>
              <a:t>此处插入照片</a:t>
            </a:r>
            <a:endParaRPr lang="zh-CN" altLang="en-US" sz="1800" dirty="0"/>
          </a:p>
        </p:txBody>
      </p:sp>
      <p:sp>
        <p:nvSpPr>
          <p:cNvPr id="4111" name="TextBox 16"/>
          <p:cNvSpPr txBox="1"/>
          <p:nvPr/>
        </p:nvSpPr>
        <p:spPr>
          <a:xfrm>
            <a:off x="2809875" y="1654175"/>
            <a:ext cx="3079750" cy="2762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200" dirty="0"/>
              <a:t>学术型硕士：临床医学</a:t>
            </a:r>
            <a:endParaRPr lang="en-US" altLang="zh-CN" sz="1200" dirty="0"/>
          </a:p>
        </p:txBody>
      </p:sp>
      <p:sp>
        <p:nvSpPr>
          <p:cNvPr id="4112" name="TextBox 16"/>
          <p:cNvSpPr txBox="1"/>
          <p:nvPr/>
        </p:nvSpPr>
        <p:spPr>
          <a:xfrm>
            <a:off x="2828925" y="2398713"/>
            <a:ext cx="3492500" cy="21494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25000"/>
              </a:lnSpc>
              <a:spcBef>
                <a:spcPct val="0"/>
              </a:spcBef>
              <a:buNone/>
            </a:pPr>
            <a:r>
              <a:rPr lang="en-US" altLang="zh-CN" sz="1200" dirty="0"/>
              <a:t>1997-2001</a:t>
            </a:r>
            <a:r>
              <a:rPr lang="zh-CN" altLang="en-US" sz="1200" dirty="0"/>
              <a:t>，汕头大学理学院，学士</a:t>
            </a:r>
            <a:endParaRPr lang="zh-CN" altLang="en-US" sz="1200" dirty="0"/>
          </a:p>
          <a:p>
            <a:pPr marL="0" lvl="0" indent="0" eaLnBrk="1" hangingPunct="1">
              <a:lnSpc>
                <a:spcPct val="125000"/>
              </a:lnSpc>
              <a:spcBef>
                <a:spcPct val="0"/>
              </a:spcBef>
              <a:buNone/>
            </a:pPr>
            <a:r>
              <a:rPr lang="en-US" altLang="zh-CN" sz="1200" dirty="0"/>
              <a:t>2001-2004</a:t>
            </a:r>
            <a:r>
              <a:rPr lang="zh-CN" altLang="en-US" sz="1200" dirty="0"/>
              <a:t>，中山大学生命科学院 ，硕士</a:t>
            </a:r>
            <a:endParaRPr lang="en-US" altLang="zh-CN" sz="1200" dirty="0"/>
          </a:p>
          <a:p>
            <a:pPr marL="0" lvl="0" indent="0" eaLnBrk="1" hangingPunct="1">
              <a:lnSpc>
                <a:spcPct val="125000"/>
              </a:lnSpc>
              <a:spcBef>
                <a:spcPct val="0"/>
              </a:spcBef>
              <a:buNone/>
            </a:pPr>
            <a:r>
              <a:rPr lang="en-US" altLang="zh-CN" sz="1200" dirty="0"/>
              <a:t>2005-2008</a:t>
            </a:r>
            <a:r>
              <a:rPr lang="zh-CN" altLang="en-US" sz="1200" dirty="0"/>
              <a:t>，牛津大学临床实验科学系，研究助理</a:t>
            </a:r>
            <a:endParaRPr lang="en-US" altLang="zh-CN" sz="1200" dirty="0"/>
          </a:p>
          <a:p>
            <a:pPr marL="0" lvl="0" indent="0" eaLnBrk="1" hangingPunct="1">
              <a:lnSpc>
                <a:spcPct val="125000"/>
              </a:lnSpc>
              <a:spcBef>
                <a:spcPct val="0"/>
              </a:spcBef>
              <a:buNone/>
            </a:pPr>
            <a:r>
              <a:rPr lang="en-US" altLang="zh-CN" sz="1200" dirty="0"/>
              <a:t>2008-2012</a:t>
            </a:r>
            <a:r>
              <a:rPr lang="zh-CN" altLang="en-US" sz="1200" dirty="0"/>
              <a:t>，香港大学李嘉诚医学院，博士</a:t>
            </a:r>
            <a:endParaRPr lang="en-US" altLang="zh-CN" sz="1200" dirty="0"/>
          </a:p>
          <a:p>
            <a:pPr marL="0" lvl="0" indent="0" eaLnBrk="1" hangingPunct="1">
              <a:lnSpc>
                <a:spcPct val="125000"/>
              </a:lnSpc>
              <a:spcBef>
                <a:spcPct val="0"/>
              </a:spcBef>
              <a:buNone/>
            </a:pPr>
            <a:r>
              <a:rPr lang="en-US" altLang="zh-CN" sz="1200" dirty="0"/>
              <a:t>2012-2016</a:t>
            </a:r>
            <a:r>
              <a:rPr lang="zh-CN" altLang="en-US" sz="1200" dirty="0"/>
              <a:t>，香港大学医学院矫形及创伤科学系，博士后研究员</a:t>
            </a:r>
            <a:endParaRPr lang="en-US" altLang="zh-CN" sz="1200" dirty="0"/>
          </a:p>
          <a:p>
            <a:pPr marL="0" lvl="0" indent="0" eaLnBrk="1" hangingPunct="1">
              <a:lnSpc>
                <a:spcPct val="125000"/>
              </a:lnSpc>
              <a:spcBef>
                <a:spcPct val="0"/>
              </a:spcBef>
              <a:buNone/>
            </a:pPr>
            <a:r>
              <a:rPr lang="en-US" altLang="zh-CN" sz="1200" dirty="0"/>
              <a:t>2016-2017</a:t>
            </a:r>
            <a:r>
              <a:rPr lang="zh-CN" altLang="en-US" sz="1200" dirty="0"/>
              <a:t>，香港大学医学院矫形及创伤科学系，名誉助理教授</a:t>
            </a:r>
            <a:endParaRPr lang="en-US" altLang="zh-CN" sz="1200" dirty="0"/>
          </a:p>
          <a:p>
            <a:pPr marL="0" lvl="0" indent="0" eaLnBrk="1" hangingPunct="1">
              <a:lnSpc>
                <a:spcPct val="125000"/>
              </a:lnSpc>
              <a:spcBef>
                <a:spcPct val="0"/>
              </a:spcBef>
              <a:buNone/>
            </a:pPr>
            <a:r>
              <a:rPr lang="en-US" altLang="zh-CN" sz="1200" dirty="0"/>
              <a:t>2017-</a:t>
            </a:r>
            <a:r>
              <a:rPr lang="zh-CN" altLang="en-US" sz="1200" dirty="0"/>
              <a:t>至今，华南理工大学医学院，副教授</a:t>
            </a:r>
            <a:endParaRPr lang="en-US" altLang="zh-CN" sz="1200" dirty="0"/>
          </a:p>
        </p:txBody>
      </p:sp>
      <p:sp>
        <p:nvSpPr>
          <p:cNvPr id="4113" name="TextBox 16"/>
          <p:cNvSpPr txBox="1"/>
          <p:nvPr/>
        </p:nvSpPr>
        <p:spPr>
          <a:xfrm>
            <a:off x="7027863" y="1590675"/>
            <a:ext cx="4697412" cy="53244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25000"/>
              </a:lnSpc>
              <a:spcBef>
                <a:spcPct val="0"/>
              </a:spcBef>
              <a:spcAft>
                <a:spcPts val="600"/>
              </a:spcAft>
              <a:buNone/>
            </a:pPr>
            <a:r>
              <a:rPr lang="zh-CN" altLang="en-US" sz="1200" b="1" dirty="0"/>
              <a:t>研究方向：</a:t>
            </a:r>
            <a:r>
              <a:rPr lang="en-US" altLang="zh-CN" sz="1200" dirty="0"/>
              <a:t>1. </a:t>
            </a:r>
            <a:r>
              <a:rPr lang="zh-CN" altLang="en-US" sz="1200" dirty="0"/>
              <a:t>椎间盘衰老退变的机制与干预，与基于干细胞与生物材料的组织再生研究；</a:t>
            </a:r>
            <a:r>
              <a:rPr lang="en-US" altLang="zh-CN" sz="1200" dirty="0"/>
              <a:t>2.</a:t>
            </a:r>
            <a:r>
              <a:rPr lang="zh-CN" altLang="en-US" sz="1200" dirty="0"/>
              <a:t>间充质干细胞来源分化及在组织再生中的应用研究；</a:t>
            </a:r>
            <a:r>
              <a:rPr lang="en-US" altLang="zh-CN" sz="1200" dirty="0"/>
              <a:t>3.</a:t>
            </a:r>
            <a:r>
              <a:rPr lang="zh-CN" altLang="en-US" sz="1200" dirty="0"/>
              <a:t>骨</a:t>
            </a:r>
            <a:r>
              <a:rPr lang="en-US" altLang="zh-CN" sz="1200" dirty="0"/>
              <a:t>/</a:t>
            </a:r>
            <a:r>
              <a:rPr lang="zh-CN" altLang="en-US" sz="1200" dirty="0"/>
              <a:t>软骨</a:t>
            </a:r>
            <a:r>
              <a:rPr lang="en-US" altLang="zh-CN" sz="1200" dirty="0"/>
              <a:t>/</a:t>
            </a:r>
            <a:r>
              <a:rPr lang="zh-CN" altLang="en-US" sz="1200" dirty="0"/>
              <a:t>骨骼肌系统退行性病变研究</a:t>
            </a:r>
            <a:endParaRPr lang="en-US" altLang="zh-CN" sz="1200" dirty="0"/>
          </a:p>
          <a:p>
            <a:pPr marL="0" lvl="0" indent="0" eaLnBrk="1" hangingPunct="1">
              <a:lnSpc>
                <a:spcPct val="125000"/>
              </a:lnSpc>
              <a:spcBef>
                <a:spcPct val="0"/>
              </a:spcBef>
              <a:spcAft>
                <a:spcPts val="600"/>
              </a:spcAft>
              <a:buNone/>
            </a:pPr>
            <a:r>
              <a:rPr lang="zh-CN" altLang="en-US" sz="1200" b="1" dirty="0"/>
              <a:t>主要业绩：</a:t>
            </a:r>
            <a:r>
              <a:rPr lang="zh-CN" altLang="en-US" sz="1200" dirty="0"/>
              <a:t>已发表</a:t>
            </a:r>
            <a:r>
              <a:rPr lang="en-US" altLang="zh-CN" sz="1200" dirty="0"/>
              <a:t>SCI</a:t>
            </a:r>
            <a:r>
              <a:rPr lang="zh-CN" altLang="en-US" sz="1200" dirty="0"/>
              <a:t>论文</a:t>
            </a:r>
            <a:r>
              <a:rPr lang="en-US" altLang="zh-CN" sz="1200" dirty="0"/>
              <a:t>32</a:t>
            </a:r>
            <a:r>
              <a:rPr lang="zh-CN" altLang="en-US" sz="1200" dirty="0"/>
              <a:t>篇，</a:t>
            </a:r>
            <a:r>
              <a:rPr lang="en-US" altLang="zh-CN" sz="1200" dirty="0"/>
              <a:t>H-index</a:t>
            </a:r>
            <a:r>
              <a:rPr lang="zh-CN" altLang="en-US" sz="1200" dirty="0"/>
              <a:t>指数</a:t>
            </a:r>
            <a:r>
              <a:rPr lang="en-US" altLang="zh-CN" sz="1200" dirty="0"/>
              <a:t>13</a:t>
            </a:r>
            <a:r>
              <a:rPr lang="zh-CN" altLang="en-US" sz="1200" dirty="0"/>
              <a:t>。以第一作者</a:t>
            </a:r>
            <a:r>
              <a:rPr lang="en-US" altLang="zh-CN" sz="1200" dirty="0"/>
              <a:t>/</a:t>
            </a:r>
            <a:r>
              <a:rPr lang="zh-CN" altLang="en-US" sz="1200" dirty="0"/>
              <a:t>共同第一作者</a:t>
            </a:r>
            <a:r>
              <a:rPr lang="en-US" altLang="zh-CN" sz="1200" dirty="0"/>
              <a:t>/</a:t>
            </a:r>
            <a:r>
              <a:rPr lang="zh-CN" altLang="en-US" sz="1200" dirty="0"/>
              <a:t>通讯作者身份发表</a:t>
            </a:r>
            <a:r>
              <a:rPr lang="en-US" altLang="zh-CN" sz="1200" dirty="0"/>
              <a:t>SCI</a:t>
            </a:r>
            <a:r>
              <a:rPr lang="zh-CN" altLang="en-US" sz="1200" dirty="0"/>
              <a:t>论文</a:t>
            </a:r>
            <a:r>
              <a:rPr lang="en-US" altLang="zh-CN" sz="1200" dirty="0"/>
              <a:t>20</a:t>
            </a:r>
            <a:r>
              <a:rPr lang="zh-CN" altLang="en-US" sz="1200" dirty="0"/>
              <a:t>篇，其中一篇</a:t>
            </a:r>
            <a:r>
              <a:rPr lang="en-US" altLang="zh-CN" sz="1200" dirty="0"/>
              <a:t>Nature</a:t>
            </a:r>
            <a:r>
              <a:rPr lang="zh-CN" altLang="en-US" sz="1200" dirty="0"/>
              <a:t>子刊，一篇入选</a:t>
            </a:r>
            <a:r>
              <a:rPr lang="en-US" altLang="zh-CN" sz="1200" dirty="0"/>
              <a:t>ESI</a:t>
            </a:r>
            <a:r>
              <a:rPr lang="zh-CN" altLang="en-US" sz="1200" dirty="0"/>
              <a:t>基本科学指标数据库高被引论文。</a:t>
            </a:r>
            <a:endParaRPr lang="zh-CN" altLang="en-US" sz="1200" dirty="0"/>
          </a:p>
          <a:p>
            <a:pPr marL="0" lvl="0" indent="0" eaLnBrk="1" hangingPunct="1">
              <a:lnSpc>
                <a:spcPct val="125000"/>
              </a:lnSpc>
              <a:spcBef>
                <a:spcPct val="0"/>
              </a:spcBef>
              <a:spcAft>
                <a:spcPts val="600"/>
              </a:spcAft>
              <a:buNone/>
            </a:pPr>
            <a:r>
              <a:rPr lang="zh-CN" altLang="en-US" sz="1200" b="1" dirty="0"/>
              <a:t>研究资助：</a:t>
            </a:r>
            <a:r>
              <a:rPr lang="zh-CN" altLang="en-US" sz="1200" dirty="0"/>
              <a:t>主持国自然基金一项，省基金一项，校基金一项，香港基金两项，协同负责香港及国内基金数项。</a:t>
            </a:r>
            <a:endParaRPr lang="en-US" altLang="zh-CN" sz="1200" dirty="0"/>
          </a:p>
          <a:p>
            <a:pPr marL="0" lvl="0" indent="0" eaLnBrk="1" hangingPunct="1">
              <a:lnSpc>
                <a:spcPct val="125000"/>
              </a:lnSpc>
              <a:spcBef>
                <a:spcPct val="0"/>
              </a:spcBef>
              <a:spcAft>
                <a:spcPts val="600"/>
              </a:spcAft>
              <a:buNone/>
            </a:pPr>
            <a:r>
              <a:rPr lang="zh-CN" altLang="en-US" sz="1200" b="1" dirty="0"/>
              <a:t>学术兼职：</a:t>
            </a:r>
            <a:r>
              <a:rPr lang="zh-CN" altLang="en-US" sz="1200" dirty="0"/>
              <a:t>国际骨关节炎研究协会（</a:t>
            </a:r>
            <a:r>
              <a:rPr lang="en-US" altLang="zh-CN" sz="1200" dirty="0"/>
              <a:t>OARSI</a:t>
            </a:r>
            <a:r>
              <a:rPr lang="zh-CN" altLang="en-US" sz="1200" dirty="0"/>
              <a:t>）会员，国际脊柱外科协会（</a:t>
            </a:r>
            <a:r>
              <a:rPr lang="en-US" altLang="zh-CN" sz="1200" dirty="0"/>
              <a:t>AO Spine</a:t>
            </a:r>
            <a:r>
              <a:rPr lang="zh-CN" altLang="en-US" sz="1200" dirty="0"/>
              <a:t>）会员，香港干细胞研究协会（</a:t>
            </a:r>
            <a:r>
              <a:rPr lang="en-US" altLang="zh-CN" sz="1200" dirty="0"/>
              <a:t>SCRMC</a:t>
            </a:r>
            <a:r>
              <a:rPr lang="zh-CN" altLang="en-US" sz="1200" dirty="0"/>
              <a:t>）会员。中文核心期刊</a:t>
            </a:r>
            <a:r>
              <a:rPr lang="en-US" altLang="zh-CN" sz="1200" dirty="0"/>
              <a:t>《</a:t>
            </a:r>
            <a:r>
              <a:rPr lang="zh-CN" altLang="en-US" sz="1200" dirty="0"/>
              <a:t>中国修复重建外科杂志</a:t>
            </a:r>
            <a:r>
              <a:rPr lang="en-US" altLang="zh-CN" sz="1200" dirty="0"/>
              <a:t>》</a:t>
            </a:r>
            <a:r>
              <a:rPr lang="zh-CN" altLang="en-US" sz="1200" dirty="0"/>
              <a:t>中青年编委。</a:t>
            </a:r>
            <a:r>
              <a:rPr lang="en-US" altLang="zh-CN" sz="1200" dirty="0"/>
              <a:t>Stem Cell International</a:t>
            </a:r>
            <a:r>
              <a:rPr lang="zh-CN" altLang="en-US" sz="1200" dirty="0"/>
              <a:t>客座副主编。</a:t>
            </a:r>
            <a:endParaRPr lang="en-US" altLang="zh-CN" sz="1200" dirty="0"/>
          </a:p>
          <a:p>
            <a:pPr marL="0" lvl="0" indent="0" eaLnBrk="1" hangingPunct="1">
              <a:lnSpc>
                <a:spcPct val="125000"/>
              </a:lnSpc>
              <a:spcBef>
                <a:spcPct val="0"/>
              </a:spcBef>
              <a:spcAft>
                <a:spcPts val="600"/>
              </a:spcAft>
              <a:buNone/>
            </a:pPr>
            <a:r>
              <a:rPr lang="zh-CN" altLang="en-US" sz="1200" b="1" dirty="0"/>
              <a:t>近期科研论文：</a:t>
            </a:r>
            <a:endParaRPr lang="en-US" altLang="zh-CN" sz="1200" b="1" dirty="0"/>
          </a:p>
          <a:p>
            <a:pPr marL="0" lvl="0" indent="0" eaLnBrk="1" hangingPunct="1">
              <a:lnSpc>
                <a:spcPct val="125000"/>
              </a:lnSpc>
              <a:spcBef>
                <a:spcPct val="0"/>
              </a:spcBef>
              <a:spcAft>
                <a:spcPts val="600"/>
              </a:spcAft>
              <a:buNone/>
            </a:pPr>
            <a:r>
              <a:rPr lang="en-US" altLang="zh-CN" sz="1200" dirty="0"/>
              <a:t>Painful intervertebral disc degeneration and inflammation: from laboratory evidence to clinical interventions. Bone Research, 2021.</a:t>
            </a:r>
            <a:endParaRPr lang="en-US" altLang="zh-CN" sz="1200" dirty="0"/>
          </a:p>
          <a:p>
            <a:pPr marL="0" lvl="0" indent="0" eaLnBrk="1" hangingPunct="1">
              <a:lnSpc>
                <a:spcPct val="125000"/>
              </a:lnSpc>
              <a:spcBef>
                <a:spcPct val="0"/>
              </a:spcBef>
              <a:spcAft>
                <a:spcPts val="600"/>
              </a:spcAft>
              <a:buNone/>
            </a:pPr>
            <a:r>
              <a:rPr lang="en-US" altLang="zh-CN" sz="1200" dirty="0"/>
              <a:t>P0-related protein Accelerates Human Mesenchymal Stromal Cell Migration by Modulating VLA-5 Interactions with Fibronectin. Cells, 2020.</a:t>
            </a:r>
            <a:endParaRPr lang="en-US" altLang="zh-CN" sz="1200" dirty="0"/>
          </a:p>
          <a:p>
            <a:pPr marL="0" lvl="0" indent="0" eaLnBrk="1" hangingPunct="1">
              <a:lnSpc>
                <a:spcPct val="125000"/>
              </a:lnSpc>
              <a:spcBef>
                <a:spcPct val="0"/>
              </a:spcBef>
              <a:spcAft>
                <a:spcPts val="600"/>
              </a:spcAft>
              <a:buNone/>
            </a:pPr>
            <a:r>
              <a:rPr lang="en-US" altLang="zh-CN" sz="1200" dirty="0"/>
              <a:t>IVD progenitor cells: a new horizon for understanding disc homeostasis and repair. Nature Reviews Rheumatology, 2019. </a:t>
            </a:r>
            <a:endParaRPr lang="en-US" altLang="zh-CN" sz="1200" dirty="0"/>
          </a:p>
          <a:p>
            <a:pPr marL="0" lvl="0" indent="0" eaLnBrk="1" hangingPunct="1">
              <a:lnSpc>
                <a:spcPct val="125000"/>
              </a:lnSpc>
              <a:spcBef>
                <a:spcPct val="0"/>
              </a:spcBef>
              <a:spcAft>
                <a:spcPts val="600"/>
              </a:spcAft>
              <a:buNone/>
            </a:pPr>
            <a:endParaRPr lang="en-US" altLang="zh-CN" sz="1200" dirty="0"/>
          </a:p>
        </p:txBody>
      </p:sp>
      <p:pic>
        <p:nvPicPr>
          <p:cNvPr id="4114" name="图片 2"/>
          <p:cNvPicPr>
            <a:picLocks noChangeAspect="1"/>
          </p:cNvPicPr>
          <p:nvPr/>
        </p:nvPicPr>
        <p:blipFill>
          <a:blip r:embed="rId3"/>
          <a:stretch>
            <a:fillRect/>
          </a:stretch>
        </p:blipFill>
        <p:spPr>
          <a:xfrm>
            <a:off x="466725" y="1300163"/>
            <a:ext cx="1787525" cy="2600325"/>
          </a:xfrm>
          <a:prstGeom prst="rect">
            <a:avLst/>
          </a:prstGeom>
          <a:noFill/>
          <a:ln w="9525">
            <a:noFill/>
          </a:ln>
        </p:spPr>
      </p:pic>
      <p:pic>
        <p:nvPicPr>
          <p:cNvPr id="4115" name="图片 24"/>
          <p:cNvPicPr>
            <a:picLocks noChangeAspect="1"/>
          </p:cNvPicPr>
          <p:nvPr/>
        </p:nvPicPr>
        <p:blipFill>
          <a:blip r:embed="rId1"/>
          <a:srcRect t="3896" r="91544" b="3088"/>
          <a:stretch>
            <a:fillRect/>
          </a:stretch>
        </p:blipFill>
        <p:spPr>
          <a:xfrm>
            <a:off x="2557463" y="4841875"/>
            <a:ext cx="309562" cy="358775"/>
          </a:xfrm>
          <a:prstGeom prst="rect">
            <a:avLst/>
          </a:prstGeom>
          <a:noFill/>
          <a:ln w="9525">
            <a:noFill/>
          </a:ln>
        </p:spPr>
      </p:pic>
      <p:sp>
        <p:nvSpPr>
          <p:cNvPr id="4116" name="文本框 25"/>
          <p:cNvSpPr txBox="1"/>
          <p:nvPr/>
        </p:nvSpPr>
        <p:spPr>
          <a:xfrm>
            <a:off x="2806700" y="4845050"/>
            <a:ext cx="903288" cy="3079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1400" b="1" dirty="0">
                <a:solidFill>
                  <a:srgbClr val="000000"/>
                </a:solidFill>
                <a:latin typeface="微软雅黑" panose="020B0503020204020204" charset="-122"/>
                <a:ea typeface="微软雅黑" panose="020B0503020204020204" charset="-122"/>
              </a:rPr>
              <a:t>招生要求</a:t>
            </a:r>
            <a:endParaRPr lang="zh-CN" altLang="en-US" sz="1400" b="1" dirty="0">
              <a:solidFill>
                <a:srgbClr val="000000"/>
              </a:solidFill>
              <a:latin typeface="微软雅黑" panose="020B0503020204020204" charset="-122"/>
              <a:ea typeface="微软雅黑" panose="020B0503020204020204" charset="-122"/>
            </a:endParaRPr>
          </a:p>
        </p:txBody>
      </p:sp>
      <p:sp>
        <p:nvSpPr>
          <p:cNvPr id="4117" name="文本框 11"/>
          <p:cNvSpPr txBox="1"/>
          <p:nvPr/>
        </p:nvSpPr>
        <p:spPr>
          <a:xfrm>
            <a:off x="2806700" y="5208588"/>
            <a:ext cx="3675063" cy="5334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25000"/>
              </a:lnSpc>
              <a:spcBef>
                <a:spcPct val="0"/>
              </a:spcBef>
              <a:buFontTx/>
              <a:buNone/>
            </a:pPr>
            <a:r>
              <a:rPr lang="zh-CN" altLang="en-US" sz="1200" dirty="0"/>
              <a:t>性格开朗主动，肯吃苦，抗挫折，自律性好，学习能力强，有钻研及解决问题能力，有志从事科研</a:t>
            </a:r>
            <a:endParaRPr lang="en-US" altLang="zh-CN" sz="1200" dirty="0"/>
          </a:p>
        </p:txBody>
      </p:sp>
      <p:sp>
        <p:nvSpPr>
          <p:cNvPr id="4118" name="文本框 21"/>
          <p:cNvSpPr txBox="1"/>
          <p:nvPr/>
        </p:nvSpPr>
        <p:spPr>
          <a:xfrm>
            <a:off x="595313" y="273050"/>
            <a:ext cx="1604962" cy="5365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20000"/>
              </a:lnSpc>
              <a:spcBef>
                <a:spcPct val="0"/>
              </a:spcBef>
              <a:buFontTx/>
              <a:buNone/>
            </a:pPr>
            <a:r>
              <a:rPr lang="zh-CN" altLang="en-US" sz="1200" b="1" dirty="0">
                <a:solidFill>
                  <a:srgbClr val="FFFFFF"/>
                </a:solidFill>
                <a:latin typeface="微软雅黑" panose="020B0503020204020204" charset="-122"/>
                <a:ea typeface="微软雅黑" panose="020B0503020204020204" charset="-122"/>
              </a:rPr>
              <a:t>工作单位：</a:t>
            </a:r>
            <a:endParaRPr lang="en-US" altLang="zh-CN" sz="1200" b="1" dirty="0">
              <a:solidFill>
                <a:srgbClr val="FFFFFF"/>
              </a:solidFill>
              <a:latin typeface="微软雅黑" panose="020B0503020204020204" charset="-122"/>
              <a:ea typeface="微软雅黑" panose="020B0503020204020204" charset="-122"/>
            </a:endParaRPr>
          </a:p>
          <a:p>
            <a:pPr marL="0" lvl="0" indent="0" eaLnBrk="1" hangingPunct="1">
              <a:lnSpc>
                <a:spcPct val="120000"/>
              </a:lnSpc>
              <a:spcBef>
                <a:spcPct val="0"/>
              </a:spcBef>
              <a:buFontTx/>
              <a:buNone/>
            </a:pPr>
            <a:r>
              <a:rPr lang="zh-CN" altLang="en-US" sz="1200" b="1" dirty="0">
                <a:solidFill>
                  <a:srgbClr val="FFFFFF"/>
                </a:solidFill>
                <a:latin typeface="微软雅黑" panose="020B0503020204020204" charset="-122"/>
                <a:ea typeface="微软雅黑" panose="020B0503020204020204" charset="-122"/>
              </a:rPr>
              <a:t>华南理工大学医学院</a:t>
            </a:r>
            <a:endParaRPr lang="en-US" altLang="zh-CN" sz="1200" b="1" dirty="0">
              <a:solidFill>
                <a:srgbClr val="FFFFFF"/>
              </a:solidFill>
              <a:latin typeface="微软雅黑" panose="020B0503020204020204" charset="-122"/>
              <a:ea typeface="微软雅黑" panose="020B050302020402020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99310" y="4966175"/>
            <a:ext cx="2574265" cy="154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2"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579827" y="1698196"/>
            <a:ext cx="3678318" cy="460375"/>
          </a:xfrm>
          <a:prstGeom prst="rect">
            <a:avLst/>
          </a:prstGeom>
          <a:noFill/>
          <a:ln w="9525">
            <a:noFill/>
            <a:miter lim="800000"/>
          </a:ln>
        </p:spPr>
        <p:txBody>
          <a:bodyPr wrap="square">
            <a:spAutoFit/>
          </a:bodyPr>
          <a:lstStyle/>
          <a:p>
            <a:pPr lvl="0" eaLnBrk="1" hangingPunct="1">
              <a:defRPr/>
            </a:pPr>
            <a:r>
              <a:rPr lang="zh-CN" altLang="en-US" sz="1200" dirty="0" smtClean="0">
                <a:solidFill>
                  <a:prstClr val="black"/>
                </a:solidFill>
                <a:latin typeface="微软雅黑" panose="020B0503020204020204" charset="-122"/>
                <a:ea typeface="微软雅黑" panose="020B0503020204020204" charset="-122"/>
              </a:rPr>
              <a:t>学术硕士：临床医学</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smtClean="0">
              <a:solidFill>
                <a:prstClr val="black"/>
              </a:solidFill>
              <a:latin typeface="微软雅黑" panose="020B0503020204020204" charset="-122"/>
              <a:ea typeface="微软雅黑" panose="020B0503020204020204" charset="-122"/>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刘伟</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3" y="519113"/>
            <a:ext cx="5251450" cy="523220"/>
          </a:xfrm>
          <a:prstGeom prst="rect">
            <a:avLst/>
          </a:prstGeom>
          <a:noFill/>
        </p:spPr>
        <p:txBody>
          <a:bodyPr>
            <a:spAutoFit/>
          </a:bodyPr>
          <a:lstStyle/>
          <a:p>
            <a:pPr eaLnBrk="1" fontAlgn="auto" hangingPunct="1">
              <a:spcBef>
                <a:spcPts val="0"/>
              </a:spcBef>
              <a:spcAft>
                <a:spcPts val="0"/>
              </a:spcAft>
              <a:defRPr/>
            </a:pPr>
            <a:r>
              <a:rPr lang="zh-CN" altLang="en-US" sz="1400" b="1" spc="120" dirty="0" smtClean="0">
                <a:solidFill>
                  <a:srgbClr val="FFFFFF"/>
                </a:solidFill>
                <a:latin typeface="微软雅黑" panose="020B0503020204020204" charset="-122"/>
                <a:ea typeface="微软雅黑" panose="020B0503020204020204" charset="-122"/>
              </a:rPr>
              <a:t>发育生物学与再生医学团队</a:t>
            </a:r>
            <a:endParaRPr lang="en-US" altLang="zh-CN" sz="1400" b="1" spc="120" dirty="0" smtClean="0">
              <a:solidFill>
                <a:srgbClr val="FFFFFF"/>
              </a:solidFill>
              <a:latin typeface="微软雅黑" panose="020B0503020204020204" charset="-122"/>
              <a:ea typeface="微软雅黑" panose="020B0503020204020204" charset="-122"/>
            </a:endParaRPr>
          </a:p>
          <a:p>
            <a:pPr eaLnBrk="1" fontAlgn="auto" hangingPunct="1">
              <a:spcBef>
                <a:spcPts val="0"/>
              </a:spcBef>
              <a:spcAft>
                <a:spcPts val="0"/>
              </a:spcAft>
              <a:defRPr/>
            </a:pPr>
            <a:r>
              <a:rPr lang="zh-CN" altLang="en-US" sz="1400" b="1" spc="120" dirty="0" smtClean="0">
                <a:solidFill>
                  <a:srgbClr val="FFFFFF"/>
                </a:solidFill>
                <a:latin typeface="微软雅黑" panose="020B0503020204020204" charset="-122"/>
                <a:ea typeface="微软雅黑" panose="020B0503020204020204" charset="-122"/>
              </a:rPr>
              <a:t>副教授 </a:t>
            </a:r>
            <a:r>
              <a:rPr lang="zh-CN" altLang="en-US" sz="1400" b="1" spc="120" dirty="0">
                <a:solidFill>
                  <a:srgbClr val="FFFFFF"/>
                </a:solidFill>
                <a:latin typeface="微软雅黑" panose="020B0503020204020204" charset="-122"/>
                <a:ea typeface="微软雅黑" panose="020B0503020204020204" charset="-122"/>
              </a:rPr>
              <a:t>硕士研究生</a:t>
            </a:r>
            <a:r>
              <a:rPr lang="zh-CN" altLang="en-US" sz="1400" b="1" spc="120" dirty="0" smtClean="0">
                <a:solidFill>
                  <a:srgbClr val="FFFFFF"/>
                </a:solidFill>
                <a:latin typeface="微软雅黑" panose="020B0503020204020204" charset="-122"/>
                <a:ea typeface="微软雅黑" panose="020B0503020204020204" charset="-122"/>
              </a:rPr>
              <a:t>导师</a:t>
            </a:r>
            <a:endParaRPr lang="en-US" altLang="zh-CN" sz="1400" b="1" spc="120" dirty="0">
              <a:solidFill>
                <a:srgbClr val="FFFFFF"/>
              </a:solidFill>
              <a:latin typeface="微软雅黑" panose="020B0503020204020204" charset="-122"/>
              <a:ea typeface="微软雅黑" panose="020B0503020204020204" charset="-122"/>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1441420"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类型</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2" cstate="print"/>
          <a:srcRect t="3896" r="91544" b="3088"/>
          <a:stretch>
            <a:fillRect/>
          </a:stretch>
        </p:blipFill>
        <p:spPr bwMode="auto">
          <a:xfrm>
            <a:off x="2526036" y="2189018"/>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611" y="2214418"/>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2" cstate="print"/>
          <a:srcRect t="3896" r="91544" b="3088"/>
          <a:stretch>
            <a:fillRect/>
          </a:stretch>
        </p:blipFill>
        <p:spPr bwMode="auto">
          <a:xfrm>
            <a:off x="6766625"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47613"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3"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1026" name="Picture 2" descr="E:\zhaopian\1寸.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808" y="1136192"/>
            <a:ext cx="1802267" cy="2525086"/>
          </a:xfrm>
          <a:prstGeom prst="rect">
            <a:avLst/>
          </a:prstGeom>
          <a:noFill/>
          <a:extLst>
            <a:ext uri="{909E8E84-426E-40DD-AFC4-6F175D3DCCD1}">
              <a14:hiddenFill xmlns:a14="http://schemas.microsoft.com/office/drawing/2010/main">
                <a:solidFill>
                  <a:srgbClr val="FFFFFF"/>
                </a:solidFill>
              </a14:hiddenFill>
            </a:ext>
          </a:extLst>
        </p:spPr>
      </p:pic>
      <p:sp>
        <p:nvSpPr>
          <p:cNvPr id="28" name="文本框 12"/>
          <p:cNvSpPr txBox="1"/>
          <p:nvPr/>
        </p:nvSpPr>
        <p:spPr>
          <a:xfrm>
            <a:off x="421353" y="3850991"/>
            <a:ext cx="1829722" cy="978729"/>
          </a:xfrm>
          <a:prstGeom prst="rect">
            <a:avLst/>
          </a:prstGeom>
          <a:noFill/>
        </p:spPr>
        <p:txBody>
          <a:bodyPr wrap="square" rtlCol="0">
            <a:spAutoFit/>
          </a:bodyPr>
          <a:lstStyle/>
          <a:p>
            <a:pPr>
              <a:lnSpc>
                <a:spcPct val="120000"/>
              </a:lnSpc>
            </a:pPr>
            <a:r>
              <a:rPr lang="en-US" altLang="zh-CN" sz="1200" dirty="0" smtClean="0">
                <a:latin typeface="微软雅黑" panose="020B0503020204020204" charset="-122"/>
                <a:ea typeface="微软雅黑" panose="020B0503020204020204" charset="-122"/>
              </a:rPr>
              <a:t>Tel: 15915886784</a:t>
            </a:r>
            <a:endParaRPr lang="en-US" altLang="zh-CN" sz="1200" dirty="0" smtClean="0">
              <a:latin typeface="微软雅黑" panose="020B0503020204020204" charset="-122"/>
              <a:ea typeface="微软雅黑" panose="020B0503020204020204" charset="-122"/>
            </a:endParaRPr>
          </a:p>
          <a:p>
            <a:pPr>
              <a:lnSpc>
                <a:spcPct val="120000"/>
              </a:lnSpc>
            </a:pPr>
            <a:r>
              <a:rPr lang="en-US" altLang="zh-CN" sz="1200" dirty="0" smtClean="0">
                <a:latin typeface="微软雅黑" panose="020B0503020204020204" charset="-122"/>
                <a:ea typeface="微软雅黑" panose="020B0503020204020204" charset="-122"/>
              </a:rPr>
              <a:t>Email: liuwei7@scut.edu.cn</a:t>
            </a:r>
            <a:endParaRPr lang="en-US" altLang="zh-CN" sz="1200" dirty="0" smtClean="0">
              <a:latin typeface="微软雅黑" panose="020B0503020204020204" charset="-122"/>
              <a:ea typeface="微软雅黑" panose="020B0503020204020204" charset="-122"/>
            </a:endParaRPr>
          </a:p>
          <a:p>
            <a:pPr>
              <a:lnSpc>
                <a:spcPct val="120000"/>
              </a:lnSpc>
            </a:pPr>
            <a:endParaRPr lang="en-US" altLang="zh-CN" sz="1200" dirty="0" smtClean="0">
              <a:latin typeface="微软雅黑" panose="020B0503020204020204" charset="-122"/>
              <a:ea typeface="微软雅黑" panose="020B0503020204020204" charset="-122"/>
            </a:endParaRPr>
          </a:p>
        </p:txBody>
      </p:sp>
      <p:sp>
        <p:nvSpPr>
          <p:cNvPr id="29" name="矩形 2"/>
          <p:cNvSpPr>
            <a:spLocks noChangeArrowheads="1"/>
          </p:cNvSpPr>
          <p:nvPr/>
        </p:nvSpPr>
        <p:spPr bwMode="auto">
          <a:xfrm>
            <a:off x="2579826" y="2517976"/>
            <a:ext cx="3994574" cy="978729"/>
          </a:xfrm>
          <a:prstGeom prst="rect">
            <a:avLst/>
          </a:prstGeom>
          <a:noFill/>
          <a:ln w="9525">
            <a:noFill/>
            <a:miter lim="800000"/>
          </a:ln>
        </p:spPr>
        <p:txBody>
          <a:bodyPr wrap="square">
            <a:spAutoFit/>
          </a:bodyPr>
          <a:lstStyle/>
          <a:p>
            <a:pPr>
              <a:lnSpc>
                <a:spcPct val="120000"/>
              </a:lnSpc>
            </a:pPr>
            <a:r>
              <a:rPr lang="en-US" altLang="zh-CN" sz="1200" dirty="0" smtClean="0">
                <a:latin typeface="微软雅黑" panose="020B0503020204020204" charset="-122"/>
                <a:ea typeface="微软雅黑" panose="020B0503020204020204" charset="-122"/>
                <a:cs typeface="微软雅黑" panose="020B0503020204020204" charset="-122"/>
              </a:rPr>
              <a:t>2006-2010   </a:t>
            </a:r>
            <a:r>
              <a:rPr lang="zh-CN" altLang="en-US" sz="1200" dirty="0" smtClean="0">
                <a:latin typeface="微软雅黑" panose="020B0503020204020204" charset="-122"/>
                <a:ea typeface="微软雅黑" panose="020B0503020204020204" charset="-122"/>
                <a:cs typeface="微软雅黑" panose="020B0503020204020204" charset="-122"/>
              </a:rPr>
              <a:t>南方医科大学</a:t>
            </a:r>
            <a:r>
              <a:rPr lang="en-US" altLang="zh-CN" sz="1200" dirty="0" smtClean="0">
                <a:latin typeface="微软雅黑" panose="020B0503020204020204" charset="-122"/>
                <a:ea typeface="微软雅黑" panose="020B0503020204020204" charset="-122"/>
                <a:cs typeface="微软雅黑" panose="020B0503020204020204" charset="-122"/>
              </a:rPr>
              <a:t> </a:t>
            </a:r>
            <a:r>
              <a:rPr lang="zh-CN" altLang="en-US" sz="1200" dirty="0" smtClean="0">
                <a:latin typeface="微软雅黑" panose="020B0503020204020204" charset="-122"/>
                <a:ea typeface="微软雅黑" panose="020B0503020204020204" charset="-122"/>
                <a:cs typeface="微软雅黑" panose="020B0503020204020204" charset="-122"/>
              </a:rPr>
              <a:t>      生物信息       学士</a:t>
            </a:r>
            <a:endParaRPr lang="en-US" altLang="zh-CN" sz="1200" dirty="0">
              <a:latin typeface="微软雅黑" panose="020B0503020204020204" charset="-122"/>
              <a:ea typeface="微软雅黑" panose="020B0503020204020204" charset="-122"/>
              <a:cs typeface="微软雅黑" panose="020B0503020204020204" charset="-122"/>
            </a:endParaRPr>
          </a:p>
          <a:p>
            <a:pPr>
              <a:lnSpc>
                <a:spcPct val="120000"/>
              </a:lnSpc>
            </a:pPr>
            <a:r>
              <a:rPr lang="en-US" altLang="zh-CN" sz="1200" dirty="0" smtClean="0">
                <a:latin typeface="微软雅黑" panose="020B0503020204020204" charset="-122"/>
                <a:ea typeface="微软雅黑" panose="020B0503020204020204" charset="-122"/>
                <a:cs typeface="微软雅黑" panose="020B0503020204020204" charset="-122"/>
              </a:rPr>
              <a:t>2010-2016   </a:t>
            </a:r>
            <a:r>
              <a:rPr lang="zh-CN" altLang="en-US" sz="1200" dirty="0" smtClean="0">
                <a:latin typeface="微软雅黑" panose="020B0503020204020204" charset="-122"/>
                <a:ea typeface="微软雅黑" panose="020B0503020204020204" charset="-122"/>
                <a:cs typeface="微软雅黑" panose="020B0503020204020204" charset="-122"/>
              </a:rPr>
              <a:t>南方医科大学       发育生物学    博士</a:t>
            </a:r>
            <a:endParaRPr lang="en-US" altLang="zh-CN" sz="1200" dirty="0" smtClean="0">
              <a:latin typeface="微软雅黑" panose="020B0503020204020204" charset="-122"/>
              <a:ea typeface="微软雅黑" panose="020B0503020204020204" charset="-122"/>
              <a:cs typeface="微软雅黑" panose="020B0503020204020204" charset="-122"/>
            </a:endParaRPr>
          </a:p>
          <a:p>
            <a:pPr>
              <a:lnSpc>
                <a:spcPct val="120000"/>
              </a:lnSpc>
            </a:pPr>
            <a:r>
              <a:rPr lang="en-US" altLang="zh-CN" sz="1200" dirty="0" smtClean="0">
                <a:latin typeface="微软雅黑" panose="020B0503020204020204" charset="-122"/>
                <a:ea typeface="微软雅黑" panose="020B0503020204020204" charset="-122"/>
                <a:cs typeface="微软雅黑" panose="020B0503020204020204" charset="-122"/>
              </a:rPr>
              <a:t>2017-2018   </a:t>
            </a:r>
            <a:r>
              <a:rPr lang="zh-CN" altLang="en-US" sz="1200" dirty="0" smtClean="0">
                <a:latin typeface="微软雅黑" panose="020B0503020204020204" charset="-122"/>
                <a:ea typeface="微软雅黑" panose="020B0503020204020204" charset="-122"/>
                <a:cs typeface="微软雅黑" panose="020B0503020204020204" charset="-122"/>
              </a:rPr>
              <a:t>南方</a:t>
            </a:r>
            <a:r>
              <a:rPr lang="zh-CN" altLang="en-US" sz="1200" dirty="0">
                <a:latin typeface="微软雅黑" panose="020B0503020204020204" charset="-122"/>
                <a:ea typeface="微软雅黑" panose="020B0503020204020204" charset="-122"/>
                <a:cs typeface="微软雅黑" panose="020B0503020204020204" charset="-122"/>
              </a:rPr>
              <a:t>医科大学       </a:t>
            </a:r>
            <a:r>
              <a:rPr lang="zh-CN" altLang="en-US" sz="1200" dirty="0" smtClean="0">
                <a:latin typeface="微软雅黑" panose="020B0503020204020204" charset="-122"/>
                <a:ea typeface="微软雅黑" panose="020B0503020204020204" charset="-122"/>
                <a:cs typeface="微软雅黑" panose="020B0503020204020204" charset="-122"/>
              </a:rPr>
              <a:t>基础医学院    副教授</a:t>
            </a:r>
            <a:endParaRPr lang="en-US" altLang="zh-CN" sz="1200" dirty="0" smtClean="0">
              <a:latin typeface="微软雅黑" panose="020B0503020204020204" charset="-122"/>
              <a:ea typeface="微软雅黑" panose="020B0503020204020204" charset="-122"/>
              <a:cs typeface="微软雅黑" panose="020B0503020204020204" charset="-122"/>
            </a:endParaRPr>
          </a:p>
          <a:p>
            <a:pPr>
              <a:lnSpc>
                <a:spcPct val="120000"/>
              </a:lnSpc>
            </a:pPr>
            <a:r>
              <a:rPr lang="en-US" altLang="zh-CN" sz="1200" dirty="0" smtClean="0">
                <a:latin typeface="微软雅黑" panose="020B0503020204020204" charset="-122"/>
                <a:ea typeface="微软雅黑" panose="020B0503020204020204" charset="-122"/>
                <a:cs typeface="微软雅黑" panose="020B0503020204020204" charset="-122"/>
              </a:rPr>
              <a:t>2018</a:t>
            </a:r>
            <a:r>
              <a:rPr lang="zh-CN" altLang="en-US" sz="1200" dirty="0" smtClean="0">
                <a:latin typeface="微软雅黑" panose="020B0503020204020204" charset="-122"/>
                <a:ea typeface="微软雅黑" panose="020B0503020204020204" charset="-122"/>
                <a:cs typeface="微软雅黑" panose="020B0503020204020204" charset="-122"/>
              </a:rPr>
              <a:t>至今      华南理工大学       医学院           副教授</a:t>
            </a:r>
            <a:endParaRPr lang="en-US" altLang="zh-CN" sz="1200" dirty="0">
              <a:latin typeface="微软雅黑" panose="020B0503020204020204" charset="-122"/>
              <a:ea typeface="微软雅黑" panose="020B0503020204020204" charset="-122"/>
              <a:cs typeface="微软雅黑" panose="020B0503020204020204" charset="-122"/>
            </a:endParaRPr>
          </a:p>
        </p:txBody>
      </p:sp>
      <p:pic>
        <p:nvPicPr>
          <p:cNvPr id="30" name="图片 29"/>
          <p:cNvPicPr>
            <a:picLocks noChangeAspect="1"/>
          </p:cNvPicPr>
          <p:nvPr/>
        </p:nvPicPr>
        <p:blipFill rotWithShape="1">
          <a:blip r:embed="rId2"/>
          <a:srcRect t="3896" r="91544" b="3089"/>
          <a:stretch>
            <a:fillRect/>
          </a:stretch>
        </p:blipFill>
        <p:spPr>
          <a:xfrm>
            <a:off x="2474865" y="4397862"/>
            <a:ext cx="308871" cy="358815"/>
          </a:xfrm>
          <a:prstGeom prst="rect">
            <a:avLst/>
          </a:prstGeom>
        </p:spPr>
      </p:pic>
      <p:sp>
        <p:nvSpPr>
          <p:cNvPr id="31" name="文本框 30"/>
          <p:cNvSpPr txBox="1"/>
          <p:nvPr/>
        </p:nvSpPr>
        <p:spPr>
          <a:xfrm>
            <a:off x="2756086" y="4423381"/>
            <a:ext cx="723275" cy="307777"/>
          </a:xfrm>
          <a:prstGeom prst="rect">
            <a:avLst/>
          </a:prstGeom>
          <a:noFill/>
        </p:spPr>
        <p:txBody>
          <a:bodyPr wrap="none" rtlCol="0">
            <a:spAutoFit/>
          </a:bodyPr>
          <a:lstStyle/>
          <a:p>
            <a:r>
              <a:rPr lang="zh-CN" altLang="en-US" sz="1400" b="1" dirty="0">
                <a:latin typeface="微软雅黑" panose="020B0503020204020204" charset="-122"/>
                <a:ea typeface="微软雅黑" panose="020B0503020204020204" charset="-122"/>
              </a:rPr>
              <a:t>代表作</a:t>
            </a:r>
            <a:endParaRPr lang="zh-CN" altLang="en-US" sz="1400" b="1" dirty="0">
              <a:latin typeface="微软雅黑" panose="020B0503020204020204" charset="-122"/>
              <a:ea typeface="微软雅黑" panose="020B0503020204020204" charset="-122"/>
            </a:endParaRPr>
          </a:p>
        </p:txBody>
      </p:sp>
      <p:sp>
        <p:nvSpPr>
          <p:cNvPr id="32" name="矩形 31"/>
          <p:cNvSpPr/>
          <p:nvPr/>
        </p:nvSpPr>
        <p:spPr>
          <a:xfrm>
            <a:off x="2579826" y="4706318"/>
            <a:ext cx="7182700" cy="2062103"/>
          </a:xfrm>
          <a:prstGeom prst="rect">
            <a:avLst/>
          </a:prstGeom>
        </p:spPr>
        <p:txBody>
          <a:bodyPr wrap="square">
            <a:spAutoFit/>
          </a:bodyPr>
          <a:lstStyle/>
          <a:p>
            <a:pPr marL="228600" lvl="0" indent="-228600">
              <a:spcAft>
                <a:spcPts val="600"/>
              </a:spcAft>
              <a:buFont typeface="+mj-lt"/>
              <a:buAutoNum type="arabicPeriod"/>
            </a:pPr>
            <a:r>
              <a:rPr lang="en-US" altLang="zh-CN" sz="1200" b="1" u="sng" dirty="0"/>
              <a:t>Liu </a:t>
            </a:r>
            <a:r>
              <a:rPr lang="en-US" altLang="zh-CN" sz="1200" b="1" u="sng" dirty="0" smtClean="0"/>
              <a:t>W</a:t>
            </a:r>
            <a:r>
              <a:rPr lang="en-US" altLang="zh-CN" sz="1200" baseline="30000" dirty="0"/>
              <a:t>#</a:t>
            </a:r>
            <a:r>
              <a:rPr lang="en-US" altLang="zh-CN" sz="1200" dirty="0" smtClean="0"/>
              <a:t>, </a:t>
            </a:r>
            <a:r>
              <a:rPr lang="en-US" altLang="zh-CN" sz="1200" dirty="0"/>
              <a:t>Wu </a:t>
            </a:r>
            <a:r>
              <a:rPr lang="en-US" altLang="zh-CN" sz="1200" dirty="0" smtClean="0"/>
              <a:t>M</a:t>
            </a:r>
            <a:r>
              <a:rPr lang="en-US" altLang="zh-CN" sz="1200" baseline="30000" dirty="0"/>
              <a:t>#</a:t>
            </a:r>
            <a:r>
              <a:rPr lang="en-US" altLang="zh-CN" sz="1200" dirty="0" smtClean="0"/>
              <a:t>, </a:t>
            </a:r>
            <a:r>
              <a:rPr lang="en-US" altLang="zh-CN" sz="1200" dirty="0"/>
              <a:t>Huang </a:t>
            </a:r>
            <a:r>
              <a:rPr lang="en-US" altLang="zh-CN" sz="1200" dirty="0" smtClean="0"/>
              <a:t>Z</a:t>
            </a:r>
            <a:r>
              <a:rPr lang="en-US" altLang="zh-CN" sz="1200" baseline="30000" dirty="0"/>
              <a:t>#</a:t>
            </a:r>
            <a:r>
              <a:rPr lang="en-US" altLang="zh-CN" sz="1200" dirty="0" smtClean="0"/>
              <a:t>, </a:t>
            </a:r>
            <a:r>
              <a:rPr lang="en-US" altLang="zh-CN" sz="1200" dirty="0"/>
              <a:t>et al: c-</a:t>
            </a:r>
            <a:r>
              <a:rPr lang="en-US" altLang="zh-CN" sz="1200" dirty="0" err="1"/>
              <a:t>myb</a:t>
            </a:r>
            <a:r>
              <a:rPr lang="en-US" altLang="zh-CN" sz="1200" dirty="0"/>
              <a:t> hyperactivity leads to myeloid and lymphoid malignancies in </a:t>
            </a:r>
            <a:r>
              <a:rPr lang="en-US" altLang="zh-CN" sz="1200" dirty="0" err="1"/>
              <a:t>zebrafish</a:t>
            </a:r>
            <a:r>
              <a:rPr lang="en-US" altLang="zh-CN" sz="1200" dirty="0"/>
              <a:t>. </a:t>
            </a:r>
            <a:r>
              <a:rPr lang="en-US" altLang="zh-CN" sz="1200" b="1" u="sng" dirty="0"/>
              <a:t>Leukemia</a:t>
            </a:r>
            <a:r>
              <a:rPr lang="en-US" altLang="zh-CN" sz="1200" dirty="0"/>
              <a:t> 2017; 31:222-233 </a:t>
            </a:r>
            <a:r>
              <a:rPr lang="en-US" altLang="zh-CN" sz="1200" b="1" dirty="0" smtClean="0"/>
              <a:t>IF</a:t>
            </a:r>
            <a:r>
              <a:rPr lang="en-US" altLang="zh-CN" sz="1200" b="1" dirty="0"/>
              <a:t>: </a:t>
            </a:r>
            <a:r>
              <a:rPr lang="en-US" altLang="zh-CN" sz="1200" b="1" dirty="0" smtClean="0"/>
              <a:t>12.104, 1</a:t>
            </a:r>
            <a:r>
              <a:rPr lang="zh-CN" altLang="en-US" sz="1200" b="1" dirty="0" smtClean="0"/>
              <a:t>区</a:t>
            </a:r>
            <a:r>
              <a:rPr lang="en-US" altLang="zh-CN" sz="1200" dirty="0" smtClean="0"/>
              <a:t>.</a:t>
            </a:r>
            <a:endParaRPr lang="en-US" altLang="zh-CN" sz="1200" dirty="0" smtClean="0"/>
          </a:p>
          <a:p>
            <a:pPr marL="228600" lvl="0" indent="-228600">
              <a:spcAft>
                <a:spcPts val="600"/>
              </a:spcAft>
              <a:buFont typeface="+mj-lt"/>
              <a:buAutoNum type="arabicPeriod"/>
            </a:pPr>
            <a:r>
              <a:rPr lang="en-US" altLang="zh-CN" sz="1200" dirty="0"/>
              <a:t>Sun </a:t>
            </a:r>
            <a:r>
              <a:rPr lang="en-US" altLang="zh-CN" sz="1200" dirty="0" smtClean="0"/>
              <a:t>J</a:t>
            </a:r>
            <a:r>
              <a:rPr lang="en-US" altLang="zh-CN" sz="1200" baseline="30000" dirty="0"/>
              <a:t>#</a:t>
            </a:r>
            <a:r>
              <a:rPr lang="en-US" altLang="zh-CN" sz="1200" dirty="0" smtClean="0"/>
              <a:t>, </a:t>
            </a:r>
            <a:r>
              <a:rPr lang="en-US" altLang="zh-CN" sz="1200" b="1" u="sng" dirty="0"/>
              <a:t>Liu </a:t>
            </a:r>
            <a:r>
              <a:rPr lang="en-US" altLang="zh-CN" sz="1200" b="1" u="sng" dirty="0" smtClean="0"/>
              <a:t>W</a:t>
            </a:r>
            <a:r>
              <a:rPr lang="en-US" altLang="zh-CN" sz="1200" b="1" u="sng" baseline="30000" dirty="0"/>
              <a:t>#</a:t>
            </a:r>
            <a:r>
              <a:rPr lang="en-US" altLang="zh-CN" sz="1200" dirty="0" smtClean="0"/>
              <a:t>, </a:t>
            </a:r>
            <a:r>
              <a:rPr lang="en-US" altLang="zh-CN" sz="1200" dirty="0"/>
              <a:t>Li L, et al: Suppression of Pu.1 function results in expanded </a:t>
            </a:r>
            <a:r>
              <a:rPr lang="en-US" altLang="zh-CN" sz="1200" dirty="0" err="1"/>
              <a:t>myelopoiesis</a:t>
            </a:r>
            <a:r>
              <a:rPr lang="en-US" altLang="zh-CN" sz="1200" dirty="0"/>
              <a:t> in </a:t>
            </a:r>
            <a:r>
              <a:rPr lang="en-US" altLang="zh-CN" sz="1200" dirty="0" err="1"/>
              <a:t>zebrafish</a:t>
            </a:r>
            <a:r>
              <a:rPr lang="en-US" altLang="zh-CN" sz="1200" dirty="0"/>
              <a:t>. </a:t>
            </a:r>
            <a:r>
              <a:rPr lang="en-US" altLang="zh-CN" sz="1200" b="1" u="sng" dirty="0"/>
              <a:t>Leukemia</a:t>
            </a:r>
            <a:r>
              <a:rPr lang="en-US" altLang="zh-CN" sz="1200" dirty="0"/>
              <a:t> 2013; 27:1913-1917 </a:t>
            </a:r>
            <a:r>
              <a:rPr lang="en-US" altLang="zh-CN" sz="1200" b="1" dirty="0" smtClean="0"/>
              <a:t>IF</a:t>
            </a:r>
            <a:r>
              <a:rPr lang="en-US" altLang="zh-CN" sz="1200" b="1" dirty="0"/>
              <a:t>: </a:t>
            </a:r>
            <a:r>
              <a:rPr lang="en-US" altLang="zh-CN" sz="1200" b="1" dirty="0" smtClean="0"/>
              <a:t>12.104, 1</a:t>
            </a:r>
            <a:r>
              <a:rPr lang="zh-CN" altLang="en-US" sz="1200" b="1" dirty="0"/>
              <a:t>区</a:t>
            </a:r>
            <a:endParaRPr lang="en-US" altLang="zh-CN" sz="1200" b="1" dirty="0" smtClean="0"/>
          </a:p>
          <a:p>
            <a:pPr marL="228600" indent="-228600">
              <a:spcAft>
                <a:spcPts val="600"/>
              </a:spcAft>
              <a:buFont typeface="+mj-lt"/>
              <a:buAutoNum type="arabicPeriod"/>
            </a:pPr>
            <a:r>
              <a:rPr lang="en-US" altLang="zh-CN" sz="1200" dirty="0"/>
              <a:t>Zhang </a:t>
            </a:r>
            <a:r>
              <a:rPr lang="en-US" altLang="zh-CN" sz="1200" dirty="0" smtClean="0"/>
              <a:t>Z</a:t>
            </a:r>
            <a:r>
              <a:rPr lang="en-US" altLang="zh-CN" sz="1200" b="1" u="sng" baseline="30000" dirty="0"/>
              <a:t>#</a:t>
            </a:r>
            <a:r>
              <a:rPr lang="en-US" altLang="zh-CN" sz="1200" b="1" u="sng" dirty="0" smtClean="0"/>
              <a:t>, </a:t>
            </a:r>
            <a:r>
              <a:rPr lang="en-US" altLang="zh-CN" sz="1200" b="1" u="sng" dirty="0"/>
              <a:t>Liu </a:t>
            </a:r>
            <a:r>
              <a:rPr lang="en-US" altLang="zh-CN" sz="1200" b="1" u="sng" dirty="0" smtClean="0"/>
              <a:t>W</a:t>
            </a:r>
            <a:r>
              <a:rPr lang="en-US" altLang="zh-CN" sz="1200" b="1" u="sng" baseline="30000" dirty="0"/>
              <a:t>#</a:t>
            </a:r>
            <a:r>
              <a:rPr lang="en-US" altLang="zh-CN" sz="1200" b="1" u="sng" dirty="0" smtClean="0"/>
              <a:t>, </a:t>
            </a:r>
            <a:r>
              <a:rPr lang="en-US" altLang="zh-CN" sz="1200" dirty="0"/>
              <a:t>Zhao L, et al: Retinoblastoma 1 protects T cell maturation from premature apoptosis by inhibiting E2F1. </a:t>
            </a:r>
            <a:r>
              <a:rPr lang="en-US" altLang="zh-CN" sz="1200" b="1" u="sng" dirty="0"/>
              <a:t>Development </a:t>
            </a:r>
            <a:r>
              <a:rPr lang="en-US" altLang="zh-CN" sz="1200" dirty="0"/>
              <a:t>2018; </a:t>
            </a:r>
            <a:r>
              <a:rPr lang="en-US" altLang="zh-CN" sz="1200" dirty="0" smtClean="0"/>
              <a:t>145: </a:t>
            </a:r>
            <a:r>
              <a:rPr lang="en-US" altLang="zh-CN" sz="1200" b="1" dirty="0" smtClean="0"/>
              <a:t>IF</a:t>
            </a:r>
            <a:r>
              <a:rPr lang="en-US" altLang="zh-CN" sz="1200" b="1" dirty="0"/>
              <a:t>: </a:t>
            </a:r>
            <a:r>
              <a:rPr lang="en-US" altLang="zh-CN" sz="1200" b="1" dirty="0" smtClean="0"/>
              <a:t>5.736, 1</a:t>
            </a:r>
            <a:r>
              <a:rPr lang="zh-CN" altLang="en-US" sz="1200" b="1" dirty="0"/>
              <a:t>区</a:t>
            </a:r>
            <a:endParaRPr lang="en-US" altLang="zh-CN" sz="1200" dirty="0" smtClean="0"/>
          </a:p>
          <a:p>
            <a:pPr marL="228600" indent="-228600">
              <a:spcAft>
                <a:spcPts val="600"/>
              </a:spcAft>
              <a:buFont typeface="+mj-lt"/>
              <a:buAutoNum type="arabicPeriod"/>
            </a:pPr>
            <a:r>
              <a:rPr lang="en-US" altLang="zh-CN" sz="1200" b="1" u="sng" dirty="0"/>
              <a:t>Liu W</a:t>
            </a:r>
            <a:r>
              <a:rPr lang="en-US" altLang="zh-CN" sz="1200" dirty="0"/>
              <a:t>, Di Q, Li K, et al: The synergistic role of Pu.1 and </a:t>
            </a:r>
            <a:r>
              <a:rPr lang="en-US" altLang="zh-CN" sz="1200" dirty="0" err="1"/>
              <a:t>Fms</a:t>
            </a:r>
            <a:r>
              <a:rPr lang="en-US" altLang="zh-CN" sz="1200" dirty="0"/>
              <a:t> in </a:t>
            </a:r>
            <a:r>
              <a:rPr lang="en-US" altLang="zh-CN" sz="1200" dirty="0" err="1"/>
              <a:t>zebrafish</a:t>
            </a:r>
            <a:r>
              <a:rPr lang="en-US" altLang="zh-CN" sz="1200" dirty="0"/>
              <a:t> osteoclast-reducing </a:t>
            </a:r>
            <a:r>
              <a:rPr lang="en-US" altLang="zh-CN" sz="1200" dirty="0" err="1"/>
              <a:t>osteopetrosis</a:t>
            </a:r>
            <a:r>
              <a:rPr lang="en-US" altLang="zh-CN" sz="1200" dirty="0"/>
              <a:t> and possible therapeutic strategies. </a:t>
            </a:r>
            <a:r>
              <a:rPr lang="en-US" altLang="zh-CN" sz="1200" b="1" u="sng" dirty="0"/>
              <a:t>Journal of genetics and genomics </a:t>
            </a:r>
            <a:r>
              <a:rPr lang="en-US" altLang="zh-CN" sz="1200" dirty="0" smtClean="0"/>
              <a:t>2020</a:t>
            </a:r>
            <a:r>
              <a:rPr lang="en-US" altLang="zh-CN" sz="1200" dirty="0"/>
              <a:t>; </a:t>
            </a:r>
            <a:r>
              <a:rPr lang="en-US" altLang="zh-CN" sz="1200" dirty="0" smtClean="0"/>
              <a:t>47:535-546 </a:t>
            </a:r>
            <a:r>
              <a:rPr lang="en-US" altLang="zh-CN" sz="1200" b="1" dirty="0" smtClean="0"/>
              <a:t>IF</a:t>
            </a:r>
            <a:r>
              <a:rPr lang="en-US" altLang="zh-CN" sz="1200" b="1" dirty="0"/>
              <a:t>: </a:t>
            </a:r>
            <a:r>
              <a:rPr lang="en-US" altLang="zh-CN" sz="1200" b="1" dirty="0" smtClean="0"/>
              <a:t>5.065, 2</a:t>
            </a:r>
            <a:r>
              <a:rPr lang="zh-CN" altLang="en-US" sz="1200" b="1" dirty="0" smtClean="0"/>
              <a:t>区</a:t>
            </a:r>
            <a:endParaRPr lang="en-US" altLang="zh-CN" sz="1200" dirty="0"/>
          </a:p>
          <a:p>
            <a:pPr marL="228600" lvl="0" indent="-228600">
              <a:spcAft>
                <a:spcPts val="600"/>
              </a:spcAft>
              <a:buFont typeface="+mj-lt"/>
              <a:buAutoNum type="arabicPeriod"/>
            </a:pPr>
            <a:endParaRPr lang="zh-CN" altLang="zh-CN" sz="1200" dirty="0"/>
          </a:p>
        </p:txBody>
      </p:sp>
      <p:sp>
        <p:nvSpPr>
          <p:cNvPr id="34" name="文本框 13"/>
          <p:cNvSpPr txBox="1"/>
          <p:nvPr/>
        </p:nvSpPr>
        <p:spPr>
          <a:xfrm>
            <a:off x="6846097" y="1605944"/>
            <a:ext cx="4429215" cy="2832100"/>
          </a:xfrm>
          <a:prstGeom prst="rect">
            <a:avLst/>
          </a:prstGeom>
          <a:noFill/>
        </p:spPr>
        <p:txBody>
          <a:bodyPr wrap="square" rtlCol="0">
            <a:spAutoFit/>
          </a:bodyPr>
          <a:lstStyle/>
          <a:p>
            <a:pPr algn="just">
              <a:lnSpc>
                <a:spcPct val="120000"/>
              </a:lnSpc>
              <a:spcBef>
                <a:spcPts val="0"/>
              </a:spcBef>
              <a:spcAft>
                <a:spcPts val="1200"/>
              </a:spcAft>
            </a:pPr>
            <a:r>
              <a:rPr lang="zh-CN" altLang="en-US" sz="1200" b="1" dirty="0" smtClean="0">
                <a:latin typeface="微软雅黑" panose="020B0503020204020204" charset="-122"/>
                <a:ea typeface="微软雅黑" panose="020B0503020204020204" charset="-122"/>
              </a:rPr>
              <a:t>研究方向：</a:t>
            </a:r>
            <a:r>
              <a:rPr lang="zh-CN" altLang="en-US" sz="1200" b="1" dirty="0">
                <a:latin typeface="微软雅黑" panose="020B0503020204020204" charset="-122"/>
                <a:ea typeface="微软雅黑" panose="020B0503020204020204" charset="-122"/>
                <a:cs typeface="微软雅黑" panose="020B0503020204020204" charset="-122"/>
              </a:rPr>
              <a:t>血液</a:t>
            </a:r>
            <a:r>
              <a:rPr lang="zh-CN" altLang="en-US" sz="1200" b="1" dirty="0" smtClean="0">
                <a:latin typeface="微软雅黑" panose="020B0503020204020204" charset="-122"/>
                <a:ea typeface="微软雅黑" panose="020B0503020204020204" charset="-122"/>
                <a:cs typeface="微软雅黑" panose="020B0503020204020204" charset="-122"/>
                <a:sym typeface="+mn-ea"/>
              </a:rPr>
              <a:t>疾病动物模型</a:t>
            </a:r>
            <a:r>
              <a:rPr lang="zh-CN" altLang="en-US" sz="1200" b="1" dirty="0">
                <a:latin typeface="微软雅黑" panose="020B0503020204020204" charset="-122"/>
                <a:ea typeface="微软雅黑" panose="020B0503020204020204" charset="-122"/>
                <a:cs typeface="微软雅黑" panose="020B0503020204020204" charset="-122"/>
                <a:sym typeface="+mn-ea"/>
              </a:rPr>
              <a:t>与</a:t>
            </a:r>
            <a:r>
              <a:rPr lang="zh-CN" altLang="en-US" sz="1200" b="1" dirty="0" smtClean="0">
                <a:latin typeface="微软雅黑" panose="020B0503020204020204" charset="-122"/>
                <a:ea typeface="微软雅黑" panose="020B0503020204020204" charset="-122"/>
                <a:cs typeface="微软雅黑" panose="020B0503020204020204" charset="-122"/>
                <a:sym typeface="+mn-ea"/>
              </a:rPr>
              <a:t>药物筛选</a:t>
            </a:r>
            <a:r>
              <a:rPr lang="zh-CN" altLang="en-US" sz="1200" dirty="0" smtClean="0">
                <a:latin typeface="微软雅黑" panose="020B0503020204020204" charset="-122"/>
                <a:ea typeface="微软雅黑" panose="020B0503020204020204" charset="-122"/>
                <a:cs typeface="微软雅黑" panose="020B0503020204020204" charset="-122"/>
              </a:rPr>
              <a:t>。聚焦于斑马鱼早期白细胞发育研究和斑马鱼人类白血病疾病模型的建立研究并完成</a:t>
            </a:r>
            <a:r>
              <a:rPr lang="zh-CN" altLang="en-US" sz="1200" b="1" dirty="0" smtClean="0">
                <a:latin typeface="微软雅黑" panose="020B0503020204020204" charset="-122"/>
                <a:ea typeface="微软雅黑" panose="020B0503020204020204" charset="-122"/>
                <a:cs typeface="微软雅黑" panose="020B0503020204020204" charset="-122"/>
              </a:rPr>
              <a:t>“突变体筛选</a:t>
            </a:r>
            <a:r>
              <a:rPr lang="en-US" altLang="zh-CN" sz="1200" b="1" dirty="0" smtClean="0">
                <a:latin typeface="微软雅黑" panose="020B0503020204020204" charset="-122"/>
                <a:ea typeface="微软雅黑" panose="020B0503020204020204" charset="-122"/>
                <a:cs typeface="微软雅黑" panose="020B0503020204020204" charset="-122"/>
              </a:rPr>
              <a:t>—</a:t>
            </a:r>
            <a:r>
              <a:rPr lang="zh-CN" altLang="en-US" sz="1200" b="1" dirty="0" smtClean="0">
                <a:latin typeface="微软雅黑" panose="020B0503020204020204" charset="-122"/>
                <a:ea typeface="微软雅黑" panose="020B0503020204020204" charset="-122"/>
                <a:cs typeface="微软雅黑" panose="020B0503020204020204" charset="-122"/>
              </a:rPr>
              <a:t>发育机制解析</a:t>
            </a:r>
            <a:r>
              <a:rPr lang="en-US" altLang="zh-CN" sz="1200" b="1" dirty="0" smtClean="0">
                <a:latin typeface="微软雅黑" panose="020B0503020204020204" charset="-122"/>
                <a:ea typeface="微软雅黑" panose="020B0503020204020204" charset="-122"/>
                <a:cs typeface="微软雅黑" panose="020B0503020204020204" charset="-122"/>
              </a:rPr>
              <a:t>—</a:t>
            </a:r>
            <a:r>
              <a:rPr lang="zh-CN" altLang="en-US" sz="1200" b="1" dirty="0" smtClean="0">
                <a:latin typeface="微软雅黑" panose="020B0503020204020204" charset="-122"/>
                <a:ea typeface="微软雅黑" panose="020B0503020204020204" charset="-122"/>
                <a:cs typeface="微软雅黑" panose="020B0503020204020204" charset="-122"/>
              </a:rPr>
              <a:t>疾病模型构建</a:t>
            </a:r>
            <a:r>
              <a:rPr lang="en-US" altLang="zh-CN" sz="1200" b="1" dirty="0" smtClean="0">
                <a:latin typeface="微软雅黑" panose="020B0503020204020204" charset="-122"/>
                <a:ea typeface="微软雅黑" panose="020B0503020204020204" charset="-122"/>
                <a:cs typeface="微软雅黑" panose="020B0503020204020204" charset="-122"/>
              </a:rPr>
              <a:t>—</a:t>
            </a:r>
            <a:r>
              <a:rPr lang="zh-CN" altLang="en-US" sz="1200" b="1" dirty="0" smtClean="0">
                <a:latin typeface="微软雅黑" panose="020B0503020204020204" charset="-122"/>
                <a:ea typeface="微软雅黑" panose="020B0503020204020204" charset="-122"/>
                <a:cs typeface="微软雅黑" panose="020B0503020204020204" charset="-122"/>
              </a:rPr>
              <a:t>药物筛选”</a:t>
            </a:r>
            <a:r>
              <a:rPr lang="zh-CN" altLang="en-US" sz="1200" dirty="0" smtClean="0">
                <a:latin typeface="微软雅黑" panose="020B0503020204020204" charset="-122"/>
                <a:ea typeface="微软雅黑" panose="020B0503020204020204" charset="-122"/>
                <a:cs typeface="微软雅黑" panose="020B0503020204020204" charset="-122"/>
              </a:rPr>
              <a:t>的系统性工作：</a:t>
            </a:r>
            <a:r>
              <a:rPr lang="en-US" altLang="zh-CN" sz="1200" dirty="0" smtClean="0">
                <a:latin typeface="微软雅黑" panose="020B0503020204020204" charset="-122"/>
                <a:ea typeface="微软雅黑" panose="020B0503020204020204" charset="-122"/>
                <a:cs typeface="微软雅黑" panose="020B0503020204020204" charset="-122"/>
              </a:rPr>
              <a:t>1.</a:t>
            </a:r>
            <a:r>
              <a:rPr lang="zh-CN" altLang="en-US" sz="1200" dirty="0" smtClean="0">
                <a:latin typeface="微软雅黑" panose="020B0503020204020204" charset="-122"/>
                <a:ea typeface="微软雅黑" panose="020B0503020204020204" charset="-122"/>
                <a:cs typeface="微软雅黑" panose="020B0503020204020204" charset="-122"/>
              </a:rPr>
              <a:t>正反向遗传筛选获得血液发育缺陷突变体；</a:t>
            </a:r>
            <a:r>
              <a:rPr lang="en-US" altLang="zh-CN" sz="1200" dirty="0" smtClean="0">
                <a:latin typeface="微软雅黑" panose="020B0503020204020204" charset="-122"/>
                <a:ea typeface="微软雅黑" panose="020B0503020204020204" charset="-122"/>
                <a:cs typeface="微软雅黑" panose="020B0503020204020204" charset="-122"/>
              </a:rPr>
              <a:t>2.</a:t>
            </a:r>
            <a:r>
              <a:rPr lang="zh-CN" altLang="en-US" sz="1200" dirty="0" smtClean="0">
                <a:latin typeface="微软雅黑" panose="020B0503020204020204" charset="-122"/>
                <a:ea typeface="微软雅黑" panose="020B0503020204020204" charset="-122"/>
                <a:cs typeface="微软雅黑" panose="020B0503020204020204" charset="-122"/>
              </a:rPr>
              <a:t>利用筛选的血液缺陷突变体解析了血液发育中关键机制；</a:t>
            </a:r>
            <a:r>
              <a:rPr lang="en-US" altLang="zh-CN" sz="1200" dirty="0" smtClean="0">
                <a:latin typeface="微软雅黑" panose="020B0503020204020204" charset="-122"/>
                <a:ea typeface="微软雅黑" panose="020B0503020204020204" charset="-122"/>
                <a:cs typeface="微软雅黑" panose="020B0503020204020204" charset="-122"/>
              </a:rPr>
              <a:t>3.</a:t>
            </a:r>
            <a:r>
              <a:rPr lang="zh-CN" altLang="en-US" sz="1200" dirty="0" smtClean="0">
                <a:latin typeface="微软雅黑" panose="020B0503020204020204" charset="-122"/>
                <a:ea typeface="微软雅黑" panose="020B0503020204020204" charset="-122"/>
                <a:cs typeface="微软雅黑" panose="020B0503020204020204" charset="-122"/>
              </a:rPr>
              <a:t>在解析发育机制的基础上进一步建立了斑马鱼人类白血病疾病模型，并阐述其发病机制，进行大规模化合物筛选。</a:t>
            </a:r>
            <a:endParaRPr lang="en-US" altLang="zh-CN" sz="1200" dirty="0" smtClean="0">
              <a:latin typeface="微软雅黑" panose="020B0503020204020204" charset="-122"/>
              <a:ea typeface="微软雅黑" panose="020B0503020204020204" charset="-122"/>
              <a:cs typeface="微软雅黑" panose="020B0503020204020204" charset="-122"/>
            </a:endParaRPr>
          </a:p>
          <a:p>
            <a:pPr algn="just">
              <a:lnSpc>
                <a:spcPct val="120000"/>
              </a:lnSpc>
              <a:spcBef>
                <a:spcPts val="0"/>
              </a:spcBef>
              <a:spcAft>
                <a:spcPts val="1200"/>
              </a:spcAft>
            </a:pPr>
            <a:r>
              <a:rPr lang="zh-CN" altLang="en-US" sz="1200" b="1" dirty="0" smtClean="0">
                <a:latin typeface="微软雅黑" panose="020B0503020204020204" charset="-122"/>
                <a:ea typeface="微软雅黑" panose="020B0503020204020204" charset="-122"/>
              </a:rPr>
              <a:t>主要业绩：</a:t>
            </a:r>
            <a:r>
              <a:rPr lang="zh-CN" altLang="en-US" sz="1200" dirty="0" smtClean="0">
                <a:latin typeface="微软雅黑" panose="020B0503020204020204" charset="-122"/>
                <a:ea typeface="微软雅黑" panose="020B0503020204020204" charset="-122"/>
                <a:cs typeface="微软雅黑" panose="020B0503020204020204" charset="-122"/>
                <a:sym typeface="+mn-ea"/>
              </a:rPr>
              <a:t>第一或通讯作者发表</a:t>
            </a:r>
            <a:r>
              <a:rPr lang="en-US" altLang="zh-CN" sz="1200" b="1" dirty="0" smtClean="0">
                <a:latin typeface="微软雅黑" panose="020B0503020204020204" charset="-122"/>
                <a:ea typeface="微软雅黑" panose="020B0503020204020204" charset="-122"/>
                <a:cs typeface="微软雅黑" panose="020B0503020204020204" charset="-122"/>
                <a:sym typeface="+mn-ea"/>
              </a:rPr>
              <a:t>Leukemia</a:t>
            </a:r>
            <a:r>
              <a:rPr lang="zh-CN" altLang="en-US" sz="1200" dirty="0" smtClean="0">
                <a:latin typeface="微软雅黑" panose="020B0503020204020204" charset="-122"/>
                <a:ea typeface="微软雅黑" panose="020B0503020204020204" charset="-122"/>
                <a:cs typeface="微软雅黑" panose="020B0503020204020204" charset="-122"/>
                <a:sym typeface="+mn-ea"/>
              </a:rPr>
              <a:t>、</a:t>
            </a:r>
            <a:r>
              <a:rPr lang="en-US" altLang="zh-CN" sz="1200" b="1" dirty="0" smtClean="0">
                <a:latin typeface="微软雅黑" panose="020B0503020204020204" charset="-122"/>
                <a:ea typeface="微软雅黑" panose="020B0503020204020204" charset="-122"/>
                <a:cs typeface="微软雅黑" panose="020B0503020204020204" charset="-122"/>
                <a:sym typeface="+mn-ea"/>
              </a:rPr>
              <a:t>Development</a:t>
            </a:r>
            <a:r>
              <a:rPr lang="zh-CN" altLang="en-US" sz="1200" dirty="0" smtClean="0">
                <a:latin typeface="微软雅黑" panose="020B0503020204020204" charset="-122"/>
                <a:ea typeface="微软雅黑" panose="020B0503020204020204" charset="-122"/>
                <a:cs typeface="微软雅黑" panose="020B0503020204020204" charset="-122"/>
                <a:sym typeface="+mn-ea"/>
              </a:rPr>
              <a:t>等SCI论文</a:t>
            </a:r>
            <a:r>
              <a:rPr lang="en-US" altLang="zh-CN" sz="1200" dirty="0" smtClean="0">
                <a:latin typeface="微软雅黑" panose="020B0503020204020204" charset="-122"/>
                <a:ea typeface="微软雅黑" panose="020B0503020204020204" charset="-122"/>
                <a:cs typeface="微软雅黑" panose="020B0503020204020204" charset="-122"/>
                <a:sym typeface="+mn-ea"/>
              </a:rPr>
              <a:t>4</a:t>
            </a:r>
            <a:r>
              <a:rPr lang="zh-CN" altLang="en-US" sz="1200" dirty="0" smtClean="0">
                <a:latin typeface="微软雅黑" panose="020B0503020204020204" charset="-122"/>
                <a:ea typeface="微软雅黑" panose="020B0503020204020204" charset="-122"/>
                <a:cs typeface="微软雅黑" panose="020B0503020204020204" charset="-122"/>
                <a:sym typeface="+mn-ea"/>
              </a:rPr>
              <a:t>篇，共同作者</a:t>
            </a:r>
            <a:r>
              <a:rPr lang="en-US" altLang="zh-CN" sz="1200" dirty="0" smtClean="0">
                <a:latin typeface="微软雅黑" panose="020B0503020204020204" charset="-122"/>
                <a:ea typeface="微软雅黑" panose="020B0503020204020204" charset="-122"/>
                <a:cs typeface="微软雅黑" panose="020B0503020204020204" charset="-122"/>
                <a:sym typeface="+mn-ea"/>
              </a:rPr>
              <a:t>8</a:t>
            </a:r>
            <a:r>
              <a:rPr lang="zh-CN" altLang="en-US" sz="1200" dirty="0" smtClean="0">
                <a:latin typeface="微软雅黑" panose="020B0503020204020204" charset="-122"/>
                <a:ea typeface="微软雅黑" panose="020B0503020204020204" charset="-122"/>
                <a:cs typeface="微软雅黑" panose="020B0503020204020204" charset="-122"/>
                <a:sym typeface="+mn-ea"/>
              </a:rPr>
              <a:t>篇；专利申请</a:t>
            </a:r>
            <a:r>
              <a:rPr lang="en-US" altLang="zh-CN" sz="1200" dirty="0" smtClean="0">
                <a:latin typeface="微软雅黑" panose="020B0503020204020204" charset="-122"/>
                <a:ea typeface="微软雅黑" panose="020B0503020204020204" charset="-122"/>
                <a:cs typeface="微软雅黑" panose="020B0503020204020204" charset="-122"/>
                <a:sym typeface="+mn-ea"/>
              </a:rPr>
              <a:t>5</a:t>
            </a:r>
            <a:r>
              <a:rPr lang="zh-CN" altLang="en-US" sz="1200" dirty="0" smtClean="0">
                <a:latin typeface="微软雅黑" panose="020B0503020204020204" charset="-122"/>
                <a:ea typeface="微软雅黑" panose="020B0503020204020204" charset="-122"/>
                <a:cs typeface="微软雅黑" panose="020B0503020204020204" charset="-122"/>
                <a:sym typeface="+mn-ea"/>
              </a:rPr>
              <a:t>件，授权</a:t>
            </a:r>
            <a:r>
              <a:rPr lang="en-US" altLang="zh-CN" sz="1200" dirty="0" smtClean="0">
                <a:latin typeface="微软雅黑" panose="020B0503020204020204" charset="-122"/>
                <a:ea typeface="微软雅黑" panose="020B0503020204020204" charset="-122"/>
                <a:cs typeface="微软雅黑" panose="020B0503020204020204" charset="-122"/>
                <a:sym typeface="+mn-ea"/>
              </a:rPr>
              <a:t>4</a:t>
            </a:r>
            <a:r>
              <a:rPr lang="zh-CN" altLang="en-US" sz="1200" dirty="0" smtClean="0">
                <a:latin typeface="微软雅黑" panose="020B0503020204020204" charset="-122"/>
                <a:ea typeface="微软雅黑" panose="020B0503020204020204" charset="-122"/>
                <a:cs typeface="微软雅黑" panose="020B0503020204020204" charset="-122"/>
                <a:sym typeface="+mn-ea"/>
              </a:rPr>
              <a:t>件。</a:t>
            </a:r>
            <a:endParaRPr lang="en-US" altLang="zh-CN" sz="1200" dirty="0" smtClean="0">
              <a:latin typeface="微软雅黑" panose="020B0503020204020204" charset="-122"/>
              <a:ea typeface="微软雅黑" panose="020B0503020204020204" charset="-122"/>
              <a:cs typeface="微软雅黑" panose="020B0503020204020204" charset="-122"/>
              <a:sym typeface="+mn-ea"/>
            </a:endParaRPr>
          </a:p>
          <a:p>
            <a:pPr algn="just">
              <a:lnSpc>
                <a:spcPct val="120000"/>
              </a:lnSpc>
              <a:spcBef>
                <a:spcPts val="0"/>
              </a:spcBef>
              <a:spcAft>
                <a:spcPts val="1200"/>
              </a:spcAft>
            </a:pPr>
            <a:r>
              <a:rPr lang="zh-CN" altLang="en-US" sz="1200" b="1" dirty="0" smtClean="0">
                <a:latin typeface="微软雅黑" panose="020B0503020204020204" charset="-122"/>
                <a:ea typeface="微软雅黑" panose="020B0503020204020204" charset="-122"/>
              </a:rPr>
              <a:t>研究资助</a:t>
            </a:r>
            <a:r>
              <a:rPr lang="zh-CN" altLang="en-US" sz="1200" b="1" dirty="0">
                <a:latin typeface="微软雅黑" panose="020B0503020204020204" charset="-122"/>
                <a:ea typeface="微软雅黑" panose="020B0503020204020204" charset="-122"/>
              </a:rPr>
              <a:t>：</a:t>
            </a:r>
            <a:r>
              <a:rPr lang="zh-CN" altLang="en-US" sz="1200" dirty="0" smtClean="0">
                <a:latin typeface="微软雅黑" panose="020B0503020204020204" charset="-122"/>
                <a:ea typeface="微软雅黑" panose="020B0503020204020204" charset="-122"/>
                <a:cs typeface="微软雅黑" panose="020B0503020204020204" charset="-122"/>
              </a:rPr>
              <a:t>主持</a:t>
            </a:r>
            <a:r>
              <a:rPr lang="zh-CN" altLang="en-US" sz="1200" dirty="0">
                <a:latin typeface="微软雅黑" panose="020B0503020204020204" charset="-122"/>
                <a:ea typeface="微软雅黑" panose="020B0503020204020204" charset="-122"/>
                <a:cs typeface="微软雅黑" panose="020B0503020204020204" charset="-122"/>
              </a:rPr>
              <a:t>国家自然科学</a:t>
            </a:r>
            <a:r>
              <a:rPr lang="zh-CN" altLang="en-US" sz="1200" dirty="0" smtClean="0">
                <a:latin typeface="微软雅黑" panose="020B0503020204020204" charset="-122"/>
                <a:ea typeface="微软雅黑" panose="020B0503020204020204" charset="-122"/>
                <a:cs typeface="微软雅黑" panose="020B0503020204020204" charset="-122"/>
              </a:rPr>
              <a:t>基金</a:t>
            </a:r>
            <a:r>
              <a:rPr lang="en-US" altLang="zh-CN" sz="1200" dirty="0" smtClean="0">
                <a:latin typeface="微软雅黑" panose="020B0503020204020204" charset="-122"/>
                <a:ea typeface="微软雅黑" panose="020B0503020204020204" charset="-122"/>
                <a:cs typeface="微软雅黑" panose="020B0503020204020204" charset="-122"/>
              </a:rPr>
              <a:t>3</a:t>
            </a:r>
            <a:r>
              <a:rPr lang="zh-CN" altLang="en-US" sz="1200" dirty="0" smtClean="0">
                <a:latin typeface="微软雅黑" panose="020B0503020204020204" charset="-122"/>
                <a:ea typeface="微软雅黑" panose="020B0503020204020204" charset="-122"/>
                <a:cs typeface="微软雅黑" panose="020B0503020204020204" charset="-122"/>
              </a:rPr>
              <a:t>项（青年</a:t>
            </a:r>
            <a:r>
              <a:rPr lang="en-US" altLang="zh-CN" sz="1200" dirty="0" smtClean="0">
                <a:latin typeface="微软雅黑" panose="020B0503020204020204" charset="-122"/>
                <a:ea typeface="微软雅黑" panose="020B0503020204020204" charset="-122"/>
                <a:cs typeface="微软雅黑" panose="020B0503020204020204" charset="-122"/>
              </a:rPr>
              <a:t>1</a:t>
            </a:r>
            <a:r>
              <a:rPr lang="zh-CN" altLang="en-US" sz="1200" dirty="0" smtClean="0">
                <a:latin typeface="微软雅黑" panose="020B0503020204020204" charset="-122"/>
                <a:ea typeface="微软雅黑" panose="020B0503020204020204" charset="-122"/>
                <a:cs typeface="微软雅黑" panose="020B0503020204020204" charset="-122"/>
              </a:rPr>
              <a:t>项，面上</a:t>
            </a:r>
            <a:r>
              <a:rPr lang="en-US" altLang="zh-CN" sz="1200" dirty="0" smtClean="0">
                <a:latin typeface="微软雅黑" panose="020B0503020204020204" charset="-122"/>
                <a:ea typeface="微软雅黑" panose="020B0503020204020204" charset="-122"/>
                <a:cs typeface="微软雅黑" panose="020B0503020204020204" charset="-122"/>
              </a:rPr>
              <a:t>2</a:t>
            </a:r>
            <a:r>
              <a:rPr lang="zh-CN" altLang="en-US" sz="1200" dirty="0" smtClean="0">
                <a:latin typeface="微软雅黑" panose="020B0503020204020204" charset="-122"/>
                <a:ea typeface="微软雅黑" panose="020B0503020204020204" charset="-122"/>
                <a:cs typeface="微软雅黑" panose="020B0503020204020204" charset="-122"/>
              </a:rPr>
              <a:t>项），广东省</a:t>
            </a:r>
            <a:r>
              <a:rPr lang="zh-CN" altLang="en-US" sz="1200" dirty="0">
                <a:latin typeface="微软雅黑" panose="020B0503020204020204" charset="-122"/>
                <a:ea typeface="微软雅黑" panose="020B0503020204020204" charset="-122"/>
                <a:cs typeface="微软雅黑" panose="020B0503020204020204" charset="-122"/>
              </a:rPr>
              <a:t>自然科学</a:t>
            </a:r>
            <a:r>
              <a:rPr lang="zh-CN" altLang="en-US" sz="1200" dirty="0" smtClean="0">
                <a:latin typeface="微软雅黑" panose="020B0503020204020204" charset="-122"/>
                <a:ea typeface="微软雅黑" panose="020B0503020204020204" charset="-122"/>
                <a:cs typeface="微软雅黑" panose="020B0503020204020204" charset="-122"/>
              </a:rPr>
              <a:t>基金项目</a:t>
            </a:r>
            <a:r>
              <a:rPr lang="en-US" altLang="zh-CN" sz="1200" dirty="0">
                <a:latin typeface="微软雅黑" panose="020B0503020204020204" charset="-122"/>
                <a:ea typeface="微软雅黑" panose="020B0503020204020204" charset="-122"/>
                <a:cs typeface="微软雅黑" panose="020B0503020204020204" charset="-122"/>
              </a:rPr>
              <a:t>1</a:t>
            </a:r>
            <a:r>
              <a:rPr lang="zh-CN" altLang="en-US" sz="1200" dirty="0">
                <a:latin typeface="微软雅黑" panose="020B0503020204020204" charset="-122"/>
                <a:ea typeface="微软雅黑" panose="020B0503020204020204" charset="-122"/>
                <a:cs typeface="微软雅黑" panose="020B0503020204020204" charset="-122"/>
              </a:rPr>
              <a:t>项</a:t>
            </a:r>
            <a:r>
              <a:rPr lang="zh-CN" altLang="en-US" sz="1200" dirty="0" smtClean="0">
                <a:latin typeface="微软雅黑" panose="020B0503020204020204" charset="-122"/>
                <a:ea typeface="微软雅黑" panose="020B0503020204020204" charset="-122"/>
                <a:cs typeface="微软雅黑" panose="020B0503020204020204" charset="-122"/>
              </a:rPr>
              <a:t>，市级基金</a:t>
            </a:r>
            <a:r>
              <a:rPr lang="en-US" altLang="zh-CN" sz="1200" dirty="0" smtClean="0">
                <a:latin typeface="微软雅黑" panose="020B0503020204020204" charset="-122"/>
                <a:ea typeface="微软雅黑" panose="020B0503020204020204" charset="-122"/>
                <a:cs typeface="微软雅黑" panose="020B0503020204020204" charset="-122"/>
              </a:rPr>
              <a:t>1</a:t>
            </a:r>
            <a:r>
              <a:rPr lang="zh-CN" altLang="en-US" sz="1200" dirty="0" smtClean="0">
                <a:latin typeface="微软雅黑" panose="020B0503020204020204" charset="-122"/>
                <a:ea typeface="微软雅黑" panose="020B0503020204020204" charset="-122"/>
                <a:cs typeface="微软雅黑" panose="020B0503020204020204" charset="-122"/>
              </a:rPr>
              <a:t>项，校级基金</a:t>
            </a:r>
            <a:r>
              <a:rPr lang="en-US" altLang="zh-CN" sz="1200" dirty="0" smtClean="0">
                <a:latin typeface="微软雅黑" panose="020B0503020204020204" charset="-122"/>
                <a:ea typeface="微软雅黑" panose="020B0503020204020204" charset="-122"/>
                <a:cs typeface="微软雅黑" panose="020B0503020204020204" charset="-122"/>
              </a:rPr>
              <a:t>1</a:t>
            </a:r>
            <a:r>
              <a:rPr lang="zh-CN" altLang="en-US" sz="1200" dirty="0" smtClean="0">
                <a:latin typeface="微软雅黑" panose="020B0503020204020204" charset="-122"/>
                <a:ea typeface="微软雅黑" panose="020B0503020204020204" charset="-122"/>
                <a:cs typeface="微软雅黑" panose="020B0503020204020204" charset="-122"/>
              </a:rPr>
              <a:t>项。</a:t>
            </a:r>
            <a:endParaRPr lang="en-US" altLang="zh-CN" sz="1200" dirty="0">
              <a:latin typeface="微软雅黑" panose="020B0503020204020204" charset="-122"/>
              <a:ea typeface="微软雅黑" panose="020B0503020204020204" charset="-122"/>
            </a:endParaRPr>
          </a:p>
        </p:txBody>
      </p:sp>
      <p:pic>
        <p:nvPicPr>
          <p:cNvPr id="22" name="图片 21"/>
          <p:cNvPicPr>
            <a:picLocks noChangeAspect="1"/>
          </p:cNvPicPr>
          <p:nvPr/>
        </p:nvPicPr>
        <p:blipFill>
          <a:blip r:embed="rId2" cstate="print"/>
          <a:srcRect t="3896" r="91544" b="3088"/>
          <a:stretch>
            <a:fillRect/>
          </a:stretch>
        </p:blipFill>
        <p:spPr bwMode="auto">
          <a:xfrm>
            <a:off x="2500314" y="3619233"/>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750263" y="3623271"/>
            <a:ext cx="902811"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招生要求</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6" name="文本框 11"/>
          <p:cNvSpPr txBox="1">
            <a:spLocks noChangeArrowheads="1"/>
          </p:cNvSpPr>
          <p:nvPr/>
        </p:nvSpPr>
        <p:spPr bwMode="auto">
          <a:xfrm>
            <a:off x="2579826" y="3942001"/>
            <a:ext cx="3278016" cy="276999"/>
          </a:xfrm>
          <a:prstGeom prst="rect">
            <a:avLst/>
          </a:prstGeom>
          <a:noFill/>
          <a:ln w="9525">
            <a:noFill/>
            <a:miter lim="800000"/>
          </a:ln>
        </p:spPr>
        <p:txBody>
          <a:bodyPr wrap="square">
            <a:spAutoFit/>
          </a:bodyPr>
          <a:lstStyle/>
          <a:p>
            <a:pPr lvl="0" eaLnBrk="1" hangingPunct="1">
              <a:defRPr/>
            </a:pPr>
            <a:r>
              <a:rPr lang="zh-CN" altLang="en-US" sz="1200" dirty="0" smtClean="0">
                <a:solidFill>
                  <a:prstClr val="black"/>
                </a:solidFill>
                <a:latin typeface="微软雅黑" panose="020B0503020204020204" charset="-122"/>
                <a:ea typeface="微软雅黑" panose="020B0503020204020204" charset="-122"/>
              </a:rPr>
              <a:t>性格开朗，团结友善，</a:t>
            </a:r>
            <a:r>
              <a:rPr lang="zh-CN" altLang="en-US" sz="1200" dirty="0">
                <a:solidFill>
                  <a:prstClr val="black"/>
                </a:solidFill>
                <a:latin typeface="微软雅黑" panose="020B0503020204020204" charset="-122"/>
                <a:ea typeface="微软雅黑" panose="020B0503020204020204" charset="-122"/>
              </a:rPr>
              <a:t>吃苦耐劳</a:t>
            </a:r>
            <a:r>
              <a:rPr lang="zh-CN" altLang="en-US" sz="1200" dirty="0" smtClean="0">
                <a:solidFill>
                  <a:prstClr val="black"/>
                </a:solidFill>
                <a:latin typeface="微软雅黑" panose="020B0503020204020204" charset="-122"/>
                <a:ea typeface="微软雅黑" panose="020B0503020204020204" charset="-122"/>
              </a:rPr>
              <a:t>。</a:t>
            </a:r>
            <a:endParaRPr lang="en-US" altLang="zh-CN" sz="1200" dirty="0">
              <a:solidFill>
                <a:prstClr val="black"/>
              </a:solidFill>
              <a:latin typeface="微软雅黑" panose="020B0503020204020204" charset="-122"/>
              <a:ea typeface="微软雅黑" panose="020B0503020204020204" charset="-122"/>
            </a:endParaRPr>
          </a:p>
        </p:txBody>
      </p:sp>
      <p:sp>
        <p:nvSpPr>
          <p:cNvPr id="2" name="矩形 1"/>
          <p:cNvSpPr/>
          <p:nvPr/>
        </p:nvSpPr>
        <p:spPr>
          <a:xfrm>
            <a:off x="438358" y="235714"/>
            <a:ext cx="1812717" cy="646331"/>
          </a:xfrm>
          <a:prstGeom prst="rect">
            <a:avLst/>
          </a:prstGeom>
        </p:spPr>
        <p:txBody>
          <a:bodyPr wrap="square">
            <a:spAutoFit/>
          </a:bodyPr>
          <a:lstStyle/>
          <a:p>
            <a:r>
              <a:rPr lang="zh-CN" altLang="en-US" b="1" dirty="0">
                <a:solidFill>
                  <a:srgbClr val="FFFFFF"/>
                </a:solidFill>
                <a:latin typeface="微软雅黑" panose="020B0503020204020204" charset="-122"/>
                <a:ea typeface="微软雅黑" panose="020B0503020204020204" charset="-122"/>
              </a:rPr>
              <a:t>工作单位：华南理工大学医学院</a:t>
            </a:r>
            <a:endParaRPr lang="zh-CN"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2382838" y="1588"/>
            <a:ext cx="8243888"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92D050"/>
              </a:solidFill>
              <a:effectLst/>
              <a:uLnTx/>
              <a:uFillTx/>
              <a:latin typeface="+mn-lt"/>
              <a:ea typeface="+mn-ea"/>
              <a:cs typeface="+mn-cs"/>
            </a:endParaRPr>
          </a:p>
        </p:txBody>
      </p:sp>
      <p:pic>
        <p:nvPicPr>
          <p:cNvPr id="3075" name="图片 7"/>
          <p:cNvPicPr>
            <a:picLocks noChangeAspect="1"/>
          </p:cNvPicPr>
          <p:nvPr/>
        </p:nvPicPr>
        <p:blipFill>
          <a:blip r:embed="rId1"/>
          <a:srcRect t="3896" r="91544" b="3088"/>
          <a:stretch>
            <a:fillRect/>
          </a:stretch>
        </p:blipFill>
        <p:spPr>
          <a:xfrm>
            <a:off x="2525713" y="1274763"/>
            <a:ext cx="309562" cy="358775"/>
          </a:xfrm>
          <a:prstGeom prst="rect">
            <a:avLst/>
          </a:prstGeom>
          <a:noFill/>
          <a:ln w="9525">
            <a:noFill/>
          </a:ln>
        </p:spPr>
      </p:pic>
      <p:sp>
        <p:nvSpPr>
          <p:cNvPr id="3076" name="文本框 11"/>
          <p:cNvSpPr txBox="1"/>
          <p:nvPr/>
        </p:nvSpPr>
        <p:spPr>
          <a:xfrm>
            <a:off x="2663825" y="1692275"/>
            <a:ext cx="3763963" cy="27781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1200" dirty="0">
                <a:solidFill>
                  <a:srgbClr val="000000"/>
                </a:solidFill>
                <a:latin typeface="微软雅黑" panose="020B0503020204020204" charset="-122"/>
                <a:ea typeface="微软雅黑" panose="020B0503020204020204" charset="-122"/>
              </a:rPr>
              <a:t>学术硕士：临床医学、生物医学工程</a:t>
            </a:r>
            <a:endParaRPr lang="en-US" altLang="zh-CN" sz="1200" dirty="0">
              <a:solidFill>
                <a:srgbClr val="000000"/>
              </a:solidFill>
              <a:latin typeface="微软雅黑" panose="020B0503020204020204" charset="-122"/>
              <a:ea typeface="微软雅黑" panose="020B0503020204020204" charset="-122"/>
            </a:endParaRPr>
          </a:p>
        </p:txBody>
      </p:sp>
      <p:sp>
        <p:nvSpPr>
          <p:cNvPr id="3077" name="文本框 12"/>
          <p:cNvSpPr txBox="1"/>
          <p:nvPr/>
        </p:nvSpPr>
        <p:spPr>
          <a:xfrm>
            <a:off x="357188" y="4300538"/>
            <a:ext cx="2168525" cy="7556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20000"/>
              </a:lnSpc>
              <a:spcBef>
                <a:spcPct val="0"/>
              </a:spcBef>
              <a:buFontTx/>
              <a:buNone/>
            </a:pPr>
            <a:r>
              <a:rPr lang="en-US" altLang="zh-CN" sz="1200" dirty="0">
                <a:solidFill>
                  <a:srgbClr val="000000"/>
                </a:solidFill>
                <a:latin typeface="微软雅黑" panose="020B0503020204020204" charset="-122"/>
                <a:ea typeface="微软雅黑" panose="020B0503020204020204" charset="-122"/>
              </a:rPr>
              <a:t>Tel: 15989042358</a:t>
            </a:r>
            <a:endParaRPr lang="en-US" altLang="zh-CN" sz="1200" dirty="0">
              <a:solidFill>
                <a:srgbClr val="000000"/>
              </a:solidFill>
              <a:latin typeface="微软雅黑" panose="020B0503020204020204" charset="-122"/>
              <a:ea typeface="微软雅黑" panose="020B0503020204020204" charset="-122"/>
            </a:endParaRPr>
          </a:p>
          <a:p>
            <a:pPr marL="0" lvl="0" indent="0" eaLnBrk="1" hangingPunct="1">
              <a:lnSpc>
                <a:spcPct val="120000"/>
              </a:lnSpc>
              <a:spcBef>
                <a:spcPct val="0"/>
              </a:spcBef>
              <a:buFontTx/>
              <a:buNone/>
            </a:pPr>
            <a:r>
              <a:rPr lang="en-US" altLang="zh-CN" sz="1200" dirty="0">
                <a:solidFill>
                  <a:srgbClr val="000000"/>
                </a:solidFill>
                <a:latin typeface="微软雅黑" panose="020B0503020204020204" charset="-122"/>
                <a:ea typeface="微软雅黑" panose="020B0503020204020204" charset="-122"/>
              </a:rPr>
              <a:t>Email: </a:t>
            </a:r>
            <a:endParaRPr lang="en-US" altLang="zh-CN" sz="1200" dirty="0">
              <a:solidFill>
                <a:srgbClr val="000000"/>
              </a:solidFill>
              <a:latin typeface="微软雅黑" panose="020B0503020204020204" charset="-122"/>
              <a:ea typeface="微软雅黑" panose="020B0503020204020204" charset="-122"/>
            </a:endParaRPr>
          </a:p>
          <a:p>
            <a:pPr marL="0" lvl="0" indent="0" eaLnBrk="1" hangingPunct="1">
              <a:lnSpc>
                <a:spcPct val="120000"/>
              </a:lnSpc>
              <a:spcBef>
                <a:spcPct val="0"/>
              </a:spcBef>
              <a:buFontTx/>
              <a:buNone/>
            </a:pPr>
            <a:r>
              <a:rPr lang="en-US" altLang="zh-CN" sz="1200" dirty="0">
                <a:solidFill>
                  <a:srgbClr val="000000"/>
                </a:solidFill>
                <a:latin typeface="微软雅黑" panose="020B0503020204020204" charset="-122"/>
                <a:ea typeface="微软雅黑" panose="020B0503020204020204" charset="-122"/>
              </a:rPr>
              <a:t>mchcgao@scut.edu.cn</a:t>
            </a:r>
            <a:endParaRPr lang="zh-CN" altLang="en-US" sz="1200" dirty="0">
              <a:solidFill>
                <a:srgbClr val="000000"/>
              </a:solidFill>
              <a:latin typeface="微软雅黑" panose="020B0503020204020204" charset="-122"/>
              <a:ea typeface="微软雅黑" panose="020B0503020204020204" charset="-122"/>
            </a:endParaRPr>
          </a:p>
        </p:txBody>
      </p:sp>
      <p:sp>
        <p:nvSpPr>
          <p:cNvPr id="3078" name="文本框 13"/>
          <p:cNvSpPr txBox="1">
            <a:spLocks noChangeArrowheads="1"/>
          </p:cNvSpPr>
          <p:nvPr/>
        </p:nvSpPr>
        <p:spPr bwMode="auto">
          <a:xfrm>
            <a:off x="6929438" y="1604963"/>
            <a:ext cx="4872038"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just" defTabSz="914400" rtl="0" eaLnBrk="1" fontAlgn="base" latinLnBrk="0" hangingPunct="1">
              <a:lnSpc>
                <a:spcPts val="2300"/>
              </a:lnSpc>
              <a:spcBef>
                <a:spcPts val="600"/>
              </a:spcBef>
              <a:spcAft>
                <a:spcPct val="0"/>
              </a:spcAft>
              <a:buClrTx/>
              <a:buSzTx/>
              <a:buFontTx/>
              <a:buNone/>
              <a:defRPr/>
            </a:pPr>
            <a:r>
              <a:rPr kumimoji="0" lang="zh-CN" altLang="en-US" sz="1200" b="1"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研究方向</a:t>
            </a:r>
            <a:r>
              <a:rPr kumimoji="0" lang="en-US" altLang="zh-CN"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   </a:t>
            </a:r>
            <a:r>
              <a:rPr kumimoji="0" lang="zh-CN" altLang="en-US"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组织工程与再生医学；神经修复</a:t>
            </a:r>
            <a:endParaRPr kumimoji="0" lang="en-US" altLang="zh-CN"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endParaRPr>
          </a:p>
          <a:p>
            <a:pPr marL="228600" marR="0" lvl="0" indent="-228600" algn="just" defTabSz="914400" rtl="0" eaLnBrk="1" fontAlgn="base" latinLnBrk="0" hangingPunct="1">
              <a:lnSpc>
                <a:spcPts val="2300"/>
              </a:lnSpc>
              <a:spcBef>
                <a:spcPts val="600"/>
              </a:spcBef>
              <a:spcAft>
                <a:spcPct val="0"/>
              </a:spcAft>
              <a:buClrTx/>
              <a:buSzTx/>
              <a:buFontTx/>
              <a:buAutoNum type="arabicParenR"/>
              <a:defRPr/>
            </a:pPr>
            <a:r>
              <a:rPr kumimoji="0" lang="zh-CN" altLang="en-US"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组织工程与再生医学：针骨肿瘤、骨关节炎病变、糖尿病溃疡等疾病造成的组织损伤，基于成分</a:t>
            </a:r>
            <a:r>
              <a:rPr kumimoji="0" lang="en-US" altLang="zh-CN"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a:t>
            </a:r>
            <a:r>
              <a:rPr kumimoji="0" lang="zh-CN" altLang="en-US"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结构</a:t>
            </a:r>
            <a:r>
              <a:rPr kumimoji="0" lang="en-US" altLang="zh-CN"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a:t>
            </a:r>
            <a:r>
              <a:rPr kumimoji="0" lang="zh-CN" altLang="en-US"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功能仿生理念，采用组织工程方法实现损伤组织再生和功能恢复，研究组织修复机制；</a:t>
            </a:r>
            <a:endParaRPr kumimoji="0" lang="en-US" altLang="zh-CN"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endParaRPr>
          </a:p>
          <a:p>
            <a:pPr marL="228600" marR="0" lvl="0" indent="-228600" algn="just" defTabSz="914400" rtl="0" eaLnBrk="1" fontAlgn="base" latinLnBrk="0" hangingPunct="1">
              <a:lnSpc>
                <a:spcPts val="2300"/>
              </a:lnSpc>
              <a:spcBef>
                <a:spcPts val="600"/>
              </a:spcBef>
              <a:spcAft>
                <a:spcPct val="0"/>
              </a:spcAft>
              <a:buClrTx/>
              <a:buSzTx/>
              <a:buFontTx/>
              <a:buAutoNum type="arabicParenR"/>
              <a:defRPr/>
            </a:pPr>
            <a:r>
              <a:rPr kumimoji="0" lang="zh-CN" altLang="en-US"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神经修复：针对疾病和意外事故造成的神经缺失，仿生构建多功能神经修复材料，模拟神经再生微环境，实现外周神经再生修复，研究神经再生机制和时空重塑规律；</a:t>
            </a:r>
            <a:endParaRPr kumimoji="0" lang="en-US" altLang="zh-CN"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endParaRPr>
          </a:p>
          <a:p>
            <a:pPr marL="0" marR="0" lvl="0" indent="0" algn="just" defTabSz="914400" rtl="0" eaLnBrk="1" fontAlgn="base" latinLnBrk="0" hangingPunct="1">
              <a:lnSpc>
                <a:spcPts val="2300"/>
              </a:lnSpc>
              <a:spcBef>
                <a:spcPts val="600"/>
              </a:spcBef>
              <a:spcAft>
                <a:spcPct val="0"/>
              </a:spcAft>
              <a:buClrTx/>
              <a:buSzTx/>
              <a:buFontTx/>
              <a:buNone/>
              <a:defRPr/>
            </a:pPr>
            <a:r>
              <a:rPr kumimoji="0" lang="zh-CN" altLang="en-US" sz="1200" b="1"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主要业绩</a:t>
            </a:r>
            <a:r>
              <a:rPr kumimoji="0" lang="en-US" altLang="zh-CN"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 </a:t>
            </a:r>
            <a:r>
              <a:rPr kumimoji="0" lang="zh-CN" altLang="en-US"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以第一或通讯作者在</a:t>
            </a:r>
            <a:r>
              <a:rPr kumimoji="0" lang="en-US" altLang="zh-CN" sz="1200" b="0" i="0" u="none" strike="noStrike" kern="1200" cap="none" spc="0" normalizeH="0" baseline="0" noProof="0" dirty="0" err="1" smtClean="0">
                <a:ln>
                  <a:noFill/>
                </a:ln>
                <a:solidFill>
                  <a:srgbClr val="000000"/>
                </a:solidFill>
                <a:effectLst/>
                <a:uLnTx/>
                <a:uFillTx/>
                <a:latin typeface="微软雅黑" panose="020B0503020204020204" charset="-122"/>
                <a:ea typeface="微软雅黑" panose="020B0503020204020204" charset="-122"/>
                <a:cs typeface="Times New Roman" panose="02020503050405090304" pitchFamily="18" charset="0"/>
              </a:rPr>
              <a:t>Angew</a:t>
            </a:r>
            <a:r>
              <a:rPr kumimoji="0" lang="en-US" altLang="zh-CN" sz="1200" b="0" i="0" u="none" strike="noStrike" kern="1200" cap="none" spc="0" normalizeH="0" baseline="0" noProof="0" dirty="0" smtClean="0">
                <a:ln>
                  <a:noFill/>
                </a:ln>
                <a:solidFill>
                  <a:srgbClr val="000000"/>
                </a:solidFill>
                <a:effectLst/>
                <a:uLnTx/>
                <a:uFillTx/>
                <a:latin typeface="微软雅黑" panose="020B0503020204020204" charset="-122"/>
                <a:ea typeface="微软雅黑" panose="020B0503020204020204" charset="-122"/>
                <a:cs typeface="Times New Roman" panose="02020503050405090304" pitchFamily="18" charset="0"/>
              </a:rPr>
              <a:t>. Chem. Int. Ed.</a:t>
            </a:r>
            <a:r>
              <a:rPr kumimoji="0" lang="zh-CN" altLang="en-US" sz="1200" b="0" i="0" u="none" strike="noStrike" kern="1200" cap="none" spc="0" normalizeH="0" baseline="0" noProof="0" dirty="0" smtClean="0">
                <a:ln>
                  <a:noFill/>
                </a:ln>
                <a:solidFill>
                  <a:srgbClr val="000000"/>
                </a:solidFill>
                <a:effectLst/>
                <a:uLnTx/>
                <a:uFillTx/>
                <a:latin typeface="微软雅黑" panose="020B0503020204020204" charset="-122"/>
                <a:ea typeface="微软雅黑" panose="020B0503020204020204" charset="-122"/>
                <a:cs typeface="Times New Roman" panose="02020503050405090304" pitchFamily="18" charset="0"/>
              </a:rPr>
              <a:t>，</a:t>
            </a:r>
            <a:r>
              <a:rPr kumimoji="0" lang="en-US" altLang="zh-CN" sz="1200" b="0" i="0" u="none" strike="noStrike" kern="1200" cap="none" spc="0" normalizeH="0" baseline="0" noProof="0" dirty="0" smtClean="0">
                <a:ln>
                  <a:noFill/>
                </a:ln>
                <a:solidFill>
                  <a:srgbClr val="000000"/>
                </a:solidFill>
                <a:effectLst/>
                <a:uLnTx/>
                <a:uFillTx/>
                <a:latin typeface="微软雅黑" panose="020B0503020204020204" charset="-122"/>
                <a:ea typeface="微软雅黑" panose="020B0503020204020204" charset="-122"/>
                <a:cs typeface="Times New Roman" panose="02020503050405090304" pitchFamily="18" charset="0"/>
              </a:rPr>
              <a:t>Chem. Eng. J., </a:t>
            </a:r>
            <a:r>
              <a:rPr kumimoji="0" lang="en-US" altLang="zh-CN" sz="1200" b="0" i="0" u="none" strike="noStrike" kern="1200" cap="none" spc="0" normalizeH="0" baseline="0" noProof="0" dirty="0" err="1" smtClean="0">
                <a:ln>
                  <a:noFill/>
                </a:ln>
                <a:solidFill>
                  <a:srgbClr val="000000"/>
                </a:solidFill>
                <a:effectLst/>
                <a:uLnTx/>
                <a:uFillTx/>
                <a:latin typeface="微软雅黑" panose="020B0503020204020204" charset="-122"/>
                <a:ea typeface="微软雅黑" panose="020B0503020204020204" charset="-122"/>
                <a:cs typeface="Times New Roman" panose="02020503050405090304" pitchFamily="18" charset="0"/>
              </a:rPr>
              <a:t>Bioact.Mater</a:t>
            </a:r>
            <a:r>
              <a:rPr kumimoji="0" lang="en-US" altLang="zh-CN" sz="1200" b="0" i="0" u="none" strike="noStrike" kern="1200" cap="none" spc="0" normalizeH="0" baseline="0" noProof="0" dirty="0" smtClean="0">
                <a:ln>
                  <a:noFill/>
                </a:ln>
                <a:solidFill>
                  <a:srgbClr val="000000"/>
                </a:solidFill>
                <a:effectLst/>
                <a:uLnTx/>
                <a:uFillTx/>
                <a:latin typeface="微软雅黑" panose="020B0503020204020204" charset="-122"/>
                <a:ea typeface="微软雅黑" panose="020B0503020204020204" charset="-122"/>
                <a:cs typeface="Times New Roman" panose="02020503050405090304" pitchFamily="18" charset="0"/>
              </a:rPr>
              <a:t>., Compos. Part B Eng., ACS Appl. Mat. Inter., </a:t>
            </a:r>
            <a:r>
              <a:rPr kumimoji="0" lang="en-US" altLang="zh-CN" sz="1200" b="0" i="0" u="none" strike="noStrike" kern="1200" cap="none" spc="0" normalizeH="0" baseline="0" noProof="0" dirty="0" err="1" smtClean="0">
                <a:ln>
                  <a:noFill/>
                </a:ln>
                <a:solidFill>
                  <a:srgbClr val="000000"/>
                </a:solidFill>
                <a:effectLst/>
                <a:uLnTx/>
                <a:uFillTx/>
                <a:latin typeface="微软雅黑" panose="020B0503020204020204" charset="-122"/>
                <a:ea typeface="微软雅黑" panose="020B0503020204020204" charset="-122"/>
                <a:cs typeface="Times New Roman" panose="02020503050405090304" pitchFamily="18" charset="0"/>
              </a:rPr>
              <a:t>Carbohyd</a:t>
            </a:r>
            <a:r>
              <a:rPr kumimoji="0" lang="en-US" altLang="zh-CN" sz="1200" b="0" i="0" u="none" strike="noStrike" kern="1200" cap="none" spc="0" normalizeH="0" baseline="0" noProof="0" dirty="0" smtClean="0">
                <a:ln>
                  <a:noFill/>
                </a:ln>
                <a:solidFill>
                  <a:srgbClr val="000000"/>
                </a:solidFill>
                <a:effectLst/>
                <a:uLnTx/>
                <a:uFillTx/>
                <a:latin typeface="微软雅黑" panose="020B0503020204020204" charset="-122"/>
                <a:ea typeface="微软雅黑" panose="020B0503020204020204" charset="-122"/>
                <a:cs typeface="Times New Roman" panose="02020503050405090304" pitchFamily="18" charset="0"/>
              </a:rPr>
              <a:t>. </a:t>
            </a:r>
            <a:r>
              <a:rPr kumimoji="0" lang="en-US" altLang="zh-CN" sz="1200" b="0" i="0" u="none" strike="noStrike" kern="1200" cap="none" spc="0" normalizeH="0" baseline="0" noProof="0" dirty="0" err="1" smtClean="0">
                <a:ln>
                  <a:noFill/>
                </a:ln>
                <a:solidFill>
                  <a:srgbClr val="000000"/>
                </a:solidFill>
                <a:effectLst/>
                <a:uLnTx/>
                <a:uFillTx/>
                <a:latin typeface="微软雅黑" panose="020B0503020204020204" charset="-122"/>
                <a:ea typeface="微软雅黑" panose="020B0503020204020204" charset="-122"/>
                <a:cs typeface="Times New Roman" panose="02020503050405090304" pitchFamily="18" charset="0"/>
              </a:rPr>
              <a:t>Polym</a:t>
            </a:r>
            <a:r>
              <a:rPr kumimoji="0" lang="zh-CN" altLang="en-US"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等国际重要学术期刊上发表</a:t>
            </a:r>
            <a:r>
              <a:rPr kumimoji="0" lang="en-US" altLang="zh-CN"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SCI</a:t>
            </a:r>
            <a:r>
              <a:rPr kumimoji="0" lang="zh-CN" altLang="en-US"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论文</a:t>
            </a:r>
            <a:r>
              <a:rPr kumimoji="0" lang="en-US" altLang="zh-CN"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26 </a:t>
            </a:r>
            <a:r>
              <a:rPr kumimoji="0" lang="zh-CN" altLang="en-US"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篇，申请国家发明专利 </a:t>
            </a:r>
            <a:r>
              <a:rPr kumimoji="0" lang="en-US" altLang="zh-CN"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8</a:t>
            </a:r>
            <a:r>
              <a:rPr kumimoji="0" lang="zh-CN" altLang="en-US"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项（授权</a:t>
            </a:r>
            <a:r>
              <a:rPr kumimoji="0" lang="en-US" altLang="zh-CN"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3</a:t>
            </a:r>
            <a:r>
              <a:rPr kumimoji="0" lang="zh-CN" altLang="en-US"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项），培养硕士研究生</a:t>
            </a:r>
            <a:r>
              <a:rPr kumimoji="0" lang="en-US" altLang="zh-CN"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6</a:t>
            </a:r>
            <a:r>
              <a:rPr kumimoji="0" lang="zh-CN" altLang="en-US"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名。</a:t>
            </a:r>
            <a:endParaRPr kumimoji="0" lang="zh-CN" altLang="en-US"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endParaRPr>
          </a:p>
          <a:p>
            <a:pPr marL="0" marR="0" lvl="0" indent="0" algn="just" defTabSz="914400" rtl="0" eaLnBrk="1" fontAlgn="base" latinLnBrk="0" hangingPunct="1">
              <a:lnSpc>
                <a:spcPts val="2300"/>
              </a:lnSpc>
              <a:spcBef>
                <a:spcPts val="600"/>
              </a:spcBef>
              <a:spcAft>
                <a:spcPct val="0"/>
              </a:spcAft>
              <a:buClrTx/>
              <a:buSzTx/>
              <a:buFontTx/>
              <a:buNone/>
              <a:defRPr/>
            </a:pPr>
            <a:r>
              <a:rPr kumimoji="0" lang="zh-CN" altLang="en-US" sz="1200" b="1"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研究资助</a:t>
            </a:r>
            <a:r>
              <a:rPr kumimoji="0" lang="en-US" altLang="zh-CN" sz="1200" b="1"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  </a:t>
            </a:r>
            <a:r>
              <a:rPr kumimoji="0" lang="zh-CN" altLang="en-US"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主持国家级项目</a:t>
            </a:r>
            <a:r>
              <a:rPr kumimoji="0" lang="en-US" altLang="zh-CN"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2</a:t>
            </a:r>
            <a:r>
              <a:rPr kumimoji="0" lang="zh-CN" altLang="en-US"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项（国家自然科学基金面上项目、青年项目），省部级项目</a:t>
            </a:r>
            <a:r>
              <a:rPr kumimoji="0" lang="en-US" altLang="zh-CN"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3</a:t>
            </a:r>
            <a:r>
              <a:rPr kumimoji="0" lang="zh-CN" altLang="en-US"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项（中国博士后科学基金、广东省自然科学基金面上项目、广州市科技计划项目）、厅局级项目</a:t>
            </a:r>
            <a:r>
              <a:rPr kumimoji="0" lang="en-US" altLang="zh-CN"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1</a:t>
            </a:r>
            <a:r>
              <a:rPr kumimoji="0" lang="zh-CN" altLang="en-US"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项、中央高校项目</a:t>
            </a:r>
            <a:r>
              <a:rPr kumimoji="0" lang="en-US" altLang="zh-CN"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2</a:t>
            </a:r>
            <a:r>
              <a:rPr kumimoji="0" lang="zh-CN" altLang="en-US"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项，参与国家十三五重点研发项目</a:t>
            </a:r>
            <a:r>
              <a:rPr kumimoji="0" lang="en-US" altLang="zh-CN"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2</a:t>
            </a:r>
            <a:r>
              <a:rPr kumimoji="0" lang="zh-CN" altLang="en-US" sz="1200" b="0" i="0" u="none" strike="noStrike" kern="1200" cap="none" spc="0" normalizeH="0" baseline="0" noProof="0" dirty="0" smtClean="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rPr>
              <a:t>项。</a:t>
            </a:r>
            <a:endParaRPr kumimoji="0" lang="zh-CN" altLang="en-US" sz="1200" b="0" i="0" u="none" strike="noStrike" kern="1200" cap="none" spc="0" normalizeH="0" baseline="0" noProof="0" dirty="0">
              <a:ln>
                <a:noFill/>
              </a:ln>
              <a:solidFill>
                <a:srgbClr val="000000"/>
              </a:solidFill>
              <a:effectLst/>
              <a:uLnTx/>
              <a:uFillTx/>
              <a:latin typeface="Times New Roman" panose="02020503050405090304" pitchFamily="18" charset="0"/>
              <a:ea typeface="微软雅黑" panose="020B0503020204020204" charset="-122"/>
              <a:cs typeface="Times New Roman" panose="02020503050405090304" pitchFamily="18" charset="0"/>
            </a:endParaRPr>
          </a:p>
        </p:txBody>
      </p:sp>
      <p:sp>
        <p:nvSpPr>
          <p:cNvPr id="3079" name="文本框 16"/>
          <p:cNvSpPr txBox="1"/>
          <p:nvPr/>
        </p:nvSpPr>
        <p:spPr>
          <a:xfrm>
            <a:off x="2646363" y="4338638"/>
            <a:ext cx="3763962" cy="16319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spcAft>
                <a:spcPts val="300"/>
              </a:spcAft>
              <a:buFontTx/>
              <a:buNone/>
            </a:pPr>
            <a:r>
              <a:rPr lang="en-US" altLang="zh-CN" sz="1200" dirty="0">
                <a:solidFill>
                  <a:srgbClr val="000000"/>
                </a:solidFill>
                <a:latin typeface="微软雅黑" panose="020B0503020204020204" charset="-122"/>
                <a:ea typeface="微软雅黑" panose="020B0503020204020204" charset="-122"/>
              </a:rPr>
              <a:t>1</a:t>
            </a:r>
            <a:r>
              <a:rPr lang="zh-CN" altLang="en-US" sz="1200" dirty="0">
                <a:solidFill>
                  <a:srgbClr val="000000"/>
                </a:solidFill>
                <a:latin typeface="微软雅黑" panose="020B0503020204020204" charset="-122"/>
                <a:ea typeface="微软雅黑" panose="020B0503020204020204" charset="-122"/>
              </a:rPr>
              <a:t>）中国生物材料学会  会员</a:t>
            </a:r>
            <a:endParaRPr lang="en-US" altLang="zh-CN" sz="1200" dirty="0">
              <a:solidFill>
                <a:srgbClr val="000000"/>
              </a:solidFill>
              <a:latin typeface="微软雅黑" panose="020B0503020204020204" charset="-122"/>
              <a:ea typeface="微软雅黑" panose="020B0503020204020204" charset="-122"/>
            </a:endParaRPr>
          </a:p>
          <a:p>
            <a:pPr marL="0" lvl="0" indent="0" eaLnBrk="1" hangingPunct="1">
              <a:lnSpc>
                <a:spcPct val="150000"/>
              </a:lnSpc>
              <a:spcBef>
                <a:spcPct val="0"/>
              </a:spcBef>
              <a:spcAft>
                <a:spcPts val="300"/>
              </a:spcAft>
              <a:buFontTx/>
              <a:buNone/>
            </a:pPr>
            <a:r>
              <a:rPr lang="en-US" altLang="zh-CN" sz="1200" dirty="0">
                <a:solidFill>
                  <a:srgbClr val="000000"/>
                </a:solidFill>
                <a:latin typeface="微软雅黑" panose="020B0503020204020204" charset="-122"/>
                <a:ea typeface="微软雅黑" panose="020B0503020204020204" charset="-122"/>
              </a:rPr>
              <a:t>2</a:t>
            </a:r>
            <a:r>
              <a:rPr lang="zh-CN" altLang="en-US" sz="1200" dirty="0">
                <a:solidFill>
                  <a:srgbClr val="000000"/>
                </a:solidFill>
                <a:latin typeface="微软雅黑" panose="020B0503020204020204" charset="-122"/>
                <a:ea typeface="微软雅黑" panose="020B0503020204020204" charset="-122"/>
              </a:rPr>
              <a:t>）中国细胞生物学学会  会员</a:t>
            </a:r>
            <a:endParaRPr lang="en-US" altLang="zh-CN" sz="1200" dirty="0">
              <a:solidFill>
                <a:srgbClr val="000000"/>
              </a:solidFill>
              <a:latin typeface="微软雅黑" panose="020B0503020204020204" charset="-122"/>
              <a:ea typeface="微软雅黑" panose="020B0503020204020204" charset="-122"/>
            </a:endParaRPr>
          </a:p>
          <a:p>
            <a:pPr marL="0" lvl="0" indent="0" eaLnBrk="1" hangingPunct="1">
              <a:lnSpc>
                <a:spcPct val="150000"/>
              </a:lnSpc>
              <a:spcBef>
                <a:spcPct val="0"/>
              </a:spcBef>
              <a:spcAft>
                <a:spcPts val="300"/>
              </a:spcAft>
              <a:buFontTx/>
              <a:buNone/>
            </a:pPr>
            <a:r>
              <a:rPr lang="en-US" altLang="zh-CN" sz="1200" dirty="0">
                <a:solidFill>
                  <a:srgbClr val="000000"/>
                </a:solidFill>
                <a:latin typeface="微软雅黑" panose="020B0503020204020204" charset="-122"/>
                <a:ea typeface="微软雅黑" panose="020B0503020204020204" charset="-122"/>
              </a:rPr>
              <a:t>3</a:t>
            </a:r>
            <a:r>
              <a:rPr lang="zh-CN" altLang="en-US" sz="1200" dirty="0">
                <a:solidFill>
                  <a:srgbClr val="000000"/>
                </a:solidFill>
                <a:latin typeface="微软雅黑" panose="020B0503020204020204" charset="-122"/>
                <a:ea typeface="微软雅黑" panose="020B0503020204020204" charset="-122"/>
              </a:rPr>
              <a:t>）广东省转化医学学会  理事</a:t>
            </a:r>
            <a:endParaRPr lang="en-US" altLang="zh-CN" sz="1200" dirty="0">
              <a:solidFill>
                <a:srgbClr val="000000"/>
              </a:solidFill>
              <a:latin typeface="微软雅黑" panose="020B0503020204020204" charset="-122"/>
              <a:ea typeface="微软雅黑" panose="020B0503020204020204" charset="-122"/>
            </a:endParaRPr>
          </a:p>
          <a:p>
            <a:pPr marL="0" lvl="0" indent="0" eaLnBrk="1" hangingPunct="1">
              <a:lnSpc>
                <a:spcPct val="150000"/>
              </a:lnSpc>
              <a:spcBef>
                <a:spcPct val="0"/>
              </a:spcBef>
              <a:spcAft>
                <a:spcPts val="300"/>
              </a:spcAft>
              <a:buFontTx/>
              <a:buNone/>
            </a:pPr>
            <a:endParaRPr lang="en-US" altLang="zh-CN" sz="1200" dirty="0">
              <a:solidFill>
                <a:srgbClr val="000000"/>
              </a:solidFill>
              <a:latin typeface="微软雅黑" panose="020B0503020204020204" charset="-122"/>
              <a:ea typeface="微软雅黑" panose="020B0503020204020204" charset="-122"/>
            </a:endParaRPr>
          </a:p>
          <a:p>
            <a:pPr marL="0" lvl="0" indent="0" eaLnBrk="1" hangingPunct="1">
              <a:lnSpc>
                <a:spcPct val="150000"/>
              </a:lnSpc>
              <a:spcBef>
                <a:spcPct val="0"/>
              </a:spcBef>
              <a:spcAft>
                <a:spcPts val="300"/>
              </a:spcAft>
              <a:buFontTx/>
              <a:buNone/>
            </a:pPr>
            <a:endParaRPr lang="en-US" altLang="zh-CN" sz="1200" dirty="0">
              <a:solidFill>
                <a:srgbClr val="000000"/>
              </a:solidFill>
              <a:latin typeface="微软雅黑" panose="020B0503020204020204" charset="-122"/>
              <a:ea typeface="微软雅黑" panose="020B0503020204020204" charset="-122"/>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mn-lt"/>
              <a:ea typeface="+mn-ea"/>
              <a:cs typeface="+mn-cs"/>
            </a:endParaRPr>
          </a:p>
        </p:txBody>
      </p:sp>
      <p:sp>
        <p:nvSpPr>
          <p:cNvPr id="3081" name="文本框 21"/>
          <p:cNvSpPr txBox="1"/>
          <p:nvPr/>
        </p:nvSpPr>
        <p:spPr>
          <a:xfrm>
            <a:off x="2640013" y="76200"/>
            <a:ext cx="3578225" cy="43021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20000"/>
              </a:lnSpc>
              <a:spcBef>
                <a:spcPct val="0"/>
              </a:spcBef>
              <a:buFontTx/>
              <a:buNone/>
            </a:pPr>
            <a:r>
              <a:rPr lang="zh-CN" altLang="en-US" sz="2000" b="1" dirty="0">
                <a:solidFill>
                  <a:srgbClr val="FFFFFF"/>
                </a:solidFill>
                <a:latin typeface="微软雅黑" panose="020B0503020204020204" charset="-122"/>
                <a:ea typeface="微软雅黑" panose="020B0503020204020204" charset="-122"/>
              </a:rPr>
              <a:t>高会场</a:t>
            </a:r>
            <a:endParaRPr lang="en-US" altLang="zh-CN" sz="2000" b="1" dirty="0">
              <a:solidFill>
                <a:srgbClr val="FFFFFF"/>
              </a:solidFill>
              <a:latin typeface="微软雅黑" panose="020B0503020204020204" charset="-122"/>
              <a:ea typeface="微软雅黑" panose="020B0503020204020204" charset="-122"/>
            </a:endParaRPr>
          </a:p>
        </p:txBody>
      </p:sp>
      <p:sp>
        <p:nvSpPr>
          <p:cNvPr id="23" name="文本框 22"/>
          <p:cNvSpPr txBox="1"/>
          <p:nvPr/>
        </p:nvSpPr>
        <p:spPr>
          <a:xfrm>
            <a:off x="2640013" y="519113"/>
            <a:ext cx="5251450" cy="307975"/>
          </a:xfrm>
          <a:prstGeom prst="rect">
            <a:avLst/>
          </a:prstGeom>
          <a:noFill/>
        </p:spPr>
        <p:txBody>
          <a:bodyPr>
            <a:spAutoFit/>
          </a:bodyPr>
          <a:lstStyle/>
          <a:p>
            <a:pPr marR="0" defTabSz="914400" eaLnBrk="1" hangingPunct="1">
              <a:buClrTx/>
              <a:buSzTx/>
              <a:buFontTx/>
              <a:buNone/>
              <a:defRPr/>
            </a:pPr>
            <a:r>
              <a:rPr kumimoji="0" lang="zh-CN" altLang="en-US" sz="1400" b="1" kern="1200" cap="none" spc="120" normalizeH="0" baseline="0" noProof="0" dirty="0" smtClean="0">
                <a:solidFill>
                  <a:prstClr val="white"/>
                </a:solidFill>
                <a:latin typeface="微软雅黑" panose="020B0503020204020204" charset="-122"/>
                <a:ea typeface="微软雅黑" panose="020B0503020204020204" charset="-122"/>
                <a:cs typeface="+mn-cs"/>
              </a:rPr>
              <a:t>副教授、</a:t>
            </a:r>
            <a:r>
              <a:rPr kumimoji="0" lang="zh-CN" altLang="en-US" sz="1400" b="1" kern="1200" cap="none" spc="120" normalizeH="0" baseline="0" noProof="0" dirty="0">
                <a:solidFill>
                  <a:prstClr val="white"/>
                </a:solidFill>
                <a:latin typeface="微软雅黑" panose="020B0503020204020204" charset="-122"/>
                <a:ea typeface="微软雅黑" panose="020B0503020204020204" charset="-122"/>
                <a:cs typeface="+mn-cs"/>
              </a:rPr>
              <a:t>硕士生导师</a:t>
            </a:r>
            <a:endParaRPr kumimoji="0" lang="en-US" altLang="zh-CN" sz="1400" b="1" kern="1200" cap="none" spc="120" normalizeH="0" baseline="0" noProof="0" dirty="0">
              <a:solidFill>
                <a:prstClr val="white"/>
              </a:solidFill>
              <a:latin typeface="微软雅黑" panose="020B0503020204020204" charset="-122"/>
              <a:ea typeface="微软雅黑" panose="020B0503020204020204" charset="-122"/>
              <a:cs typeface="+mn-cs"/>
            </a:endParaRPr>
          </a:p>
        </p:txBody>
      </p:sp>
      <p:sp>
        <p:nvSpPr>
          <p:cNvPr id="24" name="矩形 23"/>
          <p:cNvSpPr/>
          <p:nvPr/>
        </p:nvSpPr>
        <p:spPr>
          <a:xfrm>
            <a:off x="444500" y="0"/>
            <a:ext cx="1806575"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84" name="矩形 2"/>
          <p:cNvSpPr/>
          <p:nvPr/>
        </p:nvSpPr>
        <p:spPr>
          <a:xfrm>
            <a:off x="2655888" y="2571750"/>
            <a:ext cx="6096000" cy="1200150"/>
          </a:xfrm>
          <a:prstGeom prst="rect">
            <a:avLst/>
          </a:prstGeom>
          <a:noFill/>
          <a:ln w="9525">
            <a:noFill/>
          </a:ln>
        </p:spPr>
        <p:txBody>
          <a:bodyPr>
            <a:spAutoFit/>
          </a:bodyPr>
          <a:p>
            <a:pPr eaLnBrk="1" hangingPunct="1">
              <a:lnSpc>
                <a:spcPct val="150000"/>
              </a:lnSpc>
              <a:buNone/>
            </a:pPr>
            <a:r>
              <a:rPr lang="en-US" altLang="zh-CN" sz="1200" dirty="0">
                <a:solidFill>
                  <a:srgbClr val="000000"/>
                </a:solidFill>
                <a:latin typeface="微软雅黑" panose="020B0503020204020204" charset="-122"/>
                <a:ea typeface="微软雅黑" panose="020B0503020204020204" charset="-122"/>
              </a:rPr>
              <a:t>2009/09-2015/09</a:t>
            </a:r>
            <a:r>
              <a:rPr lang="zh-CN" altLang="en-US" sz="1200" dirty="0">
                <a:solidFill>
                  <a:srgbClr val="000000"/>
                </a:solidFill>
                <a:latin typeface="微软雅黑" panose="020B0503020204020204" charset="-122"/>
                <a:ea typeface="微软雅黑" panose="020B0503020204020204" charset="-122"/>
              </a:rPr>
              <a:t>    华南理工大学   博士</a:t>
            </a:r>
            <a:endParaRPr lang="en-US" altLang="zh-CN" sz="1200" dirty="0">
              <a:solidFill>
                <a:srgbClr val="000000"/>
              </a:solidFill>
              <a:latin typeface="微软雅黑" panose="020B0503020204020204" charset="-122"/>
              <a:ea typeface="微软雅黑" panose="020B0503020204020204" charset="-122"/>
            </a:endParaRPr>
          </a:p>
          <a:p>
            <a:pPr eaLnBrk="1" hangingPunct="1">
              <a:lnSpc>
                <a:spcPct val="150000"/>
              </a:lnSpc>
              <a:buNone/>
            </a:pPr>
            <a:r>
              <a:rPr lang="en-US" altLang="zh-CN" sz="1200" dirty="0">
                <a:solidFill>
                  <a:srgbClr val="000000"/>
                </a:solidFill>
                <a:latin typeface="微软雅黑" panose="020B0503020204020204" charset="-122"/>
                <a:ea typeface="微软雅黑" panose="020B0503020204020204" charset="-122"/>
              </a:rPr>
              <a:t>2015/12-2017/12</a:t>
            </a:r>
            <a:r>
              <a:rPr lang="zh-CN" altLang="en-US" sz="1200" dirty="0">
                <a:solidFill>
                  <a:srgbClr val="000000"/>
                </a:solidFill>
                <a:latin typeface="微软雅黑" panose="020B0503020204020204" charset="-122"/>
                <a:ea typeface="微软雅黑" panose="020B0503020204020204" charset="-122"/>
              </a:rPr>
              <a:t>    华南理工大学   博士后</a:t>
            </a:r>
            <a:endParaRPr lang="en-US" altLang="zh-CN" sz="1200" dirty="0">
              <a:solidFill>
                <a:srgbClr val="000000"/>
              </a:solidFill>
              <a:latin typeface="微软雅黑" panose="020B0503020204020204" charset="-122"/>
              <a:ea typeface="微软雅黑" panose="020B0503020204020204" charset="-122"/>
            </a:endParaRPr>
          </a:p>
          <a:p>
            <a:pPr eaLnBrk="1" hangingPunct="1">
              <a:lnSpc>
                <a:spcPct val="150000"/>
              </a:lnSpc>
              <a:buNone/>
            </a:pPr>
            <a:r>
              <a:rPr lang="en-US" altLang="zh-CN" sz="1200" dirty="0">
                <a:solidFill>
                  <a:srgbClr val="000000"/>
                </a:solidFill>
                <a:latin typeface="微软雅黑" panose="020B0503020204020204" charset="-122"/>
                <a:ea typeface="微软雅黑" panose="020B0503020204020204" charset="-122"/>
              </a:rPr>
              <a:t>2018/01-2021/08    </a:t>
            </a:r>
            <a:r>
              <a:rPr lang="zh-CN" altLang="en-US" sz="1200" dirty="0">
                <a:solidFill>
                  <a:srgbClr val="000000"/>
                </a:solidFill>
                <a:latin typeface="微软雅黑" panose="020B0503020204020204" charset="-122"/>
                <a:ea typeface="微软雅黑" panose="020B0503020204020204" charset="-122"/>
              </a:rPr>
              <a:t>华南理工大学   讲师</a:t>
            </a:r>
            <a:endParaRPr lang="en-US" altLang="zh-CN" sz="1200" dirty="0">
              <a:solidFill>
                <a:srgbClr val="000000"/>
              </a:solidFill>
              <a:latin typeface="微软雅黑" panose="020B0503020204020204" charset="-122"/>
              <a:ea typeface="微软雅黑" panose="020B0503020204020204" charset="-122"/>
            </a:endParaRPr>
          </a:p>
          <a:p>
            <a:pPr eaLnBrk="1" hangingPunct="1">
              <a:lnSpc>
                <a:spcPct val="150000"/>
              </a:lnSpc>
              <a:buNone/>
            </a:pPr>
            <a:r>
              <a:rPr lang="en-US" altLang="zh-CN" sz="1200" dirty="0">
                <a:solidFill>
                  <a:srgbClr val="000000"/>
                </a:solidFill>
                <a:latin typeface="微软雅黑" panose="020B0503020204020204" charset="-122"/>
                <a:ea typeface="微软雅黑" panose="020B0503020204020204" charset="-122"/>
              </a:rPr>
              <a:t>2021/09-</a:t>
            </a:r>
            <a:r>
              <a:rPr lang="zh-CN" altLang="en-US" sz="1200" dirty="0">
                <a:solidFill>
                  <a:srgbClr val="000000"/>
                </a:solidFill>
                <a:latin typeface="微软雅黑" panose="020B0503020204020204" charset="-122"/>
                <a:ea typeface="微软雅黑" panose="020B0503020204020204" charset="-122"/>
              </a:rPr>
              <a:t>至今</a:t>
            </a:r>
            <a:r>
              <a:rPr lang="en-US" altLang="zh-CN" sz="1200" dirty="0">
                <a:solidFill>
                  <a:srgbClr val="000000"/>
                </a:solidFill>
                <a:latin typeface="微软雅黑" panose="020B0503020204020204" charset="-122"/>
                <a:ea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rPr>
              <a:t>华南理工大学   副教授</a:t>
            </a:r>
            <a:endParaRPr lang="en-US" altLang="zh-CN" sz="1200" dirty="0">
              <a:solidFill>
                <a:srgbClr val="000000"/>
              </a:solidFill>
              <a:latin typeface="微软雅黑" panose="020B0503020204020204" charset="-122"/>
              <a:ea typeface="微软雅黑" panose="020B0503020204020204" charset="-122"/>
            </a:endParaRPr>
          </a:p>
        </p:txBody>
      </p:sp>
      <p:sp>
        <p:nvSpPr>
          <p:cNvPr id="3085" name="文本框 17"/>
          <p:cNvSpPr txBox="1"/>
          <p:nvPr/>
        </p:nvSpPr>
        <p:spPr>
          <a:xfrm>
            <a:off x="2806700" y="1300163"/>
            <a:ext cx="1441450" cy="3063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1400" b="1" dirty="0">
                <a:solidFill>
                  <a:srgbClr val="000000"/>
                </a:solidFill>
                <a:latin typeface="微软雅黑" panose="020B0503020204020204" charset="-122"/>
                <a:ea typeface="微软雅黑" panose="020B0503020204020204" charset="-122"/>
              </a:rPr>
              <a:t>招生专业与类型</a:t>
            </a:r>
            <a:endParaRPr lang="zh-CN" altLang="en-US" sz="1400" b="1" dirty="0">
              <a:solidFill>
                <a:srgbClr val="000000"/>
              </a:solidFill>
              <a:latin typeface="微软雅黑" panose="020B0503020204020204" charset="-122"/>
              <a:ea typeface="微软雅黑" panose="020B0503020204020204" charset="-122"/>
            </a:endParaRPr>
          </a:p>
        </p:txBody>
      </p:sp>
      <p:pic>
        <p:nvPicPr>
          <p:cNvPr id="3086" name="图片 24"/>
          <p:cNvPicPr>
            <a:picLocks noChangeAspect="1"/>
          </p:cNvPicPr>
          <p:nvPr/>
        </p:nvPicPr>
        <p:blipFill>
          <a:blip r:embed="rId1"/>
          <a:srcRect t="3896" r="91544" b="3088"/>
          <a:stretch>
            <a:fillRect/>
          </a:stretch>
        </p:blipFill>
        <p:spPr>
          <a:xfrm>
            <a:off x="2525713" y="2170113"/>
            <a:ext cx="309562" cy="358775"/>
          </a:xfrm>
          <a:prstGeom prst="rect">
            <a:avLst/>
          </a:prstGeom>
          <a:noFill/>
          <a:ln w="9525">
            <a:noFill/>
          </a:ln>
        </p:spPr>
      </p:pic>
      <p:sp>
        <p:nvSpPr>
          <p:cNvPr id="3087" name="文本框 25"/>
          <p:cNvSpPr txBox="1"/>
          <p:nvPr/>
        </p:nvSpPr>
        <p:spPr>
          <a:xfrm>
            <a:off x="2806700" y="2195513"/>
            <a:ext cx="1441450" cy="3079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1400" b="1" dirty="0">
                <a:solidFill>
                  <a:srgbClr val="000000"/>
                </a:solidFill>
                <a:latin typeface="微软雅黑" panose="020B0503020204020204" charset="-122"/>
                <a:ea typeface="微软雅黑" panose="020B0503020204020204" charset="-122"/>
              </a:rPr>
              <a:t>教育与研修经历</a:t>
            </a:r>
            <a:endParaRPr lang="zh-CN" altLang="en-US" sz="1400" b="1" dirty="0">
              <a:solidFill>
                <a:srgbClr val="000000"/>
              </a:solidFill>
              <a:latin typeface="微软雅黑" panose="020B0503020204020204" charset="-122"/>
              <a:ea typeface="微软雅黑" panose="020B0503020204020204" charset="-122"/>
            </a:endParaRPr>
          </a:p>
        </p:txBody>
      </p:sp>
      <p:pic>
        <p:nvPicPr>
          <p:cNvPr id="3088" name="图片 27"/>
          <p:cNvPicPr>
            <a:picLocks noChangeAspect="1"/>
          </p:cNvPicPr>
          <p:nvPr/>
        </p:nvPicPr>
        <p:blipFill>
          <a:blip r:embed="rId1"/>
          <a:srcRect t="3896" r="91544" b="3088"/>
          <a:stretch>
            <a:fillRect/>
          </a:stretch>
        </p:blipFill>
        <p:spPr>
          <a:xfrm>
            <a:off x="6731000" y="1274763"/>
            <a:ext cx="307975" cy="358775"/>
          </a:xfrm>
          <a:prstGeom prst="rect">
            <a:avLst/>
          </a:prstGeom>
          <a:noFill/>
          <a:ln w="9525">
            <a:noFill/>
          </a:ln>
        </p:spPr>
      </p:pic>
      <p:sp>
        <p:nvSpPr>
          <p:cNvPr id="3089" name="文本框 28"/>
          <p:cNvSpPr txBox="1"/>
          <p:nvPr/>
        </p:nvSpPr>
        <p:spPr>
          <a:xfrm>
            <a:off x="7011988" y="1300163"/>
            <a:ext cx="901700" cy="3063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1400" b="1" dirty="0">
                <a:solidFill>
                  <a:srgbClr val="000000"/>
                </a:solidFill>
                <a:latin typeface="微软雅黑" panose="020B0503020204020204" charset="-122"/>
                <a:ea typeface="微软雅黑" panose="020B0503020204020204" charset="-122"/>
              </a:rPr>
              <a:t>科研工作</a:t>
            </a:r>
            <a:endParaRPr lang="zh-CN" altLang="en-US" sz="1400" b="1" dirty="0">
              <a:solidFill>
                <a:srgbClr val="000000"/>
              </a:solidFill>
              <a:latin typeface="微软雅黑" panose="020B0503020204020204" charset="-122"/>
              <a:ea typeface="微软雅黑" panose="020B0503020204020204" charset="-122"/>
            </a:endParaRPr>
          </a:p>
        </p:txBody>
      </p:sp>
      <p:pic>
        <p:nvPicPr>
          <p:cNvPr id="3090" name="图片 26"/>
          <p:cNvPicPr>
            <a:picLocks noChangeAspect="1"/>
          </p:cNvPicPr>
          <p:nvPr/>
        </p:nvPicPr>
        <p:blipFill>
          <a:blip r:embed="rId1"/>
          <a:srcRect t="3896" r="91544" b="3088"/>
          <a:stretch>
            <a:fillRect/>
          </a:stretch>
        </p:blipFill>
        <p:spPr>
          <a:xfrm>
            <a:off x="2525713" y="3905250"/>
            <a:ext cx="309562" cy="358775"/>
          </a:xfrm>
          <a:prstGeom prst="rect">
            <a:avLst/>
          </a:prstGeom>
          <a:noFill/>
          <a:ln w="9525">
            <a:noFill/>
          </a:ln>
        </p:spPr>
      </p:pic>
      <p:sp>
        <p:nvSpPr>
          <p:cNvPr id="3091" name="文本框 25"/>
          <p:cNvSpPr txBox="1"/>
          <p:nvPr/>
        </p:nvSpPr>
        <p:spPr>
          <a:xfrm>
            <a:off x="2806700" y="3930650"/>
            <a:ext cx="1262063" cy="3079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1400" b="1" dirty="0">
                <a:solidFill>
                  <a:srgbClr val="000000"/>
                </a:solidFill>
                <a:latin typeface="微软雅黑" panose="020B0503020204020204" charset="-122"/>
                <a:ea typeface="微软雅黑" panose="020B0503020204020204" charset="-122"/>
              </a:rPr>
              <a:t>学术团体任职</a:t>
            </a:r>
            <a:endParaRPr lang="zh-CN" altLang="en-US" sz="1400" b="1" dirty="0">
              <a:solidFill>
                <a:srgbClr val="000000"/>
              </a:solidFill>
              <a:latin typeface="微软雅黑" panose="020B0503020204020204" charset="-122"/>
              <a:ea typeface="微软雅黑" panose="020B0503020204020204" charset="-122"/>
            </a:endParaRPr>
          </a:p>
        </p:txBody>
      </p:sp>
      <p:pic>
        <p:nvPicPr>
          <p:cNvPr id="3092" name="图片 32"/>
          <p:cNvPicPr>
            <a:picLocks noChangeAspect="1"/>
          </p:cNvPicPr>
          <p:nvPr/>
        </p:nvPicPr>
        <p:blipFill>
          <a:blip r:embed="rId2"/>
          <a:srcRect l="9991" r="8128"/>
          <a:stretch>
            <a:fillRect/>
          </a:stretch>
        </p:blipFill>
        <p:spPr>
          <a:xfrm>
            <a:off x="10810875" y="85725"/>
            <a:ext cx="1123950" cy="1030288"/>
          </a:xfrm>
          <a:prstGeom prst="rect">
            <a:avLst/>
          </a:prstGeom>
          <a:noFill/>
          <a:ln w="9525">
            <a:noFill/>
          </a:ln>
        </p:spPr>
      </p:pic>
      <p:pic>
        <p:nvPicPr>
          <p:cNvPr id="3093" name="图片 4"/>
          <p:cNvPicPr>
            <a:picLocks noChangeAspect="1"/>
          </p:cNvPicPr>
          <p:nvPr/>
        </p:nvPicPr>
        <p:blipFill>
          <a:blip r:embed="rId3"/>
          <a:stretch>
            <a:fillRect/>
          </a:stretch>
        </p:blipFill>
        <p:spPr>
          <a:xfrm>
            <a:off x="404813" y="1274763"/>
            <a:ext cx="1839912" cy="2808287"/>
          </a:xfrm>
          <a:prstGeom prst="rect">
            <a:avLst/>
          </a:prstGeom>
          <a:noFill/>
          <a:ln w="9525">
            <a:noFill/>
          </a:ln>
        </p:spPr>
      </p:pic>
      <p:pic>
        <p:nvPicPr>
          <p:cNvPr id="3094" name="图片 26"/>
          <p:cNvPicPr>
            <a:picLocks noChangeAspect="1"/>
          </p:cNvPicPr>
          <p:nvPr/>
        </p:nvPicPr>
        <p:blipFill>
          <a:blip r:embed="rId1"/>
          <a:srcRect t="3896" r="91544" b="3088"/>
          <a:stretch>
            <a:fillRect/>
          </a:stretch>
        </p:blipFill>
        <p:spPr>
          <a:xfrm>
            <a:off x="2478088" y="5454650"/>
            <a:ext cx="309562" cy="358775"/>
          </a:xfrm>
          <a:prstGeom prst="rect">
            <a:avLst/>
          </a:prstGeom>
          <a:noFill/>
          <a:ln w="9525">
            <a:noFill/>
          </a:ln>
        </p:spPr>
      </p:pic>
      <p:sp>
        <p:nvSpPr>
          <p:cNvPr id="3095" name="文本框 25"/>
          <p:cNvSpPr txBox="1"/>
          <p:nvPr/>
        </p:nvSpPr>
        <p:spPr>
          <a:xfrm>
            <a:off x="2759075" y="5480050"/>
            <a:ext cx="903288" cy="3079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1400" b="1" dirty="0">
                <a:solidFill>
                  <a:srgbClr val="000000"/>
                </a:solidFill>
                <a:latin typeface="微软雅黑" panose="020B0503020204020204" charset="-122"/>
                <a:ea typeface="微软雅黑" panose="020B0503020204020204" charset="-122"/>
              </a:rPr>
              <a:t>招生要求</a:t>
            </a:r>
            <a:endParaRPr lang="zh-CN" altLang="en-US" sz="1400" b="1" dirty="0">
              <a:solidFill>
                <a:srgbClr val="000000"/>
              </a:solidFill>
              <a:latin typeface="微软雅黑" panose="020B0503020204020204" charset="-122"/>
              <a:ea typeface="微软雅黑" panose="020B0503020204020204" charset="-122"/>
            </a:endParaRPr>
          </a:p>
        </p:txBody>
      </p:sp>
      <p:sp>
        <p:nvSpPr>
          <p:cNvPr id="3096" name="矩形 1"/>
          <p:cNvSpPr/>
          <p:nvPr/>
        </p:nvSpPr>
        <p:spPr>
          <a:xfrm>
            <a:off x="2646363" y="5867400"/>
            <a:ext cx="2646362" cy="368300"/>
          </a:xfrm>
          <a:prstGeom prst="rect">
            <a:avLst/>
          </a:prstGeom>
          <a:noFill/>
          <a:ln w="9525">
            <a:noFill/>
          </a:ln>
        </p:spPr>
        <p:txBody>
          <a:bodyPr wrap="none">
            <a:spAutoFit/>
          </a:bodyPr>
          <a:p>
            <a:pPr eaLnBrk="1" hangingPunct="1">
              <a:lnSpc>
                <a:spcPct val="150000"/>
              </a:lnSpc>
              <a:spcAft>
                <a:spcPts val="300"/>
              </a:spcAft>
              <a:buNone/>
            </a:pPr>
            <a:r>
              <a:rPr lang="zh-CN" altLang="en-US" sz="1200" dirty="0">
                <a:solidFill>
                  <a:srgbClr val="000000"/>
                </a:solidFill>
                <a:latin typeface="微软雅黑" panose="020B0503020204020204" charset="-122"/>
                <a:ea typeface="微软雅黑" panose="020B0503020204020204" charset="-122"/>
              </a:rPr>
              <a:t>对科研有热性、乐观开朗、做事踏实</a:t>
            </a:r>
            <a:endParaRPr lang="en-US" altLang="zh-CN" sz="1200" dirty="0">
              <a:solidFill>
                <a:srgbClr val="000000"/>
              </a:solidFill>
              <a:latin typeface="微软雅黑" panose="020B0503020204020204" charset="-122"/>
              <a:ea typeface="微软雅黑" panose="020B0503020204020204" charset="-122"/>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808288" y="1634569"/>
            <a:ext cx="3579813" cy="829945"/>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专业</a:t>
            </a:r>
            <a:r>
              <a:rPr lang="zh-CN" altLang="en-US" sz="1200" dirty="0" smtClean="0">
                <a:solidFill>
                  <a:prstClr val="black"/>
                </a:solidFill>
                <a:latin typeface="微软雅黑" panose="020B0503020204020204" charset="-122"/>
                <a:ea typeface="微软雅黑" panose="020B0503020204020204" charset="-122"/>
              </a:rPr>
              <a:t>硕士：</a:t>
            </a:r>
            <a:r>
              <a:rPr lang="en-US" altLang="zh-CN" sz="1200" dirty="0" smtClean="0">
                <a:solidFill>
                  <a:prstClr val="black"/>
                </a:solidFill>
                <a:latin typeface="微软雅黑" panose="020B0503020204020204" charset="-122"/>
                <a:ea typeface="微软雅黑" panose="020B0503020204020204" charset="-122"/>
              </a:rPr>
              <a:t>               </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r>
              <a:rPr lang="zh-CN" altLang="en-US" sz="1200" dirty="0" smtClean="0">
                <a:solidFill>
                  <a:prstClr val="black"/>
                </a:solidFill>
                <a:latin typeface="微软雅黑" panose="020B0503020204020204" charset="-122"/>
                <a:ea typeface="微软雅黑" panose="020B0503020204020204" charset="-122"/>
              </a:rPr>
              <a:t>学术硕士：</a:t>
            </a:r>
            <a:r>
              <a:rPr lang="zh-CN" altLang="en-US" sz="1200" dirty="0">
                <a:solidFill>
                  <a:prstClr val="black"/>
                </a:solidFill>
                <a:latin typeface="微软雅黑" panose="020B0503020204020204" charset="-122"/>
                <a:ea typeface="微软雅黑" panose="020B0503020204020204" charset="-122"/>
              </a:rPr>
              <a:t>临床医学</a:t>
            </a:r>
            <a:r>
              <a:rPr lang="en-US" altLang="zh-CN" sz="1200" dirty="0" smtClean="0">
                <a:solidFill>
                  <a:prstClr val="black"/>
                </a:solidFill>
                <a:latin typeface="微软雅黑" panose="020B0503020204020204" charset="-122"/>
                <a:ea typeface="微软雅黑" panose="020B0503020204020204" charset="-122"/>
              </a:rPr>
              <a:t>               </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smtClean="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30200" y="4103224"/>
            <a:ext cx="1645249" cy="978729"/>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13502400585</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a:t>
            </a:r>
            <a:r>
              <a:rPr lang="en-US" altLang="zh-CN" sz="1200" dirty="0" smtClean="0">
                <a:solidFill>
                  <a:prstClr val="black"/>
                </a:solidFill>
                <a:latin typeface="微软雅黑" panose="020B0503020204020204" charset="-122"/>
                <a:ea typeface="微软雅黑" panose="020B0503020204020204" charset="-122"/>
              </a:rPr>
              <a:t>dhuanwen123@aliyun.com</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803856" y="1616076"/>
            <a:ext cx="3769079" cy="5592300"/>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lang="en-US" altLang="zh-CN" sz="1200" dirty="0">
                <a:solidFill>
                  <a:prstClr val="black"/>
                </a:solidFill>
                <a:latin typeface="微软雅黑" panose="020B0503020204020204" charset="-122"/>
                <a:ea typeface="微软雅黑" panose="020B0503020204020204" charset="-122"/>
              </a:rPr>
              <a:t> </a:t>
            </a:r>
            <a:r>
              <a:rPr lang="en-US" altLang="zh-CN" sz="1200" dirty="0" smtClean="0">
                <a:solidFill>
                  <a:prstClr val="black"/>
                </a:solidFill>
                <a:latin typeface="微软雅黑" panose="020B0503020204020204" charset="-122"/>
                <a:ea typeface="微软雅黑" panose="020B0503020204020204" charset="-122"/>
              </a:rPr>
              <a:t>   </a:t>
            </a:r>
            <a:r>
              <a:rPr lang="zh-CN" altLang="en-US" sz="1050" dirty="0" smtClean="0">
                <a:solidFill>
                  <a:prstClr val="black"/>
                </a:solidFill>
                <a:latin typeface="微软雅黑" panose="020B0503020204020204" charset="-122"/>
                <a:ea typeface="微软雅黑" panose="020B0503020204020204" charset="-122"/>
              </a:rPr>
              <a:t>数字化精准骨科外科学研究及其应用，钙磷基大段骨缺损修复</a:t>
            </a:r>
            <a:r>
              <a:rPr lang="zh-CN" altLang="en-US" sz="1050" smtClean="0">
                <a:solidFill>
                  <a:prstClr val="black"/>
                </a:solidFill>
                <a:latin typeface="微软雅黑" panose="020B0503020204020204" charset="-122"/>
                <a:ea typeface="微软雅黑" panose="020B0503020204020204" charset="-122"/>
              </a:rPr>
              <a:t>材料研发。</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lang="zh-CN" altLang="en-US" sz="1200" dirty="0" smtClean="0">
                <a:solidFill>
                  <a:prstClr val="black"/>
                </a:solidFill>
                <a:latin typeface="微软雅黑" panose="020B0503020204020204" charset="-122"/>
                <a:ea typeface="微软雅黑" panose="020B0503020204020204" charset="-122"/>
              </a:rPr>
              <a:t>        </a:t>
            </a:r>
            <a:r>
              <a:rPr lang="zh-CN" altLang="en-US" sz="1050" dirty="0" smtClean="0">
                <a:solidFill>
                  <a:prstClr val="black"/>
                </a:solidFill>
                <a:latin typeface="微软雅黑" panose="020B0503020204020204" charset="-122"/>
                <a:ea typeface="微软雅黑" panose="020B0503020204020204" charset="-122"/>
              </a:rPr>
              <a:t>率先</a:t>
            </a:r>
            <a:r>
              <a:rPr lang="zh-CN" altLang="en-US" sz="1050" dirty="0">
                <a:solidFill>
                  <a:prstClr val="black"/>
                </a:solidFill>
                <a:latin typeface="微软雅黑" panose="020B0503020204020204" charset="-122"/>
                <a:ea typeface="微软雅黑" panose="020B0503020204020204" charset="-122"/>
              </a:rPr>
              <a:t>将先进计算机辅助技术如</a:t>
            </a:r>
            <a:r>
              <a:rPr lang="en-US" altLang="zh-CN" sz="1050" dirty="0">
                <a:solidFill>
                  <a:prstClr val="black"/>
                </a:solidFill>
                <a:latin typeface="微软雅黑" panose="020B0503020204020204" charset="-122"/>
                <a:ea typeface="微软雅黑" panose="020B0503020204020204" charset="-122"/>
              </a:rPr>
              <a:t>CAD/CAM/CAE</a:t>
            </a:r>
            <a:r>
              <a:rPr lang="zh-CN" altLang="en-US" sz="1050" dirty="0">
                <a:solidFill>
                  <a:prstClr val="black"/>
                </a:solidFill>
                <a:latin typeface="微软雅黑" panose="020B0503020204020204" charset="-122"/>
                <a:ea typeface="微软雅黑" panose="020B0503020204020204" charset="-122"/>
              </a:rPr>
              <a:t>、逆向工程、虚拟仿真、</a:t>
            </a:r>
            <a:r>
              <a:rPr lang="en-US" altLang="zh-CN" sz="1050" dirty="0">
                <a:solidFill>
                  <a:prstClr val="black"/>
                </a:solidFill>
                <a:latin typeface="微软雅黑" panose="020B0503020204020204" charset="-122"/>
                <a:ea typeface="微软雅黑" panose="020B0503020204020204" charset="-122"/>
              </a:rPr>
              <a:t>AI</a:t>
            </a:r>
            <a:r>
              <a:rPr lang="zh-CN" altLang="en-US" sz="1050" dirty="0" smtClean="0">
                <a:solidFill>
                  <a:prstClr val="black"/>
                </a:solidFill>
                <a:latin typeface="微软雅黑" panose="020B0503020204020204" charset="-122"/>
                <a:ea typeface="微软雅黑" panose="020B0503020204020204" charset="-122"/>
              </a:rPr>
              <a:t>、</a:t>
            </a:r>
            <a:r>
              <a:rPr lang="en-US" altLang="zh-CN" sz="1050" dirty="0" smtClean="0">
                <a:solidFill>
                  <a:prstClr val="black"/>
                </a:solidFill>
                <a:latin typeface="微软雅黑" panose="020B0503020204020204" charset="-122"/>
                <a:ea typeface="微软雅黑" panose="020B0503020204020204" charset="-122"/>
              </a:rPr>
              <a:t>3D</a:t>
            </a:r>
            <a:r>
              <a:rPr lang="zh-CN" altLang="en-US" sz="1050" dirty="0">
                <a:solidFill>
                  <a:prstClr val="black"/>
                </a:solidFill>
                <a:latin typeface="微软雅黑" panose="020B0503020204020204" charset="-122"/>
                <a:ea typeface="微软雅黑" panose="020B0503020204020204" charset="-122"/>
              </a:rPr>
              <a:t>打印等应用于组织工程和骨科手术领域；在国内率先开展计算机辅助组织工程研究，率先建立数字化精准骨科手术新</a:t>
            </a:r>
            <a:r>
              <a:rPr lang="zh-CN" altLang="en-US" sz="1050" dirty="0" smtClean="0">
                <a:solidFill>
                  <a:prstClr val="black"/>
                </a:solidFill>
                <a:latin typeface="微软雅黑" panose="020B0503020204020204" charset="-122"/>
                <a:ea typeface="微软雅黑" panose="020B0503020204020204" charset="-122"/>
              </a:rPr>
              <a:t>方法。</a:t>
            </a:r>
            <a:endParaRPr lang="en-US" altLang="zh-CN" sz="1050" dirty="0" smtClean="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r>
              <a:rPr lang="zh-CN" altLang="en-US" sz="1050" dirty="0" smtClean="0">
                <a:solidFill>
                  <a:prstClr val="black"/>
                </a:solidFill>
                <a:latin typeface="微软雅黑" panose="020B0503020204020204" charset="-122"/>
                <a:ea typeface="微软雅黑" panose="020B0503020204020204" charset="-122"/>
              </a:rPr>
              <a:t>        以</a:t>
            </a:r>
            <a:r>
              <a:rPr lang="zh-CN" altLang="en-US" sz="1050" dirty="0">
                <a:solidFill>
                  <a:prstClr val="black"/>
                </a:solidFill>
                <a:latin typeface="微软雅黑" panose="020B0503020204020204" charset="-122"/>
                <a:ea typeface="微软雅黑" panose="020B0503020204020204" charset="-122"/>
              </a:rPr>
              <a:t>第一</a:t>
            </a:r>
            <a:r>
              <a:rPr lang="en-US" altLang="zh-CN" sz="1050" dirty="0">
                <a:solidFill>
                  <a:prstClr val="black"/>
                </a:solidFill>
                <a:latin typeface="微软雅黑" panose="020B0503020204020204" charset="-122"/>
                <a:ea typeface="微软雅黑" panose="020B0503020204020204" charset="-122"/>
              </a:rPr>
              <a:t>/</a:t>
            </a:r>
            <a:r>
              <a:rPr lang="zh-CN" altLang="en-US" sz="1050" dirty="0">
                <a:solidFill>
                  <a:prstClr val="black"/>
                </a:solidFill>
                <a:latin typeface="微软雅黑" panose="020B0503020204020204" charset="-122"/>
                <a:ea typeface="微软雅黑" panose="020B0503020204020204" charset="-122"/>
              </a:rPr>
              <a:t>通讯作者发表与本专业相关论文近</a:t>
            </a:r>
            <a:r>
              <a:rPr lang="en-US" altLang="zh-CN" sz="1050" dirty="0">
                <a:solidFill>
                  <a:prstClr val="black"/>
                </a:solidFill>
                <a:latin typeface="微软雅黑" panose="020B0503020204020204" charset="-122"/>
                <a:ea typeface="微软雅黑" panose="020B0503020204020204" charset="-122"/>
              </a:rPr>
              <a:t>80</a:t>
            </a:r>
            <a:r>
              <a:rPr lang="zh-CN" altLang="en-US" sz="1050" dirty="0">
                <a:solidFill>
                  <a:prstClr val="black"/>
                </a:solidFill>
                <a:latin typeface="微软雅黑" panose="020B0503020204020204" charset="-122"/>
                <a:ea typeface="微软雅黑" panose="020B0503020204020204" charset="-122"/>
              </a:rPr>
              <a:t>篇。其中</a:t>
            </a:r>
            <a:r>
              <a:rPr lang="en-US" altLang="zh-CN" sz="1050" dirty="0">
                <a:solidFill>
                  <a:prstClr val="black"/>
                </a:solidFill>
                <a:latin typeface="微软雅黑" panose="020B0503020204020204" charset="-122"/>
                <a:ea typeface="微软雅黑" panose="020B0503020204020204" charset="-122"/>
              </a:rPr>
              <a:t>SCI</a:t>
            </a:r>
            <a:r>
              <a:rPr lang="zh-CN" altLang="en-US" sz="1050" dirty="0">
                <a:solidFill>
                  <a:prstClr val="black"/>
                </a:solidFill>
                <a:latin typeface="微软雅黑" panose="020B0503020204020204" charset="-122"/>
                <a:ea typeface="微软雅黑" panose="020B0503020204020204" charset="-122"/>
              </a:rPr>
              <a:t>收录</a:t>
            </a:r>
            <a:r>
              <a:rPr lang="en-US" altLang="zh-CN" sz="1050" dirty="0">
                <a:solidFill>
                  <a:prstClr val="black"/>
                </a:solidFill>
                <a:latin typeface="微软雅黑" panose="020B0503020204020204" charset="-122"/>
                <a:ea typeface="微软雅黑" panose="020B0503020204020204" charset="-122"/>
              </a:rPr>
              <a:t>5</a:t>
            </a:r>
            <a:r>
              <a:rPr lang="zh-CN" altLang="en-US" sz="1050" dirty="0">
                <a:solidFill>
                  <a:prstClr val="black"/>
                </a:solidFill>
                <a:latin typeface="微软雅黑" panose="020B0503020204020204" charset="-122"/>
                <a:ea typeface="微软雅黑" panose="020B0503020204020204" charset="-122"/>
              </a:rPr>
              <a:t>篇、</a:t>
            </a:r>
            <a:r>
              <a:rPr lang="en-US" altLang="zh-CN" sz="1050" dirty="0">
                <a:solidFill>
                  <a:prstClr val="black"/>
                </a:solidFill>
                <a:latin typeface="微软雅黑" panose="020B0503020204020204" charset="-122"/>
                <a:ea typeface="微软雅黑" panose="020B0503020204020204" charset="-122"/>
              </a:rPr>
              <a:t>EI</a:t>
            </a:r>
            <a:r>
              <a:rPr lang="zh-CN" altLang="en-US" sz="1050" dirty="0">
                <a:solidFill>
                  <a:prstClr val="black"/>
                </a:solidFill>
                <a:latin typeface="微软雅黑" panose="020B0503020204020204" charset="-122"/>
                <a:ea typeface="微软雅黑" panose="020B0503020204020204" charset="-122"/>
              </a:rPr>
              <a:t>收录</a:t>
            </a:r>
            <a:r>
              <a:rPr lang="en-US" altLang="zh-CN" sz="1050" dirty="0">
                <a:solidFill>
                  <a:prstClr val="black"/>
                </a:solidFill>
                <a:latin typeface="微软雅黑" panose="020B0503020204020204" charset="-122"/>
                <a:ea typeface="微软雅黑" panose="020B0503020204020204" charset="-122"/>
              </a:rPr>
              <a:t>6</a:t>
            </a:r>
            <a:r>
              <a:rPr lang="zh-CN" altLang="en-US" sz="1050" dirty="0">
                <a:solidFill>
                  <a:prstClr val="black"/>
                </a:solidFill>
                <a:latin typeface="微软雅黑" panose="020B0503020204020204" charset="-122"/>
                <a:ea typeface="微软雅黑" panose="020B0503020204020204" charset="-122"/>
              </a:rPr>
              <a:t>篇。副主编专著</a:t>
            </a:r>
            <a:r>
              <a:rPr lang="en-US" altLang="zh-CN" sz="1050" dirty="0">
                <a:solidFill>
                  <a:prstClr val="black"/>
                </a:solidFill>
                <a:latin typeface="微软雅黑" panose="020B0503020204020204" charset="-122"/>
                <a:ea typeface="微软雅黑" panose="020B0503020204020204" charset="-122"/>
              </a:rPr>
              <a:t>2</a:t>
            </a:r>
            <a:r>
              <a:rPr lang="zh-CN" altLang="en-US" sz="1050" dirty="0">
                <a:solidFill>
                  <a:prstClr val="black"/>
                </a:solidFill>
                <a:latin typeface="微软雅黑" panose="020B0503020204020204" charset="-122"/>
                <a:ea typeface="微软雅黑" panose="020B0503020204020204" charset="-122"/>
              </a:rPr>
              <a:t>部（临床数字骨科学、数字化骨肿瘤外科学）、参</a:t>
            </a:r>
            <a:r>
              <a:rPr lang="zh-CN" altLang="en-US" sz="1050" dirty="0" smtClean="0">
                <a:solidFill>
                  <a:prstClr val="black"/>
                </a:solidFill>
                <a:latin typeface="微软雅黑" panose="020B0503020204020204" charset="-122"/>
                <a:ea typeface="微软雅黑" panose="020B0503020204020204" charset="-122"/>
              </a:rPr>
              <a:t>编专著</a:t>
            </a:r>
            <a:r>
              <a:rPr lang="en-US" altLang="zh-CN" sz="1050" dirty="0" smtClean="0">
                <a:solidFill>
                  <a:prstClr val="black"/>
                </a:solidFill>
                <a:latin typeface="微软雅黑" panose="020B0503020204020204" charset="-122"/>
                <a:ea typeface="微软雅黑" panose="020B0503020204020204" charset="-122"/>
              </a:rPr>
              <a:t>5</a:t>
            </a:r>
            <a:r>
              <a:rPr lang="zh-CN" altLang="en-US" sz="1050" dirty="0" smtClean="0">
                <a:solidFill>
                  <a:prstClr val="black"/>
                </a:solidFill>
                <a:latin typeface="微软雅黑" panose="020B0503020204020204" charset="-122"/>
                <a:ea typeface="微软雅黑" panose="020B0503020204020204" charset="-122"/>
              </a:rPr>
              <a:t>部。</a:t>
            </a:r>
            <a:endParaRPr kumimoji="0" lang="zh-CN" altLang="en-US" sz="105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lang="en-US" altLang="zh-CN" sz="1050" kern="100" dirty="0" smtClean="0">
                <a:latin typeface="微软雅黑" panose="020B0503020204020204" charset="-122"/>
                <a:ea typeface="微软雅黑" panose="020B0503020204020204" charset="-122"/>
                <a:cs typeface="Times New Roman" panose="02020503050405090304" pitchFamily="18" charset="0"/>
              </a:rPr>
              <a:t>2021</a:t>
            </a:r>
            <a:r>
              <a:rPr lang="zh-CN" altLang="en-US" sz="1050" kern="100" dirty="0" smtClean="0">
                <a:latin typeface="微软雅黑" panose="020B0503020204020204" charset="-122"/>
                <a:ea typeface="微软雅黑" panose="020B0503020204020204" charset="-122"/>
                <a:cs typeface="Times New Roman" panose="02020503050405090304" pitchFamily="18" charset="0"/>
              </a:rPr>
              <a:t>年国家重点研发计划，</a:t>
            </a:r>
            <a:r>
              <a:rPr lang="en-US" altLang="zh-CN" sz="1050" kern="100" dirty="0" smtClean="0">
                <a:latin typeface="微软雅黑" panose="020B0503020204020204" charset="-122"/>
                <a:ea typeface="微软雅黑" panose="020B0503020204020204" charset="-122"/>
                <a:cs typeface="Times New Roman" panose="02020503050405090304" pitchFamily="18" charset="0"/>
              </a:rPr>
              <a:t>《</a:t>
            </a:r>
            <a:r>
              <a:rPr lang="zh-CN" altLang="en-US" sz="1050" kern="100" dirty="0" smtClean="0">
                <a:latin typeface="微软雅黑" panose="020B0503020204020204" charset="-122"/>
                <a:ea typeface="微软雅黑" panose="020B0503020204020204" charset="-122"/>
                <a:cs typeface="Times New Roman" panose="02020503050405090304" pitchFamily="18" charset="0"/>
              </a:rPr>
              <a:t>精准生物适配型骨再生修复材料及关键技术</a:t>
            </a:r>
            <a:r>
              <a:rPr lang="en-US" altLang="zh-CN" sz="1050" kern="100" dirty="0" smtClean="0">
                <a:latin typeface="微软雅黑" panose="020B0503020204020204" charset="-122"/>
                <a:ea typeface="微软雅黑" panose="020B0503020204020204" charset="-122"/>
                <a:cs typeface="Times New Roman" panose="02020503050405090304" pitchFamily="18" charset="0"/>
              </a:rPr>
              <a:t>》</a:t>
            </a:r>
            <a:endParaRPr lang="en-US" altLang="zh-CN" sz="1050" kern="100" dirty="0" smtClean="0">
              <a:latin typeface="微软雅黑" panose="020B0503020204020204" charset="-122"/>
              <a:ea typeface="微软雅黑" panose="020B0503020204020204" charset="-122"/>
              <a:cs typeface="Times New Roman" panose="02020503050405090304" pitchFamily="18" charset="0"/>
            </a:endParaRPr>
          </a:p>
          <a:p>
            <a:pPr lvl="0" eaLnBrk="1" hangingPunct="1">
              <a:lnSpc>
                <a:spcPct val="120000"/>
              </a:lnSpc>
              <a:spcBef>
                <a:spcPts val="600"/>
              </a:spcBef>
              <a:defRPr/>
            </a:pPr>
            <a:r>
              <a:rPr lang="en-US" altLang="zh-CN" sz="1050" kern="100" dirty="0" smtClean="0">
                <a:latin typeface="微软雅黑" panose="020B0503020204020204" charset="-122"/>
                <a:ea typeface="微软雅黑" panose="020B0503020204020204" charset="-122"/>
                <a:cs typeface="Times New Roman" panose="02020503050405090304" pitchFamily="18" charset="0"/>
              </a:rPr>
              <a:t>2021</a:t>
            </a:r>
            <a:r>
              <a:rPr lang="zh-CN" altLang="zh-CN" sz="1050" kern="100" dirty="0" smtClean="0">
                <a:latin typeface="微软雅黑" panose="020B0503020204020204" charset="-122"/>
                <a:ea typeface="微软雅黑" panose="020B0503020204020204" charset="-122"/>
                <a:cs typeface="Times New Roman" panose="02020503050405090304" pitchFamily="18" charset="0"/>
              </a:rPr>
              <a:t>年广东省自然科学基金面上项目</a:t>
            </a:r>
            <a:r>
              <a:rPr lang="zh-CN" altLang="en-US" sz="1050" kern="100" dirty="0" smtClean="0">
                <a:latin typeface="微软雅黑" panose="020B0503020204020204" charset="-122"/>
                <a:ea typeface="微软雅黑" panose="020B0503020204020204" charset="-122"/>
                <a:cs typeface="Times New Roman" panose="02020503050405090304" pitchFamily="18" charset="0"/>
              </a:rPr>
              <a:t>，</a:t>
            </a:r>
            <a:r>
              <a:rPr lang="en-US" altLang="zh-CN" sz="1050" kern="100" dirty="0" smtClean="0">
                <a:latin typeface="微软雅黑" panose="020B0503020204020204" charset="-122"/>
                <a:ea typeface="微软雅黑" panose="020B0503020204020204" charset="-122"/>
                <a:cs typeface="Times New Roman" panose="02020503050405090304" pitchFamily="18" charset="0"/>
              </a:rPr>
              <a:t>《</a:t>
            </a:r>
            <a:r>
              <a:rPr lang="zh-CN" altLang="en-US" sz="1050" kern="100" dirty="0">
                <a:latin typeface="微软雅黑" panose="020B0503020204020204" charset="-122"/>
                <a:ea typeface="微软雅黑" panose="020B0503020204020204" charset="-122"/>
                <a:cs typeface="Times New Roman" panose="02020503050405090304" pitchFamily="18" charset="0"/>
              </a:rPr>
              <a:t>个性化钙磷支架和仿生骨膜引导大段承重骨缺损修复机制研究</a:t>
            </a:r>
            <a:r>
              <a:rPr lang="en-US" altLang="zh-CN" sz="1050" kern="100" dirty="0" smtClean="0">
                <a:latin typeface="微软雅黑" panose="020B0503020204020204" charset="-122"/>
                <a:ea typeface="微软雅黑" panose="020B0503020204020204" charset="-122"/>
                <a:cs typeface="Times New Roman" panose="02020503050405090304" pitchFamily="18" charset="0"/>
              </a:rPr>
              <a:t>》</a:t>
            </a:r>
            <a:endParaRPr lang="en-US" altLang="zh-CN" sz="1050" kern="100" dirty="0" smtClean="0">
              <a:latin typeface="微软雅黑" panose="020B0503020204020204" charset="-122"/>
              <a:ea typeface="微软雅黑" panose="020B0503020204020204" charset="-122"/>
              <a:cs typeface="Times New Roman" panose="02020503050405090304" pitchFamily="18" charset="0"/>
            </a:endParaRPr>
          </a:p>
          <a:p>
            <a:pPr lvl="0" eaLnBrk="1" hangingPunct="1">
              <a:lnSpc>
                <a:spcPct val="120000"/>
              </a:lnSpc>
              <a:spcBef>
                <a:spcPts val="600"/>
              </a:spcBef>
              <a:defRPr/>
            </a:pPr>
            <a:r>
              <a:rPr lang="en-US" altLang="zh-CN" sz="1050" dirty="0" smtClean="0">
                <a:solidFill>
                  <a:prstClr val="black"/>
                </a:solidFill>
                <a:latin typeface="微软雅黑" panose="020B0503020204020204" charset="-122"/>
                <a:ea typeface="微软雅黑" panose="020B0503020204020204" charset="-122"/>
              </a:rPr>
              <a:t>2020</a:t>
            </a:r>
            <a:r>
              <a:rPr lang="zh-CN" altLang="en-US" sz="1050" dirty="0">
                <a:solidFill>
                  <a:prstClr val="black"/>
                </a:solidFill>
                <a:latin typeface="微软雅黑" panose="020B0503020204020204" charset="-122"/>
                <a:ea typeface="微软雅黑" panose="020B0503020204020204" charset="-122"/>
              </a:rPr>
              <a:t>年中欧合作项目中国和芬兰政府间科技合作</a:t>
            </a:r>
            <a:r>
              <a:rPr lang="zh-CN" altLang="en-US" sz="1050" dirty="0" smtClean="0">
                <a:solidFill>
                  <a:prstClr val="black"/>
                </a:solidFill>
                <a:latin typeface="微软雅黑" panose="020B0503020204020204" charset="-122"/>
                <a:ea typeface="微软雅黑" panose="020B0503020204020204" charset="-122"/>
              </a:rPr>
              <a:t>项目，</a:t>
            </a:r>
            <a:r>
              <a:rPr lang="en-US" altLang="zh-CN" sz="1050" dirty="0" smtClean="0">
                <a:solidFill>
                  <a:prstClr val="black"/>
                </a:solidFill>
                <a:latin typeface="微软雅黑" panose="020B0503020204020204" charset="-122"/>
                <a:ea typeface="微软雅黑" panose="020B0503020204020204" charset="-122"/>
              </a:rPr>
              <a:t>《</a:t>
            </a:r>
            <a:r>
              <a:rPr lang="zh-CN" altLang="en-US" sz="1050" dirty="0">
                <a:solidFill>
                  <a:prstClr val="black"/>
                </a:solidFill>
                <a:latin typeface="微软雅黑" panose="020B0503020204020204" charset="-122"/>
                <a:ea typeface="微软雅黑" panose="020B0503020204020204" charset="-122"/>
              </a:rPr>
              <a:t>面向医用高频电刀的微纳结构</a:t>
            </a:r>
            <a:r>
              <a:rPr lang="en-US" altLang="zh-CN" sz="1050" dirty="0">
                <a:solidFill>
                  <a:prstClr val="black"/>
                </a:solidFill>
                <a:latin typeface="微软雅黑" panose="020B0503020204020204" charset="-122"/>
                <a:ea typeface="微软雅黑" panose="020B0503020204020204" charset="-122"/>
              </a:rPr>
              <a:t>/ALD</a:t>
            </a:r>
            <a:r>
              <a:rPr lang="zh-CN" altLang="en-US" sz="1050" dirty="0">
                <a:solidFill>
                  <a:prstClr val="black"/>
                </a:solidFill>
                <a:latin typeface="微软雅黑" panose="020B0503020204020204" charset="-122"/>
                <a:ea typeface="微软雅黑" panose="020B0503020204020204" charset="-122"/>
              </a:rPr>
              <a:t>涂层复合脱附功能表面的设计</a:t>
            </a:r>
            <a:r>
              <a:rPr lang="en-US" altLang="zh-CN" sz="1050" dirty="0" smtClean="0">
                <a:solidFill>
                  <a:prstClr val="black"/>
                </a:solidFill>
                <a:latin typeface="微软雅黑" panose="020B0503020204020204" charset="-122"/>
                <a:ea typeface="微软雅黑" panose="020B0503020204020204" charset="-122"/>
              </a:rPr>
              <a:t>》</a:t>
            </a:r>
            <a:endParaRPr lang="en-US" altLang="zh-CN" sz="1050" dirty="0" smtClean="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r>
              <a:rPr lang="en-US" altLang="zh-CN" sz="1050" dirty="0">
                <a:latin typeface="微软雅黑" panose="020B0503020204020204" charset="-122"/>
                <a:ea typeface="微软雅黑" panose="020B0503020204020204" charset="-122"/>
              </a:rPr>
              <a:t>2020</a:t>
            </a:r>
            <a:r>
              <a:rPr lang="zh-CN" altLang="zh-CN" sz="1050" dirty="0">
                <a:latin typeface="微软雅黑" panose="020B0503020204020204" charset="-122"/>
                <a:ea typeface="微软雅黑" panose="020B0503020204020204" charset="-122"/>
              </a:rPr>
              <a:t>年广州市重点领域研发计划</a:t>
            </a:r>
            <a:r>
              <a:rPr lang="zh-CN" altLang="zh-CN" sz="1050" dirty="0" smtClean="0">
                <a:latin typeface="微软雅黑" panose="020B0503020204020204" charset="-122"/>
                <a:ea typeface="微软雅黑" panose="020B0503020204020204" charset="-122"/>
              </a:rPr>
              <a:t>项目</a:t>
            </a:r>
            <a:r>
              <a:rPr lang="zh-CN" altLang="en-US" sz="1050" dirty="0" smtClean="0">
                <a:latin typeface="微软雅黑" panose="020B0503020204020204" charset="-122"/>
                <a:ea typeface="微软雅黑" panose="020B0503020204020204" charset="-122"/>
              </a:rPr>
              <a:t>，</a:t>
            </a:r>
            <a:r>
              <a:rPr lang="en-US" altLang="zh-CN" sz="1050" dirty="0">
                <a:latin typeface="微软雅黑" panose="020B0503020204020204" charset="-122"/>
                <a:ea typeface="微软雅黑" panose="020B0503020204020204" charset="-122"/>
              </a:rPr>
              <a:t>《</a:t>
            </a:r>
            <a:r>
              <a:rPr lang="zh-CN" altLang="en-US" sz="1050" dirty="0">
                <a:latin typeface="微软雅黑" panose="020B0503020204020204" charset="-122"/>
                <a:ea typeface="微软雅黑" panose="020B0503020204020204" charset="-122"/>
              </a:rPr>
              <a:t>骨组织再生与精准修复材料</a:t>
            </a:r>
            <a:r>
              <a:rPr lang="en-US" altLang="zh-CN" sz="1050" dirty="0">
                <a:latin typeface="微软雅黑" panose="020B0503020204020204" charset="-122"/>
                <a:ea typeface="微软雅黑" panose="020B0503020204020204" charset="-122"/>
              </a:rPr>
              <a:t>》</a:t>
            </a:r>
            <a:endParaRPr kumimoji="0" lang="en-US" altLang="zh-CN" sz="105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endParaRPr>
          </a:p>
          <a:p>
            <a:pPr lvl="0" eaLnBrk="1" hangingPunct="1">
              <a:lnSpc>
                <a:spcPct val="120000"/>
              </a:lnSpc>
              <a:spcBef>
                <a:spcPts val="600"/>
              </a:spcBef>
              <a:defRPr/>
            </a:pPr>
            <a:endParaRPr lang="en-US" altLang="zh-CN" sz="1200" b="1" dirty="0" smtClean="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丁焕文</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2" y="519113"/>
            <a:ext cx="66765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主任医师</a:t>
            </a:r>
            <a:r>
              <a:rPr kumimoji="0" lang="zh-CN" altLang="en-US" sz="1400" b="1" i="0" u="none" strike="noStrike" kern="1200" cap="none" spc="120" normalizeH="0" noProof="0" dirty="0" smtClean="0">
                <a:ln>
                  <a:noFill/>
                </a:ln>
                <a:solidFill>
                  <a:srgbClr val="FFFFFF"/>
                </a:solidFill>
                <a:effectLst/>
                <a:uLnTx/>
                <a:uFillTx/>
                <a:latin typeface="微软雅黑" panose="020B0503020204020204" charset="-122"/>
                <a:ea typeface="微软雅黑" panose="020B0503020204020204" charset="-122"/>
                <a:cs typeface="+mn-cs"/>
              </a:rPr>
              <a:t> </a:t>
            </a: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教授 硕士研究生导师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lvl="0" eaLnBrk="1" fontAlgn="auto" hangingPunct="1">
              <a:spcBef>
                <a:spcPts val="0"/>
              </a:spcBef>
              <a:spcAft>
                <a:spcPts val="0"/>
              </a:spcAft>
              <a:defRPr/>
            </a:pPr>
            <a:r>
              <a:rPr lang="zh-CN" altLang="en-US" sz="1400" b="1" spc="120" dirty="0">
                <a:solidFill>
                  <a:srgbClr val="FFFFFF"/>
                </a:solidFill>
                <a:latin typeface="微软雅黑" panose="020B0503020204020204" charset="-122"/>
                <a:ea typeface="微软雅黑" panose="020B0503020204020204" charset="-122"/>
              </a:rPr>
              <a:t>人体解剖教研室</a:t>
            </a:r>
            <a:r>
              <a:rPr lang="zh-CN" altLang="en-US" sz="1400" b="1" spc="120" dirty="0" smtClean="0">
                <a:solidFill>
                  <a:srgbClr val="FFFFFF"/>
                </a:solidFill>
                <a:latin typeface="微软雅黑" panose="020B0503020204020204" charset="-122"/>
                <a:ea typeface="微软雅黑" panose="020B0503020204020204" charset="-122"/>
              </a:rPr>
              <a:t>主任  广州市</a:t>
            </a: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第一人民医院关节外科</a:t>
            </a:r>
            <a:r>
              <a:rPr kumimoji="0" lang="zh-CN" altLang="en-US" sz="1400" b="1" i="0" u="none" strike="noStrike" kern="1200" cap="none" spc="120" normalizeH="0" noProof="0" dirty="0" smtClean="0">
                <a:ln>
                  <a:noFill/>
                </a:ln>
                <a:solidFill>
                  <a:srgbClr val="FFFFFF"/>
                </a:solidFill>
                <a:effectLst/>
                <a:uLnTx/>
                <a:uFillTx/>
                <a:latin typeface="微软雅黑" panose="020B0503020204020204" charset="-122"/>
                <a:ea typeface="微软雅黑" panose="020B0503020204020204" charset="-122"/>
                <a:cs typeface="+mn-cs"/>
              </a:rPr>
              <a:t>主任医师</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1441420"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类型</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5880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0543" y="2338651"/>
            <a:ext cx="3995568" cy="1458861"/>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经历</a:t>
            </a:r>
            <a:endPar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eaLnBrk="1" hangingPunct="1">
              <a:lnSpc>
                <a:spcPct val="120000"/>
              </a:lnSpc>
              <a:spcBef>
                <a:spcPts val="600"/>
              </a:spcBef>
              <a:defRPr/>
            </a:pPr>
            <a:r>
              <a:rPr lang="en-US" altLang="zh-CN" sz="1200" kern="100" dirty="0" smtClean="0">
                <a:solidFill>
                  <a:srgbClr val="000000"/>
                </a:solidFill>
                <a:cs typeface="Arial" panose="020B0604020202090204" pitchFamily="34" charset="0"/>
              </a:rPr>
              <a:t>    </a:t>
            </a:r>
            <a:r>
              <a:rPr lang="zh-CN" altLang="zh-CN" sz="1050" kern="100" dirty="0">
                <a:latin typeface="微软雅黑" panose="020B0503020204020204" charset="-122"/>
                <a:ea typeface="微软雅黑" panose="020B0503020204020204" charset="-122"/>
                <a:cs typeface="Times New Roman" panose="02020503050405090304" pitchFamily="18" charset="0"/>
              </a:rPr>
              <a:t>本科毕业于第一军医大学，骨科学硕士毕业于第三军医大学，工学博士毕业于华南理工大学材料科学与工程学院</a:t>
            </a:r>
            <a:r>
              <a:rPr lang="zh-CN" altLang="en-US" sz="1050" kern="100" dirty="0">
                <a:latin typeface="微软雅黑" panose="020B0503020204020204" charset="-122"/>
                <a:ea typeface="微软雅黑" panose="020B0503020204020204" charset="-122"/>
                <a:cs typeface="Times New Roman" panose="02020503050405090304" pitchFamily="18" charset="0"/>
              </a:rPr>
              <a:t>。</a:t>
            </a:r>
            <a:endParaRPr lang="en-US" altLang="zh-CN" sz="1050" kern="100" dirty="0">
              <a:latin typeface="微软雅黑" panose="020B0503020204020204" charset="-122"/>
              <a:ea typeface="微软雅黑" panose="020B0503020204020204" charset="-122"/>
              <a:cs typeface="Times New Roman" panose="02020503050405090304" pitchFamily="18" charset="0"/>
            </a:endParaRPr>
          </a:p>
          <a:p>
            <a:pPr eaLnBrk="1" hangingPunct="1">
              <a:lnSpc>
                <a:spcPct val="120000"/>
              </a:lnSpc>
              <a:spcBef>
                <a:spcPts val="600"/>
              </a:spcBef>
              <a:defRPr/>
            </a:pPr>
            <a:r>
              <a:rPr lang="en-US" altLang="zh-CN" sz="1050" kern="100" dirty="0">
                <a:latin typeface="微软雅黑" panose="020B0503020204020204" charset="-122"/>
                <a:ea typeface="微软雅黑" panose="020B0503020204020204" charset="-122"/>
                <a:cs typeface="Times New Roman" panose="02020503050405090304" pitchFamily="18" charset="0"/>
              </a:rPr>
              <a:t>    </a:t>
            </a:r>
            <a:r>
              <a:rPr lang="zh-CN" altLang="zh-CN" sz="1050" kern="100" dirty="0">
                <a:latin typeface="微软雅黑" panose="020B0503020204020204" charset="-122"/>
                <a:ea typeface="微软雅黑" panose="020B0503020204020204" charset="-122"/>
                <a:cs typeface="Times New Roman" panose="02020503050405090304" pitchFamily="18" charset="0"/>
              </a:rPr>
              <a:t>现为华南理工大学医学院教授、人体解剖教研室主任，临床医学和生物医学工程专业硕士研究生导师，第二附属医院暨广州市第一人民医院骨科主任医师</a:t>
            </a:r>
            <a:r>
              <a:rPr lang="zh-CN" altLang="en-US" sz="1050" kern="100" dirty="0">
                <a:latin typeface="微软雅黑" panose="020B0503020204020204" charset="-122"/>
                <a:ea typeface="微软雅黑" panose="020B0503020204020204" charset="-122"/>
                <a:cs typeface="Times New Roman" panose="02020503050405090304" pitchFamily="18" charset="0"/>
              </a:rPr>
              <a:t>。</a:t>
            </a:r>
            <a:endParaRPr lang="zh-CN" altLang="en-US" sz="1050" kern="100" dirty="0">
              <a:latin typeface="微软雅黑" panose="020B0503020204020204" charset="-122"/>
              <a:ea typeface="微软雅黑" panose="020B0503020204020204" charset="-122"/>
              <a:cs typeface="Times New Roman" panose="02020503050405090304" pitchFamily="18" charset="0"/>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79503" y="3705702"/>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62081" y="3705702"/>
            <a:ext cx="3941775" cy="2933111"/>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eaLnBrk="1" hangingPunct="1">
              <a:lnSpc>
                <a:spcPct val="120000"/>
              </a:lnSpc>
              <a:spcBef>
                <a:spcPts val="600"/>
              </a:spcBef>
              <a:defRPr/>
            </a:pPr>
            <a:r>
              <a:rPr lang="en-US" altLang="zh-CN" sz="1200" dirty="0" smtClean="0"/>
              <a:t>     </a:t>
            </a:r>
            <a:r>
              <a:rPr lang="zh-CN" altLang="zh-CN" sz="1050" kern="100" dirty="0">
                <a:latin typeface="微软雅黑" panose="020B0503020204020204" charset="-122"/>
                <a:ea typeface="微软雅黑" panose="020B0503020204020204" charset="-122"/>
                <a:cs typeface="Times New Roman" panose="02020503050405090304" pitchFamily="18" charset="0"/>
              </a:rPr>
              <a:t>国际创伤与矫形外科学会（</a:t>
            </a:r>
            <a:r>
              <a:rPr lang="en-US" altLang="zh-CN" sz="1050" kern="100" dirty="0">
                <a:latin typeface="微软雅黑" panose="020B0503020204020204" charset="-122"/>
                <a:ea typeface="微软雅黑" panose="020B0503020204020204" charset="-122"/>
                <a:cs typeface="Times New Roman" panose="02020503050405090304" pitchFamily="18" charset="0"/>
              </a:rPr>
              <a:t>SICOT</a:t>
            </a:r>
            <a:r>
              <a:rPr lang="zh-CN" altLang="zh-CN" sz="1050" kern="100" dirty="0">
                <a:latin typeface="微软雅黑" panose="020B0503020204020204" charset="-122"/>
                <a:ea typeface="微软雅黑" panose="020B0503020204020204" charset="-122"/>
                <a:cs typeface="Times New Roman" panose="02020503050405090304" pitchFamily="18" charset="0"/>
              </a:rPr>
              <a:t>）数字骨科分会常委和广东省数字骨科分会常委兼青年委员会副组长、中国生物材料学会生物材料临床试验研究分会副主任委员、中华医学会医学工程分会数字骨科学组委员、中国医师协会骨科医师分会</a:t>
            </a:r>
            <a:r>
              <a:rPr lang="en-US" altLang="zh-CN" sz="1050" kern="100" dirty="0">
                <a:latin typeface="微软雅黑" panose="020B0503020204020204" charset="-122"/>
                <a:ea typeface="微软雅黑" panose="020B0503020204020204" charset="-122"/>
                <a:cs typeface="Times New Roman" panose="02020503050405090304" pitchFamily="18" charset="0"/>
              </a:rPr>
              <a:t>3D</a:t>
            </a:r>
            <a:r>
              <a:rPr lang="zh-CN" altLang="zh-CN" sz="1050" kern="100" dirty="0">
                <a:latin typeface="微软雅黑" panose="020B0503020204020204" charset="-122"/>
                <a:ea typeface="微软雅黑" panose="020B0503020204020204" charset="-122"/>
                <a:cs typeface="Times New Roman" panose="02020503050405090304" pitchFamily="18" charset="0"/>
              </a:rPr>
              <a:t>打印骨科学组委员、中国研究型医院学会骨科转化与创新委员会常委和数字骨科学组副主任委员、中国医药生物技术协会</a:t>
            </a:r>
            <a:r>
              <a:rPr lang="en-US" altLang="zh-CN" sz="1050" kern="100" dirty="0">
                <a:latin typeface="微软雅黑" panose="020B0503020204020204" charset="-122"/>
                <a:ea typeface="微软雅黑" panose="020B0503020204020204" charset="-122"/>
                <a:cs typeface="Times New Roman" panose="02020503050405090304" pitchFamily="18" charset="0"/>
              </a:rPr>
              <a:t>3D</a:t>
            </a:r>
            <a:r>
              <a:rPr lang="zh-CN" altLang="zh-CN" sz="1050" kern="100" dirty="0">
                <a:latin typeface="微软雅黑" panose="020B0503020204020204" charset="-122"/>
                <a:ea typeface="微软雅黑" panose="020B0503020204020204" charset="-122"/>
                <a:cs typeface="Times New Roman" panose="02020503050405090304" pitchFamily="18" charset="0"/>
              </a:rPr>
              <a:t>打印技术分会数字骨科学组常务副组长、广东省医学</a:t>
            </a:r>
            <a:r>
              <a:rPr lang="en-US" altLang="zh-CN" sz="1050" kern="100" dirty="0">
                <a:latin typeface="微软雅黑" panose="020B0503020204020204" charset="-122"/>
                <a:ea typeface="微软雅黑" panose="020B0503020204020204" charset="-122"/>
                <a:cs typeface="Times New Roman" panose="02020503050405090304" pitchFamily="18" charset="0"/>
              </a:rPr>
              <a:t>3D</a:t>
            </a:r>
            <a:r>
              <a:rPr lang="zh-CN" altLang="zh-CN" sz="1050" kern="100" dirty="0">
                <a:latin typeface="微软雅黑" panose="020B0503020204020204" charset="-122"/>
                <a:ea typeface="微软雅黑" panose="020B0503020204020204" charset="-122"/>
                <a:cs typeface="Times New Roman" panose="02020503050405090304" pitchFamily="18" charset="0"/>
              </a:rPr>
              <a:t>打印创新联盟副理事长、广东省转化医学学会理事，广州市医师学会骨科医师分会常委、广东省骨质疏松协会委员、广东省、广州市医疗事故鉴定和广东省医调委专家。国家自然科学基金、广东省科技计划项目、广州市科技计划项目评审专家、市工业和信息化产业发展专项资金项目专家、中国医疗器械协会</a:t>
            </a:r>
            <a:r>
              <a:rPr lang="en-US" altLang="zh-CN" sz="1050" kern="100" dirty="0">
                <a:latin typeface="微软雅黑" panose="020B0503020204020204" charset="-122"/>
                <a:ea typeface="微软雅黑" panose="020B0503020204020204" charset="-122"/>
                <a:cs typeface="Times New Roman" panose="02020503050405090304" pitchFamily="18" charset="0"/>
              </a:rPr>
              <a:t>3D</a:t>
            </a:r>
            <a:r>
              <a:rPr lang="zh-CN" altLang="zh-CN" sz="1050" kern="100" dirty="0">
                <a:latin typeface="微软雅黑" panose="020B0503020204020204" charset="-122"/>
                <a:ea typeface="微软雅黑" panose="020B0503020204020204" charset="-122"/>
                <a:cs typeface="Times New Roman" panose="02020503050405090304" pitchFamily="18" charset="0"/>
              </a:rPr>
              <a:t>打印医疗器械专业委员会专家。</a:t>
            </a:r>
            <a:endParaRPr lang="zh-CN" altLang="en-US" sz="1050" kern="100" dirty="0">
              <a:latin typeface="微软雅黑" panose="020B0503020204020204" charset="-122"/>
              <a:ea typeface="微软雅黑" panose="020B0503020204020204" charset="-122"/>
              <a:cs typeface="Times New Roman" panose="02020503050405090304" pitchFamily="18" charset="0"/>
            </a:endParaRPr>
          </a:p>
        </p:txBody>
      </p:sp>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2153" t="18365" r="16795" b="26541"/>
          <a:stretch>
            <a:fillRect/>
          </a:stretch>
        </p:blipFill>
        <p:spPr>
          <a:xfrm>
            <a:off x="451934" y="1339265"/>
            <a:ext cx="1799141" cy="2366437"/>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77076" y="1830513"/>
            <a:ext cx="3579813" cy="829945"/>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专业硕士：</a:t>
            </a:r>
            <a:r>
              <a:rPr lang="en-US" altLang="zh-CN"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r>
              <a:rPr lang="zh-CN" altLang="en-US" sz="1200" dirty="0">
                <a:solidFill>
                  <a:prstClr val="black"/>
                </a:solidFill>
                <a:latin typeface="微软雅黑" panose="020B0503020204020204" charset="-122"/>
                <a:ea typeface="微软雅黑" panose="020B0503020204020204" charset="-122"/>
              </a:rPr>
              <a:t>学术硕士：影像医学与核医学</a:t>
            </a:r>
            <a:r>
              <a:rPr lang="en-US" altLang="zh-CN"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213360" y="4103224"/>
            <a:ext cx="2037715" cy="959943"/>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rPr>
              <a:t>13632498569</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a:t>
            </a:r>
            <a:r>
              <a:rPr lang="en-US" altLang="zh-CN" sz="1200" dirty="0">
                <a:solidFill>
                  <a:prstClr val="black"/>
                </a:solidFill>
                <a:latin typeface="微软雅黑" panose="020B0503020204020204" charset="-122"/>
                <a:ea typeface="微软雅黑" panose="020B0503020204020204" charset="-122"/>
              </a:rPr>
              <a:t>eyguoyuan@scut.edu.cn</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857646" y="1765636"/>
            <a:ext cx="4630879" cy="2231060"/>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乳腺影像诊断</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lang="zh-CN" altLang="en-US" sz="1200" dirty="0">
                <a:solidFill>
                  <a:prstClr val="black"/>
                </a:solidFill>
                <a:latin typeface="微软雅黑" panose="020B0503020204020204" charset="-122"/>
                <a:ea typeface="微软雅黑" panose="020B0503020204020204" charset="-122"/>
              </a:rPr>
              <a:t>：</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2020</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年主持国家自然科学基金一项，近五年来以第一作者</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通讯作者发表论文</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11</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篇（其中</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篇</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IF</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10</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分，</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3</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篇</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IF</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5</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分</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,JCR-1</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区文章</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4</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篇），总影响因子约</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57.748</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国家自然科学基金一项，省级课题</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a:t>
            </a: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项，院级课题</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a:t>
            </a: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项</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endParaRPr lang="en-US" altLang="zh-CN" sz="1200" b="1"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2000" b="1" dirty="0">
                <a:solidFill>
                  <a:srgbClr val="FFFFFF"/>
                </a:solidFill>
                <a:latin typeface="微软雅黑" panose="020B0503020204020204" charset="-122"/>
                <a:ea typeface="微软雅黑" panose="020B0503020204020204" charset="-122"/>
              </a:rPr>
              <a:t>郭媛</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3" y="519113"/>
            <a:ext cx="5251450" cy="5222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主任医师</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 </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硕士研究生导师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华南理工大学附属第二医院放射科</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358515" cy="52197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仅填写</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2022</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年招生专业</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供学生参</a:t>
            </a:r>
            <a:r>
              <a:rPr lang="zh-CN" altLang="en-US" sz="1400" b="1" dirty="0">
                <a:solidFill>
                  <a:prstClr val="black"/>
                </a:solidFill>
                <a:latin typeface="微软雅黑" panose="020B0503020204020204" charset="-122"/>
                <a:ea typeface="微软雅黑" panose="020B0503020204020204" charset="-122"/>
              </a:rPr>
              <a:t>考</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5880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384209"/>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79503" y="3705702"/>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62078" y="3731102"/>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6" name="文本框 12"/>
          <p:cNvSpPr txBox="1">
            <a:spLocks noChangeArrowheads="1"/>
          </p:cNvSpPr>
          <p:nvPr/>
        </p:nvSpPr>
        <p:spPr bwMode="auto">
          <a:xfrm>
            <a:off x="385781" y="1684547"/>
            <a:ext cx="1550595" cy="313932"/>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1200" dirty="0">
                <a:solidFill>
                  <a:prstClr val="black"/>
                </a:solidFill>
                <a:latin typeface="微软雅黑" panose="020B0503020204020204" charset="-122"/>
                <a:ea typeface="微软雅黑" panose="020B0503020204020204" charset="-122"/>
              </a:rPr>
              <a:t>插入导师图片</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 name="文本框 12"/>
          <p:cNvSpPr txBox="1">
            <a:spLocks noChangeArrowheads="1"/>
          </p:cNvSpPr>
          <p:nvPr/>
        </p:nvSpPr>
        <p:spPr bwMode="auto">
          <a:xfrm>
            <a:off x="8486289" y="4782749"/>
            <a:ext cx="1920875" cy="535531"/>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此处可放团队照片或实验室照片</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8" name="文本框 27"/>
          <p:cNvSpPr txBox="1"/>
          <p:nvPr/>
        </p:nvSpPr>
        <p:spPr>
          <a:xfrm>
            <a:off x="2579503" y="4151115"/>
            <a:ext cx="4217633" cy="1721690"/>
          </a:xfrm>
          <a:prstGeom prst="rect">
            <a:avLst/>
          </a:prstGeom>
          <a:noFill/>
        </p:spPr>
        <p:txBody>
          <a:bodyPr wrap="square">
            <a:spAutoFit/>
          </a:bodyPr>
          <a:lstStyle/>
          <a:p>
            <a:pPr>
              <a:lnSpc>
                <a:spcPct val="150000"/>
              </a:lnSpc>
            </a:pPr>
            <a:r>
              <a:rPr lang="zh-CN" altLang="en-US" sz="1200" dirty="0">
                <a:latin typeface="微软雅黑" panose="020B0503020204020204" charset="-122"/>
                <a:ea typeface="微软雅黑" panose="020B0503020204020204" charset="-122"/>
              </a:rPr>
              <a:t>中华医学会放射学分会乳腺学组</a:t>
            </a:r>
            <a:r>
              <a:rPr lang="en-US" altLang="zh-CN" sz="1200" dirty="0">
                <a:latin typeface="微软雅黑" panose="020B0503020204020204" charset="-122"/>
                <a:ea typeface="微软雅黑" panose="020B0503020204020204" charset="-122"/>
              </a:rPr>
              <a:t>youth club </a:t>
            </a:r>
            <a:r>
              <a:rPr lang="zh-CN" altLang="en-US" sz="1200" dirty="0">
                <a:latin typeface="微软雅黑" panose="020B0503020204020204" charset="-122"/>
                <a:ea typeface="微软雅黑" panose="020B0503020204020204" charset="-122"/>
              </a:rPr>
              <a:t>委员</a:t>
            </a:r>
            <a:endParaRPr lang="en-US" altLang="zh-CN" sz="1200" dirty="0">
              <a:latin typeface="微软雅黑" panose="020B0503020204020204" charset="-122"/>
              <a:ea typeface="微软雅黑" panose="020B0503020204020204" charset="-122"/>
            </a:endParaRPr>
          </a:p>
          <a:p>
            <a:pPr>
              <a:lnSpc>
                <a:spcPct val="150000"/>
              </a:lnSpc>
            </a:pPr>
            <a:r>
              <a:rPr lang="zh-CN" altLang="en-US" sz="1200" dirty="0">
                <a:latin typeface="微软雅黑" panose="020B0503020204020204" charset="-122"/>
                <a:ea typeface="微软雅黑" panose="020B0503020204020204" charset="-122"/>
              </a:rPr>
              <a:t>中国医师协会放射医师分会乳腺影像诊断专业委员会 委员</a:t>
            </a:r>
            <a:endParaRPr lang="en-US" altLang="zh-CN" sz="1200" dirty="0">
              <a:latin typeface="微软雅黑" panose="020B0503020204020204" charset="-122"/>
              <a:ea typeface="微软雅黑" panose="020B0503020204020204" charset="-122"/>
            </a:endParaRPr>
          </a:p>
          <a:p>
            <a:pPr>
              <a:lnSpc>
                <a:spcPct val="150000"/>
              </a:lnSpc>
            </a:pPr>
            <a:r>
              <a:rPr lang="zh-CN" altLang="en-US" sz="1200" dirty="0">
                <a:latin typeface="微软雅黑" panose="020B0503020204020204" charset="-122"/>
                <a:ea typeface="微软雅黑" panose="020B0503020204020204" charset="-122"/>
              </a:rPr>
              <a:t>广东省医学会放射学分会青年委员会 副主任委员</a:t>
            </a:r>
            <a:endParaRPr lang="en-US" altLang="zh-CN" sz="1200" dirty="0">
              <a:latin typeface="微软雅黑" panose="020B0503020204020204" charset="-122"/>
              <a:ea typeface="微软雅黑" panose="020B0503020204020204" charset="-122"/>
            </a:endParaRPr>
          </a:p>
          <a:p>
            <a:pPr>
              <a:lnSpc>
                <a:spcPct val="150000"/>
              </a:lnSpc>
            </a:pPr>
            <a:r>
              <a:rPr lang="zh-CN" altLang="en-US" sz="1200" dirty="0">
                <a:latin typeface="微软雅黑" panose="020B0503020204020204" charset="-122"/>
                <a:ea typeface="微软雅黑" panose="020B0503020204020204" charset="-122"/>
              </a:rPr>
              <a:t>广东省医学会放射学分会乳腺学组 副组长</a:t>
            </a:r>
            <a:endParaRPr lang="en-US" altLang="zh-CN" sz="1200" dirty="0">
              <a:latin typeface="微软雅黑" panose="020B0503020204020204" charset="-122"/>
              <a:ea typeface="微软雅黑" panose="020B0503020204020204" charset="-122"/>
            </a:endParaRPr>
          </a:p>
          <a:p>
            <a:pPr>
              <a:lnSpc>
                <a:spcPct val="150000"/>
              </a:lnSpc>
            </a:pPr>
            <a:r>
              <a:rPr lang="zh-CN" altLang="en-US" sz="1200" dirty="0">
                <a:latin typeface="微软雅黑" panose="020B0503020204020204" charset="-122"/>
                <a:ea typeface="微软雅黑" panose="020B0503020204020204" charset="-122"/>
              </a:rPr>
              <a:t>广东省医师协会放射学分会呼吸学组 委员</a:t>
            </a:r>
            <a:endParaRPr lang="zh-CN" altLang="en-US" sz="1200" dirty="0">
              <a:latin typeface="微软雅黑" panose="020B0503020204020204" charset="-122"/>
              <a:ea typeface="微软雅黑" panose="020B0503020204020204" charset="-122"/>
            </a:endParaRPr>
          </a:p>
          <a:p>
            <a:pPr>
              <a:lnSpc>
                <a:spcPct val="150000"/>
              </a:lnSpc>
            </a:pPr>
            <a:r>
              <a:rPr lang="zh-CN" altLang="en-US" sz="1200" dirty="0">
                <a:latin typeface="微软雅黑" panose="020B0503020204020204" charset="-122"/>
                <a:ea typeface="微软雅黑" panose="020B0503020204020204" charset="-122"/>
              </a:rPr>
              <a:t>中国研究型医院学会肿瘤影像诊断学专委会乳腺学组 委员</a:t>
            </a:r>
            <a:endParaRPr lang="en-US" altLang="zh-CN" sz="1200" dirty="0">
              <a:latin typeface="微软雅黑" panose="020B0503020204020204" charset="-122"/>
              <a:ea typeface="微软雅黑" panose="020B0503020204020204" charset="-122"/>
            </a:endParaRPr>
          </a:p>
        </p:txBody>
      </p:sp>
      <p:pic>
        <p:nvPicPr>
          <p:cNvPr id="4" name="图片 3" descr="穿西装的小孩&#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423" y="1300163"/>
            <a:ext cx="1834896" cy="1834896"/>
          </a:xfrm>
          <a:prstGeom prst="rect">
            <a:avLst/>
          </a:prstGeom>
        </p:spPr>
      </p:pic>
      <p:sp>
        <p:nvSpPr>
          <p:cNvPr id="29" name="文本框 11"/>
          <p:cNvSpPr txBox="1">
            <a:spLocks noChangeArrowheads="1"/>
          </p:cNvSpPr>
          <p:nvPr/>
        </p:nvSpPr>
        <p:spPr bwMode="auto">
          <a:xfrm>
            <a:off x="2579503" y="2724139"/>
            <a:ext cx="4014337" cy="1200329"/>
          </a:xfrm>
          <a:prstGeom prst="rect">
            <a:avLst/>
          </a:prstGeom>
          <a:noFill/>
          <a:ln w="9525">
            <a:noFill/>
            <a:miter lim="800000"/>
          </a:ln>
        </p:spPr>
        <p:txBody>
          <a:bodyPr wrap="square">
            <a:spAutoFit/>
          </a:bodyPr>
          <a:lstStyle/>
          <a:p>
            <a:pPr lvl="0" eaLnBrk="1" hangingPunct="1">
              <a:defRPr/>
            </a:pPr>
            <a:r>
              <a:rPr lang="en-US" altLang="zh-CN" sz="1200" dirty="0">
                <a:solidFill>
                  <a:prstClr val="black"/>
                </a:solidFill>
                <a:latin typeface="微软雅黑" panose="020B0503020204020204" charset="-122"/>
                <a:ea typeface="微软雅黑" panose="020B0503020204020204" charset="-122"/>
              </a:rPr>
              <a:t>1999.09-2004.07</a:t>
            </a:r>
            <a:r>
              <a:rPr lang="zh-CN" altLang="en-US" sz="1200" dirty="0">
                <a:solidFill>
                  <a:prstClr val="black"/>
                </a:solidFill>
                <a:latin typeface="微软雅黑" panose="020B0503020204020204" charset="-122"/>
                <a:ea typeface="微软雅黑" panose="020B0503020204020204" charset="-122"/>
              </a:rPr>
              <a:t>：天津医科大学  医学影像学  学士</a:t>
            </a:r>
            <a:r>
              <a:rPr lang="en-US" altLang="zh-CN"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r>
              <a:rPr lang="en-US" altLang="zh-CN" sz="1200" dirty="0">
                <a:solidFill>
                  <a:prstClr val="black"/>
                </a:solidFill>
                <a:latin typeface="微软雅黑" panose="020B0503020204020204" charset="-122"/>
                <a:ea typeface="微软雅黑" panose="020B0503020204020204" charset="-122"/>
              </a:rPr>
              <a:t>2004.09-2007.07</a:t>
            </a:r>
            <a:r>
              <a:rPr lang="zh-CN" altLang="en-US" sz="1200" dirty="0">
                <a:solidFill>
                  <a:prstClr val="black"/>
                </a:solidFill>
                <a:latin typeface="微软雅黑" panose="020B0503020204020204" charset="-122"/>
                <a:ea typeface="微软雅黑" panose="020B0503020204020204" charset="-122"/>
              </a:rPr>
              <a:t>：中山大学，影像医学与核医学，硕士</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r>
              <a:rPr lang="en-US" altLang="zh-CN" sz="1200" dirty="0">
                <a:solidFill>
                  <a:prstClr val="black"/>
                </a:solidFill>
                <a:latin typeface="微软雅黑" panose="020B0503020204020204" charset="-122"/>
                <a:ea typeface="微软雅黑" panose="020B0503020204020204" charset="-122"/>
              </a:rPr>
              <a:t>2019.09-2022.06</a:t>
            </a:r>
            <a:r>
              <a:rPr lang="zh-CN" altLang="en-US" sz="1200" dirty="0">
                <a:solidFill>
                  <a:prstClr val="black"/>
                </a:solidFill>
                <a:latin typeface="微软雅黑" panose="020B0503020204020204" charset="-122"/>
                <a:ea typeface="微软雅黑" panose="020B0503020204020204" charset="-122"/>
              </a:rPr>
              <a:t>：暨南大学，影像医学与核医学，博士</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r>
              <a:rPr lang="en-US" altLang="zh-CN" sz="1200" dirty="0">
                <a:solidFill>
                  <a:prstClr val="black"/>
                </a:solidFill>
                <a:latin typeface="微软雅黑" panose="020B0503020204020204" charset="-122"/>
                <a:ea typeface="微软雅黑" panose="020B0503020204020204" charset="-122"/>
              </a:rPr>
              <a:t>2018.9-2019.9    </a:t>
            </a:r>
            <a:r>
              <a:rPr lang="zh-CN" altLang="en-US" sz="1200" dirty="0">
                <a:solidFill>
                  <a:prstClr val="black"/>
                </a:solidFill>
                <a:latin typeface="微软雅黑" panose="020B0503020204020204" charset="-122"/>
                <a:ea typeface="微软雅黑" panose="020B0503020204020204" charset="-122"/>
              </a:rPr>
              <a:t>：美国匹兹堡大学（</a:t>
            </a:r>
            <a:r>
              <a:rPr lang="en-US" altLang="zh-CN" sz="1200" dirty="0">
                <a:solidFill>
                  <a:prstClr val="black"/>
                </a:solidFill>
                <a:latin typeface="微软雅黑" panose="020B0503020204020204" charset="-122"/>
                <a:ea typeface="微软雅黑" panose="020B0503020204020204" charset="-122"/>
              </a:rPr>
              <a:t>UPMC</a:t>
            </a:r>
            <a:r>
              <a:rPr lang="zh-CN" altLang="en-US" sz="1200" dirty="0">
                <a:solidFill>
                  <a:prstClr val="black"/>
                </a:solidFill>
                <a:latin typeface="微软雅黑" panose="020B0503020204020204" charset="-122"/>
                <a:ea typeface="微软雅黑" panose="020B0503020204020204" charset="-122"/>
              </a:rPr>
              <a:t>）访问学者</a:t>
            </a:r>
            <a:r>
              <a:rPr lang="en-US" altLang="zh-CN" sz="1200" dirty="0">
                <a:solidFill>
                  <a:prstClr val="black"/>
                </a:solidFill>
                <a:latin typeface="微软雅黑" panose="020B0503020204020204" charset="-122"/>
                <a:ea typeface="微软雅黑" panose="020B0503020204020204" charset="-122"/>
              </a:rPr>
              <a:t>        </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2382838" y="1588"/>
            <a:ext cx="8243888"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15363" name="图片 7"/>
          <p:cNvPicPr>
            <a:picLocks noChangeAspect="1"/>
          </p:cNvPicPr>
          <p:nvPr/>
        </p:nvPicPr>
        <p:blipFill>
          <a:blip r:embed="rId1"/>
          <a:srcRect t="3896" r="91544" b="3088"/>
          <a:stretch>
            <a:fillRect/>
          </a:stretch>
        </p:blipFill>
        <p:spPr>
          <a:xfrm>
            <a:off x="2525713" y="1274763"/>
            <a:ext cx="309562" cy="358775"/>
          </a:xfrm>
          <a:prstGeom prst="rect">
            <a:avLst/>
          </a:prstGeom>
          <a:solidFill>
            <a:srgbClr val="F18D00"/>
          </a:solidFill>
          <a:ln w="9525">
            <a:noFill/>
          </a:ln>
        </p:spPr>
      </p:pic>
      <p:sp>
        <p:nvSpPr>
          <p:cNvPr id="15364" name="文本框 11"/>
          <p:cNvSpPr txBox="1"/>
          <p:nvPr/>
        </p:nvSpPr>
        <p:spPr>
          <a:xfrm>
            <a:off x="2646363" y="1635125"/>
            <a:ext cx="3573462" cy="53498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20000"/>
              </a:lnSpc>
              <a:spcBef>
                <a:spcPct val="0"/>
              </a:spcBef>
              <a:buFontTx/>
              <a:buNone/>
            </a:pPr>
            <a:r>
              <a:rPr lang="zh-CN" altLang="en-US" sz="1200" dirty="0">
                <a:solidFill>
                  <a:srgbClr val="000000"/>
                </a:solidFill>
                <a:latin typeface="微软雅黑" panose="020B0503020204020204" charset="-122"/>
                <a:ea typeface="微软雅黑" panose="020B0503020204020204" charset="-122"/>
              </a:rPr>
              <a:t>学术博士：生物医学工程专业</a:t>
            </a:r>
            <a:endParaRPr lang="en-US" altLang="zh-CN" sz="1200" dirty="0">
              <a:solidFill>
                <a:srgbClr val="000000"/>
              </a:solidFill>
              <a:latin typeface="微软雅黑" panose="020B0503020204020204" charset="-122"/>
              <a:ea typeface="微软雅黑" panose="020B0503020204020204" charset="-122"/>
            </a:endParaRPr>
          </a:p>
          <a:p>
            <a:pPr marL="0" lvl="0" indent="0" eaLnBrk="1" hangingPunct="1">
              <a:lnSpc>
                <a:spcPct val="120000"/>
              </a:lnSpc>
              <a:spcBef>
                <a:spcPct val="0"/>
              </a:spcBef>
              <a:buFontTx/>
              <a:buNone/>
            </a:pPr>
            <a:r>
              <a:rPr lang="zh-CN" altLang="en-US" sz="1200" dirty="0">
                <a:solidFill>
                  <a:srgbClr val="000000"/>
                </a:solidFill>
                <a:latin typeface="微软雅黑" panose="020B0503020204020204" charset="-122"/>
                <a:ea typeface="微软雅黑" panose="020B0503020204020204" charset="-122"/>
              </a:rPr>
              <a:t>学术硕士：临床医学、生物医学工程</a:t>
            </a:r>
            <a:endParaRPr lang="zh-CN" altLang="en-US" sz="1200" dirty="0">
              <a:solidFill>
                <a:srgbClr val="000000"/>
              </a:solidFill>
              <a:latin typeface="微软雅黑" panose="020B0503020204020204" charset="-122"/>
              <a:ea typeface="微软雅黑" panose="020B0503020204020204" charset="-122"/>
            </a:endParaRPr>
          </a:p>
        </p:txBody>
      </p:sp>
      <p:sp>
        <p:nvSpPr>
          <p:cNvPr id="15365" name="文本框 12"/>
          <p:cNvSpPr txBox="1"/>
          <p:nvPr/>
        </p:nvSpPr>
        <p:spPr>
          <a:xfrm>
            <a:off x="239713" y="4097338"/>
            <a:ext cx="2455862" cy="11811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20000"/>
              </a:lnSpc>
              <a:spcBef>
                <a:spcPct val="0"/>
              </a:spcBef>
              <a:buFontTx/>
              <a:buNone/>
            </a:pPr>
            <a:r>
              <a:rPr lang="en-US" altLang="zh-CN" sz="1200" dirty="0">
                <a:solidFill>
                  <a:srgbClr val="000000"/>
                </a:solidFill>
                <a:latin typeface="微软雅黑" panose="020B0503020204020204" charset="-122"/>
                <a:ea typeface="微软雅黑" panose="020B0503020204020204" charset="-122"/>
              </a:rPr>
              <a:t>Tel: (020) 13580569099</a:t>
            </a:r>
            <a:endParaRPr lang="en-US" altLang="zh-CN" sz="1200" dirty="0">
              <a:solidFill>
                <a:srgbClr val="000000"/>
              </a:solidFill>
              <a:latin typeface="微软雅黑" panose="020B0503020204020204" charset="-122"/>
              <a:ea typeface="微软雅黑" panose="020B0503020204020204" charset="-122"/>
            </a:endParaRPr>
          </a:p>
          <a:p>
            <a:pPr marL="0" lvl="0" indent="0" eaLnBrk="1" hangingPunct="1">
              <a:lnSpc>
                <a:spcPct val="120000"/>
              </a:lnSpc>
              <a:spcBef>
                <a:spcPct val="0"/>
              </a:spcBef>
              <a:buFontTx/>
              <a:buNone/>
            </a:pPr>
            <a:r>
              <a:rPr lang="en-US" altLang="zh-CN" sz="1200" dirty="0">
                <a:solidFill>
                  <a:srgbClr val="000000"/>
                </a:solidFill>
                <a:latin typeface="微软雅黑" panose="020B0503020204020204" charset="-122"/>
                <a:ea typeface="微软雅黑" panose="020B0503020204020204" charset="-122"/>
              </a:rPr>
              <a:t>Email:</a:t>
            </a:r>
            <a:endParaRPr lang="en-US" altLang="zh-CN" sz="1200" dirty="0">
              <a:solidFill>
                <a:srgbClr val="000000"/>
              </a:solidFill>
              <a:latin typeface="微软雅黑" panose="020B0503020204020204" charset="-122"/>
              <a:ea typeface="微软雅黑" panose="020B0503020204020204" charset="-122"/>
            </a:endParaRPr>
          </a:p>
          <a:p>
            <a:pPr marL="0" lvl="0" indent="0" eaLnBrk="1" hangingPunct="1">
              <a:lnSpc>
                <a:spcPct val="120000"/>
              </a:lnSpc>
              <a:spcBef>
                <a:spcPct val="0"/>
              </a:spcBef>
              <a:buFontTx/>
              <a:buNone/>
            </a:pPr>
            <a:r>
              <a:rPr lang="en-US" altLang="zh-CN" sz="1200" dirty="0">
                <a:solidFill>
                  <a:srgbClr val="000000"/>
                </a:solidFill>
                <a:latin typeface="微软雅黑" panose="020B0503020204020204" charset="-122"/>
                <a:ea typeface="微软雅黑" panose="020B0503020204020204" charset="-122"/>
              </a:rPr>
              <a:t>shenhong2010168@163.com</a:t>
            </a:r>
            <a:endParaRPr lang="en-US" altLang="zh-CN" sz="1200" dirty="0">
              <a:solidFill>
                <a:srgbClr val="000000"/>
              </a:solidFill>
              <a:latin typeface="微软雅黑" panose="020B0503020204020204" charset="-122"/>
              <a:ea typeface="微软雅黑" panose="020B0503020204020204" charset="-122"/>
            </a:endParaRPr>
          </a:p>
          <a:p>
            <a:pPr marL="0" lvl="0" indent="0" eaLnBrk="1" hangingPunct="1">
              <a:lnSpc>
                <a:spcPct val="120000"/>
              </a:lnSpc>
              <a:spcBef>
                <a:spcPct val="0"/>
              </a:spcBef>
              <a:buFontTx/>
              <a:buNone/>
            </a:pPr>
            <a:endParaRPr lang="en-US" altLang="zh-CN" sz="1200" dirty="0">
              <a:solidFill>
                <a:srgbClr val="000000"/>
              </a:solidFill>
              <a:latin typeface="微软雅黑" panose="020B0503020204020204" charset="-122"/>
              <a:ea typeface="微软雅黑" panose="020B0503020204020204" charset="-122"/>
            </a:endParaRPr>
          </a:p>
          <a:p>
            <a:pPr marL="0" lvl="0" indent="0" eaLnBrk="1" hangingPunct="1">
              <a:lnSpc>
                <a:spcPct val="120000"/>
              </a:lnSpc>
              <a:spcBef>
                <a:spcPct val="0"/>
              </a:spcBef>
              <a:buFontTx/>
              <a:buNone/>
            </a:pPr>
            <a:endParaRPr lang="en-US" altLang="zh-CN" sz="1200" dirty="0">
              <a:solidFill>
                <a:srgbClr val="000000"/>
              </a:solidFill>
              <a:latin typeface="微软雅黑" panose="020B0503020204020204" charset="-122"/>
              <a:ea typeface="微软雅黑" panose="020B0503020204020204" charset="-122"/>
            </a:endParaRPr>
          </a:p>
        </p:txBody>
      </p:sp>
      <p:sp>
        <p:nvSpPr>
          <p:cNvPr id="15366" name="文本框 13"/>
          <p:cNvSpPr txBox="1"/>
          <p:nvPr/>
        </p:nvSpPr>
        <p:spPr>
          <a:xfrm>
            <a:off x="6846888" y="1600200"/>
            <a:ext cx="4505325" cy="246221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20000"/>
              </a:lnSpc>
              <a:spcBef>
                <a:spcPts val="600"/>
              </a:spcBef>
              <a:buFontTx/>
              <a:buNone/>
            </a:pPr>
            <a:r>
              <a:rPr lang="zh-CN" altLang="en-US" sz="1200" b="1" dirty="0">
                <a:solidFill>
                  <a:srgbClr val="000000"/>
                </a:solidFill>
                <a:latin typeface="微软雅黑" panose="020B0503020204020204" charset="-122"/>
                <a:ea typeface="微软雅黑" panose="020B0503020204020204" charset="-122"/>
              </a:rPr>
              <a:t>研究方向： </a:t>
            </a:r>
            <a:r>
              <a:rPr lang="en-US" altLang="zh-CN" sz="1200" dirty="0">
                <a:solidFill>
                  <a:srgbClr val="000000"/>
                </a:solidFill>
                <a:latin typeface="微软雅黑" panose="020B0503020204020204" charset="-122"/>
                <a:ea typeface="微软雅黑" panose="020B0503020204020204" charset="-122"/>
              </a:rPr>
              <a:t>1.</a:t>
            </a:r>
            <a:r>
              <a:rPr lang="zh-CN" altLang="en-US" sz="1200" dirty="0">
                <a:solidFill>
                  <a:srgbClr val="000000"/>
                </a:solidFill>
                <a:latin typeface="微软雅黑" panose="020B0503020204020204" charset="-122"/>
                <a:ea typeface="微软雅黑" panose="020B0503020204020204" charset="-122"/>
              </a:rPr>
              <a:t>肿瘤及感染病理学； </a:t>
            </a:r>
            <a:r>
              <a:rPr lang="en-US" altLang="zh-CN" sz="1200" dirty="0">
                <a:solidFill>
                  <a:srgbClr val="000000"/>
                </a:solidFill>
                <a:latin typeface="微软雅黑" panose="020B0503020204020204" charset="-122"/>
                <a:ea typeface="微软雅黑" panose="020B0503020204020204" charset="-122"/>
              </a:rPr>
              <a:t>2.</a:t>
            </a:r>
            <a:r>
              <a:rPr lang="zh-CN" altLang="en-US" sz="1200" dirty="0">
                <a:solidFill>
                  <a:srgbClr val="000000"/>
                </a:solidFill>
                <a:latin typeface="微软雅黑" panose="020B0503020204020204" charset="-122"/>
                <a:ea typeface="微软雅黑" panose="020B0503020204020204" charset="-122"/>
              </a:rPr>
              <a:t>生物体视学及定量病理学； </a:t>
            </a:r>
            <a:r>
              <a:rPr lang="en-US" altLang="zh-CN" sz="1200" dirty="0">
                <a:solidFill>
                  <a:srgbClr val="000000"/>
                </a:solidFill>
                <a:latin typeface="微软雅黑" panose="020B0503020204020204" charset="-122"/>
                <a:ea typeface="微软雅黑" panose="020B0503020204020204" charset="-122"/>
              </a:rPr>
              <a:t>3.</a:t>
            </a:r>
            <a:r>
              <a:rPr lang="zh-CN" altLang="en-US" sz="1200" dirty="0">
                <a:solidFill>
                  <a:srgbClr val="000000"/>
                </a:solidFill>
                <a:latin typeface="微软雅黑" panose="020B0503020204020204" charset="-122"/>
                <a:ea typeface="微软雅黑" panose="020B0503020204020204" charset="-122"/>
              </a:rPr>
              <a:t>医学诊断试验评价。</a:t>
            </a:r>
            <a:endParaRPr lang="en-US" altLang="zh-CN" sz="1200" dirty="0">
              <a:solidFill>
                <a:srgbClr val="000000"/>
              </a:solidFill>
              <a:latin typeface="微软雅黑" panose="020B0503020204020204" charset="-122"/>
              <a:ea typeface="微软雅黑" panose="020B0503020204020204" charset="-122"/>
            </a:endParaRPr>
          </a:p>
          <a:p>
            <a:pPr marL="0" lvl="0" indent="0" eaLnBrk="1" hangingPunct="1">
              <a:lnSpc>
                <a:spcPct val="120000"/>
              </a:lnSpc>
              <a:spcBef>
                <a:spcPts val="600"/>
              </a:spcBef>
              <a:buFontTx/>
              <a:buNone/>
            </a:pPr>
            <a:r>
              <a:rPr lang="zh-CN" altLang="en-US" sz="1200" b="1" dirty="0">
                <a:solidFill>
                  <a:srgbClr val="000000"/>
                </a:solidFill>
                <a:latin typeface="微软雅黑" panose="020B0503020204020204" charset="-122"/>
                <a:ea typeface="微软雅黑" panose="020B0503020204020204" charset="-122"/>
              </a:rPr>
              <a:t>学术成绩：</a:t>
            </a:r>
            <a:r>
              <a:rPr lang="zh-CN" altLang="en-US" sz="1200" dirty="0">
                <a:solidFill>
                  <a:srgbClr val="000000"/>
                </a:solidFill>
                <a:latin typeface="微软雅黑" panose="020B0503020204020204" charset="-122"/>
                <a:ea typeface="微软雅黑" panose="020B0503020204020204" charset="-122"/>
              </a:rPr>
              <a:t>发表论文</a:t>
            </a:r>
            <a:r>
              <a:rPr lang="en-US" altLang="zh-CN" sz="1200" dirty="0">
                <a:solidFill>
                  <a:srgbClr val="000000"/>
                </a:solidFill>
                <a:latin typeface="微软雅黑" panose="020B0503020204020204" charset="-122"/>
                <a:ea typeface="微软雅黑" panose="020B0503020204020204" charset="-122"/>
              </a:rPr>
              <a:t>300</a:t>
            </a:r>
            <a:r>
              <a:rPr lang="zh-CN" altLang="en-US" sz="1200" dirty="0">
                <a:solidFill>
                  <a:srgbClr val="000000"/>
                </a:solidFill>
                <a:latin typeface="微软雅黑" panose="020B0503020204020204" charset="-122"/>
                <a:ea typeface="微软雅黑" panose="020B0503020204020204" charset="-122"/>
              </a:rPr>
              <a:t>余篇，其中</a:t>
            </a:r>
            <a:r>
              <a:rPr lang="en-US" altLang="zh-CN" sz="1200" dirty="0">
                <a:solidFill>
                  <a:srgbClr val="000000"/>
                </a:solidFill>
                <a:latin typeface="微软雅黑" panose="020B0503020204020204" charset="-122"/>
                <a:ea typeface="微软雅黑" panose="020B0503020204020204" charset="-122"/>
              </a:rPr>
              <a:t>SCI</a:t>
            </a:r>
            <a:r>
              <a:rPr lang="zh-CN" altLang="en-US" sz="1200" dirty="0">
                <a:solidFill>
                  <a:srgbClr val="000000"/>
                </a:solidFill>
                <a:latin typeface="微软雅黑" panose="020B0503020204020204" charset="-122"/>
                <a:ea typeface="微软雅黑" panose="020B0503020204020204" charset="-122"/>
              </a:rPr>
              <a:t>论文</a:t>
            </a:r>
            <a:r>
              <a:rPr lang="en-US" altLang="zh-CN" sz="1200" dirty="0">
                <a:solidFill>
                  <a:srgbClr val="000000"/>
                </a:solidFill>
                <a:latin typeface="微软雅黑" panose="020B0503020204020204" charset="-122"/>
                <a:ea typeface="微软雅黑" panose="020B0503020204020204" charset="-122"/>
              </a:rPr>
              <a:t>50</a:t>
            </a:r>
            <a:r>
              <a:rPr lang="zh-CN" altLang="en-US" sz="1200" dirty="0">
                <a:solidFill>
                  <a:srgbClr val="000000"/>
                </a:solidFill>
                <a:latin typeface="微软雅黑" panose="020B0503020204020204" charset="-122"/>
                <a:ea typeface="微软雅黑" panose="020B0503020204020204" charset="-122"/>
              </a:rPr>
              <a:t>余篇，被科技部信息所评为首届中国百篇国内最具影响优秀学术论文</a:t>
            </a:r>
            <a:r>
              <a:rPr lang="en-US" altLang="zh-CN" sz="1200" dirty="0">
                <a:solidFill>
                  <a:srgbClr val="000000"/>
                </a:solidFill>
                <a:latin typeface="微软雅黑" panose="020B0503020204020204" charset="-122"/>
                <a:ea typeface="微软雅黑" panose="020B0503020204020204" charset="-122"/>
              </a:rPr>
              <a:t>1</a:t>
            </a:r>
            <a:r>
              <a:rPr lang="zh-CN" altLang="en-US" sz="1200" dirty="0">
                <a:solidFill>
                  <a:srgbClr val="000000"/>
                </a:solidFill>
                <a:latin typeface="微软雅黑" panose="020B0503020204020204" charset="-122"/>
                <a:ea typeface="微软雅黑" panose="020B0503020204020204" charset="-122"/>
              </a:rPr>
              <a:t>篇。授权发明专利</a:t>
            </a:r>
            <a:r>
              <a:rPr lang="en-US" altLang="zh-CN" sz="1200" dirty="0">
                <a:solidFill>
                  <a:srgbClr val="000000"/>
                </a:solidFill>
                <a:latin typeface="微软雅黑" panose="020B0503020204020204" charset="-122"/>
                <a:ea typeface="微软雅黑" panose="020B0503020204020204" charset="-122"/>
              </a:rPr>
              <a:t>2</a:t>
            </a:r>
            <a:r>
              <a:rPr lang="zh-CN" altLang="en-US" sz="1200" dirty="0">
                <a:solidFill>
                  <a:srgbClr val="000000"/>
                </a:solidFill>
                <a:latin typeface="微软雅黑" panose="020B0503020204020204" charset="-122"/>
                <a:ea typeface="微软雅黑" panose="020B0503020204020204" charset="-122"/>
              </a:rPr>
              <a:t>项，实用新型专利</a:t>
            </a:r>
            <a:r>
              <a:rPr lang="en-US" altLang="zh-CN" sz="1200" dirty="0">
                <a:solidFill>
                  <a:srgbClr val="000000"/>
                </a:solidFill>
                <a:latin typeface="微软雅黑" panose="020B0503020204020204" charset="-122"/>
                <a:ea typeface="微软雅黑" panose="020B0503020204020204" charset="-122"/>
              </a:rPr>
              <a:t>3</a:t>
            </a:r>
            <a:r>
              <a:rPr lang="zh-CN" altLang="en-US" sz="1200" dirty="0">
                <a:solidFill>
                  <a:srgbClr val="000000"/>
                </a:solidFill>
                <a:latin typeface="微软雅黑" panose="020B0503020204020204" charset="-122"/>
                <a:ea typeface="微软雅黑" panose="020B0503020204020204" charset="-122"/>
              </a:rPr>
              <a:t>项。著</a:t>
            </a:r>
            <a:r>
              <a:rPr lang="en-US" altLang="zh-CN" sz="1200" dirty="0">
                <a:solidFill>
                  <a:srgbClr val="000000"/>
                </a:solidFill>
                <a:latin typeface="微软雅黑" panose="020B0503020204020204" charset="-122"/>
                <a:ea typeface="微软雅黑" panose="020B0503020204020204" charset="-122"/>
              </a:rPr>
              <a:t>《</a:t>
            </a:r>
            <a:r>
              <a:rPr lang="zh-CN" altLang="en-US" sz="1200" dirty="0">
                <a:solidFill>
                  <a:srgbClr val="000000"/>
                </a:solidFill>
                <a:latin typeface="微软雅黑" panose="020B0503020204020204" charset="-122"/>
                <a:ea typeface="微软雅黑" panose="020B0503020204020204" charset="-122"/>
              </a:rPr>
              <a:t>实用生物体视学技术</a:t>
            </a:r>
            <a:r>
              <a:rPr lang="en-US" altLang="zh-CN" sz="1200" dirty="0">
                <a:solidFill>
                  <a:srgbClr val="000000"/>
                </a:solidFill>
                <a:latin typeface="微软雅黑" panose="020B0503020204020204" charset="-122"/>
                <a:ea typeface="微软雅黑" panose="020B0503020204020204" charset="-122"/>
              </a:rPr>
              <a:t>》</a:t>
            </a:r>
            <a:r>
              <a:rPr lang="zh-CN" altLang="en-US" sz="1200" dirty="0">
                <a:solidFill>
                  <a:srgbClr val="000000"/>
                </a:solidFill>
                <a:latin typeface="微软雅黑" panose="020B0503020204020204" charset="-122"/>
                <a:ea typeface="微软雅黑" panose="020B0503020204020204" charset="-122"/>
              </a:rPr>
              <a:t>，共同主编</a:t>
            </a:r>
            <a:r>
              <a:rPr lang="en-US" altLang="zh-CN" sz="1200" dirty="0">
                <a:solidFill>
                  <a:srgbClr val="000000"/>
                </a:solidFill>
                <a:latin typeface="微软雅黑" panose="020B0503020204020204" charset="-122"/>
                <a:ea typeface="微软雅黑" panose="020B0503020204020204" charset="-122"/>
              </a:rPr>
              <a:t>《</a:t>
            </a:r>
            <a:r>
              <a:rPr lang="zh-CN" altLang="en-US" sz="1200" dirty="0">
                <a:solidFill>
                  <a:srgbClr val="000000"/>
                </a:solidFill>
                <a:latin typeface="微软雅黑" panose="020B0503020204020204" charset="-122"/>
                <a:ea typeface="微软雅黑" panose="020B0503020204020204" charset="-122"/>
              </a:rPr>
              <a:t>病理学</a:t>
            </a:r>
            <a:r>
              <a:rPr lang="en-US" altLang="zh-CN" sz="1200" dirty="0">
                <a:solidFill>
                  <a:srgbClr val="000000"/>
                </a:solidFill>
                <a:latin typeface="微软雅黑" panose="020B0503020204020204" charset="-122"/>
                <a:ea typeface="微软雅黑" panose="020B0503020204020204" charset="-122"/>
              </a:rPr>
              <a:t>》</a:t>
            </a:r>
            <a:r>
              <a:rPr lang="zh-CN" altLang="en-US" sz="1200" dirty="0">
                <a:solidFill>
                  <a:srgbClr val="000000"/>
                </a:solidFill>
                <a:latin typeface="微软雅黑" panose="020B0503020204020204" charset="-122"/>
                <a:ea typeface="微软雅黑" panose="020B0503020204020204" charset="-122"/>
              </a:rPr>
              <a:t>教材</a:t>
            </a:r>
            <a:r>
              <a:rPr lang="en-US" altLang="zh-CN" sz="1200" dirty="0">
                <a:solidFill>
                  <a:srgbClr val="000000"/>
                </a:solidFill>
                <a:latin typeface="微软雅黑" panose="020B0503020204020204" charset="-122"/>
                <a:ea typeface="微软雅黑" panose="020B0503020204020204" charset="-122"/>
              </a:rPr>
              <a:t>1</a:t>
            </a:r>
            <a:r>
              <a:rPr lang="zh-CN" altLang="en-US" sz="1200" dirty="0">
                <a:solidFill>
                  <a:srgbClr val="000000"/>
                </a:solidFill>
                <a:latin typeface="微软雅黑" panose="020B0503020204020204" charset="-122"/>
                <a:ea typeface="微软雅黑" panose="020B0503020204020204" charset="-122"/>
              </a:rPr>
              <a:t>部。培养博士和硕士多位。</a:t>
            </a:r>
            <a:endParaRPr lang="en-US" altLang="zh-CN" sz="1200" dirty="0">
              <a:solidFill>
                <a:srgbClr val="000000"/>
              </a:solidFill>
              <a:latin typeface="微软雅黑" panose="020B0503020204020204" charset="-122"/>
              <a:ea typeface="微软雅黑" panose="020B0503020204020204" charset="-122"/>
            </a:endParaRPr>
          </a:p>
          <a:p>
            <a:pPr marL="0" lvl="0" indent="0" eaLnBrk="1" hangingPunct="1">
              <a:lnSpc>
                <a:spcPct val="120000"/>
              </a:lnSpc>
              <a:spcBef>
                <a:spcPts val="600"/>
              </a:spcBef>
              <a:buFontTx/>
              <a:buNone/>
            </a:pPr>
            <a:r>
              <a:rPr lang="zh-CN" altLang="en-US" sz="1200" b="1" dirty="0">
                <a:solidFill>
                  <a:srgbClr val="000000"/>
                </a:solidFill>
                <a:latin typeface="微软雅黑" panose="020B0503020204020204" charset="-122"/>
                <a:ea typeface="微软雅黑" panose="020B0503020204020204" charset="-122"/>
              </a:rPr>
              <a:t>研究资助：</a:t>
            </a:r>
            <a:r>
              <a:rPr lang="zh-CN" altLang="en-US" sz="1200" dirty="0">
                <a:solidFill>
                  <a:srgbClr val="000000"/>
                </a:solidFill>
                <a:latin typeface="微软雅黑" panose="020B0503020204020204" charset="-122"/>
                <a:ea typeface="微软雅黑" panose="020B0503020204020204" charset="-122"/>
              </a:rPr>
              <a:t>研究及学术交流得到</a:t>
            </a:r>
            <a:r>
              <a:rPr lang="en-US" altLang="zh-CN" sz="1200" dirty="0">
                <a:solidFill>
                  <a:srgbClr val="000000"/>
                </a:solidFill>
                <a:latin typeface="微软雅黑" panose="020B0503020204020204" charset="-122"/>
                <a:ea typeface="微软雅黑" panose="020B0503020204020204" charset="-122"/>
              </a:rPr>
              <a:t>7</a:t>
            </a:r>
            <a:r>
              <a:rPr lang="zh-CN" altLang="en-US" sz="1200" dirty="0">
                <a:solidFill>
                  <a:srgbClr val="000000"/>
                </a:solidFill>
                <a:latin typeface="微软雅黑" panose="020B0503020204020204" charset="-122"/>
                <a:ea typeface="微软雅黑" panose="020B0503020204020204" charset="-122"/>
              </a:rPr>
              <a:t>项国家自然科学基金项目资助，此外得到军队医药科研项目、广东省科技计划项目、广东省自然科学基金项目、广州市科技计划攻关项目、广东省卫生厅重点项目、广东省医药科研项目和教育部博士点项目等的资助。</a:t>
            </a:r>
            <a:endParaRPr lang="en-US" altLang="zh-CN" sz="1200" dirty="0">
              <a:solidFill>
                <a:srgbClr val="000000"/>
              </a:solidFill>
              <a:latin typeface="微软雅黑" panose="020B0503020204020204" charset="-122"/>
              <a:ea typeface="微软雅黑" panose="020B0503020204020204" charset="-122"/>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mn-lt"/>
              <a:ea typeface="+mn-ea"/>
              <a:cs typeface="+mn-cs"/>
            </a:endParaRPr>
          </a:p>
        </p:txBody>
      </p:sp>
      <p:sp>
        <p:nvSpPr>
          <p:cNvPr id="22" name="文本框 21"/>
          <p:cNvSpPr txBox="1"/>
          <p:nvPr/>
        </p:nvSpPr>
        <p:spPr>
          <a:xfrm>
            <a:off x="2640013" y="76200"/>
            <a:ext cx="7986713" cy="461963"/>
          </a:xfrm>
          <a:prstGeom prst="rect">
            <a:avLst/>
          </a:prstGeom>
          <a:noFill/>
        </p:spPr>
        <p:txBody>
          <a:bodyPr>
            <a:spAutoFit/>
          </a:bodyPr>
          <a:lstStyle/>
          <a:p>
            <a:pPr marR="0" defTabSz="914400" eaLnBrk="1" hangingPunct="1">
              <a:lnSpc>
                <a:spcPct val="120000"/>
              </a:lnSpc>
              <a:buClrTx/>
              <a:buSzTx/>
              <a:buFontTx/>
              <a:buNone/>
              <a:defRPr/>
            </a:pPr>
            <a:r>
              <a:rPr kumimoji="0" lang="zh-CN" altLang="en-US" sz="2000" b="1" kern="1200" cap="none" spc="0" normalizeH="0" baseline="0" noProof="0" dirty="0">
                <a:solidFill>
                  <a:prstClr val="white"/>
                </a:solidFill>
                <a:latin typeface="微软雅黑" panose="020B0503020204020204" charset="-122"/>
                <a:ea typeface="微软雅黑" panose="020B0503020204020204" charset="-122"/>
                <a:cs typeface="+mn-cs"/>
              </a:rPr>
              <a:t>申 洪   </a:t>
            </a:r>
            <a:r>
              <a:rPr kumimoji="0" lang="zh-CN" altLang="en-US" sz="1400" b="1" kern="1200" cap="none" spc="120" normalizeH="0" baseline="0" noProof="0" dirty="0">
                <a:solidFill>
                  <a:prstClr val="white"/>
                </a:solidFill>
                <a:latin typeface="微软雅黑" panose="020B0503020204020204" charset="-122"/>
                <a:ea typeface="微软雅黑" panose="020B0503020204020204" charset="-122"/>
                <a:cs typeface="+mn-cs"/>
              </a:rPr>
              <a:t>教授（二级）、主任医师、博士生（硕士生）导师，国务院政府特殊津贴专家</a:t>
            </a:r>
            <a:endParaRPr kumimoji="0" lang="en-US" altLang="zh-CN" sz="2000" b="1" kern="1200" cap="none" spc="0" normalizeH="0" baseline="0" noProof="0" dirty="0">
              <a:solidFill>
                <a:prstClr val="white"/>
              </a:solidFill>
              <a:latin typeface="微软雅黑" panose="020B0503020204020204" charset="-122"/>
              <a:ea typeface="微软雅黑" panose="020B0503020204020204" charset="-122"/>
              <a:cs typeface="+mn-cs"/>
            </a:endParaRPr>
          </a:p>
        </p:txBody>
      </p:sp>
      <p:sp>
        <p:nvSpPr>
          <p:cNvPr id="23" name="文本框 22"/>
          <p:cNvSpPr txBox="1"/>
          <p:nvPr/>
        </p:nvSpPr>
        <p:spPr>
          <a:xfrm>
            <a:off x="2640013" y="519113"/>
            <a:ext cx="7794625" cy="523875"/>
          </a:xfrm>
          <a:prstGeom prst="rect">
            <a:avLst/>
          </a:prstGeom>
          <a:noFill/>
        </p:spPr>
        <p:txBody>
          <a:bodyPr>
            <a:spAutoFit/>
          </a:bodyPr>
          <a:lstStyle/>
          <a:p>
            <a:pPr marR="0" defTabSz="914400" eaLnBrk="1" hangingPunct="1">
              <a:buClrTx/>
              <a:buSzTx/>
              <a:buFontTx/>
              <a:buNone/>
              <a:defRPr/>
            </a:pPr>
            <a:r>
              <a:rPr kumimoji="0" lang="zh-CN" altLang="en-US" sz="1400" b="1" kern="1200" cap="none" spc="120" normalizeH="0" baseline="0" noProof="0" dirty="0">
                <a:solidFill>
                  <a:prstClr val="white"/>
                </a:solidFill>
                <a:latin typeface="微软雅黑" panose="020B0503020204020204" charset="-122"/>
                <a:ea typeface="微软雅黑" panose="020B0503020204020204" charset="-122"/>
                <a:cs typeface="+mn-cs"/>
              </a:rPr>
              <a:t>中国体视学学会前副理事长，中国体视学学会生物医学分会副主任委员，广东省医疗行业协会病理医学管理分会主任委员，</a:t>
            </a:r>
            <a:r>
              <a:rPr kumimoji="0" lang="en-US" altLang="zh-CN" sz="1400" b="1" kern="1200" cap="none" spc="120" normalizeH="0" baseline="0" noProof="0" dirty="0">
                <a:solidFill>
                  <a:prstClr val="white"/>
                </a:solidFill>
                <a:latin typeface="微软雅黑" panose="020B0503020204020204" charset="-122"/>
                <a:ea typeface="微软雅黑" panose="020B0503020204020204" charset="-122"/>
                <a:cs typeface="+mn-cs"/>
              </a:rPr>
              <a:t>Executive Director in Digital </a:t>
            </a:r>
            <a:r>
              <a:rPr kumimoji="0" lang="en-US" altLang="zh-CN" sz="1400" b="1" kern="1200" cap="none" spc="120" normalizeH="0" baseline="0" noProof="0" dirty="0" err="1">
                <a:solidFill>
                  <a:prstClr val="white"/>
                </a:solidFill>
                <a:latin typeface="微软雅黑" panose="020B0503020204020204" charset="-122"/>
                <a:ea typeface="微软雅黑" panose="020B0503020204020204" charset="-122"/>
                <a:cs typeface="+mn-cs"/>
              </a:rPr>
              <a:t>Biocolor</a:t>
            </a:r>
            <a:r>
              <a:rPr kumimoji="0" lang="en-US" altLang="zh-CN" sz="1400" b="1" kern="1200" cap="none" spc="120" normalizeH="0" baseline="0" noProof="0" dirty="0">
                <a:solidFill>
                  <a:prstClr val="white"/>
                </a:solidFill>
                <a:latin typeface="微软雅黑" panose="020B0503020204020204" charset="-122"/>
                <a:ea typeface="微软雅黑" panose="020B0503020204020204" charset="-122"/>
                <a:cs typeface="+mn-cs"/>
              </a:rPr>
              <a:t> Society</a:t>
            </a:r>
            <a:endParaRPr kumimoji="0" lang="zh-CN" altLang="en-US" sz="1400" b="1" kern="1200" cap="none" spc="120" normalizeH="0" baseline="0" noProof="0" dirty="0">
              <a:solidFill>
                <a:prstClr val="white"/>
              </a:solidFill>
              <a:latin typeface="微软雅黑" panose="020B0503020204020204" charset="-122"/>
              <a:ea typeface="微软雅黑" panose="020B0503020204020204" charset="-122"/>
              <a:cs typeface="+mn-cs"/>
            </a:endParaRPr>
          </a:p>
        </p:txBody>
      </p:sp>
      <p:sp>
        <p:nvSpPr>
          <p:cNvPr id="24" name="矩形 23"/>
          <p:cNvSpPr/>
          <p:nvPr/>
        </p:nvSpPr>
        <p:spPr>
          <a:xfrm>
            <a:off x="444500" y="0"/>
            <a:ext cx="1806575"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5371" name="矩形 2"/>
          <p:cNvSpPr/>
          <p:nvPr/>
        </p:nvSpPr>
        <p:spPr>
          <a:xfrm>
            <a:off x="2603500" y="2670175"/>
            <a:ext cx="3571875" cy="64611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zh-CN" sz="1200" dirty="0">
                <a:solidFill>
                  <a:srgbClr val="000000"/>
                </a:solidFill>
                <a:latin typeface="微软雅黑" panose="020B0503020204020204" charset="-122"/>
                <a:ea typeface="微软雅黑" panose="020B0503020204020204" charset="-122"/>
              </a:rPr>
              <a:t>1978.03-1982.01  </a:t>
            </a:r>
            <a:r>
              <a:rPr lang="zh-CN" altLang="en-US" sz="1200" dirty="0">
                <a:solidFill>
                  <a:srgbClr val="000000"/>
                </a:solidFill>
                <a:latin typeface="微软雅黑" panose="020B0503020204020204" charset="-122"/>
                <a:ea typeface="微软雅黑" panose="020B0503020204020204" charset="-122"/>
              </a:rPr>
              <a:t>广东药科大学</a:t>
            </a:r>
            <a:r>
              <a:rPr lang="en-US" altLang="zh-CN" sz="1200" dirty="0">
                <a:solidFill>
                  <a:srgbClr val="000000"/>
                </a:solidFill>
                <a:latin typeface="微软雅黑" panose="020B0503020204020204" charset="-122"/>
                <a:ea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rPr>
              <a:t>医学学士学位</a:t>
            </a:r>
            <a:endParaRPr lang="zh-CN" altLang="en-US" sz="1200" dirty="0">
              <a:solidFill>
                <a:srgbClr val="000000"/>
              </a:solidFill>
              <a:latin typeface="微软雅黑" panose="020B0503020204020204" charset="-122"/>
              <a:ea typeface="微软雅黑" panose="020B0503020204020204" charset="-122"/>
            </a:endParaRPr>
          </a:p>
          <a:p>
            <a:pPr marL="0" lvl="0" indent="0" eaLnBrk="1" hangingPunct="1">
              <a:lnSpc>
                <a:spcPct val="100000"/>
              </a:lnSpc>
              <a:spcBef>
                <a:spcPct val="0"/>
              </a:spcBef>
              <a:buFontTx/>
              <a:buNone/>
            </a:pPr>
            <a:r>
              <a:rPr lang="en-US" altLang="zh-CN" sz="1200" dirty="0">
                <a:solidFill>
                  <a:srgbClr val="000000"/>
                </a:solidFill>
                <a:latin typeface="微软雅黑" panose="020B0503020204020204" charset="-122"/>
                <a:ea typeface="微软雅黑" panose="020B0503020204020204" charset="-122"/>
              </a:rPr>
              <a:t>1983.02-1986.01  </a:t>
            </a:r>
            <a:r>
              <a:rPr lang="zh-CN" altLang="en-US" sz="1200" dirty="0">
                <a:solidFill>
                  <a:srgbClr val="000000"/>
                </a:solidFill>
                <a:latin typeface="微软雅黑" panose="020B0503020204020204" charset="-122"/>
                <a:ea typeface="微软雅黑" panose="020B0503020204020204" charset="-122"/>
              </a:rPr>
              <a:t>第一军医大学 </a:t>
            </a:r>
            <a:r>
              <a:rPr lang="en-US" altLang="zh-CN" sz="1200" dirty="0">
                <a:solidFill>
                  <a:srgbClr val="000000"/>
                </a:solidFill>
                <a:latin typeface="微软雅黑" panose="020B0503020204020204" charset="-122"/>
                <a:ea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rPr>
              <a:t>医学</a:t>
            </a:r>
            <a:r>
              <a:rPr lang="en-US" altLang="zh-CN" sz="1200" dirty="0">
                <a:solidFill>
                  <a:srgbClr val="000000"/>
                </a:solidFill>
                <a:latin typeface="微软雅黑" panose="020B0503020204020204" charset="-122"/>
                <a:ea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rPr>
              <a:t>硕士学位</a:t>
            </a:r>
            <a:endParaRPr lang="en-US" altLang="zh-CN" sz="1200" dirty="0">
              <a:solidFill>
                <a:srgbClr val="000000"/>
              </a:solidFill>
              <a:latin typeface="微软雅黑" panose="020B0503020204020204" charset="-122"/>
              <a:ea typeface="微软雅黑" panose="020B0503020204020204" charset="-122"/>
            </a:endParaRPr>
          </a:p>
          <a:p>
            <a:pPr marL="0" lvl="0" indent="0" eaLnBrk="1" hangingPunct="1">
              <a:lnSpc>
                <a:spcPct val="100000"/>
              </a:lnSpc>
              <a:spcBef>
                <a:spcPct val="0"/>
              </a:spcBef>
              <a:buFontTx/>
              <a:buNone/>
            </a:pPr>
            <a:r>
              <a:rPr lang="en-US" altLang="zh-CN" sz="1200" dirty="0">
                <a:solidFill>
                  <a:srgbClr val="000000"/>
                </a:solidFill>
                <a:latin typeface="微软雅黑" panose="020B0503020204020204" charset="-122"/>
                <a:ea typeface="微软雅黑" panose="020B0503020204020204" charset="-122"/>
              </a:rPr>
              <a:t>1995.09-1998.07  </a:t>
            </a:r>
            <a:r>
              <a:rPr lang="zh-CN" altLang="en-US" sz="1200" dirty="0">
                <a:solidFill>
                  <a:srgbClr val="000000"/>
                </a:solidFill>
                <a:latin typeface="微软雅黑" panose="020B0503020204020204" charset="-122"/>
                <a:ea typeface="微软雅黑" panose="020B0503020204020204" charset="-122"/>
              </a:rPr>
              <a:t>第一军医大学</a:t>
            </a:r>
            <a:r>
              <a:rPr lang="en-US" altLang="zh-CN" sz="1200" dirty="0">
                <a:solidFill>
                  <a:srgbClr val="000000"/>
                </a:solidFill>
                <a:latin typeface="微软雅黑" panose="020B0503020204020204" charset="-122"/>
                <a:ea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rPr>
              <a:t>医学</a:t>
            </a:r>
            <a:r>
              <a:rPr lang="en-US" altLang="zh-CN" sz="1200" dirty="0">
                <a:solidFill>
                  <a:srgbClr val="000000"/>
                </a:solidFill>
                <a:latin typeface="微软雅黑" panose="020B0503020204020204" charset="-122"/>
                <a:ea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rPr>
              <a:t>博士学位</a:t>
            </a:r>
            <a:endParaRPr lang="zh-CN" altLang="en-US" sz="1200" dirty="0">
              <a:solidFill>
                <a:srgbClr val="000000"/>
              </a:solidFill>
              <a:latin typeface="微软雅黑" panose="020B0503020204020204" charset="-122"/>
              <a:ea typeface="微软雅黑" panose="020B0503020204020204" charset="-122"/>
            </a:endParaRPr>
          </a:p>
        </p:txBody>
      </p:sp>
      <p:sp>
        <p:nvSpPr>
          <p:cNvPr id="15372" name="文本框 17"/>
          <p:cNvSpPr txBox="1"/>
          <p:nvPr/>
        </p:nvSpPr>
        <p:spPr>
          <a:xfrm>
            <a:off x="2806700" y="1300163"/>
            <a:ext cx="1441450" cy="3063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1400" b="1" dirty="0">
                <a:solidFill>
                  <a:srgbClr val="000000"/>
                </a:solidFill>
                <a:latin typeface="微软雅黑" panose="020B0503020204020204" charset="-122"/>
                <a:ea typeface="微软雅黑" panose="020B0503020204020204" charset="-122"/>
              </a:rPr>
              <a:t>招生专业与类型</a:t>
            </a:r>
            <a:endParaRPr lang="zh-CN" altLang="en-US" sz="1400" b="1" dirty="0">
              <a:solidFill>
                <a:srgbClr val="000000"/>
              </a:solidFill>
              <a:latin typeface="微软雅黑" panose="020B0503020204020204" charset="-122"/>
              <a:ea typeface="微软雅黑" panose="020B0503020204020204" charset="-122"/>
            </a:endParaRPr>
          </a:p>
        </p:txBody>
      </p:sp>
      <p:pic>
        <p:nvPicPr>
          <p:cNvPr id="15373" name="图片 24"/>
          <p:cNvPicPr>
            <a:picLocks noChangeAspect="1"/>
          </p:cNvPicPr>
          <p:nvPr/>
        </p:nvPicPr>
        <p:blipFill>
          <a:blip r:embed="rId1"/>
          <a:srcRect t="3896" r="91544" b="3088"/>
          <a:stretch>
            <a:fillRect/>
          </a:stretch>
        </p:blipFill>
        <p:spPr>
          <a:xfrm>
            <a:off x="2517775" y="2292350"/>
            <a:ext cx="307975" cy="358775"/>
          </a:xfrm>
          <a:prstGeom prst="rect">
            <a:avLst/>
          </a:prstGeom>
          <a:noFill/>
          <a:ln w="9525">
            <a:noFill/>
          </a:ln>
        </p:spPr>
      </p:pic>
      <p:sp>
        <p:nvSpPr>
          <p:cNvPr id="15374" name="文本框 25"/>
          <p:cNvSpPr txBox="1"/>
          <p:nvPr/>
        </p:nvSpPr>
        <p:spPr>
          <a:xfrm>
            <a:off x="2798763" y="2332038"/>
            <a:ext cx="903287" cy="3079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1400" b="1" dirty="0">
                <a:solidFill>
                  <a:srgbClr val="000000"/>
                </a:solidFill>
                <a:latin typeface="微软雅黑" panose="020B0503020204020204" charset="-122"/>
                <a:ea typeface="微软雅黑" panose="020B0503020204020204" charset="-122"/>
              </a:rPr>
              <a:t>教育经历</a:t>
            </a:r>
            <a:endParaRPr lang="zh-CN" altLang="en-US" sz="1400" b="1" dirty="0">
              <a:solidFill>
                <a:srgbClr val="000000"/>
              </a:solidFill>
              <a:latin typeface="微软雅黑" panose="020B0503020204020204" charset="-122"/>
              <a:ea typeface="微软雅黑" panose="020B0503020204020204" charset="-122"/>
            </a:endParaRPr>
          </a:p>
        </p:txBody>
      </p:sp>
      <p:pic>
        <p:nvPicPr>
          <p:cNvPr id="15375" name="图片 27"/>
          <p:cNvPicPr>
            <a:picLocks noChangeAspect="1"/>
          </p:cNvPicPr>
          <p:nvPr/>
        </p:nvPicPr>
        <p:blipFill>
          <a:blip r:embed="rId1"/>
          <a:srcRect t="3896" r="91544" b="3088"/>
          <a:stretch>
            <a:fillRect/>
          </a:stretch>
        </p:blipFill>
        <p:spPr>
          <a:xfrm>
            <a:off x="6731000" y="1274763"/>
            <a:ext cx="307975" cy="358775"/>
          </a:xfrm>
          <a:prstGeom prst="rect">
            <a:avLst/>
          </a:prstGeom>
          <a:noFill/>
          <a:ln w="9525">
            <a:noFill/>
          </a:ln>
        </p:spPr>
      </p:pic>
      <p:sp>
        <p:nvSpPr>
          <p:cNvPr id="15376" name="文本框 28"/>
          <p:cNvSpPr txBox="1"/>
          <p:nvPr/>
        </p:nvSpPr>
        <p:spPr>
          <a:xfrm>
            <a:off x="7011988" y="1300163"/>
            <a:ext cx="901700" cy="3063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1400" b="1" dirty="0">
                <a:solidFill>
                  <a:srgbClr val="000000"/>
                </a:solidFill>
                <a:latin typeface="微软雅黑" panose="020B0503020204020204" charset="-122"/>
                <a:ea typeface="微软雅黑" panose="020B0503020204020204" charset="-122"/>
              </a:rPr>
              <a:t>科研工作</a:t>
            </a:r>
            <a:endParaRPr lang="zh-CN" altLang="en-US" sz="1400" b="1" dirty="0">
              <a:solidFill>
                <a:srgbClr val="000000"/>
              </a:solidFill>
              <a:latin typeface="微软雅黑" panose="020B0503020204020204" charset="-122"/>
              <a:ea typeface="微软雅黑" panose="020B0503020204020204" charset="-122"/>
            </a:endParaRPr>
          </a:p>
        </p:txBody>
      </p:sp>
      <p:sp>
        <p:nvSpPr>
          <p:cNvPr id="15377" name="矩形 31"/>
          <p:cNvSpPr/>
          <p:nvPr/>
        </p:nvSpPr>
        <p:spPr>
          <a:xfrm>
            <a:off x="2622550" y="5607050"/>
            <a:ext cx="3509963" cy="75723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20000"/>
              </a:lnSpc>
              <a:spcBef>
                <a:spcPct val="0"/>
              </a:spcBef>
              <a:buFontTx/>
              <a:buNone/>
            </a:pPr>
            <a:r>
              <a:rPr lang="zh-CN" altLang="en-US" sz="1200" dirty="0">
                <a:solidFill>
                  <a:srgbClr val="000000"/>
                </a:solidFill>
                <a:latin typeface="微软雅黑" panose="020B0503020204020204" charset="-122"/>
                <a:ea typeface="微软雅黑" panose="020B0503020204020204" charset="-122"/>
              </a:rPr>
              <a:t>获得过广东省丁颖科技奖，军队科技进步二等奖和三等奖及医疗成果奖</a:t>
            </a:r>
            <a:r>
              <a:rPr lang="en-US" altLang="zh-CN" sz="1200" dirty="0">
                <a:solidFill>
                  <a:srgbClr val="000000"/>
                </a:solidFill>
                <a:latin typeface="微软雅黑" panose="020B0503020204020204" charset="-122"/>
                <a:ea typeface="微软雅黑" panose="020B0503020204020204" charset="-122"/>
              </a:rPr>
              <a:t>,</a:t>
            </a:r>
            <a:r>
              <a:rPr lang="zh-CN" altLang="en-US" sz="1200" dirty="0">
                <a:solidFill>
                  <a:srgbClr val="000000"/>
                </a:solidFill>
                <a:latin typeface="微软雅黑" panose="020B0503020204020204" charset="-122"/>
                <a:ea typeface="微软雅黑" panose="020B0503020204020204" charset="-122"/>
              </a:rPr>
              <a:t>广东省科技进步二等奖，中华医学会科技一等奖，被评为原总后科技新星。</a:t>
            </a:r>
            <a:endParaRPr lang="zh-CN" altLang="en-US" sz="1200" dirty="0">
              <a:solidFill>
                <a:srgbClr val="000000"/>
              </a:solidFill>
              <a:latin typeface="微软雅黑" panose="020B0503020204020204" charset="-122"/>
              <a:ea typeface="微软雅黑" panose="020B0503020204020204" charset="-122"/>
            </a:endParaRPr>
          </a:p>
        </p:txBody>
      </p:sp>
      <p:pic>
        <p:nvPicPr>
          <p:cNvPr id="15378" name="图片 32"/>
          <p:cNvPicPr>
            <a:picLocks noChangeAspect="1"/>
          </p:cNvPicPr>
          <p:nvPr/>
        </p:nvPicPr>
        <p:blipFill>
          <a:blip r:embed="rId2"/>
          <a:srcRect l="9991" r="8128"/>
          <a:stretch>
            <a:fillRect/>
          </a:stretch>
        </p:blipFill>
        <p:spPr>
          <a:xfrm>
            <a:off x="10810875" y="85725"/>
            <a:ext cx="1123950" cy="1030288"/>
          </a:xfrm>
          <a:prstGeom prst="rect">
            <a:avLst/>
          </a:prstGeom>
          <a:noFill/>
          <a:ln w="9525">
            <a:noFill/>
          </a:ln>
        </p:spPr>
      </p:pic>
      <p:pic>
        <p:nvPicPr>
          <p:cNvPr id="15379" name="图片 1"/>
          <p:cNvPicPr>
            <a:picLocks noChangeAspect="1"/>
          </p:cNvPicPr>
          <p:nvPr/>
        </p:nvPicPr>
        <p:blipFill>
          <a:blip r:embed="rId3"/>
          <a:stretch>
            <a:fillRect/>
          </a:stretch>
        </p:blipFill>
        <p:spPr>
          <a:xfrm>
            <a:off x="455613" y="1300163"/>
            <a:ext cx="1795462" cy="2611437"/>
          </a:xfrm>
          <a:prstGeom prst="rect">
            <a:avLst/>
          </a:prstGeom>
          <a:noFill/>
          <a:ln w="9525">
            <a:noFill/>
          </a:ln>
        </p:spPr>
      </p:pic>
      <p:pic>
        <p:nvPicPr>
          <p:cNvPr id="15380" name="图片 24"/>
          <p:cNvPicPr>
            <a:picLocks noChangeAspect="1"/>
          </p:cNvPicPr>
          <p:nvPr/>
        </p:nvPicPr>
        <p:blipFill>
          <a:blip r:embed="rId1"/>
          <a:srcRect t="3896" r="91544" b="3088"/>
          <a:stretch>
            <a:fillRect/>
          </a:stretch>
        </p:blipFill>
        <p:spPr>
          <a:xfrm>
            <a:off x="2522538" y="3433763"/>
            <a:ext cx="307975" cy="358775"/>
          </a:xfrm>
          <a:prstGeom prst="rect">
            <a:avLst/>
          </a:prstGeom>
          <a:noFill/>
          <a:ln w="9525">
            <a:noFill/>
          </a:ln>
        </p:spPr>
      </p:pic>
      <p:sp>
        <p:nvSpPr>
          <p:cNvPr id="15381" name="矩形 2"/>
          <p:cNvSpPr/>
          <p:nvPr/>
        </p:nvSpPr>
        <p:spPr>
          <a:xfrm>
            <a:off x="2628900" y="3754438"/>
            <a:ext cx="3503613" cy="14224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20000"/>
              </a:lnSpc>
              <a:spcBef>
                <a:spcPct val="0"/>
              </a:spcBef>
              <a:buFontTx/>
              <a:buNone/>
            </a:pPr>
            <a:r>
              <a:rPr lang="en-US" altLang="zh-CN" sz="1200" dirty="0">
                <a:solidFill>
                  <a:srgbClr val="000000"/>
                </a:solidFill>
                <a:latin typeface="微软雅黑" panose="020B0503020204020204" charset="-122"/>
                <a:ea typeface="微软雅黑" panose="020B0503020204020204" charset="-122"/>
              </a:rPr>
              <a:t>1986.02-1989.01  </a:t>
            </a:r>
            <a:r>
              <a:rPr lang="zh-CN" altLang="en-US" sz="1200" dirty="0">
                <a:solidFill>
                  <a:srgbClr val="000000"/>
                </a:solidFill>
                <a:latin typeface="微软雅黑" panose="020B0503020204020204" charset="-122"/>
                <a:ea typeface="微软雅黑" panose="020B0503020204020204" charset="-122"/>
              </a:rPr>
              <a:t>助       教  从事病理学教医研</a:t>
            </a:r>
            <a:endParaRPr lang="en-US" altLang="zh-CN" sz="1200" dirty="0">
              <a:solidFill>
                <a:srgbClr val="000000"/>
              </a:solidFill>
              <a:latin typeface="微软雅黑" panose="020B0503020204020204" charset="-122"/>
              <a:ea typeface="微软雅黑" panose="020B0503020204020204" charset="-122"/>
            </a:endParaRPr>
          </a:p>
          <a:p>
            <a:pPr marL="0" lvl="0" indent="0" eaLnBrk="1" hangingPunct="1">
              <a:lnSpc>
                <a:spcPct val="120000"/>
              </a:lnSpc>
              <a:spcBef>
                <a:spcPct val="0"/>
              </a:spcBef>
              <a:buFontTx/>
              <a:buNone/>
            </a:pPr>
            <a:r>
              <a:rPr lang="en-US" altLang="zh-CN" sz="1200" dirty="0">
                <a:solidFill>
                  <a:srgbClr val="000000"/>
                </a:solidFill>
                <a:latin typeface="微软雅黑" panose="020B0503020204020204" charset="-122"/>
                <a:ea typeface="微软雅黑" panose="020B0503020204020204" charset="-122"/>
              </a:rPr>
              <a:t>1989.02-1992.11  </a:t>
            </a:r>
            <a:r>
              <a:rPr lang="zh-CN" altLang="en-US" sz="1200" dirty="0">
                <a:solidFill>
                  <a:srgbClr val="000000"/>
                </a:solidFill>
                <a:latin typeface="微软雅黑" panose="020B0503020204020204" charset="-122"/>
                <a:ea typeface="微软雅黑" panose="020B0503020204020204" charset="-122"/>
              </a:rPr>
              <a:t>讲       师  从事病理学教医研</a:t>
            </a:r>
            <a:endParaRPr lang="en-US" altLang="zh-CN" sz="1200" dirty="0">
              <a:solidFill>
                <a:srgbClr val="000000"/>
              </a:solidFill>
              <a:latin typeface="微软雅黑" panose="020B0503020204020204" charset="-122"/>
              <a:ea typeface="微软雅黑" panose="020B0503020204020204" charset="-122"/>
            </a:endParaRPr>
          </a:p>
          <a:p>
            <a:pPr marL="0" lvl="0" indent="0" eaLnBrk="1" hangingPunct="1">
              <a:lnSpc>
                <a:spcPct val="120000"/>
              </a:lnSpc>
              <a:spcBef>
                <a:spcPct val="0"/>
              </a:spcBef>
              <a:buFontTx/>
              <a:buNone/>
            </a:pPr>
            <a:r>
              <a:rPr lang="en-US" altLang="zh-CN" sz="1200" dirty="0">
                <a:solidFill>
                  <a:srgbClr val="000000"/>
                </a:solidFill>
                <a:latin typeface="微软雅黑" panose="020B0503020204020204" charset="-122"/>
                <a:ea typeface="微软雅黑" panose="020B0503020204020204" charset="-122"/>
              </a:rPr>
              <a:t>1992.12-1995.08  </a:t>
            </a:r>
            <a:r>
              <a:rPr lang="zh-CN" altLang="en-US" sz="1200" dirty="0">
                <a:solidFill>
                  <a:srgbClr val="000000"/>
                </a:solidFill>
                <a:latin typeface="微软雅黑" panose="020B0503020204020204" charset="-122"/>
                <a:ea typeface="微软雅黑" panose="020B0503020204020204" charset="-122"/>
              </a:rPr>
              <a:t>副  教  授  从事病理学教医研</a:t>
            </a:r>
            <a:endParaRPr lang="en-US" altLang="zh-CN" sz="1200" dirty="0">
              <a:solidFill>
                <a:srgbClr val="000000"/>
              </a:solidFill>
              <a:latin typeface="微软雅黑" panose="020B0503020204020204" charset="-122"/>
              <a:ea typeface="微软雅黑" panose="020B0503020204020204" charset="-122"/>
            </a:endParaRPr>
          </a:p>
          <a:p>
            <a:pPr marL="0" lvl="0" indent="0" eaLnBrk="1" hangingPunct="1">
              <a:lnSpc>
                <a:spcPct val="120000"/>
              </a:lnSpc>
              <a:spcBef>
                <a:spcPct val="0"/>
              </a:spcBef>
              <a:buFontTx/>
              <a:buNone/>
            </a:pPr>
            <a:r>
              <a:rPr lang="en-US" altLang="zh-CN" sz="1200" dirty="0">
                <a:solidFill>
                  <a:srgbClr val="000000"/>
                </a:solidFill>
                <a:latin typeface="微软雅黑" panose="020B0503020204020204" charset="-122"/>
                <a:ea typeface="微软雅黑" panose="020B0503020204020204" charset="-122"/>
              </a:rPr>
              <a:t>1995.09-</a:t>
            </a:r>
            <a:r>
              <a:rPr lang="zh-CN" altLang="en-US" sz="1200" dirty="0">
                <a:solidFill>
                  <a:srgbClr val="000000"/>
                </a:solidFill>
                <a:latin typeface="微软雅黑" panose="020B0503020204020204" charset="-122"/>
                <a:ea typeface="微软雅黑" panose="020B0503020204020204" charset="-122"/>
              </a:rPr>
              <a:t>至今      </a:t>
            </a:r>
            <a:r>
              <a:rPr lang="en-US" altLang="zh-CN" sz="1200" dirty="0">
                <a:solidFill>
                  <a:srgbClr val="000000"/>
                </a:solidFill>
                <a:latin typeface="微软雅黑" panose="020B0503020204020204" charset="-122"/>
                <a:ea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rPr>
              <a:t>教       授  从事病理学教医研</a:t>
            </a:r>
            <a:endParaRPr lang="en-US" altLang="zh-CN" sz="1200" dirty="0">
              <a:solidFill>
                <a:srgbClr val="000000"/>
              </a:solidFill>
              <a:latin typeface="微软雅黑" panose="020B0503020204020204" charset="-122"/>
              <a:ea typeface="微软雅黑" panose="020B0503020204020204" charset="-122"/>
            </a:endParaRPr>
          </a:p>
          <a:p>
            <a:pPr marL="0" lvl="0" indent="0" eaLnBrk="1" hangingPunct="1">
              <a:lnSpc>
                <a:spcPct val="120000"/>
              </a:lnSpc>
              <a:spcBef>
                <a:spcPct val="0"/>
              </a:spcBef>
              <a:buFontTx/>
              <a:buNone/>
            </a:pPr>
            <a:r>
              <a:rPr lang="en-US" altLang="zh-CN" sz="1200" dirty="0">
                <a:solidFill>
                  <a:srgbClr val="000000"/>
                </a:solidFill>
                <a:latin typeface="微软雅黑" panose="020B0503020204020204" charset="-122"/>
                <a:ea typeface="微软雅黑" panose="020B0503020204020204" charset="-122"/>
              </a:rPr>
              <a:t>2007.02-</a:t>
            </a:r>
            <a:r>
              <a:rPr lang="zh-CN" altLang="en-US" sz="1200" dirty="0">
                <a:solidFill>
                  <a:srgbClr val="000000"/>
                </a:solidFill>
                <a:latin typeface="微软雅黑" panose="020B0503020204020204" charset="-122"/>
                <a:ea typeface="微软雅黑" panose="020B0503020204020204" charset="-122"/>
              </a:rPr>
              <a:t>至今        主任医师  从事病理学教医研</a:t>
            </a:r>
            <a:endParaRPr lang="en-US" altLang="zh-CN" sz="1200" dirty="0">
              <a:solidFill>
                <a:srgbClr val="000000"/>
              </a:solidFill>
              <a:latin typeface="微软雅黑" panose="020B0503020204020204" charset="-122"/>
              <a:ea typeface="微软雅黑" panose="020B0503020204020204" charset="-122"/>
            </a:endParaRPr>
          </a:p>
          <a:p>
            <a:pPr marL="0" lvl="0" indent="0" eaLnBrk="1" hangingPunct="1">
              <a:lnSpc>
                <a:spcPct val="120000"/>
              </a:lnSpc>
              <a:spcBef>
                <a:spcPct val="0"/>
              </a:spcBef>
              <a:buFontTx/>
              <a:buNone/>
            </a:pPr>
            <a:r>
              <a:rPr lang="en-US" altLang="zh-CN" sz="1200" dirty="0">
                <a:solidFill>
                  <a:srgbClr val="000000"/>
                </a:solidFill>
                <a:latin typeface="微软雅黑" panose="020B0503020204020204" charset="-122"/>
                <a:ea typeface="微软雅黑" panose="020B0503020204020204" charset="-122"/>
              </a:rPr>
              <a:t>2011.09-</a:t>
            </a:r>
            <a:r>
              <a:rPr lang="zh-CN" altLang="en-US" sz="1200" dirty="0">
                <a:solidFill>
                  <a:srgbClr val="000000"/>
                </a:solidFill>
                <a:latin typeface="微软雅黑" panose="020B0503020204020204" charset="-122"/>
                <a:ea typeface="微软雅黑" panose="020B0503020204020204" charset="-122"/>
              </a:rPr>
              <a:t>至今      </a:t>
            </a:r>
            <a:r>
              <a:rPr lang="en-US" altLang="zh-CN" sz="1200" dirty="0">
                <a:solidFill>
                  <a:srgbClr val="000000"/>
                </a:solidFill>
                <a:latin typeface="微软雅黑" panose="020B0503020204020204" charset="-122"/>
                <a:ea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rPr>
              <a:t>教授二级  从事病理学教医研</a:t>
            </a:r>
            <a:endParaRPr lang="en-US" altLang="zh-CN" sz="1200" dirty="0">
              <a:solidFill>
                <a:srgbClr val="000000"/>
              </a:solidFill>
              <a:latin typeface="微软雅黑" panose="020B0503020204020204" charset="-122"/>
              <a:ea typeface="微软雅黑" panose="020B0503020204020204" charset="-122"/>
            </a:endParaRPr>
          </a:p>
        </p:txBody>
      </p:sp>
      <p:sp>
        <p:nvSpPr>
          <p:cNvPr id="15382" name="矩形 3"/>
          <p:cNvSpPr/>
          <p:nvPr/>
        </p:nvSpPr>
        <p:spPr>
          <a:xfrm>
            <a:off x="2773363" y="3463925"/>
            <a:ext cx="1262062" cy="3079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1400" b="1" dirty="0">
                <a:solidFill>
                  <a:srgbClr val="000000"/>
                </a:solidFill>
                <a:latin typeface="微软雅黑" panose="020B0503020204020204" charset="-122"/>
                <a:ea typeface="微软雅黑" panose="020B0503020204020204" charset="-122"/>
              </a:rPr>
              <a:t>主要工作经历</a:t>
            </a:r>
            <a:endParaRPr lang="zh-CN" altLang="en-US" sz="1400" b="1" dirty="0">
              <a:solidFill>
                <a:srgbClr val="000000"/>
              </a:solidFill>
              <a:latin typeface="微软雅黑" panose="020B0503020204020204" charset="-122"/>
              <a:ea typeface="微软雅黑" panose="020B0503020204020204" charset="-122"/>
            </a:endParaRPr>
          </a:p>
        </p:txBody>
      </p:sp>
      <p:pic>
        <p:nvPicPr>
          <p:cNvPr id="15383" name="图片 25"/>
          <p:cNvPicPr>
            <a:picLocks noChangeAspect="1"/>
          </p:cNvPicPr>
          <p:nvPr/>
        </p:nvPicPr>
        <p:blipFill>
          <a:blip r:embed="rId1"/>
          <a:srcRect t="3896" r="91544" b="3088"/>
          <a:stretch>
            <a:fillRect/>
          </a:stretch>
        </p:blipFill>
        <p:spPr>
          <a:xfrm>
            <a:off x="2517775" y="5286375"/>
            <a:ext cx="307975" cy="358775"/>
          </a:xfrm>
          <a:prstGeom prst="rect">
            <a:avLst/>
          </a:prstGeom>
          <a:noFill/>
          <a:ln w="9525">
            <a:noFill/>
          </a:ln>
        </p:spPr>
      </p:pic>
      <p:sp>
        <p:nvSpPr>
          <p:cNvPr id="15384" name="矩形 4"/>
          <p:cNvSpPr/>
          <p:nvPr/>
        </p:nvSpPr>
        <p:spPr>
          <a:xfrm>
            <a:off x="2692400" y="5275263"/>
            <a:ext cx="612775" cy="3698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1800" b="1" dirty="0">
                <a:solidFill>
                  <a:srgbClr val="000000"/>
                </a:solidFill>
                <a:latin typeface="微软雅黑" panose="020B0503020204020204" charset="-122"/>
                <a:ea typeface="微软雅黑" panose="020B0503020204020204" charset="-122"/>
              </a:rPr>
              <a:t> </a:t>
            </a:r>
            <a:r>
              <a:rPr lang="zh-CN" altLang="en-US" sz="1400" b="1" dirty="0">
                <a:solidFill>
                  <a:srgbClr val="000000"/>
                </a:solidFill>
                <a:latin typeface="微软雅黑" panose="020B0503020204020204" charset="-122"/>
                <a:ea typeface="微软雅黑" panose="020B0503020204020204" charset="-122"/>
              </a:rPr>
              <a:t>获奖</a:t>
            </a:r>
            <a:endParaRPr lang="zh-CN" altLang="en-US" sz="1400" b="1" dirty="0">
              <a:solidFill>
                <a:srgbClr val="000000"/>
              </a:solidFill>
              <a:latin typeface="微软雅黑" panose="020B0503020204020204" charset="-122"/>
              <a:ea typeface="微软雅黑" panose="020B0503020204020204" charset="-122"/>
            </a:endParaRPr>
          </a:p>
        </p:txBody>
      </p:sp>
      <p:pic>
        <p:nvPicPr>
          <p:cNvPr id="15385" name="图片 27"/>
          <p:cNvPicPr>
            <a:picLocks noChangeAspect="1"/>
          </p:cNvPicPr>
          <p:nvPr/>
        </p:nvPicPr>
        <p:blipFill>
          <a:blip r:embed="rId1"/>
          <a:srcRect t="3896" r="91544" b="3088"/>
          <a:stretch>
            <a:fillRect/>
          </a:stretch>
        </p:blipFill>
        <p:spPr>
          <a:xfrm>
            <a:off x="6757988" y="4087813"/>
            <a:ext cx="307975" cy="358775"/>
          </a:xfrm>
          <a:prstGeom prst="rect">
            <a:avLst/>
          </a:prstGeom>
          <a:noFill/>
          <a:ln w="9525">
            <a:noFill/>
          </a:ln>
        </p:spPr>
      </p:pic>
      <p:sp>
        <p:nvSpPr>
          <p:cNvPr id="15386" name="文本框 28"/>
          <p:cNvSpPr txBox="1"/>
          <p:nvPr/>
        </p:nvSpPr>
        <p:spPr>
          <a:xfrm>
            <a:off x="7038975" y="4113213"/>
            <a:ext cx="1082675" cy="3079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1400" b="1" dirty="0">
                <a:solidFill>
                  <a:srgbClr val="000000"/>
                </a:solidFill>
                <a:latin typeface="微软雅黑" panose="020B0503020204020204" charset="-122"/>
                <a:ea typeface="微软雅黑" panose="020B0503020204020204" charset="-122"/>
              </a:rPr>
              <a:t>毕业生去向</a:t>
            </a:r>
            <a:endParaRPr lang="zh-CN" altLang="en-US" sz="1400" b="1" dirty="0">
              <a:solidFill>
                <a:srgbClr val="000000"/>
              </a:solidFill>
              <a:latin typeface="微软雅黑" panose="020B0503020204020204" charset="-122"/>
              <a:ea typeface="微软雅黑" panose="020B0503020204020204" charset="-122"/>
            </a:endParaRPr>
          </a:p>
        </p:txBody>
      </p:sp>
      <p:sp>
        <p:nvSpPr>
          <p:cNvPr id="15387" name="矩形 6"/>
          <p:cNvSpPr/>
          <p:nvPr/>
        </p:nvSpPr>
        <p:spPr>
          <a:xfrm>
            <a:off x="6877050" y="4408488"/>
            <a:ext cx="4475163" cy="3143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5pPr>
          </a:lstStyle>
          <a:p>
            <a:pPr marL="0" lvl="0" indent="0" eaLnBrk="1" hangingPunct="1">
              <a:lnSpc>
                <a:spcPct val="120000"/>
              </a:lnSpc>
              <a:spcBef>
                <a:spcPct val="0"/>
              </a:spcBef>
              <a:buFontTx/>
              <a:buNone/>
            </a:pPr>
            <a:r>
              <a:rPr lang="zh-CN" altLang="en-US" sz="1200" dirty="0">
                <a:solidFill>
                  <a:srgbClr val="000000"/>
                </a:solidFill>
                <a:latin typeface="微软雅黑" panose="020B0503020204020204" charset="-122"/>
                <a:ea typeface="微软雅黑" panose="020B0503020204020204" charset="-122"/>
              </a:rPr>
              <a:t>医院病理科</a:t>
            </a:r>
            <a:r>
              <a:rPr lang="en-US" altLang="zh-CN" sz="1200" dirty="0">
                <a:solidFill>
                  <a:srgbClr val="000000"/>
                </a:solidFill>
                <a:latin typeface="微软雅黑" panose="020B0503020204020204" charset="-122"/>
                <a:ea typeface="微软雅黑" panose="020B0503020204020204" charset="-122"/>
              </a:rPr>
              <a:t>(80%),</a:t>
            </a:r>
            <a:r>
              <a:rPr lang="zh-CN" altLang="en-US" sz="1200" dirty="0">
                <a:solidFill>
                  <a:srgbClr val="000000"/>
                </a:solidFill>
                <a:latin typeface="微软雅黑" panose="020B0503020204020204" charset="-122"/>
                <a:ea typeface="微软雅黑" panose="020B0503020204020204" charset="-122"/>
              </a:rPr>
              <a:t>临床及其他科室</a:t>
            </a:r>
            <a:r>
              <a:rPr lang="en-US" altLang="zh-CN" sz="1200" dirty="0">
                <a:solidFill>
                  <a:srgbClr val="000000"/>
                </a:solidFill>
                <a:latin typeface="微软雅黑" panose="020B0503020204020204" charset="-122"/>
                <a:ea typeface="微软雅黑" panose="020B0503020204020204" charset="-122"/>
              </a:rPr>
              <a:t>(5%),</a:t>
            </a:r>
            <a:r>
              <a:rPr lang="zh-CN" altLang="en-US" sz="1200" dirty="0">
                <a:solidFill>
                  <a:srgbClr val="000000"/>
                </a:solidFill>
                <a:latin typeface="微软雅黑" panose="020B0503020204020204" charset="-122"/>
                <a:ea typeface="微软雅黑" panose="020B0503020204020204" charset="-122"/>
              </a:rPr>
              <a:t>院校</a:t>
            </a:r>
            <a:r>
              <a:rPr lang="en-US" altLang="zh-CN" sz="1200" dirty="0">
                <a:solidFill>
                  <a:srgbClr val="000000"/>
                </a:solidFill>
                <a:latin typeface="微软雅黑" panose="020B0503020204020204" charset="-122"/>
                <a:ea typeface="微软雅黑" panose="020B0503020204020204" charset="-122"/>
              </a:rPr>
              <a:t>(14%),</a:t>
            </a:r>
            <a:r>
              <a:rPr lang="zh-CN" altLang="en-US" sz="1200" dirty="0">
                <a:solidFill>
                  <a:srgbClr val="000000"/>
                </a:solidFill>
                <a:latin typeface="微软雅黑" panose="020B0503020204020204" charset="-122"/>
                <a:ea typeface="微软雅黑" panose="020B0503020204020204" charset="-122"/>
              </a:rPr>
              <a:t>创业</a:t>
            </a:r>
            <a:r>
              <a:rPr lang="en-US" altLang="zh-CN" sz="1200" dirty="0">
                <a:solidFill>
                  <a:srgbClr val="000000"/>
                </a:solidFill>
                <a:latin typeface="微软雅黑" panose="020B0503020204020204" charset="-122"/>
                <a:ea typeface="微软雅黑" panose="020B0503020204020204" charset="-122"/>
              </a:rPr>
              <a:t>(1%)</a:t>
            </a:r>
            <a:endParaRPr lang="en-US" altLang="zh-CN" sz="1200" dirty="0">
              <a:solidFill>
                <a:srgbClr val="000000"/>
              </a:solidFill>
              <a:latin typeface="微软雅黑" panose="020B0503020204020204" charset="-122"/>
              <a:ea typeface="微软雅黑" panose="020B0503020204020204" charset="-122"/>
            </a:endParaRPr>
          </a:p>
        </p:txBody>
      </p:sp>
      <p:pic>
        <p:nvPicPr>
          <p:cNvPr id="15388" name="Picture 5"/>
          <p:cNvPicPr>
            <a:picLocks noChangeAspect="1"/>
          </p:cNvPicPr>
          <p:nvPr/>
        </p:nvPicPr>
        <p:blipFill>
          <a:blip r:embed="rId4"/>
          <a:stretch>
            <a:fillRect/>
          </a:stretch>
        </p:blipFill>
        <p:spPr>
          <a:xfrm>
            <a:off x="8986838" y="4786313"/>
            <a:ext cx="2165350" cy="1484312"/>
          </a:xfrm>
          <a:prstGeom prst="rect">
            <a:avLst/>
          </a:prstGeom>
          <a:noFill/>
          <a:ln w="9525">
            <a:noFill/>
          </a:ln>
        </p:spPr>
      </p:pic>
      <p:pic>
        <p:nvPicPr>
          <p:cNvPr id="15389" name="Picture 6"/>
          <p:cNvPicPr>
            <a:picLocks noChangeAspect="1"/>
          </p:cNvPicPr>
          <p:nvPr/>
        </p:nvPicPr>
        <p:blipFill>
          <a:blip r:embed="rId5"/>
          <a:stretch>
            <a:fillRect/>
          </a:stretch>
        </p:blipFill>
        <p:spPr>
          <a:xfrm>
            <a:off x="6985000" y="4786313"/>
            <a:ext cx="1979613" cy="1484312"/>
          </a:xfrm>
          <a:prstGeom prst="rect">
            <a:avLst/>
          </a:prstGeom>
          <a:noFill/>
          <a:ln w="9525">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78331" y="1789708"/>
            <a:ext cx="3579813" cy="829945"/>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专业</a:t>
            </a:r>
            <a:r>
              <a:rPr lang="zh-CN" altLang="en-US" sz="1200" dirty="0" smtClean="0">
                <a:solidFill>
                  <a:prstClr val="black"/>
                </a:solidFill>
                <a:latin typeface="微软雅黑" panose="020B0503020204020204" charset="-122"/>
                <a:ea typeface="微软雅黑" panose="020B0503020204020204" charset="-122"/>
              </a:rPr>
              <a:t>硕士：</a:t>
            </a:r>
            <a:r>
              <a:rPr lang="en-US" altLang="zh-CN" sz="1200" dirty="0" smtClean="0">
                <a:solidFill>
                  <a:prstClr val="black"/>
                </a:solidFill>
                <a:latin typeface="微软雅黑" panose="020B0503020204020204" charset="-122"/>
                <a:ea typeface="微软雅黑" panose="020B0503020204020204" charset="-122"/>
              </a:rPr>
              <a:t>               </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r>
              <a:rPr lang="zh-CN" altLang="en-US" sz="1200" dirty="0" smtClean="0">
                <a:solidFill>
                  <a:prstClr val="black"/>
                </a:solidFill>
                <a:latin typeface="微软雅黑" panose="020B0503020204020204" charset="-122"/>
                <a:ea typeface="微软雅黑" panose="020B0503020204020204" charset="-122"/>
              </a:rPr>
              <a:t>学术硕士：临床医学</a:t>
            </a:r>
            <a:r>
              <a:rPr lang="en-US" altLang="zh-CN" sz="1200" dirty="0" smtClean="0">
                <a:solidFill>
                  <a:prstClr val="black"/>
                </a:solidFill>
                <a:latin typeface="微软雅黑" panose="020B0503020204020204" charset="-122"/>
                <a:ea typeface="微软雅黑" panose="020B0503020204020204" charset="-122"/>
              </a:rPr>
              <a:t>               </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smtClean="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30200" y="4103224"/>
            <a:ext cx="1920875" cy="1200329"/>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(020</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81048559</a:t>
            </a:r>
            <a:endPar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rPr>
              <a:t> </a:t>
            </a:r>
            <a:r>
              <a:rPr lang="en-US" altLang="zh-CN" sz="1200" dirty="0" smtClean="0">
                <a:solidFill>
                  <a:prstClr val="black"/>
                </a:solidFill>
                <a:latin typeface="微软雅黑" panose="020B0503020204020204" charset="-122"/>
                <a:ea typeface="微软雅黑" panose="020B0503020204020204" charset="-122"/>
              </a:rPr>
              <a:t>      13751779227</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eyweijiezhong@scut.edu.cn</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857646" y="1765636"/>
            <a:ext cx="4630879" cy="2689967"/>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en-US" altLang="zh-CN" sz="1200" b="0" i="0" u="none" strike="noStrike" kern="1200" cap="none" spc="0" normalizeH="0" noProof="0" dirty="0" smtClean="0">
                <a:ln>
                  <a:noFill/>
                </a:ln>
                <a:solidFill>
                  <a:prstClr val="black"/>
                </a:solidFill>
                <a:effectLst/>
                <a:uLnTx/>
                <a:uFillTx/>
                <a:latin typeface="微软雅黑" panose="020B0503020204020204" charset="-122"/>
                <a:ea typeface="微软雅黑" panose="020B0503020204020204" charset="-122"/>
                <a:cs typeface="+mn-cs"/>
              </a:rPr>
              <a:t> </a:t>
            </a:r>
            <a:r>
              <a:rPr kumimoji="0" lang="en-US" altLang="zh-CN" sz="1400" b="0" i="0" u="none" strike="noStrike" kern="1200" cap="none" spc="0" normalizeH="0" noProof="0" dirty="0" smtClean="0">
                <a:ln>
                  <a:noFill/>
                </a:ln>
                <a:solidFill>
                  <a:prstClr val="black"/>
                </a:solidFill>
                <a:effectLst/>
                <a:uLnTx/>
                <a:uFillTx/>
                <a:latin typeface="微软雅黑" panose="020B0503020204020204" charset="-122"/>
                <a:ea typeface="微软雅黑" panose="020B0503020204020204" charset="-122"/>
                <a:cs typeface="+mn-cs"/>
              </a:rPr>
              <a:t>Th17/</a:t>
            </a:r>
            <a:r>
              <a:rPr kumimoji="0" lang="en-US" altLang="zh-CN" sz="1400" b="0" i="0" u="none" strike="noStrike" kern="1200" cap="none" spc="0" normalizeH="0" noProof="0" dirty="0" err="1" smtClean="0">
                <a:ln>
                  <a:noFill/>
                </a:ln>
                <a:solidFill>
                  <a:prstClr val="black"/>
                </a:solidFill>
                <a:effectLst/>
                <a:uLnTx/>
                <a:uFillTx/>
                <a:latin typeface="微软雅黑" panose="020B0503020204020204" charset="-122"/>
                <a:ea typeface="微软雅黑" panose="020B0503020204020204" charset="-122"/>
                <a:cs typeface="+mn-cs"/>
              </a:rPr>
              <a:t>Treg</a:t>
            </a:r>
            <a:r>
              <a:rPr kumimoji="0" lang="zh-CN" altLang="en-US" sz="1400" b="0" i="0" u="none" strike="noStrike" kern="1200" cap="none" spc="0" normalizeH="0" noProof="0" dirty="0" smtClean="0">
                <a:ln>
                  <a:noFill/>
                </a:ln>
                <a:solidFill>
                  <a:prstClr val="black"/>
                </a:solidFill>
                <a:effectLst/>
                <a:uLnTx/>
                <a:uFillTx/>
                <a:latin typeface="微软雅黑" panose="020B0503020204020204" charset="-122"/>
                <a:ea typeface="微软雅黑" panose="020B0503020204020204" charset="-122"/>
                <a:cs typeface="+mn-cs"/>
              </a:rPr>
              <a:t>细胞等细胞免疫在恶性淋巴瘤中的发病机制及耐药方面相关研究</a:t>
            </a:r>
            <a:endParaRPr kumimoji="0" lang="en-US" altLang="zh-CN" sz="14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 </a:t>
            </a:r>
            <a:r>
              <a:rPr lang="zh-CN" altLang="en-US" sz="1400" dirty="0" smtClean="0">
                <a:solidFill>
                  <a:prstClr val="black"/>
                </a:solidFill>
                <a:latin typeface="微软雅黑" panose="020B0503020204020204" charset="-122"/>
                <a:ea typeface="微软雅黑" panose="020B0503020204020204" charset="-122"/>
              </a:rPr>
              <a:t>以</a:t>
            </a:r>
            <a:r>
              <a:rPr lang="zh-CN" altLang="en-US" sz="1400" dirty="0">
                <a:solidFill>
                  <a:prstClr val="black"/>
                </a:solidFill>
                <a:latin typeface="微软雅黑" panose="020B0503020204020204" charset="-122"/>
                <a:ea typeface="微软雅黑" panose="020B0503020204020204" charset="-122"/>
              </a:rPr>
              <a:t>第一作者或者通讯作者发表论文</a:t>
            </a:r>
            <a:r>
              <a:rPr lang="en-US" altLang="zh-CN" sz="1400" dirty="0" smtClean="0">
                <a:solidFill>
                  <a:prstClr val="black"/>
                </a:solidFill>
                <a:latin typeface="微软雅黑" panose="020B0503020204020204" charset="-122"/>
                <a:ea typeface="微软雅黑" panose="020B0503020204020204" charset="-122"/>
              </a:rPr>
              <a:t>13</a:t>
            </a:r>
            <a:r>
              <a:rPr lang="zh-CN" altLang="en-US" sz="1400" dirty="0" smtClean="0">
                <a:solidFill>
                  <a:prstClr val="black"/>
                </a:solidFill>
                <a:latin typeface="微软雅黑" panose="020B0503020204020204" charset="-122"/>
                <a:ea typeface="微软雅黑" panose="020B0503020204020204" charset="-122"/>
              </a:rPr>
              <a:t>篇</a:t>
            </a:r>
            <a:r>
              <a:rPr lang="zh-CN" altLang="en-US" sz="1400" dirty="0">
                <a:solidFill>
                  <a:prstClr val="black"/>
                </a:solidFill>
                <a:latin typeface="微软雅黑" panose="020B0503020204020204" charset="-122"/>
                <a:ea typeface="微软雅黑" panose="020B0503020204020204" charset="-122"/>
              </a:rPr>
              <a:t>，其中</a:t>
            </a:r>
            <a:r>
              <a:rPr lang="en-US" altLang="zh-CN" sz="1400" dirty="0">
                <a:solidFill>
                  <a:prstClr val="black"/>
                </a:solidFill>
                <a:latin typeface="微软雅黑" panose="020B0503020204020204" charset="-122"/>
                <a:ea typeface="微软雅黑" panose="020B0503020204020204" charset="-122"/>
              </a:rPr>
              <a:t>SCI</a:t>
            </a:r>
            <a:r>
              <a:rPr lang="zh-CN" altLang="en-US" sz="1400" dirty="0">
                <a:solidFill>
                  <a:prstClr val="black"/>
                </a:solidFill>
                <a:latin typeface="微软雅黑" panose="020B0503020204020204" charset="-122"/>
                <a:ea typeface="微软雅黑" panose="020B0503020204020204" charset="-122"/>
              </a:rPr>
              <a:t>收录</a:t>
            </a:r>
            <a:r>
              <a:rPr lang="en-US" altLang="zh-CN" sz="1400" dirty="0">
                <a:solidFill>
                  <a:prstClr val="black"/>
                </a:solidFill>
                <a:latin typeface="微软雅黑" panose="020B0503020204020204" charset="-122"/>
                <a:ea typeface="微软雅黑" panose="020B0503020204020204" charset="-122"/>
              </a:rPr>
              <a:t>6</a:t>
            </a:r>
            <a:r>
              <a:rPr lang="zh-CN" altLang="en-US" sz="1400" dirty="0">
                <a:solidFill>
                  <a:prstClr val="black"/>
                </a:solidFill>
                <a:latin typeface="微软雅黑" panose="020B0503020204020204" charset="-122"/>
                <a:ea typeface="微软雅黑" panose="020B0503020204020204" charset="-122"/>
              </a:rPr>
              <a:t>篇，合计影响因子</a:t>
            </a:r>
            <a:r>
              <a:rPr lang="zh-CN" altLang="en-US" sz="1400" dirty="0" smtClean="0">
                <a:solidFill>
                  <a:prstClr val="black"/>
                </a:solidFill>
                <a:latin typeface="微软雅黑" panose="020B0503020204020204" charset="-122"/>
                <a:ea typeface="微软雅黑" panose="020B0503020204020204" charset="-122"/>
              </a:rPr>
              <a:t>超过</a:t>
            </a:r>
            <a:r>
              <a:rPr lang="en-US" altLang="zh-CN" sz="1400" dirty="0" smtClean="0">
                <a:solidFill>
                  <a:prstClr val="black"/>
                </a:solidFill>
                <a:latin typeface="微软雅黑" panose="020B0503020204020204" charset="-122"/>
                <a:ea typeface="微软雅黑" panose="020B0503020204020204" charset="-122"/>
              </a:rPr>
              <a:t>40</a:t>
            </a:r>
            <a:r>
              <a:rPr lang="zh-CN" altLang="en-US" sz="1400" dirty="0" smtClean="0">
                <a:solidFill>
                  <a:prstClr val="black"/>
                </a:solidFill>
                <a:latin typeface="微软雅黑" panose="020B0503020204020204" charset="-122"/>
                <a:ea typeface="微软雅黑" panose="020B0503020204020204" charset="-122"/>
              </a:rPr>
              <a:t>分</a:t>
            </a:r>
            <a:r>
              <a:rPr lang="zh-CN" altLang="en-US" sz="1400" dirty="0">
                <a:solidFill>
                  <a:prstClr val="black"/>
                </a:solidFill>
                <a:latin typeface="微软雅黑" panose="020B0503020204020204" charset="-122"/>
                <a:ea typeface="微软雅黑" panose="020B0503020204020204" charset="-122"/>
              </a:rPr>
              <a:t>。</a:t>
            </a:r>
            <a:endParaRPr lang="zh-CN" altLang="en-US" sz="1400"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r>
              <a:rPr lang="zh-CN" altLang="en-US" sz="1400" dirty="0">
                <a:solidFill>
                  <a:prstClr val="black"/>
                </a:solidFill>
                <a:latin typeface="微软雅黑" panose="020B0503020204020204" charset="-122"/>
                <a:ea typeface="微软雅黑" panose="020B0503020204020204" charset="-122"/>
              </a:rPr>
              <a:t>先后主持包括广东省自然科学基金、广州市科技计划项目等省级</a:t>
            </a:r>
            <a:r>
              <a:rPr lang="zh-CN" altLang="en-US" sz="1400" dirty="0" smtClean="0">
                <a:solidFill>
                  <a:prstClr val="black"/>
                </a:solidFill>
                <a:latin typeface="微软雅黑" panose="020B0503020204020204" charset="-122"/>
                <a:ea typeface="微软雅黑" panose="020B0503020204020204" charset="-122"/>
              </a:rPr>
              <a:t>课题</a:t>
            </a:r>
            <a:r>
              <a:rPr lang="en-US" altLang="zh-CN" sz="1400" dirty="0" smtClean="0">
                <a:solidFill>
                  <a:prstClr val="black"/>
                </a:solidFill>
                <a:latin typeface="微软雅黑" panose="020B0503020204020204" charset="-122"/>
                <a:ea typeface="微软雅黑" panose="020B0503020204020204" charset="-122"/>
              </a:rPr>
              <a:t>6</a:t>
            </a:r>
            <a:r>
              <a:rPr lang="zh-CN" altLang="en-US" sz="1400" dirty="0" smtClean="0">
                <a:solidFill>
                  <a:prstClr val="black"/>
                </a:solidFill>
                <a:latin typeface="微软雅黑" panose="020B0503020204020204" charset="-122"/>
                <a:ea typeface="微软雅黑" panose="020B0503020204020204" charset="-122"/>
              </a:rPr>
              <a:t>项</a:t>
            </a:r>
            <a:r>
              <a:rPr lang="zh-CN" altLang="en-US" sz="1400" dirty="0">
                <a:solidFill>
                  <a:prstClr val="black"/>
                </a:solidFill>
                <a:latin typeface="微软雅黑" panose="020B0503020204020204" charset="-122"/>
                <a:ea typeface="微软雅黑" panose="020B0503020204020204" charset="-122"/>
              </a:rPr>
              <a:t>、市级课题</a:t>
            </a:r>
            <a:r>
              <a:rPr lang="en-US" altLang="zh-CN" sz="1400" dirty="0">
                <a:solidFill>
                  <a:prstClr val="black"/>
                </a:solidFill>
                <a:latin typeface="微软雅黑" panose="020B0503020204020204" charset="-122"/>
                <a:ea typeface="微软雅黑" panose="020B0503020204020204" charset="-122"/>
              </a:rPr>
              <a:t>2</a:t>
            </a:r>
            <a:r>
              <a:rPr lang="zh-CN" altLang="en-US" sz="1400" dirty="0">
                <a:solidFill>
                  <a:prstClr val="black"/>
                </a:solidFill>
                <a:latin typeface="微软雅黑" panose="020B0503020204020204" charset="-122"/>
                <a:ea typeface="微软雅黑" panose="020B0503020204020204" charset="-122"/>
              </a:rPr>
              <a:t>项，参与省市级课题</a:t>
            </a:r>
            <a:r>
              <a:rPr lang="en-US" altLang="zh-CN" sz="1400" dirty="0">
                <a:solidFill>
                  <a:prstClr val="black"/>
                </a:solidFill>
                <a:latin typeface="微软雅黑" panose="020B0503020204020204" charset="-122"/>
                <a:ea typeface="微软雅黑" panose="020B0503020204020204" charset="-122"/>
              </a:rPr>
              <a:t>4</a:t>
            </a:r>
            <a:r>
              <a:rPr lang="zh-CN" altLang="en-US" sz="1400" dirty="0">
                <a:solidFill>
                  <a:prstClr val="black"/>
                </a:solidFill>
                <a:latin typeface="微软雅黑" panose="020B0503020204020204" charset="-122"/>
                <a:ea typeface="微软雅黑" panose="020B0503020204020204" charset="-122"/>
              </a:rPr>
              <a:t>项</a:t>
            </a:r>
            <a:r>
              <a:rPr lang="zh-CN" altLang="en-US" sz="1400" dirty="0" smtClean="0">
                <a:solidFill>
                  <a:prstClr val="black"/>
                </a:solidFill>
                <a:latin typeface="微软雅黑" panose="020B0503020204020204" charset="-122"/>
                <a:ea typeface="微软雅黑" panose="020B0503020204020204" charset="-122"/>
              </a:rPr>
              <a:t>。</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 </a:t>
            </a:r>
            <a:r>
              <a:rPr lang="zh-CN" altLang="en-US" sz="1400" dirty="0">
                <a:solidFill>
                  <a:prstClr val="black"/>
                </a:solidFill>
                <a:latin typeface="微软雅黑" panose="020B0503020204020204" charset="-122"/>
                <a:ea typeface="微软雅黑" panose="020B0503020204020204" charset="-122"/>
              </a:rPr>
              <a:t>目前在研课题</a:t>
            </a:r>
            <a:r>
              <a:rPr lang="en-US" altLang="zh-CN" sz="1400" dirty="0">
                <a:solidFill>
                  <a:prstClr val="black"/>
                </a:solidFill>
                <a:latin typeface="微软雅黑" panose="020B0503020204020204" charset="-122"/>
                <a:ea typeface="微软雅黑" panose="020B0503020204020204" charset="-122"/>
              </a:rPr>
              <a:t>4</a:t>
            </a:r>
            <a:r>
              <a:rPr lang="zh-CN" altLang="en-US" sz="1400" dirty="0">
                <a:solidFill>
                  <a:prstClr val="black"/>
                </a:solidFill>
                <a:latin typeface="微软雅黑" panose="020B0503020204020204" charset="-122"/>
                <a:ea typeface="微软雅黑" panose="020B0503020204020204" charset="-122"/>
              </a:rPr>
              <a:t>项，包括广州市科技计划项目等，在研</a:t>
            </a:r>
            <a:r>
              <a:rPr lang="zh-CN" altLang="en-US" sz="1400" dirty="0" smtClean="0">
                <a:solidFill>
                  <a:prstClr val="black"/>
                </a:solidFill>
                <a:latin typeface="微软雅黑" panose="020B0503020204020204" charset="-122"/>
                <a:ea typeface="微软雅黑" panose="020B0503020204020204" charset="-122"/>
              </a:rPr>
              <a:t>资金超过</a:t>
            </a:r>
            <a:r>
              <a:rPr lang="en-US" altLang="zh-CN" sz="1400" dirty="0" smtClean="0">
                <a:solidFill>
                  <a:prstClr val="black"/>
                </a:solidFill>
                <a:latin typeface="微软雅黑" panose="020B0503020204020204" charset="-122"/>
                <a:ea typeface="微软雅黑" panose="020B0503020204020204" charset="-122"/>
              </a:rPr>
              <a:t>30</a:t>
            </a:r>
            <a:r>
              <a:rPr lang="zh-CN" altLang="en-US" sz="1400" dirty="0">
                <a:solidFill>
                  <a:prstClr val="black"/>
                </a:solidFill>
                <a:latin typeface="微软雅黑" panose="020B0503020204020204" charset="-122"/>
                <a:ea typeface="微软雅黑" panose="020B0503020204020204" charset="-122"/>
              </a:rPr>
              <a:t>万</a:t>
            </a:r>
            <a:r>
              <a:rPr lang="zh-CN" altLang="en-US" sz="1400" dirty="0" smtClean="0">
                <a:solidFill>
                  <a:prstClr val="black"/>
                </a:solidFill>
                <a:latin typeface="微软雅黑" panose="020B0503020204020204" charset="-122"/>
                <a:ea typeface="微软雅黑" panose="020B0503020204020204" charset="-122"/>
              </a:rPr>
              <a:t>。</a:t>
            </a:r>
            <a:endParaRPr lang="en-US" altLang="zh-CN" sz="1400" dirty="0">
              <a:solidFill>
                <a:prstClr val="black"/>
              </a:solidFill>
              <a:latin typeface="微软雅黑" panose="020B0503020204020204" charset="-122"/>
              <a:ea typeface="微软雅黑" panose="020B0503020204020204" charset="-122"/>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钟伟杰</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013" y="519113"/>
            <a:ext cx="5251450" cy="5222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副主任医师</a:t>
            </a:r>
            <a:r>
              <a:rPr kumimoji="0" lang="zh-CN" altLang="en-US" sz="1400" b="1" i="0" u="none" strike="noStrike" kern="1200" cap="none" spc="120" normalizeH="0" noProof="0" dirty="0" smtClean="0">
                <a:ln>
                  <a:noFill/>
                </a:ln>
                <a:solidFill>
                  <a:srgbClr val="FFFFFF"/>
                </a:solidFill>
                <a:effectLst/>
                <a:uLnTx/>
                <a:uFillTx/>
                <a:latin typeface="微软雅黑" panose="020B0503020204020204" charset="-122"/>
                <a:ea typeface="微软雅黑" panose="020B0503020204020204" charset="-122"/>
                <a:cs typeface="+mn-cs"/>
              </a:rPr>
              <a:t> 副</a:t>
            </a: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教授 硕士研究生导师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广州市第一人民医院老年病科血液肿瘤科</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358515" cy="52197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类型</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仅填写</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2022</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年招生专业</a:t>
            </a:r>
            <a:endPar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供学生参</a:t>
            </a:r>
            <a:r>
              <a:rPr lang="zh-CN" altLang="en-US" sz="1400" b="1" dirty="0" smtClean="0">
                <a:solidFill>
                  <a:prstClr val="black"/>
                </a:solidFill>
                <a:latin typeface="微软雅黑" panose="020B0503020204020204" charset="-122"/>
                <a:ea typeface="微软雅黑" panose="020B0503020204020204" charset="-122"/>
              </a:rPr>
              <a:t>考</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5880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384209"/>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616333" y="4753452"/>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98908" y="4778852"/>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631" y="1300162"/>
            <a:ext cx="1795459" cy="2610321"/>
          </a:xfrm>
          <a:prstGeom prst="rect">
            <a:avLst/>
          </a:prstGeom>
        </p:spPr>
      </p:pic>
      <p:sp>
        <p:nvSpPr>
          <p:cNvPr id="3" name="文本框 2"/>
          <p:cNvSpPr txBox="1"/>
          <p:nvPr/>
        </p:nvSpPr>
        <p:spPr>
          <a:xfrm>
            <a:off x="2424122" y="2882545"/>
            <a:ext cx="4488805" cy="1383665"/>
          </a:xfrm>
          <a:prstGeom prst="rect">
            <a:avLst/>
          </a:prstGeom>
          <a:noFill/>
        </p:spPr>
        <p:txBody>
          <a:bodyPr wrap="square" rtlCol="0">
            <a:spAutoFit/>
          </a:bodyPr>
          <a:lstStyle/>
          <a:p>
            <a:r>
              <a:rPr lang="en-US" altLang="zh-CN" sz="1400" b="1" dirty="0"/>
              <a:t>2016-09</a:t>
            </a:r>
            <a:r>
              <a:rPr lang="zh-CN" altLang="en-US" sz="1400" b="1" dirty="0"/>
              <a:t>至</a:t>
            </a:r>
            <a:r>
              <a:rPr lang="en-US" altLang="zh-CN" sz="1400" b="1" dirty="0"/>
              <a:t>2019-06</a:t>
            </a:r>
            <a:r>
              <a:rPr lang="zh-CN" altLang="en-US" sz="1400" b="1" dirty="0"/>
              <a:t>，暨南大学，第一临床医学院，</a:t>
            </a:r>
            <a:r>
              <a:rPr lang="zh-CN" altLang="en-US" sz="1400" b="1" dirty="0" smtClean="0"/>
              <a:t>博士</a:t>
            </a:r>
            <a:endParaRPr lang="en-US" altLang="zh-CN" sz="1400" b="1" dirty="0" smtClean="0"/>
          </a:p>
          <a:p>
            <a:r>
              <a:rPr lang="en-US" altLang="zh-CN" sz="1400" b="1" dirty="0" smtClean="0"/>
              <a:t>2010-09</a:t>
            </a:r>
            <a:r>
              <a:rPr lang="zh-CN" altLang="en-US" sz="1400" b="1" dirty="0"/>
              <a:t>至</a:t>
            </a:r>
            <a:r>
              <a:rPr lang="en-US" altLang="zh-CN" sz="1400" b="1" dirty="0"/>
              <a:t>2013-06</a:t>
            </a:r>
            <a:r>
              <a:rPr lang="zh-CN" altLang="en-US" sz="1400" b="1" dirty="0"/>
              <a:t>，广州医科大学，临床医学院，</a:t>
            </a:r>
            <a:r>
              <a:rPr lang="zh-CN" altLang="en-US" sz="1400" b="1" dirty="0" smtClean="0"/>
              <a:t>硕士</a:t>
            </a:r>
            <a:endParaRPr lang="zh-CN" altLang="en-US" sz="1400" b="1" dirty="0"/>
          </a:p>
          <a:p>
            <a:r>
              <a:rPr lang="en-US" altLang="zh-CN" sz="1400" b="1" dirty="0"/>
              <a:t>2001-09</a:t>
            </a:r>
            <a:r>
              <a:rPr lang="zh-CN" altLang="en-US" sz="1400" b="1" dirty="0"/>
              <a:t>至</a:t>
            </a:r>
            <a:r>
              <a:rPr lang="en-US" altLang="zh-CN" sz="1400" b="1" dirty="0"/>
              <a:t>2006-06</a:t>
            </a:r>
            <a:r>
              <a:rPr lang="zh-CN" altLang="en-US" sz="1400" b="1" dirty="0"/>
              <a:t>，中山大学中山医学院，临床医学系，本科</a:t>
            </a:r>
            <a:endParaRPr lang="zh-CN" altLang="en-US" sz="1400" b="1" dirty="0"/>
          </a:p>
        </p:txBody>
      </p:sp>
      <p:sp>
        <p:nvSpPr>
          <p:cNvPr id="4" name="文本框 3"/>
          <p:cNvSpPr txBox="1"/>
          <p:nvPr/>
        </p:nvSpPr>
        <p:spPr>
          <a:xfrm>
            <a:off x="2579091" y="5180586"/>
            <a:ext cx="4333657" cy="1169551"/>
          </a:xfrm>
          <a:prstGeom prst="rect">
            <a:avLst/>
          </a:prstGeom>
          <a:noFill/>
        </p:spPr>
        <p:txBody>
          <a:bodyPr wrap="square" rtlCol="0">
            <a:spAutoFit/>
          </a:bodyPr>
          <a:lstStyle/>
          <a:p>
            <a:r>
              <a:rPr lang="zh-CN" altLang="en-US" sz="1400" b="1" dirty="0"/>
              <a:t>广东省基层医药学会血液病专委会常委</a:t>
            </a:r>
            <a:endParaRPr lang="zh-CN" altLang="en-US" sz="1400" b="1" dirty="0"/>
          </a:p>
          <a:p>
            <a:r>
              <a:rPr lang="zh-CN" altLang="en-US" sz="1400" b="1" dirty="0"/>
              <a:t>广州市医学会血液肿瘤学分会常委</a:t>
            </a:r>
            <a:endParaRPr lang="zh-CN" altLang="en-US" sz="1400" b="1" dirty="0"/>
          </a:p>
          <a:p>
            <a:r>
              <a:rPr lang="zh-CN" altLang="en-US" sz="1400" b="1" dirty="0"/>
              <a:t>广东省医师协会血液科医师分会骨髓瘤淋巴瘤专业组委员</a:t>
            </a:r>
            <a:endParaRPr lang="zh-CN" altLang="en-US" sz="1400" b="1" dirty="0"/>
          </a:p>
          <a:p>
            <a:r>
              <a:rPr lang="zh-CN" altLang="en-US" sz="1400" b="1" dirty="0"/>
              <a:t>广东省中西医结合学会血液病专业委员会委员</a:t>
            </a:r>
            <a:endParaRPr lang="zh-CN" altLang="en-US" sz="1400" b="1" dirty="0"/>
          </a:p>
        </p:txBody>
      </p:sp>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7351" t="24435" r="25965"/>
          <a:stretch>
            <a:fillRect/>
          </a:stretch>
        </p:blipFill>
        <p:spPr>
          <a:xfrm>
            <a:off x="7145793" y="4542422"/>
            <a:ext cx="3665082" cy="1927133"/>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78331" y="1789708"/>
            <a:ext cx="3579813" cy="645160"/>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专业硕士：</a:t>
            </a:r>
            <a:r>
              <a:rPr lang="zh-CN" altLang="zh-CN" sz="1200" dirty="0">
                <a:solidFill>
                  <a:prstClr val="black"/>
                </a:solidFill>
                <a:latin typeface="微软雅黑" panose="020B0503020204020204" charset="-122"/>
                <a:ea typeface="微软雅黑" panose="020B0503020204020204" charset="-122"/>
                <a:sym typeface="+mn-ea"/>
              </a:rPr>
              <a:t>药学专业</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r>
              <a:rPr lang="zh-CN" altLang="en-US" sz="1200" dirty="0">
                <a:solidFill>
                  <a:prstClr val="black"/>
                </a:solidFill>
                <a:latin typeface="微软雅黑" panose="020B0503020204020204" charset="-122"/>
                <a:ea typeface="微软雅黑" panose="020B0503020204020204" charset="-122"/>
              </a:rPr>
              <a:t>学术硕士：临床医学专业</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30200" y="4103370"/>
            <a:ext cx="2054860" cy="533400"/>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13602863389</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Email:fyq1819@163.com</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767732" y="1596113"/>
            <a:ext cx="4630879" cy="5015865"/>
          </a:xfrm>
          <a:prstGeom prst="rect">
            <a:avLst/>
          </a:prstGeom>
          <a:noFill/>
          <a:ln w="9525">
            <a:noFill/>
            <a:miter lim="800000"/>
          </a:ln>
        </p:spPr>
        <p:txBody>
          <a:bodyPr wrap="square">
            <a:spAutoFit/>
          </a:bodyPr>
          <a:lstStyle/>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研究方向</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lang="zh-CN" altLang="en-US" sz="1200" dirty="0">
                <a:solidFill>
                  <a:srgbClr val="000000"/>
                </a:solidFill>
                <a:latin typeface="微软雅黑" panose="020B0503020204020204" charset="-122"/>
                <a:ea typeface="微软雅黑" panose="020B0503020204020204" charset="-122"/>
                <a:sym typeface="+mn-ea"/>
              </a:rPr>
              <a:t>高血压的流行病学、临床与基础研究，近年来开展系列人群队列研究和牵头全国多中心临床研究工作。</a:t>
            </a:r>
            <a:endParaRPr lang="zh-CN" altLang="en-US" sz="1200" dirty="0">
              <a:solidFill>
                <a:srgbClr val="000000"/>
              </a:solidFill>
              <a:latin typeface="微软雅黑" panose="020B0503020204020204" charset="-122"/>
              <a:ea typeface="微软雅黑" panose="020B0503020204020204" charset="-122"/>
              <a:sym typeface="+mn-ea"/>
            </a:endParaRPr>
          </a:p>
          <a:p>
            <a:pPr lvl="0" eaLnBrk="1" hangingPunct="1">
              <a:lnSpc>
                <a:spcPct val="0"/>
              </a:lnSpc>
              <a:spcBef>
                <a:spcPts val="600"/>
              </a:spcBef>
              <a:defRPr/>
            </a:pPr>
            <a:endParaRPr lang="zh-CN" altLang="en-US" sz="1200" dirty="0">
              <a:solidFill>
                <a:srgbClr val="000000"/>
              </a:solidFill>
              <a:latin typeface="微软雅黑" panose="020B0503020204020204" charset="-122"/>
              <a:ea typeface="微软雅黑" panose="020B0503020204020204" charset="-122"/>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lang="zh-CN" altLang="zh-CN" sz="1000" b="1"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  </a:t>
            </a:r>
            <a:r>
              <a:rPr lang="zh-CN" altLang="zh-CN" sz="1200" b="1"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 </a:t>
            </a:r>
            <a:r>
              <a:rPr lang="zh-CN" altLang="zh-CN"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以高血压防治重大需求为导向，在三、五年内建立</a:t>
            </a:r>
            <a:r>
              <a:rPr lang="zh-CN" altLang="en-US"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广东省</a:t>
            </a:r>
            <a:r>
              <a:rPr lang="zh-CN" altLang="zh-CN"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高血压研究队列</a:t>
            </a:r>
            <a:r>
              <a:rPr lang="zh-CN" altLang="en-US"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a:t>
            </a:r>
            <a:r>
              <a:rPr lang="zh-CN" altLang="zh-CN"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争创具有国内</a:t>
            </a:r>
            <a:r>
              <a:rPr lang="zh-CN" altLang="en-US"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外</a:t>
            </a:r>
            <a:r>
              <a:rPr lang="zh-CN" altLang="zh-CN"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重大影响力的标志性成果，形成具有国内一流水平的研究团队</a:t>
            </a:r>
            <a:endPar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342900" marR="0" lvl="0" indent="-342900" algn="l" defTabSz="914400" rtl="0" eaLnBrk="0" fontAlgn="base" latinLnBrk="0" hangingPunct="0">
              <a:lnSpc>
                <a:spcPct val="100000"/>
              </a:lnSpc>
              <a:spcBef>
                <a:spcPct val="20000"/>
              </a:spcBef>
              <a:spcAft>
                <a:spcPct val="0"/>
              </a:spcAft>
              <a:buClr>
                <a:srgbClr val="FF0000"/>
              </a:buClr>
              <a:buSzTx/>
              <a:buFont typeface="Wingdings" panose="05000000000000000000" pitchFamily="2" charset="2"/>
              <a:buChar char="u"/>
              <a:defRPr/>
            </a:pPr>
            <a:r>
              <a:rPr lang="zh-CN" altLang="zh-CN"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在</a:t>
            </a:r>
            <a:r>
              <a:rPr lang="zh-CN" altLang="en-US"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广东省基层开展社区高血压防治网络的</a:t>
            </a:r>
            <a:r>
              <a:rPr lang="zh-CN" altLang="zh-CN"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建</a:t>
            </a:r>
            <a:r>
              <a:rPr lang="zh-CN" altLang="en-US"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设</a:t>
            </a:r>
            <a:r>
              <a:rPr lang="en-US" altLang="zh-CN"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10</a:t>
            </a:r>
            <a:r>
              <a:rPr lang="zh-CN" altLang="en-US"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年；</a:t>
            </a:r>
            <a:endParaRPr kumimoji="0" lang="en-US" altLang="zh-CN" sz="120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a:p>
            <a:pPr marL="342900" marR="0" lvl="0" indent="-342900" algn="l" defTabSz="914400" rtl="0" eaLnBrk="0" fontAlgn="base" latinLnBrk="0" hangingPunct="0">
              <a:lnSpc>
                <a:spcPct val="100000"/>
              </a:lnSpc>
              <a:spcBef>
                <a:spcPct val="20000"/>
              </a:spcBef>
              <a:spcAft>
                <a:spcPct val="0"/>
              </a:spcAft>
              <a:buClr>
                <a:srgbClr val="FF0000"/>
              </a:buClr>
              <a:buSzTx/>
              <a:buFont typeface="Wingdings" panose="05000000000000000000" pitchFamily="2" charset="2"/>
              <a:buChar char="u"/>
              <a:defRPr/>
            </a:pPr>
            <a:r>
              <a:rPr lang="zh-CN" altLang="en-US"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建立了临床研究队列；并建立研究队列对象的生物标本库及数据库；</a:t>
            </a:r>
            <a:endParaRPr kumimoji="0" lang="en-US" altLang="zh-CN" sz="120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a:p>
            <a:pPr marL="342900" marR="0" lvl="0" indent="-342900" algn="l" defTabSz="914400" rtl="0" eaLnBrk="0" fontAlgn="base" latinLnBrk="0" hangingPunct="0">
              <a:lnSpc>
                <a:spcPct val="100000"/>
              </a:lnSpc>
              <a:spcBef>
                <a:spcPct val="20000"/>
              </a:spcBef>
              <a:spcAft>
                <a:spcPct val="0"/>
              </a:spcAft>
              <a:buClr>
                <a:srgbClr val="FF0000"/>
              </a:buClr>
              <a:buSzTx/>
              <a:buFont typeface="Wingdings" panose="05000000000000000000" pitchFamily="2" charset="2"/>
              <a:buChar char="u"/>
              <a:defRPr/>
            </a:pPr>
            <a:r>
              <a:rPr lang="zh-CN" altLang="en-US"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开展前瞻性研究，研究方向聚焦高血压患者心血管疾病事件的预测、预防和个体化治疗。同时，我们结合基础研究，重点集中在高血压靶器官损害的靶点研究，寻找用于预测评估的生物标志物。</a:t>
            </a:r>
            <a:endParaRPr lang="en-US" altLang="zh-CN"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endParaRPr>
          </a:p>
          <a:p>
            <a:pPr marL="342900" marR="0" lvl="0" indent="-342900" algn="l" defTabSz="914400" rtl="0" eaLnBrk="0" fontAlgn="base" latinLnBrk="0" hangingPunct="0">
              <a:lnSpc>
                <a:spcPct val="100000"/>
              </a:lnSpc>
              <a:spcBef>
                <a:spcPct val="20000"/>
              </a:spcBef>
              <a:spcAft>
                <a:spcPct val="0"/>
              </a:spcAft>
              <a:buClr>
                <a:srgbClr val="FF0000"/>
              </a:buClr>
              <a:buSzTx/>
              <a:buFont typeface="Wingdings" panose="05000000000000000000" pitchFamily="2" charset="2"/>
              <a:buChar char="u"/>
              <a:defRPr/>
            </a:pPr>
            <a:r>
              <a:rPr lang="zh-CN" altLang="en-US"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牵头的血压正常高值合并糖尿病的研究（</a:t>
            </a:r>
            <a:r>
              <a:rPr lang="en-US" altLang="zh-CN"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IPAD</a:t>
            </a:r>
            <a:r>
              <a:rPr lang="zh-CN" altLang="en-US"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研究）正在全国</a:t>
            </a:r>
            <a:r>
              <a:rPr lang="en-US" altLang="zh-CN"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100</a:t>
            </a:r>
            <a:r>
              <a:rPr lang="zh-CN" altLang="en-US" sz="1200" noProof="0" dirty="0">
                <a:ln>
                  <a:noFill/>
                </a:ln>
                <a:solidFill>
                  <a:schemeClr val="tx1">
                    <a:lumMod val="75000"/>
                    <a:lumOff val="25000"/>
                  </a:schemeClr>
                </a:solidFill>
                <a:effectLst/>
                <a:uLnTx/>
                <a:uFillTx/>
                <a:latin typeface="微软雅黑" panose="020B0503020204020204" charset="-122"/>
                <a:ea typeface="微软雅黑" panose="020B0503020204020204" charset="-122"/>
                <a:sym typeface="+mn-ea"/>
              </a:rPr>
              <a:t>多家医疗机构开展</a:t>
            </a:r>
            <a:endParaRPr kumimoji="0" lang="zh-CN" altLang="en-US" sz="120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a:p>
            <a:pPr lvl="0" eaLnBrk="1" hangingPunct="1">
              <a:lnSpc>
                <a:spcPct val="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研究成果</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l" eaLnBrk="1" hangingPunct="1">
              <a:lnSpc>
                <a:spcPct val="120000"/>
              </a:lnSpc>
              <a:spcBef>
                <a:spcPts val="600"/>
              </a:spcBef>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目前，承担了1项“十三五”国家重点研发项目中课题负责人，承担了广东省重大课题2项，市科技重大专项1项，参与“十三五”国家重点研发项目1项、省/市科技计划重点/重大及企业合作项目等10多项。参与国际多中心临床研究近10项。主持全国多中心临床研究1项。可支配基金1700万元。近三年发表</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SCI</a:t>
            </a:r>
            <a:r>
              <a:rPr lang="en-US" altLang="zh-CN" sz="1200" dirty="0">
                <a:solidFill>
                  <a:prstClr val="black"/>
                </a:solidFill>
                <a:latin typeface="微软雅黑" panose="020B0503020204020204" charset="-122"/>
                <a:ea typeface="微软雅黑" panose="020B0503020204020204" charset="-122"/>
              </a:rPr>
              <a:t>70</a:t>
            </a:r>
            <a:r>
              <a:rPr lang="zh-CN" altLang="en-US" sz="1200">
                <a:solidFill>
                  <a:prstClr val="black"/>
                </a:solidFill>
                <a:latin typeface="微软雅黑" panose="020B0503020204020204" charset="-122"/>
                <a:ea typeface="微软雅黑" panose="020B0503020204020204" charset="-122"/>
              </a:rPr>
              <a:t>多篇。</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l"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60375"/>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姓  名 冯颖青</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2640330" y="519430"/>
            <a:ext cx="8061325"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主任医师</a:t>
            </a:r>
            <a:r>
              <a:rPr kumimoji="0" lang="zh-CN" altLang="en-US" sz="1400" b="1" i="0" u="none" strike="noStrike" kern="1200" cap="none" spc="120" normalizeH="0" noProof="0" dirty="0">
                <a:ln>
                  <a:noFill/>
                </a:ln>
                <a:solidFill>
                  <a:srgbClr val="FFFFFF"/>
                </a:solidFill>
                <a:effectLst/>
                <a:uLnTx/>
                <a:uFillTx/>
                <a:latin typeface="微软雅黑" panose="020B0503020204020204" charset="-122"/>
                <a:ea typeface="微软雅黑" panose="020B0503020204020204" charset="-122"/>
                <a:cs typeface="+mn-cs"/>
              </a:rPr>
              <a:t> </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教授 博士研究生导师</a:t>
            </a:r>
            <a:endPar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广东省人民医院</a:t>
            </a:r>
            <a:r>
              <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a:t>
            </a:r>
            <a:r>
              <a:rPr kumimoji="0" lang="zh-CN"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广东省心血管病研究所</a:t>
            </a:r>
            <a:r>
              <a:rPr kumimoji="0" lang="en-US"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a:t>
            </a:r>
            <a:r>
              <a:rPr kumimoji="0" lang="zh-CN" altLang="zh-CN"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广东省心血管病中心副主任，高血压病研究室主任</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929281" cy="52322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仅填写</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2020</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年招生专业和类型</a:t>
            </a:r>
            <a:endPar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，供学生参</a:t>
            </a:r>
            <a:r>
              <a:rPr lang="zh-CN" altLang="en-US" sz="1400" b="1" dirty="0">
                <a:solidFill>
                  <a:prstClr val="black"/>
                </a:solidFill>
                <a:latin typeface="微软雅黑" panose="020B0503020204020204" charset="-122"/>
                <a:ea typeface="微软雅黑" panose="020B0503020204020204" charset="-122"/>
              </a:rPr>
              <a:t>考</a:t>
            </a:r>
            <a:r>
              <a:rPr kumimoji="0" lang="en-US" altLang="zh-CN"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5880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384209"/>
            <a:ext cx="4131259" cy="732188"/>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rtl="0" eaLnBrk="1" latinLnBrk="0" hangingPunct="1">
              <a:lnSpc>
                <a:spcPct val="120000"/>
              </a:lnSpc>
              <a:spcBef>
                <a:spcPct val="0"/>
              </a:spcBef>
              <a:spcAft>
                <a:spcPct val="0"/>
              </a:spcAft>
              <a:buNone/>
            </a:pPr>
            <a:r>
              <a:rPr lang="zh-CN" altLang="en-US" sz="1200" dirty="0">
                <a:solidFill>
                  <a:srgbClr val="000000"/>
                </a:solidFill>
                <a:latin typeface="微软雅黑" panose="020B0503020204020204" charset="-122"/>
                <a:ea typeface="微软雅黑" panose="020B0503020204020204" charset="-122"/>
                <a:sym typeface="+mn-ea"/>
              </a:rPr>
              <a:t>广东省心血管病研究所 博士  </a:t>
            </a:r>
            <a:r>
              <a:rPr lang="en-US" altLang="zh-CN" sz="1200" dirty="0">
                <a:solidFill>
                  <a:srgbClr val="000000"/>
                </a:solidFill>
                <a:latin typeface="微软雅黑" panose="020B0503020204020204" charset="-122"/>
                <a:ea typeface="微软雅黑" panose="020B0503020204020204" charset="-122"/>
                <a:sym typeface="+mn-ea"/>
              </a:rPr>
              <a:t>2010 </a:t>
            </a:r>
            <a:endParaRPr lang="en-US" altLang="zh-CN" sz="1200" dirty="0">
              <a:solidFill>
                <a:srgbClr val="000000"/>
              </a:solidFill>
              <a:latin typeface="微软雅黑" panose="020B0503020204020204" charset="-122"/>
              <a:ea typeface="微软雅黑" panose="020B0503020204020204" charset="-122"/>
              <a:sym typeface="+mn-ea"/>
            </a:endParaRPr>
          </a:p>
          <a:p>
            <a:pPr marL="0" marR="0" lvl="0" indent="0" algn="l" rtl="0" eaLnBrk="1" latinLnBrk="0" hangingPunct="1">
              <a:lnSpc>
                <a:spcPct val="120000"/>
              </a:lnSpc>
              <a:spcBef>
                <a:spcPct val="0"/>
              </a:spcBef>
              <a:spcAft>
                <a:spcPct val="0"/>
              </a:spcAft>
              <a:buNone/>
            </a:pPr>
            <a:r>
              <a:rPr lang="zh-CN" altLang="en-US" sz="1200" dirty="0">
                <a:solidFill>
                  <a:srgbClr val="000000"/>
                </a:solidFill>
                <a:latin typeface="微软雅黑" panose="020B0503020204020204" charset="-122"/>
                <a:ea typeface="微软雅黑" panose="020B0503020204020204" charset="-122"/>
                <a:sym typeface="+mn-ea"/>
              </a:rPr>
              <a:t>广东省人民医院心内科 （</a:t>
            </a:r>
            <a:r>
              <a:rPr lang="en-US" altLang="zh-CN" sz="1200" dirty="0">
                <a:solidFill>
                  <a:srgbClr val="000000"/>
                </a:solidFill>
                <a:latin typeface="微软雅黑" panose="020B0503020204020204" charset="-122"/>
                <a:ea typeface="微软雅黑" panose="020B0503020204020204" charset="-122"/>
                <a:sym typeface="+mn-ea"/>
              </a:rPr>
              <a:t>1990-</a:t>
            </a:r>
            <a:r>
              <a:rPr lang="zh-CN" altLang="en-US" sz="1200" dirty="0">
                <a:solidFill>
                  <a:srgbClr val="000000"/>
                </a:solidFill>
                <a:latin typeface="微软雅黑" panose="020B0503020204020204" charset="-122"/>
                <a:ea typeface="微软雅黑" panose="020B0503020204020204" charset="-122"/>
                <a:sym typeface="+mn-ea"/>
              </a:rPr>
              <a:t>至今），主任医师，博导</a:t>
            </a:r>
            <a:r>
              <a:rPr lang="en-US" altLang="zh-CN" sz="1200" dirty="0">
                <a:solidFill>
                  <a:srgbClr val="000000"/>
                </a:solidFill>
                <a:latin typeface="微软雅黑" panose="020B0503020204020204" charset="-122"/>
                <a:ea typeface="微软雅黑" panose="020B0503020204020204" charset="-122"/>
                <a:sym typeface="+mn-ea"/>
              </a:rPr>
              <a:t>  </a:t>
            </a:r>
            <a:endParaRPr kumimoji="0" lang="zh-CN" altLang="en-US" sz="12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79503" y="3705702"/>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62078" y="3731102"/>
            <a:ext cx="3813175" cy="252285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欧洲心脏病fellow</a:t>
            </a:r>
            <a:endPar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中国高血压联盟常务理事</a:t>
            </a:r>
            <a:endPar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中国医师协会高血压专业委员常委兼干事</a:t>
            </a:r>
            <a:endPar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中华医学会心血管分会高血压学组副组长</a:t>
            </a:r>
            <a:endPar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中国医促会高血压专委会副主任委员</a:t>
            </a:r>
            <a:endPar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中国医药教育协会专家委员会高血压专业委员会常委</a:t>
            </a:r>
            <a:endPar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广东省医师协会高血压专业委员会主任委员</a:t>
            </a:r>
            <a:endPar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广东省医学会心血管病分会常委</a:t>
            </a:r>
            <a:endPar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rPr>
              <a:t>《 The Journal of Clinical Hypertension》 </a:t>
            </a:r>
            <a:r>
              <a:rPr lang="zh-CN" altLang="en-US" sz="1200" dirty="0">
                <a:solidFill>
                  <a:prstClr val="black"/>
                </a:solidFill>
                <a:latin typeface="微软雅黑" panose="020B0503020204020204" charset="-122"/>
                <a:ea typeface="微软雅黑" panose="020B0503020204020204" charset="-122"/>
              </a:rPr>
              <a:t>副主编，</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中华高血压杂志</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编委，</a:t>
            </a:r>
            <a:r>
              <a:rPr lang="en-US" altLang="zh-CN" sz="1200" dirty="0">
                <a:solidFill>
                  <a:prstClr val="black"/>
                </a:solidFill>
                <a:latin typeface="微软雅黑" panose="020B0503020204020204" charset="-122"/>
                <a:ea typeface="微软雅黑" panose="020B0503020204020204" charset="-122"/>
              </a:rPr>
              <a:t>《JACC</a:t>
            </a:r>
            <a:r>
              <a:rPr lang="zh-CN" altLang="en-US" sz="1200" dirty="0">
                <a:solidFill>
                  <a:prstClr val="black"/>
                </a:solidFill>
                <a:latin typeface="微软雅黑" panose="020B0503020204020204" charset="-122"/>
                <a:ea typeface="微软雅黑" panose="020B0503020204020204" charset="-122"/>
              </a:rPr>
              <a:t>中文版</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编委，</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r>
              <a:rPr lang="en-US" altLang="zh-CN" sz="1200" dirty="0">
                <a:solidFill>
                  <a:prstClr val="black"/>
                </a:solidFill>
                <a:latin typeface="微软雅黑" panose="020B0503020204020204" charset="-122"/>
                <a:ea typeface="微软雅黑" panose="020B0503020204020204" charset="-122"/>
              </a:rPr>
              <a:t>《Hypertension</a:t>
            </a:r>
            <a:r>
              <a:rPr lang="zh-CN" altLang="en-US" sz="1200" dirty="0">
                <a:solidFill>
                  <a:prstClr val="black"/>
                </a:solidFill>
                <a:latin typeface="微软雅黑" panose="020B0503020204020204" charset="-122"/>
                <a:ea typeface="微软雅黑" panose="020B0503020204020204" charset="-122"/>
              </a:rPr>
              <a:t>中文版</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编委，</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r>
              <a:rPr lang="en-US" altLang="zh-CN" sz="1200" dirty="0">
                <a:solidFill>
                  <a:prstClr val="black"/>
                </a:solidFill>
                <a:latin typeface="微软雅黑" panose="020B0503020204020204" charset="-122"/>
                <a:ea typeface="微软雅黑" panose="020B0503020204020204" charset="-122"/>
              </a:rPr>
              <a:t>《ESC Cardiovascular</a:t>
            </a:r>
            <a:r>
              <a:rPr lang="zh-CN" altLang="en-US" sz="1200" dirty="0">
                <a:solidFill>
                  <a:prstClr val="black"/>
                </a:solidFill>
                <a:latin typeface="微软雅黑" panose="020B0503020204020204" charset="-122"/>
                <a:ea typeface="微软雅黑" panose="020B0503020204020204" charset="-122"/>
              </a:rPr>
              <a:t>中文版</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编委</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6" name="文本框 12"/>
          <p:cNvSpPr txBox="1">
            <a:spLocks noChangeArrowheads="1"/>
          </p:cNvSpPr>
          <p:nvPr/>
        </p:nvSpPr>
        <p:spPr bwMode="auto">
          <a:xfrm>
            <a:off x="385781" y="1684547"/>
            <a:ext cx="1550595" cy="313932"/>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1200" dirty="0">
                <a:solidFill>
                  <a:prstClr val="black"/>
                </a:solidFill>
                <a:latin typeface="微软雅黑" panose="020B0503020204020204" charset="-122"/>
                <a:ea typeface="微软雅黑" panose="020B0503020204020204" charset="-122"/>
              </a:rPr>
              <a:t>插入导师图片</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3" name="图片 2" descr="D:\1桌面\冯颖青简历\冯颖青简历\444冯主任G2526-4\原图\3-200903-64793.jpg3-200903-64793"/>
          <p:cNvPicPr>
            <a:picLocks noChangeAspect="1"/>
          </p:cNvPicPr>
          <p:nvPr/>
        </p:nvPicPr>
        <p:blipFill>
          <a:blip r:embed="rId3"/>
          <a:srcRect/>
          <a:stretch>
            <a:fillRect/>
          </a:stretch>
        </p:blipFill>
        <p:spPr>
          <a:xfrm>
            <a:off x="446405" y="1116330"/>
            <a:ext cx="1828165" cy="274447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78331" y="1789708"/>
            <a:ext cx="3579813" cy="829945"/>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专业</a:t>
            </a:r>
            <a:r>
              <a:rPr lang="zh-CN" altLang="en-US" sz="1200" dirty="0" smtClean="0">
                <a:solidFill>
                  <a:prstClr val="black"/>
                </a:solidFill>
                <a:latin typeface="微软雅黑" panose="020B0503020204020204" charset="-122"/>
                <a:ea typeface="微软雅黑" panose="020B0503020204020204" charset="-122"/>
              </a:rPr>
              <a:t>硕士：</a:t>
            </a:r>
            <a:r>
              <a:rPr lang="en-US" altLang="zh-CN" sz="1200" dirty="0" smtClean="0">
                <a:solidFill>
                  <a:prstClr val="black"/>
                </a:solidFill>
                <a:latin typeface="微软雅黑" panose="020B0503020204020204" charset="-122"/>
                <a:ea typeface="微软雅黑" panose="020B0503020204020204" charset="-122"/>
              </a:rPr>
              <a:t>  </a:t>
            </a:r>
            <a:r>
              <a:rPr lang="en-US" altLang="zh-CN" sz="1200" dirty="0" smtClean="0">
                <a:solidFill>
                  <a:prstClr val="black"/>
                </a:solidFill>
                <a:latin typeface="微软雅黑" panose="020B0503020204020204" charset="-122"/>
                <a:ea typeface="微软雅黑" panose="020B0503020204020204" charset="-122"/>
                <a:sym typeface="+mn-ea"/>
              </a:rPr>
              <a:t>1002|临床医学 1</a:t>
            </a:r>
            <a:r>
              <a:rPr lang="zh-CN" altLang="en-US" sz="1200" dirty="0" smtClean="0">
                <a:solidFill>
                  <a:prstClr val="black"/>
                </a:solidFill>
                <a:latin typeface="微软雅黑" panose="020B0503020204020204" charset="-122"/>
                <a:ea typeface="微软雅黑" panose="020B0503020204020204" charset="-122"/>
                <a:sym typeface="+mn-ea"/>
              </a:rPr>
              <a:t>名</a:t>
            </a:r>
            <a:r>
              <a:rPr lang="en-US" altLang="zh-CN" sz="1200" dirty="0" smtClean="0">
                <a:solidFill>
                  <a:prstClr val="black"/>
                </a:solidFill>
                <a:latin typeface="微软雅黑" panose="020B0503020204020204" charset="-122"/>
                <a:ea typeface="微软雅黑" panose="020B0503020204020204" charset="-122"/>
                <a:sym typeface="+mn-ea"/>
              </a:rPr>
              <a:t>     </a:t>
            </a:r>
            <a:r>
              <a:rPr lang="en-US" altLang="zh-CN" sz="1200" dirty="0" smtClean="0">
                <a:solidFill>
                  <a:prstClr val="black"/>
                </a:solidFill>
                <a:latin typeface="微软雅黑" panose="020B0503020204020204" charset="-122"/>
                <a:ea typeface="微软雅黑" panose="020B0503020204020204" charset="-122"/>
              </a:rPr>
              <a:t>             </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r>
              <a:rPr lang="zh-CN" altLang="en-US" sz="1200" dirty="0" smtClean="0">
                <a:solidFill>
                  <a:prstClr val="black"/>
                </a:solidFill>
                <a:latin typeface="微软雅黑" panose="020B0503020204020204" charset="-122"/>
                <a:ea typeface="微软雅黑" panose="020B0503020204020204" charset="-122"/>
              </a:rPr>
              <a:t>学术硕士：</a:t>
            </a:r>
            <a:r>
              <a:rPr lang="en-US" altLang="zh-CN" sz="1200" dirty="0" smtClean="0">
                <a:solidFill>
                  <a:prstClr val="black"/>
                </a:solidFill>
                <a:latin typeface="微软雅黑" panose="020B0503020204020204" charset="-122"/>
                <a:ea typeface="微软雅黑" panose="020B0503020204020204" charset="-122"/>
              </a:rPr>
              <a:t>          </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smtClean="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30200" y="4103224"/>
            <a:ext cx="1920875" cy="975995"/>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en-US" altLang="zh-CN" sz="1200" noProof="0" dirty="0">
                <a:ln>
                  <a:noFill/>
                </a:ln>
                <a:solidFill>
                  <a:prstClr val="black"/>
                </a:solidFill>
                <a:effectLst/>
                <a:uLnTx/>
                <a:uFillTx/>
                <a:latin typeface="微软雅黑" panose="020B0503020204020204" charset="-122"/>
                <a:ea typeface="微软雅黑" panose="020B0503020204020204" charset="-122"/>
                <a:sym typeface="+mn-ea"/>
              </a:rPr>
              <a:t>Tel: 13609006510</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sym typeface="+mn-ea"/>
              </a:rPr>
              <a:t>Office: </a:t>
            </a:r>
            <a:br>
              <a:rPr lang="en-US" altLang="zh-CN" sz="1200" dirty="0">
                <a:solidFill>
                  <a:prstClr val="black"/>
                </a:solidFill>
                <a:latin typeface="微软雅黑" panose="020B0503020204020204" charset="-122"/>
                <a:ea typeface="微软雅黑" panose="020B0503020204020204" charset="-122"/>
                <a:sym typeface="+mn-ea"/>
              </a:rPr>
            </a:br>
            <a:r>
              <a:rPr lang="en-US" altLang="zh-CN" sz="1200" noProof="0" dirty="0">
                <a:ln>
                  <a:noFill/>
                </a:ln>
                <a:solidFill>
                  <a:prstClr val="black"/>
                </a:solidFill>
                <a:effectLst/>
                <a:uLnTx/>
                <a:uFillTx/>
                <a:latin typeface="微软雅黑" panose="020B0503020204020204" charset="-122"/>
                <a:ea typeface="微软雅黑" panose="020B0503020204020204" charset="-122"/>
                <a:sym typeface="+mn-ea"/>
              </a:rPr>
              <a:t>Email: hbh1000@126.com</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358515" cy="52197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类型</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仅填写</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2022</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年招生专业</a:t>
            </a:r>
            <a:endPar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供学生参</a:t>
            </a:r>
            <a:r>
              <a:rPr lang="zh-CN" altLang="en-US" sz="1400" b="1" dirty="0" smtClean="0">
                <a:solidFill>
                  <a:prstClr val="black"/>
                </a:solidFill>
                <a:latin typeface="微软雅黑" panose="020B0503020204020204" charset="-122"/>
                <a:ea typeface="微软雅黑" panose="020B0503020204020204" charset="-122"/>
              </a:rPr>
              <a:t>考</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5880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384209"/>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4" name="图片 3"/>
          <p:cNvPicPr>
            <a:picLocks noChangeAspect="1"/>
          </p:cNvPicPr>
          <p:nvPr/>
        </p:nvPicPr>
        <p:blipFill>
          <a:blip r:embed="rId3"/>
          <a:stretch>
            <a:fillRect/>
          </a:stretch>
        </p:blipFill>
        <p:spPr>
          <a:xfrm>
            <a:off x="238262" y="1300163"/>
            <a:ext cx="1995389" cy="2666915"/>
          </a:xfrm>
          <a:prstGeom prst="rect">
            <a:avLst/>
          </a:prstGeom>
        </p:spPr>
      </p:pic>
      <p:sp>
        <p:nvSpPr>
          <p:cNvPr id="30" name="文本框 21"/>
          <p:cNvSpPr txBox="1">
            <a:spLocks noChangeArrowheads="1"/>
          </p:cNvSpPr>
          <p:nvPr/>
        </p:nvSpPr>
        <p:spPr bwMode="auto">
          <a:xfrm>
            <a:off x="594519" y="704"/>
            <a:ext cx="1605756" cy="658257"/>
          </a:xfrm>
          <a:prstGeom prst="rect">
            <a:avLst/>
          </a:prstGeom>
          <a:noFill/>
          <a:ln w="9525">
            <a:noFill/>
            <a:miter lim="800000"/>
          </a:ln>
        </p:spPr>
        <p:txBody>
          <a:bodyPr wrap="square">
            <a:spAutoFit/>
          </a:bodyPr>
          <a:p>
            <a:pPr lvl="0" eaLnBrk="1" hangingPunct="1">
              <a:lnSpc>
                <a:spcPct val="120000"/>
              </a:lnSpc>
              <a:defRPr/>
            </a:pPr>
            <a:r>
              <a:rPr kumimoji="0" lang="zh-CN" altLang="en-US" sz="16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工作单位：</a:t>
            </a:r>
            <a:endParaRPr kumimoji="0" lang="en-US" altLang="zh-CN" sz="16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lvl="0" eaLnBrk="1" hangingPunct="1">
              <a:lnSpc>
                <a:spcPct val="120000"/>
              </a:lnSpc>
              <a:defRPr/>
            </a:pPr>
            <a:r>
              <a:rPr kumimoji="0" lang="zh-CN" altLang="en-US" sz="16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广东省人民医院</a:t>
            </a:r>
            <a:endParaRPr kumimoji="0" lang="en-US" altLang="zh-CN" sz="16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pic>
        <p:nvPicPr>
          <p:cNvPr id="3" name="图片 2"/>
          <p:cNvPicPr>
            <a:picLocks noChangeAspect="1"/>
          </p:cNvPicPr>
          <p:nvPr/>
        </p:nvPicPr>
        <p:blipFill>
          <a:blip r:embed="rId1" cstate="print"/>
          <a:srcRect t="3896" r="91544" b="3088"/>
          <a:stretch>
            <a:fillRect/>
          </a:stretch>
        </p:blipFill>
        <p:spPr bwMode="auto">
          <a:xfrm>
            <a:off x="2513705" y="5129205"/>
            <a:ext cx="309562" cy="358775"/>
          </a:xfrm>
          <a:prstGeom prst="rect">
            <a:avLst/>
          </a:prstGeom>
          <a:noFill/>
          <a:ln w="9525">
            <a:noFill/>
            <a:miter lim="800000"/>
            <a:headEnd/>
            <a:tailEnd/>
          </a:ln>
        </p:spPr>
      </p:pic>
      <p:sp>
        <p:nvSpPr>
          <p:cNvPr id="5" name="文本框 25"/>
          <p:cNvSpPr txBox="1">
            <a:spLocks noChangeArrowheads="1"/>
          </p:cNvSpPr>
          <p:nvPr/>
        </p:nvSpPr>
        <p:spPr bwMode="auto">
          <a:xfrm>
            <a:off x="2739356" y="5147827"/>
            <a:ext cx="902811" cy="307777"/>
          </a:xfrm>
          <a:prstGeom prst="rect">
            <a:avLst/>
          </a:prstGeom>
          <a:noFill/>
          <a:ln w="9525">
            <a:noFill/>
            <a:miter lim="800000"/>
          </a:ln>
        </p:spPr>
        <p:txBody>
          <a:bodyPr wrap="none">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招生要求</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28" name="图片 27"/>
          <p:cNvPicPr>
            <a:picLocks noChangeAspect="1"/>
          </p:cNvPicPr>
          <p:nvPr/>
        </p:nvPicPr>
        <p:blipFill>
          <a:blip r:embed="rId1" cstate="print"/>
          <a:srcRect t="3896" r="91544" b="3088"/>
          <a:stretch>
            <a:fillRect/>
          </a:stretch>
        </p:blipFill>
        <p:spPr bwMode="auto">
          <a:xfrm>
            <a:off x="433044" y="5388777"/>
            <a:ext cx="309562" cy="358775"/>
          </a:xfrm>
          <a:prstGeom prst="rect">
            <a:avLst/>
          </a:prstGeom>
          <a:noFill/>
          <a:ln w="9525">
            <a:noFill/>
            <a:miter lim="800000"/>
            <a:headEnd/>
            <a:tailEnd/>
          </a:ln>
        </p:spPr>
      </p:pic>
      <p:sp>
        <p:nvSpPr>
          <p:cNvPr id="32" name="文本框 25"/>
          <p:cNvSpPr txBox="1">
            <a:spLocks noChangeArrowheads="1"/>
          </p:cNvSpPr>
          <p:nvPr/>
        </p:nvSpPr>
        <p:spPr bwMode="auto">
          <a:xfrm>
            <a:off x="658695" y="5407399"/>
            <a:ext cx="902811" cy="307777"/>
          </a:xfrm>
          <a:prstGeom prst="rect">
            <a:avLst/>
          </a:prstGeom>
          <a:noFill/>
          <a:ln w="9525">
            <a:noFill/>
            <a:miter lim="800000"/>
          </a:ln>
        </p:spPr>
        <p:txBody>
          <a:bodyPr wrap="none">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学科简介</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3" name="文本框 11"/>
          <p:cNvSpPr txBox="1">
            <a:spLocks noChangeArrowheads="1"/>
          </p:cNvSpPr>
          <p:nvPr/>
        </p:nvSpPr>
        <p:spPr bwMode="auto">
          <a:xfrm>
            <a:off x="452481" y="5760048"/>
            <a:ext cx="1781171" cy="275590"/>
          </a:xfrm>
          <a:prstGeom prst="rect">
            <a:avLst/>
          </a:prstGeom>
          <a:noFill/>
          <a:ln w="9525">
            <a:noFill/>
            <a:miter lim="800000"/>
          </a:ln>
        </p:spPr>
        <p:txBody>
          <a:bodyPr wrap="square">
            <a:spAutoFit/>
          </a:bodyPr>
          <a:p>
            <a:pPr marL="171450" lvl="0" indent="-171450" eaLnBrk="1" hangingPunct="1">
              <a:buFont typeface="Arial" panose="020B0604020202090204" pitchFamily="34" charset="0"/>
              <a:buChar char="•"/>
              <a:defRPr/>
            </a:pPr>
            <a:r>
              <a:rPr lang="zh-CN" altLang="en-US" sz="1200" dirty="0" smtClean="0">
                <a:solidFill>
                  <a:schemeClr val="tx1"/>
                </a:solidFill>
                <a:latin typeface="微软雅黑" panose="020B0503020204020204" charset="-122"/>
                <a:ea typeface="微软雅黑" panose="020B0503020204020204" charset="-122"/>
                <a:sym typeface="+mn-ea"/>
              </a:rPr>
              <a:t>全国临床重点专科</a:t>
            </a:r>
            <a:endParaRPr lang="zh-CN" altLang="en-US" sz="1200" dirty="0" smtClean="0">
              <a:solidFill>
                <a:schemeClr val="tx1"/>
              </a:solidFill>
              <a:latin typeface="微软雅黑" panose="020B0503020204020204" charset="-122"/>
              <a:ea typeface="微软雅黑" panose="020B0503020204020204" charset="-122"/>
              <a:sym typeface="+mn-ea"/>
            </a:endParaRPr>
          </a:p>
        </p:txBody>
      </p:sp>
      <p:sp>
        <p:nvSpPr>
          <p:cNvPr id="29" name="文本框 28"/>
          <p:cNvSpPr txBox="1"/>
          <p:nvPr/>
        </p:nvSpPr>
        <p:spPr>
          <a:xfrm>
            <a:off x="2426667" y="5512739"/>
            <a:ext cx="9346187" cy="953135"/>
          </a:xfrm>
          <a:prstGeom prst="rect">
            <a:avLst/>
          </a:prstGeom>
          <a:noFill/>
        </p:spPr>
        <p:txBody>
          <a:bodyPr wrap="square">
            <a:spAutoFit/>
          </a:bodyPr>
          <a:p>
            <a:pPr marL="285750" indent="-285750">
              <a:buFont typeface="Arial" panose="020B0604020202090204" pitchFamily="34" charset="0"/>
              <a:buChar char="•"/>
            </a:pPr>
            <a:r>
              <a:rPr lang="zh-CN" altLang="en-US" sz="1400" b="1" dirty="0">
                <a:latin typeface="微软雅黑" panose="020B0503020204020204" charset="-122"/>
                <a:ea typeface="微软雅黑" panose="020B0503020204020204" charset="-122"/>
                <a:cs typeface="微软雅黑" panose="020B0503020204020204" charset="-122"/>
              </a:rPr>
              <a:t>基本条件：</a:t>
            </a:r>
            <a:endParaRPr lang="zh-CN" altLang="en-US" sz="1400" b="1" dirty="0">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90204" pitchFamily="34" charset="0"/>
              <a:buChar char="•"/>
            </a:pPr>
            <a:r>
              <a:rPr lang="zh-CN" altLang="en-US" sz="1400" dirty="0">
                <a:latin typeface="微软雅黑" panose="020B0503020204020204" charset="-122"/>
                <a:ea typeface="微软雅黑" panose="020B0503020204020204" charset="-122"/>
                <a:cs typeface="微软雅黑" panose="020B0503020204020204" charset="-122"/>
              </a:rPr>
              <a:t>具有一定科研基础和上进心</a:t>
            </a:r>
            <a:endParaRPr lang="zh-CN" altLang="en-US" sz="1400" dirty="0">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90204" pitchFamily="34" charset="0"/>
              <a:buChar char="•"/>
            </a:pPr>
            <a:r>
              <a:rPr lang="zh-CN" altLang="en-US" sz="1400" dirty="0">
                <a:latin typeface="微软雅黑" panose="020B0503020204020204" charset="-122"/>
                <a:ea typeface="微软雅黑" panose="020B0503020204020204" charset="-122"/>
                <a:cs typeface="微软雅黑" panose="020B0503020204020204" charset="-122"/>
              </a:rPr>
              <a:t>具有良好的团队协作能力和独立开展科研工作能力</a:t>
            </a:r>
            <a:endParaRPr lang="zh-CN" altLang="en-US" sz="1400" dirty="0">
              <a:latin typeface="微软雅黑" panose="020B0503020204020204" charset="-122"/>
              <a:ea typeface="微软雅黑" panose="020B0503020204020204" charset="-122"/>
              <a:cs typeface="微软雅黑" panose="020B0503020204020204" charset="-122"/>
            </a:endParaRPr>
          </a:p>
          <a:p>
            <a:pPr marL="285750" indent="-285750">
              <a:buFont typeface="Arial" panose="020B0604020202090204" pitchFamily="34" charset="0"/>
              <a:buChar char="•"/>
            </a:pPr>
            <a:r>
              <a:rPr lang="zh-CN" altLang="en-US" sz="1400" b="1" dirty="0">
                <a:latin typeface="微软雅黑" panose="020B0503020204020204" charset="-122"/>
                <a:ea typeface="微软雅黑" panose="020B0503020204020204" charset="-122"/>
                <a:cs typeface="微软雅黑" panose="020B0503020204020204" charset="-122"/>
              </a:rPr>
              <a:t>岗位职责：</a:t>
            </a:r>
            <a:r>
              <a:rPr lang="zh-CN" altLang="en-US" sz="1400" dirty="0">
                <a:latin typeface="微软雅黑" panose="020B0503020204020204" charset="-122"/>
                <a:ea typeface="微软雅黑" panose="020B0503020204020204" charset="-122"/>
                <a:cs typeface="微软雅黑" panose="020B0503020204020204" charset="-122"/>
              </a:rPr>
              <a:t>开展科学研究工作，撰写论文，国际学术交流，积极申请各类科研项目</a:t>
            </a:r>
            <a:endParaRPr lang="zh-CN" altLang="en-US" sz="1400" dirty="0">
              <a:latin typeface="微软雅黑" panose="020B0503020204020204" charset="-122"/>
              <a:ea typeface="微软雅黑" panose="020B0503020204020204" charset="-122"/>
              <a:cs typeface="微软雅黑" panose="020B0503020204020204" charset="-122"/>
            </a:endParaRPr>
          </a:p>
        </p:txBody>
      </p:sp>
      <p:sp>
        <p:nvSpPr>
          <p:cNvPr id="34" name="文本框 33"/>
          <p:cNvSpPr txBox="1"/>
          <p:nvPr/>
        </p:nvSpPr>
        <p:spPr>
          <a:xfrm>
            <a:off x="2526009" y="2657741"/>
            <a:ext cx="4402924" cy="2030095"/>
          </a:xfrm>
          <a:prstGeom prst="rect">
            <a:avLst/>
          </a:prstGeom>
          <a:noFill/>
        </p:spPr>
        <p:txBody>
          <a:bodyPr wrap="square">
            <a:spAutoFit/>
          </a:bodyPr>
          <a:p>
            <a:pPr marL="171450" indent="-171450" latinLnBrk="0">
              <a:lnSpc>
                <a:spcPct val="150000"/>
              </a:lnSpc>
              <a:buFont typeface="Arial" panose="020B0604020202090204" pitchFamily="34" charset="0"/>
              <a:buChar char="•"/>
            </a:pPr>
            <a:r>
              <a:rPr lang="zh-CN" altLang="en-US" sz="1200" dirty="0">
                <a:latin typeface="微软雅黑" panose="020B0503020204020204" charset="-122"/>
                <a:ea typeface="微软雅黑" panose="020B0503020204020204" charset="-122"/>
                <a:cs typeface="微软雅黑" panose="020B0503020204020204" charset="-122"/>
              </a:rPr>
              <a:t>1984-9至1989-7, 郑州大学, 临床医学, 学士</a:t>
            </a:r>
            <a:endParaRPr lang="en-US" altLang="zh-CN" sz="1200" dirty="0">
              <a:latin typeface="微软雅黑" panose="020B0503020204020204" charset="-122"/>
              <a:ea typeface="微软雅黑" panose="020B0503020204020204" charset="-122"/>
              <a:cs typeface="微软雅黑" panose="020B0503020204020204" charset="-122"/>
            </a:endParaRPr>
          </a:p>
          <a:p>
            <a:pPr marL="171450" indent="-171450" latinLnBrk="0">
              <a:lnSpc>
                <a:spcPct val="150000"/>
              </a:lnSpc>
              <a:buFont typeface="Arial" panose="020B0604020202090204" pitchFamily="34" charset="0"/>
              <a:buChar char="•"/>
            </a:pPr>
            <a:r>
              <a:rPr lang="en-US" altLang="zh-CN" sz="1200" dirty="0">
                <a:latin typeface="微软雅黑" panose="020B0503020204020204" charset="-122"/>
                <a:ea typeface="微软雅黑" panose="020B0503020204020204" charset="-122"/>
                <a:cs typeface="微软雅黑" panose="020B0503020204020204" charset="-122"/>
              </a:rPr>
              <a:t>1989-7</a:t>
            </a:r>
            <a:r>
              <a:rPr lang="zh-CN" altLang="en-US" sz="1200" dirty="0">
                <a:latin typeface="微软雅黑" panose="020B0503020204020204" charset="-122"/>
                <a:ea typeface="微软雅黑" panose="020B0503020204020204" charset="-122"/>
                <a:cs typeface="微软雅黑" panose="020B0503020204020204" charset="-122"/>
              </a:rPr>
              <a:t>至</a:t>
            </a:r>
            <a:r>
              <a:rPr lang="en-US" altLang="zh-CN" sz="1200" dirty="0">
                <a:latin typeface="微软雅黑" panose="020B0503020204020204" charset="-122"/>
                <a:ea typeface="微软雅黑" panose="020B0503020204020204" charset="-122"/>
                <a:cs typeface="微软雅黑" panose="020B0503020204020204" charset="-122"/>
              </a:rPr>
              <a:t>1996-8, </a:t>
            </a:r>
            <a:r>
              <a:rPr lang="zh-CN" altLang="en-US" sz="1200" dirty="0">
                <a:latin typeface="微软雅黑" panose="020B0503020204020204" charset="-122"/>
                <a:ea typeface="微软雅黑" panose="020B0503020204020204" charset="-122"/>
                <a:cs typeface="微软雅黑" panose="020B0503020204020204" charset="-122"/>
              </a:rPr>
              <a:t>解放军第</a:t>
            </a:r>
            <a:r>
              <a:rPr lang="en-US" altLang="zh-CN" sz="1200" dirty="0">
                <a:latin typeface="微软雅黑" panose="020B0503020204020204" charset="-122"/>
                <a:ea typeface="微软雅黑" panose="020B0503020204020204" charset="-122"/>
                <a:cs typeface="微软雅黑" panose="020B0503020204020204" charset="-122"/>
              </a:rPr>
              <a:t>460</a:t>
            </a:r>
            <a:r>
              <a:rPr lang="zh-CN" altLang="en-US" sz="1200" dirty="0">
                <a:latin typeface="微软雅黑" panose="020B0503020204020204" charset="-122"/>
                <a:ea typeface="微软雅黑" panose="020B0503020204020204" charset="-122"/>
                <a:cs typeface="微软雅黑" panose="020B0503020204020204" charset="-122"/>
              </a:rPr>
              <a:t>医院</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普通外科</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住院医师</a:t>
            </a:r>
            <a:endParaRPr lang="en-US" altLang="zh-CN" sz="1200" dirty="0">
              <a:latin typeface="微软雅黑" panose="020B0503020204020204" charset="-122"/>
              <a:ea typeface="微软雅黑" panose="020B0503020204020204" charset="-122"/>
              <a:cs typeface="微软雅黑" panose="020B0503020204020204" charset="-122"/>
            </a:endParaRPr>
          </a:p>
          <a:p>
            <a:pPr marL="171450" indent="-171450" latinLnBrk="0">
              <a:lnSpc>
                <a:spcPct val="150000"/>
              </a:lnSpc>
              <a:buFont typeface="Arial" panose="020B0604020202090204" pitchFamily="34" charset="0"/>
              <a:buChar char="•"/>
            </a:pPr>
            <a:r>
              <a:rPr lang="zh-CN" altLang="en-US" sz="1200" dirty="0">
                <a:latin typeface="微软雅黑" panose="020B0503020204020204" charset="-122"/>
                <a:ea typeface="微软雅黑" panose="020B0503020204020204" charset="-122"/>
                <a:cs typeface="微软雅黑" panose="020B0503020204020204" charset="-122"/>
              </a:rPr>
              <a:t>1996-9至1999-6, 第一军医大学, 普通外科, 硕士</a:t>
            </a:r>
            <a:endParaRPr lang="en-US" altLang="zh-CN" sz="1200" dirty="0">
              <a:latin typeface="微软雅黑" panose="020B0503020204020204" charset="-122"/>
              <a:ea typeface="微软雅黑" panose="020B0503020204020204" charset="-122"/>
              <a:cs typeface="微软雅黑" panose="020B0503020204020204" charset="-122"/>
            </a:endParaRPr>
          </a:p>
          <a:p>
            <a:pPr marL="171450" indent="-171450" latinLnBrk="0">
              <a:lnSpc>
                <a:spcPct val="150000"/>
              </a:lnSpc>
              <a:buFont typeface="Arial" panose="020B0604020202090204" pitchFamily="34" charset="0"/>
              <a:buChar char="•"/>
            </a:pPr>
            <a:r>
              <a:rPr lang="zh-CN" altLang="en-US" sz="1200" dirty="0">
                <a:latin typeface="微软雅黑" panose="020B0503020204020204" charset="-122"/>
                <a:ea typeface="微软雅黑" panose="020B0503020204020204" charset="-122"/>
                <a:cs typeface="微软雅黑" panose="020B0503020204020204" charset="-122"/>
              </a:rPr>
              <a:t>1999-9至2002-6, 第一军医大学, 临床解剖学, 博士</a:t>
            </a:r>
            <a:endParaRPr lang="en-US" altLang="zh-CN" sz="1200" dirty="0">
              <a:latin typeface="微软雅黑" panose="020B0503020204020204" charset="-122"/>
              <a:ea typeface="微软雅黑" panose="020B0503020204020204" charset="-122"/>
              <a:cs typeface="微软雅黑" panose="020B0503020204020204" charset="-122"/>
            </a:endParaRPr>
          </a:p>
          <a:p>
            <a:pPr marL="171450" indent="-171450" latinLnBrk="0">
              <a:lnSpc>
                <a:spcPct val="150000"/>
              </a:lnSpc>
              <a:buFont typeface="Arial" panose="020B0604020202090204" pitchFamily="34" charset="0"/>
              <a:buChar char="•"/>
            </a:pPr>
            <a:r>
              <a:rPr lang="en-US" altLang="zh-CN" sz="1200" dirty="0">
                <a:latin typeface="微软雅黑" panose="020B0503020204020204" charset="-122"/>
                <a:ea typeface="微软雅黑" panose="020B0503020204020204" charset="-122"/>
                <a:cs typeface="微软雅黑" panose="020B0503020204020204" charset="-122"/>
              </a:rPr>
              <a:t>2002-7</a:t>
            </a:r>
            <a:r>
              <a:rPr lang="zh-CN" altLang="en-US" sz="1200" dirty="0">
                <a:latin typeface="微软雅黑" panose="020B0503020204020204" charset="-122"/>
                <a:ea typeface="微软雅黑" panose="020B0503020204020204" charset="-122"/>
                <a:cs typeface="微软雅黑" panose="020B0503020204020204" charset="-122"/>
              </a:rPr>
              <a:t>至</a:t>
            </a:r>
            <a:r>
              <a:rPr lang="en-US" altLang="zh-CN" sz="1200" dirty="0">
                <a:latin typeface="微软雅黑" panose="020B0503020204020204" charset="-122"/>
                <a:ea typeface="微软雅黑" panose="020B0503020204020204" charset="-122"/>
                <a:cs typeface="微软雅黑" panose="020B0503020204020204" charset="-122"/>
              </a:rPr>
              <a:t>2003-11, </a:t>
            </a:r>
            <a:r>
              <a:rPr lang="zh-CN" altLang="en-US" sz="1200" dirty="0">
                <a:latin typeface="微软雅黑" panose="020B0503020204020204" charset="-122"/>
                <a:ea typeface="微软雅黑" panose="020B0503020204020204" charset="-122"/>
                <a:cs typeface="微软雅黑" panose="020B0503020204020204" charset="-122"/>
              </a:rPr>
              <a:t>广东省人民医院</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普通外科</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主治医师</a:t>
            </a:r>
            <a:endParaRPr lang="en-US" altLang="zh-CN" sz="1200" dirty="0">
              <a:latin typeface="微软雅黑" panose="020B0503020204020204" charset="-122"/>
              <a:ea typeface="微软雅黑" panose="020B0503020204020204" charset="-122"/>
              <a:cs typeface="微软雅黑" panose="020B0503020204020204" charset="-122"/>
            </a:endParaRPr>
          </a:p>
          <a:p>
            <a:pPr marL="171450" indent="-171450" latinLnBrk="0">
              <a:lnSpc>
                <a:spcPct val="150000"/>
              </a:lnSpc>
              <a:buFont typeface="Arial" panose="020B0604020202090204" pitchFamily="34" charset="0"/>
              <a:buChar char="•"/>
            </a:pPr>
            <a:r>
              <a:rPr lang="en-US" altLang="zh-CN" sz="1200" dirty="0">
                <a:latin typeface="微软雅黑" panose="020B0503020204020204" charset="-122"/>
                <a:ea typeface="微软雅黑" panose="020B0503020204020204" charset="-122"/>
                <a:cs typeface="微软雅黑" panose="020B0503020204020204" charset="-122"/>
              </a:rPr>
              <a:t>2003-12</a:t>
            </a:r>
            <a:r>
              <a:rPr lang="zh-CN" altLang="en-US" sz="1200" dirty="0">
                <a:latin typeface="微软雅黑" panose="020B0503020204020204" charset="-122"/>
                <a:ea typeface="微软雅黑" panose="020B0503020204020204" charset="-122"/>
                <a:cs typeface="微软雅黑" panose="020B0503020204020204" charset="-122"/>
              </a:rPr>
              <a:t>至</a:t>
            </a:r>
            <a:r>
              <a:rPr lang="en-US" altLang="zh-CN" sz="1200" dirty="0">
                <a:latin typeface="微软雅黑" panose="020B0503020204020204" charset="-122"/>
                <a:ea typeface="微软雅黑" panose="020B0503020204020204" charset="-122"/>
                <a:cs typeface="微软雅黑" panose="020B0503020204020204" charset="-122"/>
              </a:rPr>
              <a:t>2010-11, </a:t>
            </a:r>
            <a:r>
              <a:rPr lang="zh-CN" altLang="en-US" sz="1200" dirty="0">
                <a:latin typeface="微软雅黑" panose="020B0503020204020204" charset="-122"/>
                <a:ea typeface="微软雅黑" panose="020B0503020204020204" charset="-122"/>
                <a:cs typeface="微软雅黑" panose="020B0503020204020204" charset="-122"/>
              </a:rPr>
              <a:t>广东省人民医院</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普通外科</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副主任医师</a:t>
            </a:r>
            <a:endParaRPr lang="en-US" altLang="zh-CN" sz="1200" dirty="0">
              <a:latin typeface="微软雅黑" panose="020B0503020204020204" charset="-122"/>
              <a:ea typeface="微软雅黑" panose="020B0503020204020204" charset="-122"/>
              <a:cs typeface="微软雅黑" panose="020B0503020204020204" charset="-122"/>
            </a:endParaRPr>
          </a:p>
          <a:p>
            <a:pPr marL="171450" indent="-171450" latinLnBrk="0">
              <a:lnSpc>
                <a:spcPct val="150000"/>
              </a:lnSpc>
              <a:buFont typeface="Arial" panose="020B0604020202090204" pitchFamily="34" charset="0"/>
              <a:buChar char="•"/>
            </a:pPr>
            <a:r>
              <a:rPr lang="en-US" altLang="zh-CN" sz="1200" dirty="0">
                <a:latin typeface="微软雅黑" panose="020B0503020204020204" charset="-122"/>
                <a:ea typeface="微软雅黑" panose="020B0503020204020204" charset="-122"/>
                <a:cs typeface="微软雅黑" panose="020B0503020204020204" charset="-122"/>
              </a:rPr>
              <a:t>2010-12</a:t>
            </a:r>
            <a:r>
              <a:rPr lang="zh-CN" altLang="en-US" sz="1200" dirty="0">
                <a:latin typeface="微软雅黑" panose="020B0503020204020204" charset="-122"/>
                <a:ea typeface="微软雅黑" panose="020B0503020204020204" charset="-122"/>
                <a:cs typeface="微软雅黑" panose="020B0503020204020204" charset="-122"/>
              </a:rPr>
              <a:t>至现在</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广东省人民医院</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普通外科</a:t>
            </a: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主任医师</a:t>
            </a:r>
            <a:endParaRPr lang="zh-CN" altLang="en-US" sz="1200" dirty="0">
              <a:latin typeface="微软雅黑" panose="020B0503020204020204" charset="-122"/>
              <a:ea typeface="微软雅黑" panose="020B0503020204020204" charset="-122"/>
              <a:cs typeface="微软雅黑" panose="020B0503020204020204" charset="-122"/>
            </a:endParaRPr>
          </a:p>
        </p:txBody>
      </p:sp>
      <p:sp>
        <p:nvSpPr>
          <p:cNvPr id="7" name="文本框 13"/>
          <p:cNvSpPr txBox="1">
            <a:spLocks noChangeArrowheads="1"/>
          </p:cNvSpPr>
          <p:nvPr/>
        </p:nvSpPr>
        <p:spPr bwMode="auto">
          <a:xfrm>
            <a:off x="6951980" y="1601470"/>
            <a:ext cx="5043805" cy="3756660"/>
          </a:xfrm>
          <a:prstGeom prst="rect">
            <a:avLst/>
          </a:prstGeom>
          <a:noFill/>
          <a:ln w="9525">
            <a:noFill/>
            <a:miter lim="800000"/>
          </a:ln>
        </p:spPr>
        <p:txBody>
          <a:bodyPr wrap="square">
            <a:spAutoFit/>
          </a:bodyPr>
          <a:p>
            <a:pPr lvl="0" algn="just" eaLnBrk="1" hangingPunct="1">
              <a:lnSpc>
                <a:spcPct val="120000"/>
              </a:lnSpc>
              <a:spcBef>
                <a:spcPts val="600"/>
              </a:spcBef>
              <a:defRPr/>
            </a:pPr>
            <a:r>
              <a:rPr lang="zh-CN" altLang="en-US" sz="1300" b="1" dirty="0">
                <a:solidFill>
                  <a:prstClr val="black"/>
                </a:solidFill>
                <a:latin typeface="微软雅黑" panose="020B0503020204020204" charset="-122"/>
                <a:ea typeface="微软雅黑" panose="020B0503020204020204" charset="-122"/>
                <a:cs typeface="微软雅黑" panose="020B0503020204020204" charset="-122"/>
              </a:rPr>
              <a:t>研究方向</a:t>
            </a:r>
            <a:r>
              <a:rPr lang="en-US" altLang="zh-CN" sz="1300" b="1" dirty="0">
                <a:solidFill>
                  <a:prstClr val="black"/>
                </a:solidFill>
                <a:latin typeface="微软雅黑" panose="020B0503020204020204" charset="-122"/>
                <a:ea typeface="微软雅黑" panose="020B0503020204020204" charset="-122"/>
                <a:cs typeface="微软雅黑" panose="020B0503020204020204" charset="-122"/>
              </a:rPr>
              <a:t>: </a:t>
            </a:r>
            <a:r>
              <a:rPr lang="en-US" altLang="zh-CN" sz="1300" dirty="0">
                <a:solidFill>
                  <a:prstClr val="black"/>
                </a:solidFill>
                <a:latin typeface="微软雅黑" panose="020B0503020204020204" charset="-122"/>
                <a:ea typeface="微软雅黑" panose="020B0503020204020204" charset="-122"/>
                <a:cs typeface="微软雅黑" panose="020B0503020204020204" charset="-122"/>
              </a:rPr>
              <a:t>1.</a:t>
            </a:r>
            <a:r>
              <a:rPr lang="zh-CN" altLang="en-US" sz="1300" dirty="0">
                <a:solidFill>
                  <a:prstClr val="black"/>
                </a:solidFill>
                <a:latin typeface="微软雅黑" panose="020B0503020204020204" charset="-122"/>
                <a:ea typeface="微软雅黑" panose="020B0503020204020204" charset="-122"/>
                <a:cs typeface="微软雅黑" panose="020B0503020204020204" charset="-122"/>
              </a:rPr>
              <a:t>消化系统肿瘤进展的生物机制；</a:t>
            </a:r>
            <a:r>
              <a:rPr lang="en-US" altLang="zh-CN" sz="1300" dirty="0">
                <a:solidFill>
                  <a:prstClr val="black"/>
                </a:solidFill>
                <a:latin typeface="微软雅黑" panose="020B0503020204020204" charset="-122"/>
                <a:ea typeface="微软雅黑" panose="020B0503020204020204" charset="-122"/>
                <a:cs typeface="微软雅黑" panose="020B0503020204020204" charset="-122"/>
              </a:rPr>
              <a:t>2.</a:t>
            </a:r>
            <a:r>
              <a:rPr lang="zh-CN" altLang="en-US" sz="1300" dirty="0">
                <a:solidFill>
                  <a:prstClr val="black"/>
                </a:solidFill>
                <a:latin typeface="微软雅黑" panose="020B0503020204020204" charset="-122"/>
                <a:ea typeface="微软雅黑" panose="020B0503020204020204" charset="-122"/>
                <a:cs typeface="微软雅黑" panose="020B0503020204020204" charset="-122"/>
              </a:rPr>
              <a:t>胰腺癌代谢重编程</a:t>
            </a:r>
            <a:r>
              <a:rPr lang="zh-CN" sz="1300" dirty="0">
                <a:solidFill>
                  <a:prstClr val="black"/>
                </a:solidFill>
                <a:latin typeface="微软雅黑" panose="020B0503020204020204" charset="-122"/>
                <a:ea typeface="微软雅黑" panose="020B0503020204020204" charset="-122"/>
                <a:cs typeface="微软雅黑" panose="020B0503020204020204" charset="-122"/>
              </a:rPr>
              <a:t>；</a:t>
            </a:r>
            <a:r>
              <a:rPr lang="zh-CN" altLang="en-US" sz="1300" dirty="0">
                <a:solidFill>
                  <a:prstClr val="black"/>
                </a:solidFill>
                <a:latin typeface="微软雅黑" panose="020B0503020204020204" charset="-122"/>
                <a:ea typeface="微软雅黑" panose="020B0503020204020204" charset="-122"/>
                <a:cs typeface="微软雅黑" panose="020B0503020204020204" charset="-122"/>
              </a:rPr>
              <a:t>微环境与免疫调节；</a:t>
            </a:r>
            <a:r>
              <a:rPr lang="en-US" altLang="zh-CN" sz="1300" dirty="0">
                <a:solidFill>
                  <a:prstClr val="black"/>
                </a:solidFill>
                <a:latin typeface="微软雅黑" panose="020B0503020204020204" charset="-122"/>
                <a:ea typeface="微软雅黑" panose="020B0503020204020204" charset="-122"/>
                <a:cs typeface="微软雅黑" panose="020B0503020204020204" charset="-122"/>
              </a:rPr>
              <a:t>3.</a:t>
            </a:r>
            <a:r>
              <a:rPr lang="zh-CN" altLang="en-US" sz="1300" dirty="0">
                <a:solidFill>
                  <a:prstClr val="black"/>
                </a:solidFill>
                <a:latin typeface="微软雅黑" panose="020B0503020204020204" charset="-122"/>
                <a:ea typeface="微软雅黑" panose="020B0503020204020204" charset="-122"/>
                <a:cs typeface="微软雅黑" panose="020B0503020204020204" charset="-122"/>
              </a:rPr>
              <a:t>消化系统肿瘤耐药和</a:t>
            </a:r>
            <a:r>
              <a:rPr lang="en-US" altLang="zh-CN" sz="1300" dirty="0">
                <a:solidFill>
                  <a:prstClr val="black"/>
                </a:solidFill>
                <a:latin typeface="微软雅黑" panose="020B0503020204020204" charset="-122"/>
                <a:ea typeface="微软雅黑" panose="020B0503020204020204" charset="-122"/>
                <a:cs typeface="微软雅黑" panose="020B0503020204020204" charset="-122"/>
              </a:rPr>
              <a:t>RNA m6A</a:t>
            </a:r>
            <a:r>
              <a:rPr lang="zh-CN" altLang="en-US" sz="1300" dirty="0">
                <a:solidFill>
                  <a:prstClr val="black"/>
                </a:solidFill>
                <a:latin typeface="微软雅黑" panose="020B0503020204020204" charset="-122"/>
                <a:ea typeface="微软雅黑" panose="020B0503020204020204" charset="-122"/>
                <a:cs typeface="微软雅黑" panose="020B0503020204020204" charset="-122"/>
              </a:rPr>
              <a:t>修饰调节</a:t>
            </a:r>
            <a:endParaRPr lang="en-US" altLang="zh-CN" sz="1300" b="1" dirty="0">
              <a:solidFill>
                <a:prstClr val="black"/>
              </a:solidFill>
              <a:latin typeface="微软雅黑" panose="020B0503020204020204" charset="-122"/>
              <a:ea typeface="微软雅黑" panose="020B0503020204020204" charset="-122"/>
              <a:cs typeface="微软雅黑" panose="020B0503020204020204" charset="-122"/>
            </a:endParaRPr>
          </a:p>
          <a:p>
            <a:pPr lvl="0" algn="just" eaLnBrk="1" hangingPunct="1">
              <a:lnSpc>
                <a:spcPct val="120000"/>
              </a:lnSpc>
              <a:spcBef>
                <a:spcPts val="600"/>
              </a:spcBef>
              <a:defRPr/>
            </a:pPr>
            <a:r>
              <a:rPr kumimoji="0" lang="zh-CN" altLang="en-US" sz="1300" b="1" i="0" u="none" strike="noStrike" kern="1200" cap="none" spc="0" normalizeH="0" baseline="0" dirty="0">
                <a:solidFill>
                  <a:prstClr val="black"/>
                </a:solidFill>
                <a:latin typeface="微软雅黑" panose="020B0503020204020204" charset="-122"/>
                <a:ea typeface="微软雅黑" panose="020B0503020204020204" charset="-122"/>
                <a:cs typeface="微软雅黑" panose="020B0503020204020204" charset="-122"/>
              </a:rPr>
              <a:t>主要业绩</a:t>
            </a:r>
            <a:r>
              <a:rPr kumimoji="0" lang="en-US" altLang="zh-CN" sz="13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lang="zh-CN" altLang="en-US" sz="1300" i="0" dirty="0">
                <a:solidFill>
                  <a:srgbClr val="000000"/>
                </a:solidFill>
                <a:effectLst/>
                <a:latin typeface="微软雅黑" panose="020B0503020204020204" charset="-122"/>
                <a:ea typeface="微软雅黑" panose="020B0503020204020204" charset="-122"/>
                <a:cs typeface="微软雅黑" panose="020B0503020204020204" charset="-122"/>
              </a:rPr>
              <a:t>以第一作者及通讯作者发表</a:t>
            </a:r>
            <a:r>
              <a:rPr sz="1300" dirty="0">
                <a:solidFill>
                  <a:prstClr val="black"/>
                </a:solidFill>
                <a:latin typeface="微软雅黑" panose="020B0503020204020204" charset="-122"/>
                <a:ea typeface="微软雅黑" panose="020B0503020204020204" charset="-122"/>
                <a:cs typeface="微软雅黑" panose="020B0503020204020204" charset="-122"/>
                <a:sym typeface="+mn-ea"/>
              </a:rPr>
              <a:t>在</a:t>
            </a:r>
            <a:r>
              <a:rPr lang="en-US" sz="1300" dirty="0">
                <a:solidFill>
                  <a:prstClr val="black"/>
                </a:solidFill>
                <a:latin typeface="微软雅黑" panose="020B0503020204020204" charset="-122"/>
                <a:ea typeface="微软雅黑" panose="020B0503020204020204" charset="-122"/>
                <a:cs typeface="微软雅黑" panose="020B0503020204020204" charset="-122"/>
                <a:sym typeface="+mn-ea"/>
              </a:rPr>
              <a:t>JECCR</a:t>
            </a:r>
            <a:r>
              <a:rPr lang="zh-CN" altLang="en-US" sz="1300" dirty="0">
                <a:solidFill>
                  <a:prstClr val="black"/>
                </a:solidFill>
                <a:latin typeface="微软雅黑" panose="020B0503020204020204" charset="-122"/>
                <a:ea typeface="微软雅黑" panose="020B0503020204020204" charset="-122"/>
                <a:cs typeface="微软雅黑" panose="020B0503020204020204" charset="-122"/>
                <a:sym typeface="+mn-ea"/>
              </a:rPr>
              <a:t>、</a:t>
            </a:r>
            <a:r>
              <a:rPr sz="1300" dirty="0">
                <a:solidFill>
                  <a:prstClr val="black"/>
                </a:solidFill>
                <a:latin typeface="微软雅黑" panose="020B0503020204020204" charset="-122"/>
                <a:ea typeface="微软雅黑" panose="020B0503020204020204" charset="-122"/>
                <a:cs typeface="微软雅黑" panose="020B0503020204020204" charset="-122"/>
                <a:sym typeface="+mn-ea"/>
              </a:rPr>
              <a:t>Oncogene等国内外期刊</a:t>
            </a:r>
            <a:r>
              <a:rPr lang="en-US" altLang="zh-CN" sz="1300" b="1" i="0" dirty="0">
                <a:solidFill>
                  <a:srgbClr val="000000"/>
                </a:solidFill>
                <a:effectLst/>
                <a:latin typeface="微软雅黑" panose="020B0503020204020204" charset="-122"/>
                <a:ea typeface="微软雅黑" panose="020B0503020204020204" charset="-122"/>
                <a:cs typeface="微软雅黑" panose="020B0503020204020204" charset="-122"/>
              </a:rPr>
              <a:t>60</a:t>
            </a:r>
            <a:r>
              <a:rPr lang="zh-CN" altLang="en-US" sz="1300" i="0" dirty="0">
                <a:solidFill>
                  <a:srgbClr val="000000"/>
                </a:solidFill>
                <a:effectLst/>
                <a:latin typeface="微软雅黑" panose="020B0503020204020204" charset="-122"/>
                <a:ea typeface="微软雅黑" panose="020B0503020204020204" charset="-122"/>
                <a:cs typeface="微软雅黑" panose="020B0503020204020204" charset="-122"/>
              </a:rPr>
              <a:t>余篇。获得广东省科学技术进步二等奖及三等奖各</a:t>
            </a:r>
            <a:r>
              <a:rPr lang="en-US" altLang="zh-CN" sz="1300" i="0" dirty="0">
                <a:solidFill>
                  <a:srgbClr val="000000"/>
                </a:solidFill>
                <a:effectLst/>
                <a:latin typeface="微软雅黑" panose="020B0503020204020204" charset="-122"/>
                <a:ea typeface="微软雅黑" panose="020B0503020204020204" charset="-122"/>
                <a:cs typeface="微软雅黑" panose="020B0503020204020204" charset="-122"/>
              </a:rPr>
              <a:t>1</a:t>
            </a:r>
            <a:r>
              <a:rPr lang="zh-CN" altLang="en-US" sz="1300" i="0" dirty="0">
                <a:solidFill>
                  <a:srgbClr val="000000"/>
                </a:solidFill>
                <a:effectLst/>
                <a:latin typeface="微软雅黑" panose="020B0503020204020204" charset="-122"/>
                <a:ea typeface="微软雅黑" panose="020B0503020204020204" charset="-122"/>
                <a:cs typeface="微软雅黑" panose="020B0503020204020204" charset="-122"/>
              </a:rPr>
              <a:t>项，军队医疗成果二等奖</a:t>
            </a:r>
            <a:r>
              <a:rPr lang="en-US" altLang="zh-CN" sz="1300" i="0" dirty="0">
                <a:solidFill>
                  <a:srgbClr val="000000"/>
                </a:solidFill>
                <a:effectLst/>
                <a:latin typeface="微软雅黑" panose="020B0503020204020204" charset="-122"/>
                <a:ea typeface="微软雅黑" panose="020B0503020204020204" charset="-122"/>
                <a:cs typeface="微软雅黑" panose="020B0503020204020204" charset="-122"/>
              </a:rPr>
              <a:t>1</a:t>
            </a:r>
            <a:r>
              <a:rPr lang="zh-CN" altLang="en-US" sz="1300" i="0" dirty="0">
                <a:solidFill>
                  <a:srgbClr val="000000"/>
                </a:solidFill>
                <a:effectLst/>
                <a:latin typeface="微软雅黑" panose="020B0503020204020204" charset="-122"/>
                <a:ea typeface="微软雅黑" panose="020B0503020204020204" charset="-122"/>
                <a:cs typeface="微软雅黑" panose="020B0503020204020204" charset="-122"/>
              </a:rPr>
              <a:t>项</a:t>
            </a:r>
            <a:endParaRPr kumimoji="0" lang="en-US" altLang="zh-CN" sz="1300" i="0" u="none" strike="noStrike" kern="1200" cap="none" spc="0" normalizeH="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lvl="0" algn="just" eaLnBrk="1" hangingPunct="1">
              <a:lnSpc>
                <a:spcPct val="120000"/>
              </a:lnSpc>
              <a:spcBef>
                <a:spcPts val="600"/>
              </a:spcBef>
              <a:defRPr/>
            </a:pPr>
            <a:r>
              <a:rPr lang="zh-CN" altLang="en-US" sz="1300" b="1" dirty="0">
                <a:solidFill>
                  <a:prstClr val="black"/>
                </a:solidFill>
                <a:latin typeface="微软雅黑" panose="020B0503020204020204" charset="-122"/>
                <a:ea typeface="微软雅黑" panose="020B0503020204020204" charset="-122"/>
                <a:cs typeface="微软雅黑" panose="020B0503020204020204" charset="-122"/>
              </a:rPr>
              <a:t>研究资助</a:t>
            </a:r>
            <a:r>
              <a:rPr lang="en-US" altLang="zh-CN" sz="1300" b="1" dirty="0">
                <a:solidFill>
                  <a:prstClr val="black"/>
                </a:solidFill>
                <a:latin typeface="微软雅黑" panose="020B0503020204020204" charset="-122"/>
                <a:ea typeface="微软雅黑" panose="020B0503020204020204" charset="-122"/>
                <a:cs typeface="微软雅黑" panose="020B0503020204020204" charset="-122"/>
              </a:rPr>
              <a:t>:</a:t>
            </a:r>
            <a:r>
              <a:rPr lang="zh-CN" altLang="en-US" sz="1300" i="0" dirty="0">
                <a:solidFill>
                  <a:srgbClr val="000000"/>
                </a:solidFill>
                <a:effectLst/>
                <a:latin typeface="微软雅黑" panose="020B0503020204020204" charset="-122"/>
                <a:ea typeface="微软雅黑" panose="020B0503020204020204" charset="-122"/>
                <a:cs typeface="微软雅黑" panose="020B0503020204020204" charset="-122"/>
              </a:rPr>
              <a:t>近年主持国家自然科学基金面上项目、广东省自然科学基金及科技计划项目以及广州市科技计划项目等</a:t>
            </a:r>
            <a:r>
              <a:rPr lang="en-US" altLang="zh-CN" sz="1300" i="0" dirty="0">
                <a:solidFill>
                  <a:srgbClr val="000000"/>
                </a:solidFill>
                <a:effectLst/>
                <a:latin typeface="微软雅黑" panose="020B0503020204020204" charset="-122"/>
                <a:ea typeface="微软雅黑" panose="020B0503020204020204" charset="-122"/>
                <a:cs typeface="微软雅黑" panose="020B0503020204020204" charset="-122"/>
              </a:rPr>
              <a:t>10</a:t>
            </a:r>
            <a:r>
              <a:rPr lang="zh-CN" altLang="en-US" sz="1300" i="0" dirty="0">
                <a:solidFill>
                  <a:srgbClr val="000000"/>
                </a:solidFill>
                <a:effectLst/>
                <a:latin typeface="微软雅黑" panose="020B0503020204020204" charset="-122"/>
                <a:ea typeface="微软雅黑" panose="020B0503020204020204" charset="-122"/>
                <a:cs typeface="微软雅黑" panose="020B0503020204020204" charset="-122"/>
              </a:rPr>
              <a:t>余项，课题组在研经费超过</a:t>
            </a:r>
            <a:r>
              <a:rPr lang="en-US" altLang="zh-CN" sz="1300" i="0" dirty="0">
                <a:solidFill>
                  <a:srgbClr val="000000"/>
                </a:solidFill>
                <a:effectLst/>
                <a:latin typeface="微软雅黑" panose="020B0503020204020204" charset="-122"/>
                <a:ea typeface="微软雅黑" panose="020B0503020204020204" charset="-122"/>
                <a:cs typeface="微软雅黑" panose="020B0503020204020204" charset="-122"/>
              </a:rPr>
              <a:t>500</a:t>
            </a:r>
            <a:r>
              <a:rPr lang="zh-CN" altLang="en-US" sz="1300" i="0" dirty="0">
                <a:solidFill>
                  <a:srgbClr val="000000"/>
                </a:solidFill>
                <a:effectLst/>
                <a:latin typeface="微软雅黑" panose="020B0503020204020204" charset="-122"/>
                <a:ea typeface="微软雅黑" panose="020B0503020204020204" charset="-122"/>
                <a:cs typeface="微软雅黑" panose="020B0503020204020204" charset="-122"/>
              </a:rPr>
              <a:t>万</a:t>
            </a:r>
            <a:endParaRPr lang="en-US" altLang="zh-CN" sz="1300" b="1" dirty="0">
              <a:solidFill>
                <a:prstClr val="black"/>
              </a:solidFill>
              <a:latin typeface="微软雅黑" panose="020B0503020204020204" charset="-122"/>
              <a:ea typeface="微软雅黑" panose="020B0503020204020204" charset="-122"/>
              <a:cs typeface="微软雅黑" panose="020B0503020204020204" charset="-122"/>
            </a:endParaRPr>
          </a:p>
          <a:p>
            <a:pPr lvl="0" algn="just" eaLnBrk="1" hangingPunct="1">
              <a:lnSpc>
                <a:spcPct val="120000"/>
              </a:lnSpc>
              <a:spcBef>
                <a:spcPts val="600"/>
              </a:spcBef>
              <a:defRPr/>
            </a:pPr>
            <a:r>
              <a:rPr lang="zh-CN" altLang="en-US" sz="1300" b="1" dirty="0">
                <a:solidFill>
                  <a:prstClr val="black"/>
                </a:solidFill>
                <a:latin typeface="微软雅黑" panose="020B0503020204020204" charset="-122"/>
                <a:ea typeface="微软雅黑" panose="020B0503020204020204" charset="-122"/>
                <a:cs typeface="微软雅黑" panose="020B0503020204020204" charset="-122"/>
              </a:rPr>
              <a:t>培养学生</a:t>
            </a:r>
            <a:r>
              <a:rPr lang="en-US" altLang="zh-CN" sz="1300" b="1" dirty="0">
                <a:solidFill>
                  <a:prstClr val="black"/>
                </a:solidFill>
                <a:latin typeface="微软雅黑" panose="020B0503020204020204" charset="-122"/>
                <a:ea typeface="微软雅黑" panose="020B0503020204020204" charset="-122"/>
                <a:cs typeface="微软雅黑" panose="020B0503020204020204" charset="-122"/>
              </a:rPr>
              <a:t>:</a:t>
            </a:r>
            <a:r>
              <a:rPr lang="zh-CN" altLang="en-US" sz="1300" i="0" dirty="0">
                <a:solidFill>
                  <a:srgbClr val="000000"/>
                </a:solidFill>
                <a:effectLst/>
                <a:latin typeface="微软雅黑" panose="020B0503020204020204" charset="-122"/>
                <a:ea typeface="微软雅黑" panose="020B0503020204020204" charset="-122"/>
                <a:cs typeface="微软雅黑" panose="020B0503020204020204" charset="-122"/>
              </a:rPr>
              <a:t>截至目前，共招收硕士生</a:t>
            </a:r>
            <a:r>
              <a:rPr lang="en-US" altLang="zh-CN" sz="1300" dirty="0">
                <a:solidFill>
                  <a:srgbClr val="000000"/>
                </a:solidFill>
                <a:latin typeface="微软雅黑" panose="020B0503020204020204" charset="-122"/>
                <a:ea typeface="微软雅黑" panose="020B0503020204020204" charset="-122"/>
                <a:cs typeface="微软雅黑" panose="020B0503020204020204" charset="-122"/>
              </a:rPr>
              <a:t>14</a:t>
            </a:r>
            <a:r>
              <a:rPr lang="zh-CN" altLang="en-US" sz="1300" i="0" dirty="0">
                <a:solidFill>
                  <a:srgbClr val="000000"/>
                </a:solidFill>
                <a:effectLst/>
                <a:latin typeface="微软雅黑" panose="020B0503020204020204" charset="-122"/>
                <a:ea typeface="微软雅黑" panose="020B0503020204020204" charset="-122"/>
                <a:cs typeface="微软雅黑" panose="020B0503020204020204" charset="-122"/>
              </a:rPr>
              <a:t>人，博士生</a:t>
            </a:r>
            <a:r>
              <a:rPr lang="en-US" altLang="zh-CN" sz="1300" dirty="0">
                <a:solidFill>
                  <a:srgbClr val="000000"/>
                </a:solidFill>
                <a:latin typeface="微软雅黑" panose="020B0503020204020204" charset="-122"/>
                <a:ea typeface="微软雅黑" panose="020B0503020204020204" charset="-122"/>
                <a:cs typeface="微软雅黑" panose="020B0503020204020204" charset="-122"/>
              </a:rPr>
              <a:t>6</a:t>
            </a:r>
            <a:r>
              <a:rPr lang="zh-CN" altLang="en-US" sz="1300" i="0" dirty="0">
                <a:solidFill>
                  <a:srgbClr val="000000"/>
                </a:solidFill>
                <a:effectLst/>
                <a:latin typeface="微软雅黑" panose="020B0503020204020204" charset="-122"/>
                <a:ea typeface="微软雅黑" panose="020B0503020204020204" charset="-122"/>
                <a:cs typeface="微软雅黑" panose="020B0503020204020204" charset="-122"/>
              </a:rPr>
              <a:t>人，学生主要来自南方医科大学、汕头大学及华南理工大学等高等院校</a:t>
            </a:r>
            <a:endParaRPr lang="en-US" altLang="zh-CN" sz="1300" b="1" i="0" dirty="0">
              <a:solidFill>
                <a:srgbClr val="000000"/>
              </a:solidFill>
              <a:effectLst/>
              <a:latin typeface="微软雅黑" panose="020B0503020204020204" charset="-122"/>
              <a:ea typeface="微软雅黑" panose="020B0503020204020204" charset="-122"/>
              <a:cs typeface="微软雅黑" panose="020B0503020204020204" charset="-122"/>
            </a:endParaRPr>
          </a:p>
          <a:p>
            <a:pPr lvl="0" algn="just" eaLnBrk="1" hangingPunct="1">
              <a:lnSpc>
                <a:spcPct val="120000"/>
              </a:lnSpc>
              <a:spcBef>
                <a:spcPts val="600"/>
              </a:spcBef>
              <a:defRPr/>
            </a:pPr>
            <a:r>
              <a:rPr lang="zh-CN" altLang="en-US" sz="1300" b="1" dirty="0">
                <a:solidFill>
                  <a:prstClr val="black"/>
                </a:solidFill>
                <a:latin typeface="微软雅黑" panose="020B0503020204020204" charset="-122"/>
                <a:ea typeface="微软雅黑" panose="020B0503020204020204" charset="-122"/>
                <a:cs typeface="微软雅黑" panose="020B0503020204020204" charset="-122"/>
              </a:rPr>
              <a:t>团队简介：</a:t>
            </a:r>
            <a:r>
              <a:rPr lang="zh-CN" altLang="en-US" sz="1300" dirty="0">
                <a:solidFill>
                  <a:prstClr val="black"/>
                </a:solidFill>
                <a:latin typeface="微软雅黑" panose="020B0503020204020204" charset="-122"/>
                <a:ea typeface="微软雅黑" panose="020B0503020204020204" charset="-122"/>
                <a:cs typeface="微软雅黑" panose="020B0503020204020204" charset="-122"/>
              </a:rPr>
              <a:t>团队聚焦于肿瘤代谢重编程、肿瘤微环境与免疫调节、</a:t>
            </a:r>
            <a:r>
              <a:rPr lang="en-US" altLang="zh-CN" sz="1300" dirty="0">
                <a:solidFill>
                  <a:prstClr val="black"/>
                </a:solidFill>
                <a:latin typeface="微软雅黑" panose="020B0503020204020204" charset="-122"/>
                <a:ea typeface="微软雅黑" panose="020B0503020204020204" charset="-122"/>
                <a:cs typeface="微软雅黑" panose="020B0503020204020204" charset="-122"/>
              </a:rPr>
              <a:t>RNA m6A</a:t>
            </a:r>
            <a:r>
              <a:rPr lang="zh-CN" altLang="en-US" sz="1300" dirty="0">
                <a:solidFill>
                  <a:prstClr val="black"/>
                </a:solidFill>
                <a:latin typeface="微软雅黑" panose="020B0503020204020204" charset="-122"/>
                <a:ea typeface="微软雅黑" panose="020B0503020204020204" charset="-122"/>
                <a:cs typeface="微软雅黑" panose="020B0503020204020204" charset="-122"/>
              </a:rPr>
              <a:t>修饰调节等胰腺癌进展过程中的重要科学问题，拥有从单分子、单细胞水平到动物水平，多角度多层次地开展研究的实验平台与资源，立志于基础研究转化并促进临床研究</a:t>
            </a:r>
            <a:endParaRPr lang="zh-CN" altLang="en-US" sz="1300" dirty="0">
              <a:solidFill>
                <a:prstClr val="black"/>
              </a:solidFill>
              <a:latin typeface="微软雅黑" panose="020B0503020204020204" charset="-122"/>
              <a:ea typeface="微软雅黑" panose="020B0503020204020204" charset="-122"/>
              <a:cs typeface="微软雅黑" panose="020B0503020204020204" charset="-122"/>
            </a:endParaRPr>
          </a:p>
        </p:txBody>
      </p:sp>
      <p:sp>
        <p:nvSpPr>
          <p:cNvPr id="8" name="文本框 21"/>
          <p:cNvSpPr txBox="1">
            <a:spLocks noChangeArrowheads="1"/>
          </p:cNvSpPr>
          <p:nvPr/>
        </p:nvSpPr>
        <p:spPr bwMode="auto">
          <a:xfrm>
            <a:off x="2461061" y="-6610"/>
            <a:ext cx="3579812" cy="460375"/>
          </a:xfrm>
          <a:prstGeom prst="rect">
            <a:avLst/>
          </a:prstGeom>
          <a:noFill/>
          <a:ln w="9525">
            <a:noFill/>
            <a:miter lim="800000"/>
          </a:ln>
        </p:spPr>
        <p:txBody>
          <a:bodyPr>
            <a:spAutoFit/>
          </a:bodyPr>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侯宝华</a:t>
            </a:r>
            <a:endPar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9" name="文本框 8"/>
          <p:cNvSpPr txBox="1"/>
          <p:nvPr/>
        </p:nvSpPr>
        <p:spPr>
          <a:xfrm>
            <a:off x="3470910" y="127635"/>
            <a:ext cx="7155815" cy="275590"/>
          </a:xfrm>
          <a:prstGeom prst="rect">
            <a:avLst/>
          </a:prstGeom>
          <a:noFill/>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主任医师</a:t>
            </a:r>
            <a:r>
              <a:rPr kumimoji="0" lang="en-US" altLang="zh-CN" sz="12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2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教授</a:t>
            </a:r>
            <a:r>
              <a:rPr kumimoji="0" lang="en-US" altLang="zh-CN" sz="12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2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博士生导师</a:t>
            </a:r>
            <a:r>
              <a:rPr kumimoji="0" lang="en-US" altLang="zh-CN" sz="12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2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广东省人民医院普通外科行政主任</a:t>
            </a:r>
            <a:r>
              <a:rPr kumimoji="0" lang="en-US" altLang="zh-CN" sz="12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a:t>
            </a:r>
            <a:r>
              <a:rPr lang="zh-CN" altLang="en-US" sz="1200" b="1" spc="12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mn-ea"/>
              </a:rPr>
              <a:t>广东省人民医院河源医院副院长</a:t>
            </a:r>
            <a:endParaRPr kumimoji="0" lang="zh-CN" altLang="en-US" sz="12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31" name="文本框 30"/>
          <p:cNvSpPr txBox="1"/>
          <p:nvPr/>
        </p:nvSpPr>
        <p:spPr>
          <a:xfrm>
            <a:off x="2426811" y="538155"/>
            <a:ext cx="8242300" cy="553085"/>
          </a:xfrm>
          <a:prstGeom prst="rect">
            <a:avLst/>
          </a:prstGeom>
          <a:noFill/>
        </p:spPr>
        <p:txBody>
          <a:bodyPr wrap="square">
            <a:spAutoFit/>
          </a:bodyPr>
          <a:p>
            <a:pPr algn="just" eaLnBrk="1" fontAlgn="auto" hangingPunct="1">
              <a:spcBef>
                <a:spcPts val="0"/>
              </a:spcBef>
              <a:spcAft>
                <a:spcPts val="0"/>
              </a:spcAft>
              <a:defRPr/>
            </a:pPr>
            <a:r>
              <a:rPr kumimoji="0" lang="zh-CN" altLang="en-US" sz="10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学术任职：广东省抗癌协会胰腺癌专业委员会第三届候任主任委员；广东省医学会数字医学分会副主任委员；广州市医学会肝胆外科学分会第一届副主任委员；广东省医学会肝胆胰外科学分会第三届常务委员；广东省临床医学学会肝胆胰外科专业委员会副主任委员；广东省健康管理学会胰腺疾病专业委员会副主任委员；中国抗癌协会胰腺癌专业委员会神经内分泌肿瘤学组委员等</a:t>
            </a:r>
            <a:endParaRPr kumimoji="0" lang="zh-CN" altLang="en-US" sz="10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270"/>
            <a:ext cx="8368030" cy="1097280"/>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8" name="组合 7"/>
          <p:cNvGrpSpPr/>
          <p:nvPr/>
        </p:nvGrpSpPr>
        <p:grpSpPr>
          <a:xfrm>
            <a:off x="2450465" y="1360805"/>
            <a:ext cx="3470275" cy="358140"/>
            <a:chOff x="3816" y="2143"/>
            <a:chExt cx="5465" cy="564"/>
          </a:xfrm>
        </p:grpSpPr>
        <p:pic>
          <p:nvPicPr>
            <p:cNvPr id="17411" name="图片 7"/>
            <p:cNvPicPr>
              <a:picLocks noChangeAspect="1"/>
            </p:cNvPicPr>
            <p:nvPr/>
          </p:nvPicPr>
          <p:blipFill>
            <a:blip r:embed="rId1" cstate="print"/>
            <a:srcRect t="3896" r="91544" b="3088"/>
            <a:stretch>
              <a:fillRect/>
            </a:stretch>
          </p:blipFill>
          <p:spPr bwMode="auto">
            <a:xfrm>
              <a:off x="3816" y="2143"/>
              <a:ext cx="487" cy="565"/>
            </a:xfrm>
            <a:prstGeom prst="rect">
              <a:avLst/>
            </a:prstGeom>
            <a:noFill/>
            <a:ln w="9525">
              <a:noFill/>
              <a:miter lim="800000"/>
              <a:headEnd/>
              <a:tailEnd/>
            </a:ln>
          </p:spPr>
        </p:pic>
        <p:sp>
          <p:nvSpPr>
            <p:cNvPr id="17421" name="文本框 17"/>
            <p:cNvSpPr txBox="1">
              <a:spLocks noChangeArrowheads="1"/>
            </p:cNvSpPr>
            <p:nvPr/>
          </p:nvSpPr>
          <p:spPr bwMode="auto">
            <a:xfrm>
              <a:off x="4261" y="2183"/>
              <a:ext cx="5020" cy="483"/>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a:t>
              </a:r>
              <a:endPar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p:txBody>
        </p:sp>
      </p:grpSp>
      <p:grpSp>
        <p:nvGrpSpPr>
          <p:cNvPr id="9" name="组合 8"/>
          <p:cNvGrpSpPr/>
          <p:nvPr/>
        </p:nvGrpSpPr>
        <p:grpSpPr>
          <a:xfrm>
            <a:off x="2450465" y="2435225"/>
            <a:ext cx="1709420" cy="358140"/>
            <a:chOff x="3859" y="3747"/>
            <a:chExt cx="2692" cy="564"/>
          </a:xfrm>
        </p:grpSpPr>
        <p:pic>
          <p:nvPicPr>
            <p:cNvPr id="17422" name="图片 24"/>
            <p:cNvPicPr>
              <a:picLocks noChangeAspect="1"/>
            </p:cNvPicPr>
            <p:nvPr/>
          </p:nvPicPr>
          <p:blipFill>
            <a:blip r:embed="rId1" cstate="print"/>
            <a:srcRect t="3896" r="91544" b="3088"/>
            <a:stretch>
              <a:fillRect/>
            </a:stretch>
          </p:blipFill>
          <p:spPr bwMode="auto">
            <a:xfrm>
              <a:off x="3859" y="3747"/>
              <a:ext cx="487" cy="565"/>
            </a:xfrm>
            <a:prstGeom prst="rect">
              <a:avLst/>
            </a:prstGeom>
            <a:noFill/>
            <a:ln w="9525">
              <a:noFill/>
              <a:miter lim="800000"/>
              <a:headEnd/>
              <a:tailEnd/>
            </a:ln>
          </p:spPr>
        </p:pic>
        <p:sp>
          <p:nvSpPr>
            <p:cNvPr id="17423" name="文本框 25"/>
            <p:cNvSpPr txBox="1">
              <a:spLocks noChangeArrowheads="1"/>
            </p:cNvSpPr>
            <p:nvPr/>
          </p:nvSpPr>
          <p:spPr bwMode="auto">
            <a:xfrm>
              <a:off x="4281" y="3765"/>
              <a:ext cx="2270" cy="48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grpSp>
        <p:nvGrpSpPr>
          <p:cNvPr id="13" name="组合 12"/>
          <p:cNvGrpSpPr/>
          <p:nvPr/>
        </p:nvGrpSpPr>
        <p:grpSpPr>
          <a:xfrm>
            <a:off x="2450465" y="5699987"/>
            <a:ext cx="1152525" cy="358140"/>
            <a:chOff x="3914" y="8080"/>
            <a:chExt cx="1815" cy="564"/>
          </a:xfrm>
        </p:grpSpPr>
        <p:pic>
          <p:nvPicPr>
            <p:cNvPr id="25" name="图片 24"/>
            <p:cNvPicPr>
              <a:picLocks noChangeAspect="1"/>
            </p:cNvPicPr>
            <p:nvPr/>
          </p:nvPicPr>
          <p:blipFill>
            <a:blip r:embed="rId1" cstate="print"/>
            <a:srcRect t="3896" r="91544" b="3088"/>
            <a:stretch>
              <a:fillRect/>
            </a:stretch>
          </p:blipFill>
          <p:spPr bwMode="auto">
            <a:xfrm>
              <a:off x="3914" y="8080"/>
              <a:ext cx="487" cy="565"/>
            </a:xfrm>
            <a:prstGeom prst="rect">
              <a:avLst/>
            </a:prstGeom>
            <a:noFill/>
            <a:ln w="9525">
              <a:noFill/>
              <a:miter lim="800000"/>
              <a:headEnd/>
              <a:tailEnd/>
            </a:ln>
          </p:spPr>
        </p:pic>
        <p:sp>
          <p:nvSpPr>
            <p:cNvPr id="27" name="文本框 25"/>
            <p:cNvSpPr txBox="1">
              <a:spLocks noChangeArrowheads="1"/>
            </p:cNvSpPr>
            <p:nvPr/>
          </p:nvSpPr>
          <p:spPr bwMode="auto">
            <a:xfrm>
              <a:off x="4307" y="8086"/>
              <a:ext cx="1422" cy="48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招生要求</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sp>
        <p:nvSpPr>
          <p:cNvPr id="29" name="文本框 11"/>
          <p:cNvSpPr txBox="1">
            <a:spLocks noChangeArrowheads="1"/>
          </p:cNvSpPr>
          <p:nvPr/>
        </p:nvSpPr>
        <p:spPr bwMode="auto">
          <a:xfrm>
            <a:off x="2577766" y="6109201"/>
            <a:ext cx="3996716" cy="645160"/>
          </a:xfrm>
          <a:prstGeom prst="rect">
            <a:avLst/>
          </a:prstGeom>
          <a:noFill/>
          <a:ln w="9525">
            <a:noFill/>
            <a:miter lim="800000"/>
          </a:ln>
        </p:spPr>
        <p:txBody>
          <a:bodyPr wrap="square">
            <a:spAutoFit/>
          </a:bodyPr>
          <a:lstStyle/>
          <a:p>
            <a:pPr lvl="0" eaLnBrk="1" hangingPunct="1">
              <a:defRPr/>
            </a:pPr>
            <a:r>
              <a:rPr lang="zh-CN" altLang="en-US" sz="1200" dirty="0">
                <a:solidFill>
                  <a:prstClr val="black"/>
                </a:solidFill>
                <a:latin typeface="微软雅黑" panose="020B0503020204020204" charset="-122"/>
                <a:ea typeface="微软雅黑" panose="020B0503020204020204" charset="-122"/>
              </a:rPr>
              <a:t>性格开朗，勤奋好学，热爱神经病学专业，对神经科学临床及基础研究具有初步了解及探索兴趣。</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30" name="文本框 21"/>
          <p:cNvSpPr txBox="1">
            <a:spLocks noChangeArrowheads="1"/>
          </p:cNvSpPr>
          <p:nvPr/>
        </p:nvSpPr>
        <p:spPr bwMode="auto">
          <a:xfrm>
            <a:off x="434975" y="635"/>
            <a:ext cx="1800860" cy="975995"/>
          </a:xfrm>
          <a:prstGeom prst="rect">
            <a:avLst/>
          </a:prstGeom>
          <a:noFill/>
          <a:ln w="9525">
            <a:noFill/>
            <a:miter lim="800000"/>
          </a:ln>
        </p:spPr>
        <p:txBody>
          <a:bodyPr wrap="square">
            <a:spAutoFit/>
          </a:bodyPr>
          <a:lstStyle/>
          <a:p>
            <a:pPr lvl="0" eaLnBrk="1" hangingPunct="1">
              <a:lnSpc>
                <a:spcPct val="120000"/>
              </a:lnSpc>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工作单位：华南理工大学医学院</a:t>
            </a:r>
            <a:r>
              <a:rPr kumimoji="0" lang="en-US" altLang="zh-CN"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a:t>
            </a:r>
            <a:r>
              <a:rPr lang="zh-CN" altLang="en-US" sz="1200" b="1" dirty="0">
                <a:solidFill>
                  <a:srgbClr val="FFFFFF"/>
                </a:solidFill>
                <a:latin typeface="微软雅黑" panose="020B0503020204020204" charset="-122"/>
                <a:ea typeface="微软雅黑" panose="020B0503020204020204" charset="-122"/>
              </a:rPr>
              <a:t>华南理工大学第一临床学院（附属广东省人民医院）</a:t>
            </a:r>
            <a:endParaRPr lang="zh-CN" altLang="en-US" sz="1200" b="1" dirty="0">
              <a:solidFill>
                <a:srgbClr val="FFFFFF"/>
              </a:solidFill>
              <a:latin typeface="微软雅黑" panose="020B0503020204020204" charset="-122"/>
              <a:ea typeface="微软雅黑" panose="020B0503020204020204" charset="-122"/>
            </a:endParaRPr>
          </a:p>
        </p:txBody>
      </p:sp>
      <p:sp>
        <p:nvSpPr>
          <p:cNvPr id="2" name="文本框 1"/>
          <p:cNvSpPr txBox="1"/>
          <p:nvPr/>
        </p:nvSpPr>
        <p:spPr>
          <a:xfrm>
            <a:off x="2395220" y="-3810"/>
            <a:ext cx="8455026" cy="1348061"/>
          </a:xfrm>
          <a:prstGeom prst="rect">
            <a:avLst/>
          </a:prstGeom>
          <a:noFill/>
        </p:spPr>
        <p:txBody>
          <a:bodyPr wrap="square">
            <a:spAutoFit/>
          </a:bodyPr>
          <a:lstStyle/>
          <a:p>
            <a:pPr>
              <a:lnSpc>
                <a:spcPct val="120000"/>
              </a:lnSpc>
              <a:defRPr/>
            </a:pPr>
            <a:r>
              <a:rPr lang="zh-CN" altLang="en-US" sz="2000" b="1" noProof="0" dirty="0">
                <a:solidFill>
                  <a:prstClr val="white"/>
                </a:solidFill>
                <a:latin typeface="微软雅黑" panose="020B0503020204020204" charset="-122"/>
                <a:ea typeface="微软雅黑" panose="020B0503020204020204" charset="-122"/>
              </a:rPr>
              <a:t>王丽娟</a:t>
            </a:r>
            <a:r>
              <a:rPr kumimoji="0" lang="zh-CN" altLang="en-US" sz="2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a:t>
            </a:r>
            <a:r>
              <a:rPr kumimoji="0" lang="zh-CN" altLang="en-US"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一级</a:t>
            </a:r>
            <a:r>
              <a:rPr lang="zh-CN" altLang="en-US" sz="1200" b="1" spc="120" dirty="0">
                <a:solidFill>
                  <a:prstClr val="white"/>
                </a:solidFill>
                <a:latin typeface="微软雅黑" panose="020B0503020204020204" charset="-122"/>
                <a:ea typeface="微软雅黑" panose="020B0503020204020204" charset="-122"/>
              </a:rPr>
              <a:t>主任医师、</a:t>
            </a:r>
            <a:r>
              <a:rPr kumimoji="0" lang="zh-CN" altLang="en-US" sz="1200" b="1" i="0" u="none" strike="noStrike" kern="1200" cap="none" spc="120" normalizeH="0" baseline="0" noProof="0" dirty="0">
                <a:ln>
                  <a:noFill/>
                </a:ln>
                <a:solidFill>
                  <a:prstClr val="white"/>
                </a:solidFill>
                <a:effectLst/>
                <a:uLnTx/>
                <a:uFillTx/>
                <a:latin typeface="微软雅黑" panose="020B0503020204020204" charset="-122"/>
                <a:ea typeface="微软雅黑" panose="020B0503020204020204" charset="-122"/>
                <a:cs typeface="+mn-cs"/>
              </a:rPr>
              <a:t>博士（</a:t>
            </a:r>
            <a:r>
              <a:rPr lang="zh-CN" altLang="en-US" sz="1200" b="1" spc="120" dirty="0">
                <a:solidFill>
                  <a:prstClr val="white"/>
                </a:solidFill>
                <a:latin typeface="微软雅黑" panose="020B0503020204020204" charset="-122"/>
                <a:ea typeface="微软雅黑" panose="020B0503020204020204" charset="-122"/>
              </a:rPr>
              <a:t>硕士）生导师</a:t>
            </a:r>
            <a:r>
              <a:rPr lang="zh-CN" altLang="en-US" sz="1200" b="1" spc="120" dirty="0" smtClean="0">
                <a:solidFill>
                  <a:prstClr val="white"/>
                </a:solidFill>
                <a:latin typeface="微软雅黑" panose="020B0503020204020204" charset="-122"/>
                <a:ea typeface="微软雅黑" panose="020B0503020204020204" charset="-122"/>
              </a:rPr>
              <a:t>、博士后合作导师、国家</a:t>
            </a:r>
            <a:r>
              <a:rPr lang="zh-CN" altLang="en-US" sz="1200" b="1" spc="120" dirty="0">
                <a:solidFill>
                  <a:prstClr val="white"/>
                </a:solidFill>
                <a:latin typeface="微软雅黑" panose="020B0503020204020204" charset="-122"/>
                <a:ea typeface="微软雅黑" panose="020B0503020204020204" charset="-122"/>
              </a:rPr>
              <a:t>临床重点专科学术</a:t>
            </a:r>
            <a:r>
              <a:rPr lang="zh-CN" altLang="en-US" sz="1200" b="1" spc="120" dirty="0" smtClean="0">
                <a:solidFill>
                  <a:prstClr val="white"/>
                </a:solidFill>
                <a:latin typeface="微软雅黑" panose="020B0503020204020204" charset="-122"/>
                <a:ea typeface="微软雅黑" panose="020B0503020204020204" charset="-122"/>
              </a:rPr>
              <a:t>带头人、国家</a:t>
            </a:r>
            <a:r>
              <a:rPr lang="zh-CN" altLang="en-US" sz="1200" b="1" spc="120" dirty="0">
                <a:solidFill>
                  <a:prstClr val="white"/>
                </a:solidFill>
                <a:latin typeface="微软雅黑" panose="020B0503020204020204" charset="-122"/>
                <a:ea typeface="微软雅黑" panose="020B0503020204020204" charset="-122"/>
              </a:rPr>
              <a:t>重点研发计划</a:t>
            </a:r>
            <a:r>
              <a:rPr lang="zh-CN" altLang="en-US" sz="1200" b="1" spc="120" dirty="0" smtClean="0">
                <a:solidFill>
                  <a:prstClr val="white"/>
                </a:solidFill>
                <a:latin typeface="微软雅黑" panose="020B0503020204020204" charset="-122"/>
                <a:ea typeface="微软雅黑" panose="020B0503020204020204" charset="-122"/>
              </a:rPr>
              <a:t>首席专家、广东省</a:t>
            </a:r>
            <a:r>
              <a:rPr lang="zh-CN" altLang="en-US" sz="1200" b="1" spc="120" dirty="0">
                <a:solidFill>
                  <a:prstClr val="white"/>
                </a:solidFill>
                <a:latin typeface="微软雅黑" panose="020B0503020204020204" charset="-122"/>
                <a:ea typeface="微软雅黑" panose="020B0503020204020204" charset="-122"/>
              </a:rPr>
              <a:t>医学领军</a:t>
            </a:r>
            <a:r>
              <a:rPr lang="zh-CN" altLang="en-US" sz="1200" b="1" spc="120" dirty="0" smtClean="0">
                <a:solidFill>
                  <a:prstClr val="white"/>
                </a:solidFill>
                <a:latin typeface="微软雅黑" panose="020B0503020204020204" charset="-122"/>
                <a:ea typeface="微软雅黑" panose="020B0503020204020204" charset="-122"/>
              </a:rPr>
              <a:t>人才</a:t>
            </a:r>
            <a:r>
              <a:rPr lang="zh-CN" altLang="en-US" sz="1200" b="1" spc="120" dirty="0">
                <a:solidFill>
                  <a:prstClr val="white"/>
                </a:solidFill>
                <a:latin typeface="微软雅黑" panose="020B0503020204020204" charset="-122"/>
                <a:ea typeface="微软雅黑" panose="020B0503020204020204" charset="-122"/>
              </a:rPr>
              <a:t>、</a:t>
            </a:r>
            <a:r>
              <a:rPr lang="zh-CN" altLang="en-US" sz="1200" b="1" spc="120" dirty="0" smtClean="0">
                <a:solidFill>
                  <a:prstClr val="white"/>
                </a:solidFill>
                <a:latin typeface="微软雅黑" panose="020B0503020204020204" charset="-122"/>
                <a:ea typeface="微软雅黑" panose="020B0503020204020204" charset="-122"/>
              </a:rPr>
              <a:t>广东省人民医院神经科学科带头人、广东省</a:t>
            </a:r>
            <a:r>
              <a:rPr lang="zh-CN" altLang="en-US" sz="1200" b="1" spc="120" dirty="0">
                <a:solidFill>
                  <a:prstClr val="white"/>
                </a:solidFill>
                <a:latin typeface="微软雅黑" panose="020B0503020204020204" charset="-122"/>
                <a:ea typeface="微软雅黑" panose="020B0503020204020204" charset="-122"/>
              </a:rPr>
              <a:t>神经科学研究所</a:t>
            </a:r>
            <a:r>
              <a:rPr lang="zh-CN" altLang="en-US" sz="1200" b="1" spc="120" dirty="0" smtClean="0">
                <a:solidFill>
                  <a:prstClr val="white"/>
                </a:solidFill>
                <a:latin typeface="微软雅黑" panose="020B0503020204020204" charset="-122"/>
                <a:ea typeface="微软雅黑" panose="020B0503020204020204" charset="-122"/>
              </a:rPr>
              <a:t>所长、中国</a:t>
            </a:r>
            <a:r>
              <a:rPr lang="zh-CN" altLang="en-US" sz="1200" b="1" spc="120" dirty="0">
                <a:solidFill>
                  <a:prstClr val="white"/>
                </a:solidFill>
                <a:latin typeface="微软雅黑" panose="020B0503020204020204" charset="-122"/>
                <a:ea typeface="微软雅黑" panose="020B0503020204020204" charset="-122"/>
              </a:rPr>
              <a:t>医师协会神经内科医师分会副会长兼</a:t>
            </a:r>
            <a:r>
              <a:rPr lang="zh-CN" altLang="en-US" sz="1200" b="1" spc="120" dirty="0" smtClean="0">
                <a:solidFill>
                  <a:prstClr val="white"/>
                </a:solidFill>
                <a:latin typeface="微软雅黑" panose="020B0503020204020204" charset="-122"/>
                <a:ea typeface="微软雅黑" panose="020B0503020204020204" charset="-122"/>
              </a:rPr>
              <a:t>帕金森病及运动障碍学组组长、中华</a:t>
            </a:r>
            <a:r>
              <a:rPr lang="zh-CN" altLang="en-US" sz="1200" b="1" spc="120" dirty="0">
                <a:solidFill>
                  <a:prstClr val="white"/>
                </a:solidFill>
                <a:latin typeface="微软雅黑" panose="020B0503020204020204" charset="-122"/>
                <a:ea typeface="微软雅黑" panose="020B0503020204020204" charset="-122"/>
              </a:rPr>
              <a:t>医学会神经病学分会帕金森及运动障碍学组副组长、广东省医师协会脑血管病医师分会主任委员，中国卒中学会移动医疗分会副</a:t>
            </a:r>
            <a:r>
              <a:rPr lang="zh-CN" altLang="en-US" sz="1200" b="1" spc="120" dirty="0" smtClean="0">
                <a:solidFill>
                  <a:prstClr val="white"/>
                </a:solidFill>
                <a:latin typeface="微软雅黑" panose="020B0503020204020204" charset="-122"/>
                <a:ea typeface="微软雅黑" panose="020B0503020204020204" charset="-122"/>
              </a:rPr>
              <a:t>主任委员</a:t>
            </a:r>
            <a:endParaRPr lang="zh-CN" altLang="en-US" sz="1200" b="1" spc="120" dirty="0">
              <a:solidFill>
                <a:prstClr val="white"/>
              </a:solidFill>
              <a:latin typeface="微软雅黑" panose="020B0503020204020204" charset="-122"/>
              <a:ea typeface="微软雅黑" panose="020B0503020204020204" charset="-122"/>
            </a:endParaRPr>
          </a:p>
          <a:p>
            <a:pPr lvl="0">
              <a:lnSpc>
                <a:spcPct val="120000"/>
              </a:lnSpc>
              <a:defRPr/>
            </a:pPr>
            <a:endParaRPr lang="en-US" altLang="zh-CN" sz="1200" b="1" spc="120" dirty="0">
              <a:solidFill>
                <a:prstClr val="white"/>
              </a:solidFill>
              <a:latin typeface="微软雅黑" panose="020B0503020204020204" charset="-122"/>
              <a:ea typeface="微软雅黑" panose="020B0503020204020204" charset="-122"/>
            </a:endParaRPr>
          </a:p>
        </p:txBody>
      </p:sp>
      <p:sp>
        <p:nvSpPr>
          <p:cNvPr id="18438" name="文本框 12"/>
          <p:cNvSpPr txBox="1">
            <a:spLocks noChangeArrowheads="1"/>
          </p:cNvSpPr>
          <p:nvPr/>
        </p:nvSpPr>
        <p:spPr bwMode="auto">
          <a:xfrm>
            <a:off x="346075" y="4393565"/>
            <a:ext cx="2036763" cy="978729"/>
          </a:xfrm>
          <a:prstGeom prst="rect">
            <a:avLst/>
          </a:prstGeom>
          <a:noFill/>
          <a:ln w="9525">
            <a:noFill/>
            <a:miter lim="800000"/>
          </a:ln>
        </p:spPr>
        <p:txBody>
          <a:bodyPr wrap="square">
            <a:spAutoFit/>
          </a:bodyPr>
          <a:lstStyle/>
          <a:p>
            <a:pPr fontAlgn="base">
              <a:lnSpc>
                <a:spcPct val="120000"/>
              </a:lnSpc>
              <a:spcBef>
                <a:spcPct val="0"/>
              </a:spcBef>
              <a:spcAft>
                <a:spcPct val="0"/>
              </a:spcAft>
              <a:defRPr/>
            </a:pPr>
            <a:r>
              <a:rPr lang="en-US" altLang="zh-CN" sz="1200" b="1" dirty="0">
                <a:solidFill>
                  <a:prstClr val="black"/>
                </a:solidFill>
                <a:latin typeface="Times New Roman" panose="02020503050405090304" pitchFamily="18" charset="0"/>
                <a:ea typeface="微软雅黑" panose="020B0503020204020204" charset="-122"/>
                <a:cs typeface="Times New Roman" panose="02020503050405090304" pitchFamily="18" charset="0"/>
              </a:rPr>
              <a:t>Email: wljgd68@163.com</a:t>
            </a:r>
            <a:endParaRPr lang="en-US" altLang="zh-CN" sz="1200" b="1" dirty="0">
              <a:solidFill>
                <a:prstClr val="black"/>
              </a:solidFill>
              <a:latin typeface="Times New Roman" panose="02020503050405090304" pitchFamily="18" charset="0"/>
              <a:ea typeface="微软雅黑" panose="020B0503020204020204" charset="-122"/>
              <a:cs typeface="Times New Roman" panose="02020503050405090304" pitchFamily="18" charset="0"/>
            </a:endParaRPr>
          </a:p>
          <a:p>
            <a:pPr lvl="0" fontAlgn="base">
              <a:lnSpc>
                <a:spcPct val="120000"/>
              </a:lnSpc>
              <a:spcBef>
                <a:spcPct val="0"/>
              </a:spcBef>
              <a:spcAft>
                <a:spcPct val="0"/>
              </a:spcAft>
              <a:defRPr/>
            </a:pPr>
            <a:r>
              <a:rPr kumimoji="0" lang="en-US" altLang="zh-CN" sz="1200" b="1" i="0" u="none" strike="noStrike" kern="1200" cap="none" spc="0" normalizeH="0" baseline="0" noProof="0" dirty="0">
                <a:ln>
                  <a:noFill/>
                </a:ln>
                <a:solidFill>
                  <a:prstClr val="black"/>
                </a:solidFill>
                <a:effectLst/>
                <a:uLnTx/>
                <a:uFillTx/>
                <a:latin typeface="Times New Roman" panose="02020503050405090304" pitchFamily="18" charset="0"/>
                <a:ea typeface="微软雅黑" panose="020B0503020204020204" charset="-122"/>
                <a:cs typeface="Times New Roman" panose="02020503050405090304" pitchFamily="18" charset="0"/>
              </a:rPr>
              <a:t>Tel: 020-83827812-10402</a:t>
            </a:r>
            <a:endParaRPr kumimoji="0" lang="en-US" altLang="zh-CN" sz="1200" b="1" i="0" u="none" strike="noStrike" kern="1200" cap="none" spc="0" normalizeH="0" baseline="0" noProof="0" dirty="0">
              <a:ln>
                <a:noFill/>
              </a:ln>
              <a:solidFill>
                <a:prstClr val="black"/>
              </a:solidFill>
              <a:effectLst/>
              <a:uLnTx/>
              <a:uFillTx/>
              <a:latin typeface="Times New Roman" panose="02020503050405090304" pitchFamily="18" charset="0"/>
              <a:ea typeface="微软雅黑" panose="020B0503020204020204" charset="-122"/>
              <a:cs typeface="Times New Roman" panose="02020503050405090304" pitchFamily="18" charset="0"/>
            </a:endParaRPr>
          </a:p>
          <a:p>
            <a:pPr lvl="0" fontAlgn="base">
              <a:lnSpc>
                <a:spcPct val="120000"/>
              </a:lnSpc>
              <a:spcBef>
                <a:spcPct val="0"/>
              </a:spcBef>
              <a:spcAft>
                <a:spcPct val="0"/>
              </a:spcAft>
              <a:defRPr/>
            </a:pPr>
            <a:r>
              <a:rPr lang="zh-CN" altLang="en-US" sz="1200" dirty="0">
                <a:solidFill>
                  <a:prstClr val="black"/>
                </a:solidFill>
                <a:latin typeface="微软雅黑" panose="020B0503020204020204" charset="-122"/>
                <a:ea typeface="微软雅黑" panose="020B0503020204020204" charset="-122"/>
              </a:rPr>
              <a:t>      </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026" name="Picture 2" descr="华南理工第一临床学院-王丽娟"/>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500" y="1417003"/>
            <a:ext cx="1810519" cy="248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文本框 11"/>
          <p:cNvSpPr txBox="1">
            <a:spLocks noChangeArrowheads="1"/>
          </p:cNvSpPr>
          <p:nvPr/>
        </p:nvSpPr>
        <p:spPr bwMode="auto">
          <a:xfrm>
            <a:off x="2577766" y="1714818"/>
            <a:ext cx="3573462" cy="535531"/>
          </a:xfrm>
          <a:prstGeom prst="rect">
            <a:avLst/>
          </a:prstGeom>
          <a:noFill/>
          <a:ln w="9525">
            <a:noFill/>
            <a:miter lim="800000"/>
          </a:ln>
        </p:spPr>
        <p:txBody>
          <a:bodyPr>
            <a:spAutoFit/>
          </a:bodyPr>
          <a:lstStyle/>
          <a:p>
            <a:pPr lvl="0" eaLnBrk="1" hangingPunct="1">
              <a:lnSpc>
                <a:spcPct val="120000"/>
              </a:lnSpc>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a:t>
            </a:r>
            <a:r>
              <a:rPr lang="zh-CN" altLang="en-US" sz="1200" dirty="0">
                <a:solidFill>
                  <a:prstClr val="black"/>
                </a:solidFill>
                <a:latin typeface="微软雅黑" panose="020B0503020204020204" charset="-122"/>
                <a:ea typeface="微软雅黑" panose="020B0503020204020204" charset="-122"/>
              </a:rPr>
              <a:t>博士：生物医学工程</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20000"/>
              </a:lnSpc>
              <a:defRPr/>
            </a:pPr>
            <a:r>
              <a:rPr lang="zh-CN" altLang="en-US" sz="1200" dirty="0">
                <a:solidFill>
                  <a:prstClr val="black"/>
                </a:solidFill>
                <a:latin typeface="微软雅黑" panose="020B0503020204020204" charset="-122"/>
                <a:ea typeface="微软雅黑" panose="020B0503020204020204" charset="-122"/>
              </a:rPr>
              <a:t>学术硕士：临床医学、生物医学工程</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8444" name="矩形 2"/>
          <p:cNvSpPr>
            <a:spLocks noChangeArrowheads="1"/>
          </p:cNvSpPr>
          <p:nvPr/>
        </p:nvSpPr>
        <p:spPr bwMode="auto">
          <a:xfrm>
            <a:off x="2577766" y="2800787"/>
            <a:ext cx="4223008" cy="600164"/>
          </a:xfrm>
          <a:prstGeom prst="rect">
            <a:avLst/>
          </a:prstGeom>
          <a:noFill/>
          <a:ln w="9525">
            <a:noFill/>
            <a:miter lim="800000"/>
          </a:ln>
        </p:spPr>
        <p:txBody>
          <a:bodyPr wrap="square">
            <a:spAutoFit/>
          </a:bodyPr>
          <a:lstStyle/>
          <a:p>
            <a:pPr lvl="0" fontAlgn="base">
              <a:spcBef>
                <a:spcPct val="0"/>
              </a:spcBef>
              <a:spcAft>
                <a:spcPct val="0"/>
              </a:spcAft>
              <a:defRPr/>
            </a:pPr>
            <a:r>
              <a:rPr lang="en-US" altLang="zh-CN" sz="1100" dirty="0">
                <a:solidFill>
                  <a:prstClr val="black"/>
                </a:solidFill>
                <a:latin typeface="Times New Roman" panose="02020503050405090304" pitchFamily="18" charset="0"/>
                <a:ea typeface="微软雅黑" panose="020B0503020204020204" charset="-122"/>
                <a:cs typeface="Times New Roman" panose="02020503050405090304" pitchFamily="18" charset="0"/>
              </a:rPr>
              <a:t>1980.09-1985.07 </a:t>
            </a:r>
            <a:r>
              <a:rPr lang="zh-CN" altLang="en-US" sz="1100" dirty="0">
                <a:solidFill>
                  <a:prstClr val="black"/>
                </a:solidFill>
                <a:latin typeface="Times New Roman" panose="02020503050405090304" pitchFamily="18" charset="0"/>
                <a:ea typeface="微软雅黑" panose="020B0503020204020204" charset="-122"/>
                <a:cs typeface="Times New Roman" panose="02020503050405090304" pitchFamily="18" charset="0"/>
              </a:rPr>
              <a:t>上海医科大学（现复旦大学）           学士学位</a:t>
            </a:r>
            <a:endParaRPr lang="zh-CN" altLang="en-US" sz="1100" dirty="0">
              <a:solidFill>
                <a:prstClr val="black"/>
              </a:solidFill>
              <a:latin typeface="Times New Roman" panose="02020503050405090304" pitchFamily="18" charset="0"/>
              <a:ea typeface="微软雅黑" panose="020B0503020204020204" charset="-122"/>
              <a:cs typeface="Times New Roman" panose="02020503050405090304" pitchFamily="18" charset="0"/>
            </a:endParaRPr>
          </a:p>
          <a:p>
            <a:pPr lvl="0" fontAlgn="base">
              <a:spcBef>
                <a:spcPct val="0"/>
              </a:spcBef>
              <a:spcAft>
                <a:spcPct val="0"/>
              </a:spcAft>
              <a:defRPr/>
            </a:pPr>
            <a:r>
              <a:rPr lang="en-US" altLang="zh-CN" sz="1100" dirty="0">
                <a:solidFill>
                  <a:prstClr val="black"/>
                </a:solidFill>
                <a:latin typeface="Times New Roman" panose="02020503050405090304" pitchFamily="18" charset="0"/>
                <a:ea typeface="微软雅黑" panose="020B0503020204020204" charset="-122"/>
                <a:cs typeface="Times New Roman" panose="02020503050405090304" pitchFamily="18" charset="0"/>
              </a:rPr>
              <a:t>1988.09-1991.07 </a:t>
            </a:r>
            <a:r>
              <a:rPr lang="zh-CN" altLang="en-US" sz="1100" dirty="0">
                <a:solidFill>
                  <a:prstClr val="black"/>
                </a:solidFill>
                <a:latin typeface="Times New Roman" panose="02020503050405090304" pitchFamily="18" charset="0"/>
                <a:ea typeface="微软雅黑" panose="020B0503020204020204" charset="-122"/>
                <a:cs typeface="Times New Roman" panose="02020503050405090304" pitchFamily="18" charset="0"/>
              </a:rPr>
              <a:t>贵阳医学院 （现贵州医科大学）      硕士学位</a:t>
            </a:r>
            <a:endParaRPr lang="zh-CN" altLang="en-US" sz="1100" dirty="0">
              <a:solidFill>
                <a:prstClr val="black"/>
              </a:solidFill>
              <a:latin typeface="Times New Roman" panose="02020503050405090304" pitchFamily="18" charset="0"/>
              <a:ea typeface="微软雅黑" panose="020B0503020204020204" charset="-122"/>
              <a:cs typeface="Times New Roman" panose="02020503050405090304" pitchFamily="18" charset="0"/>
            </a:endParaRPr>
          </a:p>
          <a:p>
            <a:pPr lvl="0" fontAlgn="base">
              <a:spcBef>
                <a:spcPct val="0"/>
              </a:spcBef>
              <a:spcAft>
                <a:spcPct val="0"/>
              </a:spcAft>
              <a:defRPr/>
            </a:pPr>
            <a:r>
              <a:rPr lang="en-US" altLang="zh-CN" sz="1100" dirty="0">
                <a:solidFill>
                  <a:prstClr val="black"/>
                </a:solidFill>
                <a:latin typeface="Times New Roman" panose="02020503050405090304" pitchFamily="18" charset="0"/>
                <a:ea typeface="微软雅黑" panose="020B0503020204020204" charset="-122"/>
                <a:cs typeface="Times New Roman" panose="02020503050405090304" pitchFamily="18" charset="0"/>
              </a:rPr>
              <a:t>1993.09-1996.07 </a:t>
            </a:r>
            <a:r>
              <a:rPr lang="zh-CN" altLang="en-US" sz="1100" dirty="0">
                <a:solidFill>
                  <a:prstClr val="black"/>
                </a:solidFill>
                <a:latin typeface="Times New Roman" panose="02020503050405090304" pitchFamily="18" charset="0"/>
                <a:ea typeface="微软雅黑" panose="020B0503020204020204" charset="-122"/>
                <a:cs typeface="Times New Roman" panose="02020503050405090304" pitchFamily="18" charset="0"/>
              </a:rPr>
              <a:t>中山医科大学（现中山大学）           博士学位</a:t>
            </a:r>
            <a:endParaRPr lang="zh-CN" altLang="en-US" sz="1100" dirty="0">
              <a:solidFill>
                <a:prstClr val="black"/>
              </a:solidFill>
              <a:latin typeface="Times New Roman" panose="02020503050405090304" pitchFamily="18" charset="0"/>
              <a:ea typeface="微软雅黑" panose="020B0503020204020204" charset="-122"/>
              <a:cs typeface="Times New Roman" panose="02020503050405090304" pitchFamily="18" charset="0"/>
            </a:endParaRPr>
          </a:p>
        </p:txBody>
      </p:sp>
      <p:sp>
        <p:nvSpPr>
          <p:cNvPr id="18439" name="文本框 13"/>
          <p:cNvSpPr txBox="1">
            <a:spLocks noChangeArrowheads="1"/>
          </p:cNvSpPr>
          <p:nvPr/>
        </p:nvSpPr>
        <p:spPr bwMode="auto">
          <a:xfrm>
            <a:off x="6846888" y="1620520"/>
            <a:ext cx="4927770" cy="2539157"/>
          </a:xfrm>
          <a:prstGeom prst="rect">
            <a:avLst/>
          </a:prstGeom>
          <a:noFill/>
          <a:ln w="9525">
            <a:noFill/>
            <a:miter lim="800000"/>
          </a:ln>
        </p:spPr>
        <p:txBody>
          <a:bodyPr wrap="square">
            <a:spAutoFit/>
          </a:bodyPr>
          <a:lstStyle/>
          <a:p>
            <a:pPr lvl="0" fontAlgn="base">
              <a:lnSpc>
                <a:spcPct val="120000"/>
              </a:lnSpc>
              <a:spcBef>
                <a:spcPts val="600"/>
              </a:spcBef>
              <a:spcAft>
                <a:spcPct val="0"/>
              </a:spcAft>
              <a:defRPr/>
            </a:pPr>
            <a:r>
              <a:rPr kumimoji="0" lang="zh-CN" altLang="en-US" sz="1200" b="1" i="0" u="none" strike="noStrike" kern="1200" cap="none" spc="0" normalizeH="0" baseline="0" noProof="0" dirty="0">
                <a:ln>
                  <a:noFill/>
                </a:ln>
                <a:solidFill>
                  <a:prstClr val="black"/>
                </a:solidFill>
                <a:effectLst/>
                <a:uLnTx/>
                <a:uFillTx/>
                <a:latin typeface="Times New Roman" panose="02020503050405090304" pitchFamily="18" charset="0"/>
                <a:ea typeface="微软雅黑" panose="020B0503020204020204" charset="-122"/>
                <a:cs typeface="Times New Roman" panose="02020503050405090304" pitchFamily="18" charset="0"/>
              </a:rPr>
              <a:t>研究方向：</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 主攻帕金森病、认知障碍、脑血管病生物标志物、神经影像、神经网络、神经调控等研究。</a:t>
            </a:r>
            <a:endPar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endParaRPr>
          </a:p>
          <a:p>
            <a:pPr>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Times New Roman" panose="02020503050405090304" pitchFamily="18" charset="0"/>
                <a:ea typeface="微软雅黑" panose="020B0503020204020204" charset="-122"/>
                <a:cs typeface="Times New Roman" panose="02020503050405090304" pitchFamily="18" charset="0"/>
              </a:rPr>
              <a:t>研究资助</a:t>
            </a:r>
            <a:r>
              <a:rPr lang="zh-CN" altLang="en-US" sz="1200" b="1" dirty="0">
                <a:solidFill>
                  <a:prstClr val="black"/>
                </a:solidFill>
                <a:latin typeface="Times New Roman" panose="02020503050405090304" pitchFamily="18" charset="0"/>
                <a:ea typeface="微软雅黑" panose="020B0503020204020204" charset="-122"/>
                <a:cs typeface="Times New Roman" panose="02020503050405090304" pitchFamily="18" charset="0"/>
              </a:rPr>
              <a:t>：</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为国家重点研发计划</a:t>
            </a:r>
            <a:r>
              <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重大慢性非传染性疾病项目首席</a:t>
            </a:r>
            <a:r>
              <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PI</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a:t>
            </a:r>
            <a:r>
              <a:rPr lang="zh-CN" altLang="en-US" sz="1200" dirty="0" smtClean="0">
                <a:solidFill>
                  <a:prstClr val="black"/>
                </a:solidFill>
                <a:latin typeface="Times New Roman" panose="02020503050405090304" pitchFamily="18" charset="0"/>
                <a:ea typeface="微软雅黑" panose="020B0503020204020204" charset="-122"/>
                <a:cs typeface="Times New Roman" panose="02020503050405090304" pitchFamily="18" charset="0"/>
              </a:rPr>
              <a:t>主持国家重点研发计划项目、国家</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自然科学基金、广东省自然科学基金、粤港澳联合创新领域项目、广州市重点实验室建设项目等科研项目十余项。</a:t>
            </a:r>
            <a:endPar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endParaRPr>
          </a:p>
          <a:p>
            <a:pPr>
              <a:lnSpc>
                <a:spcPct val="120000"/>
              </a:lnSpc>
              <a:spcBef>
                <a:spcPts val="600"/>
              </a:spcBef>
              <a:defRPr/>
            </a:pPr>
            <a:r>
              <a:rPr lang="zh-CN" altLang="en-US" sz="1200" b="1" dirty="0">
                <a:solidFill>
                  <a:prstClr val="black"/>
                </a:solidFill>
                <a:latin typeface="Times New Roman" panose="02020503050405090304" pitchFamily="18" charset="0"/>
                <a:ea typeface="微软雅黑" panose="020B0503020204020204" charset="-122"/>
                <a:cs typeface="Times New Roman" panose="02020503050405090304" pitchFamily="18" charset="0"/>
              </a:rPr>
              <a:t>主要业绩</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：获国家科技进步二等奖、卫生部、国家教委、广东省科技进步一、二等奖</a:t>
            </a:r>
            <a:r>
              <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7</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项次；在国内外学术期刊发表论文</a:t>
            </a:r>
            <a:r>
              <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100</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余篇</a:t>
            </a:r>
            <a:r>
              <a:rPr lang="zh-CN" altLang="en-US" sz="1200" dirty="0" smtClean="0">
                <a:solidFill>
                  <a:prstClr val="black"/>
                </a:solidFill>
                <a:latin typeface="Times New Roman" panose="02020503050405090304" pitchFamily="18" charset="0"/>
                <a:ea typeface="微软雅黑" panose="020B0503020204020204" charset="-122"/>
                <a:cs typeface="Times New Roman" panose="02020503050405090304" pitchFamily="18" charset="0"/>
              </a:rPr>
              <a:t>，获专利</a:t>
            </a:r>
            <a:r>
              <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6</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项，软件著作权</a:t>
            </a:r>
            <a:r>
              <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1</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项，申请发明专利</a:t>
            </a:r>
            <a:r>
              <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7</a:t>
            </a:r>
            <a:r>
              <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rPr>
              <a:t>项。</a:t>
            </a:r>
            <a:endParaRPr lang="en-US" altLang="zh-CN" sz="1200" dirty="0">
              <a:solidFill>
                <a:prstClr val="black"/>
              </a:solidFill>
              <a:latin typeface="Times New Roman" panose="02020503050405090304" pitchFamily="18" charset="0"/>
              <a:ea typeface="微软雅黑" panose="020B0503020204020204" charset="-122"/>
              <a:cs typeface="Times New Roman" panose="02020503050405090304" pitchFamily="18" charset="0"/>
            </a:endParaRPr>
          </a:p>
          <a:p>
            <a:pPr lvl="0">
              <a:lnSpc>
                <a:spcPct val="120000"/>
              </a:lnSpc>
              <a:spcBef>
                <a:spcPts val="600"/>
              </a:spcBef>
              <a:defRPr/>
            </a:pPr>
            <a:endParaRPr lang="en-US" altLang="zh-CN" sz="1200" dirty="0">
              <a:solidFill>
                <a:prstClr val="black"/>
              </a:solidFill>
              <a:latin typeface="微软雅黑" panose="020B0503020204020204" charset="-122"/>
              <a:ea typeface="微软雅黑" panose="020B0503020204020204" charset="-122"/>
            </a:endParaRPr>
          </a:p>
        </p:txBody>
      </p:sp>
      <p:sp>
        <p:nvSpPr>
          <p:cNvPr id="4" name="矩形 3"/>
          <p:cNvSpPr/>
          <p:nvPr/>
        </p:nvSpPr>
        <p:spPr>
          <a:xfrm>
            <a:off x="6786511" y="3841500"/>
            <a:ext cx="5121983" cy="387798"/>
          </a:xfrm>
          <a:prstGeom prst="rect">
            <a:avLst/>
          </a:prstGeom>
        </p:spPr>
        <p:txBody>
          <a:bodyPr wrap="square">
            <a:spAutoFit/>
          </a:bodyPr>
          <a:lstStyle/>
          <a:p>
            <a:pPr lvl="0" algn="ctr">
              <a:lnSpc>
                <a:spcPct val="120000"/>
              </a:lnSpc>
              <a:spcBef>
                <a:spcPts val="600"/>
              </a:spcBef>
              <a:defRPr/>
            </a:pPr>
            <a:r>
              <a:rPr lang="zh-CN" altLang="en-US" sz="1600" b="1" dirty="0">
                <a:solidFill>
                  <a:prstClr val="black"/>
                </a:solidFill>
                <a:latin typeface="微软雅黑" panose="020B0503020204020204" charset="-122"/>
                <a:ea typeface="微软雅黑" panose="020B0503020204020204" charset="-122"/>
              </a:rPr>
              <a:t>团结协作、开拓创新的研究团队，欢迎你共创佳绩！</a:t>
            </a:r>
            <a:endParaRPr lang="zh-CN" altLang="en-US" sz="1600" b="1" dirty="0">
              <a:solidFill>
                <a:prstClr val="black"/>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3870" y="4371412"/>
            <a:ext cx="2614794" cy="17375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2254" y="4371516"/>
            <a:ext cx="2530701" cy="17036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450" name="矩形 31"/>
          <p:cNvSpPr>
            <a:spLocks noChangeArrowheads="1"/>
          </p:cNvSpPr>
          <p:nvPr/>
        </p:nvSpPr>
        <p:spPr bwMode="auto">
          <a:xfrm>
            <a:off x="2577766" y="4062198"/>
            <a:ext cx="4160438" cy="1569660"/>
          </a:xfrm>
          <a:prstGeom prst="rect">
            <a:avLst/>
          </a:prstGeom>
          <a:noFill/>
          <a:ln w="9525">
            <a:noFill/>
            <a:miter lim="800000"/>
          </a:ln>
        </p:spPr>
        <p:txBody>
          <a:bodyPr wrap="square">
            <a:spAutoFit/>
          </a:bodyPr>
          <a:lstStyle/>
          <a:p>
            <a:r>
              <a:rPr lang="zh-CN" altLang="en-US" sz="1200" dirty="0" smtClean="0">
                <a:latin typeface="微软雅黑" panose="020B0503020204020204" charset="-122"/>
                <a:ea typeface="微软雅黑" panose="020B0503020204020204" charset="-122"/>
              </a:rPr>
              <a:t>广东省人民医院神经科</a:t>
            </a:r>
            <a:r>
              <a:rPr lang="zh-CN" altLang="en-US" sz="1200" dirty="0">
                <a:latin typeface="微软雅黑" panose="020B0503020204020204" charset="-122"/>
                <a:ea typeface="微软雅黑" panose="020B0503020204020204" charset="-122"/>
              </a:rPr>
              <a:t>为国家临床重点专科、卫生部首批专科医师培训基地、广东省医学重点专科、广东省临床重点专科、华南地区专科声誉排名第二（复旦版）、国家重点研发计划重大慢病专项牵头单位、国家疑难病症诊治能力提升工程建设项目单位（心脑血管）、国家卫健委高级卒中中心、中国医师协会神经内科骨干师资培训基地、广东省医师协会神经内科师资培训基地、中国帕金森病高级中心、广州市神经退行性疾病重点实验室。</a:t>
            </a:r>
            <a:endParaRPr lang="zh-CN" altLang="en-US" sz="1200" dirty="0">
              <a:latin typeface="微软雅黑" panose="020B0503020204020204" charset="-122"/>
              <a:ea typeface="微软雅黑" panose="020B0503020204020204" charset="-122"/>
            </a:endParaRPr>
          </a:p>
        </p:txBody>
      </p:sp>
      <p:grpSp>
        <p:nvGrpSpPr>
          <p:cNvPr id="12" name="组合 11"/>
          <p:cNvGrpSpPr/>
          <p:nvPr/>
        </p:nvGrpSpPr>
        <p:grpSpPr>
          <a:xfrm>
            <a:off x="2450465" y="3616960"/>
            <a:ext cx="1173480" cy="358140"/>
            <a:chOff x="3956" y="5586"/>
            <a:chExt cx="1848" cy="564"/>
          </a:xfrm>
        </p:grpSpPr>
        <p:pic>
          <p:nvPicPr>
            <p:cNvPr id="10" name="图片 24"/>
            <p:cNvPicPr>
              <a:picLocks noChangeAspect="1"/>
            </p:cNvPicPr>
            <p:nvPr/>
          </p:nvPicPr>
          <p:blipFill>
            <a:blip r:embed="rId1"/>
            <a:srcRect t="3896" r="91544" b="3088"/>
            <a:stretch>
              <a:fillRect/>
            </a:stretch>
          </p:blipFill>
          <p:spPr bwMode="auto">
            <a:xfrm>
              <a:off x="3956" y="5586"/>
              <a:ext cx="485" cy="565"/>
            </a:xfrm>
            <a:prstGeom prst="rect">
              <a:avLst/>
            </a:prstGeom>
            <a:noFill/>
            <a:ln w="9525">
              <a:noFill/>
              <a:miter lim="800000"/>
              <a:headEnd/>
              <a:tailEnd/>
            </a:ln>
          </p:spPr>
        </p:pic>
        <p:sp>
          <p:nvSpPr>
            <p:cNvPr id="11" name="文本框 25"/>
            <p:cNvSpPr txBox="1">
              <a:spLocks noChangeArrowheads="1"/>
            </p:cNvSpPr>
            <p:nvPr/>
          </p:nvSpPr>
          <p:spPr bwMode="auto">
            <a:xfrm>
              <a:off x="4382" y="5622"/>
              <a:ext cx="1422" cy="48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1400" b="1" dirty="0">
                  <a:solidFill>
                    <a:prstClr val="black"/>
                  </a:solidFill>
                  <a:latin typeface="微软雅黑" panose="020B0503020204020204" charset="-122"/>
                  <a:ea typeface="微软雅黑" panose="020B0503020204020204" charset="-122"/>
                </a:rPr>
                <a:t>学科</a:t>
              </a: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发展</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720723" y="1844053"/>
            <a:ext cx="3579813" cy="553998"/>
          </a:xfrm>
          <a:prstGeom prst="rect">
            <a:avLst/>
          </a:prstGeom>
          <a:noFill/>
          <a:ln w="9525">
            <a:noFill/>
            <a:miter lim="800000"/>
          </a:ln>
        </p:spPr>
        <p:txBody>
          <a:bodyPr wrap="square">
            <a:spAutoFit/>
          </a:bodyPr>
          <a:lstStyle/>
          <a:p>
            <a:pPr lvl="0" eaLnBrk="1" hangingPunct="1">
              <a:lnSpc>
                <a:spcPct val="150000"/>
              </a:lnSpc>
              <a:defRPr/>
            </a:pPr>
            <a:r>
              <a:rPr lang="zh-CN" altLang="en-US" sz="1200" dirty="0">
                <a:solidFill>
                  <a:prstClr val="black"/>
                </a:solidFill>
                <a:latin typeface="微软雅黑" panose="020B0503020204020204" charset="-122"/>
                <a:ea typeface="微软雅黑" panose="020B0503020204020204" charset="-122"/>
              </a:rPr>
              <a:t>学术型硕士</a:t>
            </a:r>
            <a:r>
              <a:rPr lang="zh-CN" altLang="en-US" sz="1200" dirty="0">
                <a:solidFill>
                  <a:prstClr val="black"/>
                </a:solidFill>
                <a:latin typeface="微软雅黑" panose="020B0503020204020204" charset="-122"/>
                <a:ea typeface="微软雅黑" panose="020B0503020204020204" charset="-122"/>
                <a:sym typeface="Wingdings" panose="05000000000000000000" pitchFamily="2" charset="2"/>
              </a:rPr>
              <a:t>：（</a:t>
            </a:r>
            <a:r>
              <a:rPr lang="en-US" altLang="zh-CN" sz="1200">
                <a:solidFill>
                  <a:prstClr val="black"/>
                </a:solidFill>
                <a:latin typeface="微软雅黑" panose="020B0503020204020204" charset="-122"/>
                <a:ea typeface="微软雅黑" panose="020B0503020204020204" charset="-122"/>
                <a:sym typeface="Wingdings" panose="05000000000000000000" pitchFamily="2" charset="2"/>
              </a:rPr>
              <a:t>1002</a:t>
            </a:r>
            <a:r>
              <a:rPr lang="zh-CN" altLang="en-US" sz="1200" dirty="0">
                <a:solidFill>
                  <a:prstClr val="black"/>
                </a:solidFill>
                <a:latin typeface="微软雅黑" panose="020B0503020204020204" charset="-122"/>
                <a:ea typeface="微软雅黑" panose="020B0503020204020204" charset="-122"/>
                <a:sym typeface="Wingdings" panose="05000000000000000000" pitchFamily="2" charset="2"/>
              </a:rPr>
              <a:t>）</a:t>
            </a:r>
            <a:r>
              <a:rPr lang="zh-CN" altLang="en-US" sz="1200" dirty="0">
                <a:solidFill>
                  <a:prstClr val="black"/>
                </a:solidFill>
                <a:latin typeface="微软雅黑" panose="020B0503020204020204" charset="-122"/>
                <a:ea typeface="微软雅黑" panose="020B0503020204020204" charset="-122"/>
              </a:rPr>
              <a:t>临床医学</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4" name="文本框 13"/>
          <p:cNvSpPr txBox="1">
            <a:spLocks noChangeArrowheads="1"/>
          </p:cNvSpPr>
          <p:nvPr/>
        </p:nvSpPr>
        <p:spPr bwMode="auto">
          <a:xfrm>
            <a:off x="6857646" y="1765636"/>
            <a:ext cx="4630879" cy="4157741"/>
          </a:xfrm>
          <a:prstGeom prst="rect">
            <a:avLst/>
          </a:prstGeom>
          <a:noFill/>
          <a:ln w="9525">
            <a:noFill/>
            <a:miter lim="800000"/>
          </a:ln>
        </p:spPr>
        <p:txBody>
          <a:bodyPr wrap="square">
            <a:spAutoFit/>
          </a:bodyPr>
          <a:lstStyle/>
          <a:p>
            <a:pPr lvl="0" algn="just" eaLnBrk="1" hangingPunct="1">
              <a:lnSpc>
                <a:spcPct val="120000"/>
              </a:lnSpc>
              <a:spcBef>
                <a:spcPts val="600"/>
              </a:spcBef>
              <a:defRPr/>
            </a:pPr>
            <a:r>
              <a:rPr lang="zh-CN" altLang="en-US" sz="1200" b="1" dirty="0">
                <a:solidFill>
                  <a:prstClr val="black"/>
                </a:solidFill>
                <a:latin typeface="微软雅黑" panose="020B0503020204020204" charset="-122"/>
                <a:ea typeface="微软雅黑" panose="020B0503020204020204" charset="-122"/>
              </a:rPr>
              <a:t>研究方向</a:t>
            </a:r>
            <a:r>
              <a:rPr lang="en-US" altLang="zh-CN" sz="1200" b="1" dirty="0">
                <a:solidFill>
                  <a:prstClr val="black"/>
                </a:solidFill>
                <a:latin typeface="微软雅黑" panose="020B0503020204020204" charset="-122"/>
                <a:ea typeface="微软雅黑" panose="020B0503020204020204" charset="-122"/>
              </a:rPr>
              <a:t>: </a:t>
            </a:r>
            <a:endParaRPr lang="en-US" altLang="zh-CN" sz="1200" b="1"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r>
              <a:rPr lang="zh-CN" altLang="en-US" sz="1200" dirty="0">
                <a:solidFill>
                  <a:prstClr val="black"/>
                </a:solidFill>
                <a:latin typeface="微软雅黑" panose="020B0503020204020204" charset="-122"/>
                <a:ea typeface="微软雅黑" panose="020B0503020204020204" charset="-122"/>
              </a:rPr>
              <a:t>冠心病防治，介入手术并发症防治，造影剂所致急性肾损伤的防治，心肾综合征防治与分子机制</a:t>
            </a:r>
            <a:endParaRPr lang="zh-CN" altLang="en-US" sz="1200"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lang="zh-CN" altLang="en-US" sz="1200" dirty="0">
                <a:solidFill>
                  <a:prstClr val="black"/>
                </a:solidFill>
                <a:latin typeface="微软雅黑" panose="020B0503020204020204" charset="-122"/>
                <a:ea typeface="微软雅黑" panose="020B0503020204020204" charset="-122"/>
              </a:rPr>
              <a:t>长期从事心血管科临床工作和冠心病</a:t>
            </a:r>
            <a:r>
              <a:rPr lang="en-US" altLang="zh-CN" sz="1200" dirty="0">
                <a:solidFill>
                  <a:prstClr val="black"/>
                </a:solidFill>
                <a:latin typeface="微软雅黑" panose="020B0503020204020204" charset="-122"/>
                <a:ea typeface="微软雅黑" panose="020B0503020204020204" charset="-122"/>
              </a:rPr>
              <a:t>AKI</a:t>
            </a:r>
            <a:r>
              <a:rPr lang="zh-CN" altLang="en-US" sz="1200" dirty="0">
                <a:solidFill>
                  <a:prstClr val="black"/>
                </a:solidFill>
                <a:latin typeface="微软雅黑" panose="020B0503020204020204" charset="-122"/>
                <a:ea typeface="微软雅黑" panose="020B0503020204020204" charset="-122"/>
              </a:rPr>
              <a:t>的防治研究工作，主持并已结题</a:t>
            </a:r>
            <a:r>
              <a:rPr lang="en-US" altLang="zh-CN" sz="1200" dirty="0">
                <a:solidFill>
                  <a:prstClr val="black"/>
                </a:solidFill>
                <a:latin typeface="微软雅黑" panose="020B0503020204020204" charset="-122"/>
                <a:ea typeface="微软雅黑" panose="020B0503020204020204" charset="-122"/>
              </a:rPr>
              <a:t>AKI</a:t>
            </a:r>
            <a:r>
              <a:rPr lang="zh-CN" altLang="en-US" sz="1200" dirty="0">
                <a:solidFill>
                  <a:prstClr val="black"/>
                </a:solidFill>
                <a:latin typeface="微软雅黑" panose="020B0503020204020204" charset="-122"/>
                <a:ea typeface="微软雅黑" panose="020B0503020204020204" charset="-122"/>
              </a:rPr>
              <a:t>发病机制研究的国家自然基金面上项目和多中心冠心病</a:t>
            </a:r>
            <a:r>
              <a:rPr lang="en-US" altLang="zh-CN" sz="1200" dirty="0">
                <a:solidFill>
                  <a:prstClr val="black"/>
                </a:solidFill>
                <a:latin typeface="微软雅黑" panose="020B0503020204020204" charset="-122"/>
                <a:ea typeface="微软雅黑" panose="020B0503020204020204" charset="-122"/>
              </a:rPr>
              <a:t>AKI</a:t>
            </a:r>
            <a:r>
              <a:rPr lang="zh-CN" altLang="en-US" sz="1200" dirty="0">
                <a:solidFill>
                  <a:prstClr val="black"/>
                </a:solidFill>
                <a:latin typeface="微软雅黑" panose="020B0503020204020204" charset="-122"/>
                <a:ea typeface="微软雅黑" panose="020B0503020204020204" charset="-122"/>
              </a:rPr>
              <a:t>临床研究，研究基础扎实，实验能力雄厚，具备领导课题组开展实验研究的能力，已发表冠心病</a:t>
            </a:r>
            <a:r>
              <a:rPr lang="en-US" altLang="zh-CN" sz="1200" dirty="0">
                <a:solidFill>
                  <a:prstClr val="black"/>
                </a:solidFill>
                <a:latin typeface="微软雅黑" panose="020B0503020204020204" charset="-122"/>
                <a:ea typeface="微软雅黑" panose="020B0503020204020204" charset="-122"/>
              </a:rPr>
              <a:t>AKI</a:t>
            </a:r>
            <a:r>
              <a:rPr lang="zh-CN" altLang="en-US" sz="1200" dirty="0">
                <a:solidFill>
                  <a:prstClr val="black"/>
                </a:solidFill>
                <a:latin typeface="微软雅黑" panose="020B0503020204020204" charset="-122"/>
                <a:ea typeface="微软雅黑" panose="020B0503020204020204" charset="-122"/>
              </a:rPr>
              <a:t>研究相关</a:t>
            </a:r>
            <a:r>
              <a:rPr lang="en-US" altLang="zh-CN" sz="1200" dirty="0">
                <a:solidFill>
                  <a:prstClr val="black"/>
                </a:solidFill>
                <a:latin typeface="微软雅黑" panose="020B0503020204020204" charset="-122"/>
                <a:ea typeface="微软雅黑" panose="020B0503020204020204" charset="-122"/>
              </a:rPr>
              <a:t>SCI</a:t>
            </a:r>
            <a:r>
              <a:rPr lang="zh-CN" altLang="en-US" sz="1200" dirty="0">
                <a:solidFill>
                  <a:prstClr val="black"/>
                </a:solidFill>
                <a:latin typeface="微软雅黑" panose="020B0503020204020204" charset="-122"/>
                <a:ea typeface="微软雅黑" panose="020B0503020204020204" charset="-122"/>
              </a:rPr>
              <a:t>论文</a:t>
            </a:r>
            <a:r>
              <a:rPr lang="en-US" altLang="zh-CN" sz="1200" dirty="0">
                <a:solidFill>
                  <a:prstClr val="black"/>
                </a:solidFill>
                <a:latin typeface="微软雅黑" panose="020B0503020204020204" charset="-122"/>
                <a:ea typeface="微软雅黑" panose="020B0503020204020204" charset="-122"/>
              </a:rPr>
              <a:t>80</a:t>
            </a:r>
            <a:r>
              <a:rPr lang="zh-CN" altLang="en-US" sz="1200" dirty="0">
                <a:solidFill>
                  <a:prstClr val="black"/>
                </a:solidFill>
                <a:latin typeface="微软雅黑" panose="020B0503020204020204" charset="-122"/>
                <a:ea typeface="微软雅黑" panose="020B0503020204020204" charset="-122"/>
              </a:rPr>
              <a:t>余篇，获得已授权国家发明专利（</a:t>
            </a:r>
            <a:r>
              <a:rPr lang="en-US" altLang="zh-CN" sz="1200" dirty="0">
                <a:solidFill>
                  <a:prstClr val="black"/>
                </a:solidFill>
                <a:latin typeface="微软雅黑" panose="020B0503020204020204" charset="-122"/>
                <a:ea typeface="微软雅黑" panose="020B0503020204020204" charset="-122"/>
              </a:rPr>
              <a:t>AKI</a:t>
            </a:r>
            <a:r>
              <a:rPr lang="zh-CN" altLang="en-US" sz="1200" dirty="0">
                <a:solidFill>
                  <a:prstClr val="black"/>
                </a:solidFill>
                <a:latin typeface="微软雅黑" panose="020B0503020204020204" charset="-122"/>
                <a:ea typeface="微软雅黑" panose="020B0503020204020204" charset="-122"/>
              </a:rPr>
              <a:t>动物模型建立）及国家软件著作权（</a:t>
            </a:r>
            <a:r>
              <a:rPr lang="en-US" altLang="zh-CN" sz="1200" dirty="0">
                <a:solidFill>
                  <a:prstClr val="black"/>
                </a:solidFill>
                <a:latin typeface="微软雅黑" panose="020B0503020204020204" charset="-122"/>
                <a:ea typeface="微软雅黑" panose="020B0503020204020204" charset="-122"/>
              </a:rPr>
              <a:t>AKI</a:t>
            </a:r>
            <a:r>
              <a:rPr lang="zh-CN" altLang="en-US" sz="1200" dirty="0">
                <a:solidFill>
                  <a:prstClr val="black"/>
                </a:solidFill>
                <a:latin typeface="微软雅黑" panose="020B0503020204020204" charset="-122"/>
                <a:ea typeface="微软雅黑" panose="020B0503020204020204" charset="-122"/>
              </a:rPr>
              <a:t>防治软件），在</a:t>
            </a:r>
            <a:r>
              <a:rPr lang="en-US" altLang="zh-CN" sz="1200" dirty="0">
                <a:solidFill>
                  <a:prstClr val="black"/>
                </a:solidFill>
                <a:latin typeface="微软雅黑" panose="020B0503020204020204" charset="-122"/>
                <a:ea typeface="微软雅黑" panose="020B0503020204020204" charset="-122"/>
              </a:rPr>
              <a:t>JAMA internal medicine</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Circ Cardiovasc </a:t>
            </a:r>
            <a:r>
              <a:rPr lang="en-US" altLang="zh-CN" sz="1200" dirty="0" err="1">
                <a:solidFill>
                  <a:prstClr val="black"/>
                </a:solidFill>
                <a:latin typeface="微软雅黑" panose="020B0503020204020204" charset="-122"/>
                <a:ea typeface="微软雅黑" panose="020B0503020204020204" charset="-122"/>
              </a:rPr>
              <a:t>Interv</a:t>
            </a:r>
            <a:r>
              <a:rPr lang="zh-CN" altLang="en-US" sz="1200" dirty="0">
                <a:solidFill>
                  <a:prstClr val="black"/>
                </a:solidFill>
                <a:latin typeface="微软雅黑" panose="020B0503020204020204" charset="-122"/>
                <a:ea typeface="微软雅黑" panose="020B0503020204020204" charset="-122"/>
              </a:rPr>
              <a:t>、</a:t>
            </a:r>
            <a:r>
              <a:rPr lang="en-US" altLang="zh-CN" sz="1200" dirty="0">
                <a:solidFill>
                  <a:prstClr val="black"/>
                </a:solidFill>
                <a:latin typeface="微软雅黑" panose="020B0503020204020204" charset="-122"/>
                <a:ea typeface="微软雅黑" panose="020B0503020204020204" charset="-122"/>
              </a:rPr>
              <a:t>Ann </a:t>
            </a:r>
            <a:r>
              <a:rPr lang="en-US" altLang="zh-CN" sz="1200" dirty="0" err="1">
                <a:solidFill>
                  <a:prstClr val="black"/>
                </a:solidFill>
                <a:latin typeface="微软雅黑" panose="020B0503020204020204" charset="-122"/>
                <a:ea typeface="微软雅黑" panose="020B0503020204020204" charset="-122"/>
              </a:rPr>
              <a:t>Transl</a:t>
            </a:r>
            <a:r>
              <a:rPr lang="en-US" altLang="zh-CN" sz="1200" dirty="0">
                <a:solidFill>
                  <a:prstClr val="black"/>
                </a:solidFill>
                <a:latin typeface="微软雅黑" panose="020B0503020204020204" charset="-122"/>
                <a:ea typeface="微软雅黑" panose="020B0503020204020204" charset="-122"/>
              </a:rPr>
              <a:t> Med</a:t>
            </a:r>
            <a:r>
              <a:rPr lang="zh-CN" altLang="en-US" sz="1200" dirty="0">
                <a:solidFill>
                  <a:prstClr val="black"/>
                </a:solidFill>
                <a:latin typeface="微软雅黑" panose="020B0503020204020204" charset="-122"/>
                <a:ea typeface="微软雅黑" panose="020B0503020204020204" charset="-122"/>
              </a:rPr>
              <a:t>等顶尖期刊发表多篇论著。</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lang="zh-CN" altLang="en-US" sz="1200" dirty="0">
                <a:solidFill>
                  <a:prstClr val="black"/>
                </a:solidFill>
                <a:latin typeface="微软雅黑" panose="020B0503020204020204" charset="-122"/>
                <a:ea typeface="微软雅黑" panose="020B0503020204020204" charset="-122"/>
              </a:rPr>
              <a:t>目前主持国自然面上项目</a:t>
            </a:r>
            <a:r>
              <a:rPr lang="en-US" altLang="zh-CN" sz="1200" dirty="0">
                <a:solidFill>
                  <a:prstClr val="black"/>
                </a:solidFill>
                <a:latin typeface="微软雅黑" panose="020B0503020204020204" charset="-122"/>
                <a:ea typeface="微软雅黑" panose="020B0503020204020204" charset="-122"/>
              </a:rPr>
              <a:t>1</a:t>
            </a:r>
            <a:r>
              <a:rPr lang="zh-CN" altLang="en-US" sz="1200" dirty="0">
                <a:solidFill>
                  <a:prstClr val="black"/>
                </a:solidFill>
                <a:latin typeface="微软雅黑" panose="020B0503020204020204" charset="-122"/>
                <a:ea typeface="微软雅黑" panose="020B0503020204020204" charset="-122"/>
              </a:rPr>
              <a:t>项，广东省登峰项目</a:t>
            </a:r>
            <a:r>
              <a:rPr lang="en-US" altLang="zh-CN" sz="1200" dirty="0">
                <a:solidFill>
                  <a:prstClr val="black"/>
                </a:solidFill>
                <a:latin typeface="微软雅黑" panose="020B0503020204020204" charset="-122"/>
                <a:ea typeface="微软雅黑" panose="020B0503020204020204" charset="-122"/>
              </a:rPr>
              <a:t>1</a:t>
            </a:r>
            <a:r>
              <a:rPr lang="zh-CN" altLang="en-US" sz="1200" dirty="0">
                <a:solidFill>
                  <a:prstClr val="black"/>
                </a:solidFill>
                <a:latin typeface="微软雅黑" panose="020B0503020204020204" charset="-122"/>
                <a:ea typeface="微软雅黑" panose="020B0503020204020204" charset="-122"/>
              </a:rPr>
              <a:t>项以及其他各级横向课题，总研究经费超</a:t>
            </a:r>
            <a:r>
              <a:rPr lang="en-US" altLang="zh-CN" sz="1200" dirty="0">
                <a:solidFill>
                  <a:prstClr val="black"/>
                </a:solidFill>
                <a:latin typeface="微软雅黑" panose="020B0503020204020204" charset="-122"/>
                <a:ea typeface="微软雅黑" panose="020B0503020204020204" charset="-122"/>
              </a:rPr>
              <a:t>600w</a:t>
            </a:r>
            <a:r>
              <a:rPr lang="zh-CN" altLang="en-US" sz="1200" dirty="0">
                <a:solidFill>
                  <a:prstClr val="black"/>
                </a:solidFill>
                <a:latin typeface="微软雅黑" panose="020B0503020204020204" charset="-122"/>
                <a:ea typeface="微软雅黑" panose="020B0503020204020204" charset="-122"/>
              </a:rPr>
              <a:t>。</a:t>
            </a:r>
            <a:endParaRPr lang="en-US" altLang="zh-CN" sz="1200" b="1" dirty="0">
              <a:solidFill>
                <a:prstClr val="black"/>
              </a:solidFill>
              <a:latin typeface="微软雅黑" panose="020B0503020204020204" charset="-122"/>
              <a:ea typeface="微软雅黑" panose="020B0503020204020204" charset="-122"/>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陈纪言 </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3441125" y="162883"/>
            <a:ext cx="5251450" cy="30777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主任医师、教授，博士生导师</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187910" cy="307777"/>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招生专业与类型 </a:t>
            </a:r>
            <a:endPar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53160" y="2692130"/>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21114" y="2703638"/>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6" name="文本框 12"/>
          <p:cNvSpPr txBox="1">
            <a:spLocks noChangeArrowheads="1"/>
          </p:cNvSpPr>
          <p:nvPr/>
        </p:nvSpPr>
        <p:spPr bwMode="auto">
          <a:xfrm>
            <a:off x="385781" y="1684547"/>
            <a:ext cx="1550595" cy="2086725"/>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3600" dirty="0">
                <a:solidFill>
                  <a:prstClr val="black"/>
                </a:solidFill>
                <a:latin typeface="微软雅黑" panose="020B0503020204020204" charset="-122"/>
                <a:ea typeface="微软雅黑" panose="020B0503020204020204" charset="-122"/>
              </a:rPr>
              <a:t>插  入导  师图  片</a:t>
            </a:r>
            <a:endParaRPr kumimoji="0" lang="en-US" altLang="zh-CN" sz="3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p:txBody>
      </p:sp>
      <p:sp>
        <p:nvSpPr>
          <p:cNvPr id="21" name="文本框 11"/>
          <p:cNvSpPr txBox="1">
            <a:spLocks noChangeArrowheads="1"/>
          </p:cNvSpPr>
          <p:nvPr/>
        </p:nvSpPr>
        <p:spPr bwMode="auto">
          <a:xfrm>
            <a:off x="2674313" y="3045230"/>
            <a:ext cx="4030343" cy="1754326"/>
          </a:xfrm>
          <a:prstGeom prst="rect">
            <a:avLst/>
          </a:prstGeom>
          <a:noFill/>
          <a:ln w="9525">
            <a:noFill/>
            <a:miter lim="800000"/>
          </a:ln>
        </p:spPr>
        <p:txBody>
          <a:bodyPr wrap="square">
            <a:spAutoFit/>
          </a:bodyPr>
          <a:lstStyle/>
          <a:p>
            <a:r>
              <a:rPr lang="en-US" altLang="zh-CN" sz="1200" dirty="0">
                <a:solidFill>
                  <a:prstClr val="black"/>
                </a:solidFill>
                <a:latin typeface="微软雅黑" panose="020B0503020204020204" charset="-122"/>
                <a:ea typeface="微软雅黑" panose="020B0503020204020204" charset="-122"/>
              </a:rPr>
              <a:t>1984.07-1996.12  </a:t>
            </a:r>
            <a:r>
              <a:rPr lang="zh-CN" altLang="zh-CN" sz="1200" dirty="0">
                <a:solidFill>
                  <a:prstClr val="black"/>
                </a:solidFill>
                <a:latin typeface="微软雅黑" panose="020B0503020204020204" charset="-122"/>
                <a:ea typeface="微软雅黑" panose="020B0503020204020204" charset="-122"/>
              </a:rPr>
              <a:t>广东省人民医院心内科医生</a:t>
            </a:r>
            <a:endParaRPr lang="zh-CN" altLang="zh-CN" sz="1200" dirty="0">
              <a:solidFill>
                <a:prstClr val="black"/>
              </a:solidFill>
              <a:latin typeface="微软雅黑" panose="020B0503020204020204" charset="-122"/>
              <a:ea typeface="微软雅黑" panose="020B0503020204020204" charset="-122"/>
            </a:endParaRPr>
          </a:p>
          <a:p>
            <a:r>
              <a:rPr lang="en-US" altLang="zh-CN" sz="1200" dirty="0">
                <a:solidFill>
                  <a:prstClr val="black"/>
                </a:solidFill>
                <a:latin typeface="微软雅黑" panose="020B0503020204020204" charset="-122"/>
                <a:ea typeface="微软雅黑" panose="020B0503020204020204" charset="-122"/>
              </a:rPr>
              <a:t>1996.12-2008.12  </a:t>
            </a:r>
            <a:r>
              <a:rPr lang="zh-CN" altLang="zh-CN" sz="1200" dirty="0">
                <a:solidFill>
                  <a:prstClr val="black"/>
                </a:solidFill>
                <a:latin typeface="微软雅黑" panose="020B0503020204020204" charset="-122"/>
                <a:ea typeface="微软雅黑" panose="020B0503020204020204" charset="-122"/>
              </a:rPr>
              <a:t>广东省人民医院心内科行政副主任</a:t>
            </a:r>
            <a:endParaRPr lang="en-US" altLang="zh-CN" sz="1200" dirty="0">
              <a:solidFill>
                <a:prstClr val="black"/>
              </a:solidFill>
              <a:latin typeface="微软雅黑" panose="020B0503020204020204" charset="-122"/>
              <a:ea typeface="微软雅黑" panose="020B0503020204020204" charset="-122"/>
            </a:endParaRPr>
          </a:p>
          <a:p>
            <a:r>
              <a:rPr lang="en-US" altLang="zh-CN" sz="1200" dirty="0">
                <a:solidFill>
                  <a:prstClr val="black"/>
                </a:solidFill>
                <a:latin typeface="微软雅黑" panose="020B0503020204020204" charset="-122"/>
                <a:ea typeface="微软雅黑" panose="020B0503020204020204" charset="-122"/>
              </a:rPr>
              <a:t>2003.09-2008.06</a:t>
            </a:r>
            <a:r>
              <a:rPr lang="zh-CN" altLang="en-US" sz="1200" dirty="0">
                <a:solidFill>
                  <a:prstClr val="black"/>
                </a:solidFill>
                <a:latin typeface="微软雅黑" panose="020B0503020204020204" charset="-122"/>
                <a:ea typeface="微软雅黑" panose="020B0503020204020204" charset="-122"/>
              </a:rPr>
              <a:t>  广东省心血管病研究所，博士</a:t>
            </a:r>
            <a:endParaRPr lang="en-US" altLang="zh-CN" sz="1200" dirty="0">
              <a:solidFill>
                <a:prstClr val="black"/>
              </a:solidFill>
              <a:latin typeface="微软雅黑" panose="020B0503020204020204" charset="-122"/>
              <a:ea typeface="微软雅黑" panose="020B0503020204020204" charset="-122"/>
            </a:endParaRPr>
          </a:p>
          <a:p>
            <a:r>
              <a:rPr lang="en-US" altLang="zh-CN" sz="1200" dirty="0">
                <a:solidFill>
                  <a:prstClr val="black"/>
                </a:solidFill>
                <a:latin typeface="微软雅黑" panose="020B0503020204020204" charset="-122"/>
                <a:ea typeface="微软雅黑" panose="020B0503020204020204" charset="-122"/>
              </a:rPr>
              <a:t>2008.12-2021     </a:t>
            </a:r>
            <a:r>
              <a:rPr lang="zh-CN" altLang="zh-CN" sz="1200" dirty="0">
                <a:solidFill>
                  <a:prstClr val="black"/>
                </a:solidFill>
                <a:latin typeface="微软雅黑" panose="020B0503020204020204" charset="-122"/>
                <a:ea typeface="微软雅黑" panose="020B0503020204020204" charset="-122"/>
              </a:rPr>
              <a:t>广东省人民医院心内科行政主任</a:t>
            </a:r>
            <a:endParaRPr lang="en-US" altLang="zh-CN" sz="1200" dirty="0">
              <a:solidFill>
                <a:prstClr val="black"/>
              </a:solidFill>
              <a:latin typeface="微软雅黑" panose="020B0503020204020204" charset="-122"/>
              <a:ea typeface="微软雅黑" panose="020B0503020204020204" charset="-122"/>
            </a:endParaRPr>
          </a:p>
          <a:p>
            <a:r>
              <a:rPr lang="en-US" altLang="zh-CN" sz="1200" dirty="0">
                <a:solidFill>
                  <a:prstClr val="black"/>
                </a:solidFill>
                <a:latin typeface="微软雅黑" panose="020B0503020204020204" charset="-122"/>
                <a:ea typeface="微软雅黑" panose="020B0503020204020204" charset="-122"/>
              </a:rPr>
              <a:t>2017-</a:t>
            </a:r>
            <a:r>
              <a:rPr lang="zh-CN" altLang="en-US" sz="1200" dirty="0">
                <a:solidFill>
                  <a:prstClr val="black"/>
                </a:solidFill>
                <a:latin typeface="微软雅黑" panose="020B0503020204020204" charset="-122"/>
                <a:ea typeface="微软雅黑" panose="020B0503020204020204" charset="-122"/>
              </a:rPr>
              <a:t>至今</a:t>
            </a:r>
            <a:r>
              <a:rPr lang="en-US" altLang="zh-CN" sz="1200" dirty="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广东省冠心病防治研究重点实验室</a:t>
            </a:r>
            <a:r>
              <a:rPr lang="en-US" altLang="zh-CN" sz="1200" dirty="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主任</a:t>
            </a:r>
            <a:endParaRPr lang="zh-CN" altLang="en-US" sz="1200" dirty="0">
              <a:solidFill>
                <a:prstClr val="black"/>
              </a:solidFill>
              <a:latin typeface="微软雅黑" panose="020B0503020204020204" charset="-122"/>
              <a:ea typeface="微软雅黑" panose="020B0503020204020204" charset="-122"/>
            </a:endParaRPr>
          </a:p>
          <a:p>
            <a:r>
              <a:rPr lang="en-US" altLang="zh-CN" sz="1200" dirty="0">
                <a:solidFill>
                  <a:prstClr val="black"/>
                </a:solidFill>
                <a:latin typeface="微软雅黑" panose="020B0503020204020204" charset="-122"/>
                <a:ea typeface="微软雅黑" panose="020B0503020204020204" charset="-122"/>
              </a:rPr>
              <a:t>2018-</a:t>
            </a:r>
            <a:r>
              <a:rPr lang="zh-CN" altLang="en-US" sz="1200" dirty="0">
                <a:solidFill>
                  <a:prstClr val="black"/>
                </a:solidFill>
                <a:latin typeface="微软雅黑" panose="020B0503020204020204" charset="-122"/>
                <a:ea typeface="微软雅黑" panose="020B0503020204020204" charset="-122"/>
              </a:rPr>
              <a:t>至今</a:t>
            </a:r>
            <a:r>
              <a:rPr lang="en-US" altLang="zh-CN" sz="1200" dirty="0">
                <a:solidFill>
                  <a:prstClr val="black"/>
                </a:solidFill>
                <a:latin typeface="微软雅黑" panose="020B0503020204020204" charset="-122"/>
                <a:ea typeface="微软雅黑" panose="020B0503020204020204" charset="-122"/>
              </a:rPr>
              <a:t>, </a:t>
            </a:r>
            <a:r>
              <a:rPr lang="zh-CN" altLang="en-US" sz="1200" dirty="0">
                <a:solidFill>
                  <a:prstClr val="black"/>
                </a:solidFill>
                <a:latin typeface="微软雅黑" panose="020B0503020204020204" charset="-122"/>
                <a:ea typeface="微软雅黑" panose="020B0503020204020204" charset="-122"/>
              </a:rPr>
              <a:t>广东省心血管病中心副主任</a:t>
            </a:r>
            <a:endParaRPr lang="en-US" altLang="zh-CN" sz="1200" dirty="0">
              <a:solidFill>
                <a:prstClr val="black"/>
              </a:solidFill>
              <a:latin typeface="微软雅黑" panose="020B0503020204020204" charset="-122"/>
              <a:ea typeface="微软雅黑" panose="020B0503020204020204" charset="-122"/>
            </a:endParaRPr>
          </a:p>
          <a:p>
            <a:endParaRPr lang="zh-CN"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pic>
        <p:nvPicPr>
          <p:cNvPr id="25" name="图片 24"/>
          <p:cNvPicPr>
            <a:picLocks noChangeAspect="1"/>
          </p:cNvPicPr>
          <p:nvPr/>
        </p:nvPicPr>
        <p:blipFill>
          <a:blip r:embed="rId1" cstate="print"/>
          <a:srcRect t="3896" r="91544" b="3088"/>
          <a:stretch>
            <a:fillRect/>
          </a:stretch>
        </p:blipFill>
        <p:spPr bwMode="auto">
          <a:xfrm>
            <a:off x="2587949" y="4585804"/>
            <a:ext cx="309562" cy="358775"/>
          </a:xfrm>
          <a:prstGeom prst="rect">
            <a:avLst/>
          </a:prstGeom>
          <a:noFill/>
          <a:ln w="9525">
            <a:noFill/>
            <a:miter lim="800000"/>
            <a:headEnd/>
            <a:tailEnd/>
          </a:ln>
        </p:spPr>
      </p:pic>
      <p:sp>
        <p:nvSpPr>
          <p:cNvPr id="30" name="文本框 21"/>
          <p:cNvSpPr txBox="1">
            <a:spLocks noChangeArrowheads="1"/>
          </p:cNvSpPr>
          <p:nvPr/>
        </p:nvSpPr>
        <p:spPr bwMode="auto">
          <a:xfrm>
            <a:off x="381513" y="120725"/>
            <a:ext cx="1974056" cy="959943"/>
          </a:xfrm>
          <a:prstGeom prst="rect">
            <a:avLst/>
          </a:prstGeom>
          <a:noFill/>
          <a:ln w="9525">
            <a:noFill/>
            <a:miter lim="800000"/>
          </a:ln>
        </p:spPr>
        <p:txBody>
          <a:bodyPr wrap="square">
            <a:spAutoFit/>
          </a:bodyPr>
          <a:lstStyle/>
          <a:p>
            <a:pPr lvl="0" eaLnBrk="1" hangingPunct="1">
              <a:lnSpc>
                <a:spcPct val="120000"/>
              </a:lnSpc>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工作单位：广东省人民医院</a:t>
            </a:r>
            <a:r>
              <a:rPr kumimoji="0" lang="en-US" altLang="zh-CN"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a:t>
            </a:r>
            <a:r>
              <a:rPr kumimoji="0" lang="zh-CN" altLang="en-US"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广东省心血管病研究所</a:t>
            </a:r>
            <a:endParaRPr kumimoji="0" lang="en-US" altLang="zh-CN"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lvl="0" eaLnBrk="1" hangingPunct="1">
              <a:lnSpc>
                <a:spcPct val="120000"/>
              </a:lnSpc>
              <a:defRPr/>
            </a:pPr>
            <a:endParaRPr lang="en-US" altLang="zh-CN" sz="1200" b="1" dirty="0">
              <a:solidFill>
                <a:srgbClr val="FFFFFF"/>
              </a:solidFill>
              <a:latin typeface="微软雅黑" panose="020B0503020204020204" charset="-122"/>
              <a:ea typeface="微软雅黑" panose="020B0503020204020204" charset="-122"/>
            </a:endParaRPr>
          </a:p>
          <a:p>
            <a:pPr lvl="0" eaLnBrk="1" hangingPunct="1">
              <a:lnSpc>
                <a:spcPct val="120000"/>
              </a:lnSpc>
              <a:defRPr/>
            </a:pPr>
            <a:endParaRPr lang="en-US" altLang="zh-CN" sz="1200" b="1" dirty="0">
              <a:solidFill>
                <a:srgbClr val="FFFFFF"/>
              </a:solidFill>
              <a:latin typeface="微软雅黑" panose="020B0503020204020204" charset="-122"/>
              <a:ea typeface="微软雅黑" panose="020B0503020204020204" charset="-122"/>
            </a:endParaRPr>
          </a:p>
        </p:txBody>
      </p:sp>
      <p:sp>
        <p:nvSpPr>
          <p:cNvPr id="31" name="文本框 30"/>
          <p:cNvSpPr txBox="1"/>
          <p:nvPr/>
        </p:nvSpPr>
        <p:spPr>
          <a:xfrm>
            <a:off x="3441125" y="614098"/>
            <a:ext cx="71856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学术任职：</a:t>
            </a:r>
            <a:r>
              <a:rPr lang="zh-CN" altLang="en-US" sz="1400" b="1" spc="120" dirty="0">
                <a:solidFill>
                  <a:srgbClr val="FFFFFF"/>
                </a:solidFill>
                <a:latin typeface="微软雅黑" panose="020B0503020204020204" charset="-122"/>
                <a:ea typeface="微软雅黑" panose="020B0503020204020204" charset="-122"/>
              </a:rPr>
              <a:t>广东省人民医院心内</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科主任、</a:t>
            </a:r>
            <a:r>
              <a:rPr lang="zh-CN" altLang="en-US" sz="1400" b="1" spc="120" dirty="0">
                <a:solidFill>
                  <a:srgbClr val="FFFFFF"/>
                </a:solidFill>
                <a:latin typeface="微软雅黑" panose="020B0503020204020204" charset="-122"/>
                <a:ea typeface="微软雅黑" panose="020B0503020204020204" charset="-122"/>
              </a:rPr>
              <a:t>中国医师协会心血管内科分</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会副会长</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pic>
        <p:nvPicPr>
          <p:cNvPr id="2" name="图片 1"/>
          <p:cNvPicPr>
            <a:picLocks noChangeAspect="1"/>
          </p:cNvPicPr>
          <p:nvPr/>
        </p:nvPicPr>
        <p:blipFill>
          <a:blip r:embed="rId2"/>
          <a:stretch>
            <a:fillRect/>
          </a:stretch>
        </p:blipFill>
        <p:spPr>
          <a:xfrm>
            <a:off x="249372" y="1454150"/>
            <a:ext cx="1867832" cy="2654624"/>
          </a:xfrm>
          <a:prstGeom prst="rect">
            <a:avLst/>
          </a:prstGeom>
        </p:spPr>
      </p:pic>
      <p:pic>
        <p:nvPicPr>
          <p:cNvPr id="28" name="图片 24"/>
          <p:cNvPicPr>
            <a:picLocks noChangeAspect="1"/>
          </p:cNvPicPr>
          <p:nvPr/>
        </p:nvPicPr>
        <p:blipFill>
          <a:blip r:embed="rId3" cstate="print"/>
          <a:srcRect l="9991" r="8128"/>
          <a:stretch>
            <a:fillRect/>
          </a:stretch>
        </p:blipFill>
        <p:spPr bwMode="auto">
          <a:xfrm>
            <a:off x="10810875" y="85725"/>
            <a:ext cx="1123950" cy="1030288"/>
          </a:xfrm>
          <a:prstGeom prst="rect">
            <a:avLst/>
          </a:prstGeom>
          <a:noFill/>
          <a:ln w="9525">
            <a:noFill/>
            <a:miter lim="800000"/>
            <a:headEnd/>
            <a:tailEnd/>
          </a:ln>
        </p:spPr>
      </p:pic>
      <p:sp>
        <p:nvSpPr>
          <p:cNvPr id="32" name="文本框 12"/>
          <p:cNvSpPr txBox="1">
            <a:spLocks noChangeArrowheads="1"/>
          </p:cNvSpPr>
          <p:nvPr/>
        </p:nvSpPr>
        <p:spPr bwMode="auto">
          <a:xfrm>
            <a:off x="180242" y="4233105"/>
            <a:ext cx="2336678" cy="295145"/>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 </a:t>
            </a:r>
            <a:r>
              <a:rPr lang="en-US" altLang="zh-CN" sz="1200" dirty="0">
                <a:solidFill>
                  <a:prstClr val="black"/>
                </a:solidFill>
                <a:latin typeface="微软雅黑" panose="020B0503020204020204" charset="-122"/>
                <a:ea typeface="微软雅黑" panose="020B0503020204020204" charset="-122"/>
              </a:rPr>
              <a:t>Chen-jiyan@163.com</a:t>
            </a:r>
            <a:endParaRPr lang="en-US" altLang="zh-CN" sz="1200" dirty="0">
              <a:solidFill>
                <a:prstClr val="black"/>
              </a:solidFill>
              <a:latin typeface="微软雅黑" panose="020B0503020204020204" charset="-122"/>
              <a:ea typeface="微软雅黑" panose="020B0503020204020204" charset="-122"/>
            </a:endParaRPr>
          </a:p>
        </p:txBody>
      </p:sp>
      <p:sp>
        <p:nvSpPr>
          <p:cNvPr id="33" name="文本框 25"/>
          <p:cNvSpPr txBox="1">
            <a:spLocks noChangeArrowheads="1"/>
          </p:cNvSpPr>
          <p:nvPr/>
        </p:nvSpPr>
        <p:spPr bwMode="auto">
          <a:xfrm>
            <a:off x="2862722" y="4598659"/>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 name="文本框 11"/>
          <p:cNvSpPr txBox="1">
            <a:spLocks noChangeArrowheads="1"/>
          </p:cNvSpPr>
          <p:nvPr/>
        </p:nvSpPr>
        <p:spPr bwMode="auto">
          <a:xfrm>
            <a:off x="2720723" y="4939269"/>
            <a:ext cx="4030343" cy="1200329"/>
          </a:xfrm>
          <a:prstGeom prst="rect">
            <a:avLst/>
          </a:prstGeom>
          <a:noFill/>
          <a:ln w="9525">
            <a:noFill/>
            <a:miter lim="800000"/>
          </a:ln>
        </p:spPr>
        <p:txBody>
          <a:bodyPr wrap="square">
            <a:spAutoFit/>
          </a:bodyPr>
          <a:lstStyle>
            <a:defPPr>
              <a:defRPr lang="zh-CN"/>
            </a:defPPr>
            <a:lvl1pPr>
              <a:defRPr sz="1200">
                <a:solidFill>
                  <a:prstClr val="black"/>
                </a:solidFill>
                <a:latin typeface="微软雅黑" panose="020B0503020204020204" charset="-122"/>
                <a:ea typeface="微软雅黑" panose="020B0503020204020204" charset="-122"/>
              </a:defRPr>
            </a:lvl1pPr>
          </a:lstStyle>
          <a:p>
            <a:r>
              <a:rPr lang="zh-CN" altLang="zh-CN" dirty="0"/>
              <a:t>美国心脏病学杂志（</a:t>
            </a:r>
            <a:r>
              <a:rPr lang="en-US" altLang="zh-CN" dirty="0"/>
              <a:t>JACC</a:t>
            </a:r>
            <a:r>
              <a:rPr lang="zh-CN" altLang="zh-CN" dirty="0"/>
              <a:t>）中文版编委</a:t>
            </a:r>
            <a:endParaRPr lang="zh-CN" altLang="zh-CN" dirty="0"/>
          </a:p>
          <a:p>
            <a:r>
              <a:rPr lang="zh-CN" altLang="zh-CN" dirty="0"/>
              <a:t>欧洲心脏杂志（</a:t>
            </a:r>
            <a:r>
              <a:rPr lang="en-US" altLang="zh-CN" dirty="0"/>
              <a:t>EHJ</a:t>
            </a:r>
            <a:r>
              <a:rPr lang="zh-CN" altLang="zh-CN" dirty="0"/>
              <a:t>）编委</a:t>
            </a:r>
            <a:endParaRPr lang="zh-CN" altLang="zh-CN" dirty="0"/>
          </a:p>
          <a:p>
            <a:r>
              <a:rPr lang="zh-CN" altLang="zh-CN" dirty="0"/>
              <a:t>澳门大湾区心脏研究学会会长</a:t>
            </a:r>
            <a:endParaRPr lang="en-US" altLang="zh-CN" dirty="0"/>
          </a:p>
          <a:p>
            <a:r>
              <a:rPr lang="zh-CN" altLang="en-US" dirty="0"/>
              <a:t>中</a:t>
            </a:r>
            <a:r>
              <a:rPr lang="zh-CN" altLang="zh-CN" dirty="0"/>
              <a:t>国医师协会心血管内科医师分会第五届委员会冠脉介入学组组长</a:t>
            </a:r>
            <a:endParaRPr lang="en-US" altLang="zh-CN" dirty="0"/>
          </a:p>
          <a:p>
            <a:endParaRPr lang="en-US" altLang="zh-CN"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801474" y="1802586"/>
            <a:ext cx="3579813" cy="646331"/>
          </a:xfrm>
          <a:prstGeom prst="rect">
            <a:avLst/>
          </a:prstGeom>
          <a:noFill/>
          <a:ln w="9525">
            <a:noFill/>
            <a:miter lim="800000"/>
          </a:ln>
        </p:spPr>
        <p:txBody>
          <a:bodyPr wrap="square">
            <a:spAutoFit/>
          </a:bodyPr>
          <a:lstStyle/>
          <a:p>
            <a:pPr lvl="0" eaLnBrk="1" hangingPunct="1">
              <a:defRPr/>
            </a:pPr>
            <a:r>
              <a:rPr lang="zh-CN" altLang="en-US" sz="1200" dirty="0" smtClean="0">
                <a:solidFill>
                  <a:prstClr val="black"/>
                </a:solidFill>
                <a:latin typeface="微软雅黑" panose="020B0503020204020204" charset="-122"/>
                <a:ea typeface="微软雅黑" panose="020B0503020204020204" charset="-122"/>
              </a:rPr>
              <a:t>学术硕士：</a:t>
            </a:r>
            <a:r>
              <a:rPr lang="zh-CN" altLang="en-US" sz="1200" dirty="0" smtClean="0"/>
              <a:t> 临床医学</a:t>
            </a:r>
            <a:r>
              <a:rPr lang="en-US" altLang="zh-CN" sz="1200" dirty="0" smtClean="0">
                <a:solidFill>
                  <a:prstClr val="black"/>
                </a:solidFill>
                <a:latin typeface="微软雅黑" panose="020B0503020204020204" charset="-122"/>
                <a:ea typeface="微软雅黑" panose="020B0503020204020204" charset="-122"/>
              </a:rPr>
              <a:t>               </a:t>
            </a: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smtClean="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smtClean="0">
              <a:solidFill>
                <a:prstClr val="black"/>
              </a:solidFill>
              <a:latin typeface="微软雅黑" panose="020B0503020204020204" charset="-122"/>
              <a:ea typeface="微软雅黑" panose="020B0503020204020204" charset="-122"/>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795762" y="1275111"/>
            <a:ext cx="3358515" cy="52197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类型</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仅填写</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2022</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年招生专业</a:t>
            </a:r>
            <a:endPar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供学生参</a:t>
            </a:r>
            <a:r>
              <a:rPr lang="zh-CN" altLang="en-US" sz="1400" b="1" dirty="0" smtClean="0">
                <a:solidFill>
                  <a:prstClr val="black"/>
                </a:solidFill>
                <a:latin typeface="微软雅黑" panose="020B0503020204020204" charset="-122"/>
                <a:ea typeface="微软雅黑" panose="020B0503020204020204" charset="-122"/>
              </a:rPr>
              <a:t>考</a:t>
            </a:r>
            <a:r>
              <a:rPr kumimoji="0" lang="en-US" altLang="zh-CN"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25713" y="2358809"/>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08288" y="2384209"/>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7259034"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540022"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540866" y="4130704"/>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823441" y="4156104"/>
            <a:ext cx="1261884"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学术团体任职</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1" name="文本框 12"/>
          <p:cNvSpPr txBox="1">
            <a:spLocks noChangeArrowheads="1"/>
          </p:cNvSpPr>
          <p:nvPr/>
        </p:nvSpPr>
        <p:spPr bwMode="auto">
          <a:xfrm>
            <a:off x="187890" y="4443227"/>
            <a:ext cx="2192055" cy="978729"/>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18922182828</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rPr>
              <a:t>Office: </a:t>
            </a:r>
            <a:r>
              <a:rPr lang="zh-CN" altLang="en-US" sz="1200" dirty="0">
                <a:solidFill>
                  <a:prstClr val="black"/>
                </a:solidFill>
                <a:latin typeface="微软雅黑" panose="020B0503020204020204" charset="-122"/>
                <a:ea typeface="微软雅黑" panose="020B0503020204020204" charset="-122"/>
              </a:rPr>
              <a:t>广东省人民医院主体楼</a:t>
            </a:r>
            <a:r>
              <a:rPr lang="en-US" altLang="zh-CN" sz="1200" dirty="0" smtClean="0">
                <a:solidFill>
                  <a:prstClr val="black"/>
                </a:solidFill>
                <a:latin typeface="微软雅黑" panose="020B0503020204020204" charset="-122"/>
                <a:ea typeface="微软雅黑" panose="020B0503020204020204" charset="-122"/>
              </a:rPr>
              <a:t>835</a:t>
            </a:r>
            <a:br>
              <a:rPr lang="en-US" altLang="zh-CN" sz="1200" dirty="0">
                <a:solidFill>
                  <a:prstClr val="black"/>
                </a:solidFill>
                <a:latin typeface="微软雅黑" panose="020B0503020204020204" charset="-122"/>
                <a:ea typeface="微软雅黑" panose="020B0503020204020204" charset="-122"/>
              </a:rPr>
            </a:b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Email:chenrf63@163.com</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725" y="1462037"/>
            <a:ext cx="2217410" cy="27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文本框 21"/>
          <p:cNvSpPr txBox="1">
            <a:spLocks noChangeArrowheads="1"/>
          </p:cNvSpPr>
          <p:nvPr/>
        </p:nvSpPr>
        <p:spPr bwMode="auto">
          <a:xfrm>
            <a:off x="441817" y="0"/>
            <a:ext cx="1787815" cy="1126462"/>
          </a:xfrm>
          <a:prstGeom prst="rect">
            <a:avLst/>
          </a:prstGeom>
          <a:noFill/>
          <a:ln w="9525">
            <a:noFill/>
            <a:miter lim="800000"/>
          </a:ln>
        </p:spPr>
        <p:txBody>
          <a:bodyPr wrap="square">
            <a:spAutoFit/>
          </a:bodyPr>
          <a:lstStyle/>
          <a:p>
            <a:pPr lvl="0" eaLnBrk="1" hangingPunct="1">
              <a:lnSpc>
                <a:spcPct val="120000"/>
              </a:lnSpc>
              <a:defRPr/>
            </a:pPr>
            <a:r>
              <a:rPr lang="zh-CN" altLang="en-US" sz="1400" b="1" spc="120" dirty="0">
                <a:solidFill>
                  <a:srgbClr val="FFFFFF"/>
                </a:solidFill>
                <a:latin typeface="微软雅黑" panose="020B0503020204020204" charset="-122"/>
                <a:ea typeface="微软雅黑" panose="020B0503020204020204" charset="-122"/>
              </a:rPr>
              <a:t>工作单位：</a:t>
            </a:r>
            <a:endParaRPr lang="en-US" altLang="zh-CN" sz="1400" b="1" spc="120" dirty="0">
              <a:solidFill>
                <a:srgbClr val="FFFFFF"/>
              </a:solidFill>
              <a:latin typeface="微软雅黑" panose="020B0503020204020204" charset="-122"/>
              <a:ea typeface="微软雅黑" panose="020B0503020204020204" charset="-122"/>
            </a:endParaRPr>
          </a:p>
          <a:p>
            <a:pPr lvl="0" eaLnBrk="1" hangingPunct="1">
              <a:lnSpc>
                <a:spcPct val="120000"/>
              </a:lnSpc>
              <a:defRPr/>
            </a:pPr>
            <a:r>
              <a:rPr lang="zh-CN" altLang="en-US" sz="1400" b="1" spc="120" dirty="0">
                <a:solidFill>
                  <a:srgbClr val="FFFFFF"/>
                </a:solidFill>
                <a:latin typeface="微软雅黑" panose="020B0503020204020204" charset="-122"/>
                <a:ea typeface="微软雅黑" panose="020B0503020204020204" charset="-122"/>
              </a:rPr>
              <a:t>广东省人民</a:t>
            </a:r>
            <a:r>
              <a:rPr lang="zh-CN" altLang="en-US" sz="1400" b="1" spc="120" dirty="0" smtClean="0">
                <a:solidFill>
                  <a:srgbClr val="FFFFFF"/>
                </a:solidFill>
                <a:latin typeface="微软雅黑" panose="020B0503020204020204" charset="-122"/>
                <a:ea typeface="微软雅黑" panose="020B0503020204020204" charset="-122"/>
              </a:rPr>
              <a:t>医院（广东省医学科学院）</a:t>
            </a:r>
            <a:endParaRPr lang="en-US" altLang="zh-CN" sz="1400" b="1" spc="120" dirty="0">
              <a:solidFill>
                <a:srgbClr val="FFFFFF"/>
              </a:solidFill>
              <a:latin typeface="微软雅黑" panose="020B0503020204020204" charset="-122"/>
              <a:ea typeface="微软雅黑" panose="020B0503020204020204" charset="-122"/>
            </a:endParaRPr>
          </a:p>
        </p:txBody>
      </p:sp>
      <p:sp>
        <p:nvSpPr>
          <p:cNvPr id="30" name="矩形 29"/>
          <p:cNvSpPr/>
          <p:nvPr/>
        </p:nvSpPr>
        <p:spPr>
          <a:xfrm>
            <a:off x="2385131" y="0"/>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文本框 21"/>
          <p:cNvSpPr txBox="1">
            <a:spLocks noChangeArrowheads="1"/>
          </p:cNvSpPr>
          <p:nvPr/>
        </p:nvSpPr>
        <p:spPr bwMode="auto">
          <a:xfrm>
            <a:off x="2487038" y="266981"/>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陈汝福                                    </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32" name="文本框 22"/>
          <p:cNvSpPr txBox="1"/>
          <p:nvPr/>
        </p:nvSpPr>
        <p:spPr>
          <a:xfrm>
            <a:off x="3479761" y="253106"/>
            <a:ext cx="5251450" cy="307777"/>
          </a:xfrm>
          <a:prstGeom prst="rect">
            <a:avLst/>
          </a:prstGeom>
          <a:noFill/>
        </p:spPr>
        <p:txBody>
          <a:bodyPr>
            <a:spAutoFit/>
          </a:bodyPr>
          <a:lstStyle/>
          <a:p>
            <a:pPr lvl="0" eaLnBrk="1" fontAlgn="auto" hangingPunct="1">
              <a:spcBef>
                <a:spcPts val="0"/>
              </a:spcBef>
              <a:spcAft>
                <a:spcPts val="0"/>
              </a:spcAft>
              <a:defRPr/>
            </a:pPr>
            <a:r>
              <a:rPr lang="zh-CN" altLang="zh-CN" sz="1400" b="1" dirty="0" smtClean="0">
                <a:solidFill>
                  <a:schemeClr val="bg1"/>
                </a:solidFill>
                <a:latin typeface="+mj-ea"/>
                <a:ea typeface="+mj-ea"/>
              </a:rPr>
              <a:t>主任医师</a:t>
            </a:r>
            <a:r>
              <a:rPr lang="zh-CN" altLang="en-US" sz="1400" b="1" dirty="0" smtClean="0">
                <a:solidFill>
                  <a:schemeClr val="bg1"/>
                </a:solidFill>
                <a:latin typeface="+mj-ea"/>
                <a:ea typeface="+mj-ea"/>
              </a:rPr>
              <a:t>、</a:t>
            </a:r>
            <a:r>
              <a:rPr lang="zh-CN" altLang="zh-CN" sz="1400" b="1" dirty="0" smtClean="0">
                <a:solidFill>
                  <a:schemeClr val="bg1"/>
                </a:solidFill>
                <a:latin typeface="+mj-ea"/>
                <a:ea typeface="+mj-ea"/>
              </a:rPr>
              <a:t>教授</a:t>
            </a:r>
            <a:r>
              <a:rPr lang="zh-CN" altLang="en-US" sz="1400" b="1" dirty="0" smtClean="0">
                <a:solidFill>
                  <a:schemeClr val="bg1"/>
                </a:solidFill>
                <a:latin typeface="+mj-ea"/>
                <a:ea typeface="+mj-ea"/>
              </a:rPr>
              <a:t>、</a:t>
            </a:r>
            <a:r>
              <a:rPr lang="zh-CN" altLang="zh-CN" sz="1400" b="1" dirty="0" smtClean="0">
                <a:solidFill>
                  <a:schemeClr val="bg1"/>
                </a:solidFill>
                <a:latin typeface="+mj-ea"/>
                <a:ea typeface="+mj-ea"/>
              </a:rPr>
              <a:t>医学博士、博士后</a:t>
            </a:r>
            <a:r>
              <a:rPr kumimoji="0" lang="zh-CN" altLang="en-US" sz="1400" b="1" i="0" u="none" strike="noStrike" kern="1200" cap="none" spc="120" normalizeH="0" baseline="0" noProof="0" dirty="0" smtClean="0">
                <a:ln>
                  <a:noFill/>
                </a:ln>
                <a:solidFill>
                  <a:schemeClr val="bg1"/>
                </a:solidFill>
                <a:effectLst/>
                <a:uLnTx/>
                <a:uFillTx/>
                <a:latin typeface="+mj-ea"/>
                <a:ea typeface="+mj-ea"/>
              </a:rPr>
              <a:t>、</a:t>
            </a:r>
            <a:r>
              <a:rPr lang="zh-CN" altLang="zh-CN" sz="1400" b="1" dirty="0" smtClean="0">
                <a:solidFill>
                  <a:schemeClr val="bg1"/>
                </a:solidFill>
                <a:latin typeface="+mj-ea"/>
                <a:ea typeface="+mj-ea"/>
              </a:rPr>
              <a:t>硕士</a:t>
            </a:r>
            <a:r>
              <a:rPr lang="en-US" altLang="zh-CN" sz="1400" b="1" dirty="0" smtClean="0">
                <a:solidFill>
                  <a:schemeClr val="bg1"/>
                </a:solidFill>
                <a:latin typeface="+mj-ea"/>
                <a:ea typeface="+mj-ea"/>
              </a:rPr>
              <a:t>/</a:t>
            </a:r>
            <a:r>
              <a:rPr lang="zh-CN" altLang="zh-CN" sz="1400" b="1" dirty="0" smtClean="0">
                <a:solidFill>
                  <a:schemeClr val="bg1"/>
                </a:solidFill>
                <a:latin typeface="+mj-ea"/>
                <a:ea typeface="+mj-ea"/>
              </a:rPr>
              <a:t>博士</a:t>
            </a:r>
            <a:r>
              <a:rPr lang="zh-CN" altLang="en-US" sz="1400" b="1" dirty="0" smtClean="0">
                <a:solidFill>
                  <a:schemeClr val="bg1"/>
                </a:solidFill>
                <a:latin typeface="+mj-ea"/>
                <a:ea typeface="+mj-ea"/>
              </a:rPr>
              <a:t>生</a:t>
            </a:r>
            <a:r>
              <a:rPr kumimoji="0" lang="zh-CN" altLang="en-US" sz="1400" b="1" i="0" u="none" strike="noStrike" kern="1200" cap="none" spc="120" normalizeH="0" baseline="0" noProof="0" dirty="0" smtClean="0">
                <a:ln>
                  <a:noFill/>
                </a:ln>
                <a:solidFill>
                  <a:schemeClr val="bg1"/>
                </a:solidFill>
                <a:effectLst/>
                <a:uLnTx/>
                <a:uFillTx/>
                <a:latin typeface="+mj-ea"/>
                <a:ea typeface="+mj-ea"/>
              </a:rPr>
              <a:t>导师</a:t>
            </a:r>
            <a:endParaRPr kumimoji="0" lang="zh-CN" altLang="en-US" sz="1400" b="1" i="0" u="none" strike="noStrike" kern="1200" cap="none" spc="120" normalizeH="0" baseline="0" noProof="0" dirty="0">
              <a:ln>
                <a:noFill/>
              </a:ln>
              <a:solidFill>
                <a:schemeClr val="bg1"/>
              </a:solidFill>
              <a:effectLst/>
              <a:uLnTx/>
              <a:uFillTx/>
              <a:latin typeface="+mj-ea"/>
              <a:ea typeface="+mj-ea"/>
            </a:endParaRPr>
          </a:p>
        </p:txBody>
      </p:sp>
      <p:sp>
        <p:nvSpPr>
          <p:cNvPr id="33" name="文本框 30"/>
          <p:cNvSpPr txBox="1"/>
          <p:nvPr/>
        </p:nvSpPr>
        <p:spPr>
          <a:xfrm>
            <a:off x="3454004" y="622902"/>
            <a:ext cx="7241320" cy="307777"/>
          </a:xfrm>
          <a:prstGeom prst="rect">
            <a:avLst/>
          </a:prstGeom>
          <a:noFill/>
        </p:spPr>
        <p:txBody>
          <a:bodyPr wrap="square">
            <a:spAutoFit/>
          </a:bodyPr>
          <a:lstStyle/>
          <a:p>
            <a:pPr lvl="0" eaLnBrk="1" fontAlgn="auto" hangingPunct="1">
              <a:spcBef>
                <a:spcPts val="0"/>
              </a:spcBef>
              <a:spcAft>
                <a:spcPts val="0"/>
              </a:spcAft>
              <a:defRPr/>
            </a:pPr>
            <a:r>
              <a:rPr lang="zh-CN" altLang="zh-CN" sz="1400" b="1" dirty="0" smtClean="0">
                <a:solidFill>
                  <a:schemeClr val="bg1"/>
                </a:solidFill>
              </a:rPr>
              <a:t>广东省医学科学院副院长，广东省人民医院大外科科主任、胰腺中心主任</a:t>
            </a:r>
            <a:endParaRPr kumimoji="0" lang="zh-CN" altLang="en-US" sz="1400" b="1" i="0" u="none" strike="noStrike" kern="1200" cap="none" spc="12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34" name="文本框 11"/>
          <p:cNvSpPr txBox="1">
            <a:spLocks noChangeArrowheads="1"/>
          </p:cNvSpPr>
          <p:nvPr/>
        </p:nvSpPr>
        <p:spPr bwMode="auto">
          <a:xfrm>
            <a:off x="2652519" y="2685695"/>
            <a:ext cx="4559650" cy="1846659"/>
          </a:xfrm>
          <a:prstGeom prst="rect">
            <a:avLst/>
          </a:prstGeom>
          <a:noFill/>
          <a:ln w="9525">
            <a:noFill/>
            <a:miter lim="800000"/>
          </a:ln>
        </p:spPr>
        <p:txBody>
          <a:bodyPr wrap="square">
            <a:spAutoFit/>
          </a:bodyPr>
          <a:lstStyle/>
          <a:p>
            <a:pPr lvl="0" algn="just"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rPr>
              <a:t>1979.09-1983.06    </a:t>
            </a:r>
            <a:r>
              <a:rPr lang="zh-CN" altLang="en-US" sz="1200" dirty="0">
                <a:solidFill>
                  <a:prstClr val="black"/>
                </a:solidFill>
                <a:latin typeface="微软雅黑" panose="020B0503020204020204" charset="-122"/>
                <a:ea typeface="微软雅黑" panose="020B0503020204020204" charset="-122"/>
              </a:rPr>
              <a:t>潍坊医学院 </a:t>
            </a:r>
            <a:r>
              <a:rPr lang="en-US" altLang="zh-CN" sz="1200" dirty="0" smtClean="0">
                <a:solidFill>
                  <a:prstClr val="black"/>
                </a:solidFill>
                <a:latin typeface="微软雅黑" panose="020B0503020204020204" charset="-122"/>
                <a:ea typeface="微软雅黑" panose="020B0503020204020204" charset="-122"/>
              </a:rPr>
              <a:t>-</a:t>
            </a:r>
            <a:r>
              <a:rPr lang="zh-CN" altLang="en-US" sz="1200" dirty="0" smtClean="0">
                <a:solidFill>
                  <a:prstClr val="black"/>
                </a:solidFill>
                <a:latin typeface="微软雅黑" panose="020B0503020204020204" charset="-122"/>
                <a:ea typeface="微软雅黑" panose="020B0503020204020204" charset="-122"/>
              </a:rPr>
              <a:t>学士</a:t>
            </a:r>
            <a:endParaRPr lang="en-US" altLang="zh-CN" sz="1200" dirty="0">
              <a:solidFill>
                <a:prstClr val="black"/>
              </a:solidFill>
              <a:latin typeface="微软雅黑" panose="020B0503020204020204" charset="-122"/>
              <a:ea typeface="微软雅黑" panose="020B0503020204020204" charset="-122"/>
            </a:endParaRPr>
          </a:p>
          <a:p>
            <a:pPr algn="just"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rPr>
              <a:t>1995.09-2000.06    </a:t>
            </a:r>
            <a:r>
              <a:rPr lang="zh-CN" altLang="en-US" sz="1200" dirty="0" smtClean="0">
                <a:solidFill>
                  <a:prstClr val="black"/>
                </a:solidFill>
                <a:latin typeface="微软雅黑" panose="020B0503020204020204" charset="-122"/>
                <a:ea typeface="微软雅黑" panose="020B0503020204020204" charset="-122"/>
              </a:rPr>
              <a:t>同济医科大学</a:t>
            </a:r>
            <a:r>
              <a:rPr lang="en-US" altLang="zh-CN" sz="1200" dirty="0" smtClean="0">
                <a:solidFill>
                  <a:prstClr val="black"/>
                </a:solidFill>
                <a:latin typeface="微软雅黑" panose="020B0503020204020204" charset="-122"/>
                <a:ea typeface="微软雅黑" panose="020B0503020204020204" charset="-122"/>
              </a:rPr>
              <a:t>-</a:t>
            </a:r>
            <a:r>
              <a:rPr lang="zh-CN" altLang="en-US" sz="1200" dirty="0" smtClean="0">
                <a:solidFill>
                  <a:prstClr val="black"/>
                </a:solidFill>
                <a:latin typeface="微软雅黑" panose="020B0503020204020204" charset="-122"/>
                <a:ea typeface="微软雅黑" panose="020B0503020204020204" charset="-122"/>
              </a:rPr>
              <a:t>硕士</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博士</a:t>
            </a:r>
            <a:endParaRPr lang="en-US" altLang="zh-CN" sz="1200" dirty="0">
              <a:solidFill>
                <a:prstClr val="black"/>
              </a:solidFill>
              <a:latin typeface="微软雅黑" panose="020B0503020204020204" charset="-122"/>
              <a:ea typeface="微软雅黑" panose="020B0503020204020204" charset="-122"/>
            </a:endParaRPr>
          </a:p>
          <a:p>
            <a:pPr lvl="0" algn="just"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rPr>
              <a:t>2000.09-2002.09    </a:t>
            </a:r>
            <a:r>
              <a:rPr lang="zh-CN" altLang="en-US" sz="1200" dirty="0">
                <a:solidFill>
                  <a:prstClr val="black"/>
                </a:solidFill>
                <a:latin typeface="微软雅黑" panose="020B0503020204020204" charset="-122"/>
                <a:ea typeface="微软雅黑" panose="020B0503020204020204" charset="-122"/>
              </a:rPr>
              <a:t>中山大学孙逸仙纪念</a:t>
            </a:r>
            <a:r>
              <a:rPr lang="zh-CN" altLang="en-US" sz="1200" dirty="0" smtClean="0">
                <a:solidFill>
                  <a:prstClr val="black"/>
                </a:solidFill>
                <a:latin typeface="微软雅黑" panose="020B0503020204020204" charset="-122"/>
                <a:ea typeface="微软雅黑" panose="020B0503020204020204" charset="-122"/>
              </a:rPr>
              <a:t>医院</a:t>
            </a:r>
            <a:r>
              <a:rPr lang="en-US" altLang="zh-CN" sz="1200" dirty="0" smtClean="0">
                <a:solidFill>
                  <a:prstClr val="black"/>
                </a:solidFill>
                <a:latin typeface="微软雅黑" panose="020B0503020204020204" charset="-122"/>
                <a:ea typeface="微软雅黑" panose="020B0503020204020204" charset="-122"/>
              </a:rPr>
              <a:t>-</a:t>
            </a:r>
            <a:r>
              <a:rPr lang="zh-CN" altLang="en-US" sz="1200" dirty="0" smtClean="0">
                <a:solidFill>
                  <a:prstClr val="black"/>
                </a:solidFill>
                <a:latin typeface="微软雅黑" panose="020B0503020204020204" charset="-122"/>
                <a:ea typeface="微软雅黑" panose="020B0503020204020204" charset="-122"/>
              </a:rPr>
              <a:t>博士后</a:t>
            </a:r>
            <a:endParaRPr lang="en-US" altLang="zh-CN" sz="1200" dirty="0">
              <a:solidFill>
                <a:prstClr val="black"/>
              </a:solidFill>
              <a:latin typeface="微软雅黑" panose="020B0503020204020204" charset="-122"/>
              <a:ea typeface="微软雅黑" panose="020B0503020204020204" charset="-122"/>
            </a:endParaRPr>
          </a:p>
          <a:p>
            <a:pPr lvl="0" algn="just"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rPr>
              <a:t>2002.10-2019.09    </a:t>
            </a:r>
            <a:r>
              <a:rPr lang="zh-CN" altLang="en-US" sz="1200" dirty="0" smtClean="0">
                <a:solidFill>
                  <a:prstClr val="black"/>
                </a:solidFill>
                <a:latin typeface="微软雅黑" panose="020B0503020204020204" charset="-122"/>
                <a:ea typeface="微软雅黑" panose="020B0503020204020204" charset="-122"/>
              </a:rPr>
              <a:t>中山大学</a:t>
            </a:r>
            <a:r>
              <a:rPr lang="zh-CN" altLang="en-US" sz="1200" dirty="0">
                <a:solidFill>
                  <a:prstClr val="black"/>
                </a:solidFill>
                <a:latin typeface="微软雅黑" panose="020B0503020204020204" charset="-122"/>
                <a:ea typeface="微软雅黑" panose="020B0503020204020204" charset="-122"/>
              </a:rPr>
              <a:t>孙逸仙纪念</a:t>
            </a:r>
            <a:r>
              <a:rPr lang="zh-CN" altLang="en-US" sz="1200" dirty="0" smtClean="0">
                <a:solidFill>
                  <a:prstClr val="black"/>
                </a:solidFill>
                <a:latin typeface="微软雅黑" panose="020B0503020204020204" charset="-122"/>
                <a:ea typeface="微软雅黑" panose="020B0503020204020204" charset="-122"/>
              </a:rPr>
              <a:t>医院</a:t>
            </a:r>
            <a:r>
              <a:rPr lang="en-US" altLang="zh-CN" sz="1200" dirty="0" smtClean="0">
                <a:solidFill>
                  <a:prstClr val="black"/>
                </a:solidFill>
                <a:latin typeface="微软雅黑" panose="020B0503020204020204" charset="-122"/>
                <a:ea typeface="微软雅黑" panose="020B0503020204020204" charset="-122"/>
              </a:rPr>
              <a:t>-</a:t>
            </a:r>
            <a:r>
              <a:rPr lang="zh-CN" altLang="en-US" sz="1200" dirty="0" smtClean="0">
                <a:solidFill>
                  <a:prstClr val="black"/>
                </a:solidFill>
                <a:latin typeface="微软雅黑" panose="020B0503020204020204" charset="-122"/>
                <a:ea typeface="微软雅黑" panose="020B0503020204020204" charset="-122"/>
              </a:rPr>
              <a:t>副院长、科主任</a:t>
            </a:r>
            <a:endParaRPr lang="en-US" altLang="zh-CN" sz="1200" dirty="0">
              <a:solidFill>
                <a:prstClr val="black"/>
              </a:solidFill>
              <a:latin typeface="微软雅黑" panose="020B0503020204020204" charset="-122"/>
              <a:ea typeface="微软雅黑" panose="020B0503020204020204" charset="-122"/>
            </a:endParaRPr>
          </a:p>
          <a:p>
            <a:pPr lvl="0" algn="just" eaLnBrk="1" hangingPunct="1">
              <a:lnSpc>
                <a:spcPct val="150000"/>
              </a:lnSpc>
              <a:defRPr/>
            </a:pPr>
            <a:r>
              <a:rPr lang="en-US" altLang="zh-CN" sz="1200" dirty="0">
                <a:solidFill>
                  <a:prstClr val="black"/>
                </a:solidFill>
                <a:latin typeface="微软雅黑" panose="020B0503020204020204" charset="-122"/>
                <a:ea typeface="微软雅黑" panose="020B0503020204020204" charset="-122"/>
              </a:rPr>
              <a:t>2019.10</a:t>
            </a:r>
            <a:r>
              <a:rPr lang="zh-CN" altLang="en-US" sz="1200" dirty="0">
                <a:solidFill>
                  <a:prstClr val="black"/>
                </a:solidFill>
                <a:latin typeface="微软雅黑" panose="020B0503020204020204" charset="-122"/>
                <a:ea typeface="微软雅黑" panose="020B0503020204020204" charset="-122"/>
              </a:rPr>
              <a:t>至今 </a:t>
            </a:r>
            <a:r>
              <a:rPr lang="zh-CN" altLang="en-US" sz="1200" dirty="0" smtClean="0">
                <a:solidFill>
                  <a:prstClr val="black"/>
                </a:solidFill>
                <a:latin typeface="微软雅黑" panose="020B0503020204020204" charset="-122"/>
                <a:ea typeface="微软雅黑" panose="020B0503020204020204" charset="-122"/>
              </a:rPr>
              <a:t>           广东省</a:t>
            </a:r>
            <a:r>
              <a:rPr lang="zh-CN" altLang="en-US" sz="1200" dirty="0">
                <a:solidFill>
                  <a:prstClr val="black"/>
                </a:solidFill>
                <a:latin typeface="微软雅黑" panose="020B0503020204020204" charset="-122"/>
                <a:ea typeface="微软雅黑" panose="020B0503020204020204" charset="-122"/>
              </a:rPr>
              <a:t>人民</a:t>
            </a:r>
            <a:r>
              <a:rPr lang="zh-CN" altLang="en-US" sz="1200" dirty="0" smtClean="0">
                <a:solidFill>
                  <a:prstClr val="black"/>
                </a:solidFill>
                <a:latin typeface="微软雅黑" panose="020B0503020204020204" charset="-122"/>
                <a:ea typeface="微软雅黑" panose="020B0503020204020204" charset="-122"/>
              </a:rPr>
              <a:t>医院</a:t>
            </a:r>
            <a:r>
              <a:rPr lang="en-US" altLang="zh-CN" sz="1200" dirty="0" smtClean="0">
                <a:solidFill>
                  <a:prstClr val="black"/>
                </a:solidFill>
                <a:latin typeface="微软雅黑" panose="020B0503020204020204" charset="-122"/>
                <a:ea typeface="微软雅黑" panose="020B0503020204020204" charset="-122"/>
              </a:rPr>
              <a:t>-</a:t>
            </a:r>
            <a:r>
              <a:rPr lang="zh-CN" altLang="en-US" sz="1200" dirty="0" smtClean="0">
                <a:solidFill>
                  <a:prstClr val="black"/>
                </a:solidFill>
                <a:latin typeface="微软雅黑" panose="020B0503020204020204" charset="-122"/>
                <a:ea typeface="微软雅黑" panose="020B0503020204020204" charset="-122"/>
              </a:rPr>
              <a:t>医科院副院长、科主任</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35" name="TextBox 34"/>
          <p:cNvSpPr txBox="1"/>
          <p:nvPr/>
        </p:nvSpPr>
        <p:spPr>
          <a:xfrm>
            <a:off x="2665926" y="4480921"/>
            <a:ext cx="4493538" cy="2492990"/>
          </a:xfrm>
          <a:prstGeom prst="rect">
            <a:avLst/>
          </a:prstGeom>
          <a:noFill/>
        </p:spPr>
        <p:txBody>
          <a:bodyPr wrap="none" rtlCol="0">
            <a:spAutoFit/>
          </a:bodyPr>
          <a:lstStyle/>
          <a:p>
            <a:r>
              <a:rPr lang="zh-CN" altLang="zh-CN" sz="1200" dirty="0" smtClean="0">
                <a:latin typeface="微软雅黑" panose="020B0503020204020204" charset="-122"/>
                <a:ea typeface="微软雅黑" panose="020B0503020204020204" charset="-122"/>
              </a:rPr>
              <a:t>中国抗癌协会胰腺癌微创与综合治疗分会主委</a:t>
            </a:r>
            <a:endParaRPr lang="zh-CN" altLang="zh-CN" sz="1200" dirty="0" smtClean="0">
              <a:latin typeface="微软雅黑" panose="020B0503020204020204" charset="-122"/>
              <a:ea typeface="微软雅黑" panose="020B0503020204020204" charset="-122"/>
            </a:endParaRPr>
          </a:p>
          <a:p>
            <a:r>
              <a:rPr lang="zh-CN" altLang="zh-CN" sz="1200" dirty="0" smtClean="0">
                <a:latin typeface="微软雅黑" panose="020B0503020204020204" charset="-122"/>
                <a:ea typeface="微软雅黑" panose="020B0503020204020204" charset="-122"/>
              </a:rPr>
              <a:t>中国抗癌协会胰腺癌专委会副主委</a:t>
            </a:r>
            <a:endParaRPr lang="zh-CN" altLang="zh-CN" sz="1200" dirty="0" smtClean="0">
              <a:latin typeface="微软雅黑" panose="020B0503020204020204" charset="-122"/>
              <a:ea typeface="微软雅黑" panose="020B0503020204020204" charset="-122"/>
            </a:endParaRPr>
          </a:p>
          <a:p>
            <a:r>
              <a:rPr lang="zh-CN" altLang="zh-CN" sz="1200" dirty="0" smtClean="0">
                <a:latin typeface="微软雅黑" panose="020B0503020204020204" charset="-122"/>
                <a:ea typeface="微软雅黑" panose="020B0503020204020204" charset="-122"/>
              </a:rPr>
              <a:t>中国医师协会胰腺病学专委会副主委</a:t>
            </a:r>
            <a:endParaRPr lang="zh-CN" altLang="zh-CN" sz="1200" dirty="0" smtClean="0">
              <a:latin typeface="微软雅黑" panose="020B0503020204020204" charset="-122"/>
              <a:ea typeface="微软雅黑" panose="020B0503020204020204" charset="-122"/>
            </a:endParaRPr>
          </a:p>
          <a:p>
            <a:r>
              <a:rPr lang="zh-CN" altLang="zh-CN" sz="1200" dirty="0" smtClean="0">
                <a:latin typeface="微软雅黑" panose="020B0503020204020204" charset="-122"/>
                <a:ea typeface="微软雅黑" panose="020B0503020204020204" charset="-122"/>
              </a:rPr>
              <a:t>中国医促会胰腺疾病分会副主委、胰腺疾病微创治疗学组副组长</a:t>
            </a:r>
            <a:endParaRPr lang="zh-CN" altLang="zh-CN" sz="1200" dirty="0" smtClean="0">
              <a:latin typeface="微软雅黑" panose="020B0503020204020204" charset="-122"/>
              <a:ea typeface="微软雅黑" panose="020B0503020204020204" charset="-122"/>
            </a:endParaRPr>
          </a:p>
          <a:p>
            <a:r>
              <a:rPr lang="zh-CN" altLang="zh-CN" sz="1200" dirty="0" smtClean="0">
                <a:latin typeface="微软雅黑" panose="020B0503020204020204" charset="-122"/>
                <a:ea typeface="微软雅黑" panose="020B0503020204020204" charset="-122"/>
              </a:rPr>
              <a:t>中国医药教育学会腹部肿瘤专委会副主委</a:t>
            </a:r>
            <a:endParaRPr lang="zh-CN" altLang="zh-CN" sz="1200" dirty="0" smtClean="0">
              <a:latin typeface="微软雅黑" panose="020B0503020204020204" charset="-122"/>
              <a:ea typeface="微软雅黑" panose="020B0503020204020204" charset="-122"/>
            </a:endParaRPr>
          </a:p>
          <a:p>
            <a:r>
              <a:rPr lang="zh-CN" altLang="zh-CN" sz="1200" dirty="0" smtClean="0">
                <a:latin typeface="微软雅黑" panose="020B0503020204020204" charset="-122"/>
                <a:ea typeface="微软雅黑" panose="020B0503020204020204" charset="-122"/>
              </a:rPr>
              <a:t>广东省医师协会胰腺病专业医师分会主委</a:t>
            </a:r>
            <a:endParaRPr lang="zh-CN" altLang="zh-CN" sz="1200" dirty="0" smtClean="0">
              <a:latin typeface="微软雅黑" panose="020B0503020204020204" charset="-122"/>
              <a:ea typeface="微软雅黑" panose="020B0503020204020204" charset="-122"/>
            </a:endParaRPr>
          </a:p>
          <a:p>
            <a:r>
              <a:rPr lang="zh-CN" altLang="zh-CN" sz="1200" dirty="0" smtClean="0">
                <a:latin typeface="微软雅黑" panose="020B0503020204020204" charset="-122"/>
                <a:ea typeface="微软雅黑" panose="020B0503020204020204" charset="-122"/>
              </a:rPr>
              <a:t>广东省基层医药学会会长</a:t>
            </a:r>
            <a:endParaRPr lang="zh-CN" altLang="zh-CN" sz="1200" dirty="0" smtClean="0">
              <a:latin typeface="微软雅黑" panose="020B0503020204020204" charset="-122"/>
              <a:ea typeface="微软雅黑" panose="020B0503020204020204" charset="-122"/>
            </a:endParaRPr>
          </a:p>
          <a:p>
            <a:r>
              <a:rPr lang="zh-CN" altLang="zh-CN" sz="1200" dirty="0" smtClean="0">
                <a:latin typeface="微软雅黑" panose="020B0503020204020204" charset="-122"/>
                <a:ea typeface="微软雅黑" panose="020B0503020204020204" charset="-122"/>
              </a:rPr>
              <a:t>广东省基层医药学会肝胆胰微创分会主委</a:t>
            </a:r>
            <a:endParaRPr lang="zh-CN" altLang="zh-CN" sz="1200" dirty="0" smtClean="0">
              <a:latin typeface="微软雅黑" panose="020B0503020204020204" charset="-122"/>
              <a:ea typeface="微软雅黑" panose="020B0503020204020204" charset="-122"/>
            </a:endParaRPr>
          </a:p>
          <a:p>
            <a:r>
              <a:rPr lang="zh-CN" altLang="zh-CN" sz="1200" dirty="0" smtClean="0">
                <a:latin typeface="微软雅黑" panose="020B0503020204020204" charset="-122"/>
                <a:ea typeface="微软雅黑" panose="020B0503020204020204" charset="-122"/>
              </a:rPr>
              <a:t>广东省抗癌协会胰腺癌专委会主委</a:t>
            </a:r>
            <a:endParaRPr lang="zh-CN" altLang="zh-CN" sz="1200" dirty="0" smtClean="0">
              <a:latin typeface="微软雅黑" panose="020B0503020204020204" charset="-122"/>
              <a:ea typeface="微软雅黑" panose="020B0503020204020204" charset="-122"/>
            </a:endParaRPr>
          </a:p>
          <a:p>
            <a:r>
              <a:rPr lang="zh-CN" altLang="zh-CN" sz="1200" dirty="0" smtClean="0">
                <a:latin typeface="微软雅黑" panose="020B0503020204020204" charset="-122"/>
                <a:ea typeface="微软雅黑" panose="020B0503020204020204" charset="-122"/>
              </a:rPr>
              <a:t>广东省医学会外科学分会副主委</a:t>
            </a:r>
            <a:endParaRPr lang="zh-CN" altLang="zh-CN" sz="1200" dirty="0" smtClean="0">
              <a:latin typeface="微软雅黑" panose="020B0503020204020204" charset="-122"/>
              <a:ea typeface="微软雅黑" panose="020B0503020204020204" charset="-122"/>
            </a:endParaRPr>
          </a:p>
          <a:p>
            <a:r>
              <a:rPr lang="zh-CN" altLang="zh-CN" sz="1200" dirty="0" smtClean="0">
                <a:latin typeface="微软雅黑" panose="020B0503020204020204" charset="-122"/>
                <a:ea typeface="微软雅黑" panose="020B0503020204020204" charset="-122"/>
              </a:rPr>
              <a:t>《中华胰腺病杂志》副总编</a:t>
            </a:r>
            <a:endParaRPr lang="zh-CN" altLang="zh-CN" sz="1200" dirty="0" smtClean="0">
              <a:latin typeface="微软雅黑" panose="020B0503020204020204" charset="-122"/>
              <a:ea typeface="微软雅黑" panose="020B0503020204020204" charset="-122"/>
            </a:endParaRPr>
          </a:p>
          <a:p>
            <a:r>
              <a:rPr lang="en-US" altLang="zh-CN" sz="1200" dirty="0" smtClean="0">
                <a:latin typeface="微软雅黑" panose="020B0503020204020204" charset="-122"/>
                <a:ea typeface="微软雅黑" panose="020B0503020204020204" charset="-122"/>
              </a:rPr>
              <a:t> </a:t>
            </a:r>
            <a:endParaRPr lang="zh-CN" altLang="zh-CN" sz="1200" dirty="0" smtClean="0">
              <a:latin typeface="微软雅黑" panose="020B0503020204020204" charset="-122"/>
              <a:ea typeface="微软雅黑" panose="020B0503020204020204" charset="-122"/>
            </a:endParaRPr>
          </a:p>
          <a:p>
            <a:endParaRPr lang="zh-CN" altLang="en-US" sz="1200" dirty="0">
              <a:latin typeface="微软雅黑" panose="020B0503020204020204" charset="-122"/>
              <a:ea typeface="微软雅黑" panose="020B0503020204020204" charset="-122"/>
            </a:endParaRPr>
          </a:p>
        </p:txBody>
      </p:sp>
      <p:sp>
        <p:nvSpPr>
          <p:cNvPr id="36" name="文本框 13"/>
          <p:cNvSpPr txBox="1">
            <a:spLocks noChangeArrowheads="1"/>
          </p:cNvSpPr>
          <p:nvPr/>
        </p:nvSpPr>
        <p:spPr bwMode="auto">
          <a:xfrm>
            <a:off x="7237764" y="1634713"/>
            <a:ext cx="4630879" cy="5410392"/>
          </a:xfrm>
          <a:prstGeom prst="rect">
            <a:avLst/>
          </a:prstGeom>
          <a:noFill/>
          <a:ln w="9525">
            <a:noFill/>
            <a:miter lim="800000"/>
          </a:ln>
        </p:spPr>
        <p:txBody>
          <a:bodyPr wrap="square">
            <a:spAutoFit/>
          </a:bodyPr>
          <a:lstStyle/>
          <a:p>
            <a:pPr lvl="0" algn="just" eaLnBrk="1" hangingPunct="1">
              <a:lnSpc>
                <a:spcPct val="120000"/>
              </a:lnSpc>
              <a:spcBef>
                <a:spcPts val="600"/>
              </a:spcBef>
              <a:defRPr/>
            </a:pPr>
            <a:r>
              <a:rPr lang="zh-CN" altLang="en-US" sz="1200" b="1" dirty="0">
                <a:solidFill>
                  <a:prstClr val="black"/>
                </a:solidFill>
                <a:latin typeface="微软雅黑" panose="020B0503020204020204" charset="-122"/>
                <a:ea typeface="微软雅黑" panose="020B0503020204020204" charset="-122"/>
              </a:rPr>
              <a:t>研究方向</a:t>
            </a:r>
            <a:r>
              <a:rPr lang="en-US" altLang="zh-CN" sz="1200" b="1"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胰腺癌的早期诊断；胰腺癌神经浸润、侵袭转移的分子机制，以胰腺癌独特的能量代谢模式、肿瘤免疫逃逸及肿瘤微环境为模型，非编码</a:t>
            </a:r>
            <a:r>
              <a:rPr lang="en-US" altLang="zh-CN" sz="1200" dirty="0">
                <a:solidFill>
                  <a:prstClr val="black"/>
                </a:solidFill>
                <a:latin typeface="微软雅黑" panose="020B0503020204020204" charset="-122"/>
                <a:ea typeface="微软雅黑" panose="020B0503020204020204" charset="-122"/>
              </a:rPr>
              <a:t>RNA</a:t>
            </a:r>
            <a:r>
              <a:rPr lang="zh-CN" altLang="en-US" sz="1200" dirty="0">
                <a:solidFill>
                  <a:prstClr val="black"/>
                </a:solidFill>
                <a:latin typeface="微软雅黑" panose="020B0503020204020204" charset="-122"/>
                <a:ea typeface="微软雅黑" panose="020B0503020204020204" charset="-122"/>
              </a:rPr>
              <a:t>精准调控为切入点，探讨胰腺癌的独特分子机制。</a:t>
            </a:r>
            <a:endParaRPr lang="en-US" altLang="zh-CN" sz="1200" dirty="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主要业绩</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获省部级科技成果奖</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3</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项，以第一作者或通讯作者发表</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SCI</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论著</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50</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余篇，其中影响因子大于</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10</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分的原创性论著</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8</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篇。</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研究资助</a:t>
            </a:r>
            <a:r>
              <a:rPr kumimoji="0" lang="en-US" altLang="zh-CN"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 </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国家自然科学基金面上项目</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3</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项，国家高科技计划</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(863)2</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项，省部级课题</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11</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项；广东省人民医院“登峰计划专项”临床科学家人才引进项目经费</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1500</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万，重点项目经费</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300</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万。总科研经费</a:t>
            </a:r>
            <a:r>
              <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2000</a:t>
            </a:r>
            <a:r>
              <a:rPr kumimoji="0" lang="zh-CN" altLang="en-US"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余万。</a:t>
            </a:r>
            <a:endPar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lang="zh-CN" altLang="en-US" sz="1200" b="1" dirty="0">
                <a:solidFill>
                  <a:prstClr val="black"/>
                </a:solidFill>
                <a:latin typeface="微软雅黑" panose="020B0503020204020204" charset="-122"/>
                <a:ea typeface="微软雅黑" panose="020B0503020204020204" charset="-122"/>
              </a:rPr>
              <a:t>培养学生：</a:t>
            </a:r>
            <a:r>
              <a:rPr lang="zh-CN" altLang="en-US" sz="1200" dirty="0">
                <a:solidFill>
                  <a:prstClr val="black"/>
                </a:solidFill>
                <a:latin typeface="微软雅黑" panose="020B0503020204020204" charset="-122"/>
                <a:ea typeface="微软雅黑" panose="020B0503020204020204" charset="-122"/>
              </a:rPr>
              <a:t>已培养博士</a:t>
            </a:r>
            <a:r>
              <a:rPr lang="en-US" altLang="zh-CN" sz="1200" dirty="0">
                <a:solidFill>
                  <a:prstClr val="black"/>
                </a:solidFill>
                <a:latin typeface="微软雅黑" panose="020B0503020204020204" charset="-122"/>
                <a:ea typeface="微软雅黑" panose="020B0503020204020204" charset="-122"/>
              </a:rPr>
              <a:t>20</a:t>
            </a:r>
            <a:r>
              <a:rPr lang="zh-CN" altLang="en-US" sz="1200" dirty="0">
                <a:solidFill>
                  <a:prstClr val="black"/>
                </a:solidFill>
                <a:latin typeface="微软雅黑" panose="020B0503020204020204" charset="-122"/>
                <a:ea typeface="微软雅黑" panose="020B0503020204020204" charset="-122"/>
              </a:rPr>
              <a:t>余名，硕士</a:t>
            </a:r>
            <a:r>
              <a:rPr lang="en-US" altLang="zh-CN" sz="1200" dirty="0">
                <a:solidFill>
                  <a:prstClr val="black"/>
                </a:solidFill>
                <a:latin typeface="微软雅黑" panose="020B0503020204020204" charset="-122"/>
                <a:ea typeface="微软雅黑" panose="020B0503020204020204" charset="-122"/>
              </a:rPr>
              <a:t>30</a:t>
            </a:r>
            <a:r>
              <a:rPr lang="zh-CN" altLang="en-US" sz="1200" dirty="0">
                <a:solidFill>
                  <a:prstClr val="black"/>
                </a:solidFill>
                <a:latin typeface="微软雅黑" panose="020B0503020204020204" charset="-122"/>
                <a:ea typeface="微软雅黑" panose="020B0503020204020204" charset="-122"/>
              </a:rPr>
              <a:t>余名，博士后</a:t>
            </a:r>
            <a:r>
              <a:rPr lang="en-US" altLang="zh-CN" sz="1200" dirty="0">
                <a:solidFill>
                  <a:prstClr val="black"/>
                </a:solidFill>
                <a:latin typeface="微软雅黑" panose="020B0503020204020204" charset="-122"/>
                <a:ea typeface="微软雅黑" panose="020B0503020204020204" charset="-122"/>
              </a:rPr>
              <a:t>8</a:t>
            </a:r>
            <a:r>
              <a:rPr lang="zh-CN" altLang="en-US" sz="1200" dirty="0">
                <a:solidFill>
                  <a:prstClr val="black"/>
                </a:solidFill>
                <a:latin typeface="微软雅黑" panose="020B0503020204020204" charset="-122"/>
                <a:ea typeface="微软雅黑" panose="020B0503020204020204" charset="-122"/>
              </a:rPr>
              <a:t>名。</a:t>
            </a:r>
            <a:endPar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lang="zh-CN" altLang="en-US" sz="1200" b="1" dirty="0">
                <a:solidFill>
                  <a:prstClr val="black"/>
                </a:solidFill>
                <a:latin typeface="微软雅黑" panose="020B0503020204020204" charset="-122"/>
                <a:ea typeface="微软雅黑" panose="020B0503020204020204" charset="-122"/>
              </a:rPr>
              <a:t>团队简介：</a:t>
            </a:r>
            <a:r>
              <a:rPr lang="zh-CN" altLang="en-US" sz="1200" dirty="0">
                <a:solidFill>
                  <a:prstClr val="black"/>
                </a:solidFill>
                <a:latin typeface="微软雅黑" panose="020B0503020204020204" charset="-122"/>
                <a:ea typeface="微软雅黑" panose="020B0503020204020204" charset="-122"/>
              </a:rPr>
              <a:t>针对胰腺癌的独特生物学分子机制，本团队肿瘤微环境出发，探讨肿瘤相关巨噬细胞及肿瘤相关成纤维细胞通过外泌体介导、旁分泌、近分泌等作用调控胰腺癌细胞的表观修饰及代谢重编程，探讨</a:t>
            </a:r>
            <a:r>
              <a:rPr lang="en-US" altLang="zh-CN" sz="1200" dirty="0">
                <a:solidFill>
                  <a:prstClr val="black"/>
                </a:solidFill>
                <a:latin typeface="微软雅黑" panose="020B0503020204020204" charset="-122"/>
                <a:ea typeface="微软雅黑" panose="020B0503020204020204" charset="-122"/>
              </a:rPr>
              <a:t>ncRNA</a:t>
            </a:r>
            <a:r>
              <a:rPr lang="zh-CN" altLang="en-US" sz="1200" dirty="0">
                <a:solidFill>
                  <a:prstClr val="black"/>
                </a:solidFill>
                <a:latin typeface="微软雅黑" panose="020B0503020204020204" charset="-122"/>
                <a:ea typeface="微软雅黑" panose="020B0503020204020204" charset="-122"/>
              </a:rPr>
              <a:t>的表观修饰介导能量代谢的重编程，最终促进胰腺癌的神经浸润独特生物学行为，后续重点奠定“阻断胰腺癌重要能量代谢途径</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靶向纤维炎性微环境”、“遏制表观修饰</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神经淋巴清扫”、“阻断肿瘤微环境的交互</a:t>
            </a:r>
            <a:r>
              <a:rPr lang="en-US" altLang="zh-CN" sz="1200" dirty="0">
                <a:solidFill>
                  <a:prstClr val="black"/>
                </a:solidFill>
                <a:latin typeface="微软雅黑" panose="020B0503020204020204" charset="-122"/>
                <a:ea typeface="微软雅黑" panose="020B0503020204020204" charset="-122"/>
              </a:rPr>
              <a:t>+</a:t>
            </a:r>
            <a:r>
              <a:rPr lang="zh-CN" altLang="en-US" sz="1200" dirty="0">
                <a:solidFill>
                  <a:prstClr val="black"/>
                </a:solidFill>
                <a:latin typeface="微软雅黑" panose="020B0503020204020204" charset="-122"/>
                <a:ea typeface="微软雅黑" panose="020B0503020204020204" charset="-122"/>
              </a:rPr>
              <a:t>肿瘤免疫活化”等组合治疗模式，以打破肿瘤单一靶向诊治疗效欠佳的局限，为胰腺癌的精准治疗迎来新时代。</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endParaRPr lang="en-US" altLang="zh-CN" sz="1200" b="1"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37" name="图片 36"/>
          <p:cNvPicPr>
            <a:picLocks noChangeAspect="1"/>
          </p:cNvPicPr>
          <p:nvPr/>
        </p:nvPicPr>
        <p:blipFill>
          <a:blip r:embed="rId1" cstate="print"/>
          <a:srcRect t="3896" r="91544" b="3088"/>
          <a:stretch>
            <a:fillRect/>
          </a:stretch>
        </p:blipFill>
        <p:spPr bwMode="auto">
          <a:xfrm>
            <a:off x="286260" y="5496554"/>
            <a:ext cx="309562" cy="246697"/>
          </a:xfrm>
          <a:prstGeom prst="rect">
            <a:avLst/>
          </a:prstGeom>
          <a:noFill/>
          <a:ln w="9525">
            <a:noFill/>
            <a:miter lim="800000"/>
            <a:headEnd/>
            <a:tailEnd/>
          </a:ln>
        </p:spPr>
      </p:pic>
      <p:sp>
        <p:nvSpPr>
          <p:cNvPr id="38" name="文本框 25"/>
          <p:cNvSpPr txBox="1">
            <a:spLocks noChangeArrowheads="1"/>
          </p:cNvSpPr>
          <p:nvPr/>
        </p:nvSpPr>
        <p:spPr bwMode="auto">
          <a:xfrm>
            <a:off x="511911" y="5499245"/>
            <a:ext cx="902811" cy="307777"/>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学科简介</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9" name="文本框 11"/>
          <p:cNvSpPr txBox="1">
            <a:spLocks noChangeArrowheads="1"/>
          </p:cNvSpPr>
          <p:nvPr/>
        </p:nvSpPr>
        <p:spPr bwMode="auto">
          <a:xfrm>
            <a:off x="286975" y="5795183"/>
            <a:ext cx="1781171" cy="830997"/>
          </a:xfrm>
          <a:prstGeom prst="rect">
            <a:avLst/>
          </a:prstGeom>
          <a:noFill/>
          <a:ln w="9525">
            <a:noFill/>
            <a:miter lim="800000"/>
          </a:ln>
        </p:spPr>
        <p:txBody>
          <a:bodyPr wrap="square">
            <a:spAutoFit/>
          </a:bodyPr>
          <a:lstStyle/>
          <a:p>
            <a:pPr marL="171450" lvl="0" indent="-171450" eaLnBrk="1" hangingPunct="1">
              <a:buFont typeface="Arial" panose="020B0604020202090204" pitchFamily="34" charset="0"/>
              <a:buChar char="•"/>
              <a:defRPr/>
            </a:pPr>
            <a:r>
              <a:rPr lang="zh-CN" altLang="en-US" sz="1200" dirty="0">
                <a:latin typeface="微软雅黑" panose="020B0503020204020204" charset="-122"/>
                <a:ea typeface="微软雅黑" panose="020B0503020204020204" charset="-122"/>
              </a:rPr>
              <a:t>全国临床重点</a:t>
            </a:r>
            <a:r>
              <a:rPr lang="zh-CN" altLang="en-US" sz="1200" dirty="0" smtClean="0">
                <a:latin typeface="微软雅黑" panose="020B0503020204020204" charset="-122"/>
                <a:ea typeface="微软雅黑" panose="020B0503020204020204" charset="-122"/>
              </a:rPr>
              <a:t>专科</a:t>
            </a:r>
            <a:endParaRPr lang="en-US" altLang="zh-CN" sz="1200" dirty="0">
              <a:latin typeface="微软雅黑" panose="020B0503020204020204" charset="-122"/>
              <a:ea typeface="微软雅黑" panose="020B0503020204020204" charset="-122"/>
            </a:endParaRPr>
          </a:p>
          <a:p>
            <a:pPr marL="171450" lvl="0" indent="-171450" eaLnBrk="1" hangingPunct="1">
              <a:buFont typeface="Arial" panose="020B0604020202090204" pitchFamily="34" charset="0"/>
              <a:buChar char="•"/>
              <a:defRPr/>
            </a:pPr>
            <a:r>
              <a:rPr lang="zh-CN" altLang="en-US" sz="1200" dirty="0">
                <a:latin typeface="微软雅黑" panose="020B0503020204020204" charset="-122"/>
                <a:ea typeface="微软雅黑" panose="020B0503020204020204" charset="-122"/>
              </a:rPr>
              <a:t>广东省医师协会胰腺病学专业医师分会主委单位</a:t>
            </a:r>
            <a:endParaRPr lang="en-US" altLang="zh-CN" sz="1200"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525713" y="1274763"/>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91157" y="1844053"/>
            <a:ext cx="3579813" cy="830997"/>
          </a:xfrm>
          <a:prstGeom prst="rect">
            <a:avLst/>
          </a:prstGeom>
          <a:noFill/>
          <a:ln w="9525">
            <a:noFill/>
            <a:miter lim="800000"/>
          </a:ln>
        </p:spPr>
        <p:txBody>
          <a:bodyPr wrap="square">
            <a:spAutoFit/>
          </a:bodyPr>
          <a:lstStyle/>
          <a:p>
            <a:pPr lvl="0" eaLnBrk="1" hangingPunct="1">
              <a:lnSpc>
                <a:spcPct val="150000"/>
              </a:lnSpc>
              <a:defRPr/>
            </a:pPr>
            <a:r>
              <a:rPr lang="zh-CN" altLang="en-US" sz="1200" dirty="0" smtClean="0">
                <a:solidFill>
                  <a:prstClr val="black"/>
                </a:solidFill>
                <a:latin typeface="微软雅黑" panose="020B0503020204020204" charset="-122"/>
                <a:ea typeface="微软雅黑" panose="020B0503020204020204" charset="-122"/>
              </a:rPr>
              <a:t>学术型博士</a:t>
            </a:r>
            <a:r>
              <a:rPr lang="zh-CN" altLang="en-US" sz="1200" dirty="0">
                <a:solidFill>
                  <a:prstClr val="black"/>
                </a:solidFill>
                <a:latin typeface="微软雅黑" panose="020B0503020204020204" charset="-122"/>
                <a:ea typeface="微软雅黑" panose="020B0503020204020204" charset="-122"/>
              </a:rPr>
              <a:t>：</a:t>
            </a:r>
            <a:r>
              <a:rPr lang="zh-CN" altLang="en-US" sz="1200" dirty="0" smtClean="0">
                <a:solidFill>
                  <a:prstClr val="black"/>
                </a:solidFill>
                <a:latin typeface="微软雅黑" panose="020B0503020204020204" charset="-122"/>
                <a:ea typeface="微软雅黑" panose="020B0503020204020204" charset="-122"/>
              </a:rPr>
              <a:t>生物医学工程</a:t>
            </a:r>
            <a:endParaRPr lang="en-US" altLang="zh-CN" sz="1200" dirty="0">
              <a:solidFill>
                <a:prstClr val="black"/>
              </a:solidFill>
              <a:latin typeface="微软雅黑" panose="020B0503020204020204" charset="-122"/>
              <a:ea typeface="微软雅黑" panose="020B0503020204020204" charset="-122"/>
            </a:endParaRPr>
          </a:p>
          <a:p>
            <a:pPr lvl="0" eaLnBrk="1" hangingPunct="1">
              <a:lnSpc>
                <a:spcPct val="150000"/>
              </a:lnSpc>
              <a:defRPr/>
            </a:pPr>
            <a:r>
              <a:rPr lang="zh-CN" altLang="en-US" sz="1200" dirty="0" smtClean="0">
                <a:solidFill>
                  <a:prstClr val="black"/>
                </a:solidFill>
                <a:latin typeface="微软雅黑" panose="020B0503020204020204" charset="-122"/>
                <a:ea typeface="微软雅黑" panose="020B0503020204020204" charset="-122"/>
              </a:rPr>
              <a:t>学术型硕士：临床医学（神经病学）</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17413" name="文本框 12"/>
          <p:cNvSpPr txBox="1">
            <a:spLocks noChangeArrowheads="1"/>
          </p:cNvSpPr>
          <p:nvPr/>
        </p:nvSpPr>
        <p:spPr bwMode="auto">
          <a:xfrm>
            <a:off x="330199" y="4103224"/>
            <a:ext cx="2348131" cy="757130"/>
          </a:xfrm>
          <a:prstGeom prst="rect">
            <a:avLst/>
          </a:prstGeom>
          <a:noFill/>
          <a:ln w="9525">
            <a:noFill/>
            <a:miter lim="800000"/>
          </a:ln>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Tel: </a:t>
            </a: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020-83827812-10403</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lang="en-US" altLang="zh-CN" sz="1200" dirty="0">
                <a:solidFill>
                  <a:prstClr val="black"/>
                </a:solidFill>
                <a:latin typeface="微软雅黑" panose="020B0503020204020204" charset="-122"/>
                <a:ea typeface="微软雅黑" panose="020B0503020204020204" charset="-122"/>
              </a:rPr>
              <a:t>Office: </a:t>
            </a:r>
            <a:r>
              <a:rPr lang="zh-CN" altLang="en-US" sz="1200" dirty="0" smtClean="0">
                <a:solidFill>
                  <a:prstClr val="black"/>
                </a:solidFill>
                <a:latin typeface="微软雅黑" panose="020B0503020204020204" charset="-122"/>
                <a:ea typeface="微软雅黑" panose="020B0503020204020204" charset="-122"/>
              </a:rPr>
              <a:t>科教楼四楼</a:t>
            </a:r>
            <a:r>
              <a:rPr lang="en-US" altLang="zh-CN" sz="1200" dirty="0" smtClean="0">
                <a:solidFill>
                  <a:prstClr val="black"/>
                </a:solidFill>
                <a:latin typeface="微软雅黑" panose="020B0503020204020204" charset="-122"/>
                <a:ea typeface="微软雅黑" panose="020B0503020204020204" charset="-122"/>
              </a:rPr>
              <a:t>417</a:t>
            </a:r>
            <a:br>
              <a:rPr lang="en-US" altLang="zh-CN" sz="1200" dirty="0" smtClean="0">
                <a:solidFill>
                  <a:prstClr val="black"/>
                </a:solidFill>
                <a:latin typeface="微软雅黑" panose="020B0503020204020204" charset="-122"/>
                <a:ea typeface="微软雅黑" panose="020B0503020204020204" charset="-122"/>
              </a:rPr>
            </a:br>
            <a:r>
              <a:rPr kumimoji="0" lang="en-US" altLang="zh-CN" sz="1200" b="0"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Email:yhzhangsd@126.com</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414" name="文本框 13"/>
          <p:cNvSpPr txBox="1">
            <a:spLocks noChangeArrowheads="1"/>
          </p:cNvSpPr>
          <p:nvPr/>
        </p:nvSpPr>
        <p:spPr bwMode="auto">
          <a:xfrm>
            <a:off x="6857646" y="1765636"/>
            <a:ext cx="4912108" cy="2991588"/>
          </a:xfrm>
          <a:prstGeom prst="rect">
            <a:avLst/>
          </a:prstGeom>
          <a:noFill/>
          <a:ln w="9525">
            <a:noFill/>
            <a:miter lim="800000"/>
          </a:ln>
        </p:spPr>
        <p:txBody>
          <a:bodyPr wrap="square">
            <a:spAutoFit/>
          </a:bodyPr>
          <a:lstStyle/>
          <a:p>
            <a:pPr lvl="0" algn="just" eaLnBrk="1" hangingPunct="1">
              <a:lnSpc>
                <a:spcPct val="120000"/>
              </a:lnSpc>
              <a:spcBef>
                <a:spcPts val="600"/>
              </a:spcBef>
              <a:defRPr/>
            </a:pPr>
            <a:r>
              <a:rPr lang="zh-CN" altLang="en-US" sz="1200" b="1" dirty="0">
                <a:solidFill>
                  <a:prstClr val="black"/>
                </a:solidFill>
                <a:latin typeface="微软雅黑" panose="020B0503020204020204" charset="-122"/>
                <a:ea typeface="微软雅黑" panose="020B0503020204020204" charset="-122"/>
              </a:rPr>
              <a:t>研究</a:t>
            </a:r>
            <a:r>
              <a:rPr lang="zh-CN" altLang="en-US" sz="1200" b="1" dirty="0" smtClean="0">
                <a:solidFill>
                  <a:prstClr val="black"/>
                </a:solidFill>
                <a:latin typeface="微软雅黑" panose="020B0503020204020204" charset="-122"/>
                <a:ea typeface="微软雅黑" panose="020B0503020204020204" charset="-122"/>
              </a:rPr>
              <a:t>方向：</a:t>
            </a:r>
            <a:r>
              <a:rPr lang="zh-CN" altLang="en-US" sz="1200" dirty="0" smtClean="0">
                <a:solidFill>
                  <a:prstClr val="black"/>
                </a:solidFill>
                <a:latin typeface="Times New Roman" panose="02020503050405090304" pitchFamily="18" charset="0"/>
                <a:ea typeface="微软雅黑" panose="020B0503020204020204" charset="-122"/>
                <a:cs typeface="Times New Roman" panose="02020503050405090304" pitchFamily="18" charset="0"/>
              </a:rPr>
              <a:t>帕金森病及运动障碍、神经遗传病的应用基础及临床研究。</a:t>
            </a:r>
            <a:endParaRPr lang="en-US" altLang="zh-CN" sz="1200" b="1" dirty="0" smtClean="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endParaRPr kumimoji="0" lang="en-US" altLang="zh-CN"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kumimoji="0" lang="zh-CN" altLang="en-US"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主要业绩</a:t>
            </a:r>
            <a:r>
              <a:rPr lang="zh-CN" altLang="en-US" sz="1200" b="1" dirty="0" smtClean="0">
                <a:solidFill>
                  <a:prstClr val="black"/>
                </a:solidFill>
                <a:latin typeface="微软雅黑" panose="020B0503020204020204" charset="-122"/>
                <a:ea typeface="微软雅黑" panose="020B0503020204020204" charset="-122"/>
              </a:rPr>
              <a:t>：</a:t>
            </a:r>
            <a:r>
              <a:rPr lang="zh-CN" altLang="en-US" sz="1200" dirty="0" smtClean="0">
                <a:latin typeface="微软雅黑" panose="020B0503020204020204" charset="-122"/>
                <a:ea typeface="微软雅黑" panose="020B0503020204020204" charset="-122"/>
              </a:rPr>
              <a:t>广东省首批杰出青年医学人才、</a:t>
            </a:r>
            <a:r>
              <a:rPr lang="en-US" altLang="zh-CN" sz="1200" dirty="0" smtClean="0">
                <a:latin typeface="微软雅黑" panose="020B0503020204020204" charset="-122"/>
                <a:ea typeface="微软雅黑" panose="020B0503020204020204" charset="-122"/>
              </a:rPr>
              <a:t>2017</a:t>
            </a:r>
            <a:r>
              <a:rPr lang="zh-CN" altLang="en-US" sz="1200" dirty="0" smtClean="0">
                <a:latin typeface="微软雅黑" panose="020B0503020204020204" charset="-122"/>
                <a:ea typeface="微软雅黑" panose="020B0503020204020204" charset="-122"/>
              </a:rPr>
              <a:t>年获中国杰出神经内科医师</a:t>
            </a:r>
            <a:r>
              <a:rPr lang="en-US" altLang="zh-CN" sz="1200" dirty="0" smtClean="0">
                <a:latin typeface="微软雅黑" panose="020B0503020204020204" charset="-122"/>
                <a:ea typeface="微软雅黑" panose="020B0503020204020204" charset="-122"/>
              </a:rPr>
              <a:t>—</a:t>
            </a:r>
            <a:r>
              <a:rPr lang="zh-CN" altLang="en-US" sz="1200" dirty="0" smtClean="0">
                <a:latin typeface="微软雅黑" panose="020B0503020204020204" charset="-122"/>
                <a:ea typeface="微软雅黑" panose="020B0503020204020204" charset="-122"/>
              </a:rPr>
              <a:t>青年医师奖；获广东省科技进步二等奖</a:t>
            </a:r>
            <a:r>
              <a:rPr lang="en-US" altLang="zh-CN" sz="1200" dirty="0" smtClean="0">
                <a:latin typeface="微软雅黑" panose="020B0503020204020204" charset="-122"/>
                <a:ea typeface="微软雅黑" panose="020B0503020204020204" charset="-122"/>
              </a:rPr>
              <a:t>1</a:t>
            </a:r>
            <a:r>
              <a:rPr lang="zh-CN" altLang="en-US" sz="1200" dirty="0" smtClean="0">
                <a:latin typeface="微软雅黑" panose="020B0503020204020204" charset="-122"/>
                <a:ea typeface="微软雅黑" panose="020B0503020204020204" charset="-122"/>
              </a:rPr>
              <a:t>项；获湖南省优秀博士学位论文奖</a:t>
            </a:r>
            <a:r>
              <a:rPr lang="en-US" altLang="zh-CN" sz="1200" dirty="0" smtClean="0">
                <a:latin typeface="微软雅黑" panose="020B0503020204020204" charset="-122"/>
                <a:ea typeface="微软雅黑" panose="020B0503020204020204" charset="-122"/>
              </a:rPr>
              <a:t>1</a:t>
            </a:r>
            <a:r>
              <a:rPr lang="zh-CN" altLang="en-US" sz="1200" dirty="0" smtClean="0">
                <a:latin typeface="微软雅黑" panose="020B0503020204020204" charset="-122"/>
                <a:ea typeface="微软雅黑" panose="020B0503020204020204" charset="-122"/>
              </a:rPr>
              <a:t>项；在</a:t>
            </a:r>
            <a:r>
              <a:rPr lang="zh-CN" altLang="en-US" sz="1200" dirty="0" smtClean="0">
                <a:solidFill>
                  <a:prstClr val="black"/>
                </a:solidFill>
                <a:latin typeface="Times New Roman" panose="02020503050405090304" pitchFamily="18" charset="0"/>
                <a:ea typeface="微软雅黑" panose="020B0503020204020204" charset="-122"/>
                <a:cs typeface="Times New Roman" panose="02020503050405090304" pitchFamily="18" charset="0"/>
              </a:rPr>
              <a:t>国内外学术期刊发表论文</a:t>
            </a:r>
            <a:r>
              <a:rPr lang="en-US" altLang="zh-CN" sz="1200" dirty="0" smtClean="0">
                <a:solidFill>
                  <a:prstClr val="black"/>
                </a:solidFill>
                <a:latin typeface="Times New Roman" panose="02020503050405090304" pitchFamily="18" charset="0"/>
                <a:ea typeface="微软雅黑" panose="020B0503020204020204" charset="-122"/>
                <a:cs typeface="Times New Roman" panose="02020503050405090304" pitchFamily="18" charset="0"/>
              </a:rPr>
              <a:t>100</a:t>
            </a:r>
            <a:r>
              <a:rPr lang="zh-CN" altLang="en-US" sz="1200" dirty="0" smtClean="0">
                <a:solidFill>
                  <a:prstClr val="black"/>
                </a:solidFill>
                <a:latin typeface="Times New Roman" panose="02020503050405090304" pitchFamily="18" charset="0"/>
                <a:ea typeface="微软雅黑" panose="020B0503020204020204" charset="-122"/>
                <a:cs typeface="Times New Roman" panose="02020503050405090304" pitchFamily="18" charset="0"/>
              </a:rPr>
              <a:t>余篇；</a:t>
            </a:r>
            <a:r>
              <a:rPr lang="zh-CN" altLang="en-US" sz="1200" dirty="0" smtClean="0">
                <a:latin typeface="微软雅黑" panose="020B0503020204020204" charset="-122"/>
                <a:ea typeface="微软雅黑" panose="020B0503020204020204" charset="-122"/>
              </a:rPr>
              <a:t>参编著作</a:t>
            </a:r>
            <a:r>
              <a:rPr lang="en-US" altLang="zh-CN" sz="1200" dirty="0" smtClean="0">
                <a:latin typeface="微软雅黑" panose="020B0503020204020204" charset="-122"/>
                <a:ea typeface="微软雅黑" panose="020B0503020204020204" charset="-122"/>
              </a:rPr>
              <a:t>5</a:t>
            </a:r>
            <a:r>
              <a:rPr lang="zh-CN" altLang="en-US" sz="1200" dirty="0" smtClean="0">
                <a:latin typeface="微软雅黑" panose="020B0503020204020204" charset="-122"/>
                <a:ea typeface="微软雅黑" panose="020B0503020204020204" charset="-122"/>
              </a:rPr>
              <a:t>部。</a:t>
            </a:r>
            <a:endParaRPr lang="en-US" altLang="zh-CN" sz="1200" dirty="0" smtClean="0">
              <a:solidFill>
                <a:prstClr val="black"/>
              </a:solidFill>
              <a:latin typeface="微软雅黑" panose="020B0503020204020204" charset="-122"/>
              <a:ea typeface="微软雅黑" panose="020B0503020204020204" charset="-122"/>
            </a:endParaRPr>
          </a:p>
          <a:p>
            <a:pPr lvl="0" algn="just"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algn="just" eaLnBrk="1" hangingPunct="1">
              <a:lnSpc>
                <a:spcPct val="120000"/>
              </a:lnSpc>
              <a:spcBef>
                <a:spcPts val="600"/>
              </a:spcBef>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研究</a:t>
            </a:r>
            <a:r>
              <a:rPr kumimoji="0" lang="zh-CN" altLang="en-US" sz="12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资助</a:t>
            </a:r>
            <a:r>
              <a:rPr lang="zh-CN" altLang="en-US" sz="1200" b="1" dirty="0" smtClean="0">
                <a:solidFill>
                  <a:prstClr val="black"/>
                </a:solidFill>
                <a:latin typeface="微软雅黑" panose="020B0503020204020204" charset="-122"/>
                <a:ea typeface="微软雅黑" panose="020B0503020204020204" charset="-122"/>
              </a:rPr>
              <a:t>：</a:t>
            </a:r>
            <a:r>
              <a:rPr lang="zh-CN" altLang="en-US" sz="1200" dirty="0" smtClean="0">
                <a:solidFill>
                  <a:prstClr val="black"/>
                </a:solidFill>
                <a:latin typeface="Times New Roman" panose="02020503050405090304" pitchFamily="18" charset="0"/>
                <a:ea typeface="微软雅黑" panose="020B0503020204020204" charset="-122"/>
                <a:cs typeface="Times New Roman" panose="02020503050405090304" pitchFamily="18" charset="0"/>
              </a:rPr>
              <a:t>先后主持国家自然科学基金、广东省自然科学基金重点项目、广州市民生科技攻关计划项目、高水平医院建设项目等课题</a:t>
            </a:r>
            <a:r>
              <a:rPr lang="en-US" altLang="zh-CN" sz="1200" dirty="0" smtClean="0">
                <a:solidFill>
                  <a:prstClr val="black"/>
                </a:solidFill>
                <a:latin typeface="Times New Roman" panose="02020503050405090304" pitchFamily="18" charset="0"/>
                <a:ea typeface="微软雅黑" panose="020B0503020204020204" charset="-122"/>
                <a:cs typeface="Times New Roman" panose="02020503050405090304" pitchFamily="18" charset="0"/>
              </a:rPr>
              <a:t>17</a:t>
            </a:r>
            <a:r>
              <a:rPr lang="zh-CN" altLang="en-US" sz="1200" dirty="0" smtClean="0">
                <a:solidFill>
                  <a:prstClr val="black"/>
                </a:solidFill>
                <a:latin typeface="Times New Roman" panose="02020503050405090304" pitchFamily="18" charset="0"/>
                <a:ea typeface="微软雅黑" panose="020B0503020204020204" charset="-122"/>
                <a:cs typeface="Times New Roman" panose="02020503050405090304" pitchFamily="18" charset="0"/>
              </a:rPr>
              <a:t>项；</a:t>
            </a:r>
            <a:r>
              <a:rPr lang="zh-CN" altLang="en-US" sz="1200" dirty="0" smtClean="0">
                <a:solidFill>
                  <a:prstClr val="black"/>
                </a:solidFill>
                <a:latin typeface="微软雅黑" panose="020B0503020204020204" charset="-122"/>
                <a:ea typeface="微软雅黑" panose="020B0503020204020204" charset="-122"/>
              </a:rPr>
              <a:t>参与国家重点研发计划、国家自然科学基金等国家级、省市级项目十多项。</a:t>
            </a:r>
            <a:endParaRPr kumimoji="0" lang="en-US" altLang="zh-CN" sz="12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lvl="0" eaLnBrk="1" hangingPunct="1">
              <a:lnSpc>
                <a:spcPct val="120000"/>
              </a:lnSpc>
              <a:spcBef>
                <a:spcPts val="600"/>
              </a:spcBef>
              <a:defRPr/>
            </a:pPr>
            <a:endParaRPr lang="en-US" altLang="zh-CN" sz="1200" b="1" dirty="0">
              <a:solidFill>
                <a:prstClr val="black"/>
              </a:solidFill>
              <a:latin typeface="微软雅黑" panose="020B0503020204020204" charset="-122"/>
              <a:ea typeface="微软雅黑" panose="020B0503020204020204" charset="-122"/>
            </a:endParaRPr>
          </a:p>
          <a:p>
            <a:pPr lvl="0" eaLnBrk="1" hangingPunct="1">
              <a:lnSpc>
                <a:spcPct val="120000"/>
              </a:lnSpc>
              <a:spcBef>
                <a:spcPts val="600"/>
              </a:spcBef>
              <a:defRPr/>
            </a:pP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矩形 19"/>
          <p:cNvSpPr/>
          <p:nvPr/>
        </p:nvSpPr>
        <p:spPr>
          <a:xfrm>
            <a:off x="2384425" y="655637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30374"/>
          </a:xfrm>
          <a:prstGeom prst="rect">
            <a:avLst/>
          </a:prstGeom>
          <a:noFill/>
          <a:ln w="9525">
            <a:noFill/>
            <a:miter lim="800000"/>
          </a:ln>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lang="zh-CN" altLang="en-US" sz="2000" b="1" dirty="0" smtClean="0">
                <a:solidFill>
                  <a:srgbClr val="FFFFFF"/>
                </a:solidFill>
                <a:latin typeface="微软雅黑" panose="020B0503020204020204" charset="-122"/>
                <a:ea typeface="微软雅黑" panose="020B0503020204020204" charset="-122"/>
              </a:rPr>
              <a:t>张玉虎</a:t>
            </a:r>
            <a:endParaRPr kumimoji="0" lang="en-US" altLang="zh-CN" sz="20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3" name="文本框 22"/>
          <p:cNvSpPr txBox="1"/>
          <p:nvPr/>
        </p:nvSpPr>
        <p:spPr>
          <a:xfrm>
            <a:off x="3441124" y="162883"/>
            <a:ext cx="6936057" cy="307777"/>
          </a:xfrm>
          <a:prstGeom prst="rect">
            <a:avLst/>
          </a:prstGeom>
          <a:noFill/>
        </p:spPr>
        <p:txBody>
          <a:bodyPr wrap="square">
            <a:spAutoFit/>
          </a:bodyPr>
          <a:lstStyle/>
          <a:p>
            <a:pPr lvl="0" eaLnBrk="1" fontAlgn="auto" hangingPunct="1">
              <a:spcBef>
                <a:spcPts val="0"/>
              </a:spcBef>
              <a:spcAft>
                <a:spcPts val="0"/>
              </a:spcAft>
              <a:defRPr/>
            </a:pP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主任医师、教授</a:t>
            </a:r>
            <a:r>
              <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rPr>
              <a:t>，博士生</a:t>
            </a:r>
            <a:r>
              <a:rPr lang="zh-CN" altLang="en-US" sz="1400" b="1" spc="120" dirty="0" smtClean="0">
                <a:solidFill>
                  <a:srgbClr val="FFFFFF"/>
                </a:solidFill>
                <a:latin typeface="微软雅黑" panose="020B0503020204020204" charset="-122"/>
                <a:ea typeface="微软雅黑" panose="020B0503020204020204" charset="-122"/>
              </a:rPr>
              <a:t>导师、神经科主任、</a:t>
            </a:r>
            <a:r>
              <a:rPr lang="zh-CN" altLang="en-US" sz="1400" b="1" spc="120" dirty="0" smtClean="0">
                <a:solidFill>
                  <a:prstClr val="white"/>
                </a:solidFill>
                <a:latin typeface="微软雅黑" panose="020B0503020204020204" charset="-122"/>
                <a:ea typeface="微软雅黑" panose="020B0503020204020204" charset="-122"/>
              </a:rPr>
              <a:t>广东省神经科学研究所副所长 </a:t>
            </a: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808288" y="1300163"/>
            <a:ext cx="3187910" cy="307777"/>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招生专业与</a:t>
            </a: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类型</a:t>
            </a:r>
            <a:endParaRPr kumimoji="0" lang="zh-CN" altLang="en-US" sz="1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553160" y="2692130"/>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821114" y="2703638"/>
            <a:ext cx="1441450"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教育与工作经历</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6731000"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011988" y="1300163"/>
            <a:ext cx="903287" cy="307975"/>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科研工作</a:t>
            </a:r>
            <a:endParaRPr kumimoji="0" lang="zh-CN" altLang="en-US" sz="1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5" name="图片 24"/>
          <p:cNvPicPr>
            <a:picLocks noChangeAspect="1"/>
          </p:cNvPicPr>
          <p:nvPr/>
        </p:nvPicPr>
        <p:blipFill>
          <a:blip r:embed="rId1" cstate="print"/>
          <a:srcRect t="3896" r="91544" b="3088"/>
          <a:stretch>
            <a:fillRect/>
          </a:stretch>
        </p:blipFill>
        <p:spPr bwMode="auto">
          <a:xfrm>
            <a:off x="2587949" y="4585804"/>
            <a:ext cx="309562" cy="358775"/>
          </a:xfrm>
          <a:prstGeom prst="rect">
            <a:avLst/>
          </a:prstGeom>
          <a:noFill/>
          <a:ln w="9525">
            <a:noFill/>
            <a:miter lim="800000"/>
            <a:headEnd/>
            <a:tailEnd/>
          </a:ln>
        </p:spPr>
      </p:pic>
      <p:sp>
        <p:nvSpPr>
          <p:cNvPr id="27" name="文本框 25"/>
          <p:cNvSpPr txBox="1">
            <a:spLocks noChangeArrowheads="1"/>
          </p:cNvSpPr>
          <p:nvPr/>
        </p:nvSpPr>
        <p:spPr bwMode="auto">
          <a:xfrm>
            <a:off x="2837898" y="4589842"/>
            <a:ext cx="902811" cy="307777"/>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smtClean="0">
                <a:ln>
                  <a:noFill/>
                </a:ln>
                <a:solidFill>
                  <a:prstClr val="black"/>
                </a:solidFill>
                <a:effectLst/>
                <a:uLnTx/>
                <a:uFillTx/>
                <a:latin typeface="微软雅黑" panose="020B0503020204020204" charset="-122"/>
                <a:ea typeface="微软雅黑" panose="020B0503020204020204" charset="-122"/>
                <a:cs typeface="+mn-cs"/>
              </a:rPr>
              <a:t>招生要求</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9" name="文本框 11"/>
          <p:cNvSpPr txBox="1">
            <a:spLocks noChangeArrowheads="1"/>
          </p:cNvSpPr>
          <p:nvPr/>
        </p:nvSpPr>
        <p:spPr bwMode="auto">
          <a:xfrm>
            <a:off x="2707941" y="5023865"/>
            <a:ext cx="3996716" cy="646331"/>
          </a:xfrm>
          <a:prstGeom prst="rect">
            <a:avLst/>
          </a:prstGeom>
          <a:noFill/>
          <a:ln w="9525">
            <a:noFill/>
            <a:miter lim="800000"/>
          </a:ln>
        </p:spPr>
        <p:txBody>
          <a:bodyPr wrap="square">
            <a:spAutoFit/>
          </a:bodyPr>
          <a:lstStyle/>
          <a:p>
            <a:pPr lvl="0" eaLnBrk="1" hangingPunct="1">
              <a:defRPr/>
            </a:pPr>
            <a:r>
              <a:rPr lang="zh-CN" altLang="en-US" sz="1200" dirty="0" smtClean="0">
                <a:solidFill>
                  <a:prstClr val="black"/>
                </a:solidFill>
                <a:latin typeface="微软雅黑" panose="020B0503020204020204" charset="-122"/>
                <a:ea typeface="微软雅黑" panose="020B0503020204020204" charset="-122"/>
              </a:rPr>
              <a:t>性格开朗，善于沟通，富有探索精神和团队协作精神，热爱神经内科专业</a:t>
            </a:r>
            <a:endParaRPr lang="en-US" altLang="zh-CN" sz="1200" dirty="0">
              <a:solidFill>
                <a:prstClr val="black"/>
              </a:solidFill>
              <a:latin typeface="微软雅黑" panose="020B0503020204020204" charset="-122"/>
              <a:ea typeface="微软雅黑" panose="020B0503020204020204" charset="-122"/>
            </a:endParaRPr>
          </a:p>
          <a:p>
            <a:pPr lvl="0" eaLnBrk="1" hangingPunct="1">
              <a:defRPr/>
            </a:pPr>
            <a:endParaRPr lang="en-US" altLang="zh-CN" sz="1200" dirty="0">
              <a:solidFill>
                <a:prstClr val="black"/>
              </a:solidFill>
              <a:latin typeface="微软雅黑" panose="020B0503020204020204" charset="-122"/>
              <a:ea typeface="微软雅黑" panose="020B0503020204020204" charset="-122"/>
            </a:endParaRPr>
          </a:p>
        </p:txBody>
      </p:sp>
      <p:sp>
        <p:nvSpPr>
          <p:cNvPr id="30" name="文本框 21"/>
          <p:cNvSpPr txBox="1">
            <a:spLocks noChangeArrowheads="1"/>
          </p:cNvSpPr>
          <p:nvPr/>
        </p:nvSpPr>
        <p:spPr bwMode="auto">
          <a:xfrm>
            <a:off x="594519" y="704"/>
            <a:ext cx="1605756" cy="978729"/>
          </a:xfrm>
          <a:prstGeom prst="rect">
            <a:avLst/>
          </a:prstGeom>
          <a:noFill/>
          <a:ln w="9525">
            <a:noFill/>
            <a:miter lim="800000"/>
          </a:ln>
        </p:spPr>
        <p:txBody>
          <a:bodyPr wrap="square">
            <a:spAutoFit/>
          </a:bodyPr>
          <a:lstStyle/>
          <a:p>
            <a:pPr lvl="0" eaLnBrk="1" hangingPunct="1">
              <a:lnSpc>
                <a:spcPct val="120000"/>
              </a:lnSpc>
              <a:defRPr/>
            </a:pPr>
            <a:r>
              <a:rPr kumimoji="0" lang="zh-CN" altLang="en-US" sz="1200" b="1" i="0" u="none" strike="noStrike" kern="1200" cap="none" spc="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工作单位：华南理工大学医学院</a:t>
            </a:r>
            <a:r>
              <a:rPr kumimoji="0" lang="en-US" altLang="zh-CN" sz="1200" b="1" i="0" u="none" strike="noStrike" kern="1200" cap="none" spc="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a:t>
            </a:r>
            <a:r>
              <a:rPr lang="zh-CN" altLang="en-US" sz="1200" b="1" dirty="0" smtClean="0">
                <a:solidFill>
                  <a:srgbClr val="FFFFFF"/>
                </a:solidFill>
                <a:latin typeface="微软雅黑" panose="020B0503020204020204" charset="-122"/>
                <a:ea typeface="微软雅黑" panose="020B0503020204020204" charset="-122"/>
              </a:rPr>
              <a:t>华南理工大学医学院附属</a:t>
            </a:r>
            <a:r>
              <a:rPr lang="zh-CN" altLang="en-US" sz="1200" b="1" spc="120" dirty="0" smtClean="0">
                <a:solidFill>
                  <a:srgbClr val="FFFFFF"/>
                </a:solidFill>
                <a:latin typeface="微软雅黑" panose="020B0503020204020204" charset="-122"/>
                <a:ea typeface="微软雅黑" panose="020B0503020204020204" charset="-122"/>
              </a:rPr>
              <a:t>广东省人民医院</a:t>
            </a:r>
            <a:endParaRPr kumimoji="0" lang="en-US" altLang="zh-CN" sz="12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31" name="文本框 30"/>
          <p:cNvSpPr txBox="1"/>
          <p:nvPr/>
        </p:nvSpPr>
        <p:spPr>
          <a:xfrm>
            <a:off x="3441124" y="614098"/>
            <a:ext cx="7019947" cy="738664"/>
          </a:xfrm>
          <a:prstGeom prst="rect">
            <a:avLst/>
          </a:prstGeom>
          <a:noFill/>
        </p:spPr>
        <p:txBody>
          <a:bodyPr wrap="square">
            <a:spAutoFit/>
          </a:bodyPr>
          <a:lstStyle/>
          <a:p>
            <a:pPr eaLnBrk="1" fontAlgn="auto" hangingPunct="1">
              <a:spcBef>
                <a:spcPts val="0"/>
              </a:spcBef>
              <a:spcAft>
                <a:spcPts val="0"/>
              </a:spcAft>
              <a:defRPr/>
            </a:pPr>
            <a:r>
              <a:rPr kumimoji="0" lang="zh-CN" altLang="en-US" sz="1400" b="1" i="0" u="none" strike="noStrike" kern="1200" cap="none" spc="120" normalizeH="0" baseline="0" noProof="0" dirty="0" smtClean="0">
                <a:ln>
                  <a:noFill/>
                </a:ln>
                <a:solidFill>
                  <a:srgbClr val="FFFFFF"/>
                </a:solidFill>
                <a:effectLst/>
                <a:uLnTx/>
                <a:uFillTx/>
                <a:latin typeface="微软雅黑" panose="020B0503020204020204" charset="-122"/>
                <a:ea typeface="微软雅黑" panose="020B0503020204020204" charset="-122"/>
                <a:cs typeface="+mn-cs"/>
              </a:rPr>
              <a:t>学术任职：</a:t>
            </a:r>
            <a:r>
              <a:rPr lang="zh-CN" altLang="en-US" sz="1400" b="1" spc="120" dirty="0" smtClean="0">
                <a:solidFill>
                  <a:srgbClr val="FFFFFF"/>
                </a:solidFill>
                <a:latin typeface="微软雅黑" panose="020B0503020204020204" charset="-122"/>
                <a:ea typeface="微软雅黑" panose="020B0503020204020204" charset="-122"/>
              </a:rPr>
              <a:t>中国医师协会神经内科医师分会帕金森病及运动障碍学组委员兼秘书</a:t>
            </a:r>
            <a:endParaRPr lang="en-US" altLang="zh-CN" sz="1400" b="1" spc="120" dirty="0" smtClean="0">
              <a:solidFill>
                <a:srgbClr val="FFFFFF"/>
              </a:solidFill>
              <a:latin typeface="微软雅黑" panose="020B0503020204020204" charset="-122"/>
              <a:ea typeface="微软雅黑" panose="020B0503020204020204" charset="-122"/>
            </a:endParaRPr>
          </a:p>
          <a:p>
            <a:pPr eaLnBrk="1" fontAlgn="auto" hangingPunct="1">
              <a:spcBef>
                <a:spcPts val="0"/>
              </a:spcBef>
              <a:spcAft>
                <a:spcPts val="0"/>
              </a:spcAft>
              <a:defRPr/>
            </a:pPr>
            <a:r>
              <a:rPr lang="en-US" altLang="zh-CN" sz="1400" b="1" spc="120" dirty="0" smtClean="0">
                <a:solidFill>
                  <a:srgbClr val="FFFFFF"/>
                </a:solidFill>
                <a:latin typeface="微软雅黑" panose="020B0503020204020204" charset="-122"/>
                <a:ea typeface="微软雅黑" panose="020B0503020204020204" charset="-122"/>
              </a:rPr>
              <a:t>              </a:t>
            </a:r>
            <a:r>
              <a:rPr lang="zh-CN" altLang="en-US" sz="1400" b="1" spc="120" dirty="0" smtClean="0">
                <a:solidFill>
                  <a:srgbClr val="FFFFFF"/>
                </a:solidFill>
                <a:latin typeface="微软雅黑" panose="020B0503020204020204" charset="-122"/>
                <a:ea typeface="微软雅黑" panose="020B0503020204020204" charset="-122"/>
              </a:rPr>
              <a:t>中华医学会神经病学分会帕金森病及运动障碍学组秘书</a:t>
            </a:r>
            <a:endParaRPr lang="en-US" altLang="zh-CN" sz="1400" b="1" spc="120" dirty="0" smtClean="0">
              <a:solidFill>
                <a:srgbClr val="FFFFFF"/>
              </a:solidFill>
              <a:latin typeface="微软雅黑" panose="020B0503020204020204" charset="-122"/>
              <a:ea typeface="微软雅黑" panose="020B0503020204020204"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12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8" name="矩形 2"/>
          <p:cNvSpPr>
            <a:spLocks noChangeArrowheads="1"/>
          </p:cNvSpPr>
          <p:nvPr/>
        </p:nvSpPr>
        <p:spPr bwMode="auto">
          <a:xfrm>
            <a:off x="2452636" y="3053400"/>
            <a:ext cx="4738739" cy="1631216"/>
          </a:xfrm>
          <a:prstGeom prst="rect">
            <a:avLst/>
          </a:prstGeom>
          <a:noFill/>
          <a:ln w="9525">
            <a:noFill/>
            <a:miter lim="800000"/>
          </a:ln>
        </p:spPr>
        <p:txBody>
          <a:bodyPr wrap="square">
            <a:spAutoFit/>
          </a:bodyPr>
          <a:lstStyle/>
          <a:p>
            <a:pPr lvl="0" fontAlgn="base">
              <a:lnSpc>
                <a:spcPts val="2000"/>
              </a:lnSpc>
              <a:spcBef>
                <a:spcPct val="0"/>
              </a:spcBef>
              <a:spcAft>
                <a:spcPct val="0"/>
              </a:spcAft>
              <a:defRPr/>
            </a:pPr>
            <a:r>
              <a:rPr lang="en-US" altLang="zh-CN" sz="1200" dirty="0" smtClean="0">
                <a:latin typeface="Times New Roman" panose="02020503050405090304" pitchFamily="18" charset="0"/>
                <a:ea typeface="微软雅黑" panose="020B0503020204020204" charset="-122"/>
                <a:cs typeface="Times New Roman" panose="02020503050405090304" pitchFamily="18" charset="0"/>
              </a:rPr>
              <a:t>1993.9-1998.7    </a:t>
            </a:r>
            <a:r>
              <a:rPr lang="zh-CN" altLang="en-US" sz="1200" dirty="0" smtClean="0">
                <a:latin typeface="Times New Roman" panose="02020503050405090304" pitchFamily="18" charset="0"/>
                <a:ea typeface="微软雅黑" panose="020B0503020204020204" charset="-122"/>
                <a:cs typeface="Times New Roman" panose="02020503050405090304" pitchFamily="18" charset="0"/>
              </a:rPr>
              <a:t>济宁医学院    学士学位</a:t>
            </a:r>
            <a:endParaRPr lang="zh-CN" altLang="en-US" sz="1200" dirty="0">
              <a:latin typeface="Times New Roman" panose="02020503050405090304" pitchFamily="18" charset="0"/>
              <a:ea typeface="微软雅黑" panose="020B0503020204020204" charset="-122"/>
              <a:cs typeface="Times New Roman" panose="02020503050405090304" pitchFamily="18" charset="0"/>
            </a:endParaRPr>
          </a:p>
          <a:p>
            <a:pPr lvl="0" fontAlgn="base">
              <a:lnSpc>
                <a:spcPts val="2000"/>
              </a:lnSpc>
              <a:spcBef>
                <a:spcPct val="0"/>
              </a:spcBef>
              <a:spcAft>
                <a:spcPct val="0"/>
              </a:spcAft>
              <a:defRPr/>
            </a:pPr>
            <a:r>
              <a:rPr lang="en-US" altLang="zh-CN" sz="1200" dirty="0" smtClean="0">
                <a:latin typeface="Times New Roman" panose="02020503050405090304" pitchFamily="18" charset="0"/>
                <a:ea typeface="微软雅黑" panose="020B0503020204020204" charset="-122"/>
                <a:cs typeface="Times New Roman" panose="02020503050405090304" pitchFamily="18" charset="0"/>
              </a:rPr>
              <a:t>2000.9-2005.7    </a:t>
            </a:r>
            <a:r>
              <a:rPr lang="zh-CN" altLang="en-US" sz="1200" dirty="0" smtClean="0">
                <a:latin typeface="Times New Roman" panose="02020503050405090304" pitchFamily="18" charset="0"/>
                <a:ea typeface="微软雅黑" panose="020B0503020204020204" charset="-122"/>
                <a:cs typeface="Times New Roman" panose="02020503050405090304" pitchFamily="18" charset="0"/>
              </a:rPr>
              <a:t>中南大学</a:t>
            </a:r>
            <a:r>
              <a:rPr lang="en-US" altLang="zh-CN" sz="1200" dirty="0" smtClean="0">
                <a:latin typeface="Times New Roman" panose="02020503050405090304" pitchFamily="18" charset="0"/>
                <a:ea typeface="微软雅黑" panose="020B0503020204020204" charset="-122"/>
                <a:cs typeface="Times New Roman" panose="02020503050405090304" pitchFamily="18" charset="0"/>
              </a:rPr>
              <a:t>        </a:t>
            </a:r>
            <a:r>
              <a:rPr lang="zh-CN" altLang="en-US" sz="1200" dirty="0" smtClean="0">
                <a:latin typeface="Times New Roman" panose="02020503050405090304" pitchFamily="18" charset="0"/>
                <a:ea typeface="微软雅黑" panose="020B0503020204020204" charset="-122"/>
                <a:cs typeface="Times New Roman" panose="02020503050405090304" pitchFamily="18" charset="0"/>
              </a:rPr>
              <a:t>博士学位</a:t>
            </a:r>
            <a:endParaRPr lang="en-US" altLang="zh-CN" sz="1200" dirty="0" smtClean="0">
              <a:latin typeface="Times New Roman" panose="02020503050405090304" pitchFamily="18" charset="0"/>
              <a:ea typeface="微软雅黑" panose="020B0503020204020204" charset="-122"/>
              <a:cs typeface="Times New Roman" panose="02020503050405090304" pitchFamily="18" charset="0"/>
            </a:endParaRPr>
          </a:p>
          <a:p>
            <a:pPr lvl="0" fontAlgn="base">
              <a:lnSpc>
                <a:spcPts val="2000"/>
              </a:lnSpc>
              <a:spcBef>
                <a:spcPct val="0"/>
              </a:spcBef>
              <a:spcAft>
                <a:spcPct val="0"/>
              </a:spcAft>
              <a:defRPr/>
            </a:pPr>
            <a:r>
              <a:rPr lang="en-US" altLang="zh-CN" sz="1200" dirty="0" smtClean="0">
                <a:latin typeface="Times New Roman" panose="02020503050405090304" pitchFamily="18" charset="0"/>
                <a:ea typeface="微软雅黑" panose="020B0503020204020204" charset="-122"/>
                <a:cs typeface="Times New Roman" panose="02020503050405090304" pitchFamily="18" charset="0"/>
              </a:rPr>
              <a:t>2005.9-</a:t>
            </a:r>
            <a:r>
              <a:rPr lang="zh-CN" altLang="en-US" sz="1200" dirty="0" smtClean="0">
                <a:latin typeface="Times New Roman" panose="02020503050405090304" pitchFamily="18" charset="0"/>
                <a:ea typeface="微软雅黑" panose="020B0503020204020204" charset="-122"/>
                <a:cs typeface="Times New Roman" panose="02020503050405090304" pitchFamily="18" charset="0"/>
              </a:rPr>
              <a:t>至今       广东省人民医院神经科</a:t>
            </a:r>
            <a:endParaRPr lang="en-US" altLang="zh-CN" sz="1200" dirty="0" smtClean="0">
              <a:latin typeface="Times New Roman" panose="02020503050405090304" pitchFamily="18" charset="0"/>
              <a:ea typeface="微软雅黑" panose="020B0503020204020204" charset="-122"/>
              <a:cs typeface="Times New Roman" panose="02020503050405090304" pitchFamily="18" charset="0"/>
            </a:endParaRPr>
          </a:p>
          <a:p>
            <a:pPr lvl="0" fontAlgn="base">
              <a:lnSpc>
                <a:spcPts val="2000"/>
              </a:lnSpc>
              <a:spcBef>
                <a:spcPct val="0"/>
              </a:spcBef>
              <a:spcAft>
                <a:spcPct val="0"/>
              </a:spcAft>
              <a:defRPr/>
            </a:pPr>
            <a:r>
              <a:rPr lang="en-US" altLang="en-US" sz="1200" dirty="0" smtClean="0">
                <a:latin typeface="Times New Roman" panose="02020503050405090304" pitchFamily="18" charset="0"/>
                <a:ea typeface="微软雅黑" panose="020B0503020204020204" charset="-122"/>
                <a:cs typeface="Times New Roman" panose="02020503050405090304" pitchFamily="18" charset="0"/>
              </a:rPr>
              <a:t>2010.7,2010.11   </a:t>
            </a:r>
            <a:r>
              <a:rPr lang="zh-CN" altLang="en-US" sz="1200" dirty="0" smtClean="0">
                <a:latin typeface="Times New Roman" panose="02020503050405090304" pitchFamily="18" charset="0"/>
                <a:ea typeface="微软雅黑" panose="020B0503020204020204" charset="-122"/>
                <a:cs typeface="Times New Roman" panose="02020503050405090304" pitchFamily="18" charset="0"/>
              </a:rPr>
              <a:t>澳大利亚墨尔本大学皇家墨尔本医院     </a:t>
            </a:r>
            <a:endParaRPr lang="en-US" altLang="zh-CN" sz="1200" dirty="0" smtClean="0">
              <a:latin typeface="Times New Roman" panose="02020503050405090304" pitchFamily="18" charset="0"/>
              <a:ea typeface="微软雅黑" panose="020B0503020204020204" charset="-122"/>
              <a:cs typeface="Times New Roman" panose="02020503050405090304" pitchFamily="18" charset="0"/>
            </a:endParaRPr>
          </a:p>
          <a:p>
            <a:pPr lvl="0" fontAlgn="base">
              <a:lnSpc>
                <a:spcPts val="2000"/>
              </a:lnSpc>
              <a:spcBef>
                <a:spcPct val="0"/>
              </a:spcBef>
              <a:spcAft>
                <a:spcPct val="0"/>
              </a:spcAft>
              <a:defRPr/>
            </a:pPr>
            <a:r>
              <a:rPr lang="en-US" altLang="zh-CN" sz="1200" dirty="0" smtClean="0">
                <a:latin typeface="Times New Roman" panose="02020503050405090304" pitchFamily="18" charset="0"/>
                <a:ea typeface="微软雅黑" panose="020B0503020204020204" charset="-122"/>
                <a:cs typeface="Times New Roman" panose="02020503050405090304" pitchFamily="18" charset="0"/>
              </a:rPr>
              <a:t>                           </a:t>
            </a:r>
            <a:r>
              <a:rPr lang="zh-CN" altLang="en-US" sz="1200" dirty="0" smtClean="0">
                <a:latin typeface="Times New Roman" panose="02020503050405090304" pitchFamily="18" charset="0"/>
                <a:ea typeface="微软雅黑" panose="020B0503020204020204" charset="-122"/>
                <a:cs typeface="Times New Roman" panose="02020503050405090304" pitchFamily="18" charset="0"/>
              </a:rPr>
              <a:t>神经科亚专科培训</a:t>
            </a:r>
            <a:endParaRPr lang="en-US" altLang="zh-CN" sz="1200" dirty="0" smtClean="0">
              <a:latin typeface="Times New Roman" panose="02020503050405090304" pitchFamily="18" charset="0"/>
              <a:ea typeface="微软雅黑" panose="020B0503020204020204" charset="-122"/>
              <a:cs typeface="Times New Roman" panose="02020503050405090304" pitchFamily="18" charset="0"/>
            </a:endParaRPr>
          </a:p>
          <a:p>
            <a:pPr lvl="0" fontAlgn="base">
              <a:lnSpc>
                <a:spcPts val="2000"/>
              </a:lnSpc>
              <a:spcBef>
                <a:spcPct val="0"/>
              </a:spcBef>
              <a:spcAft>
                <a:spcPct val="0"/>
              </a:spcAft>
              <a:defRPr/>
            </a:pPr>
            <a:r>
              <a:rPr lang="en-US" altLang="en-US" sz="1200" dirty="0" smtClean="0">
                <a:latin typeface="Times New Roman" panose="02020503050405090304" pitchFamily="18" charset="0"/>
                <a:ea typeface="微软雅黑" panose="020B0503020204020204" charset="-122"/>
                <a:cs typeface="Times New Roman" panose="02020503050405090304" pitchFamily="18" charset="0"/>
              </a:rPr>
              <a:t>2015.3-2016.3    </a:t>
            </a:r>
            <a:r>
              <a:rPr lang="zh-CN" altLang="en-US" sz="1200" dirty="0" smtClean="0">
                <a:latin typeface="Times New Roman" panose="02020503050405090304" pitchFamily="18" charset="0"/>
                <a:ea typeface="微软雅黑" panose="020B0503020204020204" charset="-122"/>
                <a:cs typeface="Times New Roman" panose="02020503050405090304" pitchFamily="18" charset="0"/>
              </a:rPr>
              <a:t>加拿大不列颠哥伦比亚大学   </a:t>
            </a:r>
            <a:r>
              <a:rPr lang="zh-CN" altLang="en-US" sz="1200" dirty="0" smtClean="0">
                <a:solidFill>
                  <a:prstClr val="black"/>
                </a:solidFill>
                <a:latin typeface="Times New Roman" panose="02020503050405090304" pitchFamily="18" charset="0"/>
                <a:ea typeface="微软雅黑" panose="020B0503020204020204" charset="-122"/>
                <a:cs typeface="Times New Roman" panose="02020503050405090304" pitchFamily="18" charset="0"/>
              </a:rPr>
              <a:t>访问学者</a:t>
            </a:r>
            <a:endParaRPr lang="zh-CN" altLang="en-US" sz="1200" dirty="0">
              <a:solidFill>
                <a:prstClr val="black"/>
              </a:solidFill>
              <a:latin typeface="Times New Roman" panose="02020503050405090304" pitchFamily="18" charset="0"/>
              <a:ea typeface="微软雅黑" panose="020B0503020204020204" charset="-122"/>
              <a:cs typeface="Times New Roman" panose="02020503050405090304" pitchFamily="18" charset="0"/>
            </a:endParaRPr>
          </a:p>
        </p:txBody>
      </p:sp>
      <p:pic>
        <p:nvPicPr>
          <p:cNvPr id="33" name="图片 32" descr="张玉虎2.jpg"/>
          <p:cNvPicPr>
            <a:picLocks noChangeAspect="1"/>
          </p:cNvPicPr>
          <p:nvPr/>
        </p:nvPicPr>
        <p:blipFill>
          <a:blip r:embed="rId3" cstate="print"/>
          <a:srcRect l="20489" t="2638" r="17125" b="49044"/>
          <a:stretch>
            <a:fillRect/>
          </a:stretch>
        </p:blipFill>
        <p:spPr>
          <a:xfrm>
            <a:off x="134224" y="1275126"/>
            <a:ext cx="2281805" cy="26509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图片 33" descr="1121657037.jpg"/>
          <p:cNvPicPr>
            <a:picLocks noChangeAspect="1"/>
          </p:cNvPicPr>
          <p:nvPr/>
        </p:nvPicPr>
        <p:blipFill>
          <a:blip r:embed="rId4" cstate="print"/>
          <a:srcRect t="24028" b="9167"/>
          <a:stretch>
            <a:fillRect/>
          </a:stretch>
        </p:blipFill>
        <p:spPr>
          <a:xfrm>
            <a:off x="7347008" y="4381974"/>
            <a:ext cx="3996000" cy="20021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84425" y="1355"/>
            <a:ext cx="8242300" cy="1096963"/>
          </a:xfrm>
          <a:prstGeom prst="rect">
            <a:avLst/>
          </a:prstGeom>
          <a:solidFill>
            <a:srgbClr val="C55A11"/>
          </a:solidFill>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7411" name="图片 7"/>
          <p:cNvPicPr>
            <a:picLocks noChangeAspect="1"/>
          </p:cNvPicPr>
          <p:nvPr/>
        </p:nvPicPr>
        <p:blipFill>
          <a:blip r:embed="rId1" cstate="print"/>
          <a:srcRect t="3896" r="91544" b="3088"/>
          <a:stretch>
            <a:fillRect/>
          </a:stretch>
        </p:blipFill>
        <p:spPr bwMode="auto">
          <a:xfrm>
            <a:off x="2344103" y="1132477"/>
            <a:ext cx="309562" cy="358775"/>
          </a:xfrm>
          <a:prstGeom prst="rect">
            <a:avLst/>
          </a:prstGeom>
          <a:noFill/>
          <a:ln w="9525">
            <a:noFill/>
            <a:miter lim="800000"/>
            <a:headEnd/>
            <a:tailEnd/>
          </a:ln>
        </p:spPr>
      </p:pic>
      <p:sp>
        <p:nvSpPr>
          <p:cNvPr id="17412" name="文本框 11"/>
          <p:cNvSpPr txBox="1">
            <a:spLocks noChangeArrowheads="1"/>
          </p:cNvSpPr>
          <p:nvPr/>
        </p:nvSpPr>
        <p:spPr bwMode="auto">
          <a:xfrm>
            <a:off x="2637191" y="1435555"/>
            <a:ext cx="3579813" cy="275590"/>
          </a:xfrm>
          <a:prstGeom prst="rect">
            <a:avLst/>
          </a:prstGeom>
          <a:noFill/>
          <a:ln w="9525">
            <a:noFill/>
            <a:miter lim="800000"/>
          </a:ln>
        </p:spPr>
        <p:txBody>
          <a:bodyPr wrap="square">
            <a:spAutoFit/>
          </a:bodyPr>
          <a:lstStyle/>
          <a:p>
            <a:pPr eaLnBrk="1" hangingPunct="1">
              <a:defRPr/>
            </a:pPr>
            <a:r>
              <a:rPr lang="zh-CN" altLang="en-US" sz="1200" dirty="0">
                <a:solidFill>
                  <a:prstClr val="black"/>
                </a:solidFill>
                <a:latin typeface="宋体" panose="02010600030101010101" pitchFamily="2" charset="-122"/>
                <a:cs typeface="宋体" panose="02010600030101010101" pitchFamily="2" charset="-122"/>
              </a:rPr>
              <a:t>学术硕士：</a:t>
            </a:r>
            <a:r>
              <a:rPr lang="en-US" altLang="zh-CN" sz="1200" dirty="0">
                <a:solidFill>
                  <a:prstClr val="black"/>
                </a:solidFill>
                <a:latin typeface="宋体" panose="02010600030101010101" pitchFamily="2" charset="-122"/>
                <a:cs typeface="宋体" panose="02010600030101010101" pitchFamily="2" charset="-122"/>
              </a:rPr>
              <a:t>1002|临床医学             </a:t>
            </a:r>
            <a:endParaRPr lang="en-US" altLang="zh-CN" sz="1200" dirty="0">
              <a:solidFill>
                <a:prstClr val="black"/>
              </a:solidFill>
              <a:latin typeface="宋体" panose="02010600030101010101" pitchFamily="2" charset="-122"/>
              <a:cs typeface="宋体" panose="02010600030101010101" pitchFamily="2" charset="-122"/>
            </a:endParaRPr>
          </a:p>
        </p:txBody>
      </p:sp>
      <p:sp>
        <p:nvSpPr>
          <p:cNvPr id="17413" name="文本框 12"/>
          <p:cNvSpPr txBox="1">
            <a:spLocks noChangeArrowheads="1"/>
          </p:cNvSpPr>
          <p:nvPr/>
        </p:nvSpPr>
        <p:spPr bwMode="auto">
          <a:xfrm>
            <a:off x="330200" y="4103370"/>
            <a:ext cx="2053590" cy="949299"/>
          </a:xfrm>
          <a:prstGeom prst="rect">
            <a:avLst/>
          </a:prstGeom>
          <a:noFill/>
          <a:ln w="9525">
            <a:noFill/>
            <a:miter lim="800000"/>
          </a:ln>
        </p:spPr>
        <p:txBody>
          <a:bodyPr wrap="square">
            <a:spAutoFit/>
          </a:bodyPr>
          <a:lstStyle/>
          <a:p>
            <a:pPr marL="0" marR="0" indent="0" defTabSz="914400" eaLnBrk="1" latinLnBrk="0" hangingPunct="1">
              <a:lnSpc>
                <a:spcPct val="120000"/>
              </a:lnSpc>
              <a:buClrTx/>
              <a:buSzTx/>
              <a:buFontTx/>
              <a:buNone/>
              <a:defRPr/>
            </a:pPr>
            <a:r>
              <a:rPr kumimoji="0" lang="en-US" altLang="zh-CN" sz="1200" b="0" i="0" kern="1200" cap="none" spc="0" normalizeH="0" baseline="0" noProof="0" dirty="0">
                <a:solidFill>
                  <a:prstClr val="black"/>
                </a:solidFill>
                <a:latin typeface="微软雅黑" panose="020B0503020204020204" charset="-122"/>
                <a:ea typeface="微软雅黑" panose="020B0503020204020204" charset="-122"/>
                <a:cs typeface="+mn-cs"/>
              </a:rPr>
              <a:t>Tel: </a:t>
            </a:r>
            <a:r>
              <a:rPr kumimoji="0" lang="en-US" altLang="zh-CN" sz="1200" b="0" i="0" kern="1200" cap="none" spc="0" normalizeH="0" baseline="0" noProof="0" dirty="0">
                <a:solidFill>
                  <a:prstClr val="black"/>
                </a:solidFill>
                <a:latin typeface="宋体" panose="02010600030101010101" pitchFamily="2" charset="-122"/>
                <a:cs typeface="+mn-cs"/>
              </a:rPr>
              <a:t>13826266011</a:t>
            </a:r>
            <a:endParaRPr kumimoji="0" lang="en-US" altLang="zh-CN" sz="1200" b="0" i="0" kern="1200" cap="none" spc="0" normalizeH="0" baseline="0" noProof="0" dirty="0">
              <a:solidFill>
                <a:prstClr val="black"/>
              </a:solidFill>
              <a:latin typeface="微软雅黑" panose="020B0503020204020204" charset="-122"/>
              <a:ea typeface="微软雅黑" panose="020B0503020204020204" charset="-122"/>
              <a:cs typeface="+mn-cs"/>
            </a:endParaRPr>
          </a:p>
          <a:p>
            <a:pPr marL="0" marR="0" indent="0" defTabSz="914400" eaLnBrk="1" latinLnBrk="0" hangingPunct="1">
              <a:lnSpc>
                <a:spcPct val="120000"/>
              </a:lnSpc>
              <a:buClrTx/>
              <a:buSzTx/>
              <a:buFontTx/>
              <a:buNone/>
              <a:defRPr/>
            </a:pPr>
            <a:r>
              <a:rPr kumimoji="0" lang="en-US" altLang="zh-CN" sz="1200" b="0" i="0" kern="1200" cap="none" spc="0" normalizeH="0" baseline="0" noProof="0" dirty="0">
                <a:solidFill>
                  <a:prstClr val="black"/>
                </a:solidFill>
                <a:latin typeface="微软雅黑" panose="020B0503020204020204" charset="-122"/>
                <a:ea typeface="微软雅黑" panose="020B0503020204020204" charset="-122"/>
                <a:cs typeface="+mn-cs"/>
              </a:rPr>
              <a:t>Email: </a:t>
            </a:r>
            <a:r>
              <a:rPr kumimoji="0" lang="en-US" altLang="zh-CN" sz="1200" b="0" i="0" kern="1200" cap="none" spc="0" normalizeH="0" baseline="0" noProof="0" dirty="0">
                <a:solidFill>
                  <a:prstClr val="black"/>
                </a:solidFill>
                <a:latin typeface="宋体" panose="02010600030101010101" pitchFamily="2" charset="-122"/>
                <a:cs typeface="+mn-cs"/>
              </a:rPr>
              <a:t>wangjinsong@gdph.org.cn</a:t>
            </a:r>
            <a:endParaRPr kumimoji="0" lang="en-US" altLang="zh-CN" sz="1200" b="0" i="0" kern="1200" cap="none" spc="0" normalizeH="0" baseline="0" noProof="0" dirty="0">
              <a:solidFill>
                <a:prstClr val="black"/>
              </a:solidFill>
              <a:latin typeface="宋体" panose="02010600030101010101" pitchFamily="2" charset="-122"/>
              <a:cs typeface="+mn-cs"/>
            </a:endParaRPr>
          </a:p>
          <a:p>
            <a:pPr marL="0" marR="0" indent="0" defTabSz="914400" eaLnBrk="1" latinLnBrk="0" hangingPunct="1">
              <a:lnSpc>
                <a:spcPct val="120000"/>
              </a:lnSpc>
              <a:buClrTx/>
              <a:buSzTx/>
              <a:buFontTx/>
              <a:buNone/>
              <a:defRPr/>
            </a:pPr>
            <a:r>
              <a:rPr kumimoji="0" lang="en-US" altLang="zh-CN" sz="1200" b="0" i="0" kern="1200" cap="none" spc="0" normalizeH="0" baseline="0" noProof="0" dirty="0">
                <a:solidFill>
                  <a:prstClr val="black"/>
                </a:solidFill>
                <a:latin typeface="宋体" panose="02010600030101010101" pitchFamily="2" charset="-122"/>
                <a:cs typeface="+mn-cs"/>
              </a:rPr>
              <a:t>wjpine@hotmai.com</a:t>
            </a:r>
            <a:endParaRPr kumimoji="0" lang="en-US" altLang="zh-CN" sz="1200" b="0" i="0" kern="1200" cap="none" spc="0" normalizeH="0" baseline="0" noProof="0" dirty="0">
              <a:solidFill>
                <a:prstClr val="black"/>
              </a:solidFill>
              <a:latin typeface="宋体" panose="02010600030101010101" pitchFamily="2" charset="-122"/>
              <a:cs typeface="+mn-cs"/>
            </a:endParaRPr>
          </a:p>
        </p:txBody>
      </p:sp>
      <p:sp>
        <p:nvSpPr>
          <p:cNvPr id="17414" name="文本框 13"/>
          <p:cNvSpPr txBox="1">
            <a:spLocks noChangeArrowheads="1"/>
          </p:cNvSpPr>
          <p:nvPr/>
        </p:nvSpPr>
        <p:spPr bwMode="auto">
          <a:xfrm>
            <a:off x="7328781" y="1719531"/>
            <a:ext cx="4630879" cy="3582670"/>
          </a:xfrm>
          <a:prstGeom prst="rect">
            <a:avLst/>
          </a:prstGeom>
          <a:noFill/>
          <a:ln w="9525">
            <a:noFill/>
            <a:miter lim="800000"/>
          </a:ln>
        </p:spPr>
        <p:txBody>
          <a:bodyPr wrap="square">
            <a:spAutoFit/>
          </a:bodyPr>
          <a:lstStyle/>
          <a:p>
            <a:pPr eaLnBrk="1" hangingPunct="1">
              <a:lnSpc>
                <a:spcPct val="120000"/>
              </a:lnSpc>
              <a:spcBef>
                <a:spcPts val="600"/>
              </a:spcBef>
              <a:defRPr/>
            </a:pPr>
            <a:r>
              <a:rPr kumimoji="0" lang="zh-CN" altLang="en-US" sz="1200" b="1" i="0" kern="1200" cap="none" spc="0" normalizeH="0" baseline="0" noProof="0" dirty="0">
                <a:solidFill>
                  <a:prstClr val="black"/>
                </a:solidFill>
                <a:latin typeface="微软雅黑" panose="020B0503020204020204" charset="-122"/>
                <a:ea typeface="微软雅黑" panose="020B0503020204020204" charset="-122"/>
                <a:cs typeface="+mn-cs"/>
              </a:rPr>
              <a:t>研究方向</a:t>
            </a:r>
            <a:r>
              <a:rPr kumimoji="0" lang="en-US" altLang="zh-CN" sz="1200" b="0" i="0" kern="1200" cap="none" spc="0" normalizeH="0" baseline="0" noProof="0" dirty="0">
                <a:solidFill>
                  <a:prstClr val="black"/>
                </a:solidFill>
                <a:latin typeface="微软雅黑" panose="020B0503020204020204" charset="-122"/>
                <a:ea typeface="微软雅黑" panose="020B0503020204020204" charset="-122"/>
                <a:cs typeface="+mn-cs"/>
              </a:rPr>
              <a:t>:</a:t>
            </a:r>
            <a:endParaRPr kumimoji="0" lang="en-US" altLang="zh-CN" sz="1200" b="0" i="0" kern="1200" cap="none" spc="0" normalizeH="0" baseline="0" noProof="0" dirty="0">
              <a:solidFill>
                <a:prstClr val="black"/>
              </a:solidFill>
              <a:latin typeface="微软雅黑" panose="020B0503020204020204" charset="-122"/>
              <a:ea typeface="微软雅黑" panose="020B0503020204020204" charset="-122"/>
              <a:cs typeface="+mn-cs"/>
            </a:endParaRPr>
          </a:p>
          <a:p>
            <a:pPr eaLnBrk="1" hangingPunct="1">
              <a:lnSpc>
                <a:spcPct val="120000"/>
              </a:lnSpc>
              <a:spcBef>
                <a:spcPts val="600"/>
              </a:spcBef>
              <a:defRPr/>
            </a:pPr>
            <a:r>
              <a:rPr kumimoji="0" lang="zh-CN" altLang="en-US" sz="1200" b="0" i="0" kern="1200" cap="none" spc="0" normalizeH="0" baseline="0" noProof="0" dirty="0">
                <a:solidFill>
                  <a:prstClr val="black"/>
                </a:solidFill>
                <a:latin typeface="+mn-ea"/>
                <a:ea typeface="+mn-ea"/>
                <a:cs typeface="+mn-cs"/>
              </a:rPr>
              <a:t>血管外科疾病，以严重下肢动脉缺血的治疗为主要研究方向。</a:t>
            </a:r>
            <a:endParaRPr kumimoji="0" lang="zh-CN" altLang="en-US" sz="1200" b="0" i="0" kern="1200" cap="none" spc="0" normalizeH="0" baseline="0" noProof="0" dirty="0">
              <a:solidFill>
                <a:prstClr val="black"/>
              </a:solidFill>
              <a:latin typeface="+mn-ea"/>
              <a:ea typeface="+mn-ea"/>
              <a:cs typeface="+mn-cs"/>
            </a:endParaRPr>
          </a:p>
          <a:p>
            <a:pPr eaLnBrk="1" hangingPunct="1">
              <a:lnSpc>
                <a:spcPct val="120000"/>
              </a:lnSpc>
              <a:spcBef>
                <a:spcPts val="600"/>
              </a:spcBef>
              <a:defRPr/>
            </a:pPr>
            <a:r>
              <a:rPr kumimoji="0" lang="zh-CN" altLang="en-US" sz="1200" b="1" i="0" kern="1200" cap="none" spc="0" normalizeH="0" baseline="0" noProof="0" dirty="0">
                <a:solidFill>
                  <a:prstClr val="black"/>
                </a:solidFill>
                <a:latin typeface="微软雅黑" panose="020B0503020204020204" charset="-122"/>
                <a:ea typeface="微软雅黑" panose="020B0503020204020204" charset="-122"/>
                <a:cs typeface="+mn-cs"/>
              </a:rPr>
              <a:t>主要业绩</a:t>
            </a:r>
            <a:r>
              <a:rPr kumimoji="0" lang="en-US" altLang="zh-CN" sz="1200" b="0" i="0" kern="1200" cap="none" spc="0" normalizeH="0" baseline="0" noProof="0" dirty="0">
                <a:solidFill>
                  <a:prstClr val="black"/>
                </a:solidFill>
                <a:latin typeface="微软雅黑" panose="020B0503020204020204" charset="-122"/>
                <a:ea typeface="微软雅黑" panose="020B0503020204020204" charset="-122"/>
                <a:cs typeface="+mn-cs"/>
              </a:rPr>
              <a:t>:</a:t>
            </a:r>
            <a:endParaRPr kumimoji="0" lang="en-US" altLang="zh-CN" sz="1200" b="0" i="0" kern="1200" cap="none" spc="0" normalizeH="0" baseline="0" noProof="0" dirty="0">
              <a:solidFill>
                <a:prstClr val="black"/>
              </a:solidFill>
              <a:latin typeface="微软雅黑" panose="020B0503020204020204" charset="-122"/>
              <a:ea typeface="微软雅黑" panose="020B0503020204020204" charset="-122"/>
              <a:cs typeface="+mn-cs"/>
            </a:endParaRPr>
          </a:p>
          <a:p>
            <a:pPr eaLnBrk="1" hangingPunct="1">
              <a:lnSpc>
                <a:spcPct val="120000"/>
              </a:lnSpc>
              <a:spcBef>
                <a:spcPts val="600"/>
              </a:spcBef>
              <a:defRPr/>
            </a:pPr>
            <a:r>
              <a:rPr kumimoji="0" lang="zh-CN" altLang="en-US" sz="1200" b="0" i="0" kern="1200" cap="none" spc="0" normalizeH="0" baseline="0" noProof="0" dirty="0">
                <a:solidFill>
                  <a:prstClr val="black"/>
                </a:solidFill>
                <a:latin typeface="宋体" panose="02010600030101010101" pitchFamily="2" charset="-122"/>
                <a:cs typeface="宋体" panose="02010600030101010101" pitchFamily="2" charset="-122"/>
              </a:rPr>
              <a:t>先后受3项国家自然科学基金及多项省、部基金资助</a:t>
            </a:r>
            <a:endParaRPr kumimoji="0" lang="zh-CN" altLang="en-US" sz="1200" b="0" i="0" kern="1200" cap="none" spc="0" normalizeH="0" baseline="0" noProof="0" dirty="0">
              <a:solidFill>
                <a:prstClr val="black"/>
              </a:solidFill>
              <a:latin typeface="宋体" panose="02010600030101010101" pitchFamily="2" charset="-122"/>
              <a:cs typeface="宋体" panose="02010600030101010101" pitchFamily="2" charset="-122"/>
            </a:endParaRPr>
          </a:p>
          <a:p>
            <a:pPr eaLnBrk="1" hangingPunct="1">
              <a:lnSpc>
                <a:spcPct val="120000"/>
              </a:lnSpc>
              <a:spcBef>
                <a:spcPts val="600"/>
              </a:spcBef>
              <a:defRPr/>
            </a:pPr>
            <a:r>
              <a:rPr kumimoji="0" lang="zh-CN" altLang="en-US" sz="1200" b="1" i="0" kern="1200" cap="none" spc="0" normalizeH="0" baseline="0" noProof="0" dirty="0">
                <a:solidFill>
                  <a:prstClr val="black"/>
                </a:solidFill>
                <a:latin typeface="微软雅黑" panose="020B0503020204020204" charset="-122"/>
                <a:ea typeface="微软雅黑" panose="020B0503020204020204" charset="-122"/>
                <a:cs typeface="+mn-cs"/>
              </a:rPr>
              <a:t>研究资助</a:t>
            </a:r>
            <a:r>
              <a:rPr kumimoji="0" lang="en-US" altLang="zh-CN" sz="1200" b="1" i="0" kern="1200" cap="none" spc="0" normalizeH="0" baseline="0" noProof="0" dirty="0">
                <a:solidFill>
                  <a:prstClr val="black"/>
                </a:solidFill>
                <a:latin typeface="微软雅黑" panose="020B0503020204020204" charset="-122"/>
                <a:ea typeface="微软雅黑" panose="020B0503020204020204" charset="-122"/>
                <a:cs typeface="+mn-cs"/>
              </a:rPr>
              <a:t>:</a:t>
            </a:r>
            <a:endParaRPr kumimoji="0" lang="en-US" altLang="zh-CN" sz="1200" b="1" i="0" kern="1200" cap="none" spc="0" normalizeH="0" baseline="0" noProof="0" dirty="0">
              <a:solidFill>
                <a:prstClr val="black"/>
              </a:solidFill>
              <a:latin typeface="微软雅黑" panose="020B0503020204020204" charset="-122"/>
              <a:ea typeface="微软雅黑" panose="020B0503020204020204" charset="-122"/>
              <a:cs typeface="+mn-cs"/>
            </a:endParaRPr>
          </a:p>
          <a:p>
            <a:pPr algn="l" eaLnBrk="1" hangingPunct="1">
              <a:lnSpc>
                <a:spcPct val="120000"/>
              </a:lnSpc>
              <a:spcBef>
                <a:spcPts val="600"/>
              </a:spcBef>
              <a:buClrTx/>
              <a:buSzTx/>
              <a:buFontTx/>
              <a:defRPr/>
            </a:pPr>
            <a:r>
              <a:rPr lang="zh-CN" altLang="en-US" sz="1200" noProof="0" dirty="0">
                <a:solidFill>
                  <a:prstClr val="black"/>
                </a:solidFill>
                <a:latin typeface="宋体" panose="02010600030101010101" pitchFamily="2" charset="-122"/>
                <a:cs typeface="宋体" panose="02010600030101010101" pitchFamily="2" charset="-122"/>
              </a:rPr>
              <a:t>1. 项目负责人：国家自然科学基金：miR-25-3p 介导的老年血管生成障碍新机制研究</a:t>
            </a:r>
            <a:r>
              <a:rPr lang="en-US" altLang="zh-CN" sz="1200" noProof="0" dirty="0">
                <a:solidFill>
                  <a:prstClr val="black"/>
                </a:solidFill>
                <a:latin typeface="宋体" panose="02010600030101010101" pitchFamily="2" charset="-122"/>
                <a:cs typeface="宋体" panose="02010600030101010101" pitchFamily="2" charset="-122"/>
              </a:rPr>
              <a:t>  </a:t>
            </a:r>
            <a:r>
              <a:rPr lang="zh-CN" altLang="en-US" sz="1200" noProof="0" dirty="0">
                <a:solidFill>
                  <a:prstClr val="black"/>
                </a:solidFill>
                <a:latin typeface="宋体" panose="02010600030101010101" pitchFamily="2" charset="-122"/>
                <a:cs typeface="宋体" panose="02010600030101010101" pitchFamily="2" charset="-122"/>
              </a:rPr>
              <a:t>2019-2022 </a:t>
            </a:r>
            <a:endParaRPr lang="zh-CN" altLang="en-US" sz="1200" noProof="0" dirty="0">
              <a:solidFill>
                <a:prstClr val="black"/>
              </a:solidFill>
              <a:latin typeface="宋体" panose="02010600030101010101" pitchFamily="2" charset="-122"/>
              <a:cs typeface="宋体" panose="02010600030101010101" pitchFamily="2" charset="-122"/>
            </a:endParaRPr>
          </a:p>
          <a:p>
            <a:pPr algn="l" eaLnBrk="1" hangingPunct="1">
              <a:lnSpc>
                <a:spcPct val="120000"/>
              </a:lnSpc>
              <a:spcBef>
                <a:spcPts val="600"/>
              </a:spcBef>
              <a:buClrTx/>
              <a:buSzTx/>
              <a:buFontTx/>
              <a:defRPr/>
            </a:pPr>
            <a:r>
              <a:rPr lang="zh-CN" altLang="en-US" sz="1200" noProof="0" dirty="0">
                <a:solidFill>
                  <a:prstClr val="black"/>
                </a:solidFill>
                <a:latin typeface="宋体" panose="02010600030101010101" pitchFamily="2" charset="-122"/>
                <a:cs typeface="宋体" panose="02010600030101010101" pitchFamily="2" charset="-122"/>
              </a:rPr>
              <a:t>2. 项目负责人：广东省自然科学基金-面上项目：酪氨酸磷酸酶TULA-2介导的老年血管生成障碍调控机制研究</a:t>
            </a:r>
            <a:r>
              <a:rPr lang="en-US" altLang="zh-CN" sz="1200" noProof="0" dirty="0">
                <a:solidFill>
                  <a:prstClr val="black"/>
                </a:solidFill>
                <a:latin typeface="宋体" panose="02010600030101010101" pitchFamily="2" charset="-122"/>
                <a:cs typeface="宋体" panose="02010600030101010101" pitchFamily="2" charset="-122"/>
              </a:rPr>
              <a:t>  </a:t>
            </a:r>
            <a:r>
              <a:rPr lang="zh-CN" altLang="en-US" sz="1200" noProof="0" dirty="0">
                <a:solidFill>
                  <a:prstClr val="black"/>
                </a:solidFill>
                <a:latin typeface="宋体" panose="02010600030101010101" pitchFamily="2" charset="-122"/>
                <a:cs typeface="宋体" panose="02010600030101010101" pitchFamily="2" charset="-122"/>
              </a:rPr>
              <a:t>2020-2022</a:t>
            </a:r>
            <a:endParaRPr lang="zh-CN" altLang="en-US" sz="1200" noProof="0" dirty="0">
              <a:solidFill>
                <a:prstClr val="black"/>
              </a:solidFill>
              <a:latin typeface="宋体" panose="02010600030101010101" pitchFamily="2" charset="-122"/>
              <a:cs typeface="宋体" panose="02010600030101010101" pitchFamily="2" charset="-122"/>
            </a:endParaRPr>
          </a:p>
          <a:p>
            <a:pPr algn="l" eaLnBrk="1" hangingPunct="1">
              <a:lnSpc>
                <a:spcPct val="120000"/>
              </a:lnSpc>
              <a:spcBef>
                <a:spcPts val="600"/>
              </a:spcBef>
              <a:buClrTx/>
              <a:buSzTx/>
              <a:buFontTx/>
              <a:defRPr/>
            </a:pPr>
            <a:r>
              <a:rPr lang="en-US" altLang="zh-CN" sz="1200" noProof="0" dirty="0">
                <a:solidFill>
                  <a:prstClr val="black"/>
                </a:solidFill>
                <a:latin typeface="宋体" panose="02010600030101010101" pitchFamily="2" charset="-122"/>
                <a:cs typeface="宋体" panose="02010600030101010101" pitchFamily="2" charset="-122"/>
                <a:sym typeface="+mn-ea"/>
              </a:rPr>
              <a:t>3</a:t>
            </a:r>
            <a:r>
              <a:rPr lang="zh-CN" altLang="en-US" sz="1200" noProof="0" dirty="0">
                <a:solidFill>
                  <a:prstClr val="black"/>
                </a:solidFill>
                <a:latin typeface="宋体" panose="02010600030101010101" pitchFamily="2" charset="-122"/>
                <a:cs typeface="宋体" panose="02010600030101010101" pitchFamily="2" charset="-122"/>
                <a:sym typeface="+mn-ea"/>
              </a:rPr>
              <a:t>. </a:t>
            </a:r>
            <a:r>
              <a:rPr kumimoji="0" lang="zh-CN" altLang="en-US" sz="1200" b="0" i="0" kern="1200" cap="none" spc="0" normalizeH="0" baseline="0" noProof="0" dirty="0">
                <a:solidFill>
                  <a:prstClr val="black"/>
                </a:solidFill>
                <a:latin typeface="宋体" panose="02010600030101010101" pitchFamily="2" charset="-122"/>
                <a:cs typeface="宋体" panose="02010600030101010101" pitchFamily="2" charset="-122"/>
              </a:rPr>
              <a:t>项目负责人：国家自然科学基金：改善年龄老化导致下肢新生血管生成障碍的实验研究</a:t>
            </a:r>
            <a:r>
              <a:rPr kumimoji="0" lang="en-US" altLang="zh-CN" sz="1200" b="0" i="0" kern="1200" cap="none" spc="0" normalizeH="0" baseline="0" noProof="0" dirty="0">
                <a:solidFill>
                  <a:prstClr val="black"/>
                </a:solidFill>
                <a:latin typeface="宋体" panose="02010600030101010101" pitchFamily="2" charset="-122"/>
                <a:cs typeface="宋体" panose="02010600030101010101" pitchFamily="2" charset="-122"/>
              </a:rPr>
              <a:t> </a:t>
            </a:r>
            <a:r>
              <a:rPr kumimoji="0" lang="zh-CN" altLang="en-US" sz="1200" b="0" i="0" kern="1200" cap="none" spc="0" normalizeH="0" baseline="0" noProof="0" dirty="0">
                <a:solidFill>
                  <a:prstClr val="black"/>
                </a:solidFill>
                <a:latin typeface="宋体" panose="02010600030101010101" pitchFamily="2" charset="-122"/>
                <a:cs typeface="宋体" panose="02010600030101010101" pitchFamily="2" charset="-122"/>
              </a:rPr>
              <a:t>2011.01-2013.12</a:t>
            </a:r>
            <a:endParaRPr kumimoji="0" lang="zh-CN" altLang="en-US" sz="1200" b="0" i="0" kern="1200" cap="none" spc="0" normalizeH="0" baseline="0" noProof="0" dirty="0">
              <a:solidFill>
                <a:prstClr val="black"/>
              </a:solidFill>
              <a:latin typeface="宋体" panose="02010600030101010101" pitchFamily="2" charset="-122"/>
              <a:cs typeface="宋体" panose="02010600030101010101" pitchFamily="2" charset="-122"/>
            </a:endParaRPr>
          </a:p>
          <a:p>
            <a:pPr algn="l" eaLnBrk="1" hangingPunct="1">
              <a:lnSpc>
                <a:spcPct val="120000"/>
              </a:lnSpc>
              <a:spcBef>
                <a:spcPts val="600"/>
              </a:spcBef>
              <a:buClrTx/>
              <a:buSzTx/>
              <a:buFontTx/>
              <a:defRPr/>
            </a:pPr>
            <a:r>
              <a:rPr kumimoji="0" lang="en-US" altLang="zh-CN" sz="1200" b="0" i="0" kern="1200" cap="none" spc="0" normalizeH="0" baseline="0" noProof="0" dirty="0">
                <a:solidFill>
                  <a:prstClr val="black"/>
                </a:solidFill>
                <a:latin typeface="宋体" panose="02010600030101010101" pitchFamily="2" charset="-122"/>
                <a:cs typeface="宋体" panose="02010600030101010101" pitchFamily="2" charset="-122"/>
              </a:rPr>
              <a:t>4</a:t>
            </a:r>
            <a:r>
              <a:rPr kumimoji="0" lang="zh-CN" altLang="en-US" sz="1200" b="0" i="0" kern="1200" cap="none" spc="0" normalizeH="0" baseline="0" noProof="0" dirty="0">
                <a:solidFill>
                  <a:prstClr val="black"/>
                </a:solidFill>
                <a:latin typeface="宋体" panose="02010600030101010101" pitchFamily="2" charset="-122"/>
                <a:cs typeface="宋体" panose="02010600030101010101" pitchFamily="2" charset="-122"/>
              </a:rPr>
              <a:t>. 项目负责人: 国家自然科学基金(30100179 )   严重下肢动脉缺血症自分泌转基因治疗的实验研究 2002-2004 </a:t>
            </a:r>
            <a:endParaRPr kumimoji="0" lang="zh-CN" altLang="en-US" sz="1200" b="0" i="0" kern="1200" cap="none" spc="0" normalizeH="0" baseline="0" noProof="0" dirty="0">
              <a:solidFill>
                <a:prstClr val="black"/>
              </a:solidFill>
              <a:latin typeface="宋体" panose="02010600030101010101" pitchFamily="2" charset="-122"/>
              <a:cs typeface="宋体" panose="02010600030101010101" pitchFamily="2" charset="-122"/>
            </a:endParaRPr>
          </a:p>
        </p:txBody>
      </p:sp>
      <p:sp>
        <p:nvSpPr>
          <p:cNvPr id="20" name="矩形 19"/>
          <p:cNvSpPr/>
          <p:nvPr/>
        </p:nvSpPr>
        <p:spPr>
          <a:xfrm>
            <a:off x="2384425" y="6655435"/>
            <a:ext cx="9232900" cy="182563"/>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417" name="文本框 21"/>
          <p:cNvSpPr txBox="1">
            <a:spLocks noChangeArrowheads="1"/>
          </p:cNvSpPr>
          <p:nvPr/>
        </p:nvSpPr>
        <p:spPr bwMode="auto">
          <a:xfrm>
            <a:off x="2640013" y="76200"/>
            <a:ext cx="3579812" cy="460375"/>
          </a:xfrm>
          <a:prstGeom prst="rect">
            <a:avLst/>
          </a:prstGeom>
          <a:noFill/>
          <a:ln w="9525">
            <a:noFill/>
            <a:miter lim="800000"/>
          </a:ln>
        </p:spPr>
        <p:txBody>
          <a:bodyPr>
            <a:spAutoFit/>
          </a:bodyPr>
          <a:lstStyle/>
          <a:p>
            <a:pPr marL="0" marR="0" indent="0" defTabSz="914400" eaLnBrk="1" latinLnBrk="0" hangingPunct="1">
              <a:lnSpc>
                <a:spcPct val="120000"/>
              </a:lnSpc>
              <a:buClrTx/>
              <a:buSzTx/>
              <a:buFontTx/>
              <a:buNone/>
              <a:defRPr/>
            </a:pPr>
            <a:r>
              <a:rPr kumimoji="0" lang="zh-CN" altLang="en-US" sz="2000" b="1" i="0" kern="1200" cap="none" spc="0" normalizeH="0" baseline="0" noProof="0" dirty="0">
                <a:solidFill>
                  <a:srgbClr val="FFFFFF"/>
                </a:solidFill>
                <a:latin typeface="微软雅黑" panose="020B0503020204020204" charset="-122"/>
                <a:ea typeface="微软雅黑" panose="020B0503020204020204" charset="-122"/>
                <a:cs typeface="+mn-cs"/>
              </a:rPr>
              <a:t>王劲松</a:t>
            </a:r>
            <a:endParaRPr kumimoji="0" lang="zh-CN" altLang="en-US" sz="2000" b="1" i="0" kern="1200" cap="none" spc="0" normalizeH="0" baseline="0" noProof="0" dirty="0">
              <a:solidFill>
                <a:srgbClr val="FFFFFF"/>
              </a:solidFill>
              <a:latin typeface="微软雅黑" panose="020B0503020204020204" charset="-122"/>
              <a:ea typeface="微软雅黑" panose="020B0503020204020204" charset="-122"/>
              <a:cs typeface="+mn-cs"/>
            </a:endParaRPr>
          </a:p>
        </p:txBody>
      </p:sp>
      <p:sp>
        <p:nvSpPr>
          <p:cNvPr id="23" name="文本框 22"/>
          <p:cNvSpPr txBox="1"/>
          <p:nvPr/>
        </p:nvSpPr>
        <p:spPr>
          <a:xfrm>
            <a:off x="2640330" y="519430"/>
            <a:ext cx="6419850" cy="521970"/>
          </a:xfrm>
          <a:prstGeom prst="rect">
            <a:avLst/>
          </a:prstGeom>
          <a:noFill/>
        </p:spPr>
        <p:txBody>
          <a:bodyPr wrap="square">
            <a:spAutoFit/>
          </a:bodyPr>
          <a:lstStyle/>
          <a:p>
            <a:pPr marL="0" marR="0" indent="0" defTabSz="914400" eaLnBrk="1" fontAlgn="auto" latinLnBrk="0" hangingPunct="1">
              <a:lnSpc>
                <a:spcPct val="100000"/>
              </a:lnSpc>
              <a:spcBef>
                <a:spcPts val="0"/>
              </a:spcBef>
              <a:spcAft>
                <a:spcPts val="0"/>
              </a:spcAft>
              <a:buClrTx/>
              <a:buSzTx/>
              <a:buFontTx/>
              <a:buNone/>
              <a:defRPr/>
            </a:pPr>
            <a:r>
              <a:rPr kumimoji="0" lang="zh-CN" altLang="en-US" sz="1400" b="1" i="0" kern="1200" cap="none" spc="120" normalizeH="0" baseline="0" noProof="0" dirty="0">
                <a:solidFill>
                  <a:srgbClr val="FFFFFF"/>
                </a:solidFill>
                <a:latin typeface="微软雅黑" panose="020B0503020204020204" charset="-122"/>
                <a:ea typeface="微软雅黑" panose="020B0503020204020204" charset="-122"/>
                <a:cs typeface="+mn-cs"/>
              </a:rPr>
              <a:t>主任医师</a:t>
            </a:r>
            <a:r>
              <a:rPr kumimoji="0" lang="zh-CN" altLang="en-US" sz="1400" b="1" i="0" kern="1200" cap="none" spc="120" normalizeH="0" noProof="0" dirty="0">
                <a:solidFill>
                  <a:srgbClr val="FFFFFF"/>
                </a:solidFill>
                <a:latin typeface="微软雅黑" panose="020B0503020204020204" charset="-122"/>
                <a:ea typeface="微软雅黑" panose="020B0503020204020204" charset="-122"/>
                <a:cs typeface="+mn-cs"/>
              </a:rPr>
              <a:t> </a:t>
            </a:r>
            <a:r>
              <a:rPr kumimoji="0" lang="zh-CN" altLang="en-US" sz="1400" b="1" i="0" kern="1200" cap="none" spc="120" normalizeH="0" baseline="0" noProof="0" dirty="0">
                <a:solidFill>
                  <a:srgbClr val="FFFFFF"/>
                </a:solidFill>
                <a:latin typeface="微软雅黑" panose="020B0503020204020204" charset="-122"/>
                <a:ea typeface="微软雅黑" panose="020B0503020204020204" charset="-122"/>
                <a:cs typeface="+mn-cs"/>
              </a:rPr>
              <a:t>教授 博士研究生导师</a:t>
            </a:r>
            <a:endParaRPr kumimoji="0" lang="en-US" altLang="zh-CN" sz="1400" b="1" i="0" kern="1200" cap="none" spc="120" normalizeH="0" baseline="0" noProof="0" dirty="0">
              <a:solidFill>
                <a:srgbClr val="FFFFFF"/>
              </a:solidFill>
              <a:latin typeface="微软雅黑" panose="020B0503020204020204" charset="-122"/>
              <a:ea typeface="微软雅黑" panose="020B0503020204020204" charset="-122"/>
              <a:cs typeface="+mn-cs"/>
            </a:endParaRPr>
          </a:p>
          <a:p>
            <a:pPr marL="0" marR="0" indent="0" defTabSz="914400" eaLnBrk="1" fontAlgn="auto" latinLnBrk="0" hangingPunct="1">
              <a:lnSpc>
                <a:spcPct val="100000"/>
              </a:lnSpc>
              <a:spcBef>
                <a:spcPts val="0"/>
              </a:spcBef>
              <a:spcAft>
                <a:spcPts val="0"/>
              </a:spcAft>
              <a:buClrTx/>
              <a:buSzTx/>
              <a:buFontTx/>
              <a:buNone/>
              <a:defRPr/>
            </a:pPr>
            <a:r>
              <a:rPr kumimoji="0" lang="zh-CN" altLang="en-US" sz="1400" b="1" i="0" kern="1200" cap="none" spc="120" normalizeH="0" baseline="0" noProof="0" dirty="0">
                <a:solidFill>
                  <a:srgbClr val="FFFFFF"/>
                </a:solidFill>
                <a:latin typeface="微软雅黑" panose="020B0503020204020204" charset="-122"/>
                <a:ea typeface="微软雅黑" panose="020B0503020204020204" charset="-122"/>
                <a:cs typeface="+mn-cs"/>
              </a:rPr>
              <a:t>广东省人民医院血管与整形外科科室</a:t>
            </a:r>
            <a:r>
              <a:rPr kumimoji="0" lang="zh-CN" altLang="en-US" sz="1400" b="1" i="0" kern="1200" cap="none" spc="120" normalizeH="0" noProof="0" dirty="0">
                <a:solidFill>
                  <a:srgbClr val="FFFFFF"/>
                </a:solidFill>
                <a:latin typeface="微软雅黑" panose="020B0503020204020204" charset="-122"/>
                <a:ea typeface="微软雅黑" panose="020B0503020204020204" charset="-122"/>
                <a:cs typeface="+mn-cs"/>
              </a:rPr>
              <a:t>主任，广东省人民医院教育处负责人</a:t>
            </a:r>
            <a:endParaRPr kumimoji="0" lang="zh-CN" altLang="en-US" sz="1400" b="1" i="0" kern="1200" cap="none" spc="120" normalizeH="0" noProof="0" dirty="0">
              <a:solidFill>
                <a:srgbClr val="FFFFFF"/>
              </a:solidFill>
              <a:latin typeface="微软雅黑" panose="020B0503020204020204" charset="-122"/>
              <a:ea typeface="微软雅黑" panose="020B0503020204020204" charset="-122"/>
              <a:cs typeface="+mn-cs"/>
            </a:endParaRPr>
          </a:p>
        </p:txBody>
      </p:sp>
      <p:sp>
        <p:nvSpPr>
          <p:cNvPr id="24" name="矩形 23"/>
          <p:cNvSpPr/>
          <p:nvPr/>
        </p:nvSpPr>
        <p:spPr>
          <a:xfrm>
            <a:off x="446088" y="0"/>
            <a:ext cx="1804987" cy="1101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421" name="文本框 17"/>
          <p:cNvSpPr txBox="1">
            <a:spLocks noChangeArrowheads="1"/>
          </p:cNvSpPr>
          <p:nvPr/>
        </p:nvSpPr>
        <p:spPr bwMode="auto">
          <a:xfrm>
            <a:off x="2653665" y="1138868"/>
            <a:ext cx="1427480" cy="306705"/>
          </a:xfrm>
          <a:prstGeom prst="rect">
            <a:avLst/>
          </a:prstGeom>
          <a:noFill/>
          <a:ln w="9525">
            <a:noFill/>
            <a:miter lim="800000"/>
          </a:ln>
        </p:spPr>
        <p:txBody>
          <a:bodyPr wrap="none">
            <a:spAutoFit/>
          </a:bodyPr>
          <a:lstStyle/>
          <a:p>
            <a:pPr marL="0" marR="0" indent="0" defTabSz="914400" eaLnBrk="1" latinLnBrk="0" hangingPunct="1">
              <a:lnSpc>
                <a:spcPct val="100000"/>
              </a:lnSpc>
              <a:buClrTx/>
              <a:buSzTx/>
              <a:buFontTx/>
              <a:buNone/>
              <a:defRPr/>
            </a:pPr>
            <a:r>
              <a:rPr kumimoji="0" lang="zh-CN" altLang="en-US" sz="1400" b="1" i="0" kern="1200" cap="none" spc="0" normalizeH="0" baseline="0" noProof="0" dirty="0">
                <a:solidFill>
                  <a:prstClr val="black"/>
                </a:solidFill>
                <a:latin typeface="微软雅黑" panose="020B0503020204020204" charset="-122"/>
                <a:ea typeface="微软雅黑" panose="020B0503020204020204" charset="-122"/>
                <a:cs typeface="+mn-cs"/>
              </a:rPr>
              <a:t>招生专业与类型</a:t>
            </a:r>
            <a:endParaRPr kumimoji="0" lang="zh-CN" altLang="en-US" sz="1400" b="1" i="0" kern="1200" cap="none" spc="0" normalizeH="0" baseline="0" noProof="0" dirty="0">
              <a:solidFill>
                <a:prstClr val="black"/>
              </a:solidFill>
              <a:latin typeface="微软雅黑" panose="020B0503020204020204" charset="-122"/>
              <a:ea typeface="微软雅黑" panose="020B0503020204020204" charset="-122"/>
              <a:cs typeface="+mn-cs"/>
            </a:endParaRPr>
          </a:p>
        </p:txBody>
      </p:sp>
      <p:pic>
        <p:nvPicPr>
          <p:cNvPr id="17422" name="图片 24"/>
          <p:cNvPicPr>
            <a:picLocks noChangeAspect="1"/>
          </p:cNvPicPr>
          <p:nvPr/>
        </p:nvPicPr>
        <p:blipFill>
          <a:blip r:embed="rId1" cstate="print"/>
          <a:srcRect t="3896" r="91544" b="3088"/>
          <a:stretch>
            <a:fillRect/>
          </a:stretch>
        </p:blipFill>
        <p:spPr bwMode="auto">
          <a:xfrm>
            <a:off x="2351695" y="1733347"/>
            <a:ext cx="309562" cy="358775"/>
          </a:xfrm>
          <a:prstGeom prst="rect">
            <a:avLst/>
          </a:prstGeom>
          <a:noFill/>
          <a:ln w="9525">
            <a:noFill/>
            <a:miter lim="800000"/>
            <a:headEnd/>
            <a:tailEnd/>
          </a:ln>
        </p:spPr>
      </p:pic>
      <p:sp>
        <p:nvSpPr>
          <p:cNvPr id="17423" name="文本框 25"/>
          <p:cNvSpPr txBox="1">
            <a:spLocks noChangeArrowheads="1"/>
          </p:cNvSpPr>
          <p:nvPr/>
        </p:nvSpPr>
        <p:spPr bwMode="auto">
          <a:xfrm>
            <a:off x="2641918" y="1715130"/>
            <a:ext cx="1441450" cy="307975"/>
          </a:xfrm>
          <a:prstGeom prst="rect">
            <a:avLst/>
          </a:prstGeom>
          <a:noFill/>
          <a:ln w="9525">
            <a:noFill/>
            <a:miter lim="800000"/>
          </a:ln>
        </p:spPr>
        <p:txBody>
          <a:bodyPr wrap="none">
            <a:spAutoFit/>
          </a:bodyPr>
          <a:lstStyle/>
          <a:p>
            <a:pPr marL="0" marR="0" indent="0" defTabSz="914400" eaLnBrk="1" latinLnBrk="0" hangingPunct="1">
              <a:lnSpc>
                <a:spcPct val="100000"/>
              </a:lnSpc>
              <a:buClrTx/>
              <a:buSzTx/>
              <a:buFontTx/>
              <a:buNone/>
              <a:defRPr/>
            </a:pPr>
            <a:r>
              <a:rPr kumimoji="0" lang="zh-CN" altLang="en-US" sz="1400" b="1" i="0" kern="1200" cap="none" spc="0" normalizeH="0" baseline="0" noProof="0" dirty="0">
                <a:solidFill>
                  <a:prstClr val="black"/>
                </a:solidFill>
                <a:latin typeface="微软雅黑" panose="020B0503020204020204" charset="-122"/>
                <a:ea typeface="微软雅黑" panose="020B0503020204020204" charset="-122"/>
                <a:cs typeface="+mn-cs"/>
              </a:rPr>
              <a:t>教育与工作经历</a:t>
            </a:r>
            <a:endParaRPr kumimoji="0" lang="zh-CN" altLang="en-US" sz="1400" b="1" i="0" kern="1200" cap="none" spc="0" normalizeH="0" baseline="0" noProof="0" dirty="0">
              <a:solidFill>
                <a:prstClr val="black"/>
              </a:solidFill>
              <a:latin typeface="微软雅黑" panose="020B0503020204020204" charset="-122"/>
              <a:ea typeface="微软雅黑" panose="020B0503020204020204" charset="-122"/>
              <a:cs typeface="+mn-cs"/>
            </a:endParaRPr>
          </a:p>
        </p:txBody>
      </p:sp>
      <p:pic>
        <p:nvPicPr>
          <p:cNvPr id="17424" name="图片 27"/>
          <p:cNvPicPr>
            <a:picLocks noChangeAspect="1"/>
          </p:cNvPicPr>
          <p:nvPr/>
        </p:nvPicPr>
        <p:blipFill>
          <a:blip r:embed="rId1" cstate="print"/>
          <a:srcRect t="3896" r="91544" b="3088"/>
          <a:stretch>
            <a:fillRect/>
          </a:stretch>
        </p:blipFill>
        <p:spPr bwMode="auto">
          <a:xfrm>
            <a:off x="7085965" y="1274763"/>
            <a:ext cx="307975" cy="358775"/>
          </a:xfrm>
          <a:prstGeom prst="rect">
            <a:avLst/>
          </a:prstGeom>
          <a:noFill/>
          <a:ln w="9525">
            <a:noFill/>
            <a:miter lim="800000"/>
            <a:headEnd/>
            <a:tailEnd/>
          </a:ln>
        </p:spPr>
      </p:pic>
      <p:sp>
        <p:nvSpPr>
          <p:cNvPr id="17425" name="文本框 28"/>
          <p:cNvSpPr txBox="1">
            <a:spLocks noChangeArrowheads="1"/>
          </p:cNvSpPr>
          <p:nvPr/>
        </p:nvSpPr>
        <p:spPr bwMode="auto">
          <a:xfrm>
            <a:off x="7366953" y="1300163"/>
            <a:ext cx="903287" cy="307975"/>
          </a:xfrm>
          <a:prstGeom prst="rect">
            <a:avLst/>
          </a:prstGeom>
          <a:noFill/>
          <a:ln w="9525">
            <a:noFill/>
            <a:miter lim="800000"/>
          </a:ln>
        </p:spPr>
        <p:txBody>
          <a:bodyPr wrap="none">
            <a:spAutoFit/>
          </a:bodyPr>
          <a:lstStyle/>
          <a:p>
            <a:pPr marL="0" marR="0" indent="0" defTabSz="914400" eaLnBrk="1" latinLnBrk="0" hangingPunct="1">
              <a:lnSpc>
                <a:spcPct val="100000"/>
              </a:lnSpc>
              <a:buClrTx/>
              <a:buSzTx/>
              <a:buFontTx/>
              <a:buNone/>
              <a:defRPr/>
            </a:pPr>
            <a:r>
              <a:rPr kumimoji="0" lang="zh-CN" altLang="en-US" sz="1400" b="1" i="0" kern="1200" cap="none" spc="0" normalizeH="0" baseline="0" noProof="0">
                <a:solidFill>
                  <a:prstClr val="black"/>
                </a:solidFill>
                <a:latin typeface="微软雅黑" panose="020B0503020204020204" charset="-122"/>
                <a:ea typeface="微软雅黑" panose="020B0503020204020204" charset="-122"/>
                <a:cs typeface="+mn-cs"/>
              </a:rPr>
              <a:t>科研工作</a:t>
            </a:r>
            <a:endParaRPr kumimoji="0" lang="zh-CN" altLang="en-US" sz="1400" b="1" i="0" kern="1200" cap="none" spc="0" normalizeH="0" baseline="0" noProof="0">
              <a:solidFill>
                <a:prstClr val="black"/>
              </a:solidFill>
              <a:latin typeface="微软雅黑" panose="020B0503020204020204" charset="-122"/>
              <a:ea typeface="微软雅黑" panose="020B0503020204020204" charset="-122"/>
              <a:cs typeface="+mn-cs"/>
            </a:endParaRPr>
          </a:p>
        </p:txBody>
      </p:sp>
      <p:pic>
        <p:nvPicPr>
          <p:cNvPr id="17427" name="图片 24"/>
          <p:cNvPicPr>
            <a:picLocks noChangeAspect="1"/>
          </p:cNvPicPr>
          <p:nvPr/>
        </p:nvPicPr>
        <p:blipFill>
          <a:blip r:embed="rId2" cstate="print"/>
          <a:srcRect l="9991" r="8128"/>
          <a:stretch>
            <a:fillRect/>
          </a:stretch>
        </p:blipFill>
        <p:spPr bwMode="auto">
          <a:xfrm>
            <a:off x="10810875" y="85725"/>
            <a:ext cx="1123950" cy="1030288"/>
          </a:xfrm>
          <a:prstGeom prst="rect">
            <a:avLst/>
          </a:prstGeom>
          <a:noFill/>
          <a:ln w="9525">
            <a:noFill/>
            <a:miter lim="800000"/>
            <a:headEnd/>
            <a:tailEnd/>
          </a:ln>
        </p:spPr>
      </p:pic>
      <p:pic>
        <p:nvPicPr>
          <p:cNvPr id="22" name="图片 24"/>
          <p:cNvPicPr>
            <a:picLocks noChangeAspect="1"/>
          </p:cNvPicPr>
          <p:nvPr/>
        </p:nvPicPr>
        <p:blipFill>
          <a:blip r:embed="rId1" cstate="print"/>
          <a:srcRect t="3896" r="91544" b="3088"/>
          <a:stretch>
            <a:fillRect/>
          </a:stretch>
        </p:blipFill>
        <p:spPr bwMode="auto">
          <a:xfrm>
            <a:off x="2394240" y="4194943"/>
            <a:ext cx="309562" cy="358775"/>
          </a:xfrm>
          <a:prstGeom prst="rect">
            <a:avLst/>
          </a:prstGeom>
          <a:noFill/>
          <a:ln w="9525">
            <a:noFill/>
            <a:miter lim="800000"/>
            <a:headEnd/>
            <a:tailEnd/>
          </a:ln>
        </p:spPr>
      </p:pic>
      <p:sp>
        <p:nvSpPr>
          <p:cNvPr id="25" name="文本框 25"/>
          <p:cNvSpPr txBox="1">
            <a:spLocks noChangeArrowheads="1"/>
          </p:cNvSpPr>
          <p:nvPr/>
        </p:nvSpPr>
        <p:spPr bwMode="auto">
          <a:xfrm>
            <a:off x="2665661" y="4196461"/>
            <a:ext cx="1261884" cy="307777"/>
          </a:xfrm>
          <a:prstGeom prst="rect">
            <a:avLst/>
          </a:prstGeom>
          <a:noFill/>
          <a:ln w="9525">
            <a:noFill/>
            <a:miter lim="800000"/>
          </a:ln>
        </p:spPr>
        <p:txBody>
          <a:bodyPr wrap="none">
            <a:spAutoFit/>
          </a:bodyPr>
          <a:lstStyle/>
          <a:p>
            <a:pPr marL="0" marR="0" indent="0" defTabSz="914400" eaLnBrk="1" latinLnBrk="0" hangingPunct="1">
              <a:lnSpc>
                <a:spcPct val="100000"/>
              </a:lnSpc>
              <a:buClrTx/>
              <a:buSzTx/>
              <a:buFontTx/>
              <a:buNone/>
              <a:defRPr/>
            </a:pPr>
            <a:r>
              <a:rPr kumimoji="0" lang="zh-CN" altLang="en-US" sz="1400" b="1" i="0" kern="1200" cap="none" spc="0" normalizeH="0" baseline="0" noProof="0" dirty="0">
                <a:solidFill>
                  <a:prstClr val="black"/>
                </a:solidFill>
                <a:latin typeface="微软雅黑" panose="020B0503020204020204" charset="-122"/>
                <a:ea typeface="微软雅黑" panose="020B0503020204020204" charset="-122"/>
                <a:cs typeface="+mn-cs"/>
              </a:rPr>
              <a:t>学术团体任职</a:t>
            </a:r>
            <a:endParaRPr kumimoji="0" lang="zh-CN" altLang="en-US" sz="1400" b="1" i="0" kern="1200" cap="none" spc="0" normalizeH="0" baseline="0" noProof="0" dirty="0">
              <a:solidFill>
                <a:prstClr val="black"/>
              </a:solidFill>
              <a:latin typeface="微软雅黑" panose="020B0503020204020204" charset="-122"/>
              <a:ea typeface="微软雅黑" panose="020B0503020204020204" charset="-122"/>
              <a:cs typeface="+mn-cs"/>
            </a:endParaRPr>
          </a:p>
        </p:txBody>
      </p:sp>
      <p:pic>
        <p:nvPicPr>
          <p:cNvPr id="2" name="图片 1" descr="红衣正面照"/>
          <p:cNvPicPr>
            <a:picLocks noChangeAspect="1"/>
          </p:cNvPicPr>
          <p:nvPr/>
        </p:nvPicPr>
        <p:blipFill>
          <a:blip r:embed="rId3"/>
          <a:stretch>
            <a:fillRect/>
          </a:stretch>
        </p:blipFill>
        <p:spPr>
          <a:xfrm>
            <a:off x="521970" y="1798320"/>
            <a:ext cx="1356995" cy="1851660"/>
          </a:xfrm>
          <a:prstGeom prst="rect">
            <a:avLst/>
          </a:prstGeom>
        </p:spPr>
      </p:pic>
      <p:sp>
        <p:nvSpPr>
          <p:cNvPr id="100" name="文本框 99"/>
          <p:cNvSpPr txBox="1"/>
          <p:nvPr/>
        </p:nvSpPr>
        <p:spPr>
          <a:xfrm>
            <a:off x="2640330" y="4424045"/>
            <a:ext cx="4726305" cy="2306955"/>
          </a:xfrm>
          <a:prstGeom prst="rect">
            <a:avLst/>
          </a:prstGeom>
          <a:noFill/>
          <a:ln w="9525">
            <a:noFill/>
          </a:ln>
        </p:spPr>
        <p:txBody>
          <a:bodyPr wrap="square">
            <a:spAutoFit/>
          </a:bodyPr>
          <a:lstStyle/>
          <a:p>
            <a:pPr marL="0" indent="0">
              <a:lnSpc>
                <a:spcPct val="150000"/>
              </a:lnSpc>
            </a:pPr>
            <a:r>
              <a:rPr lang="zh-CN" altLang="en-US" sz="1200" b="0" dirty="0"/>
              <a:t>中华医学会外科分会血管外科学组委员 </a:t>
            </a:r>
            <a:endParaRPr lang="zh-CN" altLang="en-US" sz="1200" b="0" dirty="0"/>
          </a:p>
          <a:p>
            <a:pPr marL="0" indent="0">
              <a:lnSpc>
                <a:spcPct val="150000"/>
              </a:lnSpc>
            </a:pPr>
            <a:r>
              <a:rPr lang="zh-CN" altLang="en-US" sz="1200" b="0" dirty="0"/>
              <a:t>中国医师协会血管外科分会静脉血栓和静脉曲张学组副组长</a:t>
            </a:r>
            <a:endParaRPr lang="zh-CN" altLang="en-US" sz="1200" b="0" dirty="0"/>
          </a:p>
          <a:p>
            <a:pPr marL="0" indent="0">
              <a:lnSpc>
                <a:spcPct val="150000"/>
              </a:lnSpc>
            </a:pPr>
            <a:r>
              <a:rPr lang="zh-CN" altLang="en-US" sz="1200" b="0" dirty="0"/>
              <a:t>广东省健康管理学会静脉性疾病专委会主任委员</a:t>
            </a:r>
            <a:endParaRPr lang="zh-CN" altLang="en-US" sz="1200" b="0" dirty="0"/>
          </a:p>
          <a:p>
            <a:pPr marL="0" indent="0">
              <a:lnSpc>
                <a:spcPct val="150000"/>
              </a:lnSpc>
            </a:pPr>
            <a:r>
              <a:rPr lang="zh-CN" altLang="en-US" sz="1200" b="0" dirty="0"/>
              <a:t>国际静脉学联盟中国静脉学分会副秘书长 </a:t>
            </a:r>
            <a:endParaRPr lang="zh-CN" altLang="en-US" sz="1200" b="0" dirty="0"/>
          </a:p>
          <a:p>
            <a:pPr marL="0" indent="0">
              <a:lnSpc>
                <a:spcPct val="150000"/>
              </a:lnSpc>
            </a:pPr>
            <a:r>
              <a:rPr lang="zh-CN" altLang="en-US" sz="1200" b="0" dirty="0"/>
              <a:t>美国血管外科学会中国学会秘书</a:t>
            </a:r>
            <a:endParaRPr lang="zh-CN" altLang="en-US" sz="1200" b="0" dirty="0"/>
          </a:p>
          <a:p>
            <a:pPr marL="0" indent="0">
              <a:lnSpc>
                <a:spcPct val="150000"/>
              </a:lnSpc>
            </a:pPr>
            <a:r>
              <a:rPr lang="zh-CN" altLang="en-US" sz="1200" b="0" dirty="0"/>
              <a:t>美国血管外科学会会员</a:t>
            </a:r>
            <a:endParaRPr lang="zh-CN" altLang="en-US" sz="1200" b="0" dirty="0"/>
          </a:p>
          <a:p>
            <a:pPr marL="0" indent="0">
              <a:lnSpc>
                <a:spcPct val="150000"/>
              </a:lnSpc>
            </a:pPr>
            <a:r>
              <a:rPr lang="zh-CN" altLang="en-US" sz="1200" dirty="0"/>
              <a:t>Journal of Vascular Surgery: Venous and Lymphatic Disorders (JVS-VL) and the Journal of Vascular Surgery Cases and Innovative Techniques编委</a:t>
            </a:r>
            <a:endParaRPr lang="zh-CN" altLang="en-US" sz="1200" dirty="0"/>
          </a:p>
        </p:txBody>
      </p:sp>
      <p:sp>
        <p:nvSpPr>
          <p:cNvPr id="5" name="文本框 4"/>
          <p:cNvSpPr txBox="1"/>
          <p:nvPr/>
        </p:nvSpPr>
        <p:spPr>
          <a:xfrm>
            <a:off x="2646811" y="2038047"/>
            <a:ext cx="4152265" cy="2168525"/>
          </a:xfrm>
          <a:prstGeom prst="rect">
            <a:avLst/>
          </a:prstGeom>
          <a:noFill/>
        </p:spPr>
        <p:txBody>
          <a:bodyPr wrap="square" rtlCol="0" anchor="t">
            <a:spAutoFit/>
          </a:bodyPr>
          <a:lstStyle/>
          <a:p>
            <a:pPr algn="l" eaLnBrk="1" hangingPunct="1">
              <a:lnSpc>
                <a:spcPct val="120000"/>
              </a:lnSpc>
              <a:spcBef>
                <a:spcPts val="600"/>
              </a:spcBef>
              <a:buClrTx/>
              <a:buSzTx/>
              <a:buFontTx/>
              <a:defRPr/>
            </a:pPr>
            <a:r>
              <a:rPr lang="en-US" altLang="zh-CN" sz="1200" noProof="0" dirty="0">
                <a:solidFill>
                  <a:prstClr val="black"/>
                </a:solidFill>
                <a:latin typeface="宋体" panose="02010600030101010101" pitchFamily="2" charset="-122"/>
                <a:cs typeface="宋体" panose="02010600030101010101" pitchFamily="2" charset="-122"/>
              </a:rPr>
              <a:t>1986-1992</a:t>
            </a:r>
            <a:r>
              <a:rPr lang="zh-CN" altLang="en-US" sz="1200" noProof="0" dirty="0">
                <a:solidFill>
                  <a:prstClr val="black"/>
                </a:solidFill>
                <a:latin typeface="宋体" panose="02010600030101010101" pitchFamily="2" charset="-122"/>
                <a:cs typeface="宋体" panose="02010600030101010101" pitchFamily="2" charset="-122"/>
              </a:rPr>
              <a:t>：广州中山医科大学医学系</a:t>
            </a:r>
            <a:r>
              <a:rPr lang="zh-CN" altLang="en-US" sz="1200" dirty="0">
                <a:solidFill>
                  <a:prstClr val="black"/>
                </a:solidFill>
                <a:latin typeface="宋体" panose="02010600030101010101" pitchFamily="2" charset="-122"/>
                <a:cs typeface="宋体" panose="02010600030101010101" pitchFamily="2" charset="-122"/>
              </a:rPr>
              <a:t>临床医学专业</a:t>
            </a:r>
            <a:endParaRPr lang="en-US" altLang="zh-CN" sz="1200" dirty="0">
              <a:solidFill>
                <a:prstClr val="black"/>
              </a:solidFill>
              <a:latin typeface="宋体" panose="02010600030101010101" pitchFamily="2" charset="-122"/>
              <a:cs typeface="宋体" panose="02010600030101010101" pitchFamily="2" charset="-122"/>
            </a:endParaRPr>
          </a:p>
          <a:p>
            <a:pPr algn="l" eaLnBrk="1" hangingPunct="1">
              <a:lnSpc>
                <a:spcPct val="120000"/>
              </a:lnSpc>
              <a:spcBef>
                <a:spcPts val="600"/>
              </a:spcBef>
              <a:buClrTx/>
              <a:buSzTx/>
              <a:buFontTx/>
              <a:defRPr/>
            </a:pPr>
            <a:r>
              <a:rPr lang="en-US" altLang="zh-CN" sz="1200" noProof="0" dirty="0">
                <a:solidFill>
                  <a:prstClr val="black"/>
                </a:solidFill>
                <a:latin typeface="宋体" panose="02010600030101010101" pitchFamily="2" charset="-122"/>
                <a:cs typeface="宋体" panose="02010600030101010101" pitchFamily="2" charset="-122"/>
              </a:rPr>
              <a:t>1995-2000</a:t>
            </a:r>
            <a:r>
              <a:rPr lang="zh-CN" altLang="en-US" sz="1200" noProof="0" dirty="0">
                <a:solidFill>
                  <a:prstClr val="black"/>
                </a:solidFill>
                <a:latin typeface="宋体" panose="02010600030101010101" pitchFamily="2" charset="-122"/>
                <a:cs typeface="宋体" panose="02010600030101010101" pitchFamily="2" charset="-122"/>
              </a:rPr>
              <a:t>：广州中山大学附属第一医院外科博士</a:t>
            </a:r>
            <a:endParaRPr lang="en-US" altLang="zh-CN" sz="1200" noProof="0" dirty="0">
              <a:solidFill>
                <a:prstClr val="black"/>
              </a:solidFill>
              <a:latin typeface="宋体" panose="02010600030101010101" pitchFamily="2" charset="-122"/>
              <a:cs typeface="宋体" panose="02010600030101010101" pitchFamily="2" charset="-122"/>
            </a:endParaRPr>
          </a:p>
          <a:p>
            <a:pPr algn="l" eaLnBrk="1" hangingPunct="1">
              <a:lnSpc>
                <a:spcPct val="120000"/>
              </a:lnSpc>
              <a:spcBef>
                <a:spcPts val="600"/>
              </a:spcBef>
              <a:buClrTx/>
              <a:buSzTx/>
              <a:buFontTx/>
              <a:defRPr/>
            </a:pPr>
            <a:r>
              <a:rPr lang="zh-CN" altLang="en-US" sz="1200" noProof="0" dirty="0">
                <a:solidFill>
                  <a:prstClr val="black"/>
                </a:solidFill>
                <a:latin typeface="宋体" panose="02010600030101010101" pitchFamily="2" charset="-122"/>
                <a:cs typeface="宋体" panose="02010600030101010101" pitchFamily="2" charset="-122"/>
              </a:rPr>
              <a:t>1998-1999:</a:t>
            </a:r>
            <a:r>
              <a:rPr lang="en-US" altLang="zh-CN" sz="1200" noProof="0" dirty="0">
                <a:solidFill>
                  <a:prstClr val="black"/>
                </a:solidFill>
                <a:latin typeface="宋体" panose="02010600030101010101" pitchFamily="2" charset="-122"/>
                <a:cs typeface="宋体" panose="02010600030101010101" pitchFamily="2" charset="-122"/>
              </a:rPr>
              <a:t> </a:t>
            </a:r>
            <a:r>
              <a:rPr lang="zh-CN" altLang="en-US" sz="1200" noProof="0" dirty="0">
                <a:solidFill>
                  <a:prstClr val="black"/>
                </a:solidFill>
                <a:latin typeface="宋体" panose="02010600030101010101" pitchFamily="2" charset="-122"/>
                <a:cs typeface="宋体" panose="02010600030101010101" pitchFamily="2" charset="-122"/>
              </a:rPr>
              <a:t>美国Washington D.C., Georgetown 大学 Lombardi Cancer Center 完成博士实验</a:t>
            </a:r>
            <a:endParaRPr lang="zh-CN" altLang="en-US" sz="1200" noProof="0" dirty="0">
              <a:solidFill>
                <a:prstClr val="black"/>
              </a:solidFill>
              <a:latin typeface="宋体" panose="02010600030101010101" pitchFamily="2" charset="-122"/>
              <a:cs typeface="宋体" panose="02010600030101010101" pitchFamily="2" charset="-122"/>
            </a:endParaRPr>
          </a:p>
          <a:p>
            <a:pPr algn="l" eaLnBrk="1" hangingPunct="1">
              <a:lnSpc>
                <a:spcPct val="120000"/>
              </a:lnSpc>
              <a:spcBef>
                <a:spcPts val="600"/>
              </a:spcBef>
              <a:buClrTx/>
              <a:buSzTx/>
              <a:buFontTx/>
              <a:defRPr/>
            </a:pPr>
            <a:r>
              <a:rPr lang="en-US" altLang="zh-CN" sz="1200" dirty="0">
                <a:solidFill>
                  <a:prstClr val="black"/>
                </a:solidFill>
                <a:latin typeface="宋体" panose="02010600030101010101" pitchFamily="2" charset="-122"/>
                <a:cs typeface="宋体" panose="02010600030101010101" pitchFamily="2" charset="-122"/>
              </a:rPr>
              <a:t>2004-</a:t>
            </a:r>
            <a:r>
              <a:rPr lang="zh-CN" altLang="en-US" sz="1200" noProof="0" dirty="0">
                <a:solidFill>
                  <a:prstClr val="black"/>
                </a:solidFill>
                <a:latin typeface="宋体" panose="02010600030101010101" pitchFamily="2" charset="-122"/>
                <a:cs typeface="宋体" panose="02010600030101010101" pitchFamily="2" charset="-122"/>
              </a:rPr>
              <a:t>2005：美国旧金山University of California, San Francisco,血管外科  研究学者</a:t>
            </a:r>
            <a:endParaRPr lang="zh-CN" altLang="en-US" sz="1200" noProof="0" dirty="0">
              <a:solidFill>
                <a:prstClr val="black"/>
              </a:solidFill>
              <a:latin typeface="宋体" panose="02010600030101010101" pitchFamily="2" charset="-122"/>
              <a:cs typeface="宋体" panose="02010600030101010101" pitchFamily="2" charset="-122"/>
            </a:endParaRPr>
          </a:p>
          <a:p>
            <a:pPr algn="l" eaLnBrk="1" hangingPunct="1">
              <a:lnSpc>
                <a:spcPct val="120000"/>
              </a:lnSpc>
              <a:spcBef>
                <a:spcPts val="600"/>
              </a:spcBef>
              <a:buClrTx/>
              <a:buSzTx/>
              <a:buFontTx/>
              <a:defRPr/>
            </a:pPr>
            <a:r>
              <a:rPr lang="zh-CN" altLang="en-US" sz="1200" noProof="0" dirty="0">
                <a:solidFill>
                  <a:prstClr val="black"/>
                </a:solidFill>
                <a:latin typeface="宋体" panose="02010600030101010101" pitchFamily="2" charset="-122"/>
                <a:cs typeface="宋体" panose="02010600030101010101" pitchFamily="2" charset="-122"/>
              </a:rPr>
              <a:t>2005</a:t>
            </a:r>
            <a:r>
              <a:rPr lang="en-US" altLang="zh-CN" sz="1200" dirty="0">
                <a:solidFill>
                  <a:prstClr val="black"/>
                </a:solidFill>
                <a:latin typeface="宋体" panose="02010600030101010101" pitchFamily="2" charset="-122"/>
                <a:cs typeface="宋体" panose="02010600030101010101" pitchFamily="2" charset="-122"/>
              </a:rPr>
              <a:t>-</a:t>
            </a:r>
            <a:r>
              <a:rPr lang="zh-CN" altLang="en-US" sz="1200" noProof="0" dirty="0">
                <a:solidFill>
                  <a:prstClr val="black"/>
                </a:solidFill>
                <a:latin typeface="宋体" panose="02010600030101010101" pitchFamily="2" charset="-122"/>
                <a:cs typeface="宋体" panose="02010600030101010101" pitchFamily="2" charset="-122"/>
              </a:rPr>
              <a:t>2007：美国Washington DC, MedStar Research Institute, 研究学者</a:t>
            </a:r>
            <a:endParaRPr lang="zh-CN" altLang="en-US" sz="1200" noProof="0" dirty="0">
              <a:solidFill>
                <a:prstClr val="black"/>
              </a:solidFill>
              <a:latin typeface="宋体" panose="02010600030101010101" pitchFamily="2" charset="-122"/>
              <a:cs typeface="宋体" panose="02010600030101010101" pitchFamily="2" charset="-122"/>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23969</Words>
  <Application>WPS 表格</Application>
  <PresentationFormat>宽屏</PresentationFormat>
  <Paragraphs>1208</Paragraphs>
  <Slides>29</Slides>
  <Notes>4</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29</vt:i4>
      </vt:variant>
    </vt:vector>
  </HeadingPairs>
  <TitlesOfParts>
    <vt:vector size="47" baseType="lpstr">
      <vt:lpstr>Arial</vt:lpstr>
      <vt:lpstr>方正书宋_GBK</vt:lpstr>
      <vt:lpstr>Wingdings</vt:lpstr>
      <vt:lpstr>Wingdings</vt:lpstr>
      <vt:lpstr>Calibri</vt:lpstr>
      <vt:lpstr>宋体</vt:lpstr>
      <vt:lpstr>微软雅黑</vt:lpstr>
      <vt:lpstr>汉仪旗黑</vt:lpstr>
      <vt:lpstr>Times New Roman</vt:lpstr>
      <vt:lpstr>宋体-简</vt:lpstr>
      <vt:lpstr>Calibri</vt:lpstr>
      <vt:lpstr>Helvetica Neue</vt:lpstr>
      <vt:lpstr>仿宋</vt:lpstr>
      <vt:lpstr>Times New Roman Regular</vt:lpstr>
      <vt:lpstr>宋体</vt:lpstr>
      <vt:lpstr>Arial Unicode MS</vt:lpstr>
      <vt:lpstr>方正仿宋_GBK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xiaofeifeidexuexiji</cp:lastModifiedBy>
  <cp:revision>178</cp:revision>
  <dcterms:created xsi:type="dcterms:W3CDTF">2022-04-26T10:52:36Z</dcterms:created>
  <dcterms:modified xsi:type="dcterms:W3CDTF">2022-04-26T10:52:36Z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2052-3.6.2.5883</vt:lpwstr>
  </property>
  <property fmtid="{D5CDD505-2E9C-101B-9397-08002B2CF9AE}" pid="3" name="ICV">
    <vt:lpwstr>C4E15F1355E84917BA4E8D6FDEEF9526</vt:lpwstr>
  </property>
  <property fmtid="{D5CDD505-2E9C-101B-9397-08002B2CF9AE}" pid="4" name="commondata">
    <vt:lpwstr>eyJoZGlkIjoiZmVkZGU4MjUxODE4N2E2N2RhZDYzZTkxMDFiZjM1YzIifQ==</vt:lpwstr>
  </property>
</Properties>
</file>