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  <p:sldId id="280" r:id="rId24"/>
    <p:sldId id="281" r:id="rId25"/>
    <p:sldId id="279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110" d="100"/>
          <a:sy n="110" d="100"/>
        </p:scale>
        <p:origin x="164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28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64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22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43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13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93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76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13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49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65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59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fld id="{1F0B4B24-C39F-4E69-B640-F93BE26C48A5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endParaRPr lang="zh-CN" alt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02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37309" y="1679863"/>
            <a:ext cx="7869382" cy="17526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校园地国家助学贷款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还款系统讲解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88280" y="4655127"/>
            <a:ext cx="1567441" cy="374073"/>
          </a:xfrm>
        </p:spPr>
        <p:txBody>
          <a:bodyPr/>
          <a:lstStyle/>
          <a:p>
            <a:pPr algn="ctr"/>
            <a:r>
              <a:rPr lang="en-US" altLang="zh-CN" sz="2000" b="1" dirty="0">
                <a:solidFill>
                  <a:schemeClr val="tx2"/>
                </a:solidFill>
                <a:ea typeface="微软雅黑" panose="020B0503020204020204" pitchFamily="34" charset="-122"/>
              </a:rPr>
              <a:t>2018</a:t>
            </a:r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  <a:p>
            <a:pPr algn="dist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44754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6" t="4469" r="25167" b="521"/>
          <a:stretch/>
        </p:blipFill>
        <p:spPr>
          <a:xfrm>
            <a:off x="2146648" y="695982"/>
            <a:ext cx="4676245" cy="5466036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74795"/>
            <a:ext cx="8229600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变更还款计划申请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，点击“保存”</a:t>
            </a:r>
          </a:p>
        </p:txBody>
      </p:sp>
      <p:sp>
        <p:nvSpPr>
          <p:cNvPr id="3" name="椭圆 2"/>
          <p:cNvSpPr/>
          <p:nvPr/>
        </p:nvSpPr>
        <p:spPr>
          <a:xfrm>
            <a:off x="4572000" y="5513168"/>
            <a:ext cx="512618" cy="316898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3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选择“打印”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14924" b="10"/>
          <a:stretch/>
        </p:blipFill>
        <p:spPr>
          <a:xfrm>
            <a:off x="436249" y="4588815"/>
            <a:ext cx="8150855" cy="907247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r="1093" b="33862"/>
          <a:stretch/>
        </p:blipFill>
        <p:spPr>
          <a:xfrm>
            <a:off x="436249" y="1077753"/>
            <a:ext cx="8117035" cy="2988040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椭圆 9"/>
          <p:cNvSpPr/>
          <p:nvPr/>
        </p:nvSpPr>
        <p:spPr>
          <a:xfrm>
            <a:off x="7768514" y="1887815"/>
            <a:ext cx="706581" cy="3740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209643" y="4729660"/>
            <a:ext cx="803698" cy="6255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20D01149-A051-4272-8988-57778A7055DC}"/>
              </a:ext>
            </a:extLst>
          </p:cNvPr>
          <p:cNvSpPr txBox="1"/>
          <p:nvPr/>
        </p:nvSpPr>
        <p:spPr>
          <a:xfrm>
            <a:off x="1929951" y="298851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kern="0" dirty="0">
                <a:solidFill>
                  <a:srgbClr val="0066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可打印“申请书”和“确认书”</a:t>
            </a:r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E308D8BB-4B10-4603-BC3F-F011B4E3E8B7}"/>
              </a:ext>
            </a:extLst>
          </p:cNvPr>
          <p:cNvCxnSpPr>
            <a:cxnSpLocks/>
          </p:cNvCxnSpPr>
          <p:nvPr/>
        </p:nvCxnSpPr>
        <p:spPr>
          <a:xfrm>
            <a:off x="5350431" y="455758"/>
            <a:ext cx="2786166" cy="1432057"/>
          </a:xfrm>
          <a:prstGeom prst="straightConnector1">
            <a:avLst/>
          </a:prstGeom>
          <a:ln w="38100">
            <a:solidFill>
              <a:srgbClr val="0066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7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4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1776"/>
            <a:ext cx="8229600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检查相关信息，至此，完成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变更（提前）还款申请</a:t>
            </a:r>
          </a:p>
        </p:txBody>
      </p:sp>
      <p:pic>
        <p:nvPicPr>
          <p:cNvPr id="31" name="内容占位符 3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7" b="2737"/>
          <a:stretch/>
        </p:blipFill>
        <p:spPr>
          <a:xfrm>
            <a:off x="398825" y="856599"/>
            <a:ext cx="3915724" cy="5225547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05B203A-BD77-424C-89ED-C62F8C37B9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110"/>
          <a:stretch/>
        </p:blipFill>
        <p:spPr>
          <a:xfrm>
            <a:off x="4572000" y="856599"/>
            <a:ext cx="3630967" cy="5225547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13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90945"/>
            <a:ext cx="8229600" cy="13300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学生填写好还款申请后，务必通知学生要第一时间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。因为学生不提交的话，学院是看不到学生的申请信息的。学院也应尽快审核通过学生的贷款还款申请，否则学生可任意修改或删除申请记录。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内容占位符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r="166" b="19167"/>
          <a:stretch/>
        </p:blipFill>
        <p:spPr>
          <a:xfrm>
            <a:off x="619790" y="2544496"/>
            <a:ext cx="7904420" cy="3508283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椭圆 4"/>
          <p:cNvSpPr/>
          <p:nvPr/>
        </p:nvSpPr>
        <p:spPr>
          <a:xfrm>
            <a:off x="884472" y="5101343"/>
            <a:ext cx="706581" cy="3740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57200" y="2175164"/>
            <a:ext cx="20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学生提交方法：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7199" y="491098"/>
            <a:ext cx="20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强调：</a:t>
            </a:r>
          </a:p>
        </p:txBody>
      </p:sp>
    </p:spTree>
    <p:extLst>
      <p:ext uri="{BB962C8B-B14F-4D97-AF65-F5344CB8AC3E}">
        <p14:creationId xmlns:p14="http://schemas.microsoft.com/office/powerpoint/2010/main" val="427411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011829"/>
            <a:ext cx="8229600" cy="1139825"/>
          </a:xfrm>
        </p:spPr>
        <p:txBody>
          <a:bodyPr/>
          <a:lstStyle/>
          <a:p>
            <a:r>
              <a:rPr lang="en-US" altLang="zh-CN" sz="1800" b="1" dirty="0">
                <a:latin typeface="+mn-lt"/>
                <a:ea typeface="微软雅黑" panose="020B0503020204020204" pitchFamily="34" charset="-122"/>
              </a:rPr>
              <a:t>2</a:t>
            </a:r>
            <a:r>
              <a:rPr lang="zh-CN" altLang="en-US" sz="1800" b="1" dirty="0">
                <a:latin typeface="+mn-lt"/>
                <a:ea typeface="微软雅黑" panose="020B0503020204020204" pitchFamily="34" charset="-122"/>
              </a:rPr>
              <a:t>、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正常还款方式</a:t>
            </a:r>
            <a:r>
              <a:rPr lang="zh-CN" altLang="en-US" sz="18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（*阅读提交材料须知，点击下一步）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81742"/>
            <a:ext cx="8229600" cy="2988223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23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27" y="847347"/>
            <a:ext cx="4170218" cy="5039487"/>
          </a:xfr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374795"/>
            <a:ext cx="8229600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正常还款申请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，点击“下一步”</a:t>
            </a:r>
          </a:p>
        </p:txBody>
      </p:sp>
      <p:sp>
        <p:nvSpPr>
          <p:cNvPr id="4" name="椭圆 3"/>
          <p:cNvSpPr/>
          <p:nvPr/>
        </p:nvSpPr>
        <p:spPr>
          <a:xfrm>
            <a:off x="4748849" y="5620746"/>
            <a:ext cx="512618" cy="316898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2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928975"/>
            <a:ext cx="8229600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阅读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重要提示，</a:t>
            </a:r>
            <a:r>
              <a:rPr lang="zh-CN" altLang="en-US" sz="1800" b="1" dirty="0">
                <a:solidFill>
                  <a:srgbClr val="00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勾选“我保证”，点击“保存”</a:t>
            </a:r>
            <a:endParaRPr lang="zh-CN" altLang="en-US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0" r="13066" b="23952"/>
          <a:stretch/>
        </p:blipFill>
        <p:spPr>
          <a:xfrm>
            <a:off x="773433" y="1551969"/>
            <a:ext cx="7652550" cy="4432934"/>
          </a:xfr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椭圆 13"/>
          <p:cNvSpPr/>
          <p:nvPr/>
        </p:nvSpPr>
        <p:spPr>
          <a:xfrm>
            <a:off x="1389354" y="3583506"/>
            <a:ext cx="831273" cy="443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475421" y="4567528"/>
            <a:ext cx="831273" cy="443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7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4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8" t="1" r="391" b="33421"/>
          <a:stretch/>
        </p:blipFill>
        <p:spPr>
          <a:xfrm>
            <a:off x="465184" y="1122132"/>
            <a:ext cx="8197666" cy="2998268"/>
          </a:xfr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439183"/>
            <a:ext cx="8229600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选择“打印”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r="10606"/>
          <a:stretch/>
        </p:blipFill>
        <p:spPr>
          <a:xfrm>
            <a:off x="457200" y="4690313"/>
            <a:ext cx="8197665" cy="1009571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1" name="直接箭头连接符 10"/>
          <p:cNvCxnSpPr>
            <a:cxnSpLocks/>
          </p:cNvCxnSpPr>
          <p:nvPr/>
        </p:nvCxnSpPr>
        <p:spPr>
          <a:xfrm>
            <a:off x="5086905" y="727969"/>
            <a:ext cx="2760638" cy="1189117"/>
          </a:xfrm>
          <a:prstGeom prst="straightConnector1">
            <a:avLst/>
          </a:prstGeom>
          <a:ln w="38100">
            <a:solidFill>
              <a:srgbClr val="0066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7695059" y="1867904"/>
            <a:ext cx="831273" cy="443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675419" y="4945876"/>
            <a:ext cx="831273" cy="443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94A8812-267E-4737-BBE4-9D450C8E3920}"/>
              </a:ext>
            </a:extLst>
          </p:cNvPr>
          <p:cNvSpPr txBox="1"/>
          <p:nvPr/>
        </p:nvSpPr>
        <p:spPr>
          <a:xfrm>
            <a:off x="1899327" y="46401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kern="0" dirty="0">
                <a:solidFill>
                  <a:srgbClr val="0066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可打印“申请书”和“确认书”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514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0" y="1086384"/>
            <a:ext cx="4009728" cy="4849754"/>
          </a:xfr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494720" y="402503"/>
            <a:ext cx="8229600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检查相关信息，至此，完成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正常还款申请</a:t>
            </a:r>
          </a:p>
        </p:txBody>
      </p:sp>
      <p:sp>
        <p:nvSpPr>
          <p:cNvPr id="29" name="矩形 28"/>
          <p:cNvSpPr/>
          <p:nvPr/>
        </p:nvSpPr>
        <p:spPr>
          <a:xfrm>
            <a:off x="494719" y="4643021"/>
            <a:ext cx="4059760" cy="1384917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83" y="1089736"/>
            <a:ext cx="3854433" cy="4843050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455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2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431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强调：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学生填写好还款申请后，务必通知学生要第一时间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b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200" y="1540494"/>
            <a:ext cx="20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学生提交方法：</a:t>
            </a:r>
          </a:p>
        </p:txBody>
      </p:sp>
      <p:pic>
        <p:nvPicPr>
          <p:cNvPr id="7" name="内容占位符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r="677" b="28832"/>
          <a:stretch/>
        </p:blipFill>
        <p:spPr bwMode="auto">
          <a:xfrm>
            <a:off x="375066" y="2032262"/>
            <a:ext cx="8378317" cy="349852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668450" y="4943433"/>
            <a:ext cx="706581" cy="3740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51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136" y="1399796"/>
            <a:ext cx="8261724" cy="41104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8386" y="862850"/>
            <a:ext cx="33273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0" b="1" dirty="0">
                <a:solidFill>
                  <a:srgbClr val="00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打开“华南理工大学” 官方主页</a:t>
            </a: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2092037" y="1399796"/>
            <a:ext cx="3034145" cy="844640"/>
          </a:xfrm>
          <a:prstGeom prst="straightConnector1">
            <a:avLst/>
          </a:prstGeom>
          <a:ln w="38100">
            <a:solidFill>
              <a:srgbClr val="006633"/>
            </a:solidFill>
            <a:prstDash val="sysDash"/>
            <a:tailEnd type="triangle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1413162" y="2119745"/>
            <a:ext cx="678875" cy="4433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906982" y="87344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 </a:t>
            </a:r>
            <a:r>
              <a:rPr lang="zh-CN" altLang="en-US" sz="1700" b="1" dirty="0">
                <a:solidFill>
                  <a:srgbClr val="00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1700" b="1" dirty="0">
                <a:solidFill>
                  <a:srgbClr val="00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700" b="1" dirty="0">
                <a:solidFill>
                  <a:srgbClr val="00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机构设置</a:t>
            </a:r>
            <a:r>
              <a:rPr lang="en-US" altLang="zh-CN" sz="1700" b="1" dirty="0">
                <a:solidFill>
                  <a:srgbClr val="00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700" b="1" dirty="0">
              <a:solidFill>
                <a:srgbClr val="006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926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57827"/>
            <a:ext cx="8229600" cy="4342346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标题 1"/>
          <p:cNvSpPr txBox="1">
            <a:spLocks/>
          </p:cNvSpPr>
          <p:nvPr/>
        </p:nvSpPr>
        <p:spPr bwMode="auto">
          <a:xfrm>
            <a:off x="457200" y="804011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r>
              <a:rPr lang="en-US" altLang="zh-CN" sz="1800" b="1" kern="0" dirty="0">
                <a:latin typeface="+mn-lt"/>
                <a:ea typeface="微软雅黑" panose="020B0503020204020204" pitchFamily="34" charset="-122"/>
              </a:rPr>
              <a:t>3</a:t>
            </a:r>
            <a:r>
              <a:rPr lang="zh-CN" altLang="en-US" sz="1800" b="1" kern="0" dirty="0">
                <a:latin typeface="+mn-lt"/>
                <a:ea typeface="微软雅黑" panose="020B0503020204020204" pitchFamily="34" charset="-122"/>
              </a:rPr>
              <a:t>、</a:t>
            </a:r>
            <a:r>
              <a:rPr lang="zh-CN" altLang="en-US" sz="1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继续攻读学位调整还款计划</a:t>
            </a:r>
            <a:r>
              <a:rPr lang="zh-CN" altLang="en-US" sz="1800" b="1" kern="0" dirty="0">
                <a:solidFill>
                  <a:schemeClr val="accent1"/>
                </a:solidFill>
                <a:ea typeface="微软雅黑" panose="020B0503020204020204" pitchFamily="34" charset="-122"/>
              </a:rPr>
              <a:t>（*阅读提交材料须知，点击下一步）</a:t>
            </a:r>
            <a:endParaRPr lang="zh-CN" altLang="en-US" sz="18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29E627CB-831C-4640-BD19-D0B613A4E881}"/>
              </a:ext>
            </a:extLst>
          </p:cNvPr>
          <p:cNvSpPr/>
          <p:nvPr/>
        </p:nvSpPr>
        <p:spPr>
          <a:xfrm>
            <a:off x="5686820" y="4812711"/>
            <a:ext cx="831273" cy="443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2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3" t="5960" r="25889" b="5277"/>
          <a:stretch/>
        </p:blipFill>
        <p:spPr>
          <a:xfrm>
            <a:off x="2178632" y="900409"/>
            <a:ext cx="4647656" cy="5057182"/>
          </a:xfr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374795"/>
            <a:ext cx="8229600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继续攻读学位还款计划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，点击“保存”</a:t>
            </a:r>
          </a:p>
        </p:txBody>
      </p:sp>
      <p:sp>
        <p:nvSpPr>
          <p:cNvPr id="4" name="椭圆 3"/>
          <p:cNvSpPr/>
          <p:nvPr/>
        </p:nvSpPr>
        <p:spPr>
          <a:xfrm>
            <a:off x="4673258" y="5499325"/>
            <a:ext cx="512618" cy="316898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10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 bwMode="auto">
          <a:xfrm>
            <a:off x="457200" y="43918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r>
              <a:rPr lang="zh-CN" altLang="en-US" sz="1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选择“打印”，可打印“申请书”、“还款协议”和“确认书”</a:t>
            </a:r>
            <a:endParaRPr lang="en-US" altLang="zh-CN" sz="18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（*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此还款方式需要打印</a:t>
            </a:r>
            <a:r>
              <a:rPr lang="en-US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份材料。</a:t>
            </a:r>
            <a:r>
              <a:rPr lang="zh-CN" altLang="en-US" sz="18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2308" r="1480" b="26718"/>
          <a:stretch/>
        </p:blipFill>
        <p:spPr>
          <a:xfrm>
            <a:off x="346083" y="1358678"/>
            <a:ext cx="8451834" cy="2925772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2" name="直接箭头连接符 11"/>
          <p:cNvCxnSpPr>
            <a:cxnSpLocks/>
          </p:cNvCxnSpPr>
          <p:nvPr/>
        </p:nvCxnSpPr>
        <p:spPr>
          <a:xfrm>
            <a:off x="4248504" y="846967"/>
            <a:ext cx="3801269" cy="1044700"/>
          </a:xfrm>
          <a:prstGeom prst="straightConnector1">
            <a:avLst/>
          </a:prstGeom>
          <a:ln w="38100">
            <a:solidFill>
              <a:srgbClr val="0066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8049773" y="1704631"/>
            <a:ext cx="706581" cy="3740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77F9EF8-86D4-463D-83F5-F3D5BDB49F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t="11558" r="14976" b="26808"/>
          <a:stretch/>
        </p:blipFill>
        <p:spPr>
          <a:xfrm>
            <a:off x="382791" y="4458782"/>
            <a:ext cx="8415126" cy="1301794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" name="椭圆 14"/>
          <p:cNvSpPr/>
          <p:nvPr/>
        </p:nvSpPr>
        <p:spPr>
          <a:xfrm>
            <a:off x="7463508" y="4448965"/>
            <a:ext cx="706581" cy="9383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05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4" grpId="0" animBg="1"/>
      <p:bldP spid="15" grpId="0" animBg="1"/>
      <p:bldP spid="1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7736" b="151"/>
          <a:stretch/>
        </p:blipFill>
        <p:spPr>
          <a:xfrm>
            <a:off x="300858" y="1763812"/>
            <a:ext cx="2813821" cy="3900142"/>
          </a:xfr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6" b="1356"/>
          <a:stretch/>
        </p:blipFill>
        <p:spPr>
          <a:xfrm>
            <a:off x="3295035" y="1763811"/>
            <a:ext cx="2813821" cy="3900142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8466" y="986200"/>
            <a:ext cx="8229600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检查相关信息，至此，完成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继续攻读学位还款计划</a:t>
            </a:r>
            <a:r>
              <a:rPr lang="zh-CN" altLang="en-US" sz="1800" b="1" dirty="0">
                <a:solidFill>
                  <a:srgbClr val="00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endParaRPr lang="zh-CN" altLang="en-US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622" b="-645"/>
          <a:stretch/>
        </p:blipFill>
        <p:spPr>
          <a:xfrm>
            <a:off x="6294285" y="1763811"/>
            <a:ext cx="2548857" cy="3900142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4" name="矩形 23"/>
          <p:cNvSpPr/>
          <p:nvPr/>
        </p:nvSpPr>
        <p:spPr>
          <a:xfrm>
            <a:off x="161940" y="3959069"/>
            <a:ext cx="3040379" cy="1139825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295034" y="4317101"/>
            <a:ext cx="2813821" cy="1188551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37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4" grpId="1" animBg="1"/>
      <p:bldP spid="25" grpId="0" animBg="1"/>
      <p:bldP spid="2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431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强调：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学生填写好还款申请后，务必通知学生要第一时间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b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200" y="1540494"/>
            <a:ext cx="20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学生提交方法：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8" r="1419" b="32505"/>
          <a:stretch/>
        </p:blipFill>
        <p:spPr>
          <a:xfrm>
            <a:off x="457200" y="2181167"/>
            <a:ext cx="8431595" cy="3229408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椭圆 4"/>
          <p:cNvSpPr/>
          <p:nvPr/>
        </p:nvSpPr>
        <p:spPr>
          <a:xfrm>
            <a:off x="762001" y="4986099"/>
            <a:ext cx="706581" cy="3740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85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3705694" y="2552700"/>
            <a:ext cx="17326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algn="just"/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 谢！</a:t>
            </a:r>
          </a:p>
        </p:txBody>
      </p:sp>
    </p:spTree>
    <p:extLst>
      <p:ext uri="{BB962C8B-B14F-4D97-AF65-F5344CB8AC3E}">
        <p14:creationId xmlns:p14="http://schemas.microsoft.com/office/powerpoint/2010/main" val="67625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8994"/>
            <a:ext cx="2299855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选择“学生工作处”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66" r="1297"/>
          <a:stretch/>
        </p:blipFill>
        <p:spPr>
          <a:xfrm>
            <a:off x="457200" y="1109617"/>
            <a:ext cx="8326582" cy="2884646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b="42063"/>
          <a:stretch/>
        </p:blipFill>
        <p:spPr>
          <a:xfrm>
            <a:off x="457200" y="4225347"/>
            <a:ext cx="8326582" cy="1617782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椭圆 7"/>
          <p:cNvSpPr/>
          <p:nvPr/>
        </p:nvSpPr>
        <p:spPr>
          <a:xfrm>
            <a:off x="360218" y="3019985"/>
            <a:ext cx="1281546" cy="4433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60218" y="4256597"/>
            <a:ext cx="1565565" cy="4433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1641763" y="878533"/>
            <a:ext cx="568038" cy="2185156"/>
          </a:xfrm>
          <a:prstGeom prst="straightConnector1">
            <a:avLst/>
          </a:prstGeom>
          <a:ln w="38100">
            <a:solidFill>
              <a:schemeClr val="accent6">
                <a:shade val="95000"/>
                <a:satMod val="105000"/>
              </a:schemeClr>
            </a:solidFill>
            <a:prstDash val="sysDash"/>
            <a:tailEnd type="triangle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479964" y="478994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→下拉页面至底部，进入学生“学生信息管理系统”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4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92541"/>
            <a:ext cx="8229600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登陆信息管理系统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62454"/>
            <a:ext cx="8229600" cy="4436397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42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7043"/>
            <a:ext cx="1648691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完善个人信息</a:t>
            </a:r>
            <a:endParaRPr lang="zh-CN" altLang="en-US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" t="484" r="14314" b="-777"/>
          <a:stretch/>
        </p:blipFill>
        <p:spPr>
          <a:xfrm>
            <a:off x="328473" y="1447896"/>
            <a:ext cx="8358327" cy="4299402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0" name="椭圆 19"/>
          <p:cNvSpPr/>
          <p:nvPr/>
        </p:nvSpPr>
        <p:spPr>
          <a:xfrm>
            <a:off x="328473" y="1496805"/>
            <a:ext cx="1265649" cy="3717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899564" y="2496155"/>
            <a:ext cx="1265649" cy="3717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>
            <a:off x="5500255" y="1110702"/>
            <a:ext cx="2175163" cy="1385453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902958" y="707043"/>
            <a:ext cx="3887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（*毕业时间统一修改为</a:t>
            </a:r>
            <a:r>
              <a:rPr lang="en-US" altLang="zh-CN" b="1" dirty="0" smtClean="0">
                <a:solidFill>
                  <a:schemeClr val="accent1"/>
                </a:solidFill>
                <a:ea typeface="微软雅黑" panose="020B0503020204020204" pitchFamily="34" charset="-122"/>
              </a:rPr>
              <a:t>2018-6-30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524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1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1000659"/>
            <a:ext cx="8609659" cy="4352575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88336"/>
            <a:ext cx="1648692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完善个人信息</a:t>
            </a:r>
            <a:endParaRPr lang="zh-CN" altLang="en-US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77638" y="1331179"/>
            <a:ext cx="7509164" cy="1288472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355507" y="3561277"/>
            <a:ext cx="2164067" cy="2271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855497" y="3331974"/>
            <a:ext cx="1787908" cy="5143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543101" y="4730038"/>
            <a:ext cx="3517842" cy="3078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5653663" y="4706082"/>
            <a:ext cx="2578021" cy="3557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65584" y="272535"/>
            <a:ext cx="375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（*红色线框内所有信息都要更新）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7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9490" y="730894"/>
            <a:ext cx="4558146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点击进入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学生贷款</a:t>
            </a:r>
            <a:r>
              <a:rPr lang="en-US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还款管理</a:t>
            </a:r>
            <a:r>
              <a:rPr lang="en-US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还款申请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23" y="1484667"/>
            <a:ext cx="8977533" cy="3376048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椭圆 4"/>
          <p:cNvSpPr/>
          <p:nvPr/>
        </p:nvSpPr>
        <p:spPr>
          <a:xfrm>
            <a:off x="457200" y="2844749"/>
            <a:ext cx="1099394" cy="3279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14799" y="3352802"/>
            <a:ext cx="2715491" cy="540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8706" y="730894"/>
            <a:ext cx="827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→ 勾选“我已阅读并了解以上内容，</a:t>
            </a:r>
            <a:endParaRPr lang="en-US" altLang="zh-CN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并同意以上内容”，点击下一步       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7" grpId="0" animBg="1"/>
      <p:bldP spid="7" grpId="1" animBg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5325"/>
            <a:ext cx="8229600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根据个人情况，选择还款方式</a:t>
            </a:r>
            <a:endParaRPr lang="zh-CN" altLang="en-US" sz="1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98983"/>
            <a:ext cx="8229600" cy="3519758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706581" y="1564986"/>
            <a:ext cx="1787238" cy="9842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28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86718"/>
            <a:ext cx="8229600" cy="1139825"/>
          </a:xfrm>
        </p:spPr>
        <p:txBody>
          <a:bodyPr/>
          <a:lstStyle/>
          <a:p>
            <a:r>
              <a:rPr lang="en-US" altLang="zh-CN" sz="1800" b="1" dirty="0">
                <a:latin typeface="+mn-lt"/>
                <a:ea typeface="微软雅黑" panose="020B0503020204020204" pitchFamily="34" charset="-122"/>
              </a:rPr>
              <a:t>1</a:t>
            </a:r>
            <a:r>
              <a:rPr lang="zh-CN" altLang="en-US" sz="1800" b="1" dirty="0">
                <a:latin typeface="+mn-lt"/>
                <a:ea typeface="微软雅黑" panose="020B0503020204020204" pitchFamily="34" charset="-122"/>
              </a:rPr>
              <a:t>、变更（提前）还款方式</a:t>
            </a:r>
            <a:r>
              <a:rPr lang="zh-CN" altLang="en-US" sz="1800" b="1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</a:rPr>
              <a:t>（*阅读提交材料须知，点击下一步）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56631"/>
            <a:ext cx="8229600" cy="3121572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885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主题1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主题1" id="{E59C3352-1748-4006-AF85-5588D15A6FFE}" vid="{93961D63-9C6F-435A-BA09-8FA2095398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888</TotalTime>
  <Words>289</Words>
  <Application>Microsoft Office PowerPoint</Application>
  <PresentationFormat>全屏显示(4:3)</PresentationFormat>
  <Paragraphs>39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宋体</vt:lpstr>
      <vt:lpstr>微软雅黑</vt:lpstr>
      <vt:lpstr>Arial</vt:lpstr>
      <vt:lpstr>Garamond</vt:lpstr>
      <vt:lpstr>Wingdings</vt:lpstr>
      <vt:lpstr>主题1</vt:lpstr>
      <vt:lpstr>校园地国家助学贷款 还款系统讲解</vt:lpstr>
      <vt:lpstr>PowerPoint 演示文稿</vt:lpstr>
      <vt:lpstr>选择“学生工作处”</vt:lpstr>
      <vt:lpstr>登陆信息管理系统</vt:lpstr>
      <vt:lpstr>完善个人信息</vt:lpstr>
      <vt:lpstr>完善个人信息</vt:lpstr>
      <vt:lpstr>点击进入学生贷款&gt;&gt;还款管理&gt;&gt;还款申请</vt:lpstr>
      <vt:lpstr>根据个人情况，选择还款方式</vt:lpstr>
      <vt:lpstr>1、变更（提前）还款方式（*阅读提交材料须知，点击下一步）</vt:lpstr>
      <vt:lpstr>填写变更还款计划申请，点击“保存”</vt:lpstr>
      <vt:lpstr>选择“打印”</vt:lpstr>
      <vt:lpstr>检查相关信息，至此，完成变更（提前）还款申请</vt:lpstr>
      <vt:lpstr>        学生填写好还款申请后，务必通知学生要第一时间提交。因为学生不提交的话，学院是看不到学生的申请信息的。学院也应尽快审核通过学生的贷款还款申请，否则学生可任意修改或删除申请记录。  </vt:lpstr>
      <vt:lpstr>2、正常还款方式（*阅读提交材料须知，点击下一步）</vt:lpstr>
      <vt:lpstr>填写正常还款申请，点击“下一步”</vt:lpstr>
      <vt:lpstr>阅读重要提示，勾选“我保证”，点击“保存”</vt:lpstr>
      <vt:lpstr>选择“打印”</vt:lpstr>
      <vt:lpstr>检查相关信息，至此，完成正常还款申请</vt:lpstr>
      <vt:lpstr>强调：        学生填写好还款申请后，务必通知学生要第一时间提交。 </vt:lpstr>
      <vt:lpstr>PowerPoint 演示文稿</vt:lpstr>
      <vt:lpstr>填写继续攻读学位还款计划，点击“保存”</vt:lpstr>
      <vt:lpstr>PowerPoint 演示文稿</vt:lpstr>
      <vt:lpstr>检查相关信息，至此，完成继续攻读学位还款计划申请</vt:lpstr>
      <vt:lpstr>强调：        学生填写好还款申请后，务必通知学生要第一时间提交。 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2017年贷款还款系统讲解</dc:title>
  <dc:creator>china</dc:creator>
  <cp:lastModifiedBy>Windows 用户</cp:lastModifiedBy>
  <cp:revision>41</cp:revision>
  <dcterms:created xsi:type="dcterms:W3CDTF">2017-04-05T15:30:40Z</dcterms:created>
  <dcterms:modified xsi:type="dcterms:W3CDTF">2018-05-03T01:01:08Z</dcterms:modified>
</cp:coreProperties>
</file>