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2" r:id="rId3"/>
    <p:sldId id="269" r:id="rId4"/>
    <p:sldId id="321" r:id="rId5"/>
    <p:sldId id="322" r:id="rId6"/>
    <p:sldId id="323" r:id="rId7"/>
    <p:sldId id="324" r:id="rId8"/>
    <p:sldId id="308" r:id="rId9"/>
    <p:sldId id="325" r:id="rId10"/>
    <p:sldId id="326" r:id="rId11"/>
    <p:sldId id="327" r:id="rId12"/>
    <p:sldId id="328" r:id="rId13"/>
    <p:sldId id="330" r:id="rId14"/>
    <p:sldId id="331" r:id="rId15"/>
    <p:sldId id="292" r:id="rId16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1"/>
    <a:srgbClr val="6C2E92"/>
    <a:srgbClr val="4E2169"/>
    <a:srgbClr val="8E8E8E"/>
    <a:srgbClr val="311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38" autoAdjust="0"/>
  </p:normalViewPr>
  <p:slideViewPr>
    <p:cSldViewPr>
      <p:cViewPr varScale="1">
        <p:scale>
          <a:sx n="73" d="100"/>
          <a:sy n="73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2E57-FE36-453F-9A71-80627B82D3A8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D970A-39D8-46F5-8BE9-F59808C6F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508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CCAEB-7496-4C12-9A08-526B0D813A46}" type="datetimeFigureOut">
              <a:rPr lang="en-GB" smtClean="0"/>
              <a:pPr/>
              <a:t>03/04/2018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8D4E6-F64F-4999-AC2A-A008E685C0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750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D4E6-F64F-4999-AC2A-A008E685C04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916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DC5B7B-46FC-4E50-BF6F-43976F34593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D4E6-F64F-4999-AC2A-A008E685C04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608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D4E6-F64F-4999-AC2A-A008E685C045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065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D4E6-F64F-4999-AC2A-A008E685C045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251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D4E6-F64F-4999-AC2A-A008E685C045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076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D4E6-F64F-4999-AC2A-A008E685C045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205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D4E6-F64F-4999-AC2A-A008E685C045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731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D4E6-F64F-4999-AC2A-A008E685C045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98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772400" cy="1470025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6400800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7AB759-530A-46AC-842F-B07144F002F9}" type="datetimeFigureOut">
              <a:rPr lang="en-GB"/>
              <a:pPr/>
              <a:t>03/04/2018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D8A0A-4898-40BF-9009-4DA7E611EAC1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7" name="Picture 5" descr="TAB_col_white_background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FF8105-8845-4543-9ED8-9E57E8E42CB7}" type="datetimeFigureOut">
              <a:rPr lang="en-GB"/>
              <a:pPr/>
              <a:t>03/04/2018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F8E4D-CDF4-4B1F-BD52-35BFB528DB8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56792"/>
            <a:ext cx="2057400" cy="4569371"/>
          </a:xfrm>
        </p:spPr>
        <p:txBody>
          <a:bodyPr vert="eaVer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56792"/>
            <a:ext cx="6019800" cy="4569371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976883-B614-42E6-9595-363FA777B038}" type="datetimeFigureOut">
              <a:rPr lang="en-GB"/>
              <a:pPr/>
              <a:t>03/04/2018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15344-E335-44E9-ACDC-CB4826450486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1268760"/>
            <a:ext cx="5842992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36332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2B6232-AB33-4513-9527-F98CEC472D23}" type="datetimeFigureOut">
              <a:rPr lang="en-GB" smtClean="0"/>
              <a:pPr/>
              <a:t>03/04/2018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8A139-7ABE-46A1-B082-C2C77667394C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7" name="Picture 5" descr="TAB_col_white_background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CD916-7149-4247-856D-87DAB39295C7}" type="datetimeFigureOut">
              <a:rPr lang="en-GB"/>
              <a:pPr/>
              <a:t>03/04/2018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CF840-035C-411F-BA81-AF7A8ED78138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7" name="Picture 5" descr="TAB_col_white_background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1268760"/>
            <a:ext cx="5842992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492896"/>
            <a:ext cx="4038600" cy="3633267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536" y="2492896"/>
            <a:ext cx="4038600" cy="36332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D09641-23CB-4E80-A5B0-5F03D2E94610}" type="datetimeFigureOut">
              <a:rPr lang="en-GB"/>
              <a:pPr/>
              <a:t>03/04/2018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FA264-F771-4264-8DF0-4BB7F0DA3C69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1268760"/>
            <a:ext cx="5842992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2348880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3068959"/>
            <a:ext cx="4040188" cy="305720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2344" y="2348880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3361" y="3068960"/>
            <a:ext cx="4041775" cy="305720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9A4E03-F40B-4399-AC2E-A4C6E9D600B3}" type="datetimeFigureOut">
              <a:rPr lang="en-GB"/>
              <a:pPr/>
              <a:t>03/04/2018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2BDDC-0BFC-44A0-A4BA-47C3E99EB1AA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8F7DA-80EC-4CF7-AB7B-078F533B953B}" type="datetimeFigureOut">
              <a:rPr lang="en-GB"/>
              <a:pPr/>
              <a:t>03/04/2018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E6293-7DA2-4D9E-8605-5715E69AF2C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AE269B-21F6-4A71-848B-6E891C314B78}" type="datetimeFigureOut">
              <a:rPr lang="en-GB"/>
              <a:pPr/>
              <a:t>03/04/2018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89173-A1D5-421E-B384-2A426DF314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86830"/>
            <a:ext cx="3008313" cy="116205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6752"/>
            <a:ext cx="5111750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008313" cy="37052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9648B1-3911-4AC2-8E3A-DF4A70CC86E7}" type="datetimeFigureOut">
              <a:rPr lang="en-GB"/>
              <a:pPr/>
              <a:t>03/04/2018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3D388-5704-4C64-A883-D899E857066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AAA9A3-945F-42AF-BCAE-8459AEA58868}" type="datetimeFigureOut">
              <a:rPr lang="en-GB"/>
              <a:pPr/>
              <a:t>03/04/2018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4E2F5-7E8D-47B8-82FB-3832A72B6BDB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7544" y="1268760"/>
            <a:ext cx="58429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92896"/>
            <a:ext cx="8229600" cy="363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56A7D1D-6254-4063-974C-6A2AE04E4B91}" type="datetimeFigureOut">
              <a:rPr lang="en-GB"/>
              <a:pPr/>
              <a:t>03/04/2018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6878614-5F41-4702-8E44-D9C8B2874F5D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7" name="Picture 5" descr="TAB_col_white_background.eps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9E60277-6063-4699-8E1A-B279E127B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858000"/>
          </a:xfrm>
          <a:prstGeom prst="rect">
            <a:avLst/>
          </a:prstGeom>
        </p:spPr>
      </p:pic>
      <p:sp>
        <p:nvSpPr>
          <p:cNvPr id="20" name="Title 5"/>
          <p:cNvSpPr txBox="1">
            <a:spLocks/>
          </p:cNvSpPr>
          <p:nvPr/>
        </p:nvSpPr>
        <p:spPr bwMode="auto">
          <a:xfrm>
            <a:off x="-21682" y="3933056"/>
            <a:ext cx="9165682" cy="1728192"/>
          </a:xfrm>
          <a:prstGeom prst="rect">
            <a:avLst/>
          </a:prstGeom>
          <a:solidFill>
            <a:srgbClr val="EEECE1">
              <a:alpha val="67843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伦敦大学学院商务英语定制项目</a:t>
            </a:r>
            <a:endParaRPr lang="en-US" altLang="zh-CN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2018</a:t>
            </a:r>
            <a:r>
              <a:rPr lang="zh-CN" altLang="en-US" sz="2400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endParaRPr lang="en-US" sz="24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770ECA6-E7FF-4B45-9F9A-23A4006CAC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 t="24062" r="6937" b="24943"/>
          <a:stretch/>
        </p:blipFill>
        <p:spPr>
          <a:xfrm>
            <a:off x="539552" y="404664"/>
            <a:ext cx="1641783" cy="6480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 bwMode="auto">
          <a:xfrm>
            <a:off x="8492008" y="6057528"/>
            <a:ext cx="651992" cy="80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E1A0CEF-7269-4BC8-8A62-25D17BF828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" t="24062" r="107" b="6231"/>
          <a:stretch/>
        </p:blipFill>
        <p:spPr>
          <a:xfrm>
            <a:off x="413791" y="347070"/>
            <a:ext cx="1925961" cy="85805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4ABA4FD7-BE23-4661-8301-6AB7FE5F4537}"/>
              </a:ext>
            </a:extLst>
          </p:cNvPr>
          <p:cNvSpPr txBox="1">
            <a:spLocks/>
          </p:cNvSpPr>
          <p:nvPr/>
        </p:nvSpPr>
        <p:spPr bwMode="auto">
          <a:xfrm>
            <a:off x="5861605" y="188640"/>
            <a:ext cx="27533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课程安排示例</a:t>
            </a:r>
            <a:endParaRPr lang="en-GB" sz="28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079CCABC-6DDC-4469-A036-1CCF735A4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161640"/>
              </p:ext>
            </p:extLst>
          </p:nvPr>
        </p:nvGraphicFramePr>
        <p:xfrm>
          <a:off x="611560" y="1278135"/>
          <a:ext cx="7880448" cy="46622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1775">
                  <a:extLst>
                    <a:ext uri="{9D8B030D-6E8A-4147-A177-3AD203B41FA5}">
                      <a16:colId xmlns:a16="http://schemas.microsoft.com/office/drawing/2014/main" xmlns="" val="3856648974"/>
                    </a:ext>
                  </a:extLst>
                </a:gridCol>
                <a:gridCol w="3474656">
                  <a:extLst>
                    <a:ext uri="{9D8B030D-6E8A-4147-A177-3AD203B41FA5}">
                      <a16:colId xmlns:a16="http://schemas.microsoft.com/office/drawing/2014/main" xmlns="" val="1283378951"/>
                    </a:ext>
                  </a:extLst>
                </a:gridCol>
                <a:gridCol w="3184017">
                  <a:extLst>
                    <a:ext uri="{9D8B030D-6E8A-4147-A177-3AD203B41FA5}">
                      <a16:colId xmlns:a16="http://schemas.microsoft.com/office/drawing/2014/main" xmlns="" val="1112989904"/>
                    </a:ext>
                  </a:extLst>
                </a:gridCol>
              </a:tblGrid>
              <a:tr h="559148">
                <a:tc>
                  <a:txBody>
                    <a:bodyPr/>
                    <a:lstStyle/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上午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下午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1933339"/>
                  </a:ext>
                </a:extLst>
              </a:tr>
              <a:tr h="951900">
                <a:tc>
                  <a:txBody>
                    <a:bodyPr/>
                    <a:lstStyle/>
                    <a:p>
                      <a:pPr marL="6858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周一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AutoNum type="arabicParenR"/>
                      </a:pPr>
                      <a:r>
                        <a:rPr lang="zh-CN" altLang="en-US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商务英语及语言能力（授课）</a:t>
                      </a:r>
                      <a:endParaRPr lang="en-US" altLang="zh-CN" sz="16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342900" marR="0" lvl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AutoNum type="arabicParenR"/>
                      </a:pPr>
                      <a:r>
                        <a:rPr lang="zh-CN" altLang="en-US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商务管理实践</a:t>
                      </a:r>
                      <a:r>
                        <a:rPr lang="en-US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</a:p>
                  </a:txBody>
                  <a:tcPr marL="0" marR="0" marT="0" marB="0" anchor="ctr"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自习和项目工作</a:t>
                      </a:r>
                      <a:endParaRPr lang="en-US" altLang="zh-CN" sz="16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6466696"/>
                  </a:ext>
                </a:extLst>
              </a:tr>
              <a:tr h="846235">
                <a:tc>
                  <a:txBody>
                    <a:bodyPr/>
                    <a:lstStyle/>
                    <a:p>
                      <a:pPr marL="6858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周二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AutoNum type="arabicParenR"/>
                      </a:pPr>
                      <a:r>
                        <a:rPr lang="zh-CN" altLang="en-US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商务管理实践（授课）</a:t>
                      </a:r>
                      <a:endParaRPr lang="en-US" altLang="zh-CN" sz="16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342900" marR="0" lvl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AutoNum type="arabicParenR"/>
                      </a:pPr>
                      <a:r>
                        <a:rPr lang="zh-CN" altLang="en-US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研讨会</a:t>
                      </a:r>
                      <a:r>
                        <a:rPr lang="en-US" altLang="zh-CN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 </a:t>
                      </a:r>
                      <a:r>
                        <a:rPr lang="zh-CN" altLang="en-US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小组讨论</a:t>
                      </a:r>
                      <a:r>
                        <a:rPr lang="en-US" altLang="zh-CN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 </a:t>
                      </a:r>
                      <a:r>
                        <a:rPr lang="zh-CN" altLang="en-US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模拟活动</a:t>
                      </a:r>
                      <a:endParaRPr lang="en-US" sz="1600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参观文化历史景点</a:t>
                      </a:r>
                      <a:endParaRPr lang="en-US" altLang="zh-CN" sz="16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993119"/>
                  </a:ext>
                </a:extLst>
              </a:tr>
              <a:tr h="849261">
                <a:tc>
                  <a:txBody>
                    <a:bodyPr/>
                    <a:lstStyle/>
                    <a:p>
                      <a:pPr marL="6858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周三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AutoNum type="arabicParenR"/>
                      </a:pPr>
                      <a:r>
                        <a:rPr lang="zh-CN" altLang="en-US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自习和项目工作 或</a:t>
                      </a:r>
                      <a:endParaRPr lang="en-US" sz="16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342900" marR="0" lvl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AutoNum type="arabicParenR"/>
                      </a:pPr>
                      <a:r>
                        <a:rPr lang="zh-CN" altLang="en-US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自行前往伦敦及周边地区感兴趣的地点</a:t>
                      </a:r>
                      <a:endParaRPr lang="en-US" altLang="zh-CN" sz="16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AutoNum type="arabicParenR"/>
                      </a:pPr>
                      <a:r>
                        <a:rPr lang="zh-CN" altLang="en-US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自习和项目工作 或</a:t>
                      </a:r>
                      <a:endParaRPr lang="en-US" sz="16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342900" marR="0" lvl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AutoNum type="arabicParenR"/>
                      </a:pPr>
                      <a:r>
                        <a:rPr lang="zh-CN" altLang="en-US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自行前往伦敦及周边地区感兴趣的地方</a:t>
                      </a:r>
                      <a:endParaRPr lang="en-US" altLang="zh-CN" sz="16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7778213"/>
                  </a:ext>
                </a:extLst>
              </a:tr>
              <a:tr h="889543">
                <a:tc>
                  <a:txBody>
                    <a:bodyPr/>
                    <a:lstStyle/>
                    <a:p>
                      <a:pPr marL="6858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周四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AutoNum type="arabicParenR"/>
                      </a:pPr>
                      <a:r>
                        <a:rPr lang="zh-CN" altLang="en-US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周二商务管理实践课衔接语言内容</a:t>
                      </a:r>
                      <a:endParaRPr lang="en-US" altLang="zh-CN" sz="16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342900" marR="0" lvl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AutoNum type="arabicParenR"/>
                      </a:pPr>
                      <a:r>
                        <a:rPr lang="zh-CN" altLang="en-US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商务英语及语言能力（授课）</a:t>
                      </a:r>
                      <a:endParaRPr lang="en-US" altLang="zh-CN" sz="16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375920" indent="7683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商业相关访问</a:t>
                      </a:r>
                      <a:endParaRPr lang="en-US" altLang="zh-CN" sz="16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7979155"/>
                  </a:ext>
                </a:extLst>
              </a:tr>
              <a:tr h="566174">
                <a:tc>
                  <a:txBody>
                    <a:bodyPr/>
                    <a:lstStyle/>
                    <a:p>
                      <a:pPr marL="6858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周五</a:t>
                      </a:r>
                      <a:endParaRPr lang="en-US" altLang="zh-CN" sz="14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AutoNum type="arabicParenR"/>
                      </a:pPr>
                      <a:r>
                        <a:rPr lang="zh-CN" altLang="en-US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商务英语及语言能力（授课）</a:t>
                      </a:r>
                      <a:endParaRPr lang="en-US" altLang="zh-CN" sz="16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342900" marR="0" lvl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AutoNum type="arabicParenR"/>
                      </a:pPr>
                      <a:r>
                        <a:rPr lang="zh-CN" altLang="en-US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商务英语展示及相关测试</a:t>
                      </a:r>
                      <a:endParaRPr lang="en-US" altLang="zh-CN" sz="16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自习和项目工作</a:t>
                      </a:r>
                      <a:endParaRPr lang="en-US" altLang="zh-CN" sz="16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693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799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 bwMode="auto">
          <a:xfrm>
            <a:off x="8492008" y="6057528"/>
            <a:ext cx="651992" cy="80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E1A0CEF-7269-4BC8-8A62-25D17BF828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" t="24062" r="107" b="6231"/>
          <a:stretch/>
        </p:blipFill>
        <p:spPr>
          <a:xfrm>
            <a:off x="413791" y="347070"/>
            <a:ext cx="1925961" cy="85805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4ABA4FD7-BE23-4661-8301-6AB7FE5F4537}"/>
              </a:ext>
            </a:extLst>
          </p:cNvPr>
          <p:cNvSpPr txBox="1">
            <a:spLocks/>
          </p:cNvSpPr>
          <p:nvPr/>
        </p:nvSpPr>
        <p:spPr bwMode="auto">
          <a:xfrm>
            <a:off x="5861605" y="188640"/>
            <a:ext cx="27533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学习成果</a:t>
            </a:r>
            <a:endParaRPr lang="en-GB" sz="28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7407EA29-D5D5-41ED-B82E-CA0DA9285AD9}"/>
              </a:ext>
            </a:extLst>
          </p:cNvPr>
          <p:cNvSpPr/>
          <p:nvPr/>
        </p:nvSpPr>
        <p:spPr>
          <a:xfrm>
            <a:off x="4588402" y="1457517"/>
            <a:ext cx="4118407" cy="4352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107315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学生需要针对自己感兴趣的某一商业</a:t>
            </a:r>
            <a:r>
              <a:rPr lang="en-US" altLang="zh-CN" sz="2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管理的方面做一个报告展示，如中国与英国</a:t>
            </a:r>
            <a:r>
              <a:rPr lang="en-US" altLang="zh-CN" sz="2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美国商业实践的差异</a:t>
            </a:r>
            <a:endParaRPr lang="en-US" altLang="zh-CN" sz="20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R="10731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或</a:t>
            </a:r>
            <a:endParaRPr lang="en-US" altLang="zh-CN" sz="20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marR="107315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以某一个公司为案例完成一份简短的商业报告</a:t>
            </a:r>
            <a:endParaRPr lang="en-US" altLang="zh-CN" sz="20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marR="107315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107315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导师将根据学生展示或报告进行评分，并为学生提供一份纸质的反馈</a:t>
            </a:r>
            <a:endParaRPr lang="en-US" altLang="zh-CN" sz="20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107315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0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107315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完成项目后学生将获得校方结业证书与官方评估报告</a:t>
            </a:r>
            <a:endParaRPr lang="en-US" altLang="zh-CN" sz="20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F5EB02A-6478-4DA4-A057-E8536BC289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3851920" cy="256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89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 bwMode="auto">
          <a:xfrm>
            <a:off x="8492008" y="6057528"/>
            <a:ext cx="651992" cy="80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E1A0CEF-7269-4BC8-8A62-25D17BF828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" t="24062" r="107" b="6231"/>
          <a:stretch/>
        </p:blipFill>
        <p:spPr>
          <a:xfrm>
            <a:off x="413791" y="347070"/>
            <a:ext cx="1925961" cy="85805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4ABA4FD7-BE23-4661-8301-6AB7FE5F4537}"/>
              </a:ext>
            </a:extLst>
          </p:cNvPr>
          <p:cNvSpPr txBox="1">
            <a:spLocks/>
          </p:cNvSpPr>
          <p:nvPr/>
        </p:nvSpPr>
        <p:spPr bwMode="auto">
          <a:xfrm>
            <a:off x="5861605" y="188640"/>
            <a:ext cx="27533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项目亮点</a:t>
            </a:r>
            <a:endParaRPr lang="en-GB" sz="28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1BAFF291-ECC7-4942-9344-2E9BC804663C}"/>
              </a:ext>
            </a:extLst>
          </p:cNvPr>
          <p:cNvSpPr/>
          <p:nvPr/>
        </p:nvSpPr>
        <p:spPr>
          <a:xfrm>
            <a:off x="683568" y="1484784"/>
            <a:ext cx="7931362" cy="4067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"/>
            </a:pPr>
            <a:r>
              <a:rPr lang="zh-CN" altLang="en-US" sz="2000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提升学生听说读写的英语综合能力，适应英国的学习与生活环境</a:t>
            </a:r>
            <a:endParaRPr lang="en-US" altLang="zh-CN" sz="2000" kern="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"/>
            </a:pPr>
            <a:r>
              <a:rPr lang="zh-CN" altLang="en-US" sz="2000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学习商务领域的英语实践技巧与能力，通过模拟商业管理实践活动感受商业世界的运作</a:t>
            </a:r>
            <a:endParaRPr lang="en-US" sz="2000" kern="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"/>
            </a:pPr>
            <a:r>
              <a:rPr lang="zh-CN" altLang="en-US" sz="2000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持</a:t>
            </a:r>
            <a:r>
              <a:rPr lang="zh-CN" altLang="en-US" sz="20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英国短期学习类签证</a:t>
            </a:r>
            <a:r>
              <a:rPr lang="zh-CN" altLang="en-US" sz="2000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，提高未来出国签证通过率</a:t>
            </a:r>
            <a:endParaRPr lang="en-US" sz="2000" kern="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"/>
            </a:pPr>
            <a:r>
              <a:rPr lang="zh-CN" altLang="en-US" sz="2000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体验英国生活，了解英国学校体制，为之后的申研与留学做充足的计划</a:t>
            </a:r>
            <a:endParaRPr lang="en-US" sz="2000" kern="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"/>
            </a:pPr>
            <a:r>
              <a:rPr lang="zh-CN" altLang="en-US" sz="2000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掌握申请英国顶尖学校的关键与核心，制定完善的出国学习计划</a:t>
            </a:r>
            <a:endParaRPr lang="en-US" sz="2000" kern="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"/>
            </a:pPr>
            <a:r>
              <a:rPr lang="zh-CN" altLang="en-US" sz="2000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可以充分利用海外现地资源，找到</a:t>
            </a:r>
            <a:r>
              <a:rPr lang="en-US" sz="2000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Best fit</a:t>
            </a:r>
            <a:r>
              <a:rPr lang="zh-CN" altLang="en-US" sz="2000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学校</a:t>
            </a:r>
            <a:endParaRPr lang="en-US" sz="2000" kern="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"/>
            </a:pPr>
            <a:r>
              <a:rPr lang="zh-CN" altLang="en-US" sz="2000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拓展自己的视野，增强自己的独立能力与思维能力</a:t>
            </a:r>
            <a:endParaRPr lang="en-US" sz="2000" kern="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"/>
            </a:pPr>
            <a:r>
              <a:rPr lang="zh-CN" altLang="en-US" sz="2000" kern="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获取项目结业证明，为申研与留学加分</a:t>
            </a:r>
            <a:endParaRPr lang="en-US" sz="2000" kern="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9794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 bwMode="auto">
          <a:xfrm>
            <a:off x="8492008" y="6057528"/>
            <a:ext cx="651992" cy="80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E1A0CEF-7269-4BC8-8A62-25D17BF828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" t="24062" r="107" b="6231"/>
          <a:stretch/>
        </p:blipFill>
        <p:spPr>
          <a:xfrm>
            <a:off x="413791" y="347070"/>
            <a:ext cx="1925961" cy="85805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4ABA4FD7-BE23-4661-8301-6AB7FE5F4537}"/>
              </a:ext>
            </a:extLst>
          </p:cNvPr>
          <p:cNvSpPr txBox="1">
            <a:spLocks/>
          </p:cNvSpPr>
          <p:nvPr/>
        </p:nvSpPr>
        <p:spPr bwMode="auto">
          <a:xfrm>
            <a:off x="5861605" y="188640"/>
            <a:ext cx="27533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住宿环境</a:t>
            </a:r>
            <a:endParaRPr lang="en-GB" sz="28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52C9482-6649-43DD-B90C-6C47E361AA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34" y="1207918"/>
            <a:ext cx="3273635" cy="2455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45E3FEC-81FA-4921-85FA-AB3F418A60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788" y="3822252"/>
            <a:ext cx="3273634" cy="2455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FF504FC-DD36-4E67-8F68-BE5DE9668BFC}"/>
              </a:ext>
            </a:extLst>
          </p:cNvPr>
          <p:cNvSpPr/>
          <p:nvPr/>
        </p:nvSpPr>
        <p:spPr>
          <a:xfrm>
            <a:off x="463844" y="1549965"/>
            <a:ext cx="3751815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 algn="just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CN" altLang="en-US" sz="20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 panose="020B0606020202030204" pitchFamily="34" charset="0"/>
              </a:rPr>
              <a:t>项目期间，将优先安排学生入住校内学生公寓。</a:t>
            </a:r>
            <a:endParaRPr lang="en-US" sz="2000" kern="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CN" altLang="en-US" sz="20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 panose="020B0606020202030204" pitchFamily="34" charset="0"/>
              </a:rPr>
              <a:t>校内公寓单人间</a:t>
            </a:r>
            <a:r>
              <a:rPr lang="en-US" sz="20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 panose="020B0606020202030204" pitchFamily="34" charset="0"/>
              </a:rPr>
              <a:t>/</a:t>
            </a:r>
            <a:r>
              <a:rPr lang="zh-CN" altLang="en-US" sz="20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 panose="020B0606020202030204" pitchFamily="34" charset="0"/>
              </a:rPr>
              <a:t>双人间，房间内提供：被褥、床单、被罩以及洗漱设施、浴巾、转换插头。</a:t>
            </a:r>
            <a:endParaRPr lang="en-US" altLang="zh-CN" sz="2000" kern="100" dirty="0">
              <a:latin typeface="Microsoft YaHei" panose="020B0503020204020204" pitchFamily="34" charset="-122"/>
              <a:ea typeface="Microsoft YaHei" panose="020B0503020204020204" pitchFamily="34" charset="-122"/>
              <a:cs typeface="Arial Narrow" panose="020B0606020202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CN" altLang="en-US" sz="20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 panose="020B0606020202030204" pitchFamily="34" charset="0"/>
              </a:rPr>
              <a:t>每层每三或四个小单间共享一个公共卫生间和一个厨房。厨房设备齐全，厨具应有尽有，学生也可自行去附近的超市购买食物，自己做饭。</a:t>
            </a:r>
            <a:endParaRPr lang="en-US" altLang="zh-CN" sz="2000" kern="100" dirty="0">
              <a:latin typeface="Microsoft YaHei" panose="020B0503020204020204" pitchFamily="34" charset="-122"/>
              <a:ea typeface="Microsoft YaHei" panose="020B0503020204020204" pitchFamily="34" charset="-122"/>
              <a:cs typeface="Arial Narrow" panose="020B0606020202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CN" altLang="en-US" sz="2000" kern="1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 Narrow" panose="020B0606020202030204" pitchFamily="34" charset="0"/>
              </a:rPr>
              <a:t>每周会有工作人员清扫房间，更换床上用品。</a:t>
            </a:r>
            <a:endParaRPr lang="en-US" sz="2000" kern="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6978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 bwMode="auto">
          <a:xfrm>
            <a:off x="8492008" y="6057528"/>
            <a:ext cx="651992" cy="80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E1A0CEF-7269-4BC8-8A62-25D17BF828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" t="24062" r="107" b="6231"/>
          <a:stretch/>
        </p:blipFill>
        <p:spPr>
          <a:xfrm>
            <a:off x="413791" y="347070"/>
            <a:ext cx="1925961" cy="85805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4ABA4FD7-BE23-4661-8301-6AB7FE5F4537}"/>
              </a:ext>
            </a:extLst>
          </p:cNvPr>
          <p:cNvSpPr txBox="1">
            <a:spLocks/>
          </p:cNvSpPr>
          <p:nvPr/>
        </p:nvSpPr>
        <p:spPr bwMode="auto">
          <a:xfrm>
            <a:off x="5861605" y="188640"/>
            <a:ext cx="27533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申请信息</a:t>
            </a:r>
            <a:endParaRPr lang="en-GB" sz="28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42AAEBBE-6DC5-4D7E-9526-E627ACB727F3}"/>
              </a:ext>
            </a:extLst>
          </p:cNvPr>
          <p:cNvSpPr/>
          <p:nvPr/>
        </p:nvSpPr>
        <p:spPr>
          <a:xfrm>
            <a:off x="476185" y="1484784"/>
            <a:ext cx="8015823" cy="3371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申请要求：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面向商务英语专业学生；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年满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18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周岁；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zh-CN" altLang="en-US" sz="2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项目预计费用（每个人）：学杂费</a:t>
            </a:r>
            <a:r>
              <a:rPr lang="en-US" altLang="zh-CN" sz="2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3400</a:t>
            </a:r>
            <a:r>
              <a:rPr lang="zh-CN" altLang="en-US" sz="2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英镑</a:t>
            </a:r>
            <a:r>
              <a:rPr lang="en-US" altLang="zh-CN" sz="2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*8.8=29920</a:t>
            </a:r>
            <a:r>
              <a:rPr lang="zh-CN" altLang="en-US" sz="2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元</a:t>
            </a:r>
            <a:r>
              <a:rPr lang="en-US" altLang="zh-CN" sz="2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机票预估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7000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元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签证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850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元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生活费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3000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元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保险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396</a:t>
            </a:r>
            <a:r>
              <a:rPr lang="zh-CN" altLang="en-US" sz="2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元</a:t>
            </a:r>
            <a:r>
              <a:rPr lang="en-US" altLang="zh-CN" sz="2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=</a:t>
            </a:r>
            <a:r>
              <a:rPr lang="en-US" altLang="zh-CN" sz="2000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41166</a:t>
            </a:r>
            <a:r>
              <a:rPr lang="zh-CN" altLang="en-US" sz="2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元</a:t>
            </a:r>
            <a:endParaRPr lang="en-US" altLang="zh-CN" sz="200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2000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此外，学校支持费用（所有人）：</a:t>
            </a:r>
            <a:r>
              <a:rPr lang="en-US" altLang="zh-CN" sz="2000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</a:t>
            </a:r>
            <a:r>
              <a:rPr lang="zh-CN" altLang="en-US" sz="2000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万，假如有</a:t>
            </a:r>
            <a:r>
              <a:rPr lang="en-US" altLang="zh-CN" sz="2000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r>
              <a:rPr lang="zh-CN" altLang="en-US" sz="2000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个学生参与，则每个人平均资助</a:t>
            </a:r>
            <a:r>
              <a:rPr lang="en-US" altLang="zh-CN" sz="2000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sz="2000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万，个人实际所需承担费用为</a:t>
            </a:r>
            <a:r>
              <a:rPr lang="en-US" altLang="zh-CN" sz="20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21166</a:t>
            </a:r>
            <a:r>
              <a:rPr lang="zh-CN" altLang="en-US" sz="2000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元，以此类推。</a:t>
            </a:r>
            <a:endParaRPr lang="en-US" altLang="zh-CN" sz="20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357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063B0A5-2AF2-421A-BCB3-217785A1DB3B}"/>
              </a:ext>
            </a:extLst>
          </p:cNvPr>
          <p:cNvSpPr txBox="1"/>
          <p:nvPr/>
        </p:nvSpPr>
        <p:spPr>
          <a:xfrm>
            <a:off x="755576" y="2057765"/>
            <a:ext cx="7560840" cy="3662541"/>
          </a:xfrm>
          <a:prstGeom prst="rect">
            <a:avLst/>
          </a:prstGeom>
          <a:solidFill>
            <a:srgbClr val="EEECE1">
              <a:alpha val="63137"/>
            </a:srgbClr>
          </a:solidFill>
        </p:spPr>
        <p:txBody>
          <a:bodyPr wrap="square" rtlCol="0">
            <a:spAutoFit/>
          </a:bodyPr>
          <a:lstStyle/>
          <a:p>
            <a:endParaRPr lang="en-US" altLang="zh-CN" b="1" dirty="0"/>
          </a:p>
          <a:p>
            <a:endParaRPr lang="en-US" altLang="zh-CN" sz="1600" b="1" dirty="0"/>
          </a:p>
          <a:p>
            <a:pPr marL="457200" indent="-457200">
              <a:buFont typeface="Wingdings" pitchFamily="2" charset="2"/>
              <a:buChar char="Ø"/>
            </a:pPr>
            <a:r>
              <a:rPr lang="zh-CN" altLang="en-US" sz="2400" b="1" u="sng" dirty="0" smtClean="0"/>
              <a:t>该项目为</a:t>
            </a:r>
            <a:r>
              <a:rPr lang="en-US" altLang="zh-CN" sz="2400" b="1" u="sng" dirty="0"/>
              <a:t>【</a:t>
            </a:r>
            <a:r>
              <a:rPr lang="zh-CN" altLang="en-US" sz="2400" b="1" u="sng" dirty="0"/>
              <a:t>教务处</a:t>
            </a:r>
            <a:r>
              <a:rPr lang="en-US" altLang="zh-CN" sz="2400" b="1" u="sng" dirty="0"/>
              <a:t>】2018</a:t>
            </a:r>
            <a:r>
              <a:rPr lang="zh-CN" altLang="en-US" sz="2400" b="1" u="sng" dirty="0"/>
              <a:t>年“深改工程”本科生境外交流资助</a:t>
            </a:r>
            <a:r>
              <a:rPr lang="zh-CN" altLang="en-US" sz="2400" b="1" u="sng" dirty="0" smtClean="0"/>
              <a:t>项目，由学院统一组织、以团队形式开展；</a:t>
            </a:r>
            <a:endParaRPr lang="en-US" altLang="zh-CN" sz="2400" b="1" u="sng" dirty="0" smtClean="0"/>
          </a:p>
          <a:p>
            <a:pPr marL="457200" indent="-457200">
              <a:buFont typeface="Wingdings" pitchFamily="2" charset="2"/>
              <a:buChar char="Ø"/>
            </a:pPr>
            <a:endParaRPr lang="en-US" altLang="zh-CN" sz="2400" b="1" u="sng" dirty="0"/>
          </a:p>
          <a:p>
            <a:pPr marL="457200" indent="-457200">
              <a:buFont typeface="Wingdings" pitchFamily="2" charset="2"/>
              <a:buChar char="Ø"/>
            </a:pPr>
            <a:r>
              <a:rPr lang="zh-CN" altLang="en-US" sz="2400" b="1" u="sng" dirty="0" smtClean="0"/>
              <a:t>请有兴趣参与该暑期项目的学生在</a:t>
            </a:r>
            <a:r>
              <a:rPr lang="en-US" altLang="zh-CN" sz="2400" b="1" u="sng" dirty="0" smtClean="0">
                <a:solidFill>
                  <a:srgbClr val="FF0000"/>
                </a:solidFill>
              </a:rPr>
              <a:t>2018</a:t>
            </a:r>
            <a:r>
              <a:rPr lang="zh-CN" altLang="en-US" sz="2400" b="1" u="sng" dirty="0" smtClean="0">
                <a:solidFill>
                  <a:srgbClr val="FF0000"/>
                </a:solidFill>
              </a:rPr>
              <a:t>年</a:t>
            </a:r>
            <a:r>
              <a:rPr lang="en-US" altLang="zh-CN" sz="2400" b="1" u="sng" dirty="0" smtClean="0">
                <a:solidFill>
                  <a:srgbClr val="FF0000"/>
                </a:solidFill>
              </a:rPr>
              <a:t>4</a:t>
            </a:r>
            <a:r>
              <a:rPr lang="zh-CN" altLang="en-US" sz="2400" b="1" u="sng" dirty="0" smtClean="0">
                <a:solidFill>
                  <a:srgbClr val="FF0000"/>
                </a:solidFill>
              </a:rPr>
              <a:t>月</a:t>
            </a:r>
            <a:r>
              <a:rPr lang="en-US" altLang="zh-CN" sz="2400" b="1" u="sng" dirty="0" smtClean="0">
                <a:solidFill>
                  <a:srgbClr val="FF0000"/>
                </a:solidFill>
              </a:rPr>
              <a:t>7</a:t>
            </a:r>
            <a:r>
              <a:rPr lang="zh-CN" altLang="en-US" sz="2400" b="1" u="sng" dirty="0" smtClean="0">
                <a:solidFill>
                  <a:srgbClr val="FF0000"/>
                </a:solidFill>
              </a:rPr>
              <a:t>日</a:t>
            </a:r>
            <a:r>
              <a:rPr lang="zh-CN" altLang="en-US" sz="2400" b="1" u="sng" dirty="0" smtClean="0"/>
              <a:t>前提交申请表至</a:t>
            </a:r>
            <a:r>
              <a:rPr lang="en-US" altLang="zh-CN" sz="2400" b="1" u="sng" dirty="0"/>
              <a:t>sflsa@scut.edu.cn </a:t>
            </a:r>
            <a:r>
              <a:rPr lang="zh-CN" altLang="en-US" sz="2400" b="1" u="sng" dirty="0" smtClean="0"/>
              <a:t>。</a:t>
            </a:r>
            <a:endParaRPr lang="en-US" altLang="zh-CN" sz="2400" b="1" u="sng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1358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000" indent="-3420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6565" name="TextBox 12"/>
          <p:cNvSpPr txBox="1">
            <a:spLocks noChangeArrowheads="1"/>
          </p:cNvSpPr>
          <p:nvPr/>
        </p:nvSpPr>
        <p:spPr bwMode="auto">
          <a:xfrm>
            <a:off x="3976926" y="1205123"/>
            <a:ext cx="4771537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伦敦，是大不列颠及北爱尔兰联合王国（简称英国）首都，也是世界上最大的金融中心之一，与纽约和香港并称为“纽伦港“。</a:t>
            </a:r>
            <a:endParaRPr lang="en-US" altLang="zh-CN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ct val="0"/>
              </a:spcBef>
            </a:pPr>
            <a:r>
              <a:rPr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伦敦位于英格兰东南部的平原上，泰晤士河贯穿其中。</a:t>
            </a:r>
            <a:endParaRPr lang="en-US" altLang="zh-CN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ct val="0"/>
              </a:spcBef>
            </a:pPr>
            <a:r>
              <a:rPr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伦敦是英国的政治、经济、文化、金融中心和世界著名的旅游胜地，有数量众多的名胜景点与博物馆。</a:t>
            </a:r>
            <a:endParaRPr lang="en-US" altLang="zh-CN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ct val="0"/>
              </a:spcBef>
            </a:pPr>
            <a:endParaRPr lang="en-US" altLang="zh-CN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ct val="0"/>
              </a:spcBef>
            </a:pPr>
            <a:r>
              <a:rPr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伦敦大学学院主校区邻近大英博物馆、大英图书馆、国王十字车站和摄政公园，坐落于伦敦市中心。</a:t>
            </a:r>
            <a:endParaRPr lang="en-US" altLang="zh-CN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452930"/>
            <a:ext cx="3767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地理位置便利</a:t>
            </a: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xmlns="" id="{D9E85BC9-B1F0-4807-B4EA-19DBFD64A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73" y="1587901"/>
            <a:ext cx="2749183" cy="4048375"/>
          </a:xfr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xmlns="" id="{81696C5E-FB43-46AC-A796-B5A04B068908}"/>
              </a:ext>
            </a:extLst>
          </p:cNvPr>
          <p:cNvSpPr/>
          <p:nvPr/>
        </p:nvSpPr>
        <p:spPr>
          <a:xfrm>
            <a:off x="2627784" y="4797152"/>
            <a:ext cx="144016" cy="144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612DAACE-93E3-404A-BF00-8EDA718751EA}"/>
              </a:ext>
            </a:extLst>
          </p:cNvPr>
          <p:cNvCxnSpPr>
            <a:cxnSpLocks/>
            <a:stCxn id="7" idx="4"/>
          </p:cNvCxnSpPr>
          <p:nvPr/>
        </p:nvCxnSpPr>
        <p:spPr>
          <a:xfrm>
            <a:off x="2699792" y="4941168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69160BF9-4DC9-4375-AE68-D5C3727C16D6}"/>
              </a:ext>
            </a:extLst>
          </p:cNvPr>
          <p:cNvSpPr txBox="1"/>
          <p:nvPr/>
        </p:nvSpPr>
        <p:spPr>
          <a:xfrm>
            <a:off x="2321497" y="5497777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London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63DD4817-3C78-4C4A-9E68-B957BD80D5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" t="24062" r="107" b="6231"/>
          <a:stretch/>
        </p:blipFill>
        <p:spPr>
          <a:xfrm>
            <a:off x="413791" y="347070"/>
            <a:ext cx="1925961" cy="858053"/>
          </a:xfrm>
          <a:prstGeom prst="rect">
            <a:avLst/>
          </a:prstGeom>
        </p:spPr>
      </p:pic>
      <p:sp>
        <p:nvSpPr>
          <p:cNvPr id="16" name="Title 5">
            <a:extLst>
              <a:ext uri="{FF2B5EF4-FFF2-40B4-BE49-F238E27FC236}">
                <a16:creationId xmlns:a16="http://schemas.microsoft.com/office/drawing/2014/main" xmlns="" id="{F60BEAEF-F856-4232-8233-DE3AAC780F58}"/>
              </a:ext>
            </a:extLst>
          </p:cNvPr>
          <p:cNvSpPr txBox="1">
            <a:spLocks/>
          </p:cNvSpPr>
          <p:nvPr/>
        </p:nvSpPr>
        <p:spPr bwMode="auto">
          <a:xfrm>
            <a:off x="8604448" y="6165304"/>
            <a:ext cx="651992" cy="80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6123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chester Skyline 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589" y="0"/>
            <a:ext cx="9180512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2875248"/>
            <a:ext cx="8043387" cy="841784"/>
          </a:xfrm>
        </p:spPr>
        <p:txBody>
          <a:bodyPr/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伦敦大学学院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University College of London</a:t>
            </a:r>
            <a:b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CN" sz="2800" b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lang="en-US" altLang="zh-CN" sz="2800" b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2800" b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建校于</a:t>
            </a:r>
            <a:r>
              <a:rPr lang="en-US" altLang="zh-CN" sz="2800" b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1826</a:t>
            </a:r>
            <a:r>
              <a:rPr lang="zh-CN" altLang="en-US" sz="2800" b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年，位于英国伦敦，是一所世界著名顶尖高等学府，世界前</a:t>
            </a:r>
            <a:r>
              <a:rPr lang="en-US" altLang="zh-CN" sz="2800" b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r>
              <a:rPr lang="zh-CN" altLang="en-US" sz="2800" b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强名校，为享有顶级声誉的综合研究型大学。</a:t>
            </a:r>
            <a:r>
              <a:rPr lang="en-US" altLang="zh-CN" sz="2800" b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lang="en-US" altLang="zh-CN" sz="2800" b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2800" b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它是伦敦大学联盟的创校学院，与剑桥大学、牛津大学、帝国理工学院、伦敦政治经济学院并称</a:t>
            </a:r>
            <a:r>
              <a:rPr lang="en-US" altLang="zh-CN" sz="2800" b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"G5</a:t>
            </a:r>
            <a:r>
              <a:rPr lang="zh-CN" altLang="en-US" sz="2800" b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超级精英大学</a:t>
            </a:r>
            <a:r>
              <a:rPr lang="en-US" altLang="zh-CN" sz="2800" b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"</a:t>
            </a:r>
            <a:r>
              <a:rPr lang="zh-CN" altLang="en-US" sz="2800" b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。英国金三角名校，罗素集团成员，</a:t>
            </a:r>
            <a:r>
              <a:rPr lang="en-US" altLang="zh-CN" sz="2800" b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SES-5</a:t>
            </a:r>
            <a:r>
              <a:rPr lang="zh-CN" altLang="en-US" sz="2800" b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成员。</a:t>
            </a:r>
            <a:endParaRPr lang="en-GB" sz="28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8510931" y="6057528"/>
            <a:ext cx="651992" cy="80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B9B9A22-0B78-49ED-B7A6-1E29E61720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 t="24062" r="6937" b="24943"/>
          <a:stretch/>
        </p:blipFill>
        <p:spPr>
          <a:xfrm>
            <a:off x="539552" y="404664"/>
            <a:ext cx="1641783" cy="648072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xmlns="" id="{906A4188-6588-4E8A-8E38-A7E55CAE7122}"/>
              </a:ext>
            </a:extLst>
          </p:cNvPr>
          <p:cNvSpPr txBox="1">
            <a:spLocks/>
          </p:cNvSpPr>
          <p:nvPr/>
        </p:nvSpPr>
        <p:spPr bwMode="auto">
          <a:xfrm>
            <a:off x="8604448" y="6165304"/>
            <a:ext cx="651992" cy="80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50554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61605" y="404664"/>
            <a:ext cx="2753325" cy="1080120"/>
          </a:xfrm>
        </p:spPr>
        <p:txBody>
          <a:bodyPr/>
          <a:lstStyle/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光辉的历史</a:t>
            </a:r>
            <a:r>
              <a:rPr lang="zh-CN" altLang="en-US" sz="2800" b="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界著名</a:t>
            </a:r>
            <a:endParaRPr lang="en-GB" sz="28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8510931" y="6057528"/>
            <a:ext cx="651992" cy="80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xmlns="" id="{906A4188-6588-4E8A-8E38-A7E55CAE7122}"/>
              </a:ext>
            </a:extLst>
          </p:cNvPr>
          <p:cNvSpPr txBox="1">
            <a:spLocks/>
          </p:cNvSpPr>
          <p:nvPr/>
        </p:nvSpPr>
        <p:spPr bwMode="auto">
          <a:xfrm>
            <a:off x="8604448" y="6165304"/>
            <a:ext cx="651992" cy="80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dirty="0"/>
              <a:t>2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2875CABE-C992-423B-A659-D793B5B8B3A2}"/>
              </a:ext>
            </a:extLst>
          </p:cNvPr>
          <p:cNvSpPr txBox="1"/>
          <p:nvPr/>
        </p:nvSpPr>
        <p:spPr>
          <a:xfrm>
            <a:off x="4067944" y="19180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6858E6A1-ADED-4550-A782-8E05A5630727}"/>
              </a:ext>
            </a:extLst>
          </p:cNvPr>
          <p:cNvSpPr/>
          <p:nvPr/>
        </p:nvSpPr>
        <p:spPr>
          <a:xfrm>
            <a:off x="3131840" y="1478393"/>
            <a:ext cx="51845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伦敦大学学院的校友及教员中共诞生了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33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位诺贝尔奖获得者和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位菲尔兹奖获得者。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学校还培养了科学、政治以及文化等多个领域的名人如“光纤之父” 高锟，“电话通讯之父”亚历山大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·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贝尔，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DNA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发现者“生物分子学之父”弗朗西斯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·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克里克，文学大师泰戈尔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印度国父圣雄甘地，日本近代政治家伊藤博文等</a:t>
            </a:r>
            <a:endParaRPr 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50ABC02-6D2F-49FE-B057-7928741FFB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" t="24062" r="107" b="6231"/>
          <a:stretch/>
        </p:blipFill>
        <p:spPr>
          <a:xfrm>
            <a:off x="413791" y="347070"/>
            <a:ext cx="1925961" cy="858053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EFFBEE90-0462-491C-95C9-3200F6224964}"/>
              </a:ext>
            </a:extLst>
          </p:cNvPr>
          <p:cNvGrpSpPr/>
          <p:nvPr/>
        </p:nvGrpSpPr>
        <p:grpSpPr>
          <a:xfrm>
            <a:off x="413791" y="2287409"/>
            <a:ext cx="2196245" cy="2303336"/>
            <a:chOff x="413791" y="2287409"/>
            <a:chExt cx="2196245" cy="230333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8D2BA78B-19F1-48B3-A00F-6D73A377FE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" b="402"/>
            <a:stretch/>
          </p:blipFill>
          <p:spPr>
            <a:xfrm>
              <a:off x="630324" y="2287409"/>
              <a:ext cx="1979712" cy="1928937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3A53D6C7-677A-4CB9-BD31-C8F8013B7AC5}"/>
                </a:ext>
              </a:extLst>
            </p:cNvPr>
            <p:cNvSpPr/>
            <p:nvPr/>
          </p:nvSpPr>
          <p:spPr>
            <a:xfrm>
              <a:off x="413791" y="4005064"/>
              <a:ext cx="629817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CC550C83-EACC-46AE-8C3C-511000D31B6F}"/>
                </a:ext>
              </a:extLst>
            </p:cNvPr>
            <p:cNvSpPr/>
            <p:nvPr/>
          </p:nvSpPr>
          <p:spPr>
            <a:xfrm>
              <a:off x="1903838" y="4158697"/>
              <a:ext cx="706198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itle 5">
            <a:extLst>
              <a:ext uri="{FF2B5EF4-FFF2-40B4-BE49-F238E27FC236}">
                <a16:creationId xmlns:a16="http://schemas.microsoft.com/office/drawing/2014/main" xmlns="" id="{FFFE4288-6A43-4B66-B734-EDD3E390EC37}"/>
              </a:ext>
            </a:extLst>
          </p:cNvPr>
          <p:cNvSpPr txBox="1">
            <a:spLocks/>
          </p:cNvSpPr>
          <p:nvPr/>
        </p:nvSpPr>
        <p:spPr bwMode="auto">
          <a:xfrm>
            <a:off x="8617346" y="6165304"/>
            <a:ext cx="651992" cy="80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05643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64261" y="276429"/>
            <a:ext cx="2753325" cy="1080120"/>
          </a:xfrm>
        </p:spPr>
        <p:txBody>
          <a:bodyPr/>
          <a:lstStyle/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世界排名前列</a:t>
            </a:r>
            <a:endParaRPr lang="en-GB" sz="28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8510931" y="6057528"/>
            <a:ext cx="651992" cy="80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xmlns="" id="{906A4188-6588-4E8A-8E38-A7E55CAE7122}"/>
              </a:ext>
            </a:extLst>
          </p:cNvPr>
          <p:cNvSpPr txBox="1">
            <a:spLocks/>
          </p:cNvSpPr>
          <p:nvPr/>
        </p:nvSpPr>
        <p:spPr bwMode="auto">
          <a:xfrm>
            <a:off x="8604448" y="6165304"/>
            <a:ext cx="651992" cy="80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dirty="0"/>
              <a:t>2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2875CABE-C992-423B-A659-D793B5B8B3A2}"/>
              </a:ext>
            </a:extLst>
          </p:cNvPr>
          <p:cNvSpPr txBox="1"/>
          <p:nvPr/>
        </p:nvSpPr>
        <p:spPr>
          <a:xfrm>
            <a:off x="4067944" y="19180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6858E6A1-ADED-4550-A782-8E05A5630727}"/>
              </a:ext>
            </a:extLst>
          </p:cNvPr>
          <p:cNvSpPr/>
          <p:nvPr/>
        </p:nvSpPr>
        <p:spPr>
          <a:xfrm>
            <a:off x="395536" y="1464325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2018 QS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世界大学排名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E94737D-7E9B-4D84-9F42-2AF507C20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35583"/>
            <a:ext cx="4143953" cy="435353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4A207092-27B2-48A3-A9FD-8ABBC3220BE9}"/>
              </a:ext>
            </a:extLst>
          </p:cNvPr>
          <p:cNvSpPr/>
          <p:nvPr/>
        </p:nvSpPr>
        <p:spPr>
          <a:xfrm>
            <a:off x="163256" y="4653136"/>
            <a:ext cx="4608512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A0D6F3BE-80B1-4D37-A967-D29627713014}"/>
              </a:ext>
            </a:extLst>
          </p:cNvPr>
          <p:cNvSpPr/>
          <p:nvPr/>
        </p:nvSpPr>
        <p:spPr>
          <a:xfrm>
            <a:off x="4853352" y="1464325"/>
            <a:ext cx="380827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2017</a:t>
            </a:r>
            <a:r>
              <a:rPr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年上海交大世界大学学术排名（</a:t>
            </a:r>
            <a:r>
              <a:rPr lang="en-US" altLang="zh-CN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ARWU</a:t>
            </a:r>
            <a:r>
              <a:rPr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）中位列世界第</a:t>
            </a:r>
            <a:r>
              <a:rPr lang="en-US" altLang="zh-CN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16</a:t>
            </a:r>
            <a:r>
              <a:rPr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名，英国第</a:t>
            </a:r>
            <a:r>
              <a:rPr lang="en-US" altLang="zh-CN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名；</a:t>
            </a:r>
            <a:endParaRPr lang="en-US" altLang="zh-CN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2017</a:t>
            </a:r>
            <a:r>
              <a:rPr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年泰晤士高等教育世界大学排名位列世界第</a:t>
            </a:r>
            <a:r>
              <a:rPr lang="en-US" altLang="zh-CN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15</a:t>
            </a:r>
            <a:r>
              <a:rPr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名，英国第</a:t>
            </a:r>
            <a:r>
              <a:rPr lang="en-US" altLang="zh-CN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名；</a:t>
            </a:r>
            <a:endParaRPr lang="en-US" altLang="zh-CN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在由英国官方</a:t>
            </a:r>
            <a:r>
              <a:rPr lang="en-US" altLang="zh-CN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2014</a:t>
            </a:r>
            <a:r>
              <a:rPr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年大学科研水平排名（</a:t>
            </a:r>
            <a:r>
              <a:rPr lang="en-US" altLang="zh-CN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REF</a:t>
            </a:r>
            <a:r>
              <a:rPr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）中，伦敦大学学院位列全英第</a:t>
            </a:r>
            <a:r>
              <a:rPr lang="en-US" altLang="zh-CN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名，仅次于牛津大学。</a:t>
            </a:r>
            <a:endParaRPr lang="en-US" altLang="zh-CN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0AC7E828-FD69-442E-A9A9-4029FC84EB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" t="24062" r="107" b="6231"/>
          <a:stretch/>
        </p:blipFill>
        <p:spPr>
          <a:xfrm>
            <a:off x="413791" y="347070"/>
            <a:ext cx="1925961" cy="858053"/>
          </a:xfrm>
          <a:prstGeom prst="rect">
            <a:avLst/>
          </a:prstGeom>
        </p:spPr>
      </p:pic>
      <p:sp>
        <p:nvSpPr>
          <p:cNvPr id="14" name="Title 5">
            <a:extLst>
              <a:ext uri="{FF2B5EF4-FFF2-40B4-BE49-F238E27FC236}">
                <a16:creationId xmlns:a16="http://schemas.microsoft.com/office/drawing/2014/main" xmlns="" id="{A5FEC26C-49D0-429C-AC80-2D7C181AC77F}"/>
              </a:ext>
            </a:extLst>
          </p:cNvPr>
          <p:cNvSpPr txBox="1">
            <a:spLocks/>
          </p:cNvSpPr>
          <p:nvPr/>
        </p:nvSpPr>
        <p:spPr bwMode="auto">
          <a:xfrm>
            <a:off x="8617346" y="6165304"/>
            <a:ext cx="651992" cy="80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59559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61605" y="188640"/>
            <a:ext cx="2753325" cy="1080120"/>
          </a:xfrm>
        </p:spPr>
        <p:txBody>
          <a:bodyPr/>
          <a:lstStyle/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世界专业排名</a:t>
            </a:r>
            <a:endParaRPr lang="en-GB" sz="28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8510931" y="6057528"/>
            <a:ext cx="651992" cy="80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xmlns="" id="{906A4188-6588-4E8A-8E38-A7E55CAE7122}"/>
              </a:ext>
            </a:extLst>
          </p:cNvPr>
          <p:cNvSpPr txBox="1">
            <a:spLocks/>
          </p:cNvSpPr>
          <p:nvPr/>
        </p:nvSpPr>
        <p:spPr bwMode="auto">
          <a:xfrm>
            <a:off x="8604448" y="6165304"/>
            <a:ext cx="651992" cy="80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dirty="0"/>
              <a:t>2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2875CABE-C992-423B-A659-D793B5B8B3A2}"/>
              </a:ext>
            </a:extLst>
          </p:cNvPr>
          <p:cNvSpPr txBox="1"/>
          <p:nvPr/>
        </p:nvSpPr>
        <p:spPr>
          <a:xfrm>
            <a:off x="4067944" y="19180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29932585-3DDD-4861-9AF9-6FB0998D5F85}"/>
              </a:ext>
            </a:extLst>
          </p:cNvPr>
          <p:cNvSpPr/>
          <p:nvPr/>
        </p:nvSpPr>
        <p:spPr>
          <a:xfrm>
            <a:off x="1376771" y="1916832"/>
            <a:ext cx="703122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会计排名第三，金融排名第二，投资银行排名第二（</a:t>
            </a:r>
            <a:r>
              <a:rPr 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L</a:t>
            </a:r>
            <a:r>
              <a:rPr lang="en-US" altLang="zh-CN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inkedIn</a:t>
            </a:r>
            <a:r>
              <a:rPr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英国大学商学院专业排名）</a:t>
            </a:r>
            <a:endParaRPr lang="en-US" altLang="zh-CN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计算机科学专业排名全欧洲第二，全英国第一</a:t>
            </a:r>
            <a:endParaRPr lang="en-US" altLang="zh-CN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（</a:t>
            </a:r>
            <a:r>
              <a:rPr lang="en-US" altLang="zh-CN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US. News</a:t>
            </a:r>
            <a:r>
              <a:rPr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世界大学排名）</a:t>
            </a:r>
            <a:endParaRPr lang="en-US" altLang="zh-CN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教育学英国排名第一，人类学英国排名第四</a:t>
            </a:r>
            <a:endParaRPr lang="en-US" altLang="zh-CN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（</a:t>
            </a:r>
            <a:r>
              <a:rPr lang="en-US" altLang="zh-CN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QS</a:t>
            </a:r>
            <a:r>
              <a:rPr lang="zh-CN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世界大学专业排名）</a:t>
            </a:r>
            <a:endParaRPr lang="en-US" altLang="zh-CN" sz="2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D3BA6238-E4EA-4DE6-A9FA-A79B72F0F4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" t="24062" r="107" b="6231"/>
          <a:stretch/>
        </p:blipFill>
        <p:spPr>
          <a:xfrm>
            <a:off x="413791" y="347070"/>
            <a:ext cx="1925961" cy="858053"/>
          </a:xfrm>
          <a:prstGeom prst="rect">
            <a:avLst/>
          </a:prstGeom>
        </p:spPr>
      </p:pic>
      <p:sp>
        <p:nvSpPr>
          <p:cNvPr id="14" name="Title 5">
            <a:extLst>
              <a:ext uri="{FF2B5EF4-FFF2-40B4-BE49-F238E27FC236}">
                <a16:creationId xmlns:a16="http://schemas.microsoft.com/office/drawing/2014/main" xmlns="" id="{4E6507DC-4053-4AF5-9744-221BC9282305}"/>
              </a:ext>
            </a:extLst>
          </p:cNvPr>
          <p:cNvSpPr txBox="1">
            <a:spLocks/>
          </p:cNvSpPr>
          <p:nvPr/>
        </p:nvSpPr>
        <p:spPr bwMode="auto">
          <a:xfrm>
            <a:off x="8617346" y="6165304"/>
            <a:ext cx="651992" cy="80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14377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394C7373-9434-4404-B655-512EC92006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8510931" y="6057528"/>
            <a:ext cx="651992" cy="80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B9B9A22-0B78-49ED-B7A6-1E29E61720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 t="24062" r="6937" b="24943"/>
          <a:stretch/>
        </p:blipFill>
        <p:spPr>
          <a:xfrm>
            <a:off x="539552" y="404664"/>
            <a:ext cx="1641783" cy="648072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xmlns="" id="{906A4188-6588-4E8A-8E38-A7E55CAE7122}"/>
              </a:ext>
            </a:extLst>
          </p:cNvPr>
          <p:cNvSpPr txBox="1">
            <a:spLocks/>
          </p:cNvSpPr>
          <p:nvPr/>
        </p:nvSpPr>
        <p:spPr bwMode="auto">
          <a:xfrm>
            <a:off x="8604448" y="6165304"/>
            <a:ext cx="651992" cy="80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dirty="0"/>
              <a:t>6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2875CABE-C992-423B-A659-D793B5B8B3A2}"/>
              </a:ext>
            </a:extLst>
          </p:cNvPr>
          <p:cNvSpPr txBox="1"/>
          <p:nvPr/>
        </p:nvSpPr>
        <p:spPr>
          <a:xfrm>
            <a:off x="4067944" y="19180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xmlns="" id="{F3280E18-0757-49CE-8A31-C9060FDA95A4}"/>
              </a:ext>
            </a:extLst>
          </p:cNvPr>
          <p:cNvSpPr txBox="1">
            <a:spLocks/>
          </p:cNvSpPr>
          <p:nvPr/>
        </p:nvSpPr>
        <p:spPr bwMode="auto">
          <a:xfrm>
            <a:off x="-54260" y="3444095"/>
            <a:ext cx="9198260" cy="1424686"/>
          </a:xfrm>
          <a:prstGeom prst="rect">
            <a:avLst/>
          </a:prstGeom>
          <a:solidFill>
            <a:srgbClr val="EEECE1">
              <a:alpha val="67843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zh-CN" altLang="en-US" sz="4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伦敦大学学院商务英语定制项目</a:t>
            </a:r>
            <a:endParaRPr lang="en-US" sz="40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6869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3247" y="1987710"/>
            <a:ext cx="7900236" cy="4249602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在为期</a:t>
            </a:r>
            <a:r>
              <a:rPr lang="en-US" altLang="zh-CN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sz="2400" dirty="0" smtClean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周（</a:t>
            </a:r>
            <a:r>
              <a:rPr lang="en-US" altLang="zh-CN" sz="2400" dirty="0"/>
              <a:t>2018</a:t>
            </a:r>
            <a:r>
              <a:rPr lang="zh-CN" altLang="zh-CN" sz="2400" dirty="0"/>
              <a:t>年</a:t>
            </a:r>
            <a:r>
              <a:rPr lang="en-US" altLang="zh-CN" sz="2400" dirty="0"/>
              <a:t>7</a:t>
            </a:r>
            <a:r>
              <a:rPr lang="zh-CN" altLang="zh-CN" sz="2400" dirty="0"/>
              <a:t>月</a:t>
            </a:r>
            <a:r>
              <a:rPr lang="en-US" altLang="zh-CN" sz="2400" dirty="0"/>
              <a:t>23</a:t>
            </a:r>
            <a:r>
              <a:rPr lang="zh-CN" altLang="zh-CN" sz="2400" dirty="0"/>
              <a:t>日 </a:t>
            </a:r>
            <a:r>
              <a:rPr lang="en-US" altLang="zh-CN" sz="2400" dirty="0"/>
              <a:t>– 8</a:t>
            </a:r>
            <a:r>
              <a:rPr lang="zh-CN" altLang="zh-CN" sz="2400" dirty="0"/>
              <a:t>月</a:t>
            </a:r>
            <a:r>
              <a:rPr lang="en-US" altLang="zh-CN" sz="2400" dirty="0"/>
              <a:t>10</a:t>
            </a:r>
            <a:r>
              <a:rPr lang="zh-CN" altLang="zh-CN" sz="2400" dirty="0" smtClean="0"/>
              <a:t>日</a:t>
            </a:r>
            <a:r>
              <a:rPr lang="zh-CN" altLang="en-US" sz="2400" dirty="0" smtClean="0"/>
              <a:t>）</a:t>
            </a:r>
            <a:r>
              <a:rPr lang="zh-CN" altLang="en-US" sz="2400" dirty="0" smtClean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lang="zh-CN" altLang="en-US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课程中，学生将学习管理实践及沟通技巧，商业分析与决策制定课程，安排参观文化历史景点以及与商业相关的访问。</a:t>
            </a:r>
            <a:endParaRPr lang="en-US" altLang="zh-CN" sz="24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36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课程目标</a:t>
            </a:r>
            <a:endParaRPr lang="en-US" sz="36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AutoNum type="arabicPeriod"/>
            </a:pPr>
            <a:r>
              <a:rPr lang="zh-CN" altLang="en-US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发展学生的商务英语能力与技巧</a:t>
            </a:r>
            <a:endParaRPr lang="en-US" altLang="zh-CN" sz="24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AutoNum type="arabicPeriod"/>
            </a:pPr>
            <a:r>
              <a:rPr lang="zh-CN" altLang="en-US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探索商业、管理相关的议题，丰富学生对商业管理实践的知识和了解</a:t>
            </a:r>
            <a:endParaRPr lang="en-US" altLang="zh-CN" sz="24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AutoNum type="arabicPeriod"/>
            </a:pPr>
            <a:r>
              <a:rPr lang="zh-CN" altLang="en-US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参观文化历史景点及商业区域</a:t>
            </a:r>
            <a:endParaRPr lang="en-US" altLang="zh-CN" sz="24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8492008" y="6057528"/>
            <a:ext cx="651992" cy="80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404040"/>
                </a:solidFill>
              </a:rPr>
              <a:t>7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8FD568A2-7DF2-4DA2-80B3-41A28B424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47" y="1164019"/>
            <a:ext cx="5842992" cy="897705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zh-CN" altLang="en-US" sz="3600" b="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项目概况</a:t>
            </a:r>
            <a:endParaRPr lang="en-US" sz="3600" b="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E1A0CEF-7269-4BC8-8A62-25D17BF828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" t="24062" r="107" b="6231"/>
          <a:stretch/>
        </p:blipFill>
        <p:spPr>
          <a:xfrm>
            <a:off x="413791" y="347070"/>
            <a:ext cx="1925961" cy="85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53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 bwMode="auto">
          <a:xfrm>
            <a:off x="8492008" y="6057528"/>
            <a:ext cx="651992" cy="80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E1A0CEF-7269-4BC8-8A62-25D17BF828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" t="24062" r="107" b="6231"/>
          <a:stretch/>
        </p:blipFill>
        <p:spPr>
          <a:xfrm>
            <a:off x="413791" y="347070"/>
            <a:ext cx="1925961" cy="85805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4ABA4FD7-BE23-4661-8301-6AB7FE5F4537}"/>
              </a:ext>
            </a:extLst>
          </p:cNvPr>
          <p:cNvSpPr txBox="1">
            <a:spLocks/>
          </p:cNvSpPr>
          <p:nvPr/>
        </p:nvSpPr>
        <p:spPr bwMode="auto">
          <a:xfrm>
            <a:off x="5861605" y="188640"/>
            <a:ext cx="27533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课程结构</a:t>
            </a:r>
            <a:endParaRPr lang="en-GB" sz="28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xmlns="" id="{0E98739B-7F1C-4B47-A829-CACFBC215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60766"/>
              </p:ext>
            </p:extLst>
          </p:nvPr>
        </p:nvGraphicFramePr>
        <p:xfrm>
          <a:off x="622042" y="1446154"/>
          <a:ext cx="7992888" cy="443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xmlns="" val="71383903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3681891628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1496816923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3042359944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227756987"/>
                    </a:ext>
                  </a:extLst>
                </a:gridCol>
              </a:tblGrid>
              <a:tr h="5020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英语语言训练</a:t>
                      </a:r>
                      <a:endParaRPr lang="en-US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商务管理</a:t>
                      </a:r>
                      <a:endParaRPr lang="en-US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商务谈判</a:t>
                      </a:r>
                      <a:endParaRPr lang="en-US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5702470"/>
                  </a:ext>
                </a:extLst>
              </a:tr>
              <a:tr h="1188657">
                <a:tc>
                  <a:txBody>
                    <a:bodyPr/>
                    <a:lstStyle/>
                    <a:p>
                      <a:pPr marL="285750" lvl="0" indent="-285750" fontAlgn="base">
                        <a:buFont typeface="Wingdings" panose="05000000000000000000" pitchFamily="2" charset="2"/>
                        <a:buChar char="v"/>
                      </a:pPr>
                      <a:r>
                        <a:rPr lang="zh-CN" alt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词汇：股票交易、合同、谈判、辩别利弊、决策</a:t>
                      </a:r>
                      <a:endParaRPr lang="en-US" altLang="zh-CN" sz="1800" u="none" strike="noStrike" kern="1200" dirty="0">
                        <a:solidFill>
                          <a:schemeClr val="dk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marL="285750" lvl="0" indent="-285750" fontAlgn="base">
                        <a:buFont typeface="Wingdings" panose="05000000000000000000" pitchFamily="2" charset="2"/>
                        <a:buChar char="v"/>
                      </a:pPr>
                      <a:r>
                        <a:rPr lang="zh-CN" alt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语法：商务领域语境、描述工作经历、撰写报告</a:t>
                      </a:r>
                      <a:endParaRPr lang="en-US" altLang="zh-CN" sz="1800" u="none" strike="noStrike" kern="1200" dirty="0">
                        <a:solidFill>
                          <a:schemeClr val="dk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marL="285750" lvl="0" indent="-285750" fontAlgn="base">
                        <a:buFont typeface="Wingdings" panose="05000000000000000000" pitchFamily="2" charset="2"/>
                        <a:buChar char="v"/>
                      </a:pPr>
                      <a:r>
                        <a:rPr lang="zh-CN" alt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发音：如何突出会议中的重点、语调</a:t>
                      </a:r>
                      <a:endParaRPr lang="en-US" altLang="zh-CN" sz="1800" u="none" strike="noStrike" kern="1200" dirty="0">
                        <a:solidFill>
                          <a:schemeClr val="dk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marL="285750" lvl="0" indent="-285750" fontAlgn="base">
                        <a:buFont typeface="Wingdings" panose="05000000000000000000" pitchFamily="2" charset="2"/>
                        <a:buChar char="v"/>
                      </a:pPr>
                      <a:r>
                        <a:rPr lang="zh-CN" alt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技能：商务展示、谈判、商务文书与学术文书</a:t>
                      </a:r>
                      <a:endParaRPr lang="en-US" altLang="zh-CN" sz="1800" u="none" strike="noStrike" kern="1200" dirty="0">
                        <a:solidFill>
                          <a:schemeClr val="dk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endParaRPr lang="en-US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zh-CN" altLang="en-US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决策：人是如何做决策的，决策常见限制和偏见及如何避免</a:t>
                      </a:r>
                      <a:endParaRPr lang="en-US" altLang="zh-CN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zh-CN" altLang="en-US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小组讨论：分组进行决策训练，讨论利弊。学术应学会如何进行小组互动，掌握流程。讨论议题包括：</a:t>
                      </a:r>
                      <a:endParaRPr lang="en-US" altLang="zh-CN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信任</a:t>
                      </a:r>
                      <a:endParaRPr lang="en-US" altLang="zh-CN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多样性</a:t>
                      </a:r>
                      <a:endParaRPr lang="en-US" altLang="zh-CN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冲突</a:t>
                      </a:r>
                      <a:endParaRPr lang="en-US" altLang="zh-CN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创造力</a:t>
                      </a:r>
                      <a:endParaRPr lang="en-US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学习商务谈判的基础。</a:t>
                      </a:r>
                      <a:endParaRPr lang="en-US" altLang="zh-CN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r>
                        <a:rPr lang="zh-CN" altLang="en-US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主要内容包括：</a:t>
                      </a:r>
                      <a:endParaRPr lang="en-US" altLang="zh-CN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谈判的重要性</a:t>
                      </a:r>
                      <a:endParaRPr lang="en-US" altLang="zh-CN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有贡献的谈判与消极的谈判</a:t>
                      </a:r>
                      <a:endParaRPr lang="en-US" altLang="zh-CN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最佳备选方案，最低销售价格和期望价格</a:t>
                      </a:r>
                      <a:endParaRPr lang="en-US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3198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030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1100</Words>
  <Application>Microsoft Office PowerPoint</Application>
  <PresentationFormat>全屏显示(4:3)</PresentationFormat>
  <Paragraphs>142</Paragraphs>
  <Slides>15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Theme</vt:lpstr>
      <vt:lpstr>PowerPoint 演示文稿</vt:lpstr>
      <vt:lpstr>PowerPoint 演示文稿</vt:lpstr>
      <vt:lpstr>伦敦大学学院 University College of London  建校于1826年，位于英国伦敦，是一所世界著名顶尖高等学府，世界前10强名校，为享有顶级声誉的综合研究型大学。 它是伦敦大学联盟的创校学院，与剑桥大学、牛津大学、帝国理工学院、伦敦政治经济学院并称"G5超级精英大学"。英国金三角名校，罗素集团成员，SES-5成员。</vt:lpstr>
      <vt:lpstr>光辉的历史界著名</vt:lpstr>
      <vt:lpstr>世界排名前列</vt:lpstr>
      <vt:lpstr>世界专业排名</vt:lpstr>
      <vt:lpstr>PowerPoint 演示文稿</vt:lpstr>
      <vt:lpstr>项目概况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MZYSSPB2</dc:creator>
  <cp:lastModifiedBy>yang</cp:lastModifiedBy>
  <cp:revision>140</cp:revision>
  <cp:lastPrinted>2015-09-09T08:20:20Z</cp:lastPrinted>
  <dcterms:created xsi:type="dcterms:W3CDTF">2012-06-12T15:56:20Z</dcterms:created>
  <dcterms:modified xsi:type="dcterms:W3CDTF">2018-04-03T09:04:26Z</dcterms:modified>
</cp:coreProperties>
</file>