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:\Users\Michal2\01-WORKS\גרפיקה\אורי נוה\אלמנטים למצגת\Opening Slide Backgroun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" y="-833"/>
            <a:ext cx="9143999" cy="685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C:\Users\Michal2\01-WORKS\גרפיקה\אורי נוה\אלמנטים למצגת\Text B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63"/>
          <a:stretch>
            <a:fillRect/>
          </a:stretch>
        </p:blipFill>
        <p:spPr bwMode="auto">
          <a:xfrm>
            <a:off x="12801" y="2657034"/>
            <a:ext cx="7913526" cy="143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C:\Users\Michal2\01-WORKS\גרפיקה\אורי נוה\אלמנטים למצגת\ICL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93" y="569902"/>
            <a:ext cx="3078408" cy="167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400" y="4096666"/>
            <a:ext cx="7091584" cy="461913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800">
                <a:solidFill>
                  <a:srgbClr val="11184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476" y="4653136"/>
            <a:ext cx="429178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>
              <a:buNone/>
              <a:defRPr sz="1800">
                <a:solidFill>
                  <a:srgbClr val="1118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84250" y="2708006"/>
            <a:ext cx="5891213" cy="1225550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59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39"/>
            <a:ext cx="9144000" cy="6858000"/>
          </a:xfrm>
          <a:prstGeom prst="rect">
            <a:avLst/>
          </a:prstGeom>
        </p:spPr>
      </p:pic>
      <p:pic>
        <p:nvPicPr>
          <p:cNvPr id="8" name="Picture 4" descr="C:\Users\Michal2\01-WORKS\גרפיקה\אורי נוה\אלמנטים למצגת\IC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6" t="42461" b="44238"/>
          <a:stretch>
            <a:fillRect/>
          </a:stretch>
        </p:blipFill>
        <p:spPr bwMode="auto">
          <a:xfrm>
            <a:off x="146943" y="6480000"/>
            <a:ext cx="1837576" cy="34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569"/>
            <a:ext cx="8892000" cy="94651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 bwMode="auto">
          <a:xfrm>
            <a:off x="1216363" y="158569"/>
            <a:ext cx="0" cy="846000"/>
          </a:xfrm>
          <a:prstGeom prst="line">
            <a:avLst/>
          </a:prstGeom>
          <a:ln w="952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03350" y="1412776"/>
            <a:ext cx="6624638" cy="44641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>
              <a:buNone/>
              <a:defRPr sz="2400">
                <a:solidFill>
                  <a:schemeClr val="accent4">
                    <a:lumMod val="85000"/>
                    <a:lumOff val="15000"/>
                  </a:schemeClr>
                </a:solidFill>
                <a:latin typeface="+mn-lt"/>
              </a:defRPr>
            </a:lvl1pPr>
            <a:lvl2pPr marL="457200" indent="0" algn="l" rtl="0">
              <a:buNone/>
              <a:defRPr sz="2800">
                <a:solidFill>
                  <a:schemeClr val="accent3">
                    <a:lumMod val="85000"/>
                    <a:lumOff val="15000"/>
                  </a:schemeClr>
                </a:solidFill>
                <a:latin typeface="+mn-lt"/>
              </a:defRPr>
            </a:lvl2pPr>
            <a:lvl3pPr marL="914400" indent="0" algn="l" rtl="0">
              <a:buNone/>
              <a:defRPr sz="2800">
                <a:solidFill>
                  <a:schemeClr val="accent3">
                    <a:lumMod val="85000"/>
                    <a:lumOff val="15000"/>
                  </a:schemeClr>
                </a:solidFill>
                <a:latin typeface="+mn-lt"/>
              </a:defRPr>
            </a:lvl3pPr>
            <a:lvl4pPr marL="1371600" indent="0" algn="l" rtl="0">
              <a:buNone/>
              <a:defRPr sz="2800">
                <a:solidFill>
                  <a:schemeClr val="accent3">
                    <a:lumMod val="85000"/>
                    <a:lumOff val="15000"/>
                  </a:schemeClr>
                </a:solidFill>
                <a:latin typeface="+mn-lt"/>
              </a:defRPr>
            </a:lvl4pPr>
            <a:lvl5pPr marL="1828800" indent="0" algn="l" rtl="0">
              <a:buNone/>
              <a:defRPr sz="2800">
                <a:solidFill>
                  <a:schemeClr val="accent3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5"/>
          </p:nvPr>
        </p:nvSpPr>
        <p:spPr>
          <a:xfrm>
            <a:off x="8532440" y="6467052"/>
            <a:ext cx="611560" cy="432048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fld id="{8E77BD9A-B369-4F64-981B-92B42B8EAA38}" type="slidenum">
              <a:rPr lang="he-IL" smtClean="0">
                <a:solidFill>
                  <a:srgbClr val="111847"/>
                </a:solidFill>
              </a:rPr>
              <a:pPr/>
              <a:t>‹#›</a:t>
            </a:fld>
            <a:endParaRPr lang="he-IL" dirty="0">
              <a:solidFill>
                <a:srgbClr val="11184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624736" cy="729931"/>
          </a:xfrm>
          <a:prstGeom prst="rect">
            <a:avLst/>
          </a:prstGeom>
        </p:spPr>
        <p:txBody>
          <a:bodyPr/>
          <a:lstStyle>
            <a:lvl1pPr algn="l" rtl="0"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pic>
        <p:nvPicPr>
          <p:cNvPr id="14" name="Picture 13" descr="C:\Users\Michal2\01-WORKS\גרפיקה\אורי נוה\אלמנטים למצגת\LOGO.gi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9"/>
          <a:stretch>
            <a:fillRect/>
          </a:stretch>
        </p:blipFill>
        <p:spPr bwMode="auto">
          <a:xfrm>
            <a:off x="273779" y="282016"/>
            <a:ext cx="634841" cy="25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87" y="612040"/>
            <a:ext cx="702627" cy="26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592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4519905"/>
            <a:ext cx="7091584" cy="461913"/>
          </a:xfrm>
        </p:spPr>
        <p:txBody>
          <a:bodyPr anchor="ctr"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592" y="4293096"/>
            <a:ext cx="5904656" cy="432048"/>
          </a:xfrm>
        </p:spPr>
        <p:txBody>
          <a:bodyPr anchor="ctr">
            <a:noAutofit/>
          </a:bodyPr>
          <a:lstStyle/>
          <a:p>
            <a:endParaRPr lang="en-US" altLang="zh-CN" sz="2000" dirty="0" smtClean="0"/>
          </a:p>
          <a:p>
            <a:r>
              <a:rPr lang="en-US" altLang="zh-CN" sz="2000" dirty="0"/>
              <a:t>JV  CEO  Dr. Morgan Ma . </a:t>
            </a:r>
            <a:r>
              <a:rPr lang="zh-CN" altLang="en-US" sz="2000" dirty="0"/>
              <a:t>海口磷业总裁马晨博士 </a:t>
            </a:r>
            <a:endParaRPr lang="en-US" altLang="zh-CN" sz="2000" dirty="0" smtClean="0"/>
          </a:p>
          <a:p>
            <a:r>
              <a:rPr lang="en-US" altLang="zh-CN" sz="2000" dirty="0"/>
              <a:t>Dec</a:t>
            </a:r>
            <a:r>
              <a:rPr lang="en-US" altLang="zh-CN" sz="2000" dirty="0" smtClean="0"/>
              <a:t> 16th,  2015 </a:t>
            </a:r>
            <a:r>
              <a:rPr lang="zh-CN" altLang="en-US" sz="2000" dirty="0" smtClean="0"/>
              <a:t>年</a:t>
            </a:r>
            <a:r>
              <a:rPr lang="en-US" altLang="zh-CN" sz="2000" dirty="0" smtClean="0"/>
              <a:t>12</a:t>
            </a:r>
            <a:r>
              <a:rPr lang="zh-CN" altLang="en-US" sz="2000" dirty="0" smtClean="0"/>
              <a:t>月</a:t>
            </a:r>
            <a:r>
              <a:rPr lang="en-US" altLang="zh-CN" sz="2000" dirty="0" smtClean="0"/>
              <a:t>16</a:t>
            </a:r>
            <a:r>
              <a:rPr lang="zh-CN" altLang="en-US" sz="2000" dirty="0" smtClean="0"/>
              <a:t>日</a:t>
            </a:r>
            <a:r>
              <a:rPr lang="en-US" altLang="zh-CN" sz="2000" dirty="0" smtClean="0"/>
              <a:t>    </a:t>
            </a:r>
            <a:endParaRPr lang="zh-CN" altLang="en-US" sz="200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79512" y="2708920"/>
            <a:ext cx="8064896" cy="1225550"/>
          </a:xfrm>
        </p:spPr>
        <p:txBody>
          <a:bodyPr anchor="ctr">
            <a:normAutofit lnSpcReduction="10000"/>
          </a:bodyPr>
          <a:lstStyle/>
          <a:p>
            <a:endParaRPr lang="en-US" altLang="zh-CN" sz="2200" dirty="0" smtClean="0"/>
          </a:p>
          <a:p>
            <a:r>
              <a:rPr lang="en-US" altLang="zh-CN" sz="2200" dirty="0" smtClean="0"/>
              <a:t>Yunnan </a:t>
            </a:r>
            <a:r>
              <a:rPr lang="en-US" altLang="zh-CN" sz="2200" dirty="0"/>
              <a:t>Phosphate Haikou (YPH)  </a:t>
            </a:r>
            <a:r>
              <a:rPr lang="en-US" altLang="zh-CN" sz="2200" dirty="0" smtClean="0"/>
              <a:t>JV Introduction.</a:t>
            </a:r>
            <a:endParaRPr lang="en-US" altLang="zh-CN" sz="2200" dirty="0"/>
          </a:p>
          <a:p>
            <a:r>
              <a:rPr lang="zh-CN" altLang="en-US" sz="2200" dirty="0" smtClean="0"/>
              <a:t>云南磷化集团海口磷业有限公司简介</a:t>
            </a:r>
            <a:endParaRPr lang="zh-CN" altLang="en-US" sz="2200" dirty="0"/>
          </a:p>
        </p:txBody>
      </p:sp>
      <p:pic>
        <p:nvPicPr>
          <p:cNvPr id="7171" name="Picture 3" descr="C:\Users\DELL\AppData\Roaming\Tencent\Users\921500587\QQ\WinTemp\RichOle\DV95IUY$Y_DL2DRPKJ}A%)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1" y="908720"/>
            <a:ext cx="3916071" cy="1002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01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755576" y="1412776"/>
            <a:ext cx="7632848" cy="41044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rgbClr val="111847"/>
                </a:solidFill>
              </a:rPr>
              <a:t>Yunnan Phosphate Haikou Co., Ltd. (“YPH”) is a JV company of YTH and ICL. YPH was incorporated in 1</a:t>
            </a:r>
            <a:r>
              <a:rPr lang="en-US" altLang="zh-CN" sz="1600" baseline="30000" dirty="0" smtClean="0">
                <a:solidFill>
                  <a:srgbClr val="111847"/>
                </a:solidFill>
              </a:rPr>
              <a:t>st</a:t>
            </a:r>
            <a:r>
              <a:rPr lang="en-US" altLang="zh-CN" sz="1600" dirty="0" smtClean="0">
                <a:solidFill>
                  <a:srgbClr val="111847"/>
                </a:solidFill>
              </a:rPr>
              <a:t> Sep 2015 with 1.3 billion RMB registered capital, it merged 3C, Haikou Mine, YBKGT and TCKJ and now has about </a:t>
            </a:r>
            <a:r>
              <a:rPr lang="en-US" altLang="zh-CN" sz="1600" dirty="0" smtClean="0">
                <a:solidFill>
                  <a:srgbClr val="111847"/>
                </a:solidFill>
              </a:rPr>
              <a:t>2200 </a:t>
            </a:r>
            <a:r>
              <a:rPr lang="en-US" altLang="zh-CN" sz="1600" dirty="0" smtClean="0">
                <a:solidFill>
                  <a:srgbClr val="111847"/>
                </a:solidFill>
              </a:rPr>
              <a:t>employees. The head office is located in Haikou Industry Park, </a:t>
            </a:r>
            <a:r>
              <a:rPr lang="en-US" altLang="zh-CN" sz="1600" dirty="0" smtClean="0">
                <a:solidFill>
                  <a:srgbClr val="111847"/>
                </a:solidFill>
              </a:rPr>
              <a:t>Kunming, </a:t>
            </a:r>
            <a:r>
              <a:rPr lang="en-US" altLang="zh-CN" sz="1600" dirty="0" smtClean="0">
                <a:solidFill>
                  <a:srgbClr val="111847"/>
                </a:solidFill>
              </a:rPr>
              <a:t>Yunnan.  YPH devotes to develop the phosphate industrial chain and its business scope includes the procurement , mining, processing, beneficiation, marketing and sale of phosphate rock or beneficiation rock and the research and development, production, sales and distribution of phosphate acid, phosphate based fertilizers and related downstream products.</a:t>
            </a: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rgbClr val="111847"/>
                </a:solidFill>
              </a:rPr>
              <a:t>         云南磷化集团海口磷业有限公司</a:t>
            </a:r>
            <a:r>
              <a:rPr lang="zh-CN" altLang="en-US" sz="1600" dirty="0">
                <a:solidFill>
                  <a:srgbClr val="111847"/>
                </a:solidFill>
              </a:rPr>
              <a:t>，简称海口磷业，是由云天化集团和以色列化工集团出资组建的合资公司</a:t>
            </a:r>
            <a:r>
              <a:rPr lang="zh-CN" altLang="en-US" sz="1600" dirty="0" smtClean="0">
                <a:solidFill>
                  <a:srgbClr val="111847"/>
                </a:solidFill>
              </a:rPr>
              <a:t>。公司由三环、海口磷矿、贝克、天创组成，</a:t>
            </a:r>
            <a:r>
              <a:rPr lang="zh-CN" altLang="en-US" sz="1600" dirty="0">
                <a:solidFill>
                  <a:srgbClr val="111847"/>
                </a:solidFill>
              </a:rPr>
              <a:t>现有</a:t>
            </a:r>
            <a:r>
              <a:rPr lang="zh-CN" altLang="en-US" sz="1600" dirty="0" smtClean="0">
                <a:solidFill>
                  <a:srgbClr val="111847"/>
                </a:solidFill>
              </a:rPr>
              <a:t>员工总计约</a:t>
            </a:r>
            <a:r>
              <a:rPr lang="en-US" altLang="zh-CN" sz="1600" dirty="0" smtClean="0">
                <a:solidFill>
                  <a:srgbClr val="111847"/>
                </a:solidFill>
              </a:rPr>
              <a:t>2200</a:t>
            </a:r>
            <a:r>
              <a:rPr lang="zh-CN" altLang="en-US" sz="1600" dirty="0" smtClean="0">
                <a:solidFill>
                  <a:srgbClr val="111847"/>
                </a:solidFill>
              </a:rPr>
              <a:t>人。公司公司</a:t>
            </a:r>
            <a:r>
              <a:rPr lang="zh-CN" altLang="en-US" sz="1600" dirty="0">
                <a:solidFill>
                  <a:srgbClr val="111847"/>
                </a:solidFill>
              </a:rPr>
              <a:t>注册成立于</a:t>
            </a:r>
            <a:r>
              <a:rPr lang="en-US" sz="1600" dirty="0">
                <a:solidFill>
                  <a:srgbClr val="111847"/>
                </a:solidFill>
              </a:rPr>
              <a:t>2015</a:t>
            </a:r>
            <a:r>
              <a:rPr lang="zh-CN" altLang="en-US" sz="1600" dirty="0">
                <a:solidFill>
                  <a:srgbClr val="111847"/>
                </a:solidFill>
              </a:rPr>
              <a:t>年</a:t>
            </a:r>
            <a:r>
              <a:rPr lang="en-US" sz="1600" dirty="0">
                <a:solidFill>
                  <a:srgbClr val="111847"/>
                </a:solidFill>
              </a:rPr>
              <a:t>9</a:t>
            </a:r>
            <a:r>
              <a:rPr lang="zh-CN" altLang="en-US" sz="1600" dirty="0">
                <a:solidFill>
                  <a:srgbClr val="111847"/>
                </a:solidFill>
              </a:rPr>
              <a:t>月</a:t>
            </a:r>
            <a:r>
              <a:rPr lang="en-US" sz="1600" dirty="0">
                <a:solidFill>
                  <a:srgbClr val="111847"/>
                </a:solidFill>
              </a:rPr>
              <a:t>1</a:t>
            </a:r>
            <a:r>
              <a:rPr lang="zh-CN" altLang="en-US" sz="1600" dirty="0">
                <a:solidFill>
                  <a:srgbClr val="111847"/>
                </a:solidFill>
              </a:rPr>
              <a:t>日，注册资本</a:t>
            </a:r>
            <a:r>
              <a:rPr lang="en-US" sz="1600" dirty="0">
                <a:solidFill>
                  <a:srgbClr val="111847"/>
                </a:solidFill>
              </a:rPr>
              <a:t>13</a:t>
            </a:r>
            <a:r>
              <a:rPr lang="zh-CN" altLang="en-US" sz="1600" dirty="0">
                <a:solidFill>
                  <a:srgbClr val="111847"/>
                </a:solidFill>
              </a:rPr>
              <a:t>亿元</a:t>
            </a:r>
            <a:r>
              <a:rPr lang="zh-CN" altLang="en-US" sz="1600" dirty="0" smtClean="0">
                <a:solidFill>
                  <a:srgbClr val="111847"/>
                </a:solidFill>
              </a:rPr>
              <a:t>人民币</a:t>
            </a:r>
            <a:r>
              <a:rPr lang="zh-CN" altLang="en-US" sz="1600" dirty="0">
                <a:solidFill>
                  <a:srgbClr val="111847"/>
                </a:solidFill>
              </a:rPr>
              <a:t>，</a:t>
            </a:r>
            <a:r>
              <a:rPr lang="zh-CN" altLang="en-US" sz="1600" dirty="0" smtClean="0">
                <a:solidFill>
                  <a:srgbClr val="111847"/>
                </a:solidFill>
              </a:rPr>
              <a:t>总部位于云南省昆明市</a:t>
            </a:r>
            <a:r>
              <a:rPr lang="zh-CN" altLang="en-US" sz="1600" dirty="0">
                <a:solidFill>
                  <a:srgbClr val="111847"/>
                </a:solidFill>
              </a:rPr>
              <a:t>西山区海口工业园区</a:t>
            </a:r>
            <a:r>
              <a:rPr lang="zh-CN" altLang="en-US" sz="1600" dirty="0" smtClean="0">
                <a:solidFill>
                  <a:srgbClr val="111847"/>
                </a:solidFill>
              </a:rPr>
              <a:t>内。</a:t>
            </a:r>
            <a:r>
              <a:rPr lang="zh-CN" altLang="en-US" sz="1600" dirty="0">
                <a:solidFill>
                  <a:srgbClr val="111847"/>
                </a:solidFill>
              </a:rPr>
              <a:t>公司致力于磷产链发展，经营范围包括：磷矿石或浮选矿的采购、开采、加工、</a:t>
            </a:r>
            <a:r>
              <a:rPr lang="zh-CN" altLang="en-US" sz="1600" dirty="0" smtClean="0">
                <a:solidFill>
                  <a:srgbClr val="111847"/>
                </a:solidFill>
              </a:rPr>
              <a:t>选矿、营销和销售，及磷酸、磷酸盐化肥及相关下游产品的研发，生产和销售和经销。</a:t>
            </a:r>
            <a:endParaRPr lang="en-US" sz="1600" dirty="0" smtClean="0">
              <a:solidFill>
                <a:srgbClr val="111847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77BD9A-B369-4F64-981B-92B42B8EAA38}" type="slidenum">
              <a:rPr lang="he-IL" smtClean="0">
                <a:solidFill>
                  <a:srgbClr val="111847"/>
                </a:solidFill>
              </a:rPr>
              <a:pPr/>
              <a:t>2</a:t>
            </a:fld>
            <a:endParaRPr lang="he-IL" dirty="0">
              <a:solidFill>
                <a:srgbClr val="111847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 </a:t>
            </a:r>
            <a:r>
              <a:rPr lang="en-US" altLang="zh-CN" dirty="0" smtClean="0"/>
              <a:t>Brief Introduction </a:t>
            </a:r>
            <a:r>
              <a:rPr lang="zh-CN" altLang="en-US" dirty="0" smtClean="0"/>
              <a:t>公司简介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1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83568" y="1268760"/>
            <a:ext cx="7776864" cy="4608165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solidFill>
                  <a:srgbClr val="111847"/>
                </a:solidFill>
              </a:rPr>
              <a:t>Mission</a:t>
            </a:r>
            <a:r>
              <a:rPr lang="zh-CN" altLang="en-US" sz="1400" b="1" dirty="0" smtClean="0">
                <a:solidFill>
                  <a:srgbClr val="111847"/>
                </a:solidFill>
              </a:rPr>
              <a:t>使命</a:t>
            </a:r>
            <a:r>
              <a:rPr lang="en-US" sz="1400" b="1" dirty="0" smtClean="0">
                <a:solidFill>
                  <a:srgbClr val="111847"/>
                </a:solidFill>
              </a:rPr>
              <a:t>:   </a:t>
            </a:r>
            <a:endParaRPr lang="en-US" sz="1400" b="1" dirty="0">
              <a:solidFill>
                <a:srgbClr val="111847"/>
              </a:solidFill>
            </a:endParaRPr>
          </a:p>
          <a:p>
            <a:r>
              <a:rPr lang="en-US" sz="1400" dirty="0">
                <a:solidFill>
                  <a:srgbClr val="111847"/>
                </a:solidFill>
              </a:rPr>
              <a:t>The JV between ICL and YTH will create a world-class phosphate mine  </a:t>
            </a:r>
            <a:r>
              <a:rPr lang="en-US" sz="1400" dirty="0" smtClean="0">
                <a:solidFill>
                  <a:srgbClr val="111847"/>
                </a:solidFill>
              </a:rPr>
              <a:t>and  a  lead</a:t>
            </a:r>
            <a:r>
              <a:rPr lang="en-US" altLang="zh-CN" sz="1400" dirty="0" smtClean="0">
                <a:solidFill>
                  <a:srgbClr val="111847"/>
                </a:solidFill>
              </a:rPr>
              <a:t>ing</a:t>
            </a:r>
            <a:r>
              <a:rPr lang="en-US" sz="1400" dirty="0" smtClean="0">
                <a:solidFill>
                  <a:srgbClr val="111847"/>
                </a:solidFill>
              </a:rPr>
              <a:t>   </a:t>
            </a:r>
            <a:r>
              <a:rPr lang="en-US" sz="1400" dirty="0">
                <a:solidFill>
                  <a:srgbClr val="111847"/>
                </a:solidFill>
              </a:rPr>
              <a:t>global phosphate integrated operation. </a:t>
            </a:r>
            <a:endParaRPr lang="en-US" sz="1400" dirty="0" smtClean="0">
              <a:solidFill>
                <a:srgbClr val="111847"/>
              </a:solidFill>
            </a:endParaRPr>
          </a:p>
          <a:p>
            <a:r>
              <a:rPr lang="zh-CN" altLang="en-US" sz="1400" dirty="0">
                <a:solidFill>
                  <a:srgbClr val="111847"/>
                </a:solidFill>
              </a:rPr>
              <a:t>由以化和云天化合作成立的合资公司将会</a:t>
            </a:r>
            <a:r>
              <a:rPr lang="zh-CN" altLang="en-US" sz="1400" dirty="0" smtClean="0">
                <a:solidFill>
                  <a:srgbClr val="111847"/>
                </a:solidFill>
              </a:rPr>
              <a:t>打造成为世界</a:t>
            </a:r>
            <a:r>
              <a:rPr lang="zh-CN" altLang="en-US" sz="1400" dirty="0">
                <a:solidFill>
                  <a:srgbClr val="111847"/>
                </a:solidFill>
              </a:rPr>
              <a:t>一流的磷矿</a:t>
            </a:r>
            <a:r>
              <a:rPr lang="zh-CN" altLang="en-US" sz="1400" dirty="0" smtClean="0">
                <a:solidFill>
                  <a:srgbClr val="111847"/>
                </a:solidFill>
              </a:rPr>
              <a:t>，以及领先的磷化工联合体。</a:t>
            </a:r>
            <a:endParaRPr lang="en-US" sz="1400" dirty="0">
              <a:solidFill>
                <a:srgbClr val="111847"/>
              </a:solidFill>
            </a:endParaRPr>
          </a:p>
          <a:p>
            <a:endParaRPr lang="en-US" sz="1400" dirty="0">
              <a:solidFill>
                <a:srgbClr val="111847"/>
              </a:solidFill>
            </a:endParaRPr>
          </a:p>
          <a:p>
            <a:r>
              <a:rPr lang="en-US" sz="1400" b="1" dirty="0" smtClean="0">
                <a:solidFill>
                  <a:srgbClr val="111847"/>
                </a:solidFill>
              </a:rPr>
              <a:t>Vision</a:t>
            </a:r>
            <a:r>
              <a:rPr lang="zh-CN" altLang="en-US" sz="1400" b="1" dirty="0">
                <a:solidFill>
                  <a:srgbClr val="111847"/>
                </a:solidFill>
              </a:rPr>
              <a:t>愿景</a:t>
            </a:r>
            <a:r>
              <a:rPr lang="en-US" sz="1400" b="1" dirty="0" smtClean="0">
                <a:solidFill>
                  <a:srgbClr val="111847"/>
                </a:solidFill>
              </a:rPr>
              <a:t>:</a:t>
            </a:r>
          </a:p>
          <a:p>
            <a:r>
              <a:rPr lang="en-US" sz="1400" dirty="0" smtClean="0">
                <a:solidFill>
                  <a:srgbClr val="111847"/>
                </a:solidFill>
              </a:rPr>
              <a:t>Within 5 years, the specialty fertilizers and also chemicals shall reach more than 50% of total its sales. </a:t>
            </a:r>
            <a:r>
              <a:rPr lang="en-US" altLang="zh-CN" sz="1400" dirty="0" smtClean="0">
                <a:solidFill>
                  <a:srgbClr val="111847"/>
                </a:solidFill>
              </a:rPr>
              <a:t>EBIT should be above industrial average.</a:t>
            </a:r>
            <a:endParaRPr lang="en-US" sz="1400" dirty="0" smtClean="0">
              <a:solidFill>
                <a:srgbClr val="111847"/>
              </a:solidFill>
            </a:endParaRPr>
          </a:p>
          <a:p>
            <a:r>
              <a:rPr lang="en-US" altLang="zh-CN" sz="1400" dirty="0" smtClean="0">
                <a:solidFill>
                  <a:srgbClr val="111847"/>
                </a:solidFill>
              </a:rPr>
              <a:t>5</a:t>
            </a:r>
            <a:r>
              <a:rPr lang="zh-CN" altLang="en-US" sz="1400" dirty="0" smtClean="0">
                <a:solidFill>
                  <a:srgbClr val="111847"/>
                </a:solidFill>
              </a:rPr>
              <a:t>年内，特肥和化工产品超过总销售额的</a:t>
            </a:r>
            <a:r>
              <a:rPr lang="en-US" altLang="zh-CN" sz="1400" dirty="0" smtClean="0">
                <a:solidFill>
                  <a:srgbClr val="111847"/>
                </a:solidFill>
              </a:rPr>
              <a:t>50%</a:t>
            </a:r>
            <a:r>
              <a:rPr lang="zh-CN" altLang="en-US" sz="1400" dirty="0">
                <a:solidFill>
                  <a:srgbClr val="111847"/>
                </a:solidFill>
              </a:rPr>
              <a:t>；合资公司</a:t>
            </a:r>
            <a:r>
              <a:rPr lang="zh-CN" altLang="en-US" sz="1400" dirty="0" smtClean="0">
                <a:solidFill>
                  <a:srgbClr val="111847"/>
                </a:solidFill>
              </a:rPr>
              <a:t>的</a:t>
            </a:r>
            <a:r>
              <a:rPr lang="zh-CN" altLang="en-US" sz="1400" dirty="0">
                <a:solidFill>
                  <a:srgbClr val="111847"/>
                </a:solidFill>
              </a:rPr>
              <a:t>税前</a:t>
            </a:r>
            <a:r>
              <a:rPr lang="zh-CN" altLang="en-US" sz="1400" dirty="0" smtClean="0">
                <a:solidFill>
                  <a:srgbClr val="111847"/>
                </a:solidFill>
              </a:rPr>
              <a:t>利润</a:t>
            </a:r>
            <a:r>
              <a:rPr lang="zh-CN" altLang="en-US" sz="1400" dirty="0">
                <a:solidFill>
                  <a:srgbClr val="111847"/>
                </a:solidFill>
              </a:rPr>
              <a:t>要高于</a:t>
            </a:r>
            <a:r>
              <a:rPr lang="zh-CN" altLang="en-US" sz="1400" dirty="0" smtClean="0">
                <a:solidFill>
                  <a:srgbClr val="111847"/>
                </a:solidFill>
              </a:rPr>
              <a:t>业内平均水平。</a:t>
            </a:r>
            <a:endParaRPr lang="en-US" sz="1400" dirty="0" smtClean="0">
              <a:solidFill>
                <a:srgbClr val="111847"/>
              </a:solidFill>
            </a:endParaRPr>
          </a:p>
          <a:p>
            <a:endParaRPr lang="en-US" sz="1400" dirty="0">
              <a:solidFill>
                <a:srgbClr val="111847"/>
              </a:solidFill>
            </a:endParaRPr>
          </a:p>
          <a:p>
            <a:r>
              <a:rPr lang="en-US" sz="1400" b="1" dirty="0">
                <a:solidFill>
                  <a:srgbClr val="111847"/>
                </a:solidFill>
              </a:rPr>
              <a:t>Key  </a:t>
            </a:r>
            <a:r>
              <a:rPr lang="en-US" sz="1400" b="1" dirty="0" smtClean="0">
                <a:solidFill>
                  <a:srgbClr val="111847"/>
                </a:solidFill>
              </a:rPr>
              <a:t>Strategies </a:t>
            </a:r>
            <a:r>
              <a:rPr lang="zh-CN" altLang="en-US" sz="1400" b="1" dirty="0" smtClean="0">
                <a:solidFill>
                  <a:srgbClr val="111847"/>
                </a:solidFill>
              </a:rPr>
              <a:t>主要战略</a:t>
            </a:r>
            <a:r>
              <a:rPr lang="en-US" sz="1400" b="1" dirty="0" smtClean="0">
                <a:solidFill>
                  <a:srgbClr val="111847"/>
                </a:solidFill>
              </a:rPr>
              <a:t>:  </a:t>
            </a:r>
          </a:p>
          <a:p>
            <a:endParaRPr lang="en-US" sz="1400" dirty="0">
              <a:solidFill>
                <a:srgbClr val="111847"/>
              </a:solidFill>
            </a:endParaRPr>
          </a:p>
          <a:p>
            <a:r>
              <a:rPr lang="en-US" sz="1400" dirty="0" smtClean="0">
                <a:solidFill>
                  <a:srgbClr val="111847"/>
                </a:solidFill>
              </a:rPr>
              <a:t>-      Build  </a:t>
            </a:r>
            <a:r>
              <a:rPr lang="en-US" sz="1400" dirty="0">
                <a:solidFill>
                  <a:srgbClr val="111847"/>
                </a:solidFill>
              </a:rPr>
              <a:t>and  enhance  Specialty  Fertilizer/Chemical  Business  capabilities</a:t>
            </a:r>
            <a:r>
              <a:rPr lang="en-US" sz="1400" dirty="0" smtClean="0">
                <a:solidFill>
                  <a:srgbClr val="111847"/>
                </a:solidFill>
              </a:rPr>
              <a:t>.</a:t>
            </a:r>
          </a:p>
          <a:p>
            <a:r>
              <a:rPr lang="en-US" sz="1400" dirty="0">
                <a:solidFill>
                  <a:srgbClr val="111847"/>
                </a:solidFill>
              </a:rPr>
              <a:t> </a:t>
            </a:r>
            <a:r>
              <a:rPr lang="zh-CN" altLang="en-US" sz="1400" dirty="0">
                <a:solidFill>
                  <a:srgbClr val="111847"/>
                </a:solidFill>
              </a:rPr>
              <a:t> </a:t>
            </a:r>
            <a:r>
              <a:rPr lang="zh-CN" altLang="en-US" sz="1400" dirty="0" smtClean="0">
                <a:solidFill>
                  <a:srgbClr val="111847"/>
                </a:solidFill>
              </a:rPr>
              <a:t>     建立并提高特肥</a:t>
            </a:r>
            <a:r>
              <a:rPr lang="en-US" altLang="zh-CN" sz="1400" dirty="0" smtClean="0">
                <a:solidFill>
                  <a:srgbClr val="111847"/>
                </a:solidFill>
              </a:rPr>
              <a:t>/</a:t>
            </a:r>
            <a:r>
              <a:rPr lang="zh-CN" altLang="en-US" sz="1400" dirty="0" smtClean="0">
                <a:solidFill>
                  <a:srgbClr val="111847"/>
                </a:solidFill>
              </a:rPr>
              <a:t>化工业务产能</a:t>
            </a:r>
            <a:endParaRPr lang="en-US" sz="1400" dirty="0">
              <a:solidFill>
                <a:srgbClr val="111847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rgbClr val="111847"/>
                </a:solidFill>
              </a:rPr>
              <a:t>Enhance the efficient of  current operations through mainly   technical  improvement </a:t>
            </a:r>
            <a:r>
              <a:rPr lang="en-US" sz="1400" dirty="0" smtClean="0">
                <a:solidFill>
                  <a:srgbClr val="111847"/>
                </a:solidFill>
              </a:rPr>
              <a:t>and  </a:t>
            </a:r>
            <a:r>
              <a:rPr lang="en-US" sz="1400" dirty="0">
                <a:solidFill>
                  <a:srgbClr val="111847"/>
                </a:solidFill>
              </a:rPr>
              <a:t>optimization</a:t>
            </a:r>
            <a:r>
              <a:rPr lang="en-US" sz="1400" dirty="0" smtClean="0">
                <a:solidFill>
                  <a:srgbClr val="111847"/>
                </a:solidFill>
              </a:rPr>
              <a:t>.</a:t>
            </a:r>
          </a:p>
          <a:p>
            <a:r>
              <a:rPr lang="en-US" sz="1400" dirty="0">
                <a:solidFill>
                  <a:srgbClr val="111847"/>
                </a:solidFill>
              </a:rPr>
              <a:t> </a:t>
            </a:r>
            <a:r>
              <a:rPr lang="en-US" sz="1400" dirty="0" smtClean="0">
                <a:solidFill>
                  <a:srgbClr val="111847"/>
                </a:solidFill>
              </a:rPr>
              <a:t>      </a:t>
            </a:r>
            <a:r>
              <a:rPr lang="zh-CN" altLang="en-US" sz="1400" dirty="0" smtClean="0">
                <a:solidFill>
                  <a:srgbClr val="111847"/>
                </a:solidFill>
              </a:rPr>
              <a:t>通过技改和优化提高现有装置运行效率</a:t>
            </a:r>
            <a:endParaRPr lang="en-US" sz="1400" dirty="0">
              <a:solidFill>
                <a:srgbClr val="111847"/>
              </a:solidFill>
            </a:endParaRPr>
          </a:p>
          <a:p>
            <a:r>
              <a:rPr lang="en-US" sz="1400" dirty="0" smtClean="0">
                <a:solidFill>
                  <a:srgbClr val="111847"/>
                </a:solidFill>
              </a:rPr>
              <a:t>-      Implement  new </a:t>
            </a:r>
            <a:r>
              <a:rPr lang="en-US" sz="1400" dirty="0">
                <a:solidFill>
                  <a:srgbClr val="111847"/>
                </a:solidFill>
              </a:rPr>
              <a:t>technology and capacity </a:t>
            </a:r>
            <a:r>
              <a:rPr lang="en-US" sz="1400" dirty="0" smtClean="0">
                <a:solidFill>
                  <a:srgbClr val="111847"/>
                </a:solidFill>
              </a:rPr>
              <a:t>(Food grade WPA)</a:t>
            </a:r>
          </a:p>
          <a:p>
            <a:r>
              <a:rPr lang="en-US" sz="1400" dirty="0">
                <a:solidFill>
                  <a:srgbClr val="111847"/>
                </a:solidFill>
              </a:rPr>
              <a:t> </a:t>
            </a:r>
            <a:r>
              <a:rPr lang="en-US" sz="1400" dirty="0" smtClean="0">
                <a:solidFill>
                  <a:srgbClr val="111847"/>
                </a:solidFill>
              </a:rPr>
              <a:t>       </a:t>
            </a:r>
            <a:r>
              <a:rPr lang="zh-CN" altLang="en-US" sz="1400" dirty="0" smtClean="0">
                <a:solidFill>
                  <a:srgbClr val="111847"/>
                </a:solidFill>
              </a:rPr>
              <a:t>投资新技术和产能（白酸）</a:t>
            </a:r>
            <a:endParaRPr lang="en-US" altLang="zh-CN" sz="1400" dirty="0" smtClean="0">
              <a:solidFill>
                <a:srgbClr val="111847"/>
              </a:solidFill>
            </a:endParaRPr>
          </a:p>
          <a:p>
            <a:r>
              <a:rPr lang="en-US" altLang="zh-CN" sz="1400" dirty="0" smtClean="0">
                <a:solidFill>
                  <a:srgbClr val="111847"/>
                </a:solidFill>
              </a:rPr>
              <a:t>-      Optimize </a:t>
            </a:r>
            <a:r>
              <a:rPr lang="en-US" altLang="zh-CN" sz="1400" dirty="0">
                <a:solidFill>
                  <a:srgbClr val="111847"/>
                </a:solidFill>
              </a:rPr>
              <a:t>o</a:t>
            </a:r>
            <a:r>
              <a:rPr lang="en-US" altLang="zh-CN" sz="1400" dirty="0" smtClean="0">
                <a:solidFill>
                  <a:srgbClr val="111847"/>
                </a:solidFill>
              </a:rPr>
              <a:t>rganization and process to enhance efficiency</a:t>
            </a:r>
          </a:p>
          <a:p>
            <a:r>
              <a:rPr lang="en-US" altLang="zh-CN" sz="1400" dirty="0" smtClean="0">
                <a:solidFill>
                  <a:srgbClr val="111847"/>
                </a:solidFill>
              </a:rPr>
              <a:t>-      </a:t>
            </a:r>
            <a:r>
              <a:rPr lang="zh-CN" altLang="en-US" sz="1400" dirty="0" smtClean="0">
                <a:solidFill>
                  <a:srgbClr val="111847"/>
                </a:solidFill>
              </a:rPr>
              <a:t>优化组织结构和流程提高效率。</a:t>
            </a:r>
            <a:endParaRPr lang="en-US" altLang="zh-CN" sz="1400" dirty="0" smtClean="0">
              <a:solidFill>
                <a:srgbClr val="111847"/>
              </a:solidFill>
            </a:endParaRPr>
          </a:p>
          <a:p>
            <a:r>
              <a:rPr lang="en-US" sz="1400" dirty="0" smtClean="0">
                <a:solidFill>
                  <a:srgbClr val="111847"/>
                </a:solidFill>
              </a:rPr>
              <a:t> </a:t>
            </a:r>
            <a:endParaRPr lang="en-US" sz="1400" dirty="0">
              <a:solidFill>
                <a:srgbClr val="111847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77BD9A-B369-4F64-981B-92B42B8EAA38}" type="slidenum">
              <a:rPr lang="he-IL" smtClean="0">
                <a:solidFill>
                  <a:srgbClr val="111847"/>
                </a:solidFill>
              </a:rPr>
              <a:pPr/>
              <a:t>3</a:t>
            </a:fld>
            <a:endParaRPr lang="he-IL" dirty="0">
              <a:solidFill>
                <a:srgbClr val="11184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624736" cy="729931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Our Mission</a:t>
            </a:r>
            <a:r>
              <a:rPr lang="en-US" sz="2400" dirty="0"/>
              <a:t>;</a:t>
            </a:r>
            <a:r>
              <a:rPr lang="en-US" sz="2400" dirty="0" smtClean="0"/>
              <a:t> Vision; Strategy</a:t>
            </a:r>
            <a:br>
              <a:rPr lang="en-US" sz="2400" dirty="0" smtClean="0"/>
            </a:br>
            <a:r>
              <a:rPr lang="zh-CN" altLang="en-US" sz="2400" dirty="0"/>
              <a:t>我们的使命</a:t>
            </a:r>
            <a:r>
              <a:rPr lang="zh-CN" altLang="en-US" sz="2400" dirty="0" smtClean="0"/>
              <a:t>，愿景和战略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727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>
          <a:xfrm>
            <a:off x="683568" y="1412776"/>
            <a:ext cx="7632848" cy="504056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111847"/>
                </a:solidFill>
              </a:rPr>
              <a:t>Production Capacity (per annual)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11847"/>
                </a:solidFill>
              </a:rPr>
              <a:t>3C: Fertilizers: </a:t>
            </a:r>
            <a:r>
              <a:rPr lang="en-US" sz="1600" dirty="0" smtClean="0">
                <a:solidFill>
                  <a:srgbClr val="111847"/>
                </a:solidFill>
              </a:rPr>
              <a:t>TSP-350kt, MAP </a:t>
            </a:r>
            <a:r>
              <a:rPr lang="en-US" altLang="zh-CN" sz="1600" dirty="0" smtClean="0">
                <a:solidFill>
                  <a:srgbClr val="111847"/>
                </a:solidFill>
              </a:rPr>
              <a:t>55%</a:t>
            </a:r>
            <a:r>
              <a:rPr lang="en-US" sz="1600" dirty="0" smtClean="0">
                <a:solidFill>
                  <a:srgbClr val="111847"/>
                </a:solidFill>
              </a:rPr>
              <a:t>-300kt, </a:t>
            </a:r>
            <a:r>
              <a:rPr lang="en-US" sz="1600" dirty="0">
                <a:solidFill>
                  <a:srgbClr val="111847"/>
                </a:solidFill>
              </a:rPr>
              <a:t>MAP 66%, 72%-</a:t>
            </a:r>
            <a:r>
              <a:rPr lang="en-US" sz="1600" dirty="0" smtClean="0">
                <a:solidFill>
                  <a:srgbClr val="111847"/>
                </a:solidFill>
              </a:rPr>
              <a:t>200kt, DAP-200kt, MKP(including 10K ton pilot plant)-70kt, </a:t>
            </a:r>
            <a:endParaRPr lang="en-US" sz="1600" dirty="0">
              <a:solidFill>
                <a:srgbClr val="111847"/>
              </a:solidFill>
            </a:endParaRPr>
          </a:p>
          <a:p>
            <a:r>
              <a:rPr lang="en-US" sz="1600" dirty="0">
                <a:solidFill>
                  <a:srgbClr val="111847"/>
                </a:solidFill>
              </a:rPr>
              <a:t>              Acid: </a:t>
            </a:r>
            <a:r>
              <a:rPr lang="en-US" sz="1600" dirty="0" smtClean="0">
                <a:solidFill>
                  <a:srgbClr val="111847"/>
                </a:solidFill>
              </a:rPr>
              <a:t>Sulfuric acid-1.7 million ton, MGA- 710kt, WPA TG-60kt</a:t>
            </a:r>
            <a:r>
              <a:rPr lang="en-US" altLang="zh-CN" sz="1600" dirty="0" smtClean="0">
                <a:solidFill>
                  <a:srgbClr val="111847"/>
                </a:solidFill>
              </a:rPr>
              <a:t> </a:t>
            </a:r>
            <a:endParaRPr lang="en-US" sz="1600" dirty="0">
              <a:solidFill>
                <a:srgbClr val="11184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11847"/>
                </a:solidFill>
              </a:rPr>
              <a:t>Haikou Mine: Total Mining Capacity-3.5 million ton, Scrubbing Plant-1 million ton, Flotation Plant-2 million 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11847"/>
                </a:solidFill>
              </a:rPr>
              <a:t>TCKJ: Calcium </a:t>
            </a:r>
            <a:r>
              <a:rPr lang="en-US" sz="1600" dirty="0" smtClean="0">
                <a:solidFill>
                  <a:srgbClr val="111847"/>
                </a:solidFill>
              </a:rPr>
              <a:t>Phosphate-30kt </a:t>
            </a:r>
            <a:r>
              <a:rPr lang="en-US" sz="1600" dirty="0">
                <a:solidFill>
                  <a:srgbClr val="111847"/>
                </a:solidFill>
              </a:rPr>
              <a:t>(including DCP and TCP)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11847"/>
                </a:solidFill>
              </a:rPr>
              <a:t>YBKGT: Defined </a:t>
            </a:r>
            <a:r>
              <a:rPr lang="en-US" sz="1600" dirty="0" smtClean="0">
                <a:solidFill>
                  <a:srgbClr val="111847"/>
                </a:solidFill>
              </a:rPr>
              <a:t>Phosphate-19kt, </a:t>
            </a:r>
            <a:r>
              <a:rPr lang="en-US" sz="1600" dirty="0">
                <a:solidFill>
                  <a:srgbClr val="111847"/>
                </a:solidFill>
              </a:rPr>
              <a:t>Blend </a:t>
            </a:r>
            <a:r>
              <a:rPr lang="en-US" sz="1600" dirty="0" smtClean="0">
                <a:solidFill>
                  <a:srgbClr val="111847"/>
                </a:solidFill>
              </a:rPr>
              <a:t>Phosphate-5kt</a:t>
            </a:r>
            <a:endParaRPr lang="en-US" sz="1600" dirty="0">
              <a:solidFill>
                <a:srgbClr val="111847"/>
              </a:solidFill>
            </a:endParaRPr>
          </a:p>
          <a:p>
            <a:endParaRPr lang="en-US" altLang="zh-CN" sz="1600" dirty="0" smtClean="0">
              <a:solidFill>
                <a:srgbClr val="111847"/>
              </a:solidFill>
            </a:endParaRPr>
          </a:p>
          <a:p>
            <a:r>
              <a:rPr lang="zh-CN" altLang="en-US" sz="1600" dirty="0" smtClean="0">
                <a:solidFill>
                  <a:srgbClr val="111847"/>
                </a:solidFill>
              </a:rPr>
              <a:t>产</a:t>
            </a:r>
            <a:r>
              <a:rPr lang="zh-CN" altLang="en-US" sz="1600" dirty="0">
                <a:solidFill>
                  <a:srgbClr val="111847"/>
                </a:solidFill>
              </a:rPr>
              <a:t>能介绍（每年）：</a:t>
            </a:r>
            <a:endParaRPr lang="en-US" altLang="zh-CN" sz="1600" dirty="0">
              <a:solidFill>
                <a:srgbClr val="11184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111847"/>
                </a:solidFill>
              </a:rPr>
              <a:t>三环：肥料：</a:t>
            </a:r>
            <a:r>
              <a:rPr lang="en-US" altLang="zh-CN" sz="1600" dirty="0">
                <a:solidFill>
                  <a:srgbClr val="111847"/>
                </a:solidFill>
              </a:rPr>
              <a:t>TSP-35</a:t>
            </a:r>
            <a:r>
              <a:rPr lang="zh-CN" altLang="en-US" sz="1600" dirty="0">
                <a:solidFill>
                  <a:srgbClr val="111847"/>
                </a:solidFill>
              </a:rPr>
              <a:t>万吨，</a:t>
            </a:r>
            <a:r>
              <a:rPr lang="en-US" altLang="zh-CN" sz="1600" dirty="0" smtClean="0">
                <a:solidFill>
                  <a:srgbClr val="111847"/>
                </a:solidFill>
              </a:rPr>
              <a:t>MAP 55%-30</a:t>
            </a:r>
            <a:r>
              <a:rPr lang="zh-CN" altLang="en-US" sz="1600" dirty="0">
                <a:solidFill>
                  <a:srgbClr val="111847"/>
                </a:solidFill>
              </a:rPr>
              <a:t>万吨</a:t>
            </a:r>
            <a:r>
              <a:rPr lang="zh-CN" altLang="en-US" sz="1600" dirty="0" smtClean="0">
                <a:solidFill>
                  <a:srgbClr val="111847"/>
                </a:solidFill>
              </a:rPr>
              <a:t>，</a:t>
            </a:r>
            <a:r>
              <a:rPr lang="en-US" sz="1600" dirty="0" smtClean="0">
                <a:solidFill>
                  <a:srgbClr val="111847"/>
                </a:solidFill>
              </a:rPr>
              <a:t>MAP </a:t>
            </a:r>
            <a:r>
              <a:rPr lang="en-US" sz="1600" dirty="0">
                <a:solidFill>
                  <a:srgbClr val="111847"/>
                </a:solidFill>
              </a:rPr>
              <a:t>66%, 72%- </a:t>
            </a:r>
            <a:r>
              <a:rPr lang="en-US" sz="1600" dirty="0" smtClean="0">
                <a:solidFill>
                  <a:srgbClr val="111847"/>
                </a:solidFill>
              </a:rPr>
              <a:t>20</a:t>
            </a:r>
            <a:r>
              <a:rPr lang="zh-CN" altLang="en-US" sz="1600" dirty="0" smtClean="0">
                <a:solidFill>
                  <a:srgbClr val="111847"/>
                </a:solidFill>
              </a:rPr>
              <a:t>万吨，</a:t>
            </a:r>
            <a:r>
              <a:rPr lang="en-US" altLang="zh-CN" sz="1600" dirty="0" smtClean="0">
                <a:solidFill>
                  <a:srgbClr val="111847"/>
                </a:solidFill>
              </a:rPr>
              <a:t>DAP-20</a:t>
            </a:r>
            <a:r>
              <a:rPr lang="zh-CN" altLang="en-US" sz="1600" dirty="0">
                <a:solidFill>
                  <a:srgbClr val="111847"/>
                </a:solidFill>
              </a:rPr>
              <a:t>万吨，</a:t>
            </a:r>
            <a:r>
              <a:rPr lang="en-US" altLang="zh-CN" sz="1600" dirty="0" smtClean="0">
                <a:solidFill>
                  <a:srgbClr val="111847"/>
                </a:solidFill>
              </a:rPr>
              <a:t>MKP(</a:t>
            </a:r>
            <a:r>
              <a:rPr lang="zh-CN" altLang="en-US" sz="1600" dirty="0" smtClean="0">
                <a:solidFill>
                  <a:srgbClr val="111847"/>
                </a:solidFill>
              </a:rPr>
              <a:t>包括</a:t>
            </a:r>
            <a:r>
              <a:rPr lang="en-US" altLang="zh-CN" sz="1600" dirty="0" smtClean="0">
                <a:solidFill>
                  <a:srgbClr val="111847"/>
                </a:solidFill>
              </a:rPr>
              <a:t>1</a:t>
            </a:r>
            <a:r>
              <a:rPr lang="zh-CN" altLang="en-US" sz="1600" dirty="0" smtClean="0">
                <a:solidFill>
                  <a:srgbClr val="111847"/>
                </a:solidFill>
              </a:rPr>
              <a:t>万吨的中式装置</a:t>
            </a:r>
            <a:r>
              <a:rPr lang="en-US" altLang="zh-CN" sz="1600" dirty="0" smtClean="0">
                <a:solidFill>
                  <a:srgbClr val="111847"/>
                </a:solidFill>
              </a:rPr>
              <a:t>)-7</a:t>
            </a:r>
            <a:r>
              <a:rPr lang="zh-CN" altLang="en-US" sz="1600" dirty="0" smtClean="0">
                <a:solidFill>
                  <a:srgbClr val="111847"/>
                </a:solidFill>
              </a:rPr>
              <a:t>万</a:t>
            </a:r>
            <a:r>
              <a:rPr lang="zh-CN" altLang="en-US" sz="1600" dirty="0">
                <a:solidFill>
                  <a:srgbClr val="111847"/>
                </a:solidFill>
              </a:rPr>
              <a:t>吨</a:t>
            </a:r>
            <a:endParaRPr lang="en-US" altLang="zh-CN" sz="1600" dirty="0">
              <a:solidFill>
                <a:srgbClr val="111847"/>
              </a:solidFill>
            </a:endParaRPr>
          </a:p>
          <a:p>
            <a:r>
              <a:rPr lang="en-US" sz="1600" dirty="0">
                <a:solidFill>
                  <a:srgbClr val="111847"/>
                </a:solidFill>
              </a:rPr>
              <a:t>                 </a:t>
            </a:r>
            <a:r>
              <a:rPr lang="en-US" sz="1600" dirty="0" smtClean="0">
                <a:solidFill>
                  <a:srgbClr val="111847"/>
                </a:solidFill>
              </a:rPr>
              <a:t>   </a:t>
            </a:r>
            <a:r>
              <a:rPr lang="zh-CN" altLang="en-US" sz="1600" dirty="0" smtClean="0">
                <a:solidFill>
                  <a:srgbClr val="111847"/>
                </a:solidFill>
              </a:rPr>
              <a:t>酸：硫酸</a:t>
            </a:r>
            <a:r>
              <a:rPr lang="en-US" altLang="zh-CN" sz="1600" dirty="0" smtClean="0">
                <a:solidFill>
                  <a:srgbClr val="111847"/>
                </a:solidFill>
              </a:rPr>
              <a:t>-170</a:t>
            </a:r>
            <a:r>
              <a:rPr lang="zh-CN" altLang="en-US" sz="1600" dirty="0" smtClean="0">
                <a:solidFill>
                  <a:srgbClr val="111847"/>
                </a:solidFill>
              </a:rPr>
              <a:t>万吨，绿酸</a:t>
            </a:r>
            <a:r>
              <a:rPr lang="en-US" altLang="zh-CN" sz="1600" dirty="0" smtClean="0">
                <a:solidFill>
                  <a:srgbClr val="111847"/>
                </a:solidFill>
              </a:rPr>
              <a:t>-71</a:t>
            </a:r>
            <a:r>
              <a:rPr lang="zh-CN" altLang="en-US" sz="1600" dirty="0" smtClean="0">
                <a:solidFill>
                  <a:srgbClr val="111847"/>
                </a:solidFill>
              </a:rPr>
              <a:t>万吨，技术级白酸</a:t>
            </a:r>
            <a:r>
              <a:rPr lang="en-US" altLang="zh-CN" sz="1600" dirty="0" smtClean="0">
                <a:solidFill>
                  <a:srgbClr val="111847"/>
                </a:solidFill>
              </a:rPr>
              <a:t>-6</a:t>
            </a:r>
            <a:r>
              <a:rPr lang="zh-CN" altLang="en-US" sz="1600" dirty="0" smtClean="0">
                <a:solidFill>
                  <a:srgbClr val="111847"/>
                </a:solidFill>
              </a:rPr>
              <a:t>万吨</a:t>
            </a:r>
            <a:endParaRPr lang="en-US" altLang="zh-CN" sz="1600" dirty="0">
              <a:solidFill>
                <a:srgbClr val="11184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rgbClr val="111847"/>
                </a:solidFill>
              </a:rPr>
              <a:t>海口磷矿：</a:t>
            </a:r>
            <a:r>
              <a:rPr lang="zh-CN" altLang="en-US" sz="1600" dirty="0">
                <a:solidFill>
                  <a:srgbClr val="111847"/>
                </a:solidFill>
              </a:rPr>
              <a:t>磷矿采矿</a:t>
            </a:r>
            <a:r>
              <a:rPr lang="en-US" altLang="zh-CN" sz="1600" dirty="0">
                <a:solidFill>
                  <a:srgbClr val="111847"/>
                </a:solidFill>
              </a:rPr>
              <a:t>-350</a:t>
            </a:r>
            <a:r>
              <a:rPr lang="zh-CN" altLang="en-US" sz="1600" dirty="0">
                <a:solidFill>
                  <a:srgbClr val="111847"/>
                </a:solidFill>
              </a:rPr>
              <a:t>万吨，擦洗选矿</a:t>
            </a:r>
            <a:r>
              <a:rPr lang="en-US" altLang="zh-CN" sz="1600" dirty="0">
                <a:solidFill>
                  <a:srgbClr val="111847"/>
                </a:solidFill>
              </a:rPr>
              <a:t>-100</a:t>
            </a:r>
            <a:r>
              <a:rPr lang="zh-CN" altLang="en-US" sz="1600" dirty="0">
                <a:solidFill>
                  <a:srgbClr val="111847"/>
                </a:solidFill>
              </a:rPr>
              <a:t>万吨，浮选选矿</a:t>
            </a:r>
            <a:r>
              <a:rPr lang="en-US" altLang="zh-CN" sz="1600" dirty="0">
                <a:solidFill>
                  <a:srgbClr val="111847"/>
                </a:solidFill>
              </a:rPr>
              <a:t>-200</a:t>
            </a:r>
            <a:r>
              <a:rPr lang="zh-CN" altLang="en-US" sz="1600" dirty="0">
                <a:solidFill>
                  <a:srgbClr val="111847"/>
                </a:solidFill>
              </a:rPr>
              <a:t>万吨</a:t>
            </a:r>
            <a:endParaRPr lang="en-US" altLang="zh-CN" sz="1600" dirty="0">
              <a:solidFill>
                <a:srgbClr val="11184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111847"/>
                </a:solidFill>
              </a:rPr>
              <a:t>天创：磷酸钙</a:t>
            </a:r>
            <a:r>
              <a:rPr lang="en-US" altLang="zh-CN" sz="1600" dirty="0">
                <a:solidFill>
                  <a:srgbClr val="111847"/>
                </a:solidFill>
              </a:rPr>
              <a:t>-3</a:t>
            </a:r>
            <a:r>
              <a:rPr lang="zh-CN" altLang="en-US" sz="1600" dirty="0">
                <a:solidFill>
                  <a:srgbClr val="111847"/>
                </a:solidFill>
              </a:rPr>
              <a:t>万吨（磷酸氢钙 </a:t>
            </a:r>
            <a:r>
              <a:rPr lang="en-US" altLang="zh-CN" sz="1600" dirty="0">
                <a:solidFill>
                  <a:srgbClr val="111847"/>
                </a:solidFill>
              </a:rPr>
              <a:t>DCP</a:t>
            </a:r>
            <a:r>
              <a:rPr lang="zh-CN" altLang="en-US" sz="1600" dirty="0">
                <a:solidFill>
                  <a:srgbClr val="111847"/>
                </a:solidFill>
              </a:rPr>
              <a:t>，磷酸三钙</a:t>
            </a:r>
            <a:r>
              <a:rPr lang="en-US" altLang="zh-CN" sz="1600" dirty="0">
                <a:solidFill>
                  <a:srgbClr val="111847"/>
                </a:solidFill>
              </a:rPr>
              <a:t>TCP</a:t>
            </a:r>
            <a:r>
              <a:rPr lang="zh-CN" altLang="en-US" sz="1600" dirty="0">
                <a:solidFill>
                  <a:srgbClr val="111847"/>
                </a:solidFill>
              </a:rPr>
              <a:t>）</a:t>
            </a:r>
            <a:endParaRPr lang="en-US" altLang="zh-CN" sz="1600" dirty="0">
              <a:solidFill>
                <a:srgbClr val="11184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rgbClr val="111847"/>
                </a:solidFill>
              </a:rPr>
              <a:t>贝克：单盐</a:t>
            </a:r>
            <a:r>
              <a:rPr lang="en-US" altLang="zh-CN" sz="1600" dirty="0">
                <a:solidFill>
                  <a:srgbClr val="111847"/>
                </a:solidFill>
              </a:rPr>
              <a:t>-1.9</a:t>
            </a:r>
            <a:r>
              <a:rPr lang="zh-CN" altLang="en-US" sz="1600" dirty="0">
                <a:solidFill>
                  <a:srgbClr val="111847"/>
                </a:solidFill>
              </a:rPr>
              <a:t>万吨，复配盐</a:t>
            </a:r>
            <a:r>
              <a:rPr lang="en-US" altLang="zh-CN" sz="1600" dirty="0">
                <a:solidFill>
                  <a:srgbClr val="111847"/>
                </a:solidFill>
              </a:rPr>
              <a:t>-5000</a:t>
            </a:r>
            <a:r>
              <a:rPr lang="zh-CN" altLang="en-US" sz="1600" dirty="0">
                <a:solidFill>
                  <a:srgbClr val="111847"/>
                </a:solidFill>
              </a:rPr>
              <a:t>吨</a:t>
            </a:r>
            <a:endParaRPr lang="en-US" sz="1600" dirty="0">
              <a:solidFill>
                <a:srgbClr val="111847"/>
              </a:solidFill>
            </a:endParaRPr>
          </a:p>
          <a:p>
            <a:endParaRPr lang="en-US" dirty="0">
              <a:solidFill>
                <a:srgbClr val="111847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77BD9A-B369-4F64-981B-92B42B8EAA38}" type="slidenum">
              <a:rPr lang="he-IL" smtClean="0">
                <a:solidFill>
                  <a:srgbClr val="111847"/>
                </a:solidFill>
              </a:rPr>
              <a:pPr/>
              <a:t>4</a:t>
            </a:fld>
            <a:endParaRPr lang="he-IL" dirty="0">
              <a:solidFill>
                <a:srgbClr val="111847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Production Capacity  </a:t>
            </a:r>
            <a:r>
              <a:rPr lang="zh-CN" altLang="en-US" dirty="0" smtClean="0"/>
              <a:t>产能简介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8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697</Words>
  <Application>Microsoft Office PowerPoint</Application>
  <PresentationFormat>全屏显示(4:3)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 </vt:lpstr>
      <vt:lpstr> Brief Introduction 公司简介</vt:lpstr>
      <vt:lpstr>Our Mission; Vision; Strategy 我们的使命，愿景和战略</vt:lpstr>
      <vt:lpstr>Production Capacity  产能简介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Olivia Liao</dc:creator>
  <cp:lastModifiedBy>Olivia Liao</cp:lastModifiedBy>
  <cp:revision>10</cp:revision>
  <cp:lastPrinted>2015-12-16T05:47:19Z</cp:lastPrinted>
  <dcterms:created xsi:type="dcterms:W3CDTF">2015-12-16T05:21:56Z</dcterms:created>
  <dcterms:modified xsi:type="dcterms:W3CDTF">2015-12-16T06:35:55Z</dcterms:modified>
</cp:coreProperties>
</file>