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3"/>
  </p:sldMasterIdLst>
  <p:notesMasterIdLst>
    <p:notesMasterId r:id="rId5"/>
  </p:notesMasterIdLst>
  <p:handoutMasterIdLst>
    <p:handoutMasterId r:id="rId31"/>
  </p:handoutMasterIdLst>
  <p:sldIdLst>
    <p:sldId id="325" r:id="rId4"/>
    <p:sldId id="327" r:id="rId6"/>
    <p:sldId id="1615" r:id="rId7"/>
    <p:sldId id="1776" r:id="rId8"/>
    <p:sldId id="1714" r:id="rId9"/>
    <p:sldId id="1715" r:id="rId10"/>
    <p:sldId id="1717" r:id="rId11"/>
    <p:sldId id="1761" r:id="rId12"/>
    <p:sldId id="1718" r:id="rId13"/>
    <p:sldId id="1719" r:id="rId14"/>
    <p:sldId id="1716" r:id="rId15"/>
    <p:sldId id="1722" r:id="rId16"/>
    <p:sldId id="1723" r:id="rId17"/>
    <p:sldId id="1721" r:id="rId18"/>
    <p:sldId id="1755" r:id="rId19"/>
    <p:sldId id="1757" r:id="rId20"/>
    <p:sldId id="1756" r:id="rId21"/>
    <p:sldId id="1760" r:id="rId22"/>
    <p:sldId id="1758" r:id="rId23"/>
    <p:sldId id="1797" r:id="rId24"/>
    <p:sldId id="1777" r:id="rId25"/>
    <p:sldId id="1804" r:id="rId26"/>
    <p:sldId id="1778" r:id="rId27"/>
    <p:sldId id="1801" r:id="rId28"/>
    <p:sldId id="1802" r:id="rId29"/>
    <p:sldId id="937" r:id="rId30"/>
  </p:sldIdLst>
  <p:sldSz cx="12192000" cy="6858000"/>
  <p:notesSz cx="6819900" cy="9931400"/>
  <p:embeddedFontLst>
    <p:embeddedFont>
      <p:font typeface="微软雅黑" panose="020B0503020204020204" charset="-122"/>
      <p:regular r:id="rId35"/>
    </p:embeddedFont>
    <p:embeddedFont>
      <p:font typeface="华文细黑" panose="02010600040101010101" pitchFamily="2" charset="-122"/>
      <p:regular r:id="rId36"/>
    </p:embeddedFont>
    <p:embeddedFont>
      <p:font typeface="黑体" panose="02010609060101010101" pitchFamily="49" charset="-122"/>
      <p:regular r:id="rId37"/>
    </p:embeddedFont>
    <p:embeddedFont>
      <p:font typeface="Century Gothic" panose="020B0502020202020204" pitchFamily="34" charset="0"/>
      <p:regular r:id="rId38"/>
      <p:bold r:id="rId39"/>
      <p:italic r:id="rId40"/>
      <p:boldItalic r:id="rId41"/>
    </p:embeddedFont>
    <p:embeddedFont>
      <p:font typeface="Calibri" panose="020F0502020204030204" charset="0"/>
      <p:regular r:id="rId42"/>
      <p:bold r:id="rId43"/>
      <p:italic r:id="rId44"/>
      <p:boldItalic r:id="rId45"/>
    </p:embeddedFont>
    <p:embeddedFont>
      <p:font typeface="华文楷体" panose="02010600040101010101" pitchFamily="2" charset="-122"/>
      <p:regular r:id="rId46"/>
    </p:embeddedFont>
    <p:embeddedFont>
      <p:font typeface="Calibri Light" panose="020F0302020204030204" charset="0"/>
      <p:regular r:id="rId47"/>
      <p:italic r:id="rId4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BF3420"/>
    <a:srgbClr val="C00000"/>
    <a:srgbClr val="BFBFBF"/>
    <a:srgbClr val="FFFFFF"/>
    <a:srgbClr val="ED7D31"/>
    <a:srgbClr val="70AD47"/>
    <a:srgbClr val="4794AE"/>
    <a:srgbClr val="80C9DF"/>
    <a:srgbClr val="9CC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271" autoAdjust="0"/>
  </p:normalViewPr>
  <p:slideViewPr>
    <p:cSldViewPr>
      <p:cViewPr>
        <p:scale>
          <a:sx n="66" d="100"/>
          <a:sy n="66" d="100"/>
        </p:scale>
        <p:origin x="216" y="144"/>
      </p:cViewPr>
      <p:guideLst>
        <p:guide orient="horz" pos="2978"/>
        <p:guide pos="21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font" Target="fonts/font14.fntdata"/><Relationship Id="rId47" Type="http://schemas.openxmlformats.org/officeDocument/2006/relationships/font" Target="fonts/font13.fntdata"/><Relationship Id="rId46" Type="http://schemas.openxmlformats.org/officeDocument/2006/relationships/font" Target="fonts/font12.fntdata"/><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slide" Target="slides/slide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55363" cy="49703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63448" y="1"/>
            <a:ext cx="2955363" cy="497033"/>
          </a:xfrm>
          <a:prstGeom prst="rect">
            <a:avLst/>
          </a:prstGeom>
        </p:spPr>
        <p:txBody>
          <a:bodyPr vert="horz" lIns="91440" tIns="45720" rIns="91440" bIns="45720" rtlCol="0"/>
          <a:lstStyle>
            <a:lvl1pPr algn="r">
              <a:defRPr sz="1200"/>
            </a:lvl1pPr>
          </a:lstStyle>
          <a:p>
            <a:fld id="{05088FEE-E51F-47E9-AC65-2A90CBCFEAB2}" type="datetimeFigureOut">
              <a:rPr lang="zh-CN" altLang="en-US" smtClean="0"/>
            </a:fld>
            <a:endParaRPr lang="zh-CN" altLang="en-US"/>
          </a:p>
        </p:txBody>
      </p:sp>
      <p:sp>
        <p:nvSpPr>
          <p:cNvPr id="4" name="页脚占位符 3"/>
          <p:cNvSpPr>
            <a:spLocks noGrp="1"/>
          </p:cNvSpPr>
          <p:nvPr>
            <p:ph type="ftr" sz="quarter" idx="2"/>
          </p:nvPr>
        </p:nvSpPr>
        <p:spPr>
          <a:xfrm>
            <a:off x="0" y="9434368"/>
            <a:ext cx="2955363" cy="4970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63448" y="9434368"/>
            <a:ext cx="2955363" cy="497032"/>
          </a:xfrm>
          <a:prstGeom prst="rect">
            <a:avLst/>
          </a:prstGeom>
        </p:spPr>
        <p:txBody>
          <a:bodyPr vert="horz" lIns="91440" tIns="45720" rIns="91440" bIns="45720" rtlCol="0" anchor="b"/>
          <a:lstStyle>
            <a:lvl1pPr algn="r">
              <a:defRPr sz="1200"/>
            </a:lvl1pPr>
          </a:lstStyle>
          <a:p>
            <a:fld id="{A910B50B-2ECF-4560-8AB9-7B970AACC49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5253849" cy="373720"/>
          </a:xfrm>
          <a:prstGeom prst="rect">
            <a:avLst/>
          </a:prstGeom>
        </p:spPr>
        <p:txBody>
          <a:bodyPr vert="horz" lIns="80403" tIns="40202" rIns="80403" bIns="40202" rtlCol="0"/>
          <a:lstStyle>
            <a:lvl1pPr algn="l">
              <a:defRPr sz="1100"/>
            </a:lvl1pPr>
          </a:lstStyle>
          <a:p>
            <a:endParaRPr lang="zh-CN" altLang="en-US"/>
          </a:p>
        </p:txBody>
      </p:sp>
      <p:sp>
        <p:nvSpPr>
          <p:cNvPr id="3" name="日期占位符 2"/>
          <p:cNvSpPr>
            <a:spLocks noGrp="1"/>
          </p:cNvSpPr>
          <p:nvPr>
            <p:ph type="dt" idx="1"/>
          </p:nvPr>
        </p:nvSpPr>
        <p:spPr>
          <a:xfrm>
            <a:off x="6867612" y="0"/>
            <a:ext cx="5253849" cy="373720"/>
          </a:xfrm>
          <a:prstGeom prst="rect">
            <a:avLst/>
          </a:prstGeom>
        </p:spPr>
        <p:txBody>
          <a:bodyPr vert="horz" lIns="80403" tIns="40202" rIns="80403" bIns="40202" rtlCol="0"/>
          <a:lstStyle>
            <a:lvl1pPr algn="r">
              <a:defRPr sz="11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9050" y="931863"/>
            <a:ext cx="4465638" cy="2513012"/>
          </a:xfrm>
          <a:prstGeom prst="rect">
            <a:avLst/>
          </a:prstGeom>
          <a:noFill/>
          <a:ln w="12700">
            <a:solidFill>
              <a:prstClr val="black"/>
            </a:solidFill>
          </a:ln>
        </p:spPr>
        <p:txBody>
          <a:bodyPr vert="horz" lIns="80403" tIns="40202" rIns="80403" bIns="40202" rtlCol="0" anchor="ctr"/>
          <a:lstStyle/>
          <a:p>
            <a:endParaRPr lang="zh-CN" altLang="en-US"/>
          </a:p>
        </p:txBody>
      </p:sp>
      <p:sp>
        <p:nvSpPr>
          <p:cNvPr id="5" name="备注占位符 4"/>
          <p:cNvSpPr>
            <a:spLocks noGrp="1"/>
          </p:cNvSpPr>
          <p:nvPr>
            <p:ph type="body" sz="quarter" idx="3"/>
          </p:nvPr>
        </p:nvSpPr>
        <p:spPr>
          <a:xfrm>
            <a:off x="1212427" y="3584615"/>
            <a:ext cx="9699413" cy="2932867"/>
          </a:xfrm>
          <a:prstGeom prst="rect">
            <a:avLst/>
          </a:prstGeom>
        </p:spPr>
        <p:txBody>
          <a:bodyPr vert="horz" lIns="80403" tIns="40202" rIns="80403" bIns="40202"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7074830"/>
            <a:ext cx="5253849" cy="373720"/>
          </a:xfrm>
          <a:prstGeom prst="rect">
            <a:avLst/>
          </a:prstGeom>
        </p:spPr>
        <p:txBody>
          <a:bodyPr vert="horz" lIns="80403" tIns="40202" rIns="80403" bIns="40202"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6867612" y="7074830"/>
            <a:ext cx="5253849" cy="373720"/>
          </a:xfrm>
          <a:prstGeom prst="rect">
            <a:avLst/>
          </a:prstGeom>
        </p:spPr>
        <p:txBody>
          <a:bodyPr vert="horz" lIns="80403" tIns="40202" rIns="80403" bIns="40202" rtlCol="0" anchor="b"/>
          <a:lstStyle>
            <a:lvl1pPr algn="r">
              <a:defRPr sz="11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幻灯片图像占位符 1"/>
          <p:cNvSpPr>
            <a:spLocks noGrp="1" noRot="1" noChangeAspect="1"/>
          </p:cNvSpPr>
          <p:nvPr>
            <p:ph type="sldImg"/>
          </p:nvPr>
        </p:nvSpPr>
        <p:spPr>
          <a:xfrm>
            <a:off x="-2032000" y="1863725"/>
            <a:ext cx="8942388" cy="5030788"/>
          </a:xfrm>
        </p:spPr>
      </p:sp>
      <p:sp>
        <p:nvSpPr>
          <p:cNvPr id="1048627" name="备注占位符 2"/>
          <p:cNvSpPr>
            <a:spLocks noGrp="1"/>
          </p:cNvSpPr>
          <p:nvPr>
            <p:ph type="body" idx="1"/>
          </p:nvPr>
        </p:nvSpPr>
        <p:spPr/>
        <p:txBody>
          <a:bodyPr/>
          <a:lstStyle/>
          <a:p>
            <a:endParaRPr lang="zh-CN" altLang="en-US"/>
          </a:p>
        </p:txBody>
      </p:sp>
      <p:sp>
        <p:nvSpPr>
          <p:cNvPr id="1048628" name="灯片编号占位符 3"/>
          <p:cNvSpPr>
            <a:spLocks noGrp="1"/>
          </p:cNvSpPr>
          <p:nvPr>
            <p:ph type="sldNum" sz="quarter" idx="10"/>
          </p:nvPr>
        </p:nvSpPr>
        <p:spPr/>
        <p:txBody>
          <a:bodyPr/>
          <a:lstStyle/>
          <a:p>
            <a:fld id="{DAEEF04E-4007-41BB-914A-84F34195A7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BD4148-D605-4665-81F4-A722C46CA380}"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519F93-C8C5-415C-9F2F-FEE18FB055BE}"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701E01-597A-4360-879F-79BC3215D4D1}"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113D781-5969-4659-A900-2C0EB567101B}"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891" y="1778438"/>
            <a:ext cx="487405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891" y="2665379"/>
            <a:ext cx="487405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7554" y="1778438"/>
            <a:ext cx="4898058"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7554" y="2665379"/>
            <a:ext cx="4898058"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3AD0150-CC67-4F2C-B49A-718668BBEB79}"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6CC3734-4FC3-4434-92E0-4A43A8152E10}"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563F03-5BD9-438A-9685-8F5A33D62135}"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416575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457201"/>
            <a:ext cx="61728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416575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00B06-FF14-4C52-96B3-6D7AE7052B54}"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D7FA88-A6E8-47BC-BCD1-7B325A698E7A}"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83" y="365125"/>
            <a:ext cx="10516635"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B623CA08-29E9-4C88-BAD1-EC4F0ACED18D}"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987371" y="294096"/>
            <a:ext cx="6522092" cy="416928"/>
          </a:xfrm>
        </p:spPr>
        <p:txBody>
          <a:bodyPr anchor="ctr" anchorCtr="0"/>
          <a:lstStyle>
            <a:lvl1pPr marL="0" indent="0">
              <a:buNone/>
              <a:defRPr sz="2000" b="1">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A38CF5-731F-4FC7-BB17-6937872D1846}"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sp>
        <p:nvSpPr>
          <p:cNvPr id="3"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5"/>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895" y="96622"/>
            <a:ext cx="64803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bwMode="auto">
          <a:xfrm>
            <a:off x="0" y="0"/>
            <a:ext cx="12192635" cy="10324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ndParaRPr>
          </a:p>
        </p:txBody>
      </p:sp>
      <p:pic>
        <p:nvPicPr>
          <p:cNvPr id="10" name="Picture 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 b="-1113"/>
          <a:stretch>
            <a:fillRect/>
          </a:stretch>
        </p:blipFill>
        <p:spPr bwMode="auto">
          <a:xfrm>
            <a:off x="406955" y="188851"/>
            <a:ext cx="629183" cy="62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userDrawn="1"/>
        </p:nvCxnSpPr>
        <p:spPr bwMode="auto">
          <a:xfrm>
            <a:off x="1095743" y="859242"/>
            <a:ext cx="10806145" cy="0"/>
          </a:xfrm>
          <a:prstGeom prst="line">
            <a:avLst/>
          </a:prstGeom>
          <a:solidFill>
            <a:schemeClr val="accent1"/>
          </a:solidFill>
          <a:ln w="28575" cap="flat" cmpd="sng" algn="ctr">
            <a:solidFill>
              <a:srgbClr val="C00000"/>
            </a:solidFill>
            <a:prstDash val="solid"/>
            <a:round/>
            <a:headEnd type="none" w="med" len="med"/>
            <a:tailEnd type="none" w="med" len="med"/>
          </a:ln>
        </p:spPr>
      </p:cxnSp>
      <p:cxnSp>
        <p:nvCxnSpPr>
          <p:cNvPr id="13" name="直接连接符 12"/>
          <p:cNvCxnSpPr/>
          <p:nvPr userDrawn="1"/>
        </p:nvCxnSpPr>
        <p:spPr bwMode="auto">
          <a:xfrm>
            <a:off x="380797" y="859242"/>
            <a:ext cx="708197" cy="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p:spPr>
      </p:cxnSp>
      <p:sp>
        <p:nvSpPr>
          <p:cNvPr id="18" name="标题占位符 1"/>
          <p:cNvSpPr>
            <a:spLocks noGrp="1"/>
          </p:cNvSpPr>
          <p:nvPr>
            <p:ph type="title"/>
          </p:nvPr>
        </p:nvSpPr>
        <p:spPr>
          <a:xfrm>
            <a:off x="1095744" y="153397"/>
            <a:ext cx="10487260" cy="70019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2"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42BF096-A492-4F8F-82AB-42CF8700F408}" type="datetime1">
              <a:rPr lang="zh-CN" altLang="en-US" smtClean="0"/>
            </a:fld>
            <a:endParaRPr lang="en-US"/>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2661562-62E7-401A-82CA-F99C5F13349C}" type="datetime1">
              <a:rPr lang="zh-CN" altLang="en-US" smtClean="0"/>
            </a:fld>
            <a:endParaRPr lang="en-US"/>
          </a:p>
        </p:txBody>
      </p:sp>
      <p:sp>
        <p:nvSpPr>
          <p:cNvPr id="7" name="Holder 7"/>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6A57FD-48E8-48C0-AA3F-0E153D88DF42}" type="datetime1">
              <a:rPr lang="zh-CN" altLang="en-US" smtClean="0"/>
            </a:fld>
            <a:endParaRPr lang="en-US"/>
          </a:p>
        </p:txBody>
      </p:sp>
      <p:sp>
        <p:nvSpPr>
          <p:cNvPr id="4" name="Holder 4"/>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1DF08-D10B-4CAF-801D-8074EA162B12}" type="datetime1">
              <a:rPr lang="zh-CN" altLang="en-US" smtClean="0"/>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696C19-0BA2-4FB6-998A-F74435BB85F0}" type="datetime1">
              <a:rPr lang="zh-CN" altLang="en-US" smtClean="0"/>
            </a:fld>
            <a:endParaRPr lang="en-US"/>
          </a:p>
        </p:txBody>
      </p:sp>
      <p:sp>
        <p:nvSpPr>
          <p:cNvPr id="4" name="页脚占位符 3"/>
          <p:cNvSpPr>
            <a:spLocks noGrp="1"/>
          </p:cNvSpPr>
          <p:nvPr>
            <p:ph type="ftr" sz="quarter" idx="11"/>
          </p:nvPr>
        </p:nvSpPr>
        <p:spPr/>
        <p:txBody>
          <a:bodyPr/>
          <a:lstStyle/>
          <a:p/>
        </p:txBody>
      </p:sp>
      <p:sp>
        <p:nvSpPr>
          <p:cNvPr id="5" name="灯片编号占位符 4"/>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508D37-B89C-4217-8B88-E629382F246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604FA79-1E52-4CA8-89A9-BDAAD592E5F2}"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6" Type="http://schemas.openxmlformats.org/officeDocument/2006/relationships/theme" Target="../theme/theme2.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2" name="Holder 2"/>
          <p:cNvSpPr>
            <a:spLocks noGrp="1"/>
          </p:cNvSpPr>
          <p:nvPr>
            <p:ph type="title"/>
          </p:nvPr>
        </p:nvSpPr>
        <p:spPr>
          <a:xfrm>
            <a:off x="760095" y="3767454"/>
            <a:ext cx="10671810" cy="513714"/>
          </a:xfrm>
          <a:prstGeom prst="rect">
            <a:avLst/>
          </a:prstGeom>
        </p:spPr>
        <p:txBody>
          <a:bodyPr wrap="square" lIns="0" tIns="0" rIns="0" bIns="0">
            <a:spAutoFit/>
          </a:bodyPr>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4306570" y="1360398"/>
            <a:ext cx="7490459" cy="194627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55D7AE9-314C-4BF3-884C-6A3FB3CB3028}" type="datetime1">
              <a:rPr lang="zh-CN" altLang="en-US" smtClean="0"/>
            </a:fld>
            <a:endParaRPr lang="en-US"/>
          </a:p>
        </p:txBody>
      </p:sp>
      <p:sp>
        <p:nvSpPr>
          <p:cNvPr id="6" name="Holder 6"/>
          <p:cNvSpPr>
            <a:spLocks noGrp="1"/>
          </p:cNvSpPr>
          <p:nvPr>
            <p:ph type="sldNum" sz="quarter" idx="7"/>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E2C0D-3EA8-46FE-AAD4-655365C44B47}"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2"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8.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9.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0.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1.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2.xml"/><Relationship Id="rId2" Type="http://schemas.openxmlformats.org/officeDocument/2006/relationships/image" Target="../media/image27.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3.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4.xml"/><Relationship Id="rId2" Type="http://schemas.openxmlformats.org/officeDocument/2006/relationships/image" Target="../media/image30.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5.xml"/><Relationship Id="rId2" Type="http://schemas.openxmlformats.org/officeDocument/2006/relationships/image" Target="../media/image31.jpe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6.xml"/><Relationship Id="rId2" Type="http://schemas.openxmlformats.org/officeDocument/2006/relationships/image" Target="../media/image32.jpe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7.xml"/><Relationship Id="rId2" Type="http://schemas.openxmlformats.org/officeDocument/2006/relationships/image" Target="../media/image33.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8.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9.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0.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5.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49907"/>
          <a:stretch>
            <a:fillRect/>
          </a:stretch>
        </p:blipFill>
        <p:spPr>
          <a:xfrm>
            <a:off x="441006" y="847883"/>
            <a:ext cx="11311186" cy="5751220"/>
          </a:xfrm>
          <a:prstGeom prst="rect">
            <a:avLst/>
          </a:prstGeom>
        </p:spPr>
      </p:pic>
      <p:grpSp>
        <p:nvGrpSpPr>
          <p:cNvPr id="2" name="组合 1"/>
          <p:cNvGrpSpPr/>
          <p:nvPr/>
        </p:nvGrpSpPr>
        <p:grpSpPr>
          <a:xfrm>
            <a:off x="352421" y="3297684"/>
            <a:ext cx="11516299" cy="3301418"/>
            <a:chOff x="349140" y="3296261"/>
            <a:chExt cx="11521280" cy="2931533"/>
          </a:xfrm>
        </p:grpSpPr>
        <p:sp>
          <p:nvSpPr>
            <p:cNvPr id="1048621" name="矩形 9"/>
            <p:cNvSpPr/>
            <p:nvPr/>
          </p:nvSpPr>
          <p:spPr bwMode="auto">
            <a:xfrm>
              <a:off x="349140" y="4527705"/>
              <a:ext cx="11521280" cy="1700089"/>
            </a:xfrm>
            <a:prstGeom prst="rect">
              <a:avLst/>
            </a:prstGeom>
            <a:solidFill>
              <a:srgbClr val="B500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prstClr val="black"/>
                </a:solidFill>
                <a:latin typeface="Arial" panose="020B0604020202020204" pitchFamily="34" charset="0"/>
              </a:endParaRPr>
            </a:p>
          </p:txBody>
        </p:sp>
        <p:sp>
          <p:nvSpPr>
            <p:cNvPr id="1048622" name="矩形 7"/>
            <p:cNvSpPr/>
            <p:nvPr/>
          </p:nvSpPr>
          <p:spPr bwMode="auto">
            <a:xfrm>
              <a:off x="349140" y="3296261"/>
              <a:ext cx="11521280" cy="1240492"/>
            </a:xfrm>
            <a:prstGeom prst="rect">
              <a:avLst/>
            </a:prstGeom>
            <a:solidFill>
              <a:srgbClr val="9299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2200" dirty="0">
                <a:solidFill>
                  <a:prstClr val="black"/>
                </a:solidFill>
                <a:latin typeface="Arial" panose="020B0604020202020204" pitchFamily="34" charset="0"/>
              </a:endParaRPr>
            </a:p>
          </p:txBody>
        </p:sp>
      </p:grpSp>
      <p:pic>
        <p:nvPicPr>
          <p:cNvPr id="2097152" name="Picture 5" descr="D:\常用软件\PPT\图片\银行\4cf5e60e036cc.jpg"/>
          <p:cNvPicPr>
            <a:picLocks noChangeAspect="1" noChangeArrowheads="1"/>
          </p:cNvPicPr>
          <p:nvPr/>
        </p:nvPicPr>
        <p:blipFill>
          <a:blip r:embed="rId2"/>
          <a:srcRect/>
          <a:stretch>
            <a:fillRect/>
          </a:stretch>
        </p:blipFill>
        <p:spPr bwMode="auto">
          <a:xfrm>
            <a:off x="429205" y="324328"/>
            <a:ext cx="2736851" cy="889000"/>
          </a:xfrm>
          <a:prstGeom prst="rect">
            <a:avLst/>
          </a:prstGeom>
          <a:noFill/>
          <a:ln w="9525">
            <a:noFill/>
            <a:miter lim="800000"/>
            <a:headEnd/>
            <a:tailEnd/>
          </a:ln>
        </p:spPr>
      </p:pic>
      <p:sp>
        <p:nvSpPr>
          <p:cNvPr id="1048624" name="Text Box 4"/>
          <p:cNvSpPr txBox="1">
            <a:spLocks noChangeArrowheads="1"/>
          </p:cNvSpPr>
          <p:nvPr/>
        </p:nvSpPr>
        <p:spPr bwMode="auto">
          <a:xfrm>
            <a:off x="3653790" y="5412740"/>
            <a:ext cx="4484370" cy="829945"/>
          </a:xfrm>
          <a:prstGeom prst="rect">
            <a:avLst/>
          </a:prstGeom>
          <a:noFill/>
          <a:ln w="9525">
            <a:noFill/>
            <a:miter lim="800000"/>
          </a:ln>
        </p:spPr>
        <p:txBody>
          <a:bodyPr wrap="square">
            <a:spAutoFit/>
          </a:bodyPr>
          <a:lstStyle/>
          <a:p>
            <a:pPr algn="ctr"/>
            <a:r>
              <a:rPr lang="zh-CN" altLang="en-US" sz="2400" b="1" dirty="0">
                <a:solidFill>
                  <a:srgbClr val="FFFFFF"/>
                </a:solidFill>
                <a:latin typeface="华文细黑" panose="02010600040101010101" pitchFamily="2" charset="-122"/>
                <a:ea typeface="华文细黑" panose="02010600040101010101" pitchFamily="2" charset="-122"/>
              </a:rPr>
              <a:t>中国银行天河支行消费金融中心</a:t>
            </a:r>
            <a:endParaRPr lang="zh-CN" altLang="en-US" sz="2400" b="1" dirty="0">
              <a:solidFill>
                <a:srgbClr val="FFFFFF"/>
              </a:solidFill>
              <a:latin typeface="华文细黑" panose="02010600040101010101" pitchFamily="2" charset="-122"/>
              <a:ea typeface="华文细黑" panose="02010600040101010101" pitchFamily="2" charset="-122"/>
            </a:endParaRPr>
          </a:p>
          <a:p>
            <a:pPr algn="ctr"/>
            <a:r>
              <a:rPr lang="en-US" altLang="zh-CN" sz="2400" b="1" dirty="0">
                <a:solidFill>
                  <a:srgbClr val="FFFFFF"/>
                </a:solidFill>
                <a:latin typeface="华文细黑" panose="02010600040101010101" pitchFamily="2" charset="-122"/>
                <a:ea typeface="华文细黑" panose="02010600040101010101" pitchFamily="2" charset="-122"/>
              </a:rPr>
              <a:t>2023</a:t>
            </a:r>
            <a:r>
              <a:rPr lang="zh-CN" altLang="en-US" sz="2400" b="1" dirty="0">
                <a:solidFill>
                  <a:srgbClr val="FFFFFF"/>
                </a:solidFill>
                <a:latin typeface="华文细黑" panose="02010600040101010101" pitchFamily="2" charset="-122"/>
                <a:ea typeface="华文细黑" panose="02010600040101010101" pitchFamily="2" charset="-122"/>
              </a:rPr>
              <a:t>年</a:t>
            </a:r>
            <a:r>
              <a:rPr lang="en-US" altLang="zh-CN" sz="2400" b="1" dirty="0">
                <a:solidFill>
                  <a:srgbClr val="FFFFFF"/>
                </a:solidFill>
                <a:latin typeface="华文细黑" panose="02010600040101010101" pitchFamily="2" charset="-122"/>
                <a:ea typeface="华文细黑" panose="02010600040101010101" pitchFamily="2" charset="-122"/>
              </a:rPr>
              <a:t>8</a:t>
            </a:r>
            <a:r>
              <a:rPr lang="zh-CN" altLang="en-US" sz="2400" b="1" dirty="0">
                <a:solidFill>
                  <a:srgbClr val="FFFFFF"/>
                </a:solidFill>
                <a:latin typeface="华文细黑" panose="02010600040101010101" pitchFamily="2" charset="-122"/>
                <a:ea typeface="华文细黑" panose="02010600040101010101" pitchFamily="2" charset="-122"/>
              </a:rPr>
              <a:t>月</a:t>
            </a:r>
            <a:endParaRPr lang="en-US" altLang="zh-CN" sz="2400" b="1" dirty="0">
              <a:solidFill>
                <a:srgbClr val="FFFFFF"/>
              </a:solidFill>
              <a:latin typeface="华文细黑" panose="02010600040101010101" pitchFamily="2" charset="-122"/>
              <a:ea typeface="华文细黑" panose="02010600040101010101" pitchFamily="2" charset="-122"/>
            </a:endParaRPr>
          </a:p>
        </p:txBody>
      </p:sp>
      <p:sp>
        <p:nvSpPr>
          <p:cNvPr id="12" name="灯片编号占位符 11"/>
          <p:cNvSpPr>
            <a:spLocks noGrp="1"/>
          </p:cNvSpPr>
          <p:nvPr>
            <p:ph type="sldNum" sz="quarter" idx="12"/>
          </p:nvPr>
        </p:nvSpPr>
        <p:spPr>
          <a:xfrm>
            <a:off x="9354185" y="6537325"/>
            <a:ext cx="2743200" cy="299085"/>
          </a:xfrm>
        </p:spPr>
        <p:txBody>
          <a:bodyPr/>
          <a:lstStyle/>
          <a:p>
            <a:fld id="{7D9BB5D0-35E4-459D-AEF3-FE4D7C45CC19}" type="slidenum">
              <a:rPr lang="zh-CN" altLang="en-US" smtClean="0"/>
            </a:fld>
            <a:endParaRPr lang="zh-CN" altLang="en-US"/>
          </a:p>
        </p:txBody>
      </p:sp>
      <p:sp>
        <p:nvSpPr>
          <p:cNvPr id="5" name="Text Box 3"/>
          <p:cNvSpPr txBox="1">
            <a:spLocks noChangeArrowheads="1"/>
          </p:cNvSpPr>
          <p:nvPr/>
        </p:nvSpPr>
        <p:spPr bwMode="auto">
          <a:xfrm>
            <a:off x="352420" y="3611468"/>
            <a:ext cx="11516299" cy="768350"/>
          </a:xfrm>
          <a:prstGeom prst="rect">
            <a:avLst/>
          </a:prstGeom>
          <a:noFill/>
          <a:ln w="9525">
            <a:noFill/>
            <a:miter lim="800000"/>
          </a:ln>
        </p:spPr>
        <p:txBody>
          <a:bodyPr wrap="square">
            <a:spAutoFit/>
          </a:bodyPr>
          <a:lstStyle/>
          <a:p>
            <a:pPr algn="ctr"/>
            <a:r>
              <a:rPr lang="zh-CN" altLang="en-US" sz="4400" dirty="0">
                <a:solidFill>
                  <a:prstClr val="white"/>
                </a:solidFill>
                <a:latin typeface="黑体" panose="02010609060101010101" pitchFamily="49" charset="-122"/>
                <a:ea typeface="黑体" panose="02010609060101010101" pitchFamily="49" charset="-122"/>
              </a:rPr>
              <a:t>校园地国家助学贷款线上申请</a:t>
            </a:r>
            <a:r>
              <a:rPr lang="zh-CN" altLang="en-US" sz="4400" dirty="0">
                <a:solidFill>
                  <a:prstClr val="white"/>
                </a:solidFill>
                <a:latin typeface="黑体" panose="02010609060101010101" pitchFamily="49" charset="-122"/>
                <a:ea typeface="黑体" panose="02010609060101010101" pitchFamily="49" charset="-122"/>
              </a:rPr>
              <a:t>指引</a:t>
            </a:r>
            <a:endParaRPr lang="zh-CN" altLang="en-US" sz="4400" dirty="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0" name="流程图: 过程 39"/>
          <p:cNvSpPr/>
          <p:nvPr/>
        </p:nvSpPr>
        <p:spPr>
          <a:xfrm>
            <a:off x="533400" y="1828800"/>
            <a:ext cx="1480185" cy="68516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marL="0" marR="0" indent="0" algn="ctr" defTabSz="914400" eaLnBrk="1" fontAlgn="base" latinLnBrk="0" hangingPunct="1">
              <a:lnSpc>
                <a:spcPct val="100000"/>
              </a:lnSpc>
              <a:spcBef>
                <a:spcPct val="0"/>
              </a:spcBef>
              <a:spcAft>
                <a:spcPct val="0"/>
              </a:spcAft>
              <a:buClrTx/>
              <a:buSzTx/>
              <a:buFontTx/>
              <a:buNone/>
            </a:pPr>
            <a:r>
              <a:rPr kumimoji="0" lang="zh-CN" altLang="en-US" b="0" i="0" u="none" strike="noStrike" kern="0" cap="none" spc="0" normalizeH="0" baseline="0" noProof="0" dirty="0" smtClean="0">
                <a:ln>
                  <a:noFill/>
                </a:ln>
                <a:effectLst/>
                <a:uLnTx/>
                <a:uFillTx/>
                <a:latin typeface="+mn-ea"/>
                <a:cs typeface="+mn-cs"/>
              </a:rPr>
              <a:t>学生在线提交贷款申请</a:t>
            </a:r>
            <a:endParaRPr kumimoji="0" lang="zh-CN" altLang="en-US" b="0" i="0" u="none" strike="noStrike" kern="0" cap="none" spc="0" normalizeH="0" baseline="0" noProof="0" dirty="0" smtClean="0">
              <a:ln>
                <a:noFill/>
              </a:ln>
              <a:effectLst/>
              <a:uLnTx/>
              <a:uFillTx/>
              <a:latin typeface="+mn-ea"/>
              <a:cs typeface="+mn-cs"/>
            </a:endParaRPr>
          </a:p>
        </p:txBody>
      </p:sp>
      <p:sp>
        <p:nvSpPr>
          <p:cNvPr id="41" name="流程图: 过程 40"/>
          <p:cNvSpPr/>
          <p:nvPr/>
        </p:nvSpPr>
        <p:spPr>
          <a:xfrm>
            <a:off x="1981200" y="4114800"/>
            <a:ext cx="1620520"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buClrTx/>
              <a:buSzTx/>
              <a:buFontTx/>
            </a:pPr>
            <a:r>
              <a:rPr lang="zh-CN" altLang="en-US" kern="0" dirty="0" smtClean="0">
                <a:solidFill>
                  <a:schemeClr val="tx1"/>
                </a:solidFill>
                <a:latin typeface="+mn-ea"/>
              </a:rPr>
              <a:t>学校在线审批</a:t>
            </a:r>
            <a:endParaRPr lang="zh-CN" altLang="en-US" kern="0" dirty="0" smtClean="0">
              <a:solidFill>
                <a:schemeClr val="tx1"/>
              </a:solidFill>
              <a:latin typeface="+mn-ea"/>
            </a:endParaRPr>
          </a:p>
        </p:txBody>
      </p:sp>
      <p:sp>
        <p:nvSpPr>
          <p:cNvPr id="42" name="流程图: 过程 41"/>
          <p:cNvSpPr/>
          <p:nvPr/>
        </p:nvSpPr>
        <p:spPr>
          <a:xfrm>
            <a:off x="3733800" y="1820545"/>
            <a:ext cx="1621155" cy="70802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银行模型自动化审批</a:t>
            </a:r>
            <a:endParaRPr lang="zh-CN" altLang="en-US" kern="0" dirty="0">
              <a:latin typeface="+mn-ea"/>
            </a:endParaRPr>
          </a:p>
        </p:txBody>
      </p:sp>
      <p:sp>
        <p:nvSpPr>
          <p:cNvPr id="44" name="流程图: 过程 43"/>
          <p:cNvSpPr/>
          <p:nvPr/>
        </p:nvSpPr>
        <p:spPr>
          <a:xfrm>
            <a:off x="5562600" y="4046855"/>
            <a:ext cx="1660525" cy="69151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学生在线签署贷款合同</a:t>
            </a:r>
            <a:endParaRPr lang="zh-CN" altLang="en-US" kern="0" dirty="0" smtClean="0">
              <a:solidFill>
                <a:schemeClr val="tx1"/>
              </a:solidFill>
              <a:latin typeface="+mn-ea"/>
            </a:endParaRPr>
          </a:p>
        </p:txBody>
      </p:sp>
      <p:sp>
        <p:nvSpPr>
          <p:cNvPr id="45" name="流程图: 过程 44"/>
          <p:cNvSpPr/>
          <p:nvPr/>
        </p:nvSpPr>
        <p:spPr>
          <a:xfrm>
            <a:off x="7543800" y="1828165"/>
            <a:ext cx="1585595" cy="70866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学校在线入学确认审批</a:t>
            </a:r>
            <a:endParaRPr lang="zh-CN" altLang="en-US" kern="0" dirty="0">
              <a:latin typeface="+mn-ea"/>
            </a:endParaRPr>
          </a:p>
        </p:txBody>
      </p:sp>
      <p:sp>
        <p:nvSpPr>
          <p:cNvPr id="46" name="流程图: 过程 45"/>
          <p:cNvSpPr/>
          <p:nvPr/>
        </p:nvSpPr>
        <p:spPr>
          <a:xfrm>
            <a:off x="9525000" y="4086225"/>
            <a:ext cx="1590675"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银行自动放款</a:t>
            </a:r>
            <a:endParaRPr lang="zh-CN" altLang="en-US" kern="0" dirty="0" smtClean="0">
              <a:solidFill>
                <a:schemeClr val="tx1"/>
              </a:solidFill>
              <a:latin typeface="+mn-ea"/>
            </a:endParaRPr>
          </a:p>
        </p:txBody>
      </p:sp>
      <p:sp>
        <p:nvSpPr>
          <p:cNvPr id="51" name="流程图: 过程 50"/>
          <p:cNvSpPr/>
          <p:nvPr/>
        </p:nvSpPr>
        <p:spPr>
          <a:xfrm>
            <a:off x="460846" y="1556679"/>
            <a:ext cx="6291925" cy="612648"/>
          </a:xfrm>
          <a:prstGeom prst="flowChartProcess">
            <a:avLst/>
          </a:prstGeom>
          <a:noFill/>
          <a:ln w="12700" cap="flat" cmpd="sng" algn="ctr">
            <a:noFill/>
            <a:prstDash val="solid"/>
            <a:miter lim="800000"/>
          </a:ln>
        </p:spPr>
        <p:txBody>
          <a:bodyPr rtlCol="0" anchor="ctr"/>
          <a:p>
            <a:pPr marL="0" marR="0" indent="0" defTabSz="914400" eaLnBrk="1" fontAlgn="base" latinLnBrk="0" hangingPunct="1">
              <a:lnSpc>
                <a:spcPct val="100000"/>
              </a:lnSpc>
              <a:spcBef>
                <a:spcPct val="0"/>
              </a:spcBef>
              <a:spcAft>
                <a:spcPct val="0"/>
              </a:spcAft>
              <a:buClrTx/>
              <a:buSzTx/>
              <a:buFontTx/>
              <a:buNone/>
            </a:pP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endParaRPr>
          </a:p>
        </p:txBody>
      </p:sp>
      <p:cxnSp>
        <p:nvCxnSpPr>
          <p:cNvPr id="5" name="直接箭头连接符 4"/>
          <p:cNvCxnSpPr/>
          <p:nvPr/>
        </p:nvCxnSpPr>
        <p:spPr>
          <a:xfrm>
            <a:off x="1219200" y="2764155"/>
            <a:ext cx="762000" cy="1066800"/>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a:xfrm flipV="1">
            <a:off x="3429000" y="2743200"/>
            <a:ext cx="685800" cy="11430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a:off x="4953000" y="2764155"/>
            <a:ext cx="7620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9" name="直接箭头连接符 8"/>
          <p:cNvCxnSpPr/>
          <p:nvPr/>
        </p:nvCxnSpPr>
        <p:spPr>
          <a:xfrm flipV="1">
            <a:off x="7162800" y="2791460"/>
            <a:ext cx="533400" cy="10668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0" name="直接箭头连接符 9"/>
          <p:cNvCxnSpPr/>
          <p:nvPr/>
        </p:nvCxnSpPr>
        <p:spPr>
          <a:xfrm>
            <a:off x="8991600" y="2819400"/>
            <a:ext cx="6858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1"/>
          <p:cNvPicPr>
            <a:picLocks noChangeAspect="1"/>
          </p:cNvPicPr>
          <p:nvPr/>
        </p:nvPicPr>
        <p:blipFill>
          <a:blip r:embed="rId2"/>
          <a:stretch>
            <a:fillRect/>
          </a:stretch>
        </p:blipFill>
        <p:spPr>
          <a:xfrm>
            <a:off x="459105" y="1066800"/>
            <a:ext cx="2598420" cy="5400675"/>
          </a:xfrm>
          <a:prstGeom prst="rect">
            <a:avLst/>
          </a:prstGeom>
        </p:spPr>
      </p:pic>
      <p:pic>
        <p:nvPicPr>
          <p:cNvPr id="5" name="图片 4" descr="2"/>
          <p:cNvPicPr>
            <a:picLocks noChangeAspect="1"/>
          </p:cNvPicPr>
          <p:nvPr/>
        </p:nvPicPr>
        <p:blipFill>
          <a:blip r:embed="rId3"/>
          <a:stretch>
            <a:fillRect/>
          </a:stretch>
        </p:blipFill>
        <p:spPr>
          <a:xfrm>
            <a:off x="4591685" y="1070610"/>
            <a:ext cx="2798445" cy="5396230"/>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67600" y="352615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31"/>
          <p:cNvPicPr>
            <a:picLocks noChangeAspect="1"/>
          </p:cNvPicPr>
          <p:nvPr/>
        </p:nvPicPr>
        <p:blipFill>
          <a:blip r:embed="rId4"/>
          <a:stretch>
            <a:fillRect/>
          </a:stretch>
        </p:blipFill>
        <p:spPr>
          <a:xfrm>
            <a:off x="8686800" y="1070610"/>
            <a:ext cx="2965450" cy="542099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5" name="图片 4" descr="娜1"/>
          <p:cNvPicPr>
            <a:picLocks noChangeAspect="1"/>
          </p:cNvPicPr>
          <p:nvPr/>
        </p:nvPicPr>
        <p:blipFill>
          <a:blip r:embed="rId2"/>
          <a:stretch>
            <a:fillRect/>
          </a:stretch>
        </p:blipFill>
        <p:spPr>
          <a:xfrm>
            <a:off x="457200" y="1143000"/>
            <a:ext cx="2830830" cy="5433695"/>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7811135" y="3505200"/>
            <a:ext cx="1001395" cy="5365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图片2"/>
          <p:cNvPicPr>
            <a:picLocks noChangeAspect="1"/>
          </p:cNvPicPr>
          <p:nvPr/>
        </p:nvPicPr>
        <p:blipFill>
          <a:blip r:embed="rId3"/>
          <a:stretch>
            <a:fillRect/>
          </a:stretch>
        </p:blipFill>
        <p:spPr>
          <a:xfrm>
            <a:off x="9067800" y="1141730"/>
            <a:ext cx="2800350" cy="5434965"/>
          </a:xfrm>
          <a:prstGeom prst="rect">
            <a:avLst/>
          </a:prstGeom>
        </p:spPr>
      </p:pic>
      <p:pic>
        <p:nvPicPr>
          <p:cNvPr id="8" name="图片 2"/>
          <p:cNvPicPr>
            <a:picLocks noChangeAspect="1"/>
          </p:cNvPicPr>
          <p:nvPr/>
        </p:nvPicPr>
        <p:blipFill>
          <a:blip r:embed="rId4"/>
          <a:srcRect l="36460" t="6735" r="36098" b="17007"/>
          <a:stretch>
            <a:fillRect/>
          </a:stretch>
        </p:blipFill>
        <p:spPr>
          <a:xfrm>
            <a:off x="4724400" y="1086485"/>
            <a:ext cx="2822575" cy="5481955"/>
          </a:xfrm>
          <a:prstGeom prst="rect">
            <a:avLst/>
          </a:prstGeom>
          <a:noFill/>
          <a:ln>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679690"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家庭经济困难认证1"/>
          <p:cNvPicPr>
            <a:picLocks noChangeAspect="1"/>
          </p:cNvPicPr>
          <p:nvPr/>
        </p:nvPicPr>
        <p:blipFill>
          <a:blip r:embed="rId2"/>
          <a:stretch>
            <a:fillRect/>
          </a:stretch>
        </p:blipFill>
        <p:spPr>
          <a:xfrm>
            <a:off x="4679950" y="990600"/>
            <a:ext cx="2787015" cy="5847080"/>
          </a:xfrm>
          <a:prstGeom prst="rect">
            <a:avLst/>
          </a:prstGeom>
        </p:spPr>
      </p:pic>
      <p:pic>
        <p:nvPicPr>
          <p:cNvPr id="5" name="图片 4" descr="微信图片_20220707110321"/>
          <p:cNvPicPr>
            <a:picLocks noChangeAspect="1"/>
          </p:cNvPicPr>
          <p:nvPr/>
        </p:nvPicPr>
        <p:blipFill>
          <a:blip r:embed="rId3"/>
          <a:stretch>
            <a:fillRect/>
          </a:stretch>
        </p:blipFill>
        <p:spPr>
          <a:xfrm>
            <a:off x="8871585" y="990600"/>
            <a:ext cx="2700020" cy="5677535"/>
          </a:xfrm>
          <a:prstGeom prst="rect">
            <a:avLst/>
          </a:prstGeom>
        </p:spPr>
      </p:pic>
      <p:pic>
        <p:nvPicPr>
          <p:cNvPr id="4" name="图片 3" descr="5"/>
          <p:cNvPicPr>
            <a:picLocks noChangeAspect="1"/>
          </p:cNvPicPr>
          <p:nvPr/>
        </p:nvPicPr>
        <p:blipFill>
          <a:blip r:embed="rId4"/>
          <a:stretch>
            <a:fillRect/>
          </a:stretch>
        </p:blipFill>
        <p:spPr>
          <a:xfrm>
            <a:off x="533400" y="990600"/>
            <a:ext cx="2741295" cy="577405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影像资料上传2"/>
          <p:cNvPicPr>
            <a:picLocks noChangeAspect="1"/>
          </p:cNvPicPr>
          <p:nvPr/>
        </p:nvPicPr>
        <p:blipFill>
          <a:blip r:embed="rId2"/>
          <a:stretch>
            <a:fillRect/>
          </a:stretch>
        </p:blipFill>
        <p:spPr>
          <a:xfrm>
            <a:off x="457200" y="1043940"/>
            <a:ext cx="2887345" cy="5814060"/>
          </a:xfrm>
          <a:prstGeom prst="rect">
            <a:avLst/>
          </a:prstGeom>
        </p:spPr>
      </p:pic>
      <p:pic>
        <p:nvPicPr>
          <p:cNvPr id="6" name="图片 5" descr="图片2"/>
          <p:cNvPicPr>
            <a:picLocks noChangeAspect="1"/>
          </p:cNvPicPr>
          <p:nvPr/>
        </p:nvPicPr>
        <p:blipFill>
          <a:blip r:embed="rId3"/>
          <a:stretch>
            <a:fillRect/>
          </a:stretch>
        </p:blipFill>
        <p:spPr>
          <a:xfrm>
            <a:off x="8153400" y="1044575"/>
            <a:ext cx="3098800" cy="5459095"/>
          </a:xfrm>
          <a:prstGeom prst="rect">
            <a:avLst/>
          </a:prstGeom>
        </p:spPr>
      </p:pic>
      <p:sp>
        <p:nvSpPr>
          <p:cNvPr id="5" name="右箭头 4"/>
          <p:cNvSpPr/>
          <p:nvPr/>
        </p:nvSpPr>
        <p:spPr>
          <a:xfrm>
            <a:off x="3488055" y="3505200"/>
            <a:ext cx="72263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55535" y="3505200"/>
            <a:ext cx="610235"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图片4"/>
          <p:cNvPicPr>
            <a:picLocks noChangeAspect="1"/>
          </p:cNvPicPr>
          <p:nvPr/>
        </p:nvPicPr>
        <p:blipFill>
          <a:blip r:embed="rId4"/>
          <a:stretch>
            <a:fillRect/>
          </a:stretch>
        </p:blipFill>
        <p:spPr>
          <a:xfrm>
            <a:off x="4436110" y="998855"/>
            <a:ext cx="2794000" cy="555117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p:cNvPicPr>
            <a:picLocks noChangeAspect="1"/>
          </p:cNvPicPr>
          <p:nvPr/>
        </p:nvPicPr>
        <p:blipFill>
          <a:blip r:embed="rId2"/>
          <a:stretch>
            <a:fillRect/>
          </a:stretch>
        </p:blipFill>
        <p:spPr>
          <a:xfrm>
            <a:off x="457200" y="1545590"/>
            <a:ext cx="2592705" cy="4937125"/>
          </a:xfrm>
          <a:prstGeom prst="rect">
            <a:avLst/>
          </a:prstGeom>
        </p:spPr>
      </p:pic>
      <p:sp>
        <p:nvSpPr>
          <p:cNvPr id="5" name="右箭头 4"/>
          <p:cNvSpPr/>
          <p:nvPr/>
        </p:nvSpPr>
        <p:spPr>
          <a:xfrm>
            <a:off x="339725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3"/>
          <a:stretch>
            <a:fillRect/>
          </a:stretch>
        </p:blipFill>
        <p:spPr>
          <a:xfrm>
            <a:off x="4724400" y="1545590"/>
            <a:ext cx="2678430" cy="4937125"/>
          </a:xfrm>
          <a:prstGeom prst="rect">
            <a:avLst/>
          </a:prstGeom>
        </p:spPr>
      </p:pic>
      <p:pic>
        <p:nvPicPr>
          <p:cNvPr id="9" name="图片 8"/>
          <p:cNvPicPr>
            <a:picLocks noChangeAspect="1"/>
          </p:cNvPicPr>
          <p:nvPr/>
        </p:nvPicPr>
        <p:blipFill>
          <a:blip r:embed="rId4"/>
          <a:stretch>
            <a:fillRect/>
          </a:stretch>
        </p:blipFill>
        <p:spPr>
          <a:xfrm>
            <a:off x="9067800" y="1545590"/>
            <a:ext cx="2529205" cy="4937125"/>
          </a:xfrm>
          <a:prstGeom prst="rect">
            <a:avLst/>
          </a:prstGeom>
        </p:spPr>
      </p:pic>
      <p:sp>
        <p:nvSpPr>
          <p:cNvPr id="7" name="右箭头 6"/>
          <p:cNvSpPr/>
          <p:nvPr/>
        </p:nvSpPr>
        <p:spPr>
          <a:xfrm>
            <a:off x="777240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33400" y="1143000"/>
            <a:ext cx="2251710" cy="368300"/>
          </a:xfrm>
          <a:prstGeom prst="rect">
            <a:avLst/>
          </a:prstGeom>
          <a:noFill/>
        </p:spPr>
        <p:txBody>
          <a:bodyPr wrap="none" rtlCol="0">
            <a:spAutoFit/>
          </a:bodyPr>
          <a:p>
            <a:r>
              <a:rPr lang="zh-CN" altLang="en-US" b="1">
                <a:solidFill>
                  <a:srgbClr val="7030A0"/>
                </a:solidFill>
              </a:rPr>
              <a:t>待学校困难认定状态</a:t>
            </a:r>
            <a:endParaRPr lang="zh-CN" altLang="en-US" b="1">
              <a:solidFill>
                <a:srgbClr val="7030A0"/>
              </a:solidFill>
            </a:endParaRPr>
          </a:p>
        </p:txBody>
      </p:sp>
      <p:sp>
        <p:nvSpPr>
          <p:cNvPr id="10" name="文本框 9"/>
          <p:cNvSpPr txBox="1"/>
          <p:nvPr/>
        </p:nvSpPr>
        <p:spPr>
          <a:xfrm>
            <a:off x="4843145" y="1143000"/>
            <a:ext cx="2559685" cy="368300"/>
          </a:xfrm>
          <a:prstGeom prst="rect">
            <a:avLst/>
          </a:prstGeom>
          <a:noFill/>
        </p:spPr>
        <p:txBody>
          <a:bodyPr wrap="square" rtlCol="0">
            <a:spAutoFit/>
          </a:bodyPr>
          <a:p>
            <a:pPr algn="l"/>
            <a:r>
              <a:rPr lang="zh-CN" altLang="en-US" b="1">
                <a:solidFill>
                  <a:srgbClr val="7030A0"/>
                </a:solidFill>
              </a:rPr>
              <a:t>待银行</a:t>
            </a:r>
            <a:r>
              <a:rPr lang="zh-CN" altLang="en-US" b="1">
                <a:solidFill>
                  <a:srgbClr val="7030A0"/>
                </a:solidFill>
                <a:sym typeface="+mn-ea"/>
              </a:rPr>
              <a:t>自动化审批</a:t>
            </a:r>
            <a:r>
              <a:rPr lang="zh-CN" altLang="en-US" b="1">
                <a:solidFill>
                  <a:srgbClr val="7030A0"/>
                </a:solidFill>
              </a:rPr>
              <a:t>状态</a:t>
            </a:r>
            <a:endParaRPr lang="zh-CN" altLang="en-US" b="1">
              <a:solidFill>
                <a:srgbClr val="7030A0"/>
              </a:solidFill>
            </a:endParaRPr>
          </a:p>
        </p:txBody>
      </p:sp>
      <p:sp>
        <p:nvSpPr>
          <p:cNvPr id="11" name="文本框 10"/>
          <p:cNvSpPr txBox="1"/>
          <p:nvPr/>
        </p:nvSpPr>
        <p:spPr>
          <a:xfrm>
            <a:off x="9296400" y="1143000"/>
            <a:ext cx="2251710" cy="368300"/>
          </a:xfrm>
          <a:prstGeom prst="rect">
            <a:avLst/>
          </a:prstGeom>
          <a:noFill/>
        </p:spPr>
        <p:txBody>
          <a:bodyPr wrap="none" rtlCol="0">
            <a:spAutoFit/>
          </a:bodyPr>
          <a:p>
            <a:r>
              <a:rPr lang="zh-CN" altLang="en-US" b="1">
                <a:solidFill>
                  <a:srgbClr val="7030A0"/>
                </a:solidFill>
              </a:rPr>
              <a:t>待学生签订合同状态</a:t>
            </a:r>
            <a:endParaRPr lang="zh-CN" altLang="en-US" b="1">
              <a:solidFill>
                <a:srgbClr val="7030A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04800" y="2819400"/>
            <a:ext cx="1514475"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申请提交后</a:t>
            </a:r>
            <a:endParaRPr lang="zh-CN" altLang="en-US" sz="2000" dirty="0">
              <a:latin typeface="微软雅黑" panose="020B0503020204020204" charset="-122"/>
              <a:ea typeface="微软雅黑" panose="020B0503020204020204" charset="-122"/>
            </a:endParaRPr>
          </a:p>
        </p:txBody>
      </p:sp>
      <p:sp>
        <p:nvSpPr>
          <p:cNvPr id="5" name="右箭头 4"/>
          <p:cNvSpPr/>
          <p:nvPr/>
        </p:nvSpPr>
        <p:spPr>
          <a:xfrm>
            <a:off x="1828800" y="1911350"/>
            <a:ext cx="7524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743200" y="1985645"/>
            <a:ext cx="323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学校通过家庭</a:t>
            </a:r>
            <a:r>
              <a:rPr lang="zh-CN" altLang="en-US" sz="2000" dirty="0">
                <a:latin typeface="微软雅黑" panose="020B0503020204020204" charset="-122"/>
                <a:ea typeface="微软雅黑" panose="020B0503020204020204" charset="-122"/>
              </a:rPr>
              <a:t>经济困难认定</a:t>
            </a:r>
            <a:endParaRPr lang="zh-CN" altLang="en-US" sz="2000" dirty="0">
              <a:latin typeface="微软雅黑" panose="020B0503020204020204" charset="-122"/>
              <a:ea typeface="微软雅黑" panose="020B0503020204020204" charset="-122"/>
            </a:endParaRPr>
          </a:p>
        </p:txBody>
      </p:sp>
      <p:sp>
        <p:nvSpPr>
          <p:cNvPr id="8" name="文本框 7"/>
          <p:cNvSpPr txBox="1"/>
          <p:nvPr/>
        </p:nvSpPr>
        <p:spPr>
          <a:xfrm>
            <a:off x="2743200" y="3657600"/>
            <a:ext cx="450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学校退回（如资料不正确、不完整</a:t>
            </a:r>
            <a:r>
              <a:rPr lang="zh-CN" altLang="en-US" sz="2000" dirty="0">
                <a:latin typeface="微软雅黑" panose="020B0503020204020204" charset="-122"/>
                <a:ea typeface="微软雅黑" panose="020B0503020204020204" charset="-122"/>
              </a:rPr>
              <a:t>等）</a:t>
            </a:r>
            <a:endParaRPr lang="zh-CN" altLang="en-US" sz="2000" dirty="0">
              <a:latin typeface="微软雅黑" panose="020B0503020204020204" charset="-122"/>
              <a:ea typeface="微软雅黑" panose="020B0503020204020204" charset="-122"/>
            </a:endParaRPr>
          </a:p>
        </p:txBody>
      </p:sp>
      <p:sp>
        <p:nvSpPr>
          <p:cNvPr id="9" name="右箭头 8"/>
          <p:cNvSpPr/>
          <p:nvPr/>
        </p:nvSpPr>
        <p:spPr>
          <a:xfrm>
            <a:off x="6058535" y="1911350"/>
            <a:ext cx="7226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848475" y="1985645"/>
            <a:ext cx="1706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签署贷款合同</a:t>
            </a:r>
            <a:endParaRPr lang="zh-CN" altLang="en-US" sz="2000" dirty="0">
              <a:latin typeface="微软雅黑" panose="020B0503020204020204" charset="-122"/>
              <a:ea typeface="微软雅黑" panose="020B0503020204020204" charset="-122"/>
            </a:endParaRPr>
          </a:p>
        </p:txBody>
      </p:sp>
      <p:sp>
        <p:nvSpPr>
          <p:cNvPr id="12" name="右箭头 11"/>
          <p:cNvSpPr/>
          <p:nvPr/>
        </p:nvSpPr>
        <p:spPr>
          <a:xfrm>
            <a:off x="1817370" y="3581400"/>
            <a:ext cx="77406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4669790" y="4191000"/>
            <a:ext cx="465455" cy="765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743200" y="5090795"/>
            <a:ext cx="4448810" cy="13220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学生重新核对自己填写信息是否完整正确（如学号填写是否有误、地址是否详细等等），上传影像资料是否清晰，修改后重新</a:t>
            </a:r>
            <a:r>
              <a:rPr lang="zh-CN" altLang="en-US" sz="2000" dirty="0">
                <a:latin typeface="微软雅黑" panose="020B0503020204020204" charset="-122"/>
                <a:ea typeface="微软雅黑" panose="020B0503020204020204" charset="-122"/>
              </a:rPr>
              <a:t>提交。</a:t>
            </a:r>
            <a:endParaRPr lang="zh-CN" altLang="en-US" sz="2000" dirty="0">
              <a:latin typeface="微软雅黑" panose="020B0503020204020204" charset="-122"/>
              <a:ea typeface="微软雅黑" panose="020B0503020204020204" charset="-122"/>
            </a:endParaRPr>
          </a:p>
        </p:txBody>
      </p:sp>
      <p:sp>
        <p:nvSpPr>
          <p:cNvPr id="16" name="直角上箭头 15"/>
          <p:cNvSpPr/>
          <p:nvPr/>
        </p:nvSpPr>
        <p:spPr>
          <a:xfrm flipH="1">
            <a:off x="700405" y="4343400"/>
            <a:ext cx="1891030" cy="11722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descr="图片3"/>
          <p:cNvPicPr>
            <a:picLocks noChangeAspect="1"/>
          </p:cNvPicPr>
          <p:nvPr/>
        </p:nvPicPr>
        <p:blipFill>
          <a:blip r:embed="rId2"/>
          <a:stretch>
            <a:fillRect/>
          </a:stretch>
        </p:blipFill>
        <p:spPr>
          <a:xfrm>
            <a:off x="8763000" y="1447800"/>
            <a:ext cx="2914015" cy="53759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8" name="文本框 7"/>
          <p:cNvSpPr txBox="1"/>
          <p:nvPr/>
        </p:nvSpPr>
        <p:spPr>
          <a:xfrm>
            <a:off x="378460" y="835660"/>
            <a:ext cx="5566410" cy="1322070"/>
          </a:xfrm>
          <a:prstGeom prst="rect">
            <a:avLst/>
          </a:prstGeom>
          <a:noFill/>
        </p:spPr>
        <p:txBody>
          <a:bodyPr wrap="square" rtlCol="0">
            <a:spAutoFit/>
          </a:bodyPr>
          <a:p>
            <a:pPr algn="l"/>
            <a:r>
              <a:rPr lang="en-US" altLang="zh-CN" sz="2000" dirty="0">
                <a:solidFill>
                  <a:srgbClr val="0070C0"/>
                </a:solidFill>
                <a:latin typeface="微软雅黑" panose="020B0503020204020204" charset="-122"/>
                <a:ea typeface="微软雅黑" panose="020B0503020204020204" charset="-122"/>
                <a:sym typeface="+mn-ea"/>
              </a:rPr>
              <a:t>       </a:t>
            </a:r>
            <a:r>
              <a:rPr lang="zh-CN" altLang="en-US" sz="2000" dirty="0">
                <a:solidFill>
                  <a:srgbClr val="0070C0"/>
                </a:solidFill>
                <a:latin typeface="微软雅黑" panose="020B0503020204020204" charset="-122"/>
                <a:ea typeface="微软雅黑" panose="020B0503020204020204" charset="-122"/>
                <a:sym typeface="+mn-ea"/>
              </a:rPr>
              <a:t>学校通过家庭经济困难认定后，学生将收到通知，请尽快完成合同签署（</a:t>
            </a:r>
            <a:r>
              <a:rPr lang="zh-CN" altLang="en-US" sz="2000" b="1" dirty="0">
                <a:solidFill>
                  <a:srgbClr val="FF0000"/>
                </a:solidFill>
                <a:latin typeface="微软雅黑" panose="020B0503020204020204" charset="-122"/>
                <a:ea typeface="微软雅黑" panose="020B0503020204020204" charset="-122"/>
                <a:sym typeface="+mn-ea"/>
              </a:rPr>
              <a:t>入学验证码自动回显在学校</a:t>
            </a:r>
            <a:r>
              <a:rPr lang="zh-CN" altLang="en-US" sz="2000" b="1" dirty="0">
                <a:solidFill>
                  <a:srgbClr val="FF0000"/>
                </a:solidFill>
                <a:latin typeface="微软雅黑" panose="020B0503020204020204" charset="-122"/>
                <a:ea typeface="微软雅黑" panose="020B0503020204020204" charset="-122"/>
                <a:sym typeface="+mn-ea"/>
              </a:rPr>
              <a:t>审批系统，学生无需上报学校</a:t>
            </a:r>
            <a:r>
              <a:rPr lang="zh-CN" altLang="en-US" sz="2000" dirty="0">
                <a:solidFill>
                  <a:srgbClr val="0070C0"/>
                </a:solidFill>
                <a:latin typeface="微软雅黑" panose="020B0503020204020204" charset="-122"/>
                <a:ea typeface="微软雅黑" panose="020B0503020204020204" charset="-122"/>
                <a:sym typeface="+mn-ea"/>
              </a:rPr>
              <a:t>）。</a:t>
            </a:r>
            <a:endParaRPr lang="zh-CN" altLang="en-US" sz="2000" dirty="0">
              <a:solidFill>
                <a:srgbClr val="0070C0"/>
              </a:solidFill>
              <a:latin typeface="微软雅黑" panose="020B0503020204020204" charset="-122"/>
              <a:ea typeface="微软雅黑" panose="020B0503020204020204" charset="-122"/>
            </a:endParaRPr>
          </a:p>
          <a:p>
            <a:endParaRPr lang="zh-CN" altLang="en-US" sz="2000" dirty="0">
              <a:solidFill>
                <a:srgbClr val="0070C0"/>
              </a:solidFill>
              <a:latin typeface="微软雅黑" panose="020B0503020204020204" charset="-122"/>
              <a:ea typeface="微软雅黑" panose="020B0503020204020204" charset="-122"/>
            </a:endParaRPr>
          </a:p>
        </p:txBody>
      </p:sp>
      <p:pic>
        <p:nvPicPr>
          <p:cNvPr id="4" name="图片 3" descr="6aa4f1abe72f731cf9d7a41a9cb6331"/>
          <p:cNvPicPr>
            <a:picLocks noChangeAspect="1"/>
          </p:cNvPicPr>
          <p:nvPr/>
        </p:nvPicPr>
        <p:blipFill>
          <a:blip r:embed="rId2"/>
          <a:stretch>
            <a:fillRect/>
          </a:stretch>
        </p:blipFill>
        <p:spPr>
          <a:xfrm>
            <a:off x="1702435" y="1955165"/>
            <a:ext cx="2585085" cy="4692015"/>
          </a:xfrm>
          <a:prstGeom prst="rect">
            <a:avLst/>
          </a:prstGeom>
        </p:spPr>
      </p:pic>
      <p:pic>
        <p:nvPicPr>
          <p:cNvPr id="5" name="图片 4"/>
          <p:cNvPicPr>
            <a:picLocks noChangeAspect="1"/>
          </p:cNvPicPr>
          <p:nvPr/>
        </p:nvPicPr>
        <p:blipFill>
          <a:blip r:embed="rId3"/>
          <a:stretch>
            <a:fillRect/>
          </a:stretch>
        </p:blipFill>
        <p:spPr>
          <a:xfrm>
            <a:off x="7543800" y="1955165"/>
            <a:ext cx="2486660" cy="4692015"/>
          </a:xfrm>
          <a:prstGeom prst="rect">
            <a:avLst/>
          </a:prstGeom>
        </p:spPr>
      </p:pic>
      <p:sp>
        <p:nvSpPr>
          <p:cNvPr id="7" name="文本框 6"/>
          <p:cNvSpPr txBox="1"/>
          <p:nvPr/>
        </p:nvSpPr>
        <p:spPr>
          <a:xfrm>
            <a:off x="6781800" y="914400"/>
            <a:ext cx="4140835" cy="706755"/>
          </a:xfrm>
          <a:prstGeom prst="rect">
            <a:avLst/>
          </a:prstGeom>
          <a:noFill/>
        </p:spPr>
        <p:txBody>
          <a:bodyPr wrap="square" rtlCol="0">
            <a:spAutoFit/>
          </a:bodyPr>
          <a:p>
            <a:pPr algn="l"/>
            <a:r>
              <a:rPr lang="en-US" altLang="zh-CN" sz="2000" dirty="0">
                <a:solidFill>
                  <a:srgbClr val="0070C0"/>
                </a:solidFill>
                <a:latin typeface="微软雅黑" panose="020B0503020204020204" charset="-122"/>
                <a:ea typeface="微软雅黑" panose="020B0503020204020204" charset="-122"/>
                <a:sym typeface="+mn-ea"/>
              </a:rPr>
              <a:t>       </a:t>
            </a:r>
            <a:r>
              <a:rPr lang="zh-CN" altLang="en-US" sz="2000" dirty="0">
                <a:solidFill>
                  <a:srgbClr val="0070C0"/>
                </a:solidFill>
                <a:latin typeface="微软雅黑" panose="020B0503020204020204" charset="-122"/>
                <a:ea typeface="微软雅黑" panose="020B0503020204020204" charset="-122"/>
                <a:sym typeface="+mn-ea"/>
              </a:rPr>
              <a:t>学校完成入学确认审批</a:t>
            </a:r>
            <a:r>
              <a:rPr lang="zh-CN" altLang="en-US" sz="2000" dirty="0">
                <a:solidFill>
                  <a:srgbClr val="0070C0"/>
                </a:solidFill>
                <a:latin typeface="微软雅黑" panose="020B0503020204020204" charset="-122"/>
                <a:ea typeface="微软雅黑" panose="020B0503020204020204" charset="-122"/>
                <a:sym typeface="+mn-ea"/>
              </a:rPr>
              <a:t>后，银行系统自动放款。</a:t>
            </a:r>
            <a:endParaRPr lang="zh-CN" altLang="en-US" sz="2000" dirty="0">
              <a:solidFill>
                <a:srgbClr val="0070C0"/>
              </a:solidFill>
              <a:latin typeface="微软雅黑" panose="020B0503020204020204" charset="-122"/>
              <a:ea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116320" y="2362430"/>
            <a:ext cx="3998136" cy="3494521"/>
            <a:chOff x="4421721" y="4045126"/>
            <a:chExt cx="3998136" cy="3494521"/>
          </a:xfrm>
        </p:grpSpPr>
        <p:sp>
          <p:nvSpPr>
            <p:cNvPr id="11" name="ïşḻíḋê"/>
            <p:cNvSpPr/>
            <p:nvPr/>
          </p:nvSpPr>
          <p:spPr>
            <a:xfrm>
              <a:off x="4421721" y="655921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5620693" y="404512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116320" y="2209515"/>
            <a:ext cx="4661535" cy="3542665"/>
            <a:chOff x="5737441" y="976291"/>
            <a:chExt cx="4661535" cy="3542665"/>
          </a:xfrm>
        </p:grpSpPr>
        <p:sp>
          <p:nvSpPr>
            <p:cNvPr id="10" name="ïşḻíḋê"/>
            <p:cNvSpPr/>
            <p:nvPr/>
          </p:nvSpPr>
          <p:spPr>
            <a:xfrm>
              <a:off x="5737441" y="976291"/>
              <a:ext cx="1005840" cy="98044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19888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一、提交贷款申请时如出现以下画面，</a:t>
            </a:r>
            <a:r>
              <a:rPr lang="zh-CN" altLang="en-US" sz="2400" dirty="0">
                <a:solidFill>
                  <a:srgbClr val="FF0000"/>
                </a:solidFill>
                <a:latin typeface="微软雅黑" panose="020B0503020204020204" charset="-122"/>
                <a:ea typeface="微软雅黑" panose="020B0503020204020204" charset="-122"/>
              </a:rPr>
              <a:t>请先激活刚开立的中行账户</a:t>
            </a:r>
            <a:r>
              <a:rPr lang="zh-CN" altLang="en-US" sz="2400" dirty="0">
                <a:latin typeface="微软雅黑" panose="020B0503020204020204" charset="-122"/>
                <a:ea typeface="微软雅黑" panose="020B0503020204020204" charset="-122"/>
              </a:rPr>
              <a:t>再提交</a:t>
            </a:r>
            <a:r>
              <a:rPr lang="zh-CN" altLang="en-US" sz="2400" dirty="0">
                <a:latin typeface="微软雅黑" panose="020B0503020204020204" charset="-122"/>
                <a:ea typeface="微软雅黑" panose="020B0503020204020204" charset="-122"/>
              </a:rPr>
              <a:t>申请。</a:t>
            </a:r>
            <a:endParaRPr lang="zh-CN" altLang="en-US" sz="2400" dirty="0">
              <a:latin typeface="微软雅黑" panose="020B0503020204020204" charset="-122"/>
              <a:ea typeface="微软雅黑" panose="020B0503020204020204" charset="-122"/>
            </a:endParaRPr>
          </a:p>
        </p:txBody>
      </p:sp>
      <p:pic>
        <p:nvPicPr>
          <p:cNvPr id="4" name="图片 3" descr="RLOE224,账户没激活提交不成功"/>
          <p:cNvPicPr>
            <a:picLocks noChangeAspect="1"/>
          </p:cNvPicPr>
          <p:nvPr/>
        </p:nvPicPr>
        <p:blipFill>
          <a:blip r:embed="rId2"/>
          <a:stretch>
            <a:fillRect/>
          </a:stretch>
        </p:blipFill>
        <p:spPr>
          <a:xfrm>
            <a:off x="6553200" y="1143000"/>
            <a:ext cx="3106420" cy="56343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132849" y="820420"/>
            <a:ext cx="3961287" cy="906739"/>
            <a:chOff x="6208414" y="1247775"/>
            <a:chExt cx="3961287" cy="906739"/>
          </a:xfrm>
        </p:grpSpPr>
        <p:sp>
          <p:nvSpPr>
            <p:cNvPr id="29" name="isḻïḋé"/>
            <p:cNvSpPr/>
            <p:nvPr/>
          </p:nvSpPr>
          <p:spPr>
            <a:xfrm>
              <a:off x="6208414" y="1247775"/>
              <a:ext cx="906739" cy="906739"/>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政策</a:t>
              </a: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解读</a:t>
              </a:r>
              <a:endPar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贷前</a:t>
              </a: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56845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二、提交贷款申请时如出现以下画面，</a:t>
            </a:r>
            <a:r>
              <a:rPr lang="zh-CN" altLang="en-US" sz="2400" dirty="0">
                <a:solidFill>
                  <a:srgbClr val="FF0000"/>
                </a:solidFill>
                <a:latin typeface="微软雅黑" panose="020B0503020204020204" charset="-122"/>
                <a:ea typeface="微软雅黑" panose="020B0503020204020204" charset="-122"/>
              </a:rPr>
              <a:t>代表</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客户身份证过期</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，请先更新你的身份证有效期</a:t>
            </a:r>
            <a:r>
              <a:rPr lang="zh-CN" altLang="en-US" sz="2400" dirty="0">
                <a:latin typeface="微软雅黑" panose="020B0503020204020204" charset="-122"/>
                <a:ea typeface="微软雅黑" panose="020B0503020204020204" charset="-122"/>
              </a:rPr>
              <a:t>再提交申请。</a:t>
            </a:r>
            <a:endParaRPr lang="zh-CN" altLang="en-US" sz="2400" dirty="0">
              <a:latin typeface="微软雅黑" panose="020B0503020204020204" charset="-122"/>
              <a:ea typeface="微软雅黑" panose="020B0503020204020204" charset="-122"/>
            </a:endParaRPr>
          </a:p>
        </p:txBody>
      </p:sp>
      <p:pic>
        <p:nvPicPr>
          <p:cNvPr id="4" name="图片 3" descr="RLOE222，是客户身份证过期"/>
          <p:cNvPicPr>
            <a:picLocks noChangeAspect="1"/>
          </p:cNvPicPr>
          <p:nvPr/>
        </p:nvPicPr>
        <p:blipFill>
          <a:blip r:embed="rId2"/>
          <a:stretch>
            <a:fillRect/>
          </a:stretch>
        </p:blipFill>
        <p:spPr>
          <a:xfrm>
            <a:off x="6858000" y="1143000"/>
            <a:ext cx="2744470" cy="56051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5250815" cy="193802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三、在贷款申请截至日前（按学校通知要求），请关注手机银行的贷款审批进度。如申请被退回修改，要及时更正有误信息并重新提交，</a:t>
            </a:r>
            <a:r>
              <a:rPr lang="zh-CN" altLang="en-US" sz="2400" dirty="0">
                <a:solidFill>
                  <a:srgbClr val="FF0000"/>
                </a:solidFill>
                <a:latin typeface="微软雅黑" panose="020B0503020204020204" charset="-122"/>
                <a:ea typeface="微软雅黑" panose="020B0503020204020204" charset="-122"/>
              </a:rPr>
              <a:t>避免错过贷款办理时间</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descr="6"/>
          <p:cNvPicPr>
            <a:picLocks noChangeAspect="1"/>
          </p:cNvPicPr>
          <p:nvPr/>
        </p:nvPicPr>
        <p:blipFill>
          <a:blip r:embed="rId2"/>
          <a:stretch>
            <a:fillRect/>
          </a:stretch>
        </p:blipFill>
        <p:spPr>
          <a:xfrm>
            <a:off x="6858000" y="1066800"/>
            <a:ext cx="3013075" cy="556958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10674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四、</a:t>
            </a:r>
            <a:r>
              <a:rPr lang="zh-CN" altLang="en-US" sz="2400" dirty="0">
                <a:latin typeface="微软雅黑" panose="020B0503020204020204" charset="-122"/>
                <a:ea typeface="微软雅黑" panose="020B0503020204020204" charset="-122"/>
              </a:rPr>
              <a:t>关于放款</a:t>
            </a:r>
            <a:r>
              <a:rPr lang="zh-CN" altLang="en-US" sz="2400" dirty="0">
                <a:latin typeface="微软雅黑" panose="020B0503020204020204" charset="-122"/>
                <a:ea typeface="微软雅黑" panose="020B0503020204020204" charset="-122"/>
              </a:rPr>
              <a:t>日期</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、当前学历申请续贷</a:t>
            </a:r>
            <a:r>
              <a:rPr lang="zh-CN" altLang="en-US" sz="2400" dirty="0">
                <a:latin typeface="微软雅黑" panose="020B0503020204020204" charset="-122"/>
                <a:ea typeface="微软雅黑" panose="020B0503020204020204" charset="-122"/>
                <a:sym typeface="+mn-ea"/>
              </a:rPr>
              <a:t>（</a:t>
            </a:r>
            <a:r>
              <a:rPr lang="en-US" altLang="zh-CN" sz="2400" dirty="0">
                <a:latin typeface="微软雅黑" panose="020B0503020204020204" charset="-122"/>
                <a:ea typeface="微软雅黑" panose="020B0503020204020204" charset="-122"/>
                <a:sym typeface="+mn-ea"/>
              </a:rPr>
              <a:t>2022</a:t>
            </a:r>
            <a:r>
              <a:rPr lang="zh-CN" altLang="en-US" sz="2400" dirty="0">
                <a:latin typeface="微软雅黑" panose="020B0503020204020204" charset="-122"/>
                <a:ea typeface="微软雅黑" panose="020B0503020204020204" charset="-122"/>
                <a:sym typeface="+mn-ea"/>
              </a:rPr>
              <a:t>年有办理校园地贷款）的同学</a:t>
            </a:r>
            <a:r>
              <a:rPr lang="zh-CN" altLang="en-US" sz="2400" dirty="0">
                <a:latin typeface="微软雅黑" panose="020B0503020204020204" charset="-122"/>
                <a:ea typeface="微软雅黑" panose="020B0503020204020204" charset="-122"/>
              </a:rPr>
              <a:t>，放款日与</a:t>
            </a:r>
            <a:r>
              <a:rPr lang="en-US" altLang="zh-CN" sz="2400" dirty="0">
                <a:latin typeface="微软雅黑" panose="020B0503020204020204" charset="-122"/>
                <a:ea typeface="微软雅黑" panose="020B0503020204020204" charset="-122"/>
              </a:rPr>
              <a:t>2022</a:t>
            </a:r>
            <a:r>
              <a:rPr lang="zh-CN" altLang="en-US" sz="2400" dirty="0">
                <a:latin typeface="微软雅黑" panose="020B0503020204020204" charset="-122"/>
                <a:ea typeface="微软雅黑" panose="020B0503020204020204" charset="-122"/>
              </a:rPr>
              <a:t>年贷款发放</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日</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保持一致。</a:t>
            </a:r>
            <a:r>
              <a:rPr lang="zh-CN" altLang="en-US" sz="2400" dirty="0">
                <a:solidFill>
                  <a:srgbClr val="0070C0"/>
                </a:solidFill>
                <a:latin typeface="微软雅黑" panose="020B0503020204020204" charset="-122"/>
                <a:ea typeface="微软雅黑" panose="020B0503020204020204" charset="-122"/>
              </a:rPr>
              <a:t>如</a:t>
            </a:r>
            <a:r>
              <a:rPr lang="en-US" altLang="zh-CN" sz="2400" dirty="0">
                <a:solidFill>
                  <a:srgbClr val="0070C0"/>
                </a:solidFill>
                <a:latin typeface="微软雅黑" panose="020B0503020204020204" charset="-122"/>
                <a:ea typeface="微软雅黑" panose="020B0503020204020204" charset="-122"/>
              </a:rPr>
              <a:t>2022</a:t>
            </a:r>
            <a:r>
              <a:rPr lang="zh-CN" altLang="en-US" sz="2400" dirty="0">
                <a:solidFill>
                  <a:srgbClr val="0070C0"/>
                </a:solidFill>
                <a:latin typeface="微软雅黑" panose="020B0503020204020204" charset="-122"/>
                <a:ea typeface="微软雅黑" panose="020B0503020204020204" charset="-122"/>
              </a:rPr>
              <a:t>年贷款发放日为</a:t>
            </a:r>
            <a:r>
              <a:rPr lang="en-US" altLang="zh-CN" sz="2400" dirty="0">
                <a:solidFill>
                  <a:srgbClr val="0070C0"/>
                </a:solidFill>
                <a:latin typeface="微软雅黑" panose="020B0503020204020204" charset="-122"/>
                <a:ea typeface="微软雅黑" panose="020B0503020204020204" charset="-122"/>
              </a:rPr>
              <a:t>10</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a:t>
            </a:r>
            <a:r>
              <a:rPr lang="en-US" altLang="zh-CN" sz="2400" dirty="0">
                <a:solidFill>
                  <a:srgbClr val="0070C0"/>
                </a:solidFill>
                <a:latin typeface="微软雅黑" panose="020B0503020204020204" charset="-122"/>
                <a:ea typeface="微软雅黑" panose="020B0503020204020204" charset="-122"/>
              </a:rPr>
              <a:t>2023</a:t>
            </a:r>
            <a:r>
              <a:rPr lang="zh-CN" altLang="en-US" sz="2400" dirty="0">
                <a:solidFill>
                  <a:srgbClr val="0070C0"/>
                </a:solidFill>
                <a:latin typeface="微软雅黑" panose="020B0503020204020204" charset="-122"/>
                <a:ea typeface="微软雅黑" panose="020B0503020204020204" charset="-122"/>
              </a:rPr>
              <a:t>年学校完成入学确认审批在</a:t>
            </a:r>
            <a:r>
              <a:rPr lang="en-US" altLang="zh-CN" sz="2400" dirty="0">
                <a:solidFill>
                  <a:srgbClr val="0070C0"/>
                </a:solidFill>
                <a:latin typeface="微软雅黑" panose="020B0503020204020204" charset="-122"/>
                <a:ea typeface="微软雅黑" panose="020B0503020204020204" charset="-122"/>
              </a:rPr>
              <a:t>9</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日前，</a:t>
            </a:r>
            <a:r>
              <a:rPr lang="zh-CN" altLang="en-US" sz="2400" dirty="0">
                <a:solidFill>
                  <a:srgbClr val="0070C0"/>
                </a:solidFill>
                <a:latin typeface="微软雅黑" panose="020B0503020204020204" charset="-122"/>
                <a:ea typeface="微软雅黑" panose="020B0503020204020204" charset="-122"/>
                <a:sym typeface="+mn-ea"/>
              </a:rPr>
              <a:t>贷款发放日为</a:t>
            </a:r>
            <a:r>
              <a:rPr lang="en-US" altLang="zh-CN" sz="2400" dirty="0">
                <a:solidFill>
                  <a:srgbClr val="0070C0"/>
                </a:solidFill>
                <a:latin typeface="微软雅黑" panose="020B0503020204020204" charset="-122"/>
                <a:ea typeface="微软雅黑" panose="020B0503020204020204" charset="-122"/>
                <a:sym typeface="+mn-ea"/>
              </a:rPr>
              <a:t>9</a:t>
            </a:r>
            <a:r>
              <a:rPr lang="zh-CN" altLang="en-US" sz="2400" dirty="0">
                <a:solidFill>
                  <a:srgbClr val="0070C0"/>
                </a:solidFill>
                <a:latin typeface="微软雅黑" panose="020B0503020204020204" charset="-122"/>
                <a:ea typeface="微软雅黑" panose="020B0503020204020204" charset="-122"/>
                <a:sym typeface="+mn-ea"/>
              </a:rPr>
              <a:t>月</a:t>
            </a:r>
            <a:r>
              <a:rPr lang="en-US" altLang="zh-CN" sz="2400" dirty="0">
                <a:solidFill>
                  <a:srgbClr val="0070C0"/>
                </a:solidFill>
                <a:latin typeface="微软雅黑" panose="020B0503020204020204" charset="-122"/>
                <a:ea typeface="微软雅黑" panose="020B0503020204020204" charset="-122"/>
                <a:sym typeface="+mn-ea"/>
              </a:rPr>
              <a:t>20</a:t>
            </a:r>
            <a:r>
              <a:rPr lang="zh-CN" altLang="en-US" sz="2400" dirty="0">
                <a:solidFill>
                  <a:srgbClr val="0070C0"/>
                </a:solidFill>
                <a:latin typeface="微软雅黑" panose="020B0503020204020204" charset="-122"/>
                <a:ea typeface="微软雅黑" panose="020B0503020204020204" charset="-122"/>
                <a:sym typeface="+mn-ea"/>
              </a:rPr>
              <a:t>日，后的则为</a:t>
            </a:r>
            <a:r>
              <a:rPr lang="en-US" altLang="zh-CN" sz="2400" dirty="0">
                <a:solidFill>
                  <a:srgbClr val="0070C0"/>
                </a:solidFill>
                <a:latin typeface="微软雅黑" panose="020B0503020204020204" charset="-122"/>
                <a:ea typeface="微软雅黑" panose="020B0503020204020204" charset="-122"/>
              </a:rPr>
              <a:t>10</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日（如此类推）</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a:p>
            <a:pPr algn="l"/>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当前学历首次在中国银行申请校园地贷款的同学，放款日为学校完成入学确认</a:t>
            </a:r>
            <a:r>
              <a:rPr lang="zh-CN" altLang="en-US" sz="2400" dirty="0">
                <a:latin typeface="微软雅黑" panose="020B0503020204020204" charset="-122"/>
                <a:ea typeface="微软雅黑" panose="020B0503020204020204" charset="-122"/>
                <a:sym typeface="+mn-ea"/>
              </a:rPr>
              <a:t>审批日。</a:t>
            </a:r>
            <a:endParaRPr lang="zh-CN" altLang="en-US" sz="2400" dirty="0">
              <a:latin typeface="微软雅黑" panose="020B0503020204020204" charset="-122"/>
              <a:ea typeface="微软雅黑" panose="020B0503020204020204" charset="-122"/>
            </a:endParaRPr>
          </a:p>
          <a:p>
            <a:pPr algn="l"/>
            <a:endParaRPr lang="zh-CN" altLang="en-US" sz="24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8229600" y="3733800"/>
            <a:ext cx="2829560" cy="29559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956945"/>
            <a:ext cx="10848340"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五、贷款发放后，学生可通过手机银行查看贷款合同（</a:t>
            </a:r>
            <a:r>
              <a:rPr lang="zh-CN" altLang="en-US" sz="2400" dirty="0">
                <a:solidFill>
                  <a:srgbClr val="0070C0"/>
                </a:solidFill>
                <a:latin typeface="微软雅黑" panose="020B0503020204020204" charset="-122"/>
                <a:ea typeface="微软雅黑" panose="020B0503020204020204" charset="-122"/>
              </a:rPr>
              <a:t>从</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国家助学贷款</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的</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申请记录查询</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进入查看</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descr="3df543f716ad6e60877ffd9731c85058"/>
          <p:cNvPicPr>
            <a:picLocks noChangeAspect="1"/>
          </p:cNvPicPr>
          <p:nvPr/>
        </p:nvPicPr>
        <p:blipFill>
          <a:blip r:embed="rId2"/>
          <a:stretch>
            <a:fillRect/>
          </a:stretch>
        </p:blipFill>
        <p:spPr>
          <a:xfrm>
            <a:off x="1197610" y="1861820"/>
            <a:ext cx="2230120" cy="4932045"/>
          </a:xfrm>
          <a:prstGeom prst="rect">
            <a:avLst/>
          </a:prstGeom>
        </p:spPr>
      </p:pic>
      <p:pic>
        <p:nvPicPr>
          <p:cNvPr id="6" name="图片 5" descr="2e30d7153254255f2a5fbe1c57f90d11"/>
          <p:cNvPicPr>
            <a:picLocks noChangeAspect="1"/>
          </p:cNvPicPr>
          <p:nvPr/>
        </p:nvPicPr>
        <p:blipFill>
          <a:blip r:embed="rId3"/>
          <a:stretch>
            <a:fillRect/>
          </a:stretch>
        </p:blipFill>
        <p:spPr>
          <a:xfrm>
            <a:off x="4419600" y="1866900"/>
            <a:ext cx="2229485" cy="4905375"/>
          </a:xfrm>
          <a:prstGeom prst="rect">
            <a:avLst/>
          </a:prstGeom>
        </p:spPr>
      </p:pic>
      <p:pic>
        <p:nvPicPr>
          <p:cNvPr id="7" name="图片 6" descr="22db5d777976deb735a3f49306849f79"/>
          <p:cNvPicPr>
            <a:picLocks noChangeAspect="1"/>
          </p:cNvPicPr>
          <p:nvPr/>
        </p:nvPicPr>
        <p:blipFill>
          <a:blip r:embed="rId4"/>
          <a:stretch>
            <a:fillRect/>
          </a:stretch>
        </p:blipFill>
        <p:spPr>
          <a:xfrm>
            <a:off x="7636510" y="1906270"/>
            <a:ext cx="2310765" cy="488569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728345" y="914400"/>
            <a:ext cx="10735945"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六、贷款发放次月，手机银行</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金融日历</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会有还款提醒。</a:t>
            </a:r>
            <a:r>
              <a:rPr lang="zh-CN" altLang="en-US" sz="2400" dirty="0">
                <a:latin typeface="微软雅黑" panose="020B0503020204020204" charset="-122"/>
                <a:ea typeface="微软雅黑" panose="020B0503020204020204" charset="-122"/>
                <a:sym typeface="+mn-ea"/>
              </a:rPr>
              <a:t>学生在校学习期间，国家助学贷款所发生的利息由财政全额补贴，该</a:t>
            </a:r>
            <a:r>
              <a:rPr lang="zh-CN" altLang="en-US" sz="2400" dirty="0">
                <a:latin typeface="微软雅黑" panose="020B0503020204020204" charset="-122"/>
                <a:ea typeface="微软雅黑" panose="020B0503020204020204" charset="-122"/>
                <a:sym typeface="+mn-ea"/>
              </a:rPr>
              <a:t>还款提醒可不用</a:t>
            </a:r>
            <a:r>
              <a:rPr lang="zh-CN" altLang="en-US" sz="2400" dirty="0">
                <a:latin typeface="微软雅黑" panose="020B0503020204020204" charset="-122"/>
                <a:ea typeface="微软雅黑" panose="020B0503020204020204" charset="-122"/>
                <a:sym typeface="+mn-ea"/>
              </a:rPr>
              <a:t>理会。</a:t>
            </a:r>
            <a:endParaRPr lang="zh-CN" altLang="en-US" sz="2400" dirty="0">
              <a:latin typeface="微软雅黑" panose="020B0503020204020204" charset="-122"/>
              <a:ea typeface="微软雅黑" panose="020B0503020204020204" charset="-122"/>
              <a:sym typeface="+mn-ea"/>
            </a:endParaRPr>
          </a:p>
        </p:txBody>
      </p:sp>
      <p:pic>
        <p:nvPicPr>
          <p:cNvPr id="6" name="图片 5" descr="金融服务提醒11"/>
          <p:cNvPicPr>
            <a:picLocks noChangeAspect="1"/>
          </p:cNvPicPr>
          <p:nvPr/>
        </p:nvPicPr>
        <p:blipFill>
          <a:blip r:embed="rId2"/>
          <a:stretch>
            <a:fillRect/>
          </a:stretch>
        </p:blipFill>
        <p:spPr>
          <a:xfrm>
            <a:off x="1600200" y="1828800"/>
            <a:ext cx="2430145" cy="4958080"/>
          </a:xfrm>
          <a:prstGeom prst="rect">
            <a:avLst/>
          </a:prstGeom>
        </p:spPr>
      </p:pic>
      <p:pic>
        <p:nvPicPr>
          <p:cNvPr id="8" name="图片 7" descr="金融服务提醒21"/>
          <p:cNvPicPr>
            <a:picLocks noChangeAspect="1"/>
          </p:cNvPicPr>
          <p:nvPr/>
        </p:nvPicPr>
        <p:blipFill>
          <a:blip r:embed="rId3"/>
          <a:stretch>
            <a:fillRect/>
          </a:stretch>
        </p:blipFill>
        <p:spPr>
          <a:xfrm>
            <a:off x="4800600" y="1842770"/>
            <a:ext cx="2405380" cy="48202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06229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sym typeface="+mn-ea"/>
              </a:rPr>
              <a:t>七、根据《中华人民共和国反洗钱法》、《个人存款账户实名制规定》、《金融机构客户身份识别和客户身份资料及交易记录保存管理办法》等法律法规，我行分别在2019年9月2日和2020年6月30日发布《关于开展个人客户身份基本信息核实和完善的公告》，客户如在我行留存的身份信息不完整、不真实，或有效身份证件过期且在合理期限内没有及时更新，我行将无法对其名下的账户继续提供金融服务。</a:t>
            </a:r>
            <a:endParaRPr lang="zh-CN" altLang="en-US" sz="2400" dirty="0">
              <a:latin typeface="微软雅黑" panose="020B0503020204020204" charset="-122"/>
              <a:ea typeface="微软雅黑" panose="020B0503020204020204" charset="-122"/>
              <a:sym typeface="+mn-ea"/>
            </a:endParaRPr>
          </a:p>
          <a:p>
            <a:pPr algn="l"/>
            <a:r>
              <a:rPr lang="en-US" altLang="zh-CN" sz="2400" dirty="0">
                <a:latin typeface="微软雅黑" panose="020B0503020204020204" charset="-122"/>
                <a:ea typeface="微软雅黑" panose="020B0503020204020204" charset="-122"/>
                <a:sym typeface="+mn-ea"/>
              </a:rPr>
              <a:t>      </a:t>
            </a:r>
            <a:r>
              <a:rPr lang="en-US" altLang="zh-CN" sz="2400" dirty="0">
                <a:solidFill>
                  <a:srgbClr val="FF0000"/>
                </a:solidFill>
                <a:latin typeface="微软雅黑" panose="020B0503020204020204" charset="-122"/>
                <a:ea typeface="微软雅黑" panose="020B0503020204020204" charset="-122"/>
                <a:sym typeface="+mn-ea"/>
              </a:rPr>
              <a:t> </a:t>
            </a:r>
            <a:r>
              <a:rPr lang="zh-CN" altLang="en-US" sz="2400" dirty="0">
                <a:gradFill>
                  <a:gsLst>
                    <a:gs pos="0">
                      <a:srgbClr val="007BD3"/>
                    </a:gs>
                    <a:gs pos="100000">
                      <a:srgbClr val="034373"/>
                    </a:gs>
                  </a:gsLst>
                  <a:lin scaled="0"/>
                </a:gradFill>
                <a:latin typeface="微软雅黑" panose="020B0503020204020204" charset="-122"/>
                <a:ea typeface="微软雅黑" panose="020B0503020204020204" charset="-122"/>
                <a:sym typeface="+mn-ea"/>
              </a:rPr>
              <a:t>学生在校期间如遇身份证件过期或遗失补办，获取新证后请及时通过中国银行手机银行或中银客信通小程序更新中行系统里的证件有效期。</a:t>
            </a:r>
            <a:r>
              <a:rPr lang="zh-CN" altLang="en-US" sz="2400" dirty="0">
                <a:solidFill>
                  <a:srgbClr val="FF0000"/>
                </a:solidFill>
                <a:latin typeface="微软雅黑" panose="020B0503020204020204" charset="-122"/>
                <a:ea typeface="微软雅黑" panose="020B0503020204020204" charset="-122"/>
                <a:sym typeface="+mn-ea"/>
              </a:rPr>
              <a:t>如果学生身份证件过期超90天未维护，将导致贴息失败或还款扣账不成功，贷款逾期。</a:t>
            </a:r>
            <a:endParaRPr lang="zh-CN" altLang="en-US" sz="2400" dirty="0">
              <a:solidFill>
                <a:srgbClr val="FF0000"/>
              </a:solidFill>
              <a:latin typeface="微软雅黑" panose="020B0503020204020204" charset="-122"/>
              <a:ea typeface="微软雅黑" panose="020B0503020204020204" charset="-122"/>
              <a:sym typeface="+mn-ea"/>
            </a:endParaRPr>
          </a:p>
        </p:txBody>
      </p:sp>
      <p:sp>
        <p:nvSpPr>
          <p:cNvPr id="4" name="心形 3"/>
          <p:cNvSpPr/>
          <p:nvPr/>
        </p:nvSpPr>
        <p:spPr>
          <a:xfrm>
            <a:off x="9826625" y="4672330"/>
            <a:ext cx="1569085" cy="1716405"/>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2400" b="1">
                <a:solidFill>
                  <a:srgbClr val="7030A0"/>
                </a:solidFill>
                <a:sym typeface="+mn-ea"/>
              </a:rPr>
              <a:t>温馨提示</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016" y="877823"/>
            <a:ext cx="11460479" cy="566318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726529" y="2438459"/>
            <a:ext cx="6771451" cy="996950"/>
          </a:xfrm>
          <a:prstGeom prst="rect">
            <a:avLst/>
          </a:prstGeom>
        </p:spPr>
        <p:txBody>
          <a:bodyPr vert="horz" wrap="square" lIns="0" tIns="12065" rIns="0" bIns="0" rtlCol="0">
            <a:spAutoFit/>
          </a:bodyPr>
          <a:lstStyle/>
          <a:p>
            <a:pPr marL="12700" algn="ctr">
              <a:lnSpc>
                <a:spcPct val="100000"/>
              </a:lnSpc>
              <a:spcBef>
                <a:spcPts val="95"/>
              </a:spcBef>
            </a:pP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a:t>
            </a:r>
            <a:endPar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endParaRPr>
          </a:p>
        </p:txBody>
      </p:sp>
      <p:sp>
        <p:nvSpPr>
          <p:cNvPr id="4" name="灯片编号占位符 3"/>
          <p:cNvSpPr>
            <a:spLocks noGrp="1"/>
          </p:cNvSpPr>
          <p:nvPr>
            <p:ph type="sldNum" sz="quarter" idx="7"/>
          </p:nvPr>
        </p:nvSpPr>
        <p:spPr/>
        <p:txBody>
          <a:bodyPr/>
          <a:lstStyle/>
          <a:p>
            <a:fld id="{B6F15528-21DE-4FAA-801E-634DDDAF4B2B}" type="slidenum">
              <a:rPr lang="en-US" altLang="zh-CN" smtClean="0"/>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686435" y="990600"/>
            <a:ext cx="10819130" cy="5639072"/>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高校家庭经济困难学生可申请国家助学贷款，贷款应</a:t>
            </a:r>
            <a:r>
              <a:rPr lang="zh-CN" altLang="en-US" sz="2400" dirty="0">
                <a:solidFill>
                  <a:srgbClr val="BF3420"/>
                </a:solidFill>
                <a:latin typeface="微软雅黑" panose="020B0503020204020204" charset="-122"/>
                <a:ea typeface="微软雅黑" panose="020B0503020204020204" charset="-122"/>
                <a:sym typeface="+mn-ea"/>
              </a:rPr>
              <a:t>优先用于</a:t>
            </a:r>
            <a:r>
              <a:rPr lang="zh-CN" altLang="en-US" sz="2400" dirty="0">
                <a:latin typeface="微软雅黑" panose="020B0503020204020204" charset="-122"/>
                <a:ea typeface="微软雅黑" panose="020B0503020204020204" charset="-122"/>
                <a:sym typeface="+mn-ea"/>
              </a:rPr>
              <a:t>支付学费和住宿费，超出部分可用于弥补日常生活费。学生在校学习期间，国家助学贷款所发生的利息由财政全额补贴。</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贷款额度：</a:t>
            </a:r>
            <a:r>
              <a:rPr lang="zh-CN" altLang="en-US" sz="2400" dirty="0">
                <a:latin typeface="微软雅黑" panose="020B0503020204020204" charset="-122"/>
                <a:ea typeface="微软雅黑" panose="020B0503020204020204" charset="-122"/>
                <a:sym typeface="宋体" panose="02010600030101010101" pitchFamily="2" charset="-122"/>
              </a:rPr>
              <a:t>全日制普通本科生和预科生每人每年最高不超过12000元；全日制研究生每人每年最高不超过16000元。</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贷款期限：</a:t>
            </a:r>
            <a:r>
              <a:rPr lang="zh-CN" altLang="en-US" sz="2400" dirty="0">
                <a:latin typeface="微软雅黑" panose="020B0503020204020204" charset="-122"/>
                <a:ea typeface="微软雅黑" panose="020B0503020204020204" charset="-122"/>
                <a:sym typeface="宋体" panose="02010600030101010101" pitchFamily="2" charset="-122"/>
              </a:rPr>
              <a:t>学制剩余年限加15年，最长不超过22年。</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贷款利率：</a:t>
            </a:r>
            <a:r>
              <a:rPr lang="zh-CN" altLang="en-US" sz="2400" dirty="0">
                <a:latin typeface="微软雅黑" panose="020B0503020204020204" charset="-122"/>
                <a:ea typeface="微软雅黑" panose="020B0503020204020204" charset="-122"/>
                <a:sym typeface="+mn-ea"/>
              </a:rPr>
              <a:t>按照同期同档次贷款市场报价利率（LPR）减30个基点（即减</a:t>
            </a:r>
            <a:r>
              <a:rPr lang="zh-CN" altLang="en-US" sz="2400" dirty="0">
                <a:latin typeface="微软雅黑" panose="020B0503020204020204" charset="-122"/>
                <a:ea typeface="微软雅黑" panose="020B0503020204020204" charset="-122"/>
                <a:sym typeface="+mn-ea"/>
              </a:rPr>
              <a:t>0.3%）执行。</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贷款还款方式：</a:t>
            </a:r>
            <a:r>
              <a:rPr lang="zh-CN" altLang="en-US" sz="2400" dirty="0">
                <a:latin typeface="微软雅黑" panose="020B0503020204020204" charset="-122"/>
                <a:ea typeface="微软雅黑" panose="020B0503020204020204" charset="-122"/>
                <a:sym typeface="+mn-ea"/>
              </a:rPr>
              <a:t>等额本息还款法。</a:t>
            </a:r>
            <a:endParaRPr lang="zh-CN" altLang="en-US" sz="2400" dirty="0">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714375" y="990600"/>
            <a:ext cx="10763250" cy="5005614"/>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根据《关于进一步完善国家助学贷款政策的通知》（财教[2021]164号），自2021年秋季学期起提高国家助学贷款额度，将本专科生每生每年最高贷款额度由8000元提高至12000元，研究生由12000元提高至16000元。</a:t>
            </a:r>
            <a:r>
              <a:rPr lang="zh-CN" altLang="en-US" sz="2400" dirty="0">
                <a:latin typeface="微软雅黑" panose="020B0503020204020204" charset="-122"/>
                <a:ea typeface="微软雅黑" panose="020B0503020204020204" charset="-122"/>
                <a:sym typeface="+mn-ea"/>
              </a:rPr>
              <a:t> </a:t>
            </a:r>
            <a:endParaRPr lang="zh-CN" altLang="en-US" sz="2400" dirty="0">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en-US" altLang="zh-CN" sz="2400" dirty="0">
                <a:latin typeface="微软雅黑" panose="020B0503020204020204" charset="-122"/>
                <a:ea typeface="微软雅黑" panose="020B0503020204020204" charset="-122"/>
                <a:sym typeface="+mn-ea"/>
              </a:rPr>
              <a:t>       2020</a:t>
            </a:r>
            <a:r>
              <a:rPr lang="zh-CN" altLang="en-US" sz="2400" dirty="0">
                <a:latin typeface="微软雅黑" panose="020B0503020204020204" charset="-122"/>
                <a:ea typeface="微软雅黑" panose="020B0503020204020204" charset="-122"/>
                <a:sym typeface="+mn-ea"/>
              </a:rPr>
              <a:t>年及以前年度办理了校园地国家助学贷款，且已续放</a:t>
            </a:r>
            <a:r>
              <a:rPr lang="en-US" altLang="zh-CN" sz="2400" dirty="0">
                <a:latin typeface="微软雅黑" panose="020B0503020204020204" charset="-122"/>
                <a:ea typeface="微软雅黑" panose="020B0503020204020204" charset="-122"/>
                <a:sym typeface="+mn-ea"/>
              </a:rPr>
              <a:t>2023-2024</a:t>
            </a:r>
            <a:r>
              <a:rPr lang="zh-CN" altLang="en-US" sz="2400" dirty="0">
                <a:latin typeface="微软雅黑" panose="020B0503020204020204" charset="-122"/>
                <a:ea typeface="微软雅黑" panose="020B0503020204020204" charset="-122"/>
                <a:sym typeface="+mn-ea"/>
              </a:rPr>
              <a:t>学年贷款的学生（</a:t>
            </a:r>
            <a:r>
              <a:rPr lang="zh-CN" altLang="en-US" sz="2400" b="1" dirty="0">
                <a:latin typeface="微软雅黑" panose="020B0503020204020204" charset="-122"/>
                <a:ea typeface="微软雅黑" panose="020B0503020204020204" charset="-122"/>
                <a:sym typeface="+mn-ea"/>
              </a:rPr>
              <a:t>我行于</a:t>
            </a:r>
            <a:r>
              <a:rPr lang="en-US" altLang="zh-CN" sz="2400" b="1" dirty="0">
                <a:latin typeface="微软雅黑" panose="020B0503020204020204" charset="-122"/>
                <a:ea typeface="微软雅黑" panose="020B0503020204020204" charset="-122"/>
                <a:sym typeface="+mn-ea"/>
              </a:rPr>
              <a:t>2023.8.1</a:t>
            </a:r>
            <a:r>
              <a:rPr lang="zh-CN" altLang="en-US" sz="2400" b="1" dirty="0">
                <a:latin typeface="微软雅黑" panose="020B0503020204020204" charset="-122"/>
                <a:ea typeface="微软雅黑" panose="020B0503020204020204" charset="-122"/>
                <a:sym typeface="+mn-ea"/>
              </a:rPr>
              <a:t>完成续放</a:t>
            </a:r>
            <a:r>
              <a:rPr lang="zh-CN" altLang="en-US" sz="2400" dirty="0">
                <a:latin typeface="微软雅黑" panose="020B0503020204020204" charset="-122"/>
                <a:ea typeface="微软雅黑" panose="020B0503020204020204" charset="-122"/>
                <a:sym typeface="+mn-ea"/>
              </a:rPr>
              <a:t>），可通过手机</a:t>
            </a:r>
            <a:r>
              <a:rPr lang="zh-CN" altLang="en-US" sz="2400" dirty="0">
                <a:latin typeface="微软雅黑" panose="020B0503020204020204" charset="-122"/>
                <a:ea typeface="微软雅黑" panose="020B0503020204020204" charset="-122"/>
                <a:sym typeface="+mn-ea"/>
              </a:rPr>
              <a:t>银行发起调额</a:t>
            </a:r>
            <a:r>
              <a:rPr lang="zh-CN" altLang="en-US" sz="2400" dirty="0">
                <a:latin typeface="微软雅黑" panose="020B0503020204020204" charset="-122"/>
                <a:ea typeface="微软雅黑" panose="020B0503020204020204" charset="-122"/>
                <a:sym typeface="+mn-ea"/>
              </a:rPr>
              <a:t>申请。</a:t>
            </a:r>
            <a:endParaRPr lang="zh-CN" altLang="en-US" sz="2400" dirty="0">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zh-CN" altLang="en-US"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办理流程与新</a:t>
            </a:r>
            <a:r>
              <a:rPr lang="zh-CN" altLang="en-US" sz="2400" dirty="0">
                <a:latin typeface="微软雅黑" panose="020B0503020204020204" charset="-122"/>
                <a:ea typeface="微软雅黑" panose="020B0503020204020204" charset="-122"/>
                <a:sym typeface="+mn-ea"/>
              </a:rPr>
              <a:t>办理贷款学生一样</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，唯一区别是</a:t>
            </a:r>
            <a:r>
              <a:rPr lang="zh-CN" altLang="en-US" sz="2400" dirty="0">
                <a:solidFill>
                  <a:srgbClr val="FF0000"/>
                </a:solidFill>
                <a:latin typeface="微软雅黑" panose="020B0503020204020204" charset="-122"/>
                <a:ea typeface="微软雅黑" panose="020B0503020204020204" charset="-122"/>
                <a:sym typeface="+mn-ea"/>
              </a:rPr>
              <a:t>贷款金额</a:t>
            </a:r>
            <a:r>
              <a:rPr lang="zh-CN" altLang="en-US" sz="2400" dirty="0">
                <a:solidFill>
                  <a:schemeClr val="tx1"/>
                </a:solidFill>
                <a:latin typeface="微软雅黑" panose="020B0503020204020204" charset="-122"/>
                <a:ea typeface="微软雅黑" panose="020B0503020204020204" charset="-122"/>
                <a:sym typeface="+mn-ea"/>
              </a:rPr>
              <a:t>填写</a:t>
            </a:r>
            <a:r>
              <a:rPr lang="zh-CN" altLang="en-US" sz="2400" b="1" dirty="0">
                <a:solidFill>
                  <a:srgbClr val="FF0000"/>
                </a:solidFill>
                <a:latin typeface="微软雅黑" panose="020B0503020204020204" charset="-122"/>
                <a:ea typeface="微软雅黑" panose="020B0503020204020204" charset="-122"/>
                <a:sym typeface="+mn-ea"/>
              </a:rPr>
              <a:t>差额部分</a:t>
            </a:r>
            <a:r>
              <a:rPr lang="zh-CN" altLang="en-US" sz="2400" dirty="0">
                <a:solidFill>
                  <a:srgbClr val="FF0000"/>
                </a:solidFill>
                <a:latin typeface="微软雅黑" panose="020B0503020204020204" charset="-122"/>
                <a:ea typeface="微软雅黑" panose="020B0503020204020204" charset="-122"/>
                <a:sym typeface="+mn-ea"/>
              </a:rPr>
              <a:t>。</a:t>
            </a:r>
            <a:endParaRPr lang="zh-CN" altLang="en-US" sz="2400" dirty="0">
              <a:solidFill>
                <a:srgbClr val="FF0000"/>
              </a:solidFill>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zh-CN" altLang="en-US" sz="2400" b="1" dirty="0">
                <a:solidFill>
                  <a:srgbClr val="0070C0"/>
                </a:solidFill>
                <a:latin typeface="微软雅黑" panose="020B0503020204020204" charset="-122"/>
                <a:ea typeface="微软雅黑" panose="020B0503020204020204" charset="-122"/>
                <a:sym typeface="+mn-ea"/>
              </a:rPr>
              <a:t>如</a:t>
            </a:r>
            <a:r>
              <a:rPr lang="zh-CN" altLang="en-US" sz="2400" dirty="0">
                <a:solidFill>
                  <a:schemeClr val="tx1"/>
                </a:solidFill>
                <a:latin typeface="微软雅黑" panose="020B0503020204020204" charset="-122"/>
                <a:ea typeface="微软雅黑" panose="020B0503020204020204" charset="-122"/>
                <a:sym typeface="+mn-ea"/>
              </a:rPr>
              <a:t>：研究生，</a:t>
            </a:r>
            <a:r>
              <a:rPr lang="en-US" altLang="zh-CN" sz="2400" dirty="0">
                <a:solidFill>
                  <a:schemeClr val="tx1"/>
                </a:solidFill>
                <a:latin typeface="微软雅黑" panose="020B0503020204020204" charset="-122"/>
                <a:ea typeface="微软雅黑" panose="020B0503020204020204" charset="-122"/>
                <a:sym typeface="+mn-ea"/>
              </a:rPr>
              <a:t>2023-2024</a:t>
            </a:r>
            <a:r>
              <a:rPr lang="zh-CN" altLang="en-US" sz="2400" dirty="0">
                <a:solidFill>
                  <a:schemeClr val="tx1"/>
                </a:solidFill>
                <a:latin typeface="微软雅黑" panose="020B0503020204020204" charset="-122"/>
                <a:ea typeface="微软雅黑" panose="020B0503020204020204" charset="-122"/>
                <a:sym typeface="+mn-ea"/>
              </a:rPr>
              <a:t>学年贷款</a:t>
            </a:r>
            <a:r>
              <a:rPr lang="zh-CN" altLang="en-US" sz="2400" dirty="0">
                <a:solidFill>
                  <a:schemeClr val="tx1"/>
                </a:solidFill>
                <a:latin typeface="微软雅黑" panose="020B0503020204020204" charset="-122"/>
                <a:ea typeface="微软雅黑" panose="020B0503020204020204" charset="-122"/>
                <a:sym typeface="+mn-ea"/>
              </a:rPr>
              <a:t>已</a:t>
            </a:r>
            <a:r>
              <a:rPr lang="zh-CN" altLang="en-US" sz="2400" dirty="0">
                <a:solidFill>
                  <a:schemeClr val="tx1"/>
                </a:solidFill>
                <a:latin typeface="微软雅黑" panose="020B0503020204020204" charset="-122"/>
                <a:ea typeface="微软雅黑" panose="020B0503020204020204" charset="-122"/>
                <a:sym typeface="+mn-ea"/>
              </a:rPr>
              <a:t>发放</a:t>
            </a:r>
            <a:r>
              <a:rPr lang="en-US" altLang="zh-CN" sz="2400" dirty="0">
                <a:solidFill>
                  <a:schemeClr val="tx1"/>
                </a:solidFill>
                <a:latin typeface="微软雅黑" panose="020B0503020204020204" charset="-122"/>
                <a:ea typeface="微软雅黑" panose="020B0503020204020204" charset="-122"/>
                <a:sym typeface="+mn-ea"/>
              </a:rPr>
              <a:t>12000</a:t>
            </a:r>
            <a:r>
              <a:rPr lang="zh-CN" altLang="en-US" sz="2400" dirty="0">
                <a:solidFill>
                  <a:schemeClr val="tx1"/>
                </a:solidFill>
                <a:latin typeface="微软雅黑" panose="020B0503020204020204" charset="-122"/>
                <a:ea typeface="微软雅黑" panose="020B0503020204020204" charset="-122"/>
                <a:sym typeface="+mn-ea"/>
              </a:rPr>
              <a:t>元，现想办理最高额贷款。在贷款申请页面的</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贷款金额</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栏位填写</a:t>
            </a:r>
            <a:r>
              <a:rPr lang="en-US" altLang="zh-CN" sz="2400" dirty="0">
                <a:solidFill>
                  <a:schemeClr val="tx1"/>
                </a:solidFill>
                <a:latin typeface="微软雅黑" panose="020B0503020204020204" charset="-122"/>
                <a:ea typeface="微软雅黑" panose="020B0503020204020204" charset="-122"/>
                <a:sym typeface="+mn-ea"/>
              </a:rPr>
              <a:t>4000</a:t>
            </a:r>
            <a:r>
              <a:rPr lang="zh-CN" altLang="en-US" sz="2400" dirty="0">
                <a:solidFill>
                  <a:schemeClr val="tx1"/>
                </a:solidFill>
                <a:latin typeface="微软雅黑" panose="020B0503020204020204" charset="-122"/>
                <a:ea typeface="微软雅黑" panose="020B0503020204020204" charset="-122"/>
                <a:sym typeface="+mn-ea"/>
              </a:rPr>
              <a:t>元（</a:t>
            </a:r>
            <a:r>
              <a:rPr lang="en-US" altLang="zh-CN" sz="2400" dirty="0">
                <a:solidFill>
                  <a:schemeClr val="tx1"/>
                </a:solidFill>
                <a:latin typeface="微软雅黑" panose="020B0503020204020204" charset="-122"/>
                <a:ea typeface="微软雅黑" panose="020B0503020204020204" charset="-122"/>
                <a:sym typeface="+mn-ea"/>
              </a:rPr>
              <a:t>16000-12000</a:t>
            </a:r>
            <a:r>
              <a:rPr lang="zh-CN" altLang="en-US" sz="2400" dirty="0">
                <a:solidFill>
                  <a:schemeClr val="tx1"/>
                </a:solidFill>
                <a:latin typeface="微软雅黑" panose="020B0503020204020204" charset="-122"/>
                <a:ea typeface="微软雅黑" panose="020B0503020204020204" charset="-122"/>
                <a:sym typeface="+mn-ea"/>
              </a:rPr>
              <a:t>）。</a:t>
            </a:r>
            <a:endParaRPr lang="zh-CN" altLang="en-US" sz="2400" dirty="0">
              <a:solidFill>
                <a:schemeClr val="tx1"/>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066800"/>
            <a:ext cx="10386060" cy="4984750"/>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sym typeface="+mn-ea"/>
              </a:rPr>
              <a:t>一、下载"中国</a:t>
            </a:r>
            <a:r>
              <a:rPr lang="zh-CN" altLang="en-US" sz="2400" dirty="0">
                <a:latin typeface="微软雅黑" panose="020B0503020204020204" charset="-122"/>
                <a:ea typeface="微软雅黑" panose="020B0503020204020204" charset="-122"/>
              </a:rPr>
              <a:t>银行手机银行"APP“，</a:t>
            </a:r>
            <a:r>
              <a:rPr lang="zh-CN" altLang="en-US" sz="2400" dirty="0">
                <a:latin typeface="微软雅黑" panose="020B0503020204020204" charset="-122"/>
                <a:ea typeface="微软雅黑" panose="020B0503020204020204" charset="-122"/>
                <a:sym typeface="+mn-ea"/>
              </a:rPr>
              <a:t>开通中国银行手机银行。</a:t>
            </a:r>
            <a:endParaRPr lang="zh-CN" altLang="en-US" sz="2400" dirty="0">
              <a:latin typeface="微软雅黑" panose="020B0503020204020204" charset="-122"/>
              <a:ea typeface="微软雅黑" panose="020B0503020204020204" charset="-122"/>
              <a:sym typeface="+mn-ea"/>
            </a:endParaRPr>
          </a:p>
          <a:p>
            <a:endParaRPr lang="zh-CN" altLang="en-US" sz="2400" dirty="0">
              <a:latin typeface="微软雅黑" panose="020B0503020204020204" charset="-122"/>
              <a:ea typeface="微软雅黑" panose="020B0503020204020204" charset="-122"/>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gradFill>
                <a:gsLst>
                  <a:gs pos="0">
                    <a:srgbClr val="E30000"/>
                  </a:gs>
                  <a:gs pos="100000">
                    <a:srgbClr val="760303"/>
                  </a:gs>
                </a:gsLst>
                <a:lin scaled="0"/>
              </a:gradFill>
            </a:endParaRPr>
          </a:p>
        </p:txBody>
      </p:sp>
      <p:pic>
        <p:nvPicPr>
          <p:cNvPr id="5" name="图片 1"/>
          <p:cNvPicPr>
            <a:picLocks noChangeAspect="1"/>
          </p:cNvPicPr>
          <p:nvPr/>
        </p:nvPicPr>
        <p:blipFill>
          <a:blip r:embed="rId2"/>
          <a:srcRect l="3412" t="19241" r="29781" b="12747"/>
          <a:stretch>
            <a:fillRect/>
          </a:stretch>
        </p:blipFill>
        <p:spPr>
          <a:xfrm>
            <a:off x="982980" y="1497330"/>
            <a:ext cx="6971030" cy="5323205"/>
          </a:xfrm>
          <a:prstGeom prst="rect">
            <a:avLst/>
          </a:prstGeom>
          <a:noFill/>
          <a:ln>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143000"/>
            <a:ext cx="11071225" cy="4892675"/>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rPr>
              <a:t>二、准备</a:t>
            </a:r>
            <a:r>
              <a:rPr lang="zh-CN" altLang="en-US" sz="2400" dirty="0">
                <a:latin typeface="微软雅黑" panose="020B0503020204020204" charset="-122"/>
                <a:ea typeface="微软雅黑" panose="020B0503020204020204" charset="-122"/>
              </a:rPr>
              <a:t>贷款申请材料</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、借款</a:t>
            </a:r>
            <a:r>
              <a:rPr lang="zh-CN" altLang="en-US" sz="2400" dirty="0">
                <a:latin typeface="微软雅黑" panose="020B0503020204020204" charset="-122"/>
                <a:ea typeface="微软雅黑" panose="020B0503020204020204" charset="-122"/>
              </a:rPr>
              <a:t>学生居民身份证</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、录取通知书（</a:t>
            </a:r>
            <a:r>
              <a:rPr lang="zh-CN" altLang="en-US" sz="2400" dirty="0">
                <a:latin typeface="微软雅黑" panose="020B0503020204020204" charset="-122"/>
                <a:ea typeface="微软雅黑" panose="020B0503020204020204" charset="-122"/>
              </a:rPr>
              <a:t>或学生证）</a:t>
            </a:r>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3</a:t>
            </a:r>
            <a:r>
              <a:rPr lang="zh-CN" altLang="en-US"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未成年（即未满</a:t>
            </a:r>
            <a:r>
              <a:rPr lang="en-US" altLang="zh-CN" sz="2400" dirty="0">
                <a:latin typeface="微软雅黑" panose="020B0503020204020204" charset="-122"/>
                <a:ea typeface="微软雅黑" panose="020B0503020204020204" charset="-122"/>
                <a:sym typeface="+mn-ea"/>
              </a:rPr>
              <a:t>18</a:t>
            </a:r>
            <a:r>
              <a:rPr lang="zh-CN" altLang="en-US" sz="2400" dirty="0">
                <a:latin typeface="微软雅黑" panose="020B0503020204020204" charset="-122"/>
                <a:ea typeface="微软雅黑" panose="020B0503020204020204" charset="-122"/>
                <a:sym typeface="+mn-ea"/>
              </a:rPr>
              <a:t>周岁）借款学生须提供法定监护人身份证和书面同</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意申请贷款的声明</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a:t>
            </a:r>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三、提前开立中国银行账户（建议开立一类账户）。如未开立，可通过中国银行手机银行APP的“自助注册”，完成开立中国银行二类账户和注册手机银行。</a:t>
            </a:r>
            <a:r>
              <a:rPr lang="zh-CN" altLang="en-US" sz="2400" dirty="0">
                <a:solidFill>
                  <a:srgbClr val="0070C0"/>
                </a:solidFill>
                <a:latin typeface="微软雅黑" panose="020B0503020204020204" charset="-122"/>
                <a:ea typeface="微软雅黑" panose="020B0503020204020204" charset="-122"/>
                <a:sym typeface="+mn-ea"/>
              </a:rPr>
              <a:t>未满16周岁的学生需家长陪同到网点线下开通手机银行（不能线上开立）</a:t>
            </a:r>
            <a:endParaRPr lang="zh-CN" altLang="en-US" sz="2400" dirty="0">
              <a:solidFill>
                <a:srgbClr val="0070C0"/>
              </a:solidFill>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11" name="图片 2"/>
          <p:cNvPicPr>
            <a:picLocks noChangeAspect="1"/>
          </p:cNvPicPr>
          <p:nvPr/>
        </p:nvPicPr>
        <p:blipFill>
          <a:blip r:embed="rId2"/>
          <a:stretch>
            <a:fillRect/>
          </a:stretch>
        </p:blipFill>
        <p:spPr>
          <a:xfrm>
            <a:off x="1058545" y="1865630"/>
            <a:ext cx="2886075" cy="4779645"/>
          </a:xfrm>
          <a:prstGeom prst="rect">
            <a:avLst/>
          </a:prstGeom>
          <a:noFill/>
          <a:ln w="9525">
            <a:noFill/>
          </a:ln>
          <a:effectLst/>
        </p:spPr>
      </p:pic>
      <p:sp>
        <p:nvSpPr>
          <p:cNvPr id="5" name="文本框 4"/>
          <p:cNvSpPr txBox="1"/>
          <p:nvPr/>
        </p:nvSpPr>
        <p:spPr>
          <a:xfrm>
            <a:off x="1295400" y="989330"/>
            <a:ext cx="10128885" cy="706755"/>
          </a:xfrm>
          <a:prstGeom prst="rect">
            <a:avLst/>
          </a:prstGeom>
          <a:noFill/>
        </p:spPr>
        <p:txBody>
          <a:bodyPr wrap="square" rtlCol="0">
            <a:spAutoFit/>
          </a:bodyPr>
          <a:p>
            <a:pPr algn="l"/>
            <a:r>
              <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rPr>
              <a:t>借款学生已持有中国工商银行、中国农业银行、中国银行、中国建设银行、交通银行、中国邮政储蓄银行I类账户（例如借记卡等），可在中国银行手机银行在线开立II类账户。</a:t>
            </a:r>
            <a:endPar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endParaRPr>
          </a:p>
        </p:txBody>
      </p:sp>
      <p:pic>
        <p:nvPicPr>
          <p:cNvPr id="36" name="图片 7"/>
          <p:cNvPicPr>
            <a:picLocks noChangeAspect="1"/>
          </p:cNvPicPr>
          <p:nvPr/>
        </p:nvPicPr>
        <p:blipFill>
          <a:blip r:embed="rId3"/>
          <a:stretch>
            <a:fillRect/>
          </a:stretch>
        </p:blipFill>
        <p:spPr>
          <a:xfrm>
            <a:off x="4572000" y="1872615"/>
            <a:ext cx="2820670" cy="4904740"/>
          </a:xfrm>
          <a:prstGeom prst="rect">
            <a:avLst/>
          </a:prstGeom>
          <a:noFill/>
          <a:ln w="9525">
            <a:noFill/>
          </a:ln>
          <a:effectLst/>
        </p:spPr>
      </p:pic>
      <p:pic>
        <p:nvPicPr>
          <p:cNvPr id="46" name="图片 18"/>
          <p:cNvPicPr>
            <a:picLocks noChangeAspect="1"/>
          </p:cNvPicPr>
          <p:nvPr/>
        </p:nvPicPr>
        <p:blipFill>
          <a:blip r:embed="rId4"/>
          <a:stretch>
            <a:fillRect/>
          </a:stretch>
        </p:blipFill>
        <p:spPr>
          <a:xfrm>
            <a:off x="8153400" y="1808480"/>
            <a:ext cx="2867025" cy="4937125"/>
          </a:xfrm>
          <a:prstGeom prst="rect">
            <a:avLst/>
          </a:prstGeom>
          <a:noFill/>
          <a:ln w="9525">
            <a:noFill/>
          </a:ln>
        </p:spPr>
      </p:pic>
      <p:sp>
        <p:nvSpPr>
          <p:cNvPr id="7" name="椭圆 6"/>
          <p:cNvSpPr/>
          <p:nvPr/>
        </p:nvSpPr>
        <p:spPr>
          <a:xfrm>
            <a:off x="866140" y="1066800"/>
            <a:ext cx="419735" cy="5041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tags/tag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2081</Words>
  <Application>WPS 演示</Application>
  <PresentationFormat>宽屏</PresentationFormat>
  <Paragraphs>221</Paragraphs>
  <Slides>26</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微软雅黑</vt:lpstr>
      <vt:lpstr>华文细黑</vt:lpstr>
      <vt:lpstr>黑体</vt:lpstr>
      <vt:lpstr>Century Gothic</vt:lpstr>
      <vt:lpstr>Wingdings</vt:lpstr>
      <vt:lpstr>Calibri</vt:lpstr>
      <vt:lpstr>Arial Unicode MS</vt:lpstr>
      <vt:lpstr>华文楷体</vt:lpstr>
      <vt:lpstr>Arial</vt:lpstr>
      <vt:lpstr>Calibri Light</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执行委员会会议材料</dc:title>
  <dc:creator>周起文</dc:creator>
  <cp:lastModifiedBy>5552516</cp:lastModifiedBy>
  <cp:revision>1528</cp:revision>
  <cp:lastPrinted>2022-05-25T04:01:00Z</cp:lastPrinted>
  <dcterms:created xsi:type="dcterms:W3CDTF">2022-05-25T04:01:00Z</dcterms:created>
  <dcterms:modified xsi:type="dcterms:W3CDTF">2023-08-23T10:08:29Z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1900-01-07T16:00:00Z</vt:filetime>
  </property>
  <property fmtid="{D5CDD505-2E9C-101B-9397-08002B2CF9AE}" pid="3" name="Creator">
    <vt:lpwstr>Microsoft® PowerPoint® 2013</vt:lpwstr>
  </property>
  <property fmtid="{D5CDD505-2E9C-101B-9397-08002B2CF9AE}" pid="4" name="LastSaved">
    <vt:filetime>1900-01-07T16:00:00Z</vt:filetime>
  </property>
  <property fmtid="{D5CDD505-2E9C-101B-9397-08002B2CF9AE}" pid="5" name="KSOProductBuildVer">
    <vt:lpwstr>2052-11.8.2.11718</vt:lpwstr>
  </property>
  <property fmtid="{D5CDD505-2E9C-101B-9397-08002B2CF9AE}" pid="6" name="ICV">
    <vt:lpwstr>2ABEA1E68D6C4AE89A6C1F2618ACD62D</vt:lpwstr>
  </property>
</Properties>
</file>