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761" r:id="rId2"/>
    <p:sldId id="696" r:id="rId3"/>
    <p:sldId id="716" r:id="rId4"/>
    <p:sldId id="633" r:id="rId5"/>
    <p:sldId id="713" r:id="rId6"/>
    <p:sldId id="689" r:id="rId7"/>
    <p:sldId id="493" r:id="rId8"/>
    <p:sldId id="752" r:id="rId9"/>
    <p:sldId id="490" r:id="rId10"/>
    <p:sldId id="492" r:id="rId11"/>
    <p:sldId id="753" r:id="rId12"/>
    <p:sldId id="720" r:id="rId13"/>
    <p:sldId id="745" r:id="rId14"/>
    <p:sldId id="717" r:id="rId15"/>
    <p:sldId id="552" r:id="rId16"/>
    <p:sldId id="571" r:id="rId17"/>
    <p:sldId id="704" r:id="rId18"/>
    <p:sldId id="705" r:id="rId19"/>
    <p:sldId id="621" r:id="rId20"/>
    <p:sldId id="623" r:id="rId21"/>
    <p:sldId id="724" r:id="rId22"/>
    <p:sldId id="747" r:id="rId23"/>
    <p:sldId id="748" r:id="rId24"/>
    <p:sldId id="749" r:id="rId25"/>
    <p:sldId id="629" r:id="rId26"/>
    <p:sldId id="596" r:id="rId27"/>
    <p:sldId id="726" r:id="rId28"/>
    <p:sldId id="712" r:id="rId29"/>
    <p:sldId id="729" r:id="rId30"/>
    <p:sldId id="678" r:id="rId31"/>
    <p:sldId id="735" r:id="rId32"/>
    <p:sldId id="725" r:id="rId33"/>
    <p:sldId id="737" r:id="rId34"/>
    <p:sldId id="728" r:id="rId35"/>
    <p:sldId id="727" r:id="rId36"/>
    <p:sldId id="685" r:id="rId37"/>
    <p:sldId id="755" r:id="rId38"/>
    <p:sldId id="756" r:id="rId39"/>
    <p:sldId id="759" r:id="rId40"/>
  </p:sldIdLst>
  <p:sldSz cx="9144000" cy="6858000" type="screen4x3"/>
  <p:notesSz cx="6797675" cy="9926638"/>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95DE5"/>
    <a:srgbClr val="0066CC"/>
    <a:srgbClr val="166BF6"/>
    <a:srgbClr val="095EE9"/>
    <a:srgbClr val="B80000"/>
    <a:srgbClr val="00AEEF"/>
    <a:srgbClr val="77C1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2" autoAdjust="0"/>
    <p:restoredTop sz="86441" autoAdjust="0"/>
  </p:normalViewPr>
  <p:slideViewPr>
    <p:cSldViewPr>
      <p:cViewPr>
        <p:scale>
          <a:sx n="90" d="100"/>
          <a:sy n="90" d="100"/>
        </p:scale>
        <p:origin x="-2250" y="-9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1190D5-F7FB-4E60-AFA7-5779649AF49D}" type="doc">
      <dgm:prSet loTypeId="urn:microsoft.com/office/officeart/2005/8/layout/radial1" loCatId="cycle" qsTypeId="urn:microsoft.com/office/officeart/2005/8/quickstyle/simple2" qsCatId="simple" csTypeId="urn:microsoft.com/office/officeart/2005/8/colors/accent1_2#2" csCatId="accent1" phldr="1"/>
      <dgm:spPr/>
      <dgm:t>
        <a:bodyPr/>
        <a:lstStyle/>
        <a:p>
          <a:endParaRPr lang="zh-CN" altLang="en-US"/>
        </a:p>
      </dgm:t>
    </dgm:pt>
    <dgm:pt modelId="{66EBD27E-CF89-487F-B5A0-CEE3A984258F}" type="pres">
      <dgm:prSet presAssocID="{E51190D5-F7FB-4E60-AFA7-5779649AF49D}" presName="cycle" presStyleCnt="0">
        <dgm:presLayoutVars>
          <dgm:chMax val="1"/>
          <dgm:dir/>
          <dgm:animLvl val="ctr"/>
          <dgm:resizeHandles val="exact"/>
        </dgm:presLayoutVars>
      </dgm:prSet>
      <dgm:spPr/>
      <dgm:t>
        <a:bodyPr/>
        <a:lstStyle/>
        <a:p>
          <a:endParaRPr lang="zh-CN" altLang="en-US"/>
        </a:p>
      </dgm:t>
    </dgm:pt>
  </dgm:ptLst>
  <dgm:cxnLst>
    <dgm:cxn modelId="{7AAC554B-6A36-9945-9175-653DE3231402}" type="presOf" srcId="{E51190D5-F7FB-4E60-AFA7-5779649AF49D}" destId="{66EBD27E-CF89-487F-B5A0-CEE3A984258F}" srcOrd="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734F7F99-5893-4233-BE55-178A1A13D05B}" type="datetimeFigureOut">
              <a:rPr lang="zh-CN" altLang="en-US"/>
              <a:pPr>
                <a:defRPr/>
              </a:pPr>
              <a:t>2017-2-28</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DBFCF4AE-C242-4E64-86DE-FE8037A373D0}" type="slidenum">
              <a:rPr lang="zh-CN" altLang="en-US"/>
              <a:pPr>
                <a:defRPr/>
              </a:pPr>
              <a:t>‹#›</a:t>
            </a:fld>
            <a:endParaRPr lang="zh-CN" alt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headEnd/>
            <a:tailEnd/>
          </a:ln>
        </p:spPr>
      </p:sp>
      <p:sp>
        <p:nvSpPr>
          <p:cNvPr id="153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53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489398-334A-4B48-8005-0F17C6D305F3}" type="slidenum">
              <a:rPr lang="zh-CN" altLang="en-US"/>
              <a:pPr fontAlgn="base">
                <a:spcBef>
                  <a:spcPct val="0"/>
                </a:spcBef>
                <a:spcAft>
                  <a:spcPct val="0"/>
                </a:spcAft>
              </a:pPr>
              <a:t>1</a:t>
            </a:fld>
            <a:endParaRPr lang="en-US" altLang="zh-CN"/>
          </a:p>
        </p:txBody>
      </p:sp>
    </p:spTree>
    <p:extLst>
      <p:ext uri="{BB962C8B-B14F-4D97-AF65-F5344CB8AC3E}">
        <p14:creationId xmlns:p14="http://schemas.microsoft.com/office/powerpoint/2010/main" val="84693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bwMode="auto">
          <a:noFill/>
          <a:ln>
            <a:solidFill>
              <a:srgbClr val="000000"/>
            </a:solidFill>
            <a:miter lim="800000"/>
            <a:headEnd/>
            <a:tailEnd/>
          </a:ln>
        </p:spPr>
      </p:sp>
      <p:sp>
        <p:nvSpPr>
          <p:cNvPr id="9216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92164" name="灯片编号占位符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C8A34703-7DCC-4EEB-9F7D-9E991D9FC6A7}" type="slidenum">
              <a:rPr lang="zh-CN" altLang="en-US" sz="1200">
                <a:latin typeface="Calibri" pitchFamily="34" charset="0"/>
              </a:rPr>
              <a:pPr algn="r"/>
              <a:t>29</a:t>
            </a:fld>
            <a:endParaRPr lang="en-US" altLang="zh-CN" sz="1200">
              <a:latin typeface="Calibri" pitchFamily="34" charset="0"/>
            </a:endParaRPr>
          </a:p>
        </p:txBody>
      </p:sp>
    </p:spTree>
    <p:extLst>
      <p:ext uri="{BB962C8B-B14F-4D97-AF65-F5344CB8AC3E}">
        <p14:creationId xmlns:p14="http://schemas.microsoft.com/office/powerpoint/2010/main" val="78336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bwMode="auto">
          <a:noFill/>
          <a:ln>
            <a:solidFill>
              <a:srgbClr val="000000"/>
            </a:solidFill>
            <a:miter lim="800000"/>
            <a:headEnd/>
            <a:tailEnd/>
          </a:ln>
        </p:spPr>
      </p:sp>
      <p:sp>
        <p:nvSpPr>
          <p:cNvPr id="10649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latin typeface="Arial" charset="0"/>
            </a:endParaRPr>
          </a:p>
        </p:txBody>
      </p:sp>
      <p:sp>
        <p:nvSpPr>
          <p:cNvPr id="106500" name="灯片编号占位符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41830B18-F231-48DE-8778-55E14120DE76}" type="slidenum">
              <a:rPr lang="en-US" altLang="zh-CN" sz="1200">
                <a:solidFill>
                  <a:srgbClr val="000000"/>
                </a:solidFill>
              </a:rPr>
              <a:pPr algn="r"/>
              <a:t>31</a:t>
            </a:fld>
            <a:endParaRPr lang="en-US" altLang="zh-CN" sz="1200">
              <a:solidFill>
                <a:srgbClr val="000000"/>
              </a:solidFill>
            </a:endParaRPr>
          </a:p>
        </p:txBody>
      </p:sp>
    </p:spTree>
    <p:extLst>
      <p:ext uri="{BB962C8B-B14F-4D97-AF65-F5344CB8AC3E}">
        <p14:creationId xmlns:p14="http://schemas.microsoft.com/office/powerpoint/2010/main" val="1102520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幻灯片图像占位符 1"/>
          <p:cNvSpPr>
            <a:spLocks noGrp="1" noRot="1" noChangeAspect="1" noTextEdit="1"/>
          </p:cNvSpPr>
          <p:nvPr>
            <p:ph type="sldImg"/>
          </p:nvPr>
        </p:nvSpPr>
        <p:spPr bwMode="auto">
          <a:noFill/>
          <a:ln>
            <a:solidFill>
              <a:srgbClr val="000000"/>
            </a:solidFill>
            <a:miter lim="800000"/>
            <a:headEnd/>
            <a:tailEnd/>
          </a:ln>
        </p:spPr>
      </p:sp>
      <p:sp>
        <p:nvSpPr>
          <p:cNvPr id="10957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latin typeface="Arial" charset="0"/>
            </a:endParaRPr>
          </a:p>
        </p:txBody>
      </p:sp>
      <p:sp>
        <p:nvSpPr>
          <p:cNvPr id="109572" name="灯片编号占位符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49134CC2-44C5-4E26-A8F7-0C87370C0503}" type="slidenum">
              <a:rPr lang="en-US" altLang="zh-CN" sz="1200">
                <a:solidFill>
                  <a:srgbClr val="000000"/>
                </a:solidFill>
              </a:rPr>
              <a:pPr algn="r"/>
              <a:t>33</a:t>
            </a:fld>
            <a:endParaRPr lang="en-US" altLang="zh-CN" sz="1200">
              <a:solidFill>
                <a:srgbClr val="000000"/>
              </a:solidFill>
            </a:endParaRPr>
          </a:p>
        </p:txBody>
      </p:sp>
    </p:spTree>
    <p:extLst>
      <p:ext uri="{BB962C8B-B14F-4D97-AF65-F5344CB8AC3E}">
        <p14:creationId xmlns:p14="http://schemas.microsoft.com/office/powerpoint/2010/main" val="2044897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E347A899-BD31-49A6-938A-2AEF0C55981C}" type="slidenum">
              <a:rPr lang="en-US" altLang="zh-CN" sz="1200">
                <a:solidFill>
                  <a:srgbClr val="000000"/>
                </a:solidFill>
              </a:rPr>
              <a:pPr algn="r"/>
              <a:t>34</a:t>
            </a:fld>
            <a:endParaRPr lang="en-US" altLang="zh-CN" sz="1200">
              <a:solidFill>
                <a:srgbClr val="000000"/>
              </a:solidFill>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z="1000" smtClean="0">
              <a:latin typeface="Arial" charset="0"/>
            </a:endParaRPr>
          </a:p>
        </p:txBody>
      </p:sp>
    </p:spTree>
    <p:extLst>
      <p:ext uri="{BB962C8B-B14F-4D97-AF65-F5344CB8AC3E}">
        <p14:creationId xmlns:p14="http://schemas.microsoft.com/office/powerpoint/2010/main" val="1967513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latin typeface="Arial" charset="0"/>
            </a:endParaRPr>
          </a:p>
        </p:txBody>
      </p:sp>
      <p:sp>
        <p:nvSpPr>
          <p:cNvPr id="5427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C85614-C4A9-4BE2-A7BD-3E486CE389BD}" type="slidenum">
              <a:rPr lang="en-US" altLang="zh-CN">
                <a:solidFill>
                  <a:srgbClr val="000000"/>
                </a:solidFill>
                <a:latin typeface="Arial" charset="0"/>
              </a:rPr>
              <a:pPr fontAlgn="base">
                <a:spcBef>
                  <a:spcPct val="0"/>
                </a:spcBef>
                <a:spcAft>
                  <a:spcPct val="0"/>
                </a:spcAft>
              </a:pPr>
              <a:t>36</a:t>
            </a:fld>
            <a:endParaRPr lang="en-US" altLang="zh-CN">
              <a:solidFill>
                <a:srgbClr val="000000"/>
              </a:solidFill>
              <a:latin typeface="Arial" charset="0"/>
            </a:endParaRPr>
          </a:p>
        </p:txBody>
      </p:sp>
    </p:spTree>
    <p:extLst>
      <p:ext uri="{BB962C8B-B14F-4D97-AF65-F5344CB8AC3E}">
        <p14:creationId xmlns:p14="http://schemas.microsoft.com/office/powerpoint/2010/main" val="1365180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xfrm>
            <a:off x="917575" y="744538"/>
            <a:ext cx="4962525" cy="3722687"/>
          </a:xfrm>
          <a:ln/>
        </p:spPr>
      </p:sp>
      <p:sp>
        <p:nvSpPr>
          <p:cNvPr id="2662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smtClean="0">
              <a:latin typeface="Arial" pitchFamily="34" charset="0"/>
            </a:endParaRPr>
          </a:p>
        </p:txBody>
      </p:sp>
      <p:sp>
        <p:nvSpPr>
          <p:cNvPr id="2662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033F9030-2D22-4926-AE23-12B598861A3C}" type="slidenum">
              <a:rPr lang="en-US" altLang="zh-CN" smtClean="0">
                <a:solidFill>
                  <a:prstClr val="black"/>
                </a:solidFill>
              </a:rPr>
              <a:pPr eaLnBrk="1" hangingPunct="1"/>
              <a:t>37</a:t>
            </a:fld>
            <a:endParaRPr lang="en-US" altLang="zh-CN"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headEnd/>
            <a:tailEnd/>
          </a:ln>
        </p:spPr>
      </p:sp>
      <p:sp>
        <p:nvSpPr>
          <p:cNvPr id="1536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536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489398-334A-4B48-8005-0F17C6D305F3}" type="slidenum">
              <a:rPr lang="zh-CN" altLang="en-US"/>
              <a:pPr fontAlgn="base">
                <a:spcBef>
                  <a:spcPct val="0"/>
                </a:spcBef>
                <a:spcAft>
                  <a:spcPct val="0"/>
                </a:spcAft>
              </a:pPr>
              <a:t>2</a:t>
            </a:fld>
            <a:endParaRPr lang="en-US" altLang="zh-CN"/>
          </a:p>
        </p:txBody>
      </p:sp>
    </p:spTree>
    <p:extLst>
      <p:ext uri="{BB962C8B-B14F-4D97-AF65-F5344CB8AC3E}">
        <p14:creationId xmlns:p14="http://schemas.microsoft.com/office/powerpoint/2010/main" val="846930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headEnd/>
            <a:tailEnd/>
          </a:ln>
        </p:spPr>
      </p:sp>
      <p:sp>
        <p:nvSpPr>
          <p:cNvPr id="7168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1684" name="灯片编号占位符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EAF3BE1D-3F4C-4B82-B13F-1BBBA6C46ED0}" type="slidenum">
              <a:rPr lang="zh-CN" altLang="en-US" sz="1200">
                <a:latin typeface="Calibri" pitchFamily="34" charset="0"/>
              </a:rPr>
              <a:pPr algn="r"/>
              <a:t>3</a:t>
            </a:fld>
            <a:endParaRPr lang="en-US" altLang="zh-CN" sz="1200">
              <a:latin typeface="Calibri" pitchFamily="34" charset="0"/>
            </a:endParaRPr>
          </a:p>
        </p:txBody>
      </p:sp>
    </p:spTree>
    <p:extLst>
      <p:ext uri="{BB962C8B-B14F-4D97-AF65-F5344CB8AC3E}">
        <p14:creationId xmlns:p14="http://schemas.microsoft.com/office/powerpoint/2010/main" val="168169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t>补充</a:t>
            </a:r>
            <a:r>
              <a:rPr lang="en-US" altLang="zh-CN" smtClean="0"/>
              <a:t>2013</a:t>
            </a:r>
            <a:r>
              <a:rPr lang="zh-CN" altLang="en-US" smtClean="0"/>
              <a:t>年新数据</a:t>
            </a:r>
          </a:p>
        </p:txBody>
      </p:sp>
      <p:sp>
        <p:nvSpPr>
          <p:cNvPr id="3277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8B0D97-6635-4D04-BA54-270D5196AE0D}" type="slidenum">
              <a:rPr lang="zh-CN" altLang="en-US"/>
              <a:pPr fontAlgn="base">
                <a:spcBef>
                  <a:spcPct val="0"/>
                </a:spcBef>
                <a:spcAft>
                  <a:spcPct val="0"/>
                </a:spcAft>
              </a:pPr>
              <a:t>6</a:t>
            </a:fld>
            <a:endParaRPr lang="en-US" altLang="zh-CN"/>
          </a:p>
        </p:txBody>
      </p:sp>
    </p:spTree>
    <p:extLst>
      <p:ext uri="{BB962C8B-B14F-4D97-AF65-F5344CB8AC3E}">
        <p14:creationId xmlns:p14="http://schemas.microsoft.com/office/powerpoint/2010/main" val="42423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8CB55F-9B87-4984-BDA8-3A8F1C43177A}" type="slidenum">
              <a:rPr lang="en-US" altLang="zh-CN">
                <a:solidFill>
                  <a:srgbClr val="000000"/>
                </a:solidFill>
                <a:latin typeface="Arial" charset="0"/>
              </a:rPr>
              <a:pPr fontAlgn="base">
                <a:spcBef>
                  <a:spcPct val="0"/>
                </a:spcBef>
                <a:spcAft>
                  <a:spcPct val="0"/>
                </a:spcAft>
              </a:pPr>
              <a:t>8</a:t>
            </a:fld>
            <a:endParaRPr lang="en-US" altLang="zh-CN">
              <a:solidFill>
                <a:srgbClr val="000000"/>
              </a:solidFill>
              <a:latin typeface="Arial"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just">
              <a:spcBef>
                <a:spcPct val="0"/>
              </a:spcBef>
            </a:pPr>
            <a:r>
              <a:rPr lang="zh-CN" altLang="en-US" b="1" smtClean="0">
                <a:solidFill>
                  <a:schemeClr val="bg1"/>
                </a:solidFill>
                <a:latin typeface="微软雅黑" pitchFamily="34" charset="-122"/>
                <a:ea typeface="微软雅黑" pitchFamily="34" charset="-122"/>
              </a:rPr>
              <a:t>补充</a:t>
            </a:r>
            <a:r>
              <a:rPr lang="en-US" altLang="zh-CN" b="1" smtClean="0">
                <a:solidFill>
                  <a:schemeClr val="bg1"/>
                </a:solidFill>
                <a:latin typeface="微软雅黑" pitchFamily="34" charset="-122"/>
                <a:ea typeface="微软雅黑" pitchFamily="34" charset="-122"/>
              </a:rPr>
              <a:t>2013</a:t>
            </a:r>
            <a:r>
              <a:rPr lang="zh-CN" altLang="en-US" b="1" smtClean="0">
                <a:solidFill>
                  <a:schemeClr val="bg1"/>
                </a:solidFill>
                <a:latin typeface="微软雅黑" pitchFamily="34" charset="-122"/>
                <a:ea typeface="微软雅黑" pitchFamily="34" charset="-122"/>
              </a:rPr>
              <a:t>年数据</a:t>
            </a:r>
            <a:endParaRPr lang="en-US" altLang="zh-CN" b="1" smtClean="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5774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bwMode="auto">
          <a:noFill/>
          <a:ln>
            <a:solidFill>
              <a:srgbClr val="000000"/>
            </a:solidFill>
            <a:miter lim="800000"/>
            <a:headEnd/>
            <a:tailEnd/>
          </a:ln>
        </p:spPr>
      </p:sp>
      <p:sp>
        <p:nvSpPr>
          <p:cNvPr id="2048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048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7526BA-3953-4F12-B0DE-40ACB32E8230}" type="slidenum">
              <a:rPr lang="zh-CN" altLang="en-US"/>
              <a:pPr fontAlgn="base">
                <a:spcBef>
                  <a:spcPct val="0"/>
                </a:spcBef>
                <a:spcAft>
                  <a:spcPct val="0"/>
                </a:spcAft>
              </a:pPr>
              <a:t>9</a:t>
            </a:fld>
            <a:endParaRPr lang="en-US" altLang="zh-CN"/>
          </a:p>
        </p:txBody>
      </p:sp>
    </p:spTree>
    <p:extLst>
      <p:ext uri="{BB962C8B-B14F-4D97-AF65-F5344CB8AC3E}">
        <p14:creationId xmlns:p14="http://schemas.microsoft.com/office/powerpoint/2010/main" val="171463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bwMode="auto">
          <a:noFill/>
          <a:ln>
            <a:solidFill>
              <a:srgbClr val="000000"/>
            </a:solidFill>
            <a:miter lim="800000"/>
            <a:headEnd/>
            <a:tailEnd/>
          </a:ln>
        </p:spPr>
      </p:sp>
      <p:sp>
        <p:nvSpPr>
          <p:cNvPr id="7885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CN" altLang="en-US" smtClean="0">
                <a:latin typeface="Arial" charset="0"/>
              </a:rPr>
              <a:t>事实写成</a:t>
            </a:r>
            <a:r>
              <a:rPr lang="en-US" altLang="zh-CN" smtClean="0">
                <a:latin typeface="Arial" charset="0"/>
              </a:rPr>
              <a:t>1</a:t>
            </a:r>
            <a:r>
              <a:rPr lang="zh-CN" altLang="en-US" smtClean="0">
                <a:latin typeface="Arial" charset="0"/>
              </a:rPr>
              <a:t>行</a:t>
            </a:r>
            <a:r>
              <a:rPr lang="en-US" altLang="zh-CN" smtClean="0">
                <a:latin typeface="Arial" charset="0"/>
              </a:rPr>
              <a:t>1</a:t>
            </a:r>
            <a:r>
              <a:rPr lang="zh-CN" altLang="en-US" smtClean="0">
                <a:latin typeface="Arial" charset="0"/>
              </a:rPr>
              <a:t>行的，下面讲成效  国外、港澳台</a:t>
            </a:r>
            <a:endParaRPr lang="en-US" altLang="zh-CN" smtClean="0">
              <a:latin typeface="Arial" charset="0"/>
            </a:endParaRPr>
          </a:p>
          <a:p>
            <a:pPr>
              <a:spcBef>
                <a:spcPct val="0"/>
              </a:spcBef>
            </a:pPr>
            <a:r>
              <a:rPr lang="zh-CN" altLang="en-US" smtClean="0">
                <a:latin typeface="Arial" charset="0"/>
              </a:rPr>
              <a:t>加台湾中研院的访问</a:t>
            </a:r>
          </a:p>
        </p:txBody>
      </p:sp>
      <p:sp>
        <p:nvSpPr>
          <p:cNvPr id="78852" name="灯片编号占位符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70BBA23E-331C-4ADA-8918-26725907EFDA}" type="slidenum">
              <a:rPr lang="en-US" altLang="zh-CN" sz="1200">
                <a:solidFill>
                  <a:srgbClr val="000000"/>
                </a:solidFill>
              </a:rPr>
              <a:pPr algn="r"/>
              <a:t>12</a:t>
            </a:fld>
            <a:endParaRPr lang="en-US" altLang="zh-CN" sz="1200">
              <a:solidFill>
                <a:srgbClr val="000000"/>
              </a:solidFill>
            </a:endParaRPr>
          </a:p>
        </p:txBody>
      </p:sp>
    </p:spTree>
    <p:extLst>
      <p:ext uri="{BB962C8B-B14F-4D97-AF65-F5344CB8AC3E}">
        <p14:creationId xmlns:p14="http://schemas.microsoft.com/office/powerpoint/2010/main" val="164976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noFill/>
          <a:ln>
            <a:solidFill>
              <a:srgbClr val="000000"/>
            </a:solidFill>
            <a:miter lim="800000"/>
            <a:headEnd/>
            <a:tailEnd/>
          </a:ln>
        </p:spPr>
      </p:sp>
      <p:sp>
        <p:nvSpPr>
          <p:cNvPr id="80899"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latin typeface="Arial" charset="0"/>
            </a:endParaRPr>
          </a:p>
        </p:txBody>
      </p:sp>
      <p:sp>
        <p:nvSpPr>
          <p:cNvPr id="80900" name="灯片编号占位符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C2FA720E-20A6-418C-929F-D15815C31A46}" type="slidenum">
              <a:rPr lang="en-US" altLang="zh-CN" sz="1200">
                <a:solidFill>
                  <a:srgbClr val="000000"/>
                </a:solidFill>
              </a:rPr>
              <a:pPr algn="r"/>
              <a:t>13</a:t>
            </a:fld>
            <a:endParaRPr lang="en-US" altLang="zh-CN"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bwMode="auto">
          <a:noFill/>
          <a:ln>
            <a:solidFill>
              <a:srgbClr val="000000"/>
            </a:solidFill>
            <a:miter lim="800000"/>
            <a:headEnd/>
            <a:tailEnd/>
          </a:ln>
        </p:spPr>
      </p:sp>
      <p:sp>
        <p:nvSpPr>
          <p:cNvPr id="7373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73732" name="灯片编号占位符 3"/>
          <p:cNvSpPr txBox="1">
            <a:spLocks noGrp="1"/>
          </p:cNvSpPr>
          <p:nvPr/>
        </p:nvSpPr>
        <p:spPr bwMode="auto">
          <a:xfrm>
            <a:off x="3849688" y="9428163"/>
            <a:ext cx="2946400" cy="496887"/>
          </a:xfrm>
          <a:prstGeom prst="rect">
            <a:avLst/>
          </a:prstGeom>
          <a:noFill/>
          <a:ln w="9525">
            <a:noFill/>
            <a:miter lim="800000"/>
            <a:headEnd/>
            <a:tailEnd/>
          </a:ln>
        </p:spPr>
        <p:txBody>
          <a:bodyPr anchor="b"/>
          <a:lstStyle/>
          <a:p>
            <a:pPr algn="r"/>
            <a:fld id="{42E4E5D4-409F-4F82-B2C3-9ACE7A29C501}" type="slidenum">
              <a:rPr lang="zh-CN" altLang="en-US" sz="1200">
                <a:latin typeface="Calibri" pitchFamily="34" charset="0"/>
              </a:rPr>
              <a:pPr algn="r"/>
              <a:t>14</a:t>
            </a:fld>
            <a:endParaRPr lang="en-US" altLang="zh-CN" sz="1200">
              <a:latin typeface="Calibri" pitchFamily="34" charset="0"/>
            </a:endParaRPr>
          </a:p>
        </p:txBody>
      </p:sp>
    </p:spTree>
    <p:extLst>
      <p:ext uri="{BB962C8B-B14F-4D97-AF65-F5344CB8AC3E}">
        <p14:creationId xmlns:p14="http://schemas.microsoft.com/office/powerpoint/2010/main" val="1025202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9924DC0-1AB2-49B8-AAFD-39E79AD07519}" type="datetimeFigureOut">
              <a:rPr lang="zh-CN" altLang="en-US"/>
              <a:pPr>
                <a:defRPr/>
              </a:pPr>
              <a:t>2017-2-28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68EC26-5AA7-4F15-8353-423001315428}" type="slidenum">
              <a:rPr lang="zh-CN" altLang="en-US"/>
              <a:pPr>
                <a:defRPr/>
              </a:pPr>
              <a:t>‹#›</a:t>
            </a:fld>
            <a:endParaRPr lang="zh-CN" alt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6D62028-FEC9-469A-8054-635924607309}" type="datetimeFigureOut">
              <a:rPr lang="zh-CN" altLang="en-US"/>
              <a:pPr>
                <a:defRPr/>
              </a:pPr>
              <a:t>2017-2-28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C63D35C-BC03-48F3-A0CB-746C38C306A3}" type="slidenum">
              <a:rPr lang="zh-CN" altLang="en-US"/>
              <a:pPr>
                <a:defRPr/>
              </a:pPr>
              <a:t>‹#›</a:t>
            </a:fld>
            <a:endParaRPr lang="zh-CN" alt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C551494-44D1-43BB-BCDF-48D76A546732}" type="datetimeFigureOut">
              <a:rPr lang="zh-CN" altLang="en-US"/>
              <a:pPr>
                <a:defRPr/>
              </a:pPr>
              <a:t>2017-2-28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ADBF144-A44F-4F1C-96EA-DEFCA15957C8}" type="slidenum">
              <a:rPr lang="zh-CN" altLang="en-US"/>
              <a:pPr>
                <a:defRPr/>
              </a:pPr>
              <a:t>‹#›</a:t>
            </a:fld>
            <a:endParaRPr lang="zh-CN" alt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FB67C72-7EAF-4850-A8F4-9FC38FBB2588}" type="datetimeFigureOut">
              <a:rPr lang="zh-CN" altLang="en-US"/>
              <a:pPr>
                <a:defRPr/>
              </a:pPr>
              <a:t>2017-2-28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890B249-F4B8-425B-9DD2-C51802016FC0}" type="slidenum">
              <a:rPr lang="zh-CN" altLang="en-US"/>
              <a:pPr>
                <a:defRPr/>
              </a:pPr>
              <a:t>‹#›</a:t>
            </a:fld>
            <a:endParaRPr lang="zh-CN" alt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B023A6F0-0C77-469E-A5BE-DA393B41BCB2}" type="datetimeFigureOut">
              <a:rPr lang="zh-CN" altLang="en-US"/>
              <a:pPr>
                <a:defRPr/>
              </a:pPr>
              <a:t>2017-2-28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77E4A85-007F-479A-A9C0-B27AB65C9588}" type="slidenum">
              <a:rPr lang="zh-CN" altLang="en-US"/>
              <a:pPr>
                <a:defRPr/>
              </a:pPr>
              <a:t>‹#›</a:t>
            </a:fld>
            <a:endParaRPr lang="zh-CN" alt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A4B0DAE-0C21-4572-8FA0-E82D3B188E8D}" type="datetimeFigureOut">
              <a:rPr lang="zh-CN" altLang="en-US"/>
              <a:pPr>
                <a:defRPr/>
              </a:pPr>
              <a:t>2017-2-28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B8FF5FD-C6FE-431E-AA1B-A30FFA768EA5}" type="slidenum">
              <a:rPr lang="zh-CN" altLang="en-US"/>
              <a:pPr>
                <a:defRPr/>
              </a:pPr>
              <a:t>‹#›</a:t>
            </a:fld>
            <a:endParaRPr lang="zh-CN" alt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F425B61-2F96-434A-A16D-423A2E4FD211}" type="datetimeFigureOut">
              <a:rPr lang="zh-CN" altLang="en-US"/>
              <a:pPr>
                <a:defRPr/>
              </a:pPr>
              <a:t>2017-2-28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53E2FAA-267F-410C-8806-F8EC883C7013}" type="slidenum">
              <a:rPr lang="zh-CN" altLang="en-US"/>
              <a:pPr>
                <a:defRPr/>
              </a:pPr>
              <a:t>‹#›</a:t>
            </a:fld>
            <a:endParaRPr lang="zh-CN" alt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840FCAA8-ED2C-4642-8783-79DF9FBEE19E}" type="datetimeFigureOut">
              <a:rPr lang="zh-CN" altLang="en-US"/>
              <a:pPr>
                <a:defRPr/>
              </a:pPr>
              <a:t>2017-2-28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CD38C37-C9C8-49CE-A506-D9B209F65387}" type="slidenum">
              <a:rPr lang="zh-CN" altLang="en-US"/>
              <a:pPr>
                <a:defRPr/>
              </a:pPr>
              <a:t>‹#›</a:t>
            </a:fld>
            <a:endParaRPr lang="zh-CN" alt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6ADC617-25DC-4704-BB0B-162110F9EEBF}" type="datetimeFigureOut">
              <a:rPr lang="zh-CN" altLang="en-US"/>
              <a:pPr>
                <a:defRPr/>
              </a:pPr>
              <a:t>2017-2-28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34E28F2-B5D4-453F-A9BA-F429294EA7EB}" type="slidenum">
              <a:rPr lang="zh-CN" altLang="en-US"/>
              <a:pPr>
                <a:defRPr/>
              </a:pPr>
              <a:t>‹#›</a:t>
            </a:fld>
            <a:endParaRPr lang="zh-CN" alt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37DCD08-D4E5-4407-877F-D0D7C2F4C504}" type="datetimeFigureOut">
              <a:rPr lang="zh-CN" altLang="en-US"/>
              <a:pPr>
                <a:defRPr/>
              </a:pPr>
              <a:t>2017-2-28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58EE5CA-9886-4F51-A869-F0100F8FB4D2}" type="slidenum">
              <a:rPr lang="zh-CN" altLang="en-US"/>
              <a:pPr>
                <a:defRPr/>
              </a:pPr>
              <a:t>‹#›</a:t>
            </a:fld>
            <a:endParaRPr lang="zh-CN" alt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3318A9C-56B5-412C-B531-3D35923D48E3}" type="datetimeFigureOut">
              <a:rPr lang="zh-CN" altLang="en-US"/>
              <a:pPr>
                <a:defRPr/>
              </a:pPr>
              <a:t>2017-2-28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A355E2B-4FB9-4020-98FE-9ACB26D3F32B}" type="slidenum">
              <a:rPr lang="zh-CN" altLang="en-US"/>
              <a:pPr>
                <a:defRPr/>
              </a:pPr>
              <a:t>‹#›</a:t>
            </a:fld>
            <a:endParaRPr lang="zh-CN" alt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75626A5E-0718-41E7-9147-22716B095369}" type="datetimeFigureOut">
              <a:rPr lang="zh-CN" altLang="en-US"/>
              <a:pPr>
                <a:defRPr/>
              </a:pPr>
              <a:t>2017-2-28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9EED05C7-A38E-42FC-9956-0FB970C16E9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1.jpeg"/><Relationship Id="rId4" Type="http://schemas.openxmlformats.org/officeDocument/2006/relationships/diagramLayout" Target="../diagrams/layout1.xml"/><Relationship Id="rId9"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1.jpeg"/><Relationship Id="rId7"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6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2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image" Target="../media/image73.jpe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jpeg"/><Relationship Id="rId7" Type="http://schemas.openxmlformats.org/officeDocument/2006/relationships/image" Target="../media/image79.jpeg"/><Relationship Id="rId12" Type="http://schemas.openxmlformats.org/officeDocument/2006/relationships/image" Target="../media/image84.pn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jpeg"/><Relationship Id="rId4" Type="http://schemas.openxmlformats.org/officeDocument/2006/relationships/image" Target="../media/image76.tiff"/><Relationship Id="rId9" Type="http://schemas.openxmlformats.org/officeDocument/2006/relationships/image" Target="../media/image81.png"/></Relationships>
</file>

<file path=ppt/slides/_rels/slide2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2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jpeg"/><Relationship Id="rId7" Type="http://schemas.openxmlformats.org/officeDocument/2006/relationships/image" Target="../media/image10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media/image104.jpeg"/><Relationship Id="rId10" Type="http://schemas.openxmlformats.org/officeDocument/2006/relationships/image" Target="../media/image109.jpeg"/><Relationship Id="rId4" Type="http://schemas.openxmlformats.org/officeDocument/2006/relationships/image" Target="../media/image103.jpeg"/><Relationship Id="rId9" Type="http://schemas.openxmlformats.org/officeDocument/2006/relationships/image" Target="../media/image108.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1.jpeg"/><Relationship Id="rId4" Type="http://schemas.openxmlformats.org/officeDocument/2006/relationships/image" Target="../media/image110.jpeg"/></Relationships>
</file>

<file path=ppt/slides/_rels/slide38.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image" Target="../media/image114.jpeg"/><Relationship Id="rId7" Type="http://schemas.openxmlformats.org/officeDocument/2006/relationships/image" Target="../media/image118.jpeg"/><Relationship Id="rId2" Type="http://schemas.openxmlformats.org/officeDocument/2006/relationships/image" Target="../media/image113.jpeg"/><Relationship Id="rId1" Type="http://schemas.openxmlformats.org/officeDocument/2006/relationships/slideLayout" Target="../slideLayouts/slideLayout7.xml"/><Relationship Id="rId6" Type="http://schemas.openxmlformats.org/officeDocument/2006/relationships/image" Target="../media/image117.jpeg"/><Relationship Id="rId5" Type="http://schemas.openxmlformats.org/officeDocument/2006/relationships/image" Target="../media/image116.jpeg"/><Relationship Id="rId10" Type="http://schemas.openxmlformats.org/officeDocument/2006/relationships/image" Target="../media/image121.jpeg"/><Relationship Id="rId4" Type="http://schemas.openxmlformats.org/officeDocument/2006/relationships/image" Target="../media/image115.jpeg"/><Relationship Id="rId9" Type="http://schemas.openxmlformats.org/officeDocument/2006/relationships/image" Target="../media/image120.png"/></Relationships>
</file>

<file path=ppt/slides/_rels/slide4.xml.rels><?xml version="1.0" encoding="UTF-8" standalone="yes"?>
<Relationships xmlns="http://schemas.openxmlformats.org/package/2006/relationships"><Relationship Id="rId8" Type="http://schemas.openxmlformats.org/officeDocument/2006/relationships/hyperlink" Target="../Application%20Data/Foxmail/FoxmailTemp(127)/11%E9%99%88%E7%AB%BA%E9%83%A8%E9%95%BF%E4%BB%BB%E4%B8%AD%E7%A7%91%E9%99%A2%E5%89%AF%E9%99%A2%E9%95%BF%E6%97%B6%E8%A7%86%E5%AF%9F%E6%96%B0%E5%9B%AD%E5%8C%BA%E5%9C%B0%E5%9D%97.JPG" TargetMode="External"/><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hyperlink" Target="../Application%20Data/Foxmail/FoxmailTemp(127)/A1%E6%88%91%E9%99%A2%E4%B8%89%E6%96%B9%E5%85%B1%E5%BB%BA%E7%AD%BE%E5%AD%97%E4%BB%AA%E5%BC%8F.JPG" TargetMode="External"/><Relationship Id="rId2" Type="http://schemas.openxmlformats.org/officeDocument/2006/relationships/hyperlink" Target="../Application%20Data/Foxmail/FoxmailTemp(127)/%E5%9B%BE%E7%89%871%20(1).jpg" TargetMode="External"/><Relationship Id="rId16"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Application%20Data/Foxmail/FoxmailTemp(127)/A3%E5%9B%AD%E5%8C%BA%E5%A5%A0%E5%9F%BA%E4%BB%AA%E5%BC%8F%E7%8E%B0%E5%9C%BA.JPG" TargetMode="External"/><Relationship Id="rId11" Type="http://schemas.openxmlformats.org/officeDocument/2006/relationships/image" Target="../media/image6.jpeg"/><Relationship Id="rId5" Type="http://schemas.openxmlformats.org/officeDocument/2006/relationships/image" Target="../media/image3.jpeg"/><Relationship Id="rId15" Type="http://schemas.openxmlformats.org/officeDocument/2006/relationships/image" Target="../media/image8.jpeg"/><Relationship Id="rId10" Type="http://schemas.openxmlformats.org/officeDocument/2006/relationships/hyperlink" Target="../Application%20Data/Foxmail/FoxmailTemp(127)/A2%E6%88%91%E9%99%A2%E6%8F%AD%E7%89%8C%E4%BB%AA%E5%BC%8F.JPG" TargetMode="External"/><Relationship Id="rId4" Type="http://schemas.openxmlformats.org/officeDocument/2006/relationships/hyperlink" Target="../Application%20Data/Foxmail/FoxmailTemp(127)/A4%E5%9B%AD%E5%8C%BA%E7%AB%A3%E5%B7%A5%E5%85%B8%E7%A4%BC.JPG" TargetMode="External"/><Relationship Id="rId9" Type="http://schemas.openxmlformats.org/officeDocument/2006/relationships/image" Target="../media/image5.jpeg"/><Relationship Id="rId14" Type="http://schemas.openxmlformats.org/officeDocument/2006/relationships/hyperlink" Target="../Application%20Data/Foxmail/FoxmailTemp(127)/%E5%9B%BE%E7%89%8718.jpg" TargetMode="External"/></Relationships>
</file>

<file path=ppt/slides/_rels/slide5.xml.rels><?xml version="1.0" encoding="UTF-8" standalone="yes"?>
<Relationships xmlns="http://schemas.openxmlformats.org/package/2006/relationships"><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3.jpeg"/><Relationship Id="rId39" Type="http://schemas.openxmlformats.org/officeDocument/2006/relationships/image" Target="../media/image1.jpeg"/><Relationship Id="rId21" Type="http://schemas.openxmlformats.org/officeDocument/2006/relationships/image" Target="../media/image28.jpeg"/><Relationship Id="rId34" Type="http://schemas.openxmlformats.org/officeDocument/2006/relationships/image" Target="../media/image41.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33" Type="http://schemas.openxmlformats.org/officeDocument/2006/relationships/image" Target="../media/image40.jpeg"/><Relationship Id="rId38" Type="http://schemas.openxmlformats.org/officeDocument/2006/relationships/image" Target="../media/image45.jpeg"/><Relationship Id="rId2" Type="http://schemas.openxmlformats.org/officeDocument/2006/relationships/image" Target="../media/image9.jpeg"/><Relationship Id="rId16" Type="http://schemas.openxmlformats.org/officeDocument/2006/relationships/image" Target="../media/image23.jpeg"/><Relationship Id="rId20" Type="http://schemas.openxmlformats.org/officeDocument/2006/relationships/image" Target="../media/image27.jpeg"/><Relationship Id="rId29"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24" Type="http://schemas.openxmlformats.org/officeDocument/2006/relationships/image" Target="../media/image31.jpeg"/><Relationship Id="rId32" Type="http://schemas.openxmlformats.org/officeDocument/2006/relationships/image" Target="../media/image39.jpeg"/><Relationship Id="rId37" Type="http://schemas.openxmlformats.org/officeDocument/2006/relationships/image" Target="../media/image44.jpeg"/><Relationship Id="rId5" Type="http://schemas.openxmlformats.org/officeDocument/2006/relationships/image" Target="../media/image12.jpeg"/><Relationship Id="rId15" Type="http://schemas.openxmlformats.org/officeDocument/2006/relationships/image" Target="../media/image22.jpeg"/><Relationship Id="rId23" Type="http://schemas.openxmlformats.org/officeDocument/2006/relationships/image" Target="../media/image30.png"/><Relationship Id="rId28" Type="http://schemas.openxmlformats.org/officeDocument/2006/relationships/image" Target="../media/image35.jpeg"/><Relationship Id="rId36" Type="http://schemas.openxmlformats.org/officeDocument/2006/relationships/image" Target="../media/image43.jpeg"/><Relationship Id="rId10" Type="http://schemas.openxmlformats.org/officeDocument/2006/relationships/image" Target="../media/image17.jpeg"/><Relationship Id="rId19" Type="http://schemas.openxmlformats.org/officeDocument/2006/relationships/image" Target="../media/image26.jpeg"/><Relationship Id="rId31" Type="http://schemas.openxmlformats.org/officeDocument/2006/relationships/image" Target="../media/image38.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eg"/><Relationship Id="rId27" Type="http://schemas.openxmlformats.org/officeDocument/2006/relationships/image" Target="../media/image34.jpeg"/><Relationship Id="rId30" Type="http://schemas.openxmlformats.org/officeDocument/2006/relationships/image" Target="../media/image37.jpeg"/><Relationship Id="rId35" Type="http://schemas.openxmlformats.org/officeDocument/2006/relationships/image" Target="../media/image42.jpeg"/><Relationship Id="rId8" Type="http://schemas.openxmlformats.org/officeDocument/2006/relationships/image" Target="../media/image15.jpeg"/><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6.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9144000" cy="6857999"/>
          </a:xfrm>
          <a:prstGeom prst="rect">
            <a:avLst/>
          </a:prstGeom>
          <a:gradFill flip="none" rotWithShape="1">
            <a:gsLst>
              <a:gs pos="0">
                <a:srgbClr val="B80000">
                  <a:shade val="30000"/>
                  <a:satMod val="115000"/>
                </a:srgbClr>
              </a:gs>
              <a:gs pos="50000">
                <a:srgbClr val="B80000">
                  <a:shade val="67500"/>
                  <a:satMod val="115000"/>
                </a:srgbClr>
              </a:gs>
              <a:gs pos="100000">
                <a:srgbClr val="B8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Text Box 3"/>
          <p:cNvSpPr txBox="1">
            <a:spLocks noChangeArrowheads="1"/>
          </p:cNvSpPr>
          <p:nvPr/>
        </p:nvSpPr>
        <p:spPr bwMode="auto">
          <a:xfrm>
            <a:off x="-444500" y="1449388"/>
            <a:ext cx="96012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95000"/>
              </a:lnSpc>
              <a:spcBef>
                <a:spcPct val="50000"/>
              </a:spcBef>
            </a:pPr>
            <a:r>
              <a:rPr lang="zh-CN" altLang="en-US" sz="8000" b="1" dirty="0">
                <a:solidFill>
                  <a:srgbClr val="FFFF66"/>
                </a:solidFill>
                <a:ea typeface="隶书" pitchFamily="49" charset="-122"/>
              </a:rPr>
              <a:t>  </a:t>
            </a:r>
            <a:r>
              <a:rPr lang="zh-CN" altLang="en-US" sz="7300" b="1" dirty="0">
                <a:solidFill>
                  <a:srgbClr val="FFFF66"/>
                </a:solidFill>
                <a:ea typeface="隶书" pitchFamily="49" charset="-122"/>
              </a:rPr>
              <a:t>热烈欢迎                 华南理工大学师生</a:t>
            </a:r>
            <a:endParaRPr lang="en-US" altLang="zh-CN" sz="7300" b="1" dirty="0">
              <a:solidFill>
                <a:srgbClr val="FFFF66"/>
              </a:solidFill>
              <a:ea typeface="隶书" pitchFamily="49" charset="-122"/>
            </a:endParaRPr>
          </a:p>
          <a:p>
            <a:pPr algn="ctr" eaLnBrk="1" hangingPunct="1">
              <a:lnSpc>
                <a:spcPct val="95000"/>
              </a:lnSpc>
              <a:spcBef>
                <a:spcPct val="50000"/>
              </a:spcBef>
            </a:pPr>
            <a:r>
              <a:rPr lang="zh-CN" altLang="en-US" sz="7300" b="1" dirty="0">
                <a:solidFill>
                  <a:srgbClr val="FFFF66"/>
                </a:solidFill>
                <a:ea typeface="隶书" pitchFamily="49" charset="-122"/>
              </a:rPr>
              <a:t>走进</a:t>
            </a:r>
            <a:r>
              <a:rPr lang="en-US" altLang="zh-CN" sz="7300" b="1" dirty="0">
                <a:solidFill>
                  <a:srgbClr val="FFFF66"/>
                </a:solidFill>
                <a:ea typeface="隶书" pitchFamily="49" charset="-122"/>
              </a:rPr>
              <a:t>GIBH</a:t>
            </a:r>
            <a:endParaRPr lang="zh-CN" altLang="en-US" sz="7300" b="1" dirty="0">
              <a:solidFill>
                <a:srgbClr val="FFFF66"/>
              </a:solidFill>
              <a:ea typeface="隶书" pitchFamily="49" charset="-122"/>
            </a:endParaRPr>
          </a:p>
        </p:txBody>
      </p:sp>
    </p:spTree>
    <p:extLst>
      <p:ext uri="{BB962C8B-B14F-4D97-AF65-F5344CB8AC3E}">
        <p14:creationId xmlns:p14="http://schemas.microsoft.com/office/powerpoint/2010/main" val="408346609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折角形 61"/>
          <p:cNvSpPr/>
          <p:nvPr/>
        </p:nvSpPr>
        <p:spPr>
          <a:xfrm>
            <a:off x="323850" y="4509120"/>
            <a:ext cx="8569325" cy="2088530"/>
          </a:xfrm>
          <a:prstGeom prst="foldedCorner">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506" name="AutoShape 19"/>
          <p:cNvSpPr>
            <a:spLocks noChangeArrowheads="1"/>
          </p:cNvSpPr>
          <p:nvPr/>
        </p:nvSpPr>
        <p:spPr bwMode="auto">
          <a:xfrm>
            <a:off x="323850" y="3757613"/>
            <a:ext cx="2303463" cy="409575"/>
          </a:xfrm>
          <a:prstGeom prst="roundRect">
            <a:avLst>
              <a:gd name="adj" fmla="val 16667"/>
            </a:avLst>
          </a:prstGeom>
          <a:solidFill>
            <a:srgbClr val="C00000"/>
          </a:solidFill>
          <a:ln w="9525">
            <a:noFill/>
            <a:round/>
            <a:headEnd/>
            <a:tailEnd/>
          </a:ln>
        </p:spPr>
        <p:txBody>
          <a:bodyPr anchor="ctr"/>
          <a:lstStyle/>
          <a:p>
            <a:endParaRPr lang="zh-CN" altLang="en-US">
              <a:latin typeface="Calibri" pitchFamily="34" charset="0"/>
            </a:endParaRPr>
          </a:p>
        </p:txBody>
      </p:sp>
      <p:sp>
        <p:nvSpPr>
          <p:cNvPr id="21507" name="AutoShape 19"/>
          <p:cNvSpPr>
            <a:spLocks noChangeArrowheads="1"/>
          </p:cNvSpPr>
          <p:nvPr/>
        </p:nvSpPr>
        <p:spPr bwMode="auto">
          <a:xfrm>
            <a:off x="323850" y="1484784"/>
            <a:ext cx="2303463" cy="407987"/>
          </a:xfrm>
          <a:prstGeom prst="roundRect">
            <a:avLst>
              <a:gd name="adj" fmla="val 16667"/>
            </a:avLst>
          </a:prstGeom>
          <a:solidFill>
            <a:srgbClr val="C00000"/>
          </a:solidFill>
          <a:ln w="9525">
            <a:noFill/>
            <a:round/>
            <a:headEnd/>
            <a:tailEnd/>
          </a:ln>
        </p:spPr>
        <p:txBody>
          <a:bodyPr anchor="ctr"/>
          <a:lstStyle/>
          <a:p>
            <a:endParaRPr lang="zh-CN" altLang="en-US">
              <a:latin typeface="Calibri" pitchFamily="34" charset="0"/>
            </a:endParaRPr>
          </a:p>
        </p:txBody>
      </p:sp>
      <p:sp>
        <p:nvSpPr>
          <p:cNvPr id="21508" name="矩形 59"/>
          <p:cNvSpPr>
            <a:spLocks noChangeArrowheads="1"/>
          </p:cNvSpPr>
          <p:nvPr/>
        </p:nvSpPr>
        <p:spPr bwMode="auto">
          <a:xfrm>
            <a:off x="251520" y="2204864"/>
            <a:ext cx="5328592" cy="1054135"/>
          </a:xfrm>
          <a:prstGeom prst="rect">
            <a:avLst/>
          </a:prstGeom>
          <a:noFill/>
          <a:ln w="19050">
            <a:solidFill>
              <a:schemeClr val="bg1">
                <a:lumMod val="75000"/>
              </a:schemeClr>
            </a:solidFill>
            <a:miter lim="800000"/>
            <a:headEnd/>
            <a:tailEnd/>
          </a:ln>
        </p:spPr>
        <p:txBody>
          <a:bodyPr wrap="square">
            <a:spAutoFit/>
          </a:bodyPr>
          <a:lstStyle/>
          <a:p>
            <a:pPr>
              <a:lnSpc>
                <a:spcPts val="2500"/>
              </a:lnSpc>
            </a:pPr>
            <a:r>
              <a:rPr lang="en-US" altLang="zh-CN" dirty="0" smtClean="0">
                <a:solidFill>
                  <a:srgbClr val="C00000"/>
                </a:solidFill>
                <a:latin typeface="微软雅黑" pitchFamily="34" charset="-122"/>
                <a:ea typeface="微软雅黑" pitchFamily="34" charset="-122"/>
                <a:cs typeface="楷体"/>
              </a:rPr>
              <a:t>●</a:t>
            </a:r>
            <a:r>
              <a:rPr lang="en-US" altLang="zh-CN" dirty="0" smtClean="0">
                <a:latin typeface="微软雅黑" pitchFamily="34" charset="-122"/>
                <a:ea typeface="微软雅黑" pitchFamily="34" charset="-122"/>
                <a:cs typeface="楷体"/>
              </a:rPr>
              <a:t> </a:t>
            </a:r>
            <a:r>
              <a:rPr lang="zh-CN" altLang="en-US" dirty="0">
                <a:latin typeface="微软雅黑" pitchFamily="34" charset="-122"/>
                <a:ea typeface="微软雅黑" pitchFamily="34" charset="-122"/>
                <a:cs typeface="华文楷体"/>
              </a:rPr>
              <a:t>公用仪器中心（</a:t>
            </a:r>
            <a:r>
              <a:rPr lang="zh-CN" altLang="en-US" dirty="0">
                <a:latin typeface="微软雅黑" pitchFamily="34" charset="-122"/>
                <a:ea typeface="微软雅黑" pitchFamily="34" charset="-122"/>
              </a:rPr>
              <a:t>广州生命科学区域大型仪器中心）</a:t>
            </a:r>
            <a:endParaRPr lang="en-US" altLang="zh-CN" dirty="0">
              <a:latin typeface="微软雅黑" pitchFamily="34" charset="-122"/>
              <a:ea typeface="微软雅黑" pitchFamily="34" charset="-122"/>
            </a:endParaRPr>
          </a:p>
          <a:p>
            <a:pPr>
              <a:lnSpc>
                <a:spcPts val="2500"/>
              </a:lnSpc>
            </a:pPr>
            <a:r>
              <a:rPr lang="en-US" altLang="zh-CN" dirty="0" smtClean="0">
                <a:solidFill>
                  <a:srgbClr val="C00000"/>
                </a:solidFill>
                <a:latin typeface="微软雅黑" pitchFamily="34" charset="-122"/>
                <a:ea typeface="微软雅黑" pitchFamily="34" charset="-122"/>
              </a:rPr>
              <a:t>●</a:t>
            </a:r>
            <a:r>
              <a:rPr lang="en-US" altLang="zh-CN" dirty="0" smtClean="0">
                <a:latin typeface="微软雅黑" pitchFamily="34" charset="-122"/>
                <a:ea typeface="微软雅黑" pitchFamily="34" charset="-122"/>
              </a:rPr>
              <a:t> </a:t>
            </a:r>
            <a:r>
              <a:rPr lang="zh-CN" altLang="en-US" dirty="0">
                <a:latin typeface="微软雅黑" pitchFamily="34" charset="-122"/>
                <a:ea typeface="微软雅黑" pitchFamily="34" charset="-122"/>
              </a:rPr>
              <a:t>动物实验</a:t>
            </a:r>
            <a:r>
              <a:rPr lang="zh-CN" altLang="en-US" dirty="0" smtClean="0">
                <a:latin typeface="微软雅黑" pitchFamily="34" charset="-122"/>
                <a:ea typeface="微软雅黑" pitchFamily="34" charset="-122"/>
              </a:rPr>
              <a:t>中心</a:t>
            </a:r>
            <a:endParaRPr lang="en-US" altLang="zh-CN" dirty="0" smtClean="0">
              <a:latin typeface="微软雅黑" pitchFamily="34" charset="-122"/>
              <a:ea typeface="微软雅黑" pitchFamily="34" charset="-122"/>
            </a:endParaRPr>
          </a:p>
          <a:p>
            <a:pPr>
              <a:lnSpc>
                <a:spcPts val="2500"/>
              </a:lnSpc>
            </a:pPr>
            <a:r>
              <a:rPr lang="en-US" altLang="zh-CN" dirty="0" smtClean="0">
                <a:solidFill>
                  <a:srgbClr val="C00000"/>
                </a:solidFill>
                <a:latin typeface="微软雅黑" pitchFamily="34" charset="-122"/>
                <a:ea typeface="微软雅黑" pitchFamily="34" charset="-122"/>
              </a:rPr>
              <a:t>●</a:t>
            </a:r>
            <a:r>
              <a:rPr lang="en-US" altLang="zh-CN" dirty="0" smtClean="0">
                <a:latin typeface="微软雅黑" pitchFamily="34" charset="-122"/>
                <a:ea typeface="微软雅黑" pitchFamily="34" charset="-122"/>
              </a:rPr>
              <a:t> </a:t>
            </a:r>
            <a:r>
              <a:rPr lang="zh-CN" altLang="en-US" dirty="0">
                <a:latin typeface="微软雅黑" pitchFamily="34" charset="-122"/>
                <a:ea typeface="微软雅黑" pitchFamily="34" charset="-122"/>
              </a:rPr>
              <a:t>信息情报中心（中科院</a:t>
            </a:r>
            <a:r>
              <a:rPr lang="zh-CN" altLang="en-US" dirty="0" smtClean="0">
                <a:latin typeface="微软雅黑" pitchFamily="34" charset="-122"/>
                <a:ea typeface="微软雅黑" pitchFamily="34" charset="-122"/>
              </a:rPr>
              <a:t>超级计算</a:t>
            </a:r>
            <a:r>
              <a:rPr lang="zh-CN" altLang="en-US" dirty="0">
                <a:latin typeface="微软雅黑" pitchFamily="34" charset="-122"/>
                <a:ea typeface="微软雅黑" pitchFamily="34" charset="-122"/>
              </a:rPr>
              <a:t>广州分中心）</a:t>
            </a:r>
          </a:p>
        </p:txBody>
      </p:sp>
      <p:sp>
        <p:nvSpPr>
          <p:cNvPr id="88" name="矩形 87"/>
          <p:cNvSpPr/>
          <p:nvPr/>
        </p:nvSpPr>
        <p:spPr>
          <a:xfrm>
            <a:off x="539750" y="4581525"/>
            <a:ext cx="4176713" cy="2847975"/>
          </a:xfrm>
          <a:prstGeom prst="rect">
            <a:avLst/>
          </a:prstGeom>
          <a:ln>
            <a:noFill/>
          </a:ln>
        </p:spPr>
        <p:txBody>
          <a:bodyPr>
            <a:spAutoFit/>
          </a:bodyPr>
          <a:lstStyle/>
          <a:p>
            <a:pPr>
              <a:lnSpc>
                <a:spcPts val="2800"/>
              </a:lnSpc>
            </a:pPr>
            <a:r>
              <a:rPr lang="en-US" altLang="zh-CN">
                <a:solidFill>
                  <a:srgbClr val="C00000"/>
                </a:solidFill>
                <a:latin typeface="微软雅黑" pitchFamily="34" charset="-122"/>
                <a:ea typeface="微软雅黑" pitchFamily="34" charset="-122"/>
                <a:cs typeface="楷体"/>
              </a:rPr>
              <a:t>● </a:t>
            </a:r>
            <a:r>
              <a:rPr lang="zh-CN" altLang="en-US">
                <a:solidFill>
                  <a:srgbClr val="000000"/>
                </a:solidFill>
                <a:latin typeface="微软雅黑" pitchFamily="34" charset="-122"/>
                <a:ea typeface="微软雅黑" pitchFamily="34" charset="-122"/>
                <a:cs typeface="Times New Roman" pitchFamily="18" charset="0"/>
              </a:rPr>
              <a:t>诱导多能干细胞（</a:t>
            </a:r>
            <a:r>
              <a:rPr lang="en-US" altLang="zh-CN">
                <a:solidFill>
                  <a:srgbClr val="000000"/>
                </a:solidFill>
                <a:latin typeface="微软雅黑" pitchFamily="34" charset="-122"/>
                <a:ea typeface="微软雅黑" pitchFamily="34" charset="-122"/>
                <a:cs typeface="Times New Roman" pitchFamily="18" charset="0"/>
              </a:rPr>
              <a:t>iPS</a:t>
            </a:r>
            <a:r>
              <a:rPr lang="zh-CN" altLang="en-US">
                <a:solidFill>
                  <a:srgbClr val="000000"/>
                </a:solidFill>
                <a:latin typeface="微软雅黑" pitchFamily="34" charset="-122"/>
                <a:ea typeface="微软雅黑" pitchFamily="34" charset="-122"/>
                <a:cs typeface="Times New Roman" pitchFamily="18" charset="0"/>
              </a:rPr>
              <a:t>）技术平台</a:t>
            </a:r>
            <a:endParaRPr lang="en-US" altLang="zh-CN">
              <a:solidFill>
                <a:srgbClr val="000000"/>
              </a:solidFill>
              <a:latin typeface="微软雅黑" pitchFamily="34" charset="-122"/>
              <a:ea typeface="微软雅黑" pitchFamily="34" charset="-122"/>
              <a:cs typeface="Times New Roman" pitchFamily="18" charset="0"/>
            </a:endParaRPr>
          </a:p>
          <a:p>
            <a:pPr>
              <a:lnSpc>
                <a:spcPts val="2800"/>
              </a:lnSpc>
            </a:pPr>
            <a:r>
              <a:rPr lang="en-US" altLang="zh-CN">
                <a:solidFill>
                  <a:srgbClr val="C00000"/>
                </a:solidFill>
                <a:latin typeface="微软雅黑" pitchFamily="34" charset="-122"/>
                <a:ea typeface="微软雅黑" pitchFamily="34" charset="-122"/>
                <a:cs typeface="华文楷体"/>
              </a:rPr>
              <a:t>● </a:t>
            </a:r>
            <a:r>
              <a:rPr lang="zh-CN" altLang="en-US">
                <a:latin typeface="微软雅黑" pitchFamily="34" charset="-122"/>
                <a:ea typeface="微软雅黑" pitchFamily="34" charset="-122"/>
                <a:cs typeface="华文楷体"/>
              </a:rPr>
              <a:t>实验动物模型技术平台</a:t>
            </a:r>
            <a:endParaRPr lang="en-US" altLang="zh-CN">
              <a:latin typeface="微软雅黑" pitchFamily="34" charset="-122"/>
              <a:ea typeface="微软雅黑" pitchFamily="34" charset="-122"/>
              <a:cs typeface="华文楷体"/>
            </a:endParaRPr>
          </a:p>
          <a:p>
            <a:pPr>
              <a:lnSpc>
                <a:spcPts val="2800"/>
              </a:lnSpc>
            </a:pPr>
            <a:r>
              <a:rPr lang="en-US" altLang="zh-CN">
                <a:solidFill>
                  <a:srgbClr val="C00000"/>
                </a:solidFill>
                <a:latin typeface="微软雅黑" pitchFamily="34" charset="-122"/>
                <a:ea typeface="微软雅黑" pitchFamily="34" charset="-122"/>
                <a:cs typeface="华文楷体"/>
              </a:rPr>
              <a:t>● </a:t>
            </a:r>
            <a:r>
              <a:rPr lang="zh-CN" altLang="en-US">
                <a:solidFill>
                  <a:srgbClr val="000000"/>
                </a:solidFill>
                <a:latin typeface="微软雅黑" pitchFamily="34" charset="-122"/>
                <a:ea typeface="微软雅黑" pitchFamily="34" charset="-122"/>
                <a:cs typeface="华文楷体"/>
              </a:rPr>
              <a:t>分子诊断技术平台</a:t>
            </a:r>
            <a:endParaRPr lang="en-US" altLang="zh-CN">
              <a:solidFill>
                <a:srgbClr val="000000"/>
              </a:solidFill>
              <a:latin typeface="微软雅黑" pitchFamily="34" charset="-122"/>
              <a:ea typeface="微软雅黑" pitchFamily="34" charset="-122"/>
              <a:cs typeface="华文楷体"/>
            </a:endParaRPr>
          </a:p>
          <a:p>
            <a:pPr>
              <a:lnSpc>
                <a:spcPts val="2800"/>
              </a:lnSpc>
            </a:pPr>
            <a:r>
              <a:rPr lang="en-US" altLang="zh-CN">
                <a:solidFill>
                  <a:srgbClr val="C00000"/>
                </a:solidFill>
                <a:latin typeface="微软雅黑" pitchFamily="34" charset="-122"/>
                <a:ea typeface="微软雅黑" pitchFamily="34" charset="-122"/>
                <a:cs typeface="华文楷体"/>
              </a:rPr>
              <a:t>● </a:t>
            </a:r>
            <a:r>
              <a:rPr lang="zh-CN" altLang="en-US">
                <a:latin typeface="微软雅黑" pitchFamily="34" charset="-122"/>
                <a:ea typeface="微软雅黑" pitchFamily="34" charset="-122"/>
                <a:cs typeface="华文楷体"/>
              </a:rPr>
              <a:t>干细胞临床前研究平台</a:t>
            </a:r>
            <a:endParaRPr lang="en-US" altLang="zh-CN">
              <a:latin typeface="微软雅黑" pitchFamily="34" charset="-122"/>
              <a:ea typeface="微软雅黑" pitchFamily="34" charset="-122"/>
              <a:cs typeface="华文楷体"/>
            </a:endParaRPr>
          </a:p>
          <a:p>
            <a:pPr>
              <a:lnSpc>
                <a:spcPts val="2800"/>
              </a:lnSpc>
            </a:pPr>
            <a:r>
              <a:rPr lang="en-US" altLang="zh-CN">
                <a:solidFill>
                  <a:srgbClr val="C00000"/>
                </a:solidFill>
                <a:latin typeface="微软雅黑" pitchFamily="34" charset="-122"/>
                <a:ea typeface="微软雅黑" pitchFamily="34" charset="-122"/>
                <a:cs typeface="华文楷体"/>
              </a:rPr>
              <a:t>● </a:t>
            </a:r>
            <a:r>
              <a:rPr lang="zh-CN" altLang="en-US">
                <a:latin typeface="微软雅黑" pitchFamily="34" charset="-122"/>
                <a:ea typeface="微软雅黑" pitchFamily="34" charset="-122"/>
                <a:cs typeface="华文楷体"/>
              </a:rPr>
              <a:t>高精度高通量综合测量平台</a:t>
            </a:r>
          </a:p>
          <a:p>
            <a:endParaRPr lang="zh-CN" altLang="en-US" sz="1600">
              <a:latin typeface="微软雅黑" pitchFamily="34" charset="-122"/>
              <a:ea typeface="微软雅黑" pitchFamily="34" charset="-122"/>
            </a:endParaRPr>
          </a:p>
          <a:p>
            <a:endParaRPr lang="zh-CN" altLang="en-US" sz="1600">
              <a:latin typeface="微软雅黑" pitchFamily="34" charset="-122"/>
              <a:ea typeface="微软雅黑" pitchFamily="34" charset="-122"/>
            </a:endParaRPr>
          </a:p>
          <a:p>
            <a:endParaRPr lang="zh-CN" altLang="en-US" sz="1600">
              <a:latin typeface="Calibri" pitchFamily="34" charset="0"/>
            </a:endParaRPr>
          </a:p>
          <a:p>
            <a:endParaRPr lang="zh-CN" altLang="en-US" sz="1600">
              <a:latin typeface="楷体_GB2312" pitchFamily="49" charset="-122"/>
              <a:ea typeface="楷体_GB2312" pitchFamily="49" charset="-122"/>
            </a:endParaRPr>
          </a:p>
        </p:txBody>
      </p:sp>
      <p:sp>
        <p:nvSpPr>
          <p:cNvPr id="21511" name="矩形 69"/>
          <p:cNvSpPr>
            <a:spLocks noChangeArrowheads="1"/>
          </p:cNvSpPr>
          <p:nvPr/>
        </p:nvSpPr>
        <p:spPr bwMode="auto">
          <a:xfrm>
            <a:off x="250825" y="1392957"/>
            <a:ext cx="2354263" cy="523875"/>
          </a:xfrm>
          <a:prstGeom prst="rect">
            <a:avLst/>
          </a:prstGeom>
          <a:noFill/>
          <a:ln w="9525">
            <a:noFill/>
            <a:miter lim="800000"/>
            <a:headEnd/>
            <a:tailEnd/>
          </a:ln>
        </p:spPr>
        <p:txBody>
          <a:bodyPr wrap="none">
            <a:spAutoFit/>
          </a:bodyPr>
          <a:lstStyle/>
          <a:p>
            <a:r>
              <a:rPr lang="zh-CN" altLang="en-US" sz="2800" dirty="0">
                <a:solidFill>
                  <a:schemeClr val="bg1"/>
                </a:solidFill>
                <a:latin typeface="微软雅黑" pitchFamily="34" charset="-122"/>
                <a:ea typeface="微软雅黑" pitchFamily="34" charset="-122"/>
              </a:rPr>
              <a:t>■ </a:t>
            </a:r>
            <a:r>
              <a:rPr lang="zh-CN" altLang="en-US" b="1" dirty="0">
                <a:solidFill>
                  <a:schemeClr val="bg1"/>
                </a:solidFill>
                <a:latin typeface="微软雅黑" pitchFamily="34" charset="-122"/>
                <a:ea typeface="微软雅黑" pitchFamily="34" charset="-122"/>
              </a:rPr>
              <a:t>三个公共服务平台</a:t>
            </a:r>
            <a:endParaRPr lang="en-US" altLang="zh-CN" b="1" dirty="0">
              <a:solidFill>
                <a:schemeClr val="bg1"/>
              </a:solidFill>
              <a:latin typeface="微软雅黑" pitchFamily="34" charset="-122"/>
              <a:ea typeface="微软雅黑" pitchFamily="34" charset="-122"/>
            </a:endParaRPr>
          </a:p>
        </p:txBody>
      </p:sp>
      <p:sp>
        <p:nvSpPr>
          <p:cNvPr id="21512" name="矩形 70"/>
          <p:cNvSpPr>
            <a:spLocks noChangeArrowheads="1"/>
          </p:cNvSpPr>
          <p:nvPr/>
        </p:nvSpPr>
        <p:spPr bwMode="auto">
          <a:xfrm>
            <a:off x="273521" y="3697213"/>
            <a:ext cx="2354263" cy="523875"/>
          </a:xfrm>
          <a:prstGeom prst="rect">
            <a:avLst/>
          </a:prstGeom>
          <a:noFill/>
          <a:ln w="9525">
            <a:noFill/>
            <a:miter lim="800000"/>
            <a:headEnd/>
            <a:tailEnd/>
          </a:ln>
        </p:spPr>
        <p:txBody>
          <a:bodyPr wrap="none">
            <a:spAutoFit/>
          </a:bodyPr>
          <a:lstStyle/>
          <a:p>
            <a:r>
              <a:rPr lang="zh-CN" altLang="en-US" sz="2800" dirty="0">
                <a:solidFill>
                  <a:schemeClr val="bg1"/>
                </a:solidFill>
                <a:latin typeface="微软雅黑" pitchFamily="34" charset="-122"/>
                <a:ea typeface="微软雅黑" pitchFamily="34" charset="-122"/>
              </a:rPr>
              <a:t>■ </a:t>
            </a:r>
            <a:r>
              <a:rPr lang="zh-CN" altLang="en-US" b="1" dirty="0">
                <a:solidFill>
                  <a:schemeClr val="bg1"/>
                </a:solidFill>
                <a:latin typeface="微软雅黑" pitchFamily="34" charset="-122"/>
                <a:ea typeface="微软雅黑" pitchFamily="34" charset="-122"/>
              </a:rPr>
              <a:t>十个关键技术平台</a:t>
            </a:r>
            <a:endParaRPr lang="en-US" altLang="zh-CN" b="1" dirty="0">
              <a:solidFill>
                <a:schemeClr val="bg1"/>
              </a:solidFill>
              <a:latin typeface="微软雅黑" pitchFamily="34" charset="-122"/>
              <a:ea typeface="微软雅黑" pitchFamily="34" charset="-122"/>
            </a:endParaRPr>
          </a:p>
        </p:txBody>
      </p:sp>
      <p:sp>
        <p:nvSpPr>
          <p:cNvPr id="72" name="矩形 71"/>
          <p:cNvSpPr/>
          <p:nvPr/>
        </p:nvSpPr>
        <p:spPr>
          <a:xfrm>
            <a:off x="5148263" y="4581525"/>
            <a:ext cx="4176712" cy="3203575"/>
          </a:xfrm>
          <a:prstGeom prst="rect">
            <a:avLst/>
          </a:prstGeom>
          <a:ln>
            <a:noFill/>
          </a:ln>
        </p:spPr>
        <p:txBody>
          <a:bodyPr>
            <a:spAutoFit/>
          </a:bodyPr>
          <a:lstStyle/>
          <a:p>
            <a:pPr>
              <a:lnSpc>
                <a:spcPts val="2800"/>
              </a:lnSpc>
            </a:pPr>
            <a:r>
              <a:rPr lang="en-US" altLang="zh-CN">
                <a:solidFill>
                  <a:srgbClr val="C00000"/>
                </a:solidFill>
                <a:latin typeface="微软雅黑" pitchFamily="34" charset="-122"/>
                <a:ea typeface="微软雅黑" pitchFamily="34" charset="-122"/>
                <a:cs typeface="楷体"/>
              </a:rPr>
              <a:t>● </a:t>
            </a:r>
            <a:r>
              <a:rPr lang="zh-CN" altLang="en-US">
                <a:latin typeface="微软雅黑" pitchFamily="34" charset="-122"/>
                <a:ea typeface="微软雅黑" pitchFamily="34" charset="-122"/>
                <a:cs typeface="华文楷体"/>
              </a:rPr>
              <a:t>高通量筛选平台</a:t>
            </a:r>
            <a:endParaRPr lang="en-US" altLang="zh-CN">
              <a:solidFill>
                <a:srgbClr val="000000"/>
              </a:solidFill>
              <a:latin typeface="微软雅黑" pitchFamily="34" charset="-122"/>
              <a:ea typeface="微软雅黑" pitchFamily="34" charset="-122"/>
              <a:cs typeface="Times New Roman" pitchFamily="18" charset="0"/>
            </a:endParaRPr>
          </a:p>
          <a:p>
            <a:pPr>
              <a:lnSpc>
                <a:spcPts val="2800"/>
              </a:lnSpc>
            </a:pPr>
            <a:r>
              <a:rPr lang="en-US" altLang="zh-CN">
                <a:solidFill>
                  <a:srgbClr val="C00000"/>
                </a:solidFill>
                <a:latin typeface="微软雅黑" pitchFamily="34" charset="-122"/>
                <a:ea typeface="微软雅黑" pitchFamily="34" charset="-122"/>
                <a:cs typeface="华文楷体"/>
              </a:rPr>
              <a:t>● </a:t>
            </a:r>
            <a:r>
              <a:rPr lang="zh-CN" altLang="en-US">
                <a:solidFill>
                  <a:srgbClr val="000000"/>
                </a:solidFill>
                <a:latin typeface="微软雅黑" pitchFamily="34" charset="-122"/>
                <a:ea typeface="微软雅黑" pitchFamily="34" charset="-122"/>
                <a:cs typeface="华文楷体"/>
              </a:rPr>
              <a:t>转基因克隆大动物技术平台</a:t>
            </a:r>
            <a:endParaRPr lang="en-US" altLang="zh-CN">
              <a:latin typeface="微软雅黑" pitchFamily="34" charset="-122"/>
              <a:ea typeface="微软雅黑" pitchFamily="34" charset="-122"/>
              <a:cs typeface="华文楷体"/>
            </a:endParaRPr>
          </a:p>
          <a:p>
            <a:pPr>
              <a:lnSpc>
                <a:spcPts val="2800"/>
              </a:lnSpc>
            </a:pPr>
            <a:r>
              <a:rPr lang="en-US" altLang="zh-CN">
                <a:solidFill>
                  <a:srgbClr val="C00000"/>
                </a:solidFill>
                <a:latin typeface="微软雅黑" pitchFamily="34" charset="-122"/>
                <a:ea typeface="微软雅黑" pitchFamily="34" charset="-122"/>
                <a:cs typeface="华文楷体"/>
              </a:rPr>
              <a:t>● </a:t>
            </a:r>
            <a:r>
              <a:rPr lang="zh-CN" altLang="en-US">
                <a:latin typeface="微软雅黑" pitchFamily="34" charset="-122"/>
                <a:ea typeface="微软雅黑" pitchFamily="34" charset="-122"/>
                <a:cs typeface="华文楷体"/>
              </a:rPr>
              <a:t>临床前药物评价技术平台</a:t>
            </a:r>
          </a:p>
          <a:p>
            <a:pPr>
              <a:lnSpc>
                <a:spcPts val="2800"/>
              </a:lnSpc>
            </a:pPr>
            <a:r>
              <a:rPr lang="en-US" altLang="zh-CN">
                <a:solidFill>
                  <a:srgbClr val="C00000"/>
                </a:solidFill>
                <a:latin typeface="微软雅黑" pitchFamily="34" charset="-122"/>
                <a:ea typeface="微软雅黑" pitchFamily="34" charset="-122"/>
                <a:cs typeface="华文楷体"/>
              </a:rPr>
              <a:t>● </a:t>
            </a:r>
            <a:r>
              <a:rPr lang="en-US" altLang="zh-CN">
                <a:latin typeface="微软雅黑" pitchFamily="34" charset="-122"/>
                <a:ea typeface="微软雅黑" pitchFamily="34" charset="-122"/>
                <a:cs typeface="华文楷体"/>
              </a:rPr>
              <a:t>RNA</a:t>
            </a:r>
            <a:r>
              <a:rPr lang="zh-CN" altLang="zh-CN">
                <a:latin typeface="微软雅黑" pitchFamily="34" charset="-122"/>
                <a:ea typeface="微软雅黑" pitchFamily="34" charset="-122"/>
                <a:cs typeface="华文楷体"/>
              </a:rPr>
              <a:t>干扰研究平台</a:t>
            </a:r>
            <a:endParaRPr lang="zh-CN" altLang="en-US">
              <a:latin typeface="微软雅黑" pitchFamily="34" charset="-122"/>
              <a:ea typeface="微软雅黑" pitchFamily="34" charset="-122"/>
              <a:cs typeface="华文楷体"/>
            </a:endParaRPr>
          </a:p>
          <a:p>
            <a:pPr>
              <a:lnSpc>
                <a:spcPts val="2800"/>
              </a:lnSpc>
            </a:pPr>
            <a:r>
              <a:rPr lang="en-US" altLang="zh-CN">
                <a:solidFill>
                  <a:srgbClr val="C00000"/>
                </a:solidFill>
                <a:latin typeface="微软雅黑" pitchFamily="34" charset="-122"/>
                <a:ea typeface="微软雅黑" pitchFamily="34" charset="-122"/>
                <a:cs typeface="华文楷体"/>
              </a:rPr>
              <a:t>● </a:t>
            </a:r>
            <a:r>
              <a:rPr lang="zh-CN" altLang="en-US">
                <a:solidFill>
                  <a:srgbClr val="000000"/>
                </a:solidFill>
                <a:latin typeface="微软雅黑" pitchFamily="34" charset="-122"/>
                <a:ea typeface="微软雅黑" pitchFamily="34" charset="-122"/>
                <a:cs typeface="华文楷体"/>
              </a:rPr>
              <a:t>结构生物学技术平台</a:t>
            </a:r>
            <a:endParaRPr lang="zh-CN" altLang="en-US">
              <a:latin typeface="微软雅黑" pitchFamily="34" charset="-122"/>
              <a:ea typeface="微软雅黑" pitchFamily="34" charset="-122"/>
              <a:cs typeface="华文楷体"/>
            </a:endParaRPr>
          </a:p>
          <a:p>
            <a:pPr>
              <a:lnSpc>
                <a:spcPts val="2800"/>
              </a:lnSpc>
            </a:pPr>
            <a:endParaRPr lang="zh-CN" altLang="en-US">
              <a:latin typeface="微软雅黑" pitchFamily="34" charset="-122"/>
              <a:ea typeface="微软雅黑" pitchFamily="34" charset="-122"/>
              <a:cs typeface="楷体"/>
            </a:endParaRPr>
          </a:p>
          <a:p>
            <a:endParaRPr lang="zh-CN" altLang="en-US" sz="1600">
              <a:latin typeface="Calibri" pitchFamily="34" charset="0"/>
            </a:endParaRPr>
          </a:p>
          <a:p>
            <a:endParaRPr lang="zh-CN" altLang="en-US" sz="1600">
              <a:latin typeface="Calibri" pitchFamily="34" charset="0"/>
            </a:endParaRPr>
          </a:p>
          <a:p>
            <a:endParaRPr lang="zh-CN" altLang="en-US" sz="1600">
              <a:latin typeface="Calibri" pitchFamily="34" charset="0"/>
            </a:endParaRPr>
          </a:p>
          <a:p>
            <a:endParaRPr lang="zh-CN" altLang="en-US" sz="1600">
              <a:latin typeface="楷体_GB2312" pitchFamily="49" charset="-122"/>
              <a:ea typeface="楷体_GB2312" pitchFamily="49" charset="-122"/>
            </a:endParaRPr>
          </a:p>
        </p:txBody>
      </p:sp>
      <p:pic>
        <p:nvPicPr>
          <p:cNvPr id="73" name="图片 16" descr="YY4H6406.jpg"/>
          <p:cNvPicPr>
            <a:picLocks noChangeAspect="1"/>
          </p:cNvPicPr>
          <p:nvPr/>
        </p:nvPicPr>
        <p:blipFill>
          <a:blip r:embed="rId2" cstate="print"/>
          <a:srcRect/>
          <a:stretch>
            <a:fillRect/>
          </a:stretch>
        </p:blipFill>
        <p:spPr bwMode="auto">
          <a:xfrm>
            <a:off x="5796136" y="1916832"/>
            <a:ext cx="2945816" cy="1903859"/>
          </a:xfrm>
          <a:prstGeom prst="rect">
            <a:avLst/>
          </a:prstGeom>
          <a:ln>
            <a:noFill/>
          </a:ln>
          <a:effectLst>
            <a:outerShdw blurRad="190500" algn="tl" rotWithShape="0">
              <a:srgbClr val="000000">
                <a:alpha val="70000"/>
              </a:srgbClr>
            </a:outerShdw>
          </a:effectLst>
        </p:spPr>
      </p:pic>
      <p:sp>
        <p:nvSpPr>
          <p:cNvPr id="15" name="矩形 14"/>
          <p:cNvSpPr/>
          <p:nvPr/>
        </p:nvSpPr>
        <p:spPr>
          <a:xfrm>
            <a:off x="250825" y="260648"/>
            <a:ext cx="8642350" cy="864319"/>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7" name="图片 16" descr="1111.jpg"/>
          <p:cNvPicPr>
            <a:picLocks noChangeAspect="1"/>
          </p:cNvPicPr>
          <p:nvPr/>
        </p:nvPicPr>
        <p:blipFill>
          <a:blip r:embed="rId3" cstate="print"/>
          <a:srcRect/>
          <a:stretch>
            <a:fillRect/>
          </a:stretch>
        </p:blipFill>
        <p:spPr bwMode="auto">
          <a:xfrm>
            <a:off x="8080794" y="332656"/>
            <a:ext cx="739678" cy="750381"/>
          </a:xfrm>
          <a:prstGeom prst="ellipse">
            <a:avLst/>
          </a:prstGeom>
          <a:noFill/>
          <a:ln w="9525">
            <a:noFill/>
            <a:miter lim="800000"/>
            <a:headEnd/>
            <a:tailEnd/>
          </a:ln>
        </p:spPr>
      </p:pic>
      <p:sp>
        <p:nvSpPr>
          <p:cNvPr id="21517" name="矩形 4"/>
          <p:cNvSpPr>
            <a:spLocks noChangeArrowheads="1"/>
          </p:cNvSpPr>
          <p:nvPr/>
        </p:nvSpPr>
        <p:spPr bwMode="auto">
          <a:xfrm>
            <a:off x="323851" y="404664"/>
            <a:ext cx="3312046" cy="549275"/>
          </a:xfrm>
          <a:prstGeom prst="rect">
            <a:avLst/>
          </a:prstGeom>
          <a:noFill/>
          <a:ln w="9525">
            <a:noFill/>
            <a:miter lim="800000"/>
            <a:headEnd/>
            <a:tailEnd/>
          </a:ln>
        </p:spPr>
        <p:txBody>
          <a:bodyPr wrap="square">
            <a:spAutoFit/>
          </a:bodyPr>
          <a:lstStyle/>
          <a:p>
            <a:r>
              <a:rPr lang="zh-CN" altLang="en-US" sz="3000" b="1" dirty="0">
                <a:solidFill>
                  <a:schemeClr val="bg1"/>
                </a:solidFill>
                <a:latin typeface="微软雅黑" pitchFamily="34" charset="-122"/>
                <a:ea typeface="微软雅黑" pitchFamily="34" charset="-122"/>
              </a:rPr>
              <a:t>创新平台</a:t>
            </a:r>
            <a:r>
              <a:rPr lang="zh-CN" altLang="en-US" sz="3000" b="1" dirty="0" smtClean="0">
                <a:solidFill>
                  <a:schemeClr val="bg1"/>
                </a:solidFill>
                <a:latin typeface="微软雅黑" pitchFamily="34" charset="-122"/>
                <a:ea typeface="微软雅黑" pitchFamily="34" charset="-122"/>
              </a:rPr>
              <a:t>建设</a:t>
            </a:r>
            <a:endParaRPr lang="zh-CN" altLang="en-US" sz="3000" b="1" dirty="0">
              <a:solidFill>
                <a:schemeClr val="bg1"/>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0825" y="188640"/>
            <a:ext cx="8642350" cy="864319"/>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a:spLocks noChangeArrowheads="1"/>
          </p:cNvSpPr>
          <p:nvPr/>
        </p:nvSpPr>
        <p:spPr bwMode="auto">
          <a:xfrm>
            <a:off x="395536" y="332656"/>
            <a:ext cx="2664296" cy="584775"/>
          </a:xfrm>
          <a:prstGeom prst="rect">
            <a:avLst/>
          </a:prstGeom>
          <a:noFill/>
          <a:ln w="9525">
            <a:noFill/>
            <a:miter lim="800000"/>
            <a:headEnd/>
            <a:tailEnd/>
          </a:ln>
        </p:spPr>
        <p:txBody>
          <a:bodyPr wrap="square">
            <a:spAutoFit/>
          </a:bodyPr>
          <a:lstStyle/>
          <a:p>
            <a:r>
              <a:rPr lang="zh-CN" altLang="en-US" sz="3200" b="1" dirty="0" smtClean="0">
                <a:solidFill>
                  <a:schemeClr val="bg1"/>
                </a:solidFill>
                <a:latin typeface="微软雅黑" pitchFamily="34" charset="-122"/>
                <a:ea typeface="微软雅黑" pitchFamily="34" charset="-122"/>
              </a:rPr>
              <a:t>研究生教育</a:t>
            </a:r>
          </a:p>
        </p:txBody>
      </p:sp>
      <p:pic>
        <p:nvPicPr>
          <p:cNvPr id="6" name="图片 5" descr="1111.jpg"/>
          <p:cNvPicPr>
            <a:picLocks noChangeAspect="1"/>
          </p:cNvPicPr>
          <p:nvPr/>
        </p:nvPicPr>
        <p:blipFill>
          <a:blip r:embed="rId2" cstate="print"/>
          <a:srcRect/>
          <a:stretch>
            <a:fillRect/>
          </a:stretch>
        </p:blipFill>
        <p:spPr bwMode="auto">
          <a:xfrm>
            <a:off x="8080794" y="260648"/>
            <a:ext cx="739678" cy="750381"/>
          </a:xfrm>
          <a:prstGeom prst="ellipse">
            <a:avLst/>
          </a:prstGeom>
          <a:noFill/>
          <a:ln w="9525">
            <a:noFill/>
            <a:miter lim="800000"/>
            <a:headEnd/>
            <a:tailEnd/>
          </a:ln>
        </p:spPr>
      </p:pic>
      <p:sp>
        <p:nvSpPr>
          <p:cNvPr id="8" name="Rectangle 18"/>
          <p:cNvSpPr>
            <a:spLocks noChangeArrowheads="1"/>
          </p:cNvSpPr>
          <p:nvPr/>
        </p:nvSpPr>
        <p:spPr bwMode="auto">
          <a:xfrm>
            <a:off x="611560" y="2062585"/>
            <a:ext cx="3960440" cy="830997"/>
          </a:xfrm>
          <a:prstGeom prst="rect">
            <a:avLst/>
          </a:prstGeom>
          <a:noFill/>
          <a:ln>
            <a:solidFill>
              <a:schemeClr val="bg1">
                <a:lumMod val="65000"/>
              </a:schemeClr>
            </a:solidFill>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eaLnBrk="0" hangingPunct="0">
              <a:lnSpc>
                <a:spcPct val="120000"/>
              </a:lnSpc>
              <a:buFont typeface="Wingdings" pitchFamily="2" charset="2"/>
              <a:buChar char="ü"/>
            </a:pPr>
            <a:r>
              <a:rPr lang="zh-CN" altLang="en-US" sz="2000" dirty="0" smtClean="0">
                <a:solidFill>
                  <a:srgbClr val="262626"/>
                </a:solidFill>
                <a:latin typeface="微软雅黑" pitchFamily="34" charset="-122"/>
                <a:ea typeface="微软雅黑" pitchFamily="34" charset="-122"/>
              </a:rPr>
              <a:t>  生物学</a:t>
            </a:r>
            <a:r>
              <a:rPr lang="zh-CN" altLang="en-US" sz="2000" dirty="0">
                <a:solidFill>
                  <a:srgbClr val="262626"/>
                </a:solidFill>
                <a:latin typeface="微软雅黑" pitchFamily="34" charset="-122"/>
                <a:ea typeface="微软雅黑" pitchFamily="34" charset="-122"/>
              </a:rPr>
              <a:t>一级学科博士培养</a:t>
            </a:r>
            <a:r>
              <a:rPr lang="zh-CN" altLang="en-US" sz="2000" dirty="0" smtClean="0">
                <a:solidFill>
                  <a:srgbClr val="262626"/>
                </a:solidFill>
                <a:latin typeface="微软雅黑" pitchFamily="34" charset="-122"/>
                <a:ea typeface="微软雅黑" pitchFamily="34" charset="-122"/>
              </a:rPr>
              <a:t>点</a:t>
            </a:r>
            <a:endParaRPr lang="en-US" altLang="zh-CN" sz="2000" dirty="0" smtClean="0">
              <a:solidFill>
                <a:srgbClr val="262626"/>
              </a:solidFill>
              <a:latin typeface="微软雅黑" pitchFamily="34" charset="-122"/>
              <a:ea typeface="微软雅黑" pitchFamily="34" charset="-122"/>
            </a:endParaRPr>
          </a:p>
          <a:p>
            <a:pPr marL="285750" indent="-285750" eaLnBrk="0" hangingPunct="0">
              <a:lnSpc>
                <a:spcPct val="120000"/>
              </a:lnSpc>
              <a:buFont typeface="Wingdings" pitchFamily="2" charset="2"/>
              <a:buChar char="ü"/>
            </a:pPr>
            <a:r>
              <a:rPr lang="zh-CN" altLang="en-US" sz="2000" dirty="0" smtClean="0">
                <a:solidFill>
                  <a:srgbClr val="262626"/>
                </a:solidFill>
                <a:latin typeface="微软雅黑" pitchFamily="34" charset="-122"/>
                <a:ea typeface="微软雅黑" pitchFamily="34" charset="-122"/>
              </a:rPr>
              <a:t>  基础医学一级学科硕士培养点</a:t>
            </a:r>
            <a:endParaRPr lang="en-US" altLang="zh-CN" sz="2000" dirty="0" smtClean="0">
              <a:solidFill>
                <a:srgbClr val="262626"/>
              </a:solidFill>
              <a:latin typeface="微软雅黑" pitchFamily="34" charset="-122"/>
              <a:ea typeface="微软雅黑" pitchFamily="34" charset="-122"/>
            </a:endParaRPr>
          </a:p>
        </p:txBody>
      </p:sp>
      <p:sp>
        <p:nvSpPr>
          <p:cNvPr id="9" name="Rectangle 8"/>
          <p:cNvSpPr>
            <a:spLocks noChangeArrowheads="1"/>
          </p:cNvSpPr>
          <p:nvPr/>
        </p:nvSpPr>
        <p:spPr bwMode="auto">
          <a:xfrm>
            <a:off x="142875" y="1484784"/>
            <a:ext cx="8749605" cy="461665"/>
          </a:xfrm>
          <a:prstGeom prst="rect">
            <a:avLst/>
          </a:prstGeom>
          <a:noFill/>
          <a:ln w="9525">
            <a:noFill/>
            <a:miter lim="800000"/>
            <a:headEnd/>
            <a:tailEnd/>
          </a:ln>
        </p:spPr>
        <p:txBody>
          <a:bodyPr wrap="square" anchor="ctr">
            <a:spAutoFit/>
          </a:bodyPr>
          <a:lstStyle/>
          <a:p>
            <a:r>
              <a:rPr lang="zh-CN" altLang="en-US" sz="2000" dirty="0" smtClean="0">
                <a:solidFill>
                  <a:srgbClr val="C00000"/>
                </a:solidFill>
                <a:latin typeface="黑体" panose="02010609060101010101" pitchFamily="49" charset="-122"/>
                <a:ea typeface="黑体" panose="02010609060101010101" pitchFamily="49" charset="-122"/>
              </a:rPr>
              <a:t>■</a:t>
            </a:r>
            <a:r>
              <a:rPr lang="zh-CN" altLang="en-US" sz="2400" dirty="0" smtClean="0">
                <a:solidFill>
                  <a:srgbClr val="C00000"/>
                </a:solidFill>
                <a:latin typeface="黑体" panose="02010609060101010101" pitchFamily="49" charset="-122"/>
                <a:ea typeface="黑体" panose="02010609060101010101" pitchFamily="49" charset="-122"/>
              </a:rPr>
              <a:t> </a:t>
            </a:r>
            <a:r>
              <a:rPr lang="zh-CN" altLang="en-US" sz="2400" dirty="0" smtClean="0">
                <a:solidFill>
                  <a:schemeClr val="bg2">
                    <a:lumMod val="10000"/>
                  </a:schemeClr>
                </a:solidFill>
                <a:latin typeface="微软雅黑" pitchFamily="34" charset="-122"/>
                <a:ea typeface="微软雅黑" pitchFamily="34" charset="-122"/>
              </a:rPr>
              <a:t>研究院目前在读学生</a:t>
            </a:r>
            <a:r>
              <a:rPr lang="en-US" altLang="zh-CN" sz="2400" dirty="0" smtClean="0">
                <a:solidFill>
                  <a:schemeClr val="bg2">
                    <a:lumMod val="10000"/>
                  </a:schemeClr>
                </a:solidFill>
                <a:latin typeface="微软雅黑" pitchFamily="34" charset="-122"/>
                <a:ea typeface="微软雅黑" pitchFamily="34" charset="-122"/>
              </a:rPr>
              <a:t>345</a:t>
            </a:r>
            <a:r>
              <a:rPr lang="zh-CN" altLang="en-US" sz="2400" dirty="0" smtClean="0">
                <a:solidFill>
                  <a:schemeClr val="bg2">
                    <a:lumMod val="10000"/>
                  </a:schemeClr>
                </a:solidFill>
                <a:latin typeface="微软雅黑" pitchFamily="34" charset="-122"/>
                <a:ea typeface="微软雅黑" pitchFamily="34" charset="-122"/>
              </a:rPr>
              <a:t>名。在学科体系和培养层次上，拥有：</a:t>
            </a:r>
            <a:endParaRPr lang="zh-CN" altLang="zh-CN" sz="2400" dirty="0">
              <a:solidFill>
                <a:schemeClr val="bg2">
                  <a:lumMod val="10000"/>
                </a:schemeClr>
              </a:solidFill>
              <a:latin typeface="微软雅黑" pitchFamily="34" charset="-122"/>
              <a:ea typeface="微软雅黑" pitchFamily="34" charset="-122"/>
            </a:endParaRPr>
          </a:p>
        </p:txBody>
      </p:sp>
      <p:sp>
        <p:nvSpPr>
          <p:cNvPr id="10" name="Rectangle 8"/>
          <p:cNvSpPr>
            <a:spLocks noChangeArrowheads="1"/>
          </p:cNvSpPr>
          <p:nvPr/>
        </p:nvSpPr>
        <p:spPr bwMode="auto">
          <a:xfrm>
            <a:off x="179512" y="2960553"/>
            <a:ext cx="4680520" cy="3908762"/>
          </a:xfrm>
          <a:prstGeom prst="rect">
            <a:avLst/>
          </a:prstGeom>
          <a:noFill/>
          <a:ln w="9525">
            <a:noFill/>
            <a:miter lim="800000"/>
            <a:headEnd/>
            <a:tailEnd/>
          </a:ln>
        </p:spPr>
        <p:txBody>
          <a:bodyPr wrap="square" anchor="ctr">
            <a:spAutoFit/>
          </a:bodyPr>
          <a:lstStyle/>
          <a:p>
            <a:pPr lvl="0"/>
            <a:r>
              <a:rPr lang="zh-CN" altLang="en-US" sz="2000" dirty="0" smtClean="0">
                <a:solidFill>
                  <a:srgbClr val="C00000"/>
                </a:solidFill>
                <a:latin typeface="黑体" panose="02010609060101010101" pitchFamily="49" charset="-122"/>
                <a:ea typeface="黑体" panose="02010609060101010101" pitchFamily="49" charset="-122"/>
              </a:rPr>
              <a:t>■</a:t>
            </a:r>
            <a:r>
              <a:rPr lang="zh-CN" altLang="en-US" sz="2400" dirty="0" smtClean="0">
                <a:solidFill>
                  <a:srgbClr val="C00000"/>
                </a:solidFill>
                <a:latin typeface="黑体" panose="02010609060101010101" pitchFamily="49" charset="-122"/>
                <a:ea typeface="黑体" panose="02010609060101010101" pitchFamily="49" charset="-122"/>
              </a:rPr>
              <a:t> </a:t>
            </a:r>
            <a:r>
              <a:rPr lang="zh-CN" altLang="en-US" sz="2000" dirty="0" smtClean="0">
                <a:solidFill>
                  <a:schemeClr val="bg2">
                    <a:lumMod val="10000"/>
                  </a:schemeClr>
                </a:solidFill>
                <a:latin typeface="微软雅黑" pitchFamily="34" charset="-122"/>
                <a:ea typeface="微软雅黑" pitchFamily="34" charset="-122"/>
              </a:rPr>
              <a:t>与</a:t>
            </a:r>
            <a:r>
              <a:rPr lang="zh-CN" altLang="en-US" sz="2000" b="1" dirty="0" smtClean="0">
                <a:solidFill>
                  <a:srgbClr val="C00000"/>
                </a:solidFill>
                <a:latin typeface="微软雅黑" pitchFamily="34" charset="-122"/>
                <a:ea typeface="微软雅黑" pitchFamily="34" charset="-122"/>
              </a:rPr>
              <a:t>中国科学技术大学、吉林大学、</a:t>
            </a:r>
            <a:endParaRPr lang="en-US" altLang="zh-CN" sz="2000" b="1" dirty="0" smtClean="0">
              <a:solidFill>
                <a:srgbClr val="C00000"/>
              </a:solidFill>
              <a:latin typeface="微软雅黑" pitchFamily="34" charset="-122"/>
              <a:ea typeface="微软雅黑" pitchFamily="34" charset="-122"/>
            </a:endParaRPr>
          </a:p>
          <a:p>
            <a:pPr lvl="0"/>
            <a:r>
              <a:rPr lang="zh-CN" altLang="en-US" sz="2000" b="1" dirty="0" smtClean="0">
                <a:solidFill>
                  <a:srgbClr val="C00000"/>
                </a:solidFill>
                <a:latin typeface="微软雅黑" pitchFamily="34" charset="-122"/>
                <a:ea typeface="微软雅黑" pitchFamily="34" charset="-122"/>
              </a:rPr>
              <a:t>安徽大学、华南理工大学</a:t>
            </a:r>
            <a:r>
              <a:rPr lang="zh-CN" altLang="en-US" sz="2000" dirty="0" smtClean="0">
                <a:solidFill>
                  <a:schemeClr val="bg2">
                    <a:lumMod val="10000"/>
                  </a:schemeClr>
                </a:solidFill>
                <a:latin typeface="微软雅黑" pitchFamily="34" charset="-122"/>
                <a:ea typeface="微软雅黑" pitchFamily="34" charset="-122"/>
              </a:rPr>
              <a:t>等多所高校开展了共建系、“英才班等覆盖本、硕、博层次的教育合作。</a:t>
            </a:r>
            <a:endParaRPr lang="en-US" altLang="zh-CN" sz="2000" dirty="0" smtClean="0">
              <a:solidFill>
                <a:schemeClr val="bg2">
                  <a:lumMod val="10000"/>
                </a:schemeClr>
              </a:solidFill>
              <a:latin typeface="微软雅黑" pitchFamily="34" charset="-122"/>
              <a:ea typeface="微软雅黑" pitchFamily="34" charset="-122"/>
            </a:endParaRPr>
          </a:p>
          <a:p>
            <a:pPr lvl="0"/>
            <a:endParaRPr lang="en-US" altLang="zh-CN" sz="2000" dirty="0" smtClean="0">
              <a:solidFill>
                <a:schemeClr val="bg2">
                  <a:lumMod val="10000"/>
                </a:schemeClr>
              </a:solidFill>
              <a:latin typeface="微软雅黑" pitchFamily="34" charset="-122"/>
              <a:ea typeface="微软雅黑" pitchFamily="34" charset="-122"/>
            </a:endParaRPr>
          </a:p>
          <a:p>
            <a:pPr lvl="0"/>
            <a:r>
              <a:rPr lang="zh-CN" altLang="en-US" sz="2000" dirty="0" smtClean="0">
                <a:solidFill>
                  <a:srgbClr val="C00000"/>
                </a:solidFill>
                <a:latin typeface="黑体" panose="02010609060101010101" pitchFamily="49" charset="-122"/>
                <a:ea typeface="黑体" panose="02010609060101010101" pitchFamily="49" charset="-122"/>
              </a:rPr>
              <a:t>■</a:t>
            </a:r>
            <a:r>
              <a:rPr lang="zh-CN" altLang="en-US" sz="2000" dirty="0">
                <a:solidFill>
                  <a:schemeClr val="bg2">
                    <a:lumMod val="10000"/>
                  </a:schemeClr>
                </a:solidFill>
                <a:latin typeface="微软雅黑" pitchFamily="34" charset="-122"/>
                <a:ea typeface="微软雅黑" pitchFamily="34" charset="-122"/>
              </a:rPr>
              <a:t>研究院还有来自</a:t>
            </a:r>
            <a:r>
              <a:rPr lang="zh-CN" altLang="en-US" sz="2000" b="1" dirty="0">
                <a:solidFill>
                  <a:srgbClr val="C00000"/>
                </a:solidFill>
                <a:latin typeface="微软雅黑" pitchFamily="34" charset="-122"/>
                <a:ea typeface="微软雅黑" pitchFamily="34" charset="-122"/>
              </a:rPr>
              <a:t>西班牙</a:t>
            </a:r>
            <a:r>
              <a:rPr lang="zh-CN" altLang="en-US" sz="2000" dirty="0">
                <a:solidFill>
                  <a:schemeClr val="bg2">
                    <a:lumMod val="10000"/>
                  </a:schemeClr>
                </a:solidFill>
                <a:latin typeface="微软雅黑" pitchFamily="34" charset="-122"/>
                <a:ea typeface="微软雅黑" pitchFamily="34" charset="-122"/>
              </a:rPr>
              <a:t>、</a:t>
            </a:r>
            <a:r>
              <a:rPr lang="zh-CN" altLang="en-US" sz="2000" b="1" dirty="0">
                <a:solidFill>
                  <a:srgbClr val="C00000"/>
                </a:solidFill>
                <a:latin typeface="微软雅黑" pitchFamily="34" charset="-122"/>
                <a:ea typeface="微软雅黑" pitchFamily="34" charset="-122"/>
              </a:rPr>
              <a:t>俄罗斯</a:t>
            </a:r>
            <a:r>
              <a:rPr lang="zh-CN" altLang="en-US" sz="2000" dirty="0">
                <a:solidFill>
                  <a:schemeClr val="bg2">
                    <a:lumMod val="10000"/>
                  </a:schemeClr>
                </a:solidFill>
                <a:latin typeface="微软雅黑" pitchFamily="34" charset="-122"/>
                <a:ea typeface="微软雅黑" pitchFamily="34" charset="-122"/>
              </a:rPr>
              <a:t>、</a:t>
            </a:r>
            <a:r>
              <a:rPr lang="zh-CN" altLang="en-US" sz="2000" b="1" dirty="0">
                <a:solidFill>
                  <a:srgbClr val="C00000"/>
                </a:solidFill>
                <a:latin typeface="微软雅黑" pitchFamily="34" charset="-122"/>
                <a:ea typeface="微软雅黑" pitchFamily="34" charset="-122"/>
              </a:rPr>
              <a:t>印度</a:t>
            </a:r>
            <a:r>
              <a:rPr lang="zh-CN" altLang="en-US" sz="2000" dirty="0">
                <a:solidFill>
                  <a:schemeClr val="bg2">
                    <a:lumMod val="10000"/>
                  </a:schemeClr>
                </a:solidFill>
                <a:latin typeface="微软雅黑" pitchFamily="34" charset="-122"/>
                <a:ea typeface="微软雅黑" pitchFamily="34" charset="-122"/>
              </a:rPr>
              <a:t>等国的</a:t>
            </a:r>
            <a:r>
              <a:rPr lang="en-US" altLang="zh-CN" sz="2000" dirty="0">
                <a:solidFill>
                  <a:schemeClr val="bg2">
                    <a:lumMod val="10000"/>
                  </a:schemeClr>
                </a:solidFill>
                <a:latin typeface="微软雅黑" pitchFamily="34" charset="-122"/>
                <a:ea typeface="微软雅黑" pitchFamily="34" charset="-122"/>
              </a:rPr>
              <a:t>20</a:t>
            </a:r>
            <a:r>
              <a:rPr lang="zh-CN" altLang="en-US" sz="2000" dirty="0">
                <a:solidFill>
                  <a:schemeClr val="bg2">
                    <a:lumMod val="10000"/>
                  </a:schemeClr>
                </a:solidFill>
                <a:latin typeface="微软雅黑" pitchFamily="34" charset="-122"/>
                <a:ea typeface="微软雅黑" pitchFamily="34" charset="-122"/>
              </a:rPr>
              <a:t>余名留学生攻读学位。 </a:t>
            </a:r>
            <a:endParaRPr lang="en-US" altLang="zh-CN" sz="2000" dirty="0" smtClean="0">
              <a:solidFill>
                <a:schemeClr val="bg2">
                  <a:lumMod val="10000"/>
                </a:schemeClr>
              </a:solidFill>
              <a:latin typeface="微软雅黑" pitchFamily="34" charset="-122"/>
              <a:ea typeface="微软雅黑" pitchFamily="34" charset="-122"/>
            </a:endParaRPr>
          </a:p>
          <a:p>
            <a:pPr lvl="0"/>
            <a:endParaRPr lang="en-US" altLang="zh-CN" sz="2000" dirty="0">
              <a:solidFill>
                <a:schemeClr val="bg2">
                  <a:lumMod val="10000"/>
                </a:schemeClr>
              </a:solidFill>
              <a:latin typeface="微软雅黑" pitchFamily="34" charset="-122"/>
              <a:ea typeface="微软雅黑" pitchFamily="34" charset="-122"/>
            </a:endParaRPr>
          </a:p>
          <a:p>
            <a:pPr lvl="0"/>
            <a:r>
              <a:rPr lang="zh-CN" altLang="en-US" sz="2000" dirty="0">
                <a:solidFill>
                  <a:srgbClr val="C00000"/>
                </a:solidFill>
                <a:latin typeface="黑体" panose="02010609060101010101" pitchFamily="49" charset="-122"/>
                <a:ea typeface="黑体" panose="02010609060101010101" pitchFamily="49" charset="-122"/>
              </a:rPr>
              <a:t>■</a:t>
            </a:r>
            <a:r>
              <a:rPr lang="zh-CN" altLang="en-US" sz="2400" dirty="0">
                <a:solidFill>
                  <a:srgbClr val="C00000"/>
                </a:solidFill>
                <a:latin typeface="黑体" panose="02010609060101010101" pitchFamily="49" charset="-122"/>
                <a:ea typeface="黑体" panose="02010609060101010101" pitchFamily="49" charset="-122"/>
              </a:rPr>
              <a:t> </a:t>
            </a:r>
            <a:r>
              <a:rPr lang="zh-CN" altLang="en-US" sz="2000" dirty="0" smtClean="0">
                <a:solidFill>
                  <a:schemeClr val="bg2">
                    <a:lumMod val="10000"/>
                  </a:schemeClr>
                </a:solidFill>
                <a:latin typeface="微软雅黑" pitchFamily="34" charset="-122"/>
                <a:ea typeface="微软雅黑" pitchFamily="34" charset="-122"/>
              </a:rPr>
              <a:t>华工英才班自</a:t>
            </a:r>
            <a:r>
              <a:rPr lang="en-US" altLang="zh-CN" sz="2000" dirty="0" smtClean="0">
                <a:solidFill>
                  <a:schemeClr val="bg2">
                    <a:lumMod val="10000"/>
                  </a:schemeClr>
                </a:solidFill>
                <a:latin typeface="微软雅黑" pitchFamily="34" charset="-122"/>
                <a:ea typeface="微软雅黑" pitchFamily="34" charset="-122"/>
              </a:rPr>
              <a:t>2013</a:t>
            </a:r>
            <a:r>
              <a:rPr lang="zh-CN" altLang="en-US" sz="2000" dirty="0" smtClean="0">
                <a:solidFill>
                  <a:schemeClr val="bg2">
                    <a:lumMod val="10000"/>
                  </a:schemeClr>
                </a:solidFill>
                <a:latin typeface="微软雅黑" pitchFamily="34" charset="-122"/>
                <a:ea typeface="微软雅黑" pitchFamily="34" charset="-122"/>
              </a:rPr>
              <a:t>年起，已累计培 养</a:t>
            </a:r>
            <a:r>
              <a:rPr lang="en-US" altLang="zh-CN" sz="2000" dirty="0" smtClean="0">
                <a:solidFill>
                  <a:schemeClr val="bg2">
                    <a:lumMod val="10000"/>
                  </a:schemeClr>
                </a:solidFill>
                <a:latin typeface="微软雅黑" pitchFamily="34" charset="-122"/>
                <a:ea typeface="微软雅黑" pitchFamily="34" charset="-122"/>
              </a:rPr>
              <a:t>29</a:t>
            </a:r>
            <a:r>
              <a:rPr lang="zh-CN" altLang="en-US" sz="2000" dirty="0" smtClean="0">
                <a:solidFill>
                  <a:schemeClr val="bg2">
                    <a:lumMod val="10000"/>
                  </a:schemeClr>
                </a:solidFill>
                <a:latin typeface="微软雅黑" pitchFamily="34" charset="-122"/>
                <a:ea typeface="微软雅黑" pitchFamily="34" charset="-122"/>
              </a:rPr>
              <a:t>名学生（</a:t>
            </a:r>
            <a:r>
              <a:rPr lang="en-US" altLang="zh-CN" sz="2000" dirty="0" smtClean="0">
                <a:solidFill>
                  <a:schemeClr val="bg2">
                    <a:lumMod val="10000"/>
                  </a:schemeClr>
                </a:solidFill>
                <a:latin typeface="微软雅黑" pitchFamily="34" charset="-122"/>
                <a:ea typeface="微软雅黑" pitchFamily="34" charset="-122"/>
              </a:rPr>
              <a:t>2013</a:t>
            </a:r>
            <a:r>
              <a:rPr lang="zh-CN" altLang="en-US" sz="2000" dirty="0" smtClean="0">
                <a:solidFill>
                  <a:schemeClr val="bg2">
                    <a:lumMod val="10000"/>
                  </a:schemeClr>
                </a:solidFill>
                <a:latin typeface="微软雅黑" pitchFamily="34" charset="-122"/>
                <a:ea typeface="微软雅黑" pitchFamily="34" charset="-122"/>
              </a:rPr>
              <a:t>年</a:t>
            </a:r>
            <a:r>
              <a:rPr lang="en-US" altLang="zh-CN" sz="2000" dirty="0" smtClean="0">
                <a:solidFill>
                  <a:schemeClr val="bg2">
                    <a:lumMod val="10000"/>
                  </a:schemeClr>
                </a:solidFill>
                <a:latin typeface="微软雅黑" pitchFamily="34" charset="-122"/>
                <a:ea typeface="微软雅黑" pitchFamily="34" charset="-122"/>
              </a:rPr>
              <a:t>11</a:t>
            </a:r>
            <a:r>
              <a:rPr lang="zh-CN" altLang="en-US" sz="2000" dirty="0" smtClean="0">
                <a:solidFill>
                  <a:schemeClr val="bg2">
                    <a:lumMod val="10000"/>
                  </a:schemeClr>
                </a:solidFill>
                <a:latin typeface="微软雅黑" pitchFamily="34" charset="-122"/>
                <a:ea typeface="微软雅黑" pitchFamily="34" charset="-122"/>
              </a:rPr>
              <a:t>人，</a:t>
            </a:r>
            <a:r>
              <a:rPr lang="en-US" altLang="zh-CN" sz="2000" dirty="0" smtClean="0">
                <a:solidFill>
                  <a:schemeClr val="bg2">
                    <a:lumMod val="10000"/>
                  </a:schemeClr>
                </a:solidFill>
                <a:latin typeface="微软雅黑" pitchFamily="34" charset="-122"/>
                <a:ea typeface="微软雅黑" pitchFamily="34" charset="-122"/>
              </a:rPr>
              <a:t>7</a:t>
            </a:r>
            <a:r>
              <a:rPr lang="zh-CN" altLang="en-US" sz="2000" dirty="0" smtClean="0">
                <a:solidFill>
                  <a:schemeClr val="bg2">
                    <a:lumMod val="10000"/>
                  </a:schemeClr>
                </a:solidFill>
                <a:latin typeface="微软雅黑" pitchFamily="34" charset="-122"/>
                <a:ea typeface="微软雅黑" pitchFamily="34" charset="-122"/>
              </a:rPr>
              <a:t>人继续读硕；</a:t>
            </a:r>
            <a:r>
              <a:rPr lang="en-US" altLang="zh-CN" sz="2000" dirty="0" smtClean="0">
                <a:solidFill>
                  <a:schemeClr val="bg2">
                    <a:lumMod val="10000"/>
                  </a:schemeClr>
                </a:solidFill>
                <a:latin typeface="微软雅黑" pitchFamily="34" charset="-122"/>
                <a:ea typeface="微软雅黑" pitchFamily="34" charset="-122"/>
              </a:rPr>
              <a:t>2014</a:t>
            </a:r>
            <a:r>
              <a:rPr lang="zh-CN" altLang="en-US" sz="2000" dirty="0" smtClean="0">
                <a:solidFill>
                  <a:schemeClr val="bg2">
                    <a:lumMod val="10000"/>
                  </a:schemeClr>
                </a:solidFill>
                <a:latin typeface="微软雅黑" pitchFamily="34" charset="-122"/>
                <a:ea typeface="微软雅黑" pitchFamily="34" charset="-122"/>
              </a:rPr>
              <a:t>年</a:t>
            </a:r>
            <a:r>
              <a:rPr lang="en-US" altLang="zh-CN" sz="2000" dirty="0" smtClean="0">
                <a:solidFill>
                  <a:schemeClr val="bg2">
                    <a:lumMod val="10000"/>
                  </a:schemeClr>
                </a:solidFill>
                <a:latin typeface="微软雅黑" pitchFamily="34" charset="-122"/>
                <a:ea typeface="微软雅黑" pitchFamily="34" charset="-122"/>
              </a:rPr>
              <a:t>9</a:t>
            </a:r>
            <a:r>
              <a:rPr lang="zh-CN" altLang="en-US" sz="2000" dirty="0" smtClean="0">
                <a:solidFill>
                  <a:schemeClr val="bg2">
                    <a:lumMod val="10000"/>
                  </a:schemeClr>
                </a:solidFill>
                <a:latin typeface="微软雅黑" pitchFamily="34" charset="-122"/>
                <a:ea typeface="微软雅黑" pitchFamily="34" charset="-122"/>
              </a:rPr>
              <a:t>人，</a:t>
            </a:r>
            <a:r>
              <a:rPr lang="en-US" altLang="zh-CN" sz="2000" dirty="0">
                <a:solidFill>
                  <a:schemeClr val="bg2">
                    <a:lumMod val="10000"/>
                  </a:schemeClr>
                </a:solidFill>
                <a:latin typeface="微软雅黑" pitchFamily="34" charset="-122"/>
                <a:ea typeface="微软雅黑" pitchFamily="34" charset="-122"/>
              </a:rPr>
              <a:t> 7</a:t>
            </a:r>
            <a:r>
              <a:rPr lang="zh-CN" altLang="en-US" sz="2000" dirty="0">
                <a:solidFill>
                  <a:schemeClr val="bg2">
                    <a:lumMod val="10000"/>
                  </a:schemeClr>
                </a:solidFill>
                <a:latin typeface="微软雅黑" pitchFamily="34" charset="-122"/>
                <a:ea typeface="微软雅黑" pitchFamily="34" charset="-122"/>
              </a:rPr>
              <a:t>人继续读</a:t>
            </a:r>
            <a:r>
              <a:rPr lang="zh-CN" altLang="en-US" sz="2000" dirty="0" smtClean="0">
                <a:solidFill>
                  <a:schemeClr val="bg2">
                    <a:lumMod val="10000"/>
                  </a:schemeClr>
                </a:solidFill>
                <a:latin typeface="微软雅黑" pitchFamily="34" charset="-122"/>
                <a:ea typeface="微软雅黑" pitchFamily="34" charset="-122"/>
              </a:rPr>
              <a:t>硕；</a:t>
            </a:r>
            <a:r>
              <a:rPr lang="en-US" altLang="zh-CN" sz="2000" dirty="0" smtClean="0">
                <a:solidFill>
                  <a:schemeClr val="bg2">
                    <a:lumMod val="10000"/>
                  </a:schemeClr>
                </a:solidFill>
                <a:latin typeface="微软雅黑" pitchFamily="34" charset="-122"/>
                <a:ea typeface="微软雅黑" pitchFamily="34" charset="-122"/>
              </a:rPr>
              <a:t>2015</a:t>
            </a:r>
            <a:r>
              <a:rPr lang="zh-CN" altLang="en-US" sz="2000" dirty="0" smtClean="0">
                <a:solidFill>
                  <a:schemeClr val="bg2">
                    <a:lumMod val="10000"/>
                  </a:schemeClr>
                </a:solidFill>
                <a:latin typeface="微软雅黑" pitchFamily="34" charset="-122"/>
                <a:ea typeface="微软雅黑" pitchFamily="34" charset="-122"/>
              </a:rPr>
              <a:t>年</a:t>
            </a:r>
            <a:r>
              <a:rPr lang="en-US" altLang="zh-CN" sz="2000" dirty="0" smtClean="0">
                <a:solidFill>
                  <a:schemeClr val="bg2">
                    <a:lumMod val="10000"/>
                  </a:schemeClr>
                </a:solidFill>
                <a:latin typeface="微软雅黑" pitchFamily="34" charset="-122"/>
                <a:ea typeface="微软雅黑" pitchFamily="34" charset="-122"/>
              </a:rPr>
              <a:t>9</a:t>
            </a:r>
            <a:r>
              <a:rPr lang="zh-CN" altLang="en-US" sz="2000" dirty="0" smtClean="0">
                <a:solidFill>
                  <a:schemeClr val="bg2">
                    <a:lumMod val="10000"/>
                  </a:schemeClr>
                </a:solidFill>
                <a:latin typeface="微软雅黑" pitchFamily="34" charset="-122"/>
                <a:ea typeface="微软雅黑" pitchFamily="34" charset="-122"/>
              </a:rPr>
              <a:t>人，</a:t>
            </a:r>
            <a:r>
              <a:rPr lang="en-US" altLang="zh-CN" sz="2000" dirty="0" smtClean="0">
                <a:solidFill>
                  <a:schemeClr val="bg2">
                    <a:lumMod val="10000"/>
                  </a:schemeClr>
                </a:solidFill>
                <a:latin typeface="微软雅黑" pitchFamily="34" charset="-122"/>
                <a:ea typeface="微软雅黑" pitchFamily="34" charset="-122"/>
              </a:rPr>
              <a:t>4</a:t>
            </a:r>
            <a:r>
              <a:rPr lang="zh-CN" altLang="en-US" sz="2000" dirty="0" smtClean="0">
                <a:solidFill>
                  <a:schemeClr val="bg2">
                    <a:lumMod val="10000"/>
                  </a:schemeClr>
                </a:solidFill>
                <a:latin typeface="微软雅黑" pitchFamily="34" charset="-122"/>
                <a:ea typeface="微软雅黑" pitchFamily="34" charset="-122"/>
              </a:rPr>
              <a:t>人被推免）</a:t>
            </a:r>
            <a:endParaRPr lang="en-US" altLang="zh-CN" sz="2000" dirty="0" smtClean="0">
              <a:solidFill>
                <a:schemeClr val="bg2">
                  <a:lumMod val="10000"/>
                </a:schemeClr>
              </a:solidFill>
              <a:latin typeface="微软雅黑" pitchFamily="34" charset="-122"/>
              <a:ea typeface="微软雅黑" pitchFamily="34" charset="-122"/>
            </a:endParaRPr>
          </a:p>
        </p:txBody>
      </p:sp>
      <p:pic>
        <p:nvPicPr>
          <p:cNvPr id="13" name="图片 12" descr="6-13-02_副本.jpg"/>
          <p:cNvPicPr>
            <a:picLocks noChangeAspect="1"/>
          </p:cNvPicPr>
          <p:nvPr/>
        </p:nvPicPr>
        <p:blipFill>
          <a:blip r:embed="rId3" cstate="print"/>
          <a:stretch>
            <a:fillRect/>
          </a:stretch>
        </p:blipFill>
        <p:spPr>
          <a:xfrm>
            <a:off x="5004048" y="3564200"/>
            <a:ext cx="3625808" cy="2889136"/>
          </a:xfrm>
          <a:prstGeom prst="rect">
            <a:avLst/>
          </a:prstGeom>
        </p:spPr>
      </p:pic>
      <p:sp>
        <p:nvSpPr>
          <p:cNvPr id="14" name="Rectangle 18"/>
          <p:cNvSpPr>
            <a:spLocks noChangeArrowheads="1"/>
          </p:cNvSpPr>
          <p:nvPr/>
        </p:nvSpPr>
        <p:spPr bwMode="auto">
          <a:xfrm>
            <a:off x="4631394" y="2075923"/>
            <a:ext cx="3960440" cy="830997"/>
          </a:xfrm>
          <a:prstGeom prst="rect">
            <a:avLst/>
          </a:prstGeom>
          <a:noFill/>
          <a:ln>
            <a:solidFill>
              <a:schemeClr val="bg1">
                <a:lumMod val="65000"/>
              </a:schemeClr>
            </a:solidFill>
            <a:headEnd/>
            <a:tailEnd/>
          </a:ln>
          <a:extLst/>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eaLnBrk="0" hangingPunct="0">
              <a:lnSpc>
                <a:spcPct val="120000"/>
              </a:lnSpc>
              <a:buFont typeface="Wingdings" pitchFamily="2" charset="2"/>
              <a:buChar char="ü"/>
            </a:pPr>
            <a:r>
              <a:rPr lang="zh-CN" altLang="en-US" sz="2000" dirty="0" smtClean="0">
                <a:solidFill>
                  <a:srgbClr val="262626"/>
                </a:solidFill>
                <a:latin typeface="微软雅黑" pitchFamily="34" charset="-122"/>
                <a:ea typeface="微软雅黑" pitchFamily="34" charset="-122"/>
              </a:rPr>
              <a:t>药物化学二级学科博士培养点</a:t>
            </a:r>
            <a:endParaRPr lang="en-US" altLang="zh-CN" sz="2000" dirty="0" smtClean="0">
              <a:solidFill>
                <a:srgbClr val="262626"/>
              </a:solidFill>
              <a:latin typeface="微软雅黑" pitchFamily="34" charset="-122"/>
              <a:ea typeface="微软雅黑" pitchFamily="34" charset="-122"/>
            </a:endParaRPr>
          </a:p>
          <a:p>
            <a:pPr marL="285750" indent="-285750" eaLnBrk="0" hangingPunct="0">
              <a:lnSpc>
                <a:spcPct val="120000"/>
              </a:lnSpc>
              <a:buFont typeface="Wingdings" pitchFamily="2" charset="2"/>
              <a:buChar char="ü"/>
            </a:pPr>
            <a:r>
              <a:rPr lang="zh-CN" altLang="en-US" sz="2000" dirty="0" smtClean="0">
                <a:solidFill>
                  <a:srgbClr val="262626"/>
                </a:solidFill>
                <a:latin typeface="微软雅黑" pitchFamily="34" charset="-122"/>
                <a:ea typeface="微软雅黑" pitchFamily="34" charset="-122"/>
              </a:rPr>
              <a:t>工程</a:t>
            </a:r>
            <a:r>
              <a:rPr lang="zh-CN" altLang="en-US" sz="2000" dirty="0">
                <a:solidFill>
                  <a:srgbClr val="262626"/>
                </a:solidFill>
                <a:latin typeface="微软雅黑" pitchFamily="34" charset="-122"/>
                <a:ea typeface="微软雅黑" pitchFamily="34" charset="-122"/>
              </a:rPr>
              <a:t>硕士专业学位培养点</a:t>
            </a:r>
            <a:endParaRPr lang="en-US" altLang="zh-CN" sz="2000" dirty="0">
              <a:solidFill>
                <a:srgbClr val="262626"/>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图示 31"/>
          <p:cNvGraphicFramePr/>
          <p:nvPr/>
        </p:nvGraphicFramePr>
        <p:xfrm>
          <a:off x="6300192" y="1916832"/>
          <a:ext cx="504056" cy="621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827" name="矩形 25"/>
          <p:cNvSpPr>
            <a:spLocks noChangeArrowheads="1"/>
          </p:cNvSpPr>
          <p:nvPr/>
        </p:nvSpPr>
        <p:spPr bwMode="auto">
          <a:xfrm>
            <a:off x="251520" y="1340768"/>
            <a:ext cx="8496944" cy="887422"/>
          </a:xfrm>
          <a:prstGeom prst="rect">
            <a:avLst/>
          </a:prstGeom>
          <a:noFill/>
          <a:ln w="9525">
            <a:noFill/>
            <a:miter lim="800000"/>
            <a:headEnd/>
            <a:tailEnd/>
          </a:ln>
        </p:spPr>
        <p:txBody>
          <a:bodyPr wrap="square">
            <a:spAutoFit/>
          </a:bodyPr>
          <a:lstStyle/>
          <a:p>
            <a:pPr algn="just">
              <a:lnSpc>
                <a:spcPts val="3100"/>
              </a:lnSpc>
            </a:pPr>
            <a:r>
              <a:rPr lang="en-US" altLang="zh-CN" sz="2000" dirty="0">
                <a:solidFill>
                  <a:srgbClr val="C00000"/>
                </a:solidFill>
                <a:latin typeface="Arial Black" pitchFamily="34" charset="0"/>
                <a:sym typeface="Arial Black" pitchFamily="34" charset="0"/>
              </a:rPr>
              <a:t>■</a:t>
            </a:r>
            <a:r>
              <a:rPr lang="en-US" altLang="zh-CN" sz="1200" dirty="0">
                <a:solidFill>
                  <a:srgbClr val="00B0F0"/>
                </a:solidFill>
                <a:latin typeface="Arial Black" pitchFamily="34" charset="0"/>
                <a:sym typeface="Arial Black" pitchFamily="34" charset="0"/>
              </a:rPr>
              <a:t> </a:t>
            </a:r>
            <a:r>
              <a:rPr lang="zh-CN" altLang="en-US" sz="2000" dirty="0" smtClean="0">
                <a:solidFill>
                  <a:srgbClr val="575556"/>
                </a:solidFill>
                <a:latin typeface="微软雅黑" pitchFamily="34" charset="-122"/>
                <a:ea typeface="微软雅黑" pitchFamily="34" charset="-122"/>
              </a:rPr>
              <a:t>与</a:t>
            </a:r>
            <a:r>
              <a:rPr lang="zh-CN" altLang="en-US" sz="2000" b="1" dirty="0" smtClean="0">
                <a:solidFill>
                  <a:srgbClr val="C00000"/>
                </a:solidFill>
                <a:latin typeface="微软雅黑" pitchFamily="34" charset="-122"/>
                <a:ea typeface="微软雅黑" pitchFamily="34" charset="-122"/>
              </a:rPr>
              <a:t>美国</a:t>
            </a:r>
            <a:r>
              <a:rPr lang="en-US" altLang="zh-CN" sz="2000" b="1" dirty="0" smtClean="0">
                <a:solidFill>
                  <a:srgbClr val="C00000"/>
                </a:solidFill>
                <a:latin typeface="微软雅黑" pitchFamily="34" charset="-122"/>
                <a:ea typeface="微软雅黑" pitchFamily="34" charset="-122"/>
              </a:rPr>
              <a:t>Scripps</a:t>
            </a:r>
            <a:r>
              <a:rPr lang="zh-CN" altLang="en-US" sz="2000" b="1" dirty="0" smtClean="0">
                <a:solidFill>
                  <a:srgbClr val="C00000"/>
                </a:solidFill>
                <a:latin typeface="微软雅黑" pitchFamily="34" charset="-122"/>
                <a:ea typeface="微软雅黑" pitchFamily="34" charset="-122"/>
              </a:rPr>
              <a:t>研究所、加州再生医学研究所、英国伯明翰大学</a:t>
            </a:r>
            <a:r>
              <a:rPr lang="zh-CN" altLang="en-US" sz="2000" dirty="0" smtClean="0">
                <a:solidFill>
                  <a:srgbClr val="575556"/>
                </a:solidFill>
                <a:latin typeface="微软雅黑" pitchFamily="34" charset="-122"/>
                <a:ea typeface="微软雅黑" pitchFamily="34" charset="-122"/>
              </a:rPr>
              <a:t>等多个国家的科学机构等签署合作协议。</a:t>
            </a:r>
            <a:endParaRPr lang="en-US" altLang="zh-CN" sz="2000" dirty="0">
              <a:solidFill>
                <a:srgbClr val="575556"/>
              </a:solidFill>
              <a:latin typeface="微软雅黑" pitchFamily="34" charset="-122"/>
              <a:ea typeface="微软雅黑" pitchFamily="34" charset="-122"/>
            </a:endParaRPr>
          </a:p>
        </p:txBody>
      </p:sp>
      <p:pic>
        <p:nvPicPr>
          <p:cNvPr id="77828" name="Picture 4" descr="http://www.gibh.cas.cn/xwdt/mtbd/201108/W020110819329094037279.jpg"/>
          <p:cNvPicPr>
            <a:picLocks noChangeAspect="1" noChangeArrowheads="1"/>
          </p:cNvPicPr>
          <p:nvPr/>
        </p:nvPicPr>
        <p:blipFill>
          <a:blip r:embed="rId8" cstate="print"/>
          <a:srcRect/>
          <a:stretch>
            <a:fillRect/>
          </a:stretch>
        </p:blipFill>
        <p:spPr bwMode="auto">
          <a:xfrm>
            <a:off x="682948" y="4149427"/>
            <a:ext cx="3632822" cy="2519933"/>
          </a:xfrm>
          <a:prstGeom prst="rect">
            <a:avLst/>
          </a:prstGeom>
          <a:noFill/>
          <a:ln w="9525">
            <a:noFill/>
            <a:miter lim="800000"/>
            <a:headEnd/>
            <a:tailEnd/>
          </a:ln>
        </p:spPr>
      </p:pic>
      <p:sp>
        <p:nvSpPr>
          <p:cNvPr id="77829" name="矩形 13"/>
          <p:cNvSpPr>
            <a:spLocks noChangeArrowheads="1"/>
          </p:cNvSpPr>
          <p:nvPr/>
        </p:nvSpPr>
        <p:spPr bwMode="auto">
          <a:xfrm>
            <a:off x="251520" y="2348880"/>
            <a:ext cx="8568952" cy="1682512"/>
          </a:xfrm>
          <a:prstGeom prst="rect">
            <a:avLst/>
          </a:prstGeom>
          <a:noFill/>
          <a:ln w="9525">
            <a:noFill/>
            <a:miter lim="800000"/>
            <a:headEnd/>
            <a:tailEnd/>
          </a:ln>
        </p:spPr>
        <p:txBody>
          <a:bodyPr wrap="square">
            <a:spAutoFit/>
          </a:bodyPr>
          <a:lstStyle/>
          <a:p>
            <a:pPr algn="just">
              <a:lnSpc>
                <a:spcPts val="3100"/>
              </a:lnSpc>
            </a:pPr>
            <a:r>
              <a:rPr lang="zh-CN" altLang="en-US" sz="3200" dirty="0" smtClean="0">
                <a:solidFill>
                  <a:srgbClr val="C00000"/>
                </a:solidFill>
                <a:latin typeface="微软雅黑" pitchFamily="34" charset="-122"/>
                <a:ea typeface="微软雅黑" pitchFamily="34" charset="-122"/>
              </a:rPr>
              <a:t>■</a:t>
            </a:r>
            <a:r>
              <a:rPr lang="zh-CN" altLang="en-US" sz="2000" dirty="0">
                <a:solidFill>
                  <a:srgbClr val="00B0F0"/>
                </a:solidFill>
                <a:latin typeface="微软雅黑" pitchFamily="34" charset="-122"/>
                <a:ea typeface="微软雅黑" pitchFamily="34" charset="-122"/>
              </a:rPr>
              <a:t> </a:t>
            </a:r>
            <a:r>
              <a:rPr lang="zh-CN" altLang="en-US" sz="2000" dirty="0" smtClean="0">
                <a:solidFill>
                  <a:srgbClr val="00B0F0"/>
                </a:solidFill>
                <a:latin typeface="微软雅黑" pitchFamily="34" charset="-122"/>
                <a:ea typeface="微软雅黑" pitchFamily="34" charset="-122"/>
              </a:rPr>
              <a:t> </a:t>
            </a:r>
            <a:r>
              <a:rPr lang="zh-CN" altLang="en-US" sz="2000" dirty="0" smtClean="0">
                <a:solidFill>
                  <a:srgbClr val="575556"/>
                </a:solidFill>
                <a:latin typeface="微软雅黑" pitchFamily="34" charset="-122"/>
                <a:ea typeface="微软雅黑" pitchFamily="34" charset="-122"/>
              </a:rPr>
              <a:t>与</a:t>
            </a:r>
            <a:r>
              <a:rPr lang="zh-CN" altLang="en-US" sz="2000" b="1" dirty="0">
                <a:solidFill>
                  <a:srgbClr val="C00000"/>
                </a:solidFill>
                <a:latin typeface="微软雅黑" pitchFamily="34" charset="-122"/>
                <a:ea typeface="微软雅黑" pitchFamily="34" charset="-122"/>
              </a:rPr>
              <a:t>香港中文大学</a:t>
            </a:r>
            <a:r>
              <a:rPr lang="zh-CN" altLang="en-US" sz="2000" dirty="0">
                <a:solidFill>
                  <a:srgbClr val="575556"/>
                </a:solidFill>
                <a:latin typeface="微软雅黑" pitchFamily="34" charset="-122"/>
                <a:ea typeface="微软雅黑" pitchFamily="34" charset="-122"/>
              </a:rPr>
              <a:t>共建“干细胞与再生医学联合实验室”</a:t>
            </a:r>
            <a:endParaRPr lang="en-US" altLang="zh-CN" sz="2000" dirty="0">
              <a:solidFill>
                <a:srgbClr val="575556"/>
              </a:solidFill>
              <a:latin typeface="微软雅黑" pitchFamily="34" charset="-122"/>
              <a:ea typeface="微软雅黑" pitchFamily="34" charset="-122"/>
            </a:endParaRPr>
          </a:p>
          <a:p>
            <a:pPr algn="just">
              <a:lnSpc>
                <a:spcPts val="3100"/>
              </a:lnSpc>
            </a:pPr>
            <a:r>
              <a:rPr lang="zh-CN" altLang="en-US" sz="3200" dirty="0" smtClean="0">
                <a:solidFill>
                  <a:srgbClr val="C00000"/>
                </a:solidFill>
                <a:latin typeface="微软雅黑" pitchFamily="34" charset="-122"/>
                <a:ea typeface="微软雅黑" pitchFamily="34" charset="-122"/>
              </a:rPr>
              <a:t>■</a:t>
            </a:r>
            <a:r>
              <a:rPr lang="zh-CN" altLang="en-US" sz="2000" dirty="0" smtClean="0">
                <a:solidFill>
                  <a:srgbClr val="00B0F0"/>
                </a:solidFill>
                <a:latin typeface="微软雅黑" pitchFamily="34" charset="-122"/>
                <a:ea typeface="微软雅黑" pitchFamily="34" charset="-122"/>
              </a:rPr>
              <a:t> </a:t>
            </a:r>
            <a:r>
              <a:rPr lang="zh-CN" altLang="en-US" sz="2000" dirty="0" smtClean="0">
                <a:solidFill>
                  <a:srgbClr val="575556"/>
                </a:solidFill>
                <a:latin typeface="微软雅黑" pitchFamily="34" charset="-122"/>
                <a:ea typeface="微软雅黑" pitchFamily="34" charset="-122"/>
              </a:rPr>
              <a:t>与</a:t>
            </a:r>
            <a:r>
              <a:rPr lang="zh-CN" altLang="en-US" sz="2000" b="1" dirty="0">
                <a:solidFill>
                  <a:srgbClr val="C00000"/>
                </a:solidFill>
                <a:latin typeface="微软雅黑" pitchFamily="34" charset="-122"/>
                <a:ea typeface="微软雅黑" pitchFamily="34" charset="-122"/>
              </a:rPr>
              <a:t>香港大学</a:t>
            </a:r>
            <a:r>
              <a:rPr lang="zh-CN" altLang="en-US" sz="2000" dirty="0">
                <a:solidFill>
                  <a:srgbClr val="575556"/>
                </a:solidFill>
                <a:latin typeface="微软雅黑" pitchFamily="34" charset="-122"/>
                <a:ea typeface="微软雅黑" pitchFamily="34" charset="-122"/>
              </a:rPr>
              <a:t>共建“粤港干细胞及再生医学研究中心”（李克强总理揭牌）</a:t>
            </a:r>
            <a:endParaRPr lang="en-US" altLang="zh-CN" sz="2000" dirty="0">
              <a:solidFill>
                <a:srgbClr val="575556"/>
              </a:solidFill>
              <a:latin typeface="微软雅黑" pitchFamily="34" charset="-122"/>
              <a:ea typeface="微软雅黑" pitchFamily="34" charset="-122"/>
            </a:endParaRPr>
          </a:p>
          <a:p>
            <a:pPr algn="just">
              <a:lnSpc>
                <a:spcPts val="3100"/>
              </a:lnSpc>
            </a:pPr>
            <a:r>
              <a:rPr lang="zh-CN" altLang="en-US" sz="3200" dirty="0" smtClean="0">
                <a:solidFill>
                  <a:srgbClr val="C00000"/>
                </a:solidFill>
                <a:latin typeface="微软雅黑" pitchFamily="34" charset="-122"/>
                <a:ea typeface="微软雅黑" pitchFamily="34" charset="-122"/>
              </a:rPr>
              <a:t>■</a:t>
            </a:r>
            <a:r>
              <a:rPr lang="zh-CN" altLang="en-US" sz="2000" dirty="0">
                <a:solidFill>
                  <a:srgbClr val="00B0F0"/>
                </a:solidFill>
                <a:latin typeface="微软雅黑" pitchFamily="34" charset="-122"/>
                <a:ea typeface="微软雅黑" pitchFamily="34" charset="-122"/>
              </a:rPr>
              <a:t> </a:t>
            </a:r>
            <a:r>
              <a:rPr lang="zh-CN" altLang="en-US" sz="2000" dirty="0" smtClean="0">
                <a:solidFill>
                  <a:srgbClr val="00B0F0"/>
                </a:solidFill>
                <a:latin typeface="微软雅黑" pitchFamily="34" charset="-122"/>
                <a:ea typeface="微软雅黑" pitchFamily="34" charset="-122"/>
              </a:rPr>
              <a:t> </a:t>
            </a:r>
            <a:r>
              <a:rPr lang="zh-CN" altLang="en-US" sz="2000" dirty="0" smtClean="0">
                <a:solidFill>
                  <a:srgbClr val="575556"/>
                </a:solidFill>
                <a:latin typeface="微软雅黑" pitchFamily="34" charset="-122"/>
                <a:ea typeface="微软雅黑" pitchFamily="34" charset="-122"/>
              </a:rPr>
              <a:t>与</a:t>
            </a:r>
            <a:r>
              <a:rPr lang="zh-CN" altLang="en-US" sz="2000" b="1" dirty="0" smtClean="0">
                <a:solidFill>
                  <a:srgbClr val="C00000"/>
                </a:solidFill>
                <a:latin typeface="微软雅黑" pitchFamily="34" charset="-122"/>
                <a:ea typeface="微软雅黑" pitchFamily="34" charset="-122"/>
              </a:rPr>
              <a:t>奥克兰大学莫里斯</a:t>
            </a:r>
            <a:r>
              <a:rPr lang="en-US" altLang="zh-CN" sz="2000" b="1" dirty="0" smtClean="0">
                <a:solidFill>
                  <a:srgbClr val="C00000"/>
                </a:solidFill>
                <a:latin typeface="微软雅黑" pitchFamily="34" charset="-122"/>
                <a:ea typeface="微软雅黑" pitchFamily="34" charset="-122"/>
              </a:rPr>
              <a:t>•</a:t>
            </a:r>
            <a:r>
              <a:rPr lang="zh-CN" altLang="en-US" sz="2000" b="1" dirty="0" smtClean="0">
                <a:solidFill>
                  <a:srgbClr val="C00000"/>
                </a:solidFill>
                <a:latin typeface="微软雅黑" pitchFamily="34" charset="-122"/>
                <a:ea typeface="微软雅黑" pitchFamily="34" charset="-122"/>
              </a:rPr>
              <a:t>威尔金斯研究中心</a:t>
            </a:r>
            <a:r>
              <a:rPr lang="zh-CN" altLang="en-US" sz="2000" dirty="0" smtClean="0">
                <a:solidFill>
                  <a:srgbClr val="575556"/>
                </a:solidFill>
                <a:latin typeface="微软雅黑" pitchFamily="34" charset="-122"/>
                <a:ea typeface="微软雅黑" pitchFamily="34" charset="-122"/>
              </a:rPr>
              <a:t>建立生物医药联合中心（国家、</a:t>
            </a:r>
            <a:r>
              <a:rPr lang="en-US" altLang="zh-CN" sz="2000" dirty="0" smtClean="0">
                <a:solidFill>
                  <a:srgbClr val="575556"/>
                </a:solidFill>
                <a:latin typeface="微软雅黑" pitchFamily="34" charset="-122"/>
                <a:ea typeface="微软雅黑" pitchFamily="34" charset="-122"/>
              </a:rPr>
              <a:t/>
            </a:r>
            <a:br>
              <a:rPr lang="en-US" altLang="zh-CN" sz="2000" dirty="0" smtClean="0">
                <a:solidFill>
                  <a:srgbClr val="575556"/>
                </a:solidFill>
                <a:latin typeface="微软雅黑" pitchFamily="34" charset="-122"/>
                <a:ea typeface="微软雅黑" pitchFamily="34" charset="-122"/>
              </a:rPr>
            </a:br>
            <a:r>
              <a:rPr lang="en-US" altLang="zh-CN" sz="2000" dirty="0" smtClean="0">
                <a:solidFill>
                  <a:srgbClr val="575556"/>
                </a:solidFill>
                <a:latin typeface="微软雅黑" pitchFamily="34" charset="-122"/>
                <a:ea typeface="微软雅黑" pitchFamily="34" charset="-122"/>
              </a:rPr>
              <a:t>                                                                 </a:t>
            </a:r>
            <a:r>
              <a:rPr lang="zh-CN" altLang="en-US" sz="2000" dirty="0" smtClean="0">
                <a:solidFill>
                  <a:srgbClr val="575556"/>
                </a:solidFill>
                <a:latin typeface="微软雅黑" pitchFamily="34" charset="-122"/>
                <a:ea typeface="微软雅黑" pitchFamily="34" charset="-122"/>
              </a:rPr>
              <a:t>科技部、广东省等见证）</a:t>
            </a:r>
            <a:endParaRPr lang="zh-CN" altLang="en-US" dirty="0">
              <a:solidFill>
                <a:srgbClr val="575556"/>
              </a:solidFill>
              <a:latin typeface="微软雅黑" pitchFamily="34" charset="-122"/>
              <a:ea typeface="微软雅黑" pitchFamily="34" charset="-122"/>
            </a:endParaRPr>
          </a:p>
        </p:txBody>
      </p:sp>
      <p:sp>
        <p:nvSpPr>
          <p:cNvPr id="11" name="直接连接符 7"/>
          <p:cNvSpPr>
            <a:spLocks noChangeShapeType="1"/>
          </p:cNvSpPr>
          <p:nvPr/>
        </p:nvSpPr>
        <p:spPr bwMode="auto">
          <a:xfrm>
            <a:off x="251520" y="2276872"/>
            <a:ext cx="8496944" cy="1"/>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fontAlgn="auto">
              <a:spcBef>
                <a:spcPts val="0"/>
              </a:spcBef>
              <a:spcAft>
                <a:spcPts val="0"/>
              </a:spcAft>
              <a:defRPr/>
            </a:pPr>
            <a:endParaRPr lang="zh-CN" altLang="en-US"/>
          </a:p>
        </p:txBody>
      </p:sp>
      <p:sp>
        <p:nvSpPr>
          <p:cNvPr id="10" name="矩形 9"/>
          <p:cNvSpPr/>
          <p:nvPr/>
        </p:nvSpPr>
        <p:spPr>
          <a:xfrm>
            <a:off x="250825" y="188640"/>
            <a:ext cx="8642350" cy="1008063"/>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7833" name="矩形 4"/>
          <p:cNvSpPr>
            <a:spLocks noChangeArrowheads="1"/>
          </p:cNvSpPr>
          <p:nvPr/>
        </p:nvSpPr>
        <p:spPr bwMode="auto">
          <a:xfrm>
            <a:off x="250825" y="395953"/>
            <a:ext cx="3529087" cy="584775"/>
          </a:xfrm>
          <a:prstGeom prst="rect">
            <a:avLst/>
          </a:prstGeom>
          <a:noFill/>
          <a:ln w="9525">
            <a:noFill/>
            <a:miter lim="800000"/>
            <a:headEnd/>
            <a:tailEnd/>
          </a:ln>
        </p:spPr>
        <p:txBody>
          <a:bodyPr wrap="square">
            <a:spAutoFit/>
          </a:bodyPr>
          <a:lstStyle/>
          <a:p>
            <a:r>
              <a:rPr lang="zh-CN" altLang="en-US" sz="3200" b="1" dirty="0">
                <a:solidFill>
                  <a:schemeClr val="bg1"/>
                </a:solidFill>
                <a:latin typeface="微软雅黑" pitchFamily="34" charset="-122"/>
                <a:ea typeface="微软雅黑" pitchFamily="34" charset="-122"/>
              </a:rPr>
              <a:t> </a:t>
            </a:r>
            <a:r>
              <a:rPr lang="zh-CN" altLang="en-US" sz="3200" b="1" dirty="0" smtClean="0">
                <a:solidFill>
                  <a:schemeClr val="bg1"/>
                </a:solidFill>
                <a:latin typeface="微软雅黑" pitchFamily="34" charset="-122"/>
                <a:ea typeface="微软雅黑" pitchFamily="34" charset="-122"/>
              </a:rPr>
              <a:t>国际、地区交流</a:t>
            </a:r>
            <a:endParaRPr lang="zh-CN" altLang="en-US" sz="3200" b="1" dirty="0">
              <a:solidFill>
                <a:schemeClr val="bg1"/>
              </a:solidFill>
              <a:latin typeface="微软雅黑" pitchFamily="34" charset="-122"/>
              <a:ea typeface="微软雅黑" pitchFamily="34" charset="-122"/>
            </a:endParaRPr>
          </a:p>
        </p:txBody>
      </p:sp>
      <p:pic>
        <p:nvPicPr>
          <p:cNvPr id="13" name="图片 12" descr="1111.jpg"/>
          <p:cNvPicPr>
            <a:picLocks noChangeAspect="1"/>
          </p:cNvPicPr>
          <p:nvPr/>
        </p:nvPicPr>
        <p:blipFill>
          <a:blip r:embed="rId9" cstate="print"/>
          <a:srcRect/>
          <a:stretch>
            <a:fillRect/>
          </a:stretch>
        </p:blipFill>
        <p:spPr bwMode="auto">
          <a:xfrm>
            <a:off x="7956376" y="332656"/>
            <a:ext cx="739678" cy="750381"/>
          </a:xfrm>
          <a:prstGeom prst="ellipse">
            <a:avLst/>
          </a:prstGeom>
          <a:noFill/>
          <a:ln w="9525">
            <a:noFill/>
            <a:miter lim="800000"/>
            <a:headEnd/>
            <a:tailEnd/>
          </a:ln>
        </p:spPr>
      </p:pic>
      <p:pic>
        <p:nvPicPr>
          <p:cNvPr id="14" name="图片 13" descr="图1-2 与奥克兰大学莫利斯·威尔金斯中心签署合作协议_副本.jpg"/>
          <p:cNvPicPr>
            <a:picLocks noChangeAspect="1"/>
          </p:cNvPicPr>
          <p:nvPr/>
        </p:nvPicPr>
        <p:blipFill>
          <a:blip r:embed="rId10" cstate="print"/>
          <a:stretch>
            <a:fillRect/>
          </a:stretch>
        </p:blipFill>
        <p:spPr>
          <a:xfrm>
            <a:off x="4693524" y="4149080"/>
            <a:ext cx="3802404" cy="2520280"/>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9" name="矩形 45"/>
          <p:cNvSpPr>
            <a:spLocks noChangeArrowheads="1"/>
          </p:cNvSpPr>
          <p:nvPr/>
        </p:nvSpPr>
        <p:spPr bwMode="auto">
          <a:xfrm>
            <a:off x="250825" y="1455455"/>
            <a:ext cx="8569325" cy="2477601"/>
          </a:xfrm>
          <a:prstGeom prst="rect">
            <a:avLst/>
          </a:prstGeom>
          <a:noFill/>
          <a:ln w="9525">
            <a:noFill/>
            <a:miter lim="800000"/>
            <a:headEnd/>
            <a:tailEnd/>
          </a:ln>
        </p:spPr>
        <p:txBody>
          <a:bodyPr>
            <a:spAutoFit/>
          </a:bodyPr>
          <a:lstStyle/>
          <a:p>
            <a:pPr>
              <a:lnSpc>
                <a:spcPts val="2600"/>
              </a:lnSpc>
            </a:pPr>
            <a:r>
              <a:rPr lang="en-US" altLang="zh-CN" sz="2400" dirty="0">
                <a:solidFill>
                  <a:srgbClr val="00AEEF"/>
                </a:solidFill>
                <a:latin typeface="Arial Black" pitchFamily="34" charset="0"/>
                <a:sym typeface="Arial Black" pitchFamily="34" charset="0"/>
              </a:rPr>
              <a:t>■ </a:t>
            </a:r>
            <a:r>
              <a:rPr lang="zh-CN" altLang="en-US" sz="2200" b="1" dirty="0">
                <a:solidFill>
                  <a:srgbClr val="C00000"/>
                </a:solidFill>
                <a:latin typeface="微软雅黑" pitchFamily="34" charset="-122"/>
                <a:ea typeface="微软雅黑" pitchFamily="34" charset="-122"/>
              </a:rPr>
              <a:t>连续</a:t>
            </a:r>
            <a:r>
              <a:rPr lang="zh-CN" altLang="zh-CN" sz="2200" b="1" dirty="0">
                <a:solidFill>
                  <a:srgbClr val="C00000"/>
                </a:solidFill>
                <a:latin typeface="微软雅黑" pitchFamily="34" charset="-122"/>
                <a:ea typeface="微软雅黑" pitchFamily="34" charset="-122"/>
              </a:rPr>
              <a:t>举办</a:t>
            </a:r>
            <a:r>
              <a:rPr lang="zh-CN" altLang="zh-CN" sz="2200" b="1" dirty="0" smtClean="0">
                <a:solidFill>
                  <a:srgbClr val="C00000"/>
                </a:solidFill>
                <a:latin typeface="微软雅黑" pitchFamily="34" charset="-122"/>
                <a:ea typeface="微软雅黑" pitchFamily="34" charset="-122"/>
              </a:rPr>
              <a:t>了</a:t>
            </a:r>
            <a:r>
              <a:rPr lang="en-US" altLang="zh-CN" sz="2200" b="1" dirty="0" smtClean="0">
                <a:solidFill>
                  <a:srgbClr val="C00000"/>
                </a:solidFill>
                <a:latin typeface="微软雅黑" pitchFamily="34" charset="-122"/>
                <a:ea typeface="微软雅黑" pitchFamily="34" charset="-122"/>
              </a:rPr>
              <a:t>8</a:t>
            </a:r>
            <a:r>
              <a:rPr lang="zh-CN" altLang="zh-CN" sz="2200" b="1" dirty="0" smtClean="0">
                <a:solidFill>
                  <a:srgbClr val="C00000"/>
                </a:solidFill>
                <a:latin typeface="微软雅黑" pitchFamily="34" charset="-122"/>
                <a:ea typeface="微软雅黑" pitchFamily="34" charset="-122"/>
              </a:rPr>
              <a:t>届</a:t>
            </a:r>
            <a:r>
              <a:rPr lang="zh-CN" altLang="zh-CN" sz="2200" b="1" dirty="0">
                <a:solidFill>
                  <a:srgbClr val="C00000"/>
                </a:solidFill>
                <a:latin typeface="微软雅黑" pitchFamily="34" charset="-122"/>
                <a:ea typeface="微软雅黑" pitchFamily="34" charset="-122"/>
              </a:rPr>
              <a:t>“广州国际干细胞与再生医学论坛</a:t>
            </a:r>
            <a:r>
              <a:rPr lang="zh-CN" altLang="zh-CN" sz="2200" b="1" dirty="0" smtClean="0">
                <a:solidFill>
                  <a:srgbClr val="C00000"/>
                </a:solidFill>
                <a:latin typeface="微软雅黑" pitchFamily="34" charset="-122"/>
                <a:ea typeface="微软雅黑" pitchFamily="34" charset="-122"/>
              </a:rPr>
              <a:t>”</a:t>
            </a:r>
            <a:r>
              <a:rPr lang="zh-CN" altLang="en-US" sz="2000" dirty="0" smtClean="0">
                <a:latin typeface="微软雅黑" pitchFamily="34" charset="-122"/>
                <a:ea typeface="微软雅黑" pitchFamily="34" charset="-122"/>
                <a:cs typeface="华文楷体"/>
              </a:rPr>
              <a:t>邀请</a:t>
            </a:r>
            <a:r>
              <a:rPr lang="zh-CN" altLang="zh-CN" sz="2000" dirty="0" smtClean="0">
                <a:latin typeface="微软雅黑" pitchFamily="34" charset="-122"/>
                <a:ea typeface="微软雅黑" pitchFamily="34" charset="-122"/>
                <a:cs typeface="华文楷体"/>
              </a:rPr>
              <a:t>了</a:t>
            </a:r>
            <a:r>
              <a:rPr lang="zh-CN" altLang="en-US" sz="2000" dirty="0" smtClean="0">
                <a:latin typeface="微软雅黑" pitchFamily="34" charset="-122"/>
                <a:ea typeface="微软雅黑" pitchFamily="34" charset="-122"/>
                <a:cs typeface="华文楷体"/>
              </a:rPr>
              <a:t>诺贝尔生理或医学奖得主</a:t>
            </a:r>
            <a:r>
              <a:rPr lang="en-US" altLang="zh-CN" sz="2000" dirty="0" smtClean="0"/>
              <a:t>Timothy Hunt</a:t>
            </a:r>
            <a:r>
              <a:rPr lang="zh-CN" altLang="zh-CN" sz="2000" dirty="0" smtClean="0">
                <a:latin typeface="微软雅黑" pitchFamily="34" charset="-122"/>
                <a:ea typeface="微软雅黑" pitchFamily="34" charset="-122"/>
                <a:cs typeface="华文楷体"/>
              </a:rPr>
              <a:t>、</a:t>
            </a:r>
            <a:r>
              <a:rPr lang="zh-CN" altLang="en-US" sz="2000" dirty="0" smtClean="0">
                <a:latin typeface="微软雅黑" pitchFamily="34" charset="-122"/>
                <a:ea typeface="微软雅黑" pitchFamily="34" charset="-122"/>
                <a:cs typeface="华文楷体"/>
              </a:rPr>
              <a:t>瑞典卡罗林斯卡研究所所长</a:t>
            </a:r>
            <a:r>
              <a:rPr lang="en-US" altLang="zh-CN" sz="2000" dirty="0" smtClean="0">
                <a:latin typeface="微软雅黑" pitchFamily="34" charset="-122"/>
                <a:ea typeface="微软雅黑" pitchFamily="34" charset="-122"/>
                <a:cs typeface="华文楷体"/>
              </a:rPr>
              <a:t>Urban </a:t>
            </a:r>
            <a:r>
              <a:rPr lang="en-US" altLang="zh-CN" sz="2000" dirty="0" err="1" smtClean="0">
                <a:latin typeface="微软雅黑" pitchFamily="34" charset="-122"/>
                <a:ea typeface="微软雅黑" pitchFamily="34" charset="-122"/>
                <a:cs typeface="华文楷体"/>
              </a:rPr>
              <a:t>Lendahl</a:t>
            </a:r>
            <a:r>
              <a:rPr lang="zh-CN" altLang="en-US" sz="2000" dirty="0" smtClean="0">
                <a:latin typeface="微软雅黑" pitchFamily="34" charset="-122"/>
                <a:ea typeface="微软雅黑" pitchFamily="34" charset="-122"/>
                <a:cs typeface="华文楷体"/>
              </a:rPr>
              <a:t>等来自</a:t>
            </a:r>
            <a:r>
              <a:rPr lang="zh-CN" altLang="zh-CN" sz="2000" dirty="0" smtClean="0">
                <a:latin typeface="微软雅黑" pitchFamily="34" charset="-122"/>
                <a:ea typeface="微软雅黑" pitchFamily="34" charset="-122"/>
                <a:cs typeface="华文楷体"/>
              </a:rPr>
              <a:t>英国、</a:t>
            </a:r>
            <a:r>
              <a:rPr lang="zh-CN" altLang="en-US" sz="2000" dirty="0" smtClean="0">
                <a:latin typeface="微软雅黑" pitchFamily="34" charset="-122"/>
                <a:ea typeface="微软雅黑" pitchFamily="34" charset="-122"/>
                <a:cs typeface="华文楷体"/>
              </a:rPr>
              <a:t>美国、</a:t>
            </a:r>
            <a:r>
              <a:rPr lang="zh-CN" altLang="zh-CN" sz="2000" dirty="0" smtClean="0">
                <a:latin typeface="微软雅黑" pitchFamily="34" charset="-122"/>
                <a:ea typeface="微软雅黑" pitchFamily="34" charset="-122"/>
                <a:cs typeface="华文楷体"/>
              </a:rPr>
              <a:t>德国以及国家重大</a:t>
            </a:r>
            <a:r>
              <a:rPr lang="zh-CN" altLang="zh-CN" sz="2000" dirty="0">
                <a:latin typeface="微软雅黑" pitchFamily="34" charset="-122"/>
                <a:ea typeface="微软雅黑" pitchFamily="34" charset="-122"/>
                <a:cs typeface="华文楷体"/>
              </a:rPr>
              <a:t>科学研究计划专家组</a:t>
            </a:r>
            <a:r>
              <a:rPr lang="zh-CN" altLang="zh-CN" sz="2000" dirty="0" smtClean="0">
                <a:latin typeface="微软雅黑" pitchFamily="34" charset="-122"/>
                <a:ea typeface="微软雅黑" pitchFamily="34" charset="-122"/>
                <a:cs typeface="华文楷体"/>
              </a:rPr>
              <a:t>成员等国内外</a:t>
            </a:r>
            <a:r>
              <a:rPr lang="zh-CN" altLang="zh-CN" sz="2000" dirty="0">
                <a:latin typeface="微软雅黑" pitchFamily="34" charset="-122"/>
                <a:ea typeface="微软雅黑" pitchFamily="34" charset="-122"/>
                <a:cs typeface="华文楷体"/>
              </a:rPr>
              <a:t>干细胞</a:t>
            </a:r>
            <a:r>
              <a:rPr lang="zh-CN" altLang="zh-CN" sz="2000" dirty="0" smtClean="0">
                <a:latin typeface="微软雅黑" pitchFamily="34" charset="-122"/>
                <a:ea typeface="微软雅黑" pitchFamily="34" charset="-122"/>
                <a:cs typeface="华文楷体"/>
              </a:rPr>
              <a:t>领域专家</a:t>
            </a:r>
            <a:r>
              <a:rPr lang="zh-CN" altLang="zh-CN" sz="2000" dirty="0">
                <a:latin typeface="微软雅黑" pitchFamily="34" charset="-122"/>
                <a:ea typeface="微软雅黑" pitchFamily="34" charset="-122"/>
                <a:cs typeface="华文楷体"/>
              </a:rPr>
              <a:t>到会作学术</a:t>
            </a:r>
            <a:r>
              <a:rPr lang="zh-CN" altLang="zh-CN" sz="2000" dirty="0" smtClean="0">
                <a:latin typeface="微软雅黑" pitchFamily="34" charset="-122"/>
                <a:ea typeface="微软雅黑" pitchFamily="34" charset="-122"/>
                <a:cs typeface="华文楷体"/>
              </a:rPr>
              <a:t>报告</a:t>
            </a:r>
            <a:r>
              <a:rPr lang="zh-CN" altLang="en-US" sz="2000" dirty="0" smtClean="0">
                <a:latin typeface="微软雅黑" pitchFamily="34" charset="-122"/>
                <a:ea typeface="微软雅黑" pitchFamily="34" charset="-122"/>
                <a:cs typeface="华文楷体"/>
              </a:rPr>
              <a:t>。</a:t>
            </a:r>
            <a:r>
              <a:rPr lang="en-US" altLang="zh-CN" sz="2000" dirty="0" smtClean="0">
                <a:latin typeface="微软雅黑" pitchFamily="34" charset="-122"/>
                <a:ea typeface="微软雅黑" pitchFamily="34" charset="-122"/>
                <a:cs typeface="华文楷体"/>
              </a:rPr>
              <a:t/>
            </a:r>
            <a:br>
              <a:rPr lang="en-US" altLang="zh-CN" sz="2000" dirty="0" smtClean="0">
                <a:latin typeface="微软雅黑" pitchFamily="34" charset="-122"/>
                <a:ea typeface="微软雅黑" pitchFamily="34" charset="-122"/>
                <a:cs typeface="华文楷体"/>
              </a:rPr>
            </a:br>
            <a:endParaRPr lang="en-US" altLang="zh-CN" b="1" dirty="0">
              <a:solidFill>
                <a:srgbClr val="575556"/>
              </a:solidFill>
              <a:latin typeface="微软雅黑" pitchFamily="34" charset="-122"/>
              <a:ea typeface="微软雅黑" pitchFamily="34" charset="-122"/>
            </a:endParaRPr>
          </a:p>
          <a:p>
            <a:pPr algn="just">
              <a:lnSpc>
                <a:spcPts val="2800"/>
              </a:lnSpc>
            </a:pPr>
            <a:r>
              <a:rPr lang="en-US" altLang="zh-CN" sz="2400" dirty="0">
                <a:solidFill>
                  <a:srgbClr val="00AEEF"/>
                </a:solidFill>
                <a:latin typeface="Arial Black" pitchFamily="34" charset="0"/>
                <a:sym typeface="Arial Black" pitchFamily="34" charset="0"/>
              </a:rPr>
              <a:t>■ </a:t>
            </a:r>
            <a:r>
              <a:rPr lang="zh-CN" altLang="zh-CN" sz="2200" b="1" dirty="0">
                <a:solidFill>
                  <a:srgbClr val="C00000"/>
                </a:solidFill>
                <a:latin typeface="微软雅黑" pitchFamily="34" charset="-122"/>
                <a:ea typeface="微软雅黑" pitchFamily="34" charset="-122"/>
              </a:rPr>
              <a:t>该论坛已</a:t>
            </a:r>
            <a:r>
              <a:rPr lang="zh-CN" altLang="zh-CN" sz="2200" b="1" dirty="0" smtClean="0">
                <a:solidFill>
                  <a:srgbClr val="C00000"/>
                </a:solidFill>
                <a:latin typeface="微软雅黑" pitchFamily="34" charset="-122"/>
                <a:ea typeface="微软雅黑" pitchFamily="34" charset="-122"/>
              </a:rPr>
              <a:t>成为</a:t>
            </a:r>
            <a:r>
              <a:rPr lang="zh-CN" altLang="en-US" sz="2200" b="1" dirty="0" smtClean="0">
                <a:solidFill>
                  <a:srgbClr val="C00000"/>
                </a:solidFill>
                <a:latin typeface="微软雅黑" pitchFamily="34" charset="-122"/>
                <a:ea typeface="微软雅黑" pitchFamily="34" charset="-122"/>
              </a:rPr>
              <a:t>中国</a:t>
            </a:r>
            <a:r>
              <a:rPr lang="zh-CN" altLang="zh-CN" sz="2200" b="1" dirty="0" smtClean="0">
                <a:solidFill>
                  <a:srgbClr val="C00000"/>
                </a:solidFill>
                <a:latin typeface="微软雅黑" pitchFamily="34" charset="-122"/>
                <a:ea typeface="微软雅黑" pitchFamily="34" charset="-122"/>
              </a:rPr>
              <a:t>留</a:t>
            </a:r>
            <a:r>
              <a:rPr lang="zh-CN" altLang="en-US" sz="2200" b="1" dirty="0" smtClean="0">
                <a:solidFill>
                  <a:srgbClr val="C00000"/>
                </a:solidFill>
                <a:latin typeface="微软雅黑" pitchFamily="34" charset="-122"/>
                <a:ea typeface="微软雅黑" pitchFamily="34" charset="-122"/>
              </a:rPr>
              <a:t>学人员广州科技交流会</a:t>
            </a:r>
            <a:r>
              <a:rPr lang="zh-CN" altLang="zh-CN" sz="2200" b="1" dirty="0" smtClean="0">
                <a:solidFill>
                  <a:srgbClr val="C00000"/>
                </a:solidFill>
                <a:latin typeface="微软雅黑" pitchFamily="34" charset="-122"/>
                <a:ea typeface="微软雅黑" pitchFamily="34" charset="-122"/>
              </a:rPr>
              <a:t>年会</a:t>
            </a:r>
            <a:r>
              <a:rPr lang="zh-CN" altLang="zh-CN" sz="2200" b="1" dirty="0">
                <a:solidFill>
                  <a:srgbClr val="C00000"/>
                </a:solidFill>
                <a:latin typeface="微软雅黑" pitchFamily="34" charset="-122"/>
                <a:ea typeface="微软雅黑" pitchFamily="34" charset="-122"/>
              </a:rPr>
              <a:t>品牌，</a:t>
            </a:r>
            <a:r>
              <a:rPr lang="zh-CN" altLang="zh-CN" sz="2000" dirty="0">
                <a:latin typeface="微软雅黑" pitchFamily="34" charset="-122"/>
                <a:ea typeface="微软雅黑" pitchFamily="34" charset="-122"/>
              </a:rPr>
              <a:t>成为干细胞与再生医学领域的国际学术交流平台。</a:t>
            </a:r>
            <a:endParaRPr lang="zh-CN" altLang="en-US" sz="2000" dirty="0">
              <a:latin typeface="微软雅黑" pitchFamily="34" charset="-122"/>
              <a:ea typeface="微软雅黑" pitchFamily="34" charset="-122"/>
            </a:endParaRPr>
          </a:p>
        </p:txBody>
      </p:sp>
      <p:sp>
        <p:nvSpPr>
          <p:cNvPr id="12" name="矩形 11"/>
          <p:cNvSpPr/>
          <p:nvPr/>
        </p:nvSpPr>
        <p:spPr>
          <a:xfrm>
            <a:off x="250825" y="188640"/>
            <a:ext cx="8642350" cy="936625"/>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1" name="图片 10" descr="1111.jpg"/>
          <p:cNvPicPr>
            <a:picLocks noChangeAspect="1"/>
          </p:cNvPicPr>
          <p:nvPr/>
        </p:nvPicPr>
        <p:blipFill>
          <a:blip r:embed="rId3" cstate="print"/>
          <a:srcRect/>
          <a:stretch>
            <a:fillRect/>
          </a:stretch>
        </p:blipFill>
        <p:spPr bwMode="auto">
          <a:xfrm>
            <a:off x="8028384" y="260648"/>
            <a:ext cx="739678" cy="750381"/>
          </a:xfrm>
          <a:prstGeom prst="ellipse">
            <a:avLst/>
          </a:prstGeom>
          <a:noFill/>
          <a:ln w="9525">
            <a:noFill/>
            <a:miter lim="800000"/>
            <a:headEnd/>
            <a:tailEnd/>
          </a:ln>
        </p:spPr>
      </p:pic>
      <p:sp>
        <p:nvSpPr>
          <p:cNvPr id="79884" name="矩形 4"/>
          <p:cNvSpPr>
            <a:spLocks noChangeArrowheads="1"/>
          </p:cNvSpPr>
          <p:nvPr/>
        </p:nvSpPr>
        <p:spPr bwMode="auto">
          <a:xfrm>
            <a:off x="250825" y="332656"/>
            <a:ext cx="6696075" cy="584775"/>
          </a:xfrm>
          <a:prstGeom prst="rect">
            <a:avLst/>
          </a:prstGeom>
          <a:noFill/>
          <a:ln w="9525">
            <a:noFill/>
            <a:miter lim="800000"/>
            <a:headEnd/>
            <a:tailEnd/>
          </a:ln>
        </p:spPr>
        <p:txBody>
          <a:bodyPr>
            <a:spAutoFit/>
          </a:bodyPr>
          <a:lstStyle/>
          <a:p>
            <a:r>
              <a:rPr lang="zh-CN" altLang="en-US" sz="3200" b="1" dirty="0">
                <a:solidFill>
                  <a:schemeClr val="bg1"/>
                </a:solidFill>
                <a:latin typeface="微软雅黑" pitchFamily="34" charset="-122"/>
                <a:ea typeface="微软雅黑" pitchFamily="34" charset="-122"/>
              </a:rPr>
              <a:t> 通过合作与交流提升国际</a:t>
            </a:r>
            <a:r>
              <a:rPr lang="zh-CN" altLang="en-US" sz="3200" b="1" dirty="0" smtClean="0">
                <a:solidFill>
                  <a:schemeClr val="bg1"/>
                </a:solidFill>
                <a:latin typeface="微软雅黑" pitchFamily="34" charset="-122"/>
                <a:ea typeface="微软雅黑" pitchFamily="34" charset="-122"/>
              </a:rPr>
              <a:t>影响力</a:t>
            </a:r>
            <a:endParaRPr lang="zh-CN" altLang="en-US" sz="3200" b="1" dirty="0">
              <a:solidFill>
                <a:schemeClr val="bg1"/>
              </a:solidFill>
              <a:latin typeface="微软雅黑" pitchFamily="34" charset="-122"/>
              <a:ea typeface="微软雅黑" pitchFamily="34" charset="-122"/>
            </a:endParaRPr>
          </a:p>
        </p:txBody>
      </p:sp>
      <p:pic>
        <p:nvPicPr>
          <p:cNvPr id="14" name="图片 13" descr="图一：裴钢院士为大会致辞.jpg"/>
          <p:cNvPicPr>
            <a:picLocks noChangeAspect="1"/>
          </p:cNvPicPr>
          <p:nvPr/>
        </p:nvPicPr>
        <p:blipFill>
          <a:blip r:embed="rId4" cstate="print"/>
          <a:stretch>
            <a:fillRect/>
          </a:stretch>
        </p:blipFill>
        <p:spPr>
          <a:xfrm>
            <a:off x="2123728" y="4077072"/>
            <a:ext cx="1728192" cy="1080120"/>
          </a:xfrm>
          <a:prstGeom prst="rect">
            <a:avLst/>
          </a:prstGeom>
        </p:spPr>
      </p:pic>
      <p:pic>
        <p:nvPicPr>
          <p:cNvPr id="13" name="图片 12" descr="216697192746739396.jpg"/>
          <p:cNvPicPr>
            <a:picLocks noChangeAspect="1"/>
          </p:cNvPicPr>
          <p:nvPr/>
        </p:nvPicPr>
        <p:blipFill>
          <a:blip r:embed="rId5" cstate="print"/>
          <a:stretch>
            <a:fillRect/>
          </a:stretch>
        </p:blipFill>
        <p:spPr>
          <a:xfrm>
            <a:off x="2123728" y="5229200"/>
            <a:ext cx="6696744" cy="1430034"/>
          </a:xfrm>
          <a:prstGeom prst="rect">
            <a:avLst/>
          </a:prstGeom>
        </p:spPr>
      </p:pic>
      <p:pic>
        <p:nvPicPr>
          <p:cNvPr id="17" name="图片 16" descr="IMG_9273_副本.jpg"/>
          <p:cNvPicPr>
            <a:picLocks noChangeAspect="1"/>
          </p:cNvPicPr>
          <p:nvPr/>
        </p:nvPicPr>
        <p:blipFill>
          <a:blip r:embed="rId6" cstate="print"/>
          <a:stretch>
            <a:fillRect/>
          </a:stretch>
        </p:blipFill>
        <p:spPr>
          <a:xfrm>
            <a:off x="323528" y="4077072"/>
            <a:ext cx="1728192" cy="2594605"/>
          </a:xfrm>
          <a:prstGeom prst="rect">
            <a:avLst/>
          </a:prstGeom>
        </p:spPr>
      </p:pic>
      <p:pic>
        <p:nvPicPr>
          <p:cNvPr id="19" name="图片 18" descr="IMG_0427a.jpg"/>
          <p:cNvPicPr>
            <a:picLocks noChangeAspect="1"/>
          </p:cNvPicPr>
          <p:nvPr/>
        </p:nvPicPr>
        <p:blipFill>
          <a:blip r:embed="rId7" cstate="print"/>
          <a:stretch>
            <a:fillRect/>
          </a:stretch>
        </p:blipFill>
        <p:spPr>
          <a:xfrm>
            <a:off x="3851920" y="4077072"/>
            <a:ext cx="1440160" cy="1044682"/>
          </a:xfrm>
          <a:prstGeom prst="rect">
            <a:avLst/>
          </a:prstGeom>
        </p:spPr>
      </p:pic>
      <p:pic>
        <p:nvPicPr>
          <p:cNvPr id="20" name="图片 19" descr="梁振英.jpg"/>
          <p:cNvPicPr>
            <a:picLocks noChangeAspect="1"/>
          </p:cNvPicPr>
          <p:nvPr/>
        </p:nvPicPr>
        <p:blipFill>
          <a:blip r:embed="rId8" cstate="print"/>
          <a:stretch>
            <a:fillRect/>
          </a:stretch>
        </p:blipFill>
        <p:spPr>
          <a:xfrm>
            <a:off x="5292080" y="4077072"/>
            <a:ext cx="1683457" cy="1032520"/>
          </a:xfrm>
          <a:prstGeom prst="rect">
            <a:avLst/>
          </a:prstGeom>
        </p:spPr>
      </p:pic>
      <p:pic>
        <p:nvPicPr>
          <p:cNvPr id="21" name="图片 20" descr="IMG_8301_副本.jpg"/>
          <p:cNvPicPr>
            <a:picLocks noChangeAspect="1"/>
          </p:cNvPicPr>
          <p:nvPr/>
        </p:nvPicPr>
        <p:blipFill>
          <a:blip r:embed="rId9" cstate="print"/>
          <a:stretch>
            <a:fillRect/>
          </a:stretch>
        </p:blipFill>
        <p:spPr>
          <a:xfrm>
            <a:off x="6948264" y="4077072"/>
            <a:ext cx="1872208" cy="1032115"/>
          </a:xfrm>
          <a:prstGeom prst="rect">
            <a:avLst/>
          </a:prstGeo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
            <a:ext cx="9144000" cy="4221087"/>
          </a:xfrm>
          <a:prstGeom prst="rect">
            <a:avLst/>
          </a:prstGeom>
          <a:gradFill flip="none" rotWithShape="1">
            <a:gsLst>
              <a:gs pos="0">
                <a:srgbClr val="B80000">
                  <a:shade val="30000"/>
                  <a:satMod val="115000"/>
                </a:srgbClr>
              </a:gs>
              <a:gs pos="50000">
                <a:srgbClr val="B80000">
                  <a:shade val="67500"/>
                  <a:satMod val="115000"/>
                </a:srgbClr>
              </a:gs>
              <a:gs pos="100000">
                <a:srgbClr val="B8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2709" name="TextBox 17"/>
          <p:cNvSpPr txBox="1">
            <a:spLocks noChangeArrowheads="1"/>
          </p:cNvSpPr>
          <p:nvPr/>
        </p:nvSpPr>
        <p:spPr bwMode="auto">
          <a:xfrm>
            <a:off x="323850" y="2060575"/>
            <a:ext cx="7740650" cy="866775"/>
          </a:xfrm>
          <a:prstGeom prst="rect">
            <a:avLst/>
          </a:prstGeom>
          <a:noFill/>
          <a:ln w="9525">
            <a:noFill/>
            <a:miter lim="800000"/>
            <a:headEnd/>
            <a:tailEnd/>
          </a:ln>
        </p:spPr>
        <p:txBody>
          <a:bodyPr>
            <a:spAutoFit/>
          </a:bodyPr>
          <a:lstStyle/>
          <a:p>
            <a:pPr algn="ctr">
              <a:lnSpc>
                <a:spcPts val="6100"/>
              </a:lnSpc>
            </a:pPr>
            <a:r>
              <a:rPr lang="zh-CN" altLang="en-US" sz="3800" b="1">
                <a:solidFill>
                  <a:schemeClr val="bg1"/>
                </a:solidFill>
                <a:latin typeface="微软雅黑" pitchFamily="34" charset="-122"/>
                <a:ea typeface="微软雅黑" pitchFamily="34" charset="-122"/>
              </a:rPr>
              <a:t>二、原创性成果</a:t>
            </a:r>
            <a:endParaRPr lang="zh-CN" altLang="en-US" sz="4800" b="1">
              <a:solidFill>
                <a:srgbClr val="FFFFFF"/>
              </a:solidFill>
              <a:latin typeface="微软雅黑" pitchFamily="34" charset="-122"/>
              <a:ea typeface="微软雅黑" pitchFamily="34" charset="-122"/>
            </a:endParaRPr>
          </a:p>
        </p:txBody>
      </p:sp>
      <p:pic>
        <p:nvPicPr>
          <p:cNvPr id="72710" name="图片 5" descr="1111.jpg"/>
          <p:cNvPicPr>
            <a:picLocks noChangeAspect="1"/>
          </p:cNvPicPr>
          <p:nvPr/>
        </p:nvPicPr>
        <p:blipFill>
          <a:blip r:embed="rId3" cstate="print"/>
          <a:srcRect/>
          <a:stretch>
            <a:fillRect/>
          </a:stretch>
        </p:blipFill>
        <p:spPr bwMode="auto">
          <a:xfrm>
            <a:off x="3849688" y="4591050"/>
            <a:ext cx="1370012" cy="1285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图片 10" descr="省奖-c.jpg"/>
          <p:cNvPicPr>
            <a:picLocks noChangeAspect="1"/>
          </p:cNvPicPr>
          <p:nvPr/>
        </p:nvPicPr>
        <p:blipFill>
          <a:blip r:embed="rId2" cstate="print"/>
          <a:srcRect/>
          <a:stretch>
            <a:fillRect/>
          </a:stretch>
        </p:blipFill>
        <p:spPr bwMode="auto">
          <a:xfrm>
            <a:off x="5076825" y="4365625"/>
            <a:ext cx="3671888" cy="2259013"/>
          </a:xfrm>
          <a:prstGeom prst="rect">
            <a:avLst/>
          </a:prstGeom>
          <a:ln>
            <a:noFill/>
          </a:ln>
          <a:effectLst>
            <a:outerShdw blurRad="190500" algn="tl" rotWithShape="0">
              <a:srgbClr val="000000">
                <a:alpha val="70000"/>
              </a:srgbClr>
            </a:outerShdw>
          </a:effectLst>
        </p:spPr>
      </p:pic>
      <p:sp>
        <p:nvSpPr>
          <p:cNvPr id="18436" name="矩形 17"/>
          <p:cNvSpPr>
            <a:spLocks noChangeArrowheads="1"/>
          </p:cNvSpPr>
          <p:nvPr/>
        </p:nvSpPr>
        <p:spPr bwMode="auto">
          <a:xfrm>
            <a:off x="251520" y="3328988"/>
            <a:ext cx="4608512" cy="1323975"/>
          </a:xfrm>
          <a:prstGeom prst="rect">
            <a:avLst/>
          </a:prstGeom>
          <a:noFill/>
          <a:ln w="9525">
            <a:noFill/>
            <a:miter lim="800000"/>
            <a:headEnd/>
            <a:tailEnd/>
          </a:ln>
        </p:spPr>
        <p:txBody>
          <a:bodyPr>
            <a:spAutoFit/>
          </a:bodyPr>
          <a:lstStyle/>
          <a:p>
            <a:pPr fontAlgn="auto">
              <a:lnSpc>
                <a:spcPts val="3200"/>
              </a:lnSpc>
              <a:spcBef>
                <a:spcPts val="0"/>
              </a:spcBef>
              <a:spcAft>
                <a:spcPts val="0"/>
              </a:spcAft>
              <a:defRPr/>
            </a:pPr>
            <a:r>
              <a:rPr lang="zh-CN" altLang="en-US" sz="3600" b="1" dirty="0">
                <a:solidFill>
                  <a:srgbClr val="C00000"/>
                </a:solidFill>
                <a:latin typeface="微软雅黑" pitchFamily="34" charset="-122"/>
                <a:ea typeface="微软雅黑" pitchFamily="34" charset="-122"/>
              </a:rPr>
              <a:t>■</a:t>
            </a:r>
            <a:r>
              <a:rPr lang="zh-CN" altLang="zh-CN" sz="2400" b="1" dirty="0">
                <a:solidFill>
                  <a:schemeClr val="tx1">
                    <a:lumMod val="75000"/>
                    <a:lumOff val="25000"/>
                  </a:schemeClr>
                </a:solidFill>
                <a:latin typeface="微软雅黑" pitchFamily="34" charset="-122"/>
                <a:ea typeface="微软雅黑" pitchFamily="34" charset="-122"/>
              </a:rPr>
              <a:t>“诱导多能干细胞机理与技术研究”</a:t>
            </a:r>
            <a:r>
              <a:rPr lang="zh-CN" altLang="zh-CN" sz="2400" b="1" dirty="0">
                <a:solidFill>
                  <a:schemeClr val="tx1">
                    <a:lumMod val="75000"/>
                    <a:lumOff val="25000"/>
                  </a:schemeClr>
                </a:solidFill>
                <a:latin typeface="微软雅黑" pitchFamily="34" charset="-122"/>
                <a:ea typeface="微软雅黑" pitchFamily="34" charset="-122"/>
                <a:cs typeface="华文楷体" pitchFamily="2" charset="-122"/>
              </a:rPr>
              <a:t>获</a:t>
            </a:r>
            <a:r>
              <a:rPr lang="en-US" altLang="zh-CN" sz="2400" b="1" dirty="0">
                <a:solidFill>
                  <a:schemeClr val="tx1">
                    <a:lumMod val="75000"/>
                    <a:lumOff val="25000"/>
                  </a:schemeClr>
                </a:solidFill>
                <a:latin typeface="微软雅黑" pitchFamily="34" charset="-122"/>
                <a:ea typeface="微软雅黑" pitchFamily="34" charset="-122"/>
                <a:cs typeface="华文楷体" pitchFamily="2" charset="-122"/>
              </a:rPr>
              <a:t>2009</a:t>
            </a:r>
            <a:r>
              <a:rPr lang="zh-CN" altLang="zh-CN" sz="2400" b="1" dirty="0">
                <a:solidFill>
                  <a:schemeClr val="tx1">
                    <a:lumMod val="75000"/>
                    <a:lumOff val="25000"/>
                  </a:schemeClr>
                </a:solidFill>
                <a:latin typeface="微软雅黑" pitchFamily="34" charset="-122"/>
                <a:ea typeface="微软雅黑" pitchFamily="34" charset="-122"/>
                <a:cs typeface="华文楷体" pitchFamily="2" charset="-122"/>
              </a:rPr>
              <a:t>年广东省科学技术一等奖</a:t>
            </a:r>
            <a:endParaRPr lang="zh-CN" altLang="en-US" sz="2400" b="1" dirty="0">
              <a:solidFill>
                <a:schemeClr val="tx1">
                  <a:lumMod val="75000"/>
                  <a:lumOff val="25000"/>
                </a:schemeClr>
              </a:solidFill>
              <a:latin typeface="微软雅黑" pitchFamily="34" charset="-122"/>
              <a:ea typeface="微软雅黑" pitchFamily="34" charset="-122"/>
              <a:cs typeface="华文楷体" pitchFamily="2" charset="-122"/>
            </a:endParaRPr>
          </a:p>
        </p:txBody>
      </p:sp>
      <p:pic>
        <p:nvPicPr>
          <p:cNvPr id="18438" name="Picture 2" descr="C:\Users\Administrator\Desktop\1111111111111111111.jpg"/>
          <p:cNvPicPr>
            <a:picLocks noChangeAspect="1" noChangeArrowheads="1"/>
          </p:cNvPicPr>
          <p:nvPr/>
        </p:nvPicPr>
        <p:blipFill>
          <a:blip r:embed="rId3" cstate="print"/>
          <a:srcRect/>
          <a:stretch>
            <a:fillRect/>
          </a:stretch>
        </p:blipFill>
        <p:spPr bwMode="auto">
          <a:xfrm>
            <a:off x="5038725" y="1757363"/>
            <a:ext cx="3781425" cy="2247900"/>
          </a:xfrm>
          <a:prstGeom prst="rect">
            <a:avLst/>
          </a:prstGeom>
          <a:ln>
            <a:noFill/>
          </a:ln>
          <a:effectLst>
            <a:outerShdw blurRad="190500" algn="tl" rotWithShape="0">
              <a:srgbClr val="000000">
                <a:alpha val="70000"/>
              </a:srgbClr>
            </a:outerShdw>
          </a:effectLst>
        </p:spPr>
      </p:pic>
      <p:sp>
        <p:nvSpPr>
          <p:cNvPr id="18439" name="矩形 17"/>
          <p:cNvSpPr>
            <a:spLocks noChangeArrowheads="1"/>
          </p:cNvSpPr>
          <p:nvPr/>
        </p:nvSpPr>
        <p:spPr bwMode="auto">
          <a:xfrm>
            <a:off x="251520" y="1700213"/>
            <a:ext cx="4608512" cy="1384995"/>
          </a:xfrm>
          <a:prstGeom prst="rect">
            <a:avLst/>
          </a:prstGeom>
          <a:noFill/>
          <a:ln w="9525">
            <a:noFill/>
            <a:miter lim="800000"/>
            <a:headEnd/>
            <a:tailEnd/>
          </a:ln>
        </p:spPr>
        <p:txBody>
          <a:bodyPr>
            <a:spAutoFit/>
          </a:bodyPr>
          <a:lstStyle/>
          <a:p>
            <a:pPr fontAlgn="auto">
              <a:spcBef>
                <a:spcPts val="0"/>
              </a:spcBef>
              <a:spcAft>
                <a:spcPts val="0"/>
              </a:spcAft>
              <a:defRPr/>
            </a:pPr>
            <a:r>
              <a:rPr lang="zh-CN" altLang="en-US" sz="3600" b="1" dirty="0" smtClean="0">
                <a:solidFill>
                  <a:srgbClr val="C00000"/>
                </a:solidFill>
                <a:latin typeface="微软雅黑" pitchFamily="34" charset="-122"/>
                <a:ea typeface="微软雅黑" pitchFamily="34" charset="-122"/>
              </a:rPr>
              <a:t>■</a:t>
            </a:r>
            <a:r>
              <a:rPr lang="zh-CN" altLang="en-US" sz="2400" b="1" dirty="0" smtClean="0">
                <a:solidFill>
                  <a:schemeClr val="tx1">
                    <a:lumMod val="75000"/>
                    <a:lumOff val="25000"/>
                  </a:schemeClr>
                </a:solidFill>
                <a:latin typeface="微软雅黑" pitchFamily="34" charset="-122"/>
                <a:ea typeface="微软雅黑" pitchFamily="34" charset="-122"/>
              </a:rPr>
              <a:t>“干细胞</a:t>
            </a:r>
            <a:r>
              <a:rPr lang="zh-CN" altLang="en-US" sz="2400" b="1" dirty="0">
                <a:solidFill>
                  <a:schemeClr val="tx1">
                    <a:lumMod val="75000"/>
                    <a:lumOff val="25000"/>
                  </a:schemeClr>
                </a:solidFill>
                <a:latin typeface="微软雅黑" pitchFamily="34" charset="-122"/>
                <a:ea typeface="微软雅黑" pitchFamily="34" charset="-122"/>
              </a:rPr>
              <a:t>多能性与重编程机理</a:t>
            </a:r>
            <a:r>
              <a:rPr lang="zh-CN" altLang="en-US" sz="2400" b="1" dirty="0" smtClean="0">
                <a:solidFill>
                  <a:schemeClr val="tx1">
                    <a:lumMod val="75000"/>
                    <a:lumOff val="25000"/>
                  </a:schemeClr>
                </a:solidFill>
                <a:latin typeface="微软雅黑" pitchFamily="34" charset="-122"/>
                <a:ea typeface="微软雅黑" pitchFamily="34" charset="-122"/>
              </a:rPr>
              <a:t>研究</a:t>
            </a:r>
            <a:r>
              <a:rPr lang="en-US" altLang="zh-CN" sz="2400" b="1" dirty="0" smtClean="0">
                <a:solidFill>
                  <a:schemeClr val="tx1">
                    <a:lumMod val="75000"/>
                    <a:lumOff val="25000"/>
                  </a:schemeClr>
                </a:solidFill>
                <a:latin typeface="微软雅黑" pitchFamily="34" charset="-122"/>
                <a:ea typeface="微软雅黑" pitchFamily="34" charset="-122"/>
              </a:rPr>
              <a:t>”</a:t>
            </a:r>
            <a:r>
              <a:rPr lang="zh-CN" altLang="en-US" sz="2400" b="1" dirty="0" smtClean="0">
                <a:solidFill>
                  <a:schemeClr val="tx1">
                    <a:lumMod val="75000"/>
                    <a:lumOff val="25000"/>
                  </a:schemeClr>
                </a:solidFill>
                <a:latin typeface="微软雅黑" pitchFamily="34" charset="-122"/>
                <a:ea typeface="微软雅黑" pitchFamily="34" charset="-122"/>
              </a:rPr>
              <a:t>获</a:t>
            </a:r>
            <a:r>
              <a:rPr lang="en-US" altLang="zh-CN" sz="2400" b="1" dirty="0">
                <a:solidFill>
                  <a:schemeClr val="tx1">
                    <a:lumMod val="75000"/>
                    <a:lumOff val="25000"/>
                  </a:schemeClr>
                </a:solidFill>
                <a:latin typeface="微软雅黑" pitchFamily="34" charset="-122"/>
                <a:ea typeface="微软雅黑" pitchFamily="34" charset="-122"/>
              </a:rPr>
              <a:t>2013</a:t>
            </a:r>
            <a:r>
              <a:rPr lang="zh-CN" altLang="en-US" sz="2400" b="1" dirty="0">
                <a:solidFill>
                  <a:schemeClr val="tx1">
                    <a:lumMod val="75000"/>
                    <a:lumOff val="25000"/>
                  </a:schemeClr>
                </a:solidFill>
                <a:latin typeface="微软雅黑" pitchFamily="34" charset="-122"/>
                <a:ea typeface="微软雅黑" pitchFamily="34" charset="-122"/>
              </a:rPr>
              <a:t>年国家自然科学二等奖</a:t>
            </a:r>
          </a:p>
        </p:txBody>
      </p:sp>
      <p:sp>
        <p:nvSpPr>
          <p:cNvPr id="13" name="矩形 12"/>
          <p:cNvSpPr/>
          <p:nvPr/>
        </p:nvSpPr>
        <p:spPr>
          <a:xfrm>
            <a:off x="250825" y="260350"/>
            <a:ext cx="8642350" cy="1008063"/>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ts val="3000"/>
              </a:lnSpc>
              <a:spcBef>
                <a:spcPts val="0"/>
              </a:spcBef>
              <a:spcAft>
                <a:spcPts val="0"/>
              </a:spcAft>
              <a:defRPr/>
            </a:pPr>
            <a:r>
              <a:rPr lang="zh-CN" altLang="en-US" sz="48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  中国的诱导多能干细胞（</a:t>
            </a:r>
            <a:r>
              <a:rPr lang="en-US" altLang="zh-CN" sz="2600" b="1" dirty="0">
                <a:latin typeface="微软雅黑" pitchFamily="34" charset="-122"/>
                <a:ea typeface="微软雅黑" pitchFamily="34" charset="-122"/>
              </a:rPr>
              <a:t>IPS</a:t>
            </a:r>
            <a:r>
              <a:rPr lang="zh-CN" altLang="en-US" sz="2600" b="1" dirty="0">
                <a:latin typeface="微软雅黑" pitchFamily="34" charset="-122"/>
                <a:ea typeface="微软雅黑" pitchFamily="34" charset="-122"/>
              </a:rPr>
              <a:t>）技术在我院</a:t>
            </a:r>
            <a:r>
              <a:rPr lang="zh-CN" altLang="en-US" sz="2600" b="1" dirty="0" smtClean="0">
                <a:latin typeface="微软雅黑" pitchFamily="34" charset="-122"/>
                <a:ea typeface="微软雅黑" pitchFamily="34" charset="-122"/>
              </a:rPr>
              <a:t>诞生，</a:t>
            </a:r>
            <a:endParaRPr lang="en-US" altLang="zh-CN" sz="2600" b="1" dirty="0">
              <a:latin typeface="微软雅黑" pitchFamily="34" charset="-122"/>
              <a:ea typeface="微软雅黑" pitchFamily="34" charset="-122"/>
            </a:endParaRPr>
          </a:p>
          <a:p>
            <a:pPr fontAlgn="auto">
              <a:lnSpc>
                <a:spcPts val="3000"/>
              </a:lnSpc>
              <a:spcBef>
                <a:spcPts val="0"/>
              </a:spcBef>
              <a:spcAft>
                <a:spcPts val="0"/>
              </a:spcAft>
              <a:defRPr/>
            </a:pPr>
            <a:r>
              <a:rPr lang="zh-CN" altLang="en-US" sz="2600" b="1" dirty="0">
                <a:latin typeface="微软雅黑" pitchFamily="34" charset="-122"/>
                <a:ea typeface="微软雅黑" pitchFamily="34" charset="-122"/>
              </a:rPr>
              <a:t>      </a:t>
            </a:r>
            <a:r>
              <a:rPr lang="zh-CN" altLang="en-US" sz="2600" b="1" dirty="0" smtClean="0">
                <a:latin typeface="微软雅黑" pitchFamily="34" charset="-122"/>
                <a:ea typeface="微软雅黑" pitchFamily="34" charset="-122"/>
              </a:rPr>
              <a:t>并为</a:t>
            </a:r>
            <a:r>
              <a:rPr lang="zh-CN" altLang="en-US" sz="2600" b="1" dirty="0">
                <a:latin typeface="微软雅黑" pitchFamily="34" charset="-122"/>
                <a:ea typeface="微软雅黑" pitchFamily="34" charset="-122"/>
              </a:rPr>
              <a:t>国内外培训了一大批</a:t>
            </a:r>
            <a:r>
              <a:rPr lang="en-US" altLang="zh-CN" sz="2600" b="1" dirty="0" err="1">
                <a:latin typeface="微软雅黑" pitchFamily="34" charset="-122"/>
                <a:ea typeface="微软雅黑" pitchFamily="34" charset="-122"/>
              </a:rPr>
              <a:t>iPS</a:t>
            </a:r>
            <a:r>
              <a:rPr lang="zh-CN" altLang="en-US" sz="2600" b="1" dirty="0">
                <a:latin typeface="微软雅黑" pitchFamily="34" charset="-122"/>
                <a:ea typeface="微软雅黑" pitchFamily="34" charset="-122"/>
              </a:rPr>
              <a:t>人才</a:t>
            </a:r>
          </a:p>
        </p:txBody>
      </p:sp>
      <p:pic>
        <p:nvPicPr>
          <p:cNvPr id="14" name="图片 13" descr="1111.jpg"/>
          <p:cNvPicPr>
            <a:picLocks noChangeAspect="1"/>
          </p:cNvPicPr>
          <p:nvPr/>
        </p:nvPicPr>
        <p:blipFill>
          <a:blip r:embed="rId4" cstate="print"/>
          <a:srcRect/>
          <a:stretch>
            <a:fillRect/>
          </a:stretch>
        </p:blipFill>
        <p:spPr bwMode="auto">
          <a:xfrm>
            <a:off x="8080794" y="404441"/>
            <a:ext cx="739678" cy="750381"/>
          </a:xfrm>
          <a:prstGeom prst="ellipse">
            <a:avLst/>
          </a:prstGeom>
          <a:noFill/>
          <a:ln w="9525">
            <a:noFill/>
            <a:miter lim="800000"/>
            <a:headEnd/>
            <a:tailEnd/>
          </a:ln>
        </p:spPr>
      </p:pic>
      <p:sp>
        <p:nvSpPr>
          <p:cNvPr id="8" name="矩形 17"/>
          <p:cNvSpPr>
            <a:spLocks noChangeArrowheads="1"/>
          </p:cNvSpPr>
          <p:nvPr/>
        </p:nvSpPr>
        <p:spPr bwMode="auto">
          <a:xfrm>
            <a:off x="251396" y="4986338"/>
            <a:ext cx="4536628" cy="1322387"/>
          </a:xfrm>
          <a:prstGeom prst="rect">
            <a:avLst/>
          </a:prstGeom>
          <a:noFill/>
          <a:ln w="9525">
            <a:noFill/>
            <a:miter lim="800000"/>
            <a:headEnd/>
            <a:tailEnd/>
          </a:ln>
        </p:spPr>
        <p:txBody>
          <a:bodyPr wrap="square">
            <a:spAutoFit/>
          </a:bodyPr>
          <a:lstStyle/>
          <a:p>
            <a:pPr fontAlgn="auto">
              <a:lnSpc>
                <a:spcPts val="3200"/>
              </a:lnSpc>
              <a:spcBef>
                <a:spcPts val="0"/>
              </a:spcBef>
              <a:spcAft>
                <a:spcPts val="0"/>
              </a:spcAft>
              <a:defRPr/>
            </a:pPr>
            <a:r>
              <a:rPr lang="zh-CN" altLang="en-US" sz="3600" b="1" dirty="0">
                <a:solidFill>
                  <a:srgbClr val="C00000"/>
                </a:solidFill>
                <a:latin typeface="微软雅黑" pitchFamily="34" charset="-122"/>
                <a:ea typeface="微软雅黑" pitchFamily="34" charset="-122"/>
              </a:rPr>
              <a:t>■ </a:t>
            </a:r>
            <a:r>
              <a:rPr lang="en-US" altLang="zh-CN" sz="2400" b="1" dirty="0" smtClean="0">
                <a:solidFill>
                  <a:schemeClr val="tx1">
                    <a:lumMod val="75000"/>
                    <a:lumOff val="25000"/>
                  </a:schemeClr>
                </a:solidFill>
                <a:latin typeface="微软雅黑" pitchFamily="34" charset="-122"/>
                <a:ea typeface="微软雅黑" pitchFamily="34" charset="-122"/>
              </a:rPr>
              <a:t>”</a:t>
            </a:r>
            <a:r>
              <a:rPr lang="en-US" altLang="zh-CN" sz="2400" b="1" dirty="0" err="1" smtClean="0">
                <a:solidFill>
                  <a:schemeClr val="tx1">
                    <a:lumMod val="75000"/>
                    <a:lumOff val="25000"/>
                  </a:schemeClr>
                </a:solidFill>
                <a:latin typeface="微软雅黑" pitchFamily="34" charset="-122"/>
                <a:ea typeface="微软雅黑" pitchFamily="34" charset="-122"/>
              </a:rPr>
              <a:t>iPS</a:t>
            </a:r>
            <a:r>
              <a:rPr lang="zh-CN" altLang="en-US" sz="2400" b="1" dirty="0">
                <a:solidFill>
                  <a:schemeClr val="tx1">
                    <a:lumMod val="75000"/>
                    <a:lumOff val="25000"/>
                  </a:schemeClr>
                </a:solidFill>
                <a:latin typeface="微软雅黑" pitchFamily="34" charset="-122"/>
                <a:ea typeface="微软雅黑" pitchFamily="34" charset="-122"/>
              </a:rPr>
              <a:t>细胞诱导中的间质</a:t>
            </a:r>
            <a:r>
              <a:rPr lang="en-US" altLang="zh-CN" sz="2400" b="1" dirty="0">
                <a:solidFill>
                  <a:schemeClr val="tx1">
                    <a:lumMod val="75000"/>
                    <a:lumOff val="25000"/>
                  </a:schemeClr>
                </a:solidFill>
                <a:latin typeface="微软雅黑" pitchFamily="34" charset="-122"/>
                <a:ea typeface="微软雅黑" pitchFamily="34" charset="-122"/>
              </a:rPr>
              <a:t>-</a:t>
            </a:r>
            <a:r>
              <a:rPr lang="zh-CN" altLang="en-US" sz="2400" b="1" dirty="0">
                <a:solidFill>
                  <a:schemeClr val="tx1">
                    <a:lumMod val="75000"/>
                    <a:lumOff val="25000"/>
                  </a:schemeClr>
                </a:solidFill>
                <a:latin typeface="微软雅黑" pitchFamily="34" charset="-122"/>
                <a:ea typeface="微软雅黑" pitchFamily="34" charset="-122"/>
              </a:rPr>
              <a:t>上皮转化过程（</a:t>
            </a:r>
            <a:r>
              <a:rPr lang="en-US" altLang="zh-CN" sz="2400" b="1" dirty="0">
                <a:solidFill>
                  <a:schemeClr val="tx1">
                    <a:lumMod val="75000"/>
                    <a:lumOff val="25000"/>
                  </a:schemeClr>
                </a:solidFill>
                <a:latin typeface="微软雅黑" pitchFamily="34" charset="-122"/>
                <a:ea typeface="微软雅黑" pitchFamily="34" charset="-122"/>
              </a:rPr>
              <a:t>MET</a:t>
            </a:r>
            <a:r>
              <a:rPr lang="zh-CN" altLang="en-US" sz="2400" b="1" dirty="0">
                <a:solidFill>
                  <a:schemeClr val="tx1">
                    <a:lumMod val="75000"/>
                    <a:lumOff val="25000"/>
                  </a:schemeClr>
                </a:solidFill>
                <a:latin typeface="微软雅黑" pitchFamily="34" charset="-122"/>
                <a:ea typeface="微软雅黑" pitchFamily="34" charset="-122"/>
              </a:rPr>
              <a:t>）</a:t>
            </a:r>
            <a:r>
              <a:rPr lang="zh-CN" altLang="en-US" sz="2400" b="1" dirty="0" smtClean="0">
                <a:solidFill>
                  <a:schemeClr val="tx1">
                    <a:lumMod val="75000"/>
                    <a:lumOff val="25000"/>
                  </a:schemeClr>
                </a:solidFill>
                <a:latin typeface="微软雅黑" pitchFamily="34" charset="-122"/>
                <a:ea typeface="微软雅黑" pitchFamily="34" charset="-122"/>
              </a:rPr>
              <a:t>研究</a:t>
            </a:r>
            <a:r>
              <a:rPr lang="en-US" altLang="zh-CN" sz="2400" b="1" dirty="0" smtClean="0">
                <a:solidFill>
                  <a:schemeClr val="tx1">
                    <a:lumMod val="75000"/>
                    <a:lumOff val="25000"/>
                  </a:schemeClr>
                </a:solidFill>
                <a:latin typeface="微软雅黑" pitchFamily="34" charset="-122"/>
                <a:ea typeface="微软雅黑" pitchFamily="34" charset="-122"/>
              </a:rPr>
              <a:t>”</a:t>
            </a:r>
            <a:r>
              <a:rPr lang="zh-CN" altLang="en-US" sz="2400" b="1" dirty="0" smtClean="0">
                <a:solidFill>
                  <a:schemeClr val="tx1">
                    <a:lumMod val="75000"/>
                    <a:lumOff val="25000"/>
                  </a:schemeClr>
                </a:solidFill>
                <a:latin typeface="微软雅黑" pitchFamily="34" charset="-122"/>
                <a:ea typeface="微软雅黑" pitchFamily="34" charset="-122"/>
              </a:rPr>
              <a:t>获</a:t>
            </a:r>
            <a:r>
              <a:rPr lang="en-US" altLang="zh-CN" sz="2400" b="1" dirty="0">
                <a:solidFill>
                  <a:schemeClr val="tx1">
                    <a:lumMod val="75000"/>
                    <a:lumOff val="25000"/>
                  </a:schemeClr>
                </a:solidFill>
                <a:latin typeface="微软雅黑" pitchFamily="34" charset="-122"/>
                <a:ea typeface="微软雅黑" pitchFamily="34" charset="-122"/>
              </a:rPr>
              <a:t>2014</a:t>
            </a:r>
            <a:r>
              <a:rPr lang="zh-CN" altLang="en-US" sz="2400" b="1" dirty="0" smtClean="0">
                <a:solidFill>
                  <a:schemeClr val="tx1">
                    <a:lumMod val="75000"/>
                    <a:lumOff val="25000"/>
                  </a:schemeClr>
                </a:solidFill>
                <a:latin typeface="微软雅黑" pitchFamily="34" charset="-122"/>
                <a:ea typeface="微软雅黑" pitchFamily="34" charset="-122"/>
              </a:rPr>
              <a:t>年广东省</a:t>
            </a:r>
            <a:r>
              <a:rPr lang="zh-CN" altLang="en-US" sz="2400" b="1" dirty="0">
                <a:solidFill>
                  <a:schemeClr val="tx1">
                    <a:lumMod val="75000"/>
                    <a:lumOff val="25000"/>
                  </a:schemeClr>
                </a:solidFill>
                <a:latin typeface="微软雅黑" pitchFamily="34" charset="-122"/>
                <a:ea typeface="微软雅黑" pitchFamily="34" charset="-122"/>
              </a:rPr>
              <a:t>科学技术一等奖</a:t>
            </a:r>
            <a:endParaRPr lang="zh-CN" altLang="en-US" sz="2400" b="1" dirty="0">
              <a:solidFill>
                <a:schemeClr val="tx1">
                  <a:lumMod val="75000"/>
                  <a:lumOff val="25000"/>
                </a:schemeClr>
              </a:solidFill>
              <a:latin typeface="微软雅黑" pitchFamily="34" charset="-122"/>
              <a:ea typeface="微软雅黑" pitchFamily="34" charset="-122"/>
              <a:cs typeface="华文楷体" pitchFamily="2" charset="-122"/>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Vitamin C Boosts the Induction of Pluripotent Stem Cells_ Scientific American.jpg"/>
          <p:cNvPicPr>
            <a:picLocks noChangeAspect="1"/>
          </p:cNvPicPr>
          <p:nvPr/>
        </p:nvPicPr>
        <p:blipFill>
          <a:blip r:embed="rId2" cstate="print"/>
          <a:srcRect/>
          <a:stretch>
            <a:fillRect/>
          </a:stretch>
        </p:blipFill>
        <p:spPr bwMode="auto">
          <a:xfrm>
            <a:off x="6948488" y="4646613"/>
            <a:ext cx="1727200" cy="2022475"/>
          </a:xfrm>
          <a:prstGeom prst="rect">
            <a:avLst/>
          </a:prstGeom>
          <a:ln>
            <a:noFill/>
          </a:ln>
          <a:effectLst>
            <a:outerShdw blurRad="292100" dist="139700" dir="2700000" algn="tl" rotWithShape="0">
              <a:srgbClr val="333333">
                <a:alpha val="65000"/>
              </a:srgbClr>
            </a:outerShdw>
          </a:effectLst>
        </p:spPr>
      </p:pic>
      <p:sp>
        <p:nvSpPr>
          <p:cNvPr id="34818" name="矩形 1"/>
          <p:cNvSpPr>
            <a:spLocks noChangeArrowheads="1"/>
          </p:cNvSpPr>
          <p:nvPr/>
        </p:nvSpPr>
        <p:spPr bwMode="auto">
          <a:xfrm>
            <a:off x="1913904" y="1444774"/>
            <a:ext cx="6186488" cy="400050"/>
          </a:xfrm>
          <a:prstGeom prst="rect">
            <a:avLst/>
          </a:prstGeom>
          <a:noFill/>
          <a:ln w="9525">
            <a:noFill/>
            <a:miter lim="800000"/>
            <a:headEnd/>
            <a:tailEnd/>
          </a:ln>
        </p:spPr>
        <p:txBody>
          <a:bodyPr>
            <a:spAutoFit/>
          </a:bodyPr>
          <a:lstStyle/>
          <a:p>
            <a:pPr eaLnBrk="0" hangingPunct="0"/>
            <a:r>
              <a:rPr lang="zh-CN" altLang="en-US" sz="2000" b="1" dirty="0">
                <a:solidFill>
                  <a:srgbClr val="095EE9"/>
                </a:solidFill>
                <a:latin typeface="微软雅黑" pitchFamily="34" charset="-122"/>
                <a:ea typeface="微软雅黑" pitchFamily="34" charset="-122"/>
              </a:rPr>
              <a:t>（</a:t>
            </a:r>
            <a:r>
              <a:rPr lang="en-US" altLang="zh-CN" sz="2000" b="1" dirty="0">
                <a:solidFill>
                  <a:srgbClr val="095EE9"/>
                </a:solidFill>
                <a:latin typeface="微软雅黑" pitchFamily="34" charset="-122"/>
                <a:ea typeface="微软雅黑" pitchFamily="34" charset="-122"/>
              </a:rPr>
              <a:t>2010</a:t>
            </a:r>
            <a:r>
              <a:rPr lang="zh-CN" altLang="en-US" sz="2000" b="1" dirty="0">
                <a:solidFill>
                  <a:srgbClr val="095EE9"/>
                </a:solidFill>
                <a:latin typeface="微软雅黑" pitchFamily="34" charset="-122"/>
                <a:ea typeface="微软雅黑" pitchFamily="34" charset="-122"/>
              </a:rPr>
              <a:t>年中国百篇最具国际影响力的论文）</a:t>
            </a:r>
          </a:p>
        </p:txBody>
      </p:sp>
      <p:pic>
        <p:nvPicPr>
          <p:cNvPr id="15" name="Picture 1"/>
          <p:cNvPicPr>
            <a:picLocks noChangeAspect="1" noChangeArrowheads="1"/>
          </p:cNvPicPr>
          <p:nvPr/>
        </p:nvPicPr>
        <p:blipFill>
          <a:blip r:embed="rId3" cstate="print"/>
          <a:srcRect l="8437" r="41956" b="62877"/>
          <a:stretch>
            <a:fillRect/>
          </a:stretch>
        </p:blipFill>
        <p:spPr bwMode="auto">
          <a:xfrm>
            <a:off x="2041525" y="2293938"/>
            <a:ext cx="5105400" cy="2135187"/>
          </a:xfrm>
          <a:prstGeom prst="rect">
            <a:avLst/>
          </a:prstGeom>
          <a:ln>
            <a:noFill/>
          </a:ln>
          <a:effectLst>
            <a:outerShdw blurRad="292100" dist="139700" dir="2700000" algn="tl" rotWithShape="0">
              <a:srgbClr val="333333">
                <a:alpha val="65000"/>
              </a:srgbClr>
            </a:outerShdw>
          </a:effectLst>
        </p:spPr>
      </p:pic>
      <p:pic>
        <p:nvPicPr>
          <p:cNvPr id="16" name="Picture 2" descr="C:\Users\Public\Pictures\S1934590909X00135_covhighres vc.jpg"/>
          <p:cNvPicPr>
            <a:picLocks noChangeAspect="1" noChangeArrowheads="1"/>
          </p:cNvPicPr>
          <p:nvPr/>
        </p:nvPicPr>
        <p:blipFill>
          <a:blip r:embed="rId4" cstate="print"/>
          <a:srcRect/>
          <a:stretch>
            <a:fillRect/>
          </a:stretch>
        </p:blipFill>
        <p:spPr bwMode="auto">
          <a:xfrm>
            <a:off x="323850" y="4646613"/>
            <a:ext cx="1550988" cy="1911350"/>
          </a:xfrm>
          <a:prstGeom prst="rect">
            <a:avLst/>
          </a:prstGeom>
          <a:ln>
            <a:noFill/>
          </a:ln>
          <a:effectLst>
            <a:outerShdw blurRad="292100" dist="139700" dir="2700000" algn="tl" rotWithShape="0">
              <a:srgbClr val="333333">
                <a:alpha val="65000"/>
              </a:srgbClr>
            </a:outerShdw>
          </a:effectLst>
        </p:spPr>
      </p:pic>
      <p:sp>
        <p:nvSpPr>
          <p:cNvPr id="34821" name="TextBox 13"/>
          <p:cNvSpPr txBox="1">
            <a:spLocks noChangeArrowheads="1"/>
          </p:cNvSpPr>
          <p:nvPr/>
        </p:nvSpPr>
        <p:spPr bwMode="auto">
          <a:xfrm>
            <a:off x="2519363" y="4484688"/>
            <a:ext cx="2014537" cy="369887"/>
          </a:xfrm>
          <a:prstGeom prst="rect">
            <a:avLst/>
          </a:prstGeom>
          <a:noFill/>
          <a:ln w="9525">
            <a:noFill/>
            <a:miter lim="800000"/>
            <a:headEnd/>
            <a:tailEnd/>
          </a:ln>
        </p:spPr>
        <p:txBody>
          <a:bodyPr wrap="none">
            <a:spAutoFit/>
          </a:bodyPr>
          <a:lstStyle/>
          <a:p>
            <a:r>
              <a:rPr lang="en-US" altLang="zh-CN" b="1">
                <a:latin typeface="微软雅黑" pitchFamily="34" charset="-122"/>
                <a:ea typeface="微软雅黑" pitchFamily="34" charset="-122"/>
              </a:rPr>
              <a:t>iPS </a:t>
            </a:r>
            <a:r>
              <a:rPr lang="zh-CN" altLang="en-US" b="1">
                <a:latin typeface="微软雅黑" pitchFamily="34" charset="-122"/>
                <a:ea typeface="微软雅黑" pitchFamily="34" charset="-122"/>
              </a:rPr>
              <a:t>效率：</a:t>
            </a:r>
            <a:r>
              <a:rPr lang="en-US" altLang="zh-CN" b="1">
                <a:latin typeface="微软雅黑" pitchFamily="34" charset="-122"/>
                <a:ea typeface="微软雅黑" pitchFamily="34" charset="-122"/>
              </a:rPr>
              <a:t>0.01%</a:t>
            </a:r>
          </a:p>
        </p:txBody>
      </p:sp>
      <p:sp>
        <p:nvSpPr>
          <p:cNvPr id="34822" name="Right Arrow 14"/>
          <p:cNvSpPr>
            <a:spLocks noChangeArrowheads="1"/>
          </p:cNvSpPr>
          <p:nvPr/>
        </p:nvSpPr>
        <p:spPr bwMode="auto">
          <a:xfrm>
            <a:off x="4700588" y="4694238"/>
            <a:ext cx="1036637" cy="182562"/>
          </a:xfrm>
          <a:prstGeom prst="rightArrow">
            <a:avLst>
              <a:gd name="adj1" fmla="val 50000"/>
              <a:gd name="adj2" fmla="val 50106"/>
            </a:avLst>
          </a:prstGeom>
          <a:solidFill>
            <a:srgbClr val="00AEEF"/>
          </a:solidFill>
          <a:ln w="9525">
            <a:noFill/>
            <a:round/>
            <a:headEnd/>
            <a:tailEnd/>
          </a:ln>
        </p:spPr>
        <p:txBody>
          <a:bodyPr/>
          <a:lstStyle/>
          <a:p>
            <a:endParaRPr lang="zh-CN" altLang="zh-CN" sz="2400">
              <a:solidFill>
                <a:srgbClr val="000000"/>
              </a:solidFill>
              <a:latin typeface="Calibri" pitchFamily="34" charset="0"/>
            </a:endParaRPr>
          </a:p>
        </p:txBody>
      </p:sp>
      <p:sp>
        <p:nvSpPr>
          <p:cNvPr id="34823" name="TextBox 15"/>
          <p:cNvSpPr txBox="1">
            <a:spLocks noChangeArrowheads="1"/>
          </p:cNvSpPr>
          <p:nvPr/>
        </p:nvSpPr>
        <p:spPr bwMode="auto">
          <a:xfrm>
            <a:off x="5678488" y="4481513"/>
            <a:ext cx="684212" cy="369887"/>
          </a:xfrm>
          <a:prstGeom prst="rect">
            <a:avLst/>
          </a:prstGeom>
          <a:noFill/>
          <a:ln w="9525">
            <a:noFill/>
            <a:miter lim="800000"/>
            <a:headEnd/>
            <a:tailEnd/>
          </a:ln>
        </p:spPr>
        <p:txBody>
          <a:bodyPr wrap="none">
            <a:spAutoFit/>
          </a:bodyPr>
          <a:lstStyle/>
          <a:p>
            <a:r>
              <a:rPr lang="en-US" altLang="zh-CN" b="1">
                <a:latin typeface="微软雅黑" pitchFamily="34" charset="-122"/>
                <a:ea typeface="微软雅黑" pitchFamily="34" charset="-122"/>
              </a:rPr>
              <a:t>10%</a:t>
            </a:r>
          </a:p>
        </p:txBody>
      </p:sp>
      <p:sp>
        <p:nvSpPr>
          <p:cNvPr id="34824" name="Flowchart: Sequential Access Storage 22"/>
          <p:cNvSpPr>
            <a:spLocks noChangeArrowheads="1"/>
          </p:cNvSpPr>
          <p:nvPr/>
        </p:nvSpPr>
        <p:spPr bwMode="auto">
          <a:xfrm>
            <a:off x="2103438" y="5246688"/>
            <a:ext cx="4629150" cy="1082675"/>
          </a:xfrm>
          <a:prstGeom prst="flowChartMagneticTape">
            <a:avLst/>
          </a:prstGeom>
          <a:solidFill>
            <a:srgbClr val="B80000"/>
          </a:solidFill>
          <a:ln w="9525">
            <a:noFill/>
            <a:round/>
            <a:headEnd/>
            <a:tailEnd/>
          </a:ln>
        </p:spPr>
        <p:txBody>
          <a:bodyPr/>
          <a:lstStyle/>
          <a:p>
            <a:pPr algn="ctr"/>
            <a:r>
              <a:rPr lang="en-US" altLang="zh-CN" sz="2000" b="1">
                <a:solidFill>
                  <a:schemeClr val="bg1"/>
                </a:solidFill>
                <a:latin typeface="微软雅黑" pitchFamily="34" charset="-122"/>
                <a:ea typeface="微软雅黑" pitchFamily="34" charset="-122"/>
              </a:rPr>
              <a:t>Vc </a:t>
            </a:r>
            <a:r>
              <a:rPr lang="zh-CN" altLang="en-US" sz="2000" b="1">
                <a:solidFill>
                  <a:schemeClr val="bg1"/>
                </a:solidFill>
                <a:latin typeface="微软雅黑" pitchFamily="34" charset="-122"/>
                <a:ea typeface="微软雅黑" pitchFamily="34" charset="-122"/>
              </a:rPr>
              <a:t>可解决</a:t>
            </a:r>
            <a:r>
              <a:rPr lang="en-US" altLang="zh-CN" sz="2000" b="1">
                <a:solidFill>
                  <a:schemeClr val="bg1"/>
                </a:solidFill>
                <a:latin typeface="微软雅黑" pitchFamily="34" charset="-122"/>
                <a:ea typeface="微软雅黑" pitchFamily="34" charset="-122"/>
              </a:rPr>
              <a:t>iPS</a:t>
            </a:r>
            <a:r>
              <a:rPr lang="zh-CN" altLang="en-US" sz="2000" b="1">
                <a:solidFill>
                  <a:schemeClr val="bg1"/>
                </a:solidFill>
                <a:latin typeface="微软雅黑" pitchFamily="34" charset="-122"/>
                <a:ea typeface="微软雅黑" pitchFamily="34" charset="-122"/>
              </a:rPr>
              <a:t>最终应用的瓶颈问题</a:t>
            </a:r>
            <a:r>
              <a:rPr lang="en-US" altLang="zh-CN" sz="2000" b="1">
                <a:solidFill>
                  <a:schemeClr val="bg1"/>
                </a:solidFill>
                <a:latin typeface="微软雅黑" pitchFamily="34" charset="-122"/>
                <a:ea typeface="微软雅黑" pitchFamily="34" charset="-122"/>
              </a:rPr>
              <a:t>-</a:t>
            </a:r>
            <a:r>
              <a:rPr lang="zh-CN" altLang="en-US" sz="2000" b="1">
                <a:solidFill>
                  <a:schemeClr val="bg1"/>
                </a:solidFill>
                <a:latin typeface="微软雅黑" pitchFamily="34" charset="-122"/>
                <a:ea typeface="微软雅黑" pitchFamily="34" charset="-122"/>
              </a:rPr>
              <a:t>科学美国人</a:t>
            </a:r>
          </a:p>
        </p:txBody>
      </p:sp>
      <p:sp>
        <p:nvSpPr>
          <p:cNvPr id="34825" name="TextBox 15"/>
          <p:cNvSpPr txBox="1">
            <a:spLocks noChangeArrowheads="1"/>
          </p:cNvSpPr>
          <p:nvPr/>
        </p:nvSpPr>
        <p:spPr bwMode="auto">
          <a:xfrm>
            <a:off x="4922838" y="4421188"/>
            <a:ext cx="452437" cy="368300"/>
          </a:xfrm>
          <a:prstGeom prst="rect">
            <a:avLst/>
          </a:prstGeom>
          <a:noFill/>
          <a:ln w="9525">
            <a:noFill/>
            <a:miter lim="800000"/>
            <a:headEnd/>
            <a:tailEnd/>
          </a:ln>
        </p:spPr>
        <p:txBody>
          <a:bodyPr wrap="none">
            <a:spAutoFit/>
          </a:bodyPr>
          <a:lstStyle/>
          <a:p>
            <a:r>
              <a:rPr lang="en-US" altLang="zh-CN" b="1">
                <a:solidFill>
                  <a:srgbClr val="FF0000"/>
                </a:solidFill>
                <a:latin typeface="微软雅黑" pitchFamily="34" charset="-122"/>
                <a:ea typeface="微软雅黑" pitchFamily="34" charset="-122"/>
              </a:rPr>
              <a:t>Vc</a:t>
            </a:r>
          </a:p>
        </p:txBody>
      </p:sp>
      <p:sp>
        <p:nvSpPr>
          <p:cNvPr id="23" name="矩形 22"/>
          <p:cNvSpPr/>
          <p:nvPr/>
        </p:nvSpPr>
        <p:spPr>
          <a:xfrm>
            <a:off x="250825" y="188913"/>
            <a:ext cx="8642350" cy="10080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827" name="矩形 4"/>
          <p:cNvSpPr>
            <a:spLocks noChangeArrowheads="1"/>
          </p:cNvSpPr>
          <p:nvPr/>
        </p:nvSpPr>
        <p:spPr bwMode="auto">
          <a:xfrm>
            <a:off x="250825" y="260350"/>
            <a:ext cx="7058025" cy="831850"/>
          </a:xfrm>
          <a:prstGeom prst="rect">
            <a:avLst/>
          </a:prstGeom>
          <a:noFill/>
          <a:ln w="9525">
            <a:noFill/>
            <a:miter lim="800000"/>
            <a:headEnd/>
            <a:tailEnd/>
          </a:ln>
        </p:spPr>
        <p:txBody>
          <a:bodyPr>
            <a:spAutoFit/>
          </a:bodyPr>
          <a:lstStyle/>
          <a:p>
            <a:r>
              <a:rPr lang="zh-CN" altLang="en-US" sz="4800" b="1">
                <a:solidFill>
                  <a:srgbClr val="FFFFFF"/>
                </a:solidFill>
                <a:latin typeface="微软雅黑" pitchFamily="34" charset="-122"/>
                <a:ea typeface="微软雅黑" pitchFamily="34" charset="-122"/>
              </a:rPr>
              <a:t>■</a:t>
            </a:r>
            <a:r>
              <a:rPr lang="zh-CN" altLang="en-US" sz="3200" b="1">
                <a:solidFill>
                  <a:srgbClr val="FFFFFF"/>
                </a:solidFill>
                <a:latin typeface="微软雅黑" pitchFamily="34" charset="-122"/>
                <a:ea typeface="微软雅黑" pitchFamily="34" charset="-122"/>
              </a:rPr>
              <a:t> 发现维生素</a:t>
            </a:r>
            <a:r>
              <a:rPr lang="en-US" altLang="zh-CN" sz="3200" b="1">
                <a:solidFill>
                  <a:srgbClr val="FFFFFF"/>
                </a:solidFill>
                <a:latin typeface="微软雅黑" pitchFamily="34" charset="-122"/>
                <a:ea typeface="微软雅黑" pitchFamily="34" charset="-122"/>
              </a:rPr>
              <a:t>C</a:t>
            </a:r>
            <a:r>
              <a:rPr lang="zh-CN" altLang="en-US" sz="3200" b="1">
                <a:solidFill>
                  <a:srgbClr val="FFFFFF"/>
                </a:solidFill>
                <a:latin typeface="微软雅黑" pitchFamily="34" charset="-122"/>
                <a:ea typeface="微软雅黑" pitchFamily="34" charset="-122"/>
              </a:rPr>
              <a:t>显著提高</a:t>
            </a:r>
            <a:r>
              <a:rPr lang="en-US" altLang="zh-CN" sz="3200" b="1">
                <a:solidFill>
                  <a:srgbClr val="FFFFFF"/>
                </a:solidFill>
                <a:latin typeface="微软雅黑" pitchFamily="34" charset="-122"/>
                <a:ea typeface="微软雅黑" pitchFamily="34" charset="-122"/>
              </a:rPr>
              <a:t>iPS</a:t>
            </a:r>
            <a:r>
              <a:rPr lang="zh-CN" altLang="en-US" sz="3200" b="1">
                <a:solidFill>
                  <a:srgbClr val="FFFFFF"/>
                </a:solidFill>
                <a:latin typeface="微软雅黑" pitchFamily="34" charset="-122"/>
                <a:ea typeface="微软雅黑" pitchFamily="34" charset="-122"/>
              </a:rPr>
              <a:t>诱导效率</a:t>
            </a:r>
          </a:p>
        </p:txBody>
      </p:sp>
      <p:pic>
        <p:nvPicPr>
          <p:cNvPr id="25" name="图片 24" descr="1111.jpg"/>
          <p:cNvPicPr>
            <a:picLocks noChangeAspect="1"/>
          </p:cNvPicPr>
          <p:nvPr/>
        </p:nvPicPr>
        <p:blipFill>
          <a:blip r:embed="rId5" cstate="print"/>
          <a:srcRect/>
          <a:stretch>
            <a:fillRect/>
          </a:stretch>
        </p:blipFill>
        <p:spPr bwMode="auto">
          <a:xfrm>
            <a:off x="8080794" y="332656"/>
            <a:ext cx="739678" cy="750381"/>
          </a:xfrm>
          <a:prstGeom prst="ellipse">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3276600" y="2924175"/>
            <a:ext cx="5472113" cy="324167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3" name="Picture 7" descr="S1934590911X00127_covhighres"/>
          <p:cNvPicPr>
            <a:picLocks noChangeAspect="1" noChangeArrowheads="1"/>
          </p:cNvPicPr>
          <p:nvPr/>
        </p:nvPicPr>
        <p:blipFill>
          <a:blip r:embed="rId2" cstate="print"/>
          <a:srcRect/>
          <a:stretch>
            <a:fillRect/>
          </a:stretch>
        </p:blipFill>
        <p:spPr bwMode="auto">
          <a:xfrm>
            <a:off x="323528" y="2926718"/>
            <a:ext cx="2880320" cy="34546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4" name="Rectangle 11"/>
          <p:cNvSpPr>
            <a:spLocks noChangeArrowheads="1"/>
          </p:cNvSpPr>
          <p:nvPr/>
        </p:nvSpPr>
        <p:spPr bwMode="auto">
          <a:xfrm>
            <a:off x="3563938" y="2803525"/>
            <a:ext cx="4752975" cy="2065338"/>
          </a:xfrm>
          <a:prstGeom prst="rect">
            <a:avLst/>
          </a:prstGeom>
          <a:solidFill>
            <a:schemeClr val="bg1"/>
          </a:solidFill>
          <a:ln w="9525">
            <a:noFill/>
            <a:miter lim="800000"/>
            <a:headEnd/>
            <a:tailEnd/>
          </a:ln>
        </p:spPr>
        <p:txBody>
          <a:bodyPr>
            <a:spAutoFit/>
          </a:bodyPr>
          <a:lstStyle/>
          <a:p>
            <a:pPr algn="just" fontAlgn="auto">
              <a:lnSpc>
                <a:spcPct val="115000"/>
              </a:lnSpc>
              <a:spcBef>
                <a:spcPts val="600"/>
              </a:spcBef>
              <a:spcAft>
                <a:spcPts val="0"/>
              </a:spcAft>
              <a:defRPr/>
            </a:pPr>
            <a:r>
              <a:rPr lang="zh-CN" altLang="en-US" sz="2200" b="1" dirty="0">
                <a:solidFill>
                  <a:schemeClr val="tx1">
                    <a:lumMod val="85000"/>
                    <a:lumOff val="15000"/>
                  </a:schemeClr>
                </a:solidFill>
                <a:latin typeface="楷体" pitchFamily="49" charset="-122"/>
                <a:ea typeface="楷体" pitchFamily="49" charset="-122"/>
              </a:rPr>
              <a:t>斯坦福大学马吕斯</a:t>
            </a:r>
            <a:r>
              <a:rPr lang="en-US" altLang="zh-CN" sz="2200" b="1" dirty="0">
                <a:solidFill>
                  <a:schemeClr val="tx1">
                    <a:lumMod val="85000"/>
                    <a:lumOff val="15000"/>
                  </a:schemeClr>
                </a:solidFill>
                <a:latin typeface="楷体" pitchFamily="49" charset="-122"/>
                <a:ea typeface="楷体" pitchFamily="49" charset="-122"/>
              </a:rPr>
              <a:t>•</a:t>
            </a:r>
            <a:r>
              <a:rPr lang="zh-CN" altLang="en-US" sz="2200" b="1" dirty="0">
                <a:solidFill>
                  <a:schemeClr val="tx1">
                    <a:lumMod val="85000"/>
                    <a:lumOff val="15000"/>
                  </a:schemeClr>
                </a:solidFill>
                <a:latin typeface="楷体" pitchFamily="49" charset="-122"/>
                <a:ea typeface="楷体" pitchFamily="49" charset="-122"/>
              </a:rPr>
              <a:t>魏理格博士：</a:t>
            </a:r>
            <a:endParaRPr lang="en-US" altLang="zh-CN" sz="2200" b="1" dirty="0">
              <a:solidFill>
                <a:schemeClr val="tx1">
                  <a:lumMod val="85000"/>
                  <a:lumOff val="15000"/>
                </a:schemeClr>
              </a:solidFill>
              <a:latin typeface="楷体" pitchFamily="49" charset="-122"/>
              <a:ea typeface="楷体" pitchFamily="49" charset="-122"/>
            </a:endParaRPr>
          </a:p>
          <a:p>
            <a:pPr algn="just" fontAlgn="auto">
              <a:lnSpc>
                <a:spcPct val="115000"/>
              </a:lnSpc>
              <a:spcBef>
                <a:spcPts val="600"/>
              </a:spcBef>
              <a:spcAft>
                <a:spcPts val="0"/>
              </a:spcAft>
              <a:defRPr/>
            </a:pPr>
            <a:r>
              <a:rPr lang="en-US" altLang="zh-CN" sz="2200" dirty="0">
                <a:solidFill>
                  <a:schemeClr val="tx1">
                    <a:lumMod val="85000"/>
                    <a:lumOff val="15000"/>
                  </a:schemeClr>
                </a:solidFill>
                <a:latin typeface="楷体" pitchFamily="49" charset="-122"/>
                <a:ea typeface="楷体" pitchFamily="49" charset="-122"/>
              </a:rPr>
              <a:t>    </a:t>
            </a:r>
            <a:r>
              <a:rPr lang="zh-CN" altLang="en-US" sz="2200" dirty="0">
                <a:solidFill>
                  <a:schemeClr val="tx1">
                    <a:lumMod val="85000"/>
                    <a:lumOff val="15000"/>
                  </a:schemeClr>
                </a:solidFill>
                <a:latin typeface="楷体" pitchFamily="49" charset="-122"/>
                <a:ea typeface="楷体" pitchFamily="49" charset="-122"/>
              </a:rPr>
              <a:t>“这一研究结果是人们试图从分子水平上理解细胞重编程机理的一个里程碑式的发现，对于细胞和再生医学研究具有广泛和深远的意义。”</a:t>
            </a:r>
          </a:p>
        </p:txBody>
      </p:sp>
      <p:sp>
        <p:nvSpPr>
          <p:cNvPr id="25" name="TextBox 24"/>
          <p:cNvSpPr txBox="1"/>
          <p:nvPr/>
        </p:nvSpPr>
        <p:spPr>
          <a:xfrm>
            <a:off x="1979712" y="1844824"/>
            <a:ext cx="5544616" cy="369332"/>
          </a:xfrm>
          <a:prstGeom prst="rect">
            <a:avLst/>
          </a:prstGeom>
          <a:solidFill>
            <a:schemeClr val="bg1"/>
          </a:solidFill>
          <a:ln>
            <a:noFill/>
          </a:ln>
        </p:spPr>
        <p:style>
          <a:lnRef idx="0">
            <a:schemeClr val="dk1"/>
          </a:lnRef>
          <a:fillRef idx="3">
            <a:schemeClr val="dk1"/>
          </a:fillRef>
          <a:effectRef idx="3">
            <a:schemeClr val="dk1"/>
          </a:effectRef>
          <a:fontRef idx="minor">
            <a:schemeClr val="lt1"/>
          </a:fontRef>
        </p:style>
        <p:txBody>
          <a:bodyPr wrap="square">
            <a:spAutoFit/>
          </a:bodyPr>
          <a:lstStyle/>
          <a:p>
            <a:pPr fontAlgn="auto">
              <a:spcBef>
                <a:spcPts val="0"/>
              </a:spcBef>
              <a:spcAft>
                <a:spcPts val="0"/>
              </a:spcAft>
              <a:defRPr/>
            </a:pPr>
            <a:r>
              <a:rPr lang="zh-CN" altLang="en-US" b="1" dirty="0">
                <a:solidFill>
                  <a:srgbClr val="095EE9"/>
                </a:solidFill>
                <a:latin typeface="微软雅黑" pitchFamily="34" charset="-122"/>
                <a:ea typeface="微软雅黑" pitchFamily="34" charset="-122"/>
              </a:rPr>
              <a:t>   被</a:t>
            </a:r>
            <a:r>
              <a:rPr lang="en-US" altLang="zh-CN" b="1" dirty="0">
                <a:solidFill>
                  <a:srgbClr val="095EE9"/>
                </a:solidFill>
                <a:latin typeface="微软雅黑" pitchFamily="34" charset="-122"/>
                <a:ea typeface="微软雅黑" pitchFamily="34" charset="-122"/>
              </a:rPr>
              <a:t>2012</a:t>
            </a:r>
            <a:r>
              <a:rPr lang="zh-CN" altLang="en-US" b="1" dirty="0">
                <a:solidFill>
                  <a:srgbClr val="095EE9"/>
                </a:solidFill>
                <a:latin typeface="微软雅黑" pitchFamily="34" charset="-122"/>
                <a:ea typeface="微软雅黑" pitchFamily="34" charset="-122"/>
              </a:rPr>
              <a:t>年</a:t>
            </a:r>
            <a:r>
              <a:rPr lang="en-US" altLang="zh-CN" b="1" dirty="0">
                <a:solidFill>
                  <a:srgbClr val="095EE9"/>
                </a:solidFill>
                <a:latin typeface="微软雅黑" pitchFamily="34" charset="-122"/>
                <a:ea typeface="微软雅黑" pitchFamily="34" charset="-122"/>
              </a:rPr>
              <a:t>1</a:t>
            </a:r>
            <a:r>
              <a:rPr lang="zh-CN" altLang="en-US" b="1" dirty="0">
                <a:solidFill>
                  <a:srgbClr val="095EE9"/>
                </a:solidFill>
                <a:latin typeface="微软雅黑" pitchFamily="34" charset="-122"/>
                <a:ea typeface="微软雅黑" pitchFamily="34" charset="-122"/>
              </a:rPr>
              <a:t>月</a:t>
            </a:r>
            <a:r>
              <a:rPr lang="en-US" altLang="zh-CN" b="1" dirty="0">
                <a:solidFill>
                  <a:srgbClr val="095EE9"/>
                </a:solidFill>
                <a:latin typeface="微软雅黑" pitchFamily="34" charset="-122"/>
                <a:ea typeface="微软雅黑" pitchFamily="34" charset="-122"/>
              </a:rPr>
              <a:t>4</a:t>
            </a:r>
            <a:r>
              <a:rPr lang="zh-CN" altLang="en-US" b="1" dirty="0">
                <a:solidFill>
                  <a:srgbClr val="095EE9"/>
                </a:solidFill>
                <a:latin typeface="微软雅黑" pitchFamily="34" charset="-122"/>
                <a:ea typeface="微软雅黑" pitchFamily="34" charset="-122"/>
              </a:rPr>
              <a:t>日的</a:t>
            </a:r>
            <a:r>
              <a:rPr lang="en-US" altLang="zh-CN" b="1" dirty="0">
                <a:solidFill>
                  <a:srgbClr val="095EE9"/>
                </a:solidFill>
                <a:latin typeface="微软雅黑" pitchFamily="34" charset="-122"/>
                <a:ea typeface="微软雅黑" pitchFamily="34" charset="-122"/>
              </a:rPr>
              <a:t>《</a:t>
            </a:r>
            <a:r>
              <a:rPr lang="zh-CN" altLang="en-US" b="1" dirty="0">
                <a:solidFill>
                  <a:srgbClr val="095EE9"/>
                </a:solidFill>
                <a:latin typeface="微软雅黑" pitchFamily="34" charset="-122"/>
                <a:ea typeface="微软雅黑" pitchFamily="34" charset="-122"/>
              </a:rPr>
              <a:t>自然 </a:t>
            </a:r>
            <a:r>
              <a:rPr lang="en-US" altLang="zh-CN" b="1" dirty="0">
                <a:solidFill>
                  <a:srgbClr val="095EE9"/>
                </a:solidFill>
                <a:latin typeface="微软雅黑" pitchFamily="34" charset="-122"/>
                <a:ea typeface="微软雅黑" pitchFamily="34" charset="-122"/>
              </a:rPr>
              <a:t>.</a:t>
            </a:r>
            <a:r>
              <a:rPr lang="zh-CN" altLang="en-US" b="1" dirty="0">
                <a:solidFill>
                  <a:srgbClr val="095EE9"/>
                </a:solidFill>
                <a:latin typeface="微软雅黑" pitchFamily="34" charset="-122"/>
                <a:ea typeface="微软雅黑" pitchFamily="34" charset="-122"/>
              </a:rPr>
              <a:t>中国</a:t>
            </a:r>
            <a:r>
              <a:rPr lang="en-US" altLang="zh-CN" b="1" dirty="0">
                <a:solidFill>
                  <a:srgbClr val="095EE9"/>
                </a:solidFill>
                <a:latin typeface="微软雅黑" pitchFamily="34" charset="-122"/>
                <a:ea typeface="微软雅黑" pitchFamily="34" charset="-122"/>
              </a:rPr>
              <a:t>》</a:t>
            </a:r>
            <a:r>
              <a:rPr lang="zh-CN" altLang="en-US" b="1" dirty="0">
                <a:solidFill>
                  <a:srgbClr val="095EE9"/>
                </a:solidFill>
                <a:latin typeface="微软雅黑" pitchFamily="34" charset="-122"/>
                <a:ea typeface="微软雅黑" pitchFamily="34" charset="-122"/>
              </a:rPr>
              <a:t>选为研究亮点</a:t>
            </a:r>
          </a:p>
        </p:txBody>
      </p:sp>
      <p:sp>
        <p:nvSpPr>
          <p:cNvPr id="9" name="矩形 8"/>
          <p:cNvSpPr/>
          <p:nvPr/>
        </p:nvSpPr>
        <p:spPr>
          <a:xfrm>
            <a:off x="250825" y="188640"/>
            <a:ext cx="8642350" cy="122282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848" name="矩形 4"/>
          <p:cNvSpPr>
            <a:spLocks noChangeArrowheads="1"/>
          </p:cNvSpPr>
          <p:nvPr/>
        </p:nvSpPr>
        <p:spPr bwMode="auto">
          <a:xfrm>
            <a:off x="322336" y="314653"/>
            <a:ext cx="8066088" cy="954107"/>
          </a:xfrm>
          <a:prstGeom prst="rect">
            <a:avLst/>
          </a:prstGeom>
          <a:noFill/>
          <a:ln w="9525">
            <a:noFill/>
            <a:miter lim="800000"/>
            <a:headEnd/>
            <a:tailEnd/>
          </a:ln>
        </p:spPr>
        <p:txBody>
          <a:bodyPr>
            <a:spAutoFit/>
          </a:bodyPr>
          <a:lstStyle/>
          <a:p>
            <a:r>
              <a:rPr lang="zh-CN" altLang="en-US" sz="2800" b="1" dirty="0">
                <a:solidFill>
                  <a:srgbClr val="FFFFFF"/>
                </a:solidFill>
                <a:latin typeface="微软雅黑" pitchFamily="34" charset="-122"/>
                <a:ea typeface="微软雅黑" pitchFamily="34" charset="-122"/>
              </a:rPr>
              <a:t>■ 成功破解维生素Ｃ能促进体细胞”变身”                   </a:t>
            </a:r>
            <a:endParaRPr lang="en-US" altLang="zh-CN" sz="2800" b="1" dirty="0">
              <a:solidFill>
                <a:srgbClr val="FFFFFF"/>
              </a:solidFill>
              <a:latin typeface="微软雅黑" pitchFamily="34" charset="-122"/>
              <a:ea typeface="微软雅黑" pitchFamily="34" charset="-122"/>
            </a:endParaRPr>
          </a:p>
          <a:p>
            <a:r>
              <a:rPr lang="en-US" altLang="zh-CN" sz="2800" b="1" dirty="0">
                <a:solidFill>
                  <a:srgbClr val="FFFFFF"/>
                </a:solidFill>
                <a:latin typeface="微软雅黑" pitchFamily="34" charset="-122"/>
                <a:ea typeface="微软雅黑" pitchFamily="34" charset="-122"/>
              </a:rPr>
              <a:t>   </a:t>
            </a:r>
            <a:r>
              <a:rPr lang="zh-CN" altLang="en-US" sz="2800" b="1" dirty="0" smtClean="0">
                <a:solidFill>
                  <a:srgbClr val="FFFFFF"/>
                </a:solidFill>
                <a:latin typeface="微软雅黑" pitchFamily="34" charset="-122"/>
                <a:ea typeface="微软雅黑" pitchFamily="34" charset="-122"/>
              </a:rPr>
              <a:t>诱导</a:t>
            </a:r>
            <a:r>
              <a:rPr lang="zh-CN" altLang="en-US" sz="2800" b="1" dirty="0">
                <a:solidFill>
                  <a:srgbClr val="FFFFFF"/>
                </a:solidFill>
                <a:latin typeface="微软雅黑" pitchFamily="34" charset="-122"/>
                <a:ea typeface="微软雅黑" pitchFamily="34" charset="-122"/>
              </a:rPr>
              <a:t>多能干细胞的分子机制</a:t>
            </a:r>
          </a:p>
        </p:txBody>
      </p:sp>
      <p:pic>
        <p:nvPicPr>
          <p:cNvPr id="14" name="图片 13" descr="1111.jpg"/>
          <p:cNvPicPr>
            <a:picLocks noChangeAspect="1"/>
          </p:cNvPicPr>
          <p:nvPr/>
        </p:nvPicPr>
        <p:blipFill>
          <a:blip r:embed="rId3" cstate="print"/>
          <a:srcRect/>
          <a:stretch>
            <a:fillRect/>
          </a:stretch>
        </p:blipFill>
        <p:spPr bwMode="auto">
          <a:xfrm>
            <a:off x="8028384" y="446371"/>
            <a:ext cx="739678" cy="750381"/>
          </a:xfrm>
          <a:prstGeom prst="ellipse">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5" descr="iPS机理研究取得突破----揭示了形成诱导多能干细胞的重编程过程的启动机制  该成果获得2009年广东省科学技术一等奖，并被科技日报评为2010年度“十大科技新"/>
          <p:cNvPicPr>
            <a:picLocks noChangeAspect="1" noChangeArrowheads="1"/>
          </p:cNvPicPr>
          <p:nvPr/>
        </p:nvPicPr>
        <p:blipFill>
          <a:blip r:embed="rId2" cstate="print"/>
          <a:stretch>
            <a:fillRect/>
          </a:stretch>
        </p:blipFill>
        <p:spPr bwMode="auto">
          <a:xfrm>
            <a:off x="715194" y="2276475"/>
            <a:ext cx="4360862" cy="2592388"/>
          </a:xfrm>
          <a:prstGeom prst="rect">
            <a:avLst/>
          </a:prstGeom>
          <a:ln>
            <a:noFill/>
          </a:ln>
          <a:effectLst>
            <a:outerShdw blurRad="190500" algn="tl" rotWithShape="0">
              <a:srgbClr val="000000">
                <a:alpha val="70000"/>
              </a:srgbClr>
            </a:outerShdw>
          </a:effectLst>
        </p:spPr>
      </p:pic>
      <p:sp>
        <p:nvSpPr>
          <p:cNvPr id="17" name="折角形 16"/>
          <p:cNvSpPr/>
          <p:nvPr/>
        </p:nvSpPr>
        <p:spPr>
          <a:xfrm>
            <a:off x="179388" y="5013325"/>
            <a:ext cx="5761037" cy="1223963"/>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endParaRPr lang="en-US" altLang="zh-CN" b="1" dirty="0">
              <a:solidFill>
                <a:schemeClr val="bg1"/>
              </a:solidFill>
              <a:latin typeface="微软雅黑" pitchFamily="34" charset="-122"/>
              <a:ea typeface="微软雅黑" pitchFamily="34" charset="-122"/>
            </a:endParaRPr>
          </a:p>
          <a:p>
            <a:pPr fontAlgn="auto">
              <a:lnSpc>
                <a:spcPct val="150000"/>
              </a:lnSpc>
              <a:spcBef>
                <a:spcPts val="0"/>
              </a:spcBef>
              <a:spcAft>
                <a:spcPts val="0"/>
              </a:spcAft>
              <a:defRPr/>
            </a:pPr>
            <a:endParaRPr lang="en-US" altLang="zh-CN" b="1" dirty="0">
              <a:solidFill>
                <a:schemeClr val="bg1"/>
              </a:solidFill>
              <a:latin typeface="微软雅黑" pitchFamily="34" charset="-122"/>
              <a:ea typeface="微软雅黑" pitchFamily="34" charset="-122"/>
            </a:endParaRPr>
          </a:p>
          <a:p>
            <a:pPr fontAlgn="auto">
              <a:lnSpc>
                <a:spcPct val="150000"/>
              </a:lnSpc>
              <a:spcBef>
                <a:spcPts val="0"/>
              </a:spcBef>
              <a:spcAft>
                <a:spcPts val="0"/>
              </a:spcAft>
              <a:defRPr/>
            </a:pPr>
            <a:endParaRPr lang="en-US" altLang="zh-CN" b="1" dirty="0">
              <a:solidFill>
                <a:schemeClr val="bg1"/>
              </a:solidFill>
              <a:latin typeface="微软雅黑" pitchFamily="34" charset="-122"/>
              <a:ea typeface="微软雅黑" pitchFamily="34" charset="-122"/>
            </a:endParaRPr>
          </a:p>
          <a:p>
            <a:pPr fontAlgn="auto">
              <a:lnSpc>
                <a:spcPct val="150000"/>
              </a:lnSpc>
              <a:spcBef>
                <a:spcPts val="0"/>
              </a:spcBef>
              <a:spcAft>
                <a:spcPts val="0"/>
              </a:spcAft>
              <a:defRPr/>
            </a:pPr>
            <a:endParaRPr lang="en-US" altLang="zh-CN" b="1" dirty="0">
              <a:solidFill>
                <a:schemeClr val="bg1"/>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b="1" dirty="0">
                <a:solidFill>
                  <a:srgbClr val="C00000"/>
                </a:solidFill>
                <a:latin typeface="微软雅黑" pitchFamily="34" charset="-122"/>
                <a:ea typeface="微软雅黑" pitchFamily="34" charset="-122"/>
              </a:rPr>
              <a:t>● 被</a:t>
            </a:r>
            <a:r>
              <a:rPr lang="en-US" altLang="zh-CN" b="1" dirty="0">
                <a:solidFill>
                  <a:srgbClr val="C00000"/>
                </a:solidFill>
                <a:latin typeface="微软雅黑" pitchFamily="34" charset="-122"/>
                <a:ea typeface="微软雅黑" pitchFamily="34" charset="-122"/>
              </a:rPr>
              <a:t>《</a:t>
            </a:r>
            <a:r>
              <a:rPr lang="zh-CN" altLang="en-US" b="1" dirty="0">
                <a:solidFill>
                  <a:srgbClr val="C00000"/>
                </a:solidFill>
                <a:latin typeface="微软雅黑" pitchFamily="34" charset="-122"/>
                <a:ea typeface="微软雅黑" pitchFamily="34" charset="-122"/>
              </a:rPr>
              <a:t>细胞</a:t>
            </a:r>
            <a:r>
              <a:rPr lang="en-US" altLang="zh-CN" b="1" dirty="0">
                <a:solidFill>
                  <a:srgbClr val="C00000"/>
                </a:solidFill>
                <a:latin typeface="微软雅黑" pitchFamily="34" charset="-122"/>
                <a:ea typeface="微软雅黑" pitchFamily="34" charset="-122"/>
              </a:rPr>
              <a:t>.</a:t>
            </a:r>
            <a:r>
              <a:rPr lang="zh-CN" altLang="en-US" b="1" dirty="0">
                <a:solidFill>
                  <a:srgbClr val="C00000"/>
                </a:solidFill>
                <a:latin typeface="微软雅黑" pitchFamily="34" charset="-122"/>
                <a:ea typeface="微软雅黑" pitchFamily="34" charset="-122"/>
              </a:rPr>
              <a:t>干细胞</a:t>
            </a:r>
            <a:r>
              <a:rPr lang="en-US" altLang="zh-CN" b="1" dirty="0">
                <a:solidFill>
                  <a:srgbClr val="C00000"/>
                </a:solidFill>
                <a:latin typeface="微软雅黑" pitchFamily="34" charset="-122"/>
                <a:ea typeface="微软雅黑" pitchFamily="34" charset="-122"/>
              </a:rPr>
              <a:t>》 </a:t>
            </a:r>
            <a:r>
              <a:rPr lang="zh-CN" altLang="en-US" b="1" dirty="0">
                <a:solidFill>
                  <a:srgbClr val="C00000"/>
                </a:solidFill>
                <a:latin typeface="微软雅黑" pitchFamily="34" charset="-122"/>
                <a:ea typeface="微软雅黑" pitchFamily="34" charset="-122"/>
              </a:rPr>
              <a:t>杂志评为</a:t>
            </a:r>
            <a:r>
              <a:rPr lang="en-US" altLang="zh-CN" b="1" dirty="0">
                <a:solidFill>
                  <a:srgbClr val="C00000"/>
                </a:solidFill>
                <a:latin typeface="微软雅黑" pitchFamily="34" charset="-122"/>
                <a:ea typeface="微软雅黑" pitchFamily="34" charset="-122"/>
              </a:rPr>
              <a:t>6</a:t>
            </a:r>
            <a:r>
              <a:rPr lang="zh-CN" altLang="en-US" b="1" dirty="0">
                <a:solidFill>
                  <a:srgbClr val="C00000"/>
                </a:solidFill>
                <a:latin typeface="微软雅黑" pitchFamily="34" charset="-122"/>
                <a:ea typeface="微软雅黑" pitchFamily="34" charset="-122"/>
              </a:rPr>
              <a:t>篇年度最佳论文之一</a:t>
            </a:r>
            <a:endParaRPr lang="en-US" altLang="zh-CN" b="1" dirty="0">
              <a:solidFill>
                <a:srgbClr val="C00000"/>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b="1" dirty="0">
                <a:solidFill>
                  <a:srgbClr val="C00000"/>
                </a:solidFill>
                <a:latin typeface="微软雅黑" pitchFamily="34" charset="-122"/>
                <a:ea typeface="微软雅黑" pitchFamily="34" charset="-122"/>
              </a:rPr>
              <a:t>● </a:t>
            </a:r>
            <a:r>
              <a:rPr lang="zh-CN" altLang="en-US" b="1" dirty="0">
                <a:solidFill>
                  <a:srgbClr val="095EE9"/>
                </a:solidFill>
                <a:latin typeface="微软雅黑" pitchFamily="34" charset="-122"/>
                <a:ea typeface="微软雅黑" pitchFamily="34" charset="-122"/>
              </a:rPr>
              <a:t>被</a:t>
            </a:r>
            <a:r>
              <a:rPr lang="en-US" altLang="zh-CN" b="1" dirty="0">
                <a:solidFill>
                  <a:srgbClr val="095EE9"/>
                </a:solidFill>
                <a:latin typeface="微软雅黑" pitchFamily="34" charset="-122"/>
                <a:ea typeface="微软雅黑" pitchFamily="34" charset="-122"/>
              </a:rPr>
              <a:t>《</a:t>
            </a:r>
            <a:r>
              <a:rPr lang="zh-CN" altLang="en-US" b="1" dirty="0">
                <a:solidFill>
                  <a:srgbClr val="095EE9"/>
                </a:solidFill>
                <a:latin typeface="微软雅黑" pitchFamily="34" charset="-122"/>
                <a:ea typeface="微软雅黑" pitchFamily="34" charset="-122"/>
              </a:rPr>
              <a:t>科技日报</a:t>
            </a:r>
            <a:r>
              <a:rPr lang="en-US" altLang="zh-CN" b="1" dirty="0">
                <a:solidFill>
                  <a:srgbClr val="095EE9"/>
                </a:solidFill>
                <a:latin typeface="微软雅黑" pitchFamily="34" charset="-122"/>
                <a:ea typeface="微软雅黑" pitchFamily="34" charset="-122"/>
              </a:rPr>
              <a:t>》</a:t>
            </a:r>
            <a:r>
              <a:rPr lang="zh-CN" altLang="en-US" b="1" dirty="0">
                <a:solidFill>
                  <a:srgbClr val="095EE9"/>
                </a:solidFill>
                <a:latin typeface="微软雅黑" pitchFamily="34" charset="-122"/>
                <a:ea typeface="微软雅黑" pitchFamily="34" charset="-122"/>
              </a:rPr>
              <a:t>评为</a:t>
            </a:r>
            <a:r>
              <a:rPr lang="en-US" altLang="zh-CN" b="1" dirty="0">
                <a:solidFill>
                  <a:srgbClr val="095EE9"/>
                </a:solidFill>
                <a:latin typeface="微软雅黑" pitchFamily="34" charset="-122"/>
                <a:ea typeface="微软雅黑" pitchFamily="34" charset="-122"/>
              </a:rPr>
              <a:t>2010</a:t>
            </a:r>
            <a:r>
              <a:rPr lang="zh-CN" altLang="en-US" b="1" dirty="0">
                <a:solidFill>
                  <a:srgbClr val="095EE9"/>
                </a:solidFill>
                <a:latin typeface="微软雅黑" pitchFamily="34" charset="-122"/>
                <a:ea typeface="微软雅黑" pitchFamily="34" charset="-122"/>
              </a:rPr>
              <a:t>年国内</a:t>
            </a:r>
            <a:r>
              <a:rPr lang="en-US" altLang="zh-CN" b="1" dirty="0">
                <a:solidFill>
                  <a:srgbClr val="095EE9"/>
                </a:solidFill>
                <a:latin typeface="微软雅黑" pitchFamily="34" charset="-122"/>
                <a:ea typeface="微软雅黑" pitchFamily="34" charset="-122"/>
              </a:rPr>
              <a:t>10</a:t>
            </a:r>
            <a:r>
              <a:rPr lang="zh-CN" altLang="en-US" b="1" dirty="0">
                <a:solidFill>
                  <a:srgbClr val="095EE9"/>
                </a:solidFill>
                <a:latin typeface="微软雅黑" pitchFamily="34" charset="-122"/>
                <a:ea typeface="微软雅黑" pitchFamily="34" charset="-122"/>
              </a:rPr>
              <a:t>大科技新闻</a:t>
            </a:r>
            <a:endParaRPr lang="en-US" altLang="zh-CN" b="1" dirty="0">
              <a:solidFill>
                <a:srgbClr val="095EE9"/>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b="1" dirty="0">
                <a:solidFill>
                  <a:srgbClr val="C00000"/>
                </a:solidFill>
                <a:latin typeface="微软雅黑" pitchFamily="34" charset="-122"/>
                <a:ea typeface="微软雅黑" pitchFamily="34" charset="-122"/>
              </a:rPr>
              <a:t>● 被誉为诱导多能干细胞机理研究的里程碑突破</a:t>
            </a:r>
          </a:p>
          <a:p>
            <a:pPr fontAlgn="auto">
              <a:lnSpc>
                <a:spcPct val="150000"/>
              </a:lnSpc>
              <a:spcBef>
                <a:spcPts val="0"/>
              </a:spcBef>
              <a:spcAft>
                <a:spcPts val="0"/>
              </a:spcAft>
              <a:defRPr/>
            </a:pPr>
            <a:endParaRPr lang="zh-CN" altLang="en-US" b="1" dirty="0">
              <a:solidFill>
                <a:schemeClr val="bg1"/>
              </a:solidFill>
              <a:latin typeface="微软雅黑" pitchFamily="34" charset="-122"/>
              <a:ea typeface="微软雅黑" pitchFamily="34" charset="-122"/>
            </a:endParaRPr>
          </a:p>
          <a:p>
            <a:pPr fontAlgn="auto">
              <a:lnSpc>
                <a:spcPct val="150000"/>
              </a:lnSpc>
              <a:spcBef>
                <a:spcPts val="0"/>
              </a:spcBef>
              <a:spcAft>
                <a:spcPts val="0"/>
              </a:spcAft>
              <a:defRPr/>
            </a:pPr>
            <a:endParaRPr lang="en-US" altLang="zh-CN" b="1" dirty="0">
              <a:solidFill>
                <a:schemeClr val="bg1"/>
              </a:solidFill>
              <a:latin typeface="微软雅黑" pitchFamily="34" charset="-122"/>
              <a:ea typeface="微软雅黑" pitchFamily="34" charset="-122"/>
            </a:endParaRPr>
          </a:p>
          <a:p>
            <a:pPr fontAlgn="auto">
              <a:lnSpc>
                <a:spcPct val="150000"/>
              </a:lnSpc>
              <a:spcBef>
                <a:spcPts val="0"/>
              </a:spcBef>
              <a:spcAft>
                <a:spcPts val="0"/>
              </a:spcAft>
              <a:defRPr/>
            </a:pPr>
            <a:endParaRPr lang="zh-CN" altLang="en-US" b="1" dirty="0">
              <a:solidFill>
                <a:schemeClr val="bg1"/>
              </a:solidFill>
              <a:latin typeface="微软雅黑" pitchFamily="34" charset="-122"/>
              <a:ea typeface="微软雅黑" pitchFamily="34" charset="-122"/>
            </a:endParaRPr>
          </a:p>
        </p:txBody>
      </p:sp>
      <p:sp>
        <p:nvSpPr>
          <p:cNvPr id="9" name="矩形 8"/>
          <p:cNvSpPr/>
          <p:nvPr/>
        </p:nvSpPr>
        <p:spPr>
          <a:xfrm>
            <a:off x="250825" y="188913"/>
            <a:ext cx="8642350" cy="10080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868" name="矩形 4"/>
          <p:cNvSpPr>
            <a:spLocks noChangeArrowheads="1"/>
          </p:cNvSpPr>
          <p:nvPr/>
        </p:nvSpPr>
        <p:spPr bwMode="auto">
          <a:xfrm>
            <a:off x="250825" y="293688"/>
            <a:ext cx="8066088" cy="831850"/>
          </a:xfrm>
          <a:prstGeom prst="rect">
            <a:avLst/>
          </a:prstGeom>
          <a:noFill/>
          <a:ln w="9525">
            <a:noFill/>
            <a:miter lim="800000"/>
            <a:headEnd/>
            <a:tailEnd/>
          </a:ln>
        </p:spPr>
        <p:txBody>
          <a:bodyPr>
            <a:spAutoFit/>
          </a:bodyPr>
          <a:lstStyle/>
          <a:p>
            <a:r>
              <a:rPr lang="zh-CN" altLang="en-US" sz="4800" b="1">
                <a:solidFill>
                  <a:srgbClr val="FFFFFF"/>
                </a:solidFill>
                <a:latin typeface="微软雅黑" pitchFamily="34" charset="-122"/>
                <a:ea typeface="微软雅黑" pitchFamily="34" charset="-122"/>
              </a:rPr>
              <a:t>■ </a:t>
            </a:r>
            <a:r>
              <a:rPr lang="zh-CN" altLang="en-US" sz="3000" b="1">
                <a:solidFill>
                  <a:srgbClr val="FFFFFF"/>
                </a:solidFill>
                <a:latin typeface="微软雅黑" pitchFamily="34" charset="-122"/>
                <a:ea typeface="微软雅黑" pitchFamily="34" charset="-122"/>
              </a:rPr>
              <a:t>发现</a:t>
            </a:r>
            <a:r>
              <a:rPr lang="en-US" altLang="zh-CN" sz="3000" b="1">
                <a:solidFill>
                  <a:srgbClr val="FFFFFF"/>
                </a:solidFill>
                <a:latin typeface="微软雅黑" pitchFamily="34" charset="-122"/>
                <a:ea typeface="微软雅黑" pitchFamily="34" charset="-122"/>
              </a:rPr>
              <a:t>iPS</a:t>
            </a:r>
            <a:r>
              <a:rPr lang="zh-CN" altLang="en-US" sz="3000" b="1">
                <a:solidFill>
                  <a:srgbClr val="FFFFFF"/>
                </a:solidFill>
                <a:latin typeface="微软雅黑" pitchFamily="34" charset="-122"/>
                <a:ea typeface="微软雅黑" pitchFamily="34" charset="-122"/>
              </a:rPr>
              <a:t>重编程过程中的新细胞生物学机制 </a:t>
            </a:r>
          </a:p>
        </p:txBody>
      </p:sp>
      <p:pic>
        <p:nvPicPr>
          <p:cNvPr id="16" name="图片 15" descr="1111.jpg"/>
          <p:cNvPicPr>
            <a:picLocks noChangeAspect="1"/>
          </p:cNvPicPr>
          <p:nvPr/>
        </p:nvPicPr>
        <p:blipFill>
          <a:blip r:embed="rId3" cstate="print"/>
          <a:srcRect/>
          <a:stretch>
            <a:fillRect/>
          </a:stretch>
        </p:blipFill>
        <p:spPr bwMode="auto">
          <a:xfrm>
            <a:off x="8080794" y="332656"/>
            <a:ext cx="739678" cy="750381"/>
          </a:xfrm>
          <a:prstGeom prst="ellipse">
            <a:avLst/>
          </a:prstGeom>
          <a:noFill/>
          <a:ln w="9525">
            <a:noFill/>
            <a:miter lim="800000"/>
            <a:headEnd/>
            <a:tailEnd/>
          </a:ln>
        </p:spPr>
      </p:pic>
      <p:pic>
        <p:nvPicPr>
          <p:cNvPr id="137218" name="Picture 2" descr="http://www.gibh.cas.cn/xwdt/kydt/201305/W020130527594218622162.jpg"/>
          <p:cNvPicPr>
            <a:picLocks noChangeAspect="1" noChangeArrowheads="1"/>
          </p:cNvPicPr>
          <p:nvPr/>
        </p:nvPicPr>
        <p:blipFill>
          <a:blip r:embed="rId4" cstate="print"/>
          <a:srcRect/>
          <a:stretch>
            <a:fillRect/>
          </a:stretch>
        </p:blipFill>
        <p:spPr bwMode="auto">
          <a:xfrm>
            <a:off x="5867400" y="2852936"/>
            <a:ext cx="3000375" cy="3459162"/>
          </a:xfrm>
          <a:prstGeom prst="rect">
            <a:avLst/>
          </a:prstGeom>
          <a:ln>
            <a:noFill/>
          </a:ln>
          <a:effectLst>
            <a:outerShdw blurRad="292100" dist="139700" dir="2700000" algn="tl" rotWithShape="0">
              <a:srgbClr val="333333">
                <a:alpha val="65000"/>
              </a:srgbClr>
            </a:outerShdw>
          </a:effectLst>
        </p:spPr>
      </p:pic>
      <p:sp>
        <p:nvSpPr>
          <p:cNvPr id="36871" name="矩形 18"/>
          <p:cNvSpPr>
            <a:spLocks noChangeArrowheads="1"/>
          </p:cNvSpPr>
          <p:nvPr/>
        </p:nvSpPr>
        <p:spPr bwMode="auto">
          <a:xfrm>
            <a:off x="1547664" y="1486620"/>
            <a:ext cx="6975475" cy="430212"/>
          </a:xfrm>
          <a:prstGeom prst="rect">
            <a:avLst/>
          </a:prstGeom>
          <a:noFill/>
          <a:ln w="9525">
            <a:noFill/>
            <a:miter lim="800000"/>
            <a:headEnd/>
            <a:tailEnd/>
          </a:ln>
        </p:spPr>
        <p:txBody>
          <a:bodyPr>
            <a:spAutoFit/>
          </a:bodyPr>
          <a:lstStyle/>
          <a:p>
            <a:r>
              <a:rPr lang="zh-CN" altLang="en-US" sz="2200" b="1" dirty="0">
                <a:solidFill>
                  <a:srgbClr val="095EE9"/>
                </a:solidFill>
                <a:latin typeface="微软雅黑" pitchFamily="34" charset="-122"/>
                <a:ea typeface="微软雅黑" pitchFamily="34" charset="-122"/>
              </a:rPr>
              <a:t>揭示</a:t>
            </a:r>
            <a:r>
              <a:rPr lang="en-US" altLang="zh-CN" sz="2200" b="1" dirty="0">
                <a:solidFill>
                  <a:srgbClr val="095EE9"/>
                </a:solidFill>
                <a:latin typeface="微软雅黑" pitchFamily="34" charset="-122"/>
                <a:ea typeface="微软雅黑" pitchFamily="34" charset="-122"/>
              </a:rPr>
              <a:t>IPS</a:t>
            </a:r>
            <a:r>
              <a:rPr lang="zh-CN" altLang="en-US" sz="2200" b="1" dirty="0">
                <a:solidFill>
                  <a:srgbClr val="095EE9"/>
                </a:solidFill>
                <a:latin typeface="微软雅黑" pitchFamily="34" charset="-122"/>
                <a:ea typeface="微软雅黑" pitchFamily="34" charset="-122"/>
              </a:rPr>
              <a:t>诱导过程上皮</a:t>
            </a:r>
            <a:r>
              <a:rPr lang="en-US" altLang="zh-CN" sz="2200" b="1" dirty="0">
                <a:solidFill>
                  <a:srgbClr val="095EE9"/>
                </a:solidFill>
                <a:latin typeface="微软雅黑" pitchFamily="34" charset="-122"/>
                <a:ea typeface="微软雅黑" pitchFamily="34" charset="-122"/>
              </a:rPr>
              <a:t>-----</a:t>
            </a:r>
            <a:r>
              <a:rPr lang="zh-CN" altLang="en-US" sz="2200" b="1" dirty="0">
                <a:solidFill>
                  <a:srgbClr val="095EE9"/>
                </a:solidFill>
                <a:latin typeface="微软雅黑" pitchFamily="34" charset="-122"/>
                <a:ea typeface="微软雅黑" pitchFamily="34" charset="-122"/>
              </a:rPr>
              <a:t>间皮相互转换启始机制</a:t>
            </a:r>
            <a:endParaRPr lang="en-US" altLang="zh-CN" sz="2200" b="1" dirty="0">
              <a:solidFill>
                <a:srgbClr val="095EE9"/>
              </a:solidFill>
              <a:latin typeface="微软雅黑" pitchFamily="34" charset="-122"/>
              <a:ea typeface="微软雅黑" pitchFamily="34" charset="-122"/>
            </a:endParaRPr>
          </a:p>
        </p:txBody>
      </p:sp>
      <p:sp>
        <p:nvSpPr>
          <p:cNvPr id="36872" name="矩形 19"/>
          <p:cNvSpPr>
            <a:spLocks noChangeArrowheads="1"/>
          </p:cNvSpPr>
          <p:nvPr/>
        </p:nvSpPr>
        <p:spPr bwMode="auto">
          <a:xfrm>
            <a:off x="5765800" y="2204864"/>
            <a:ext cx="3198813" cy="400050"/>
          </a:xfrm>
          <a:prstGeom prst="rect">
            <a:avLst/>
          </a:prstGeom>
          <a:noFill/>
          <a:ln w="9525">
            <a:noFill/>
            <a:miter lim="800000"/>
            <a:headEnd/>
            <a:tailEnd/>
          </a:ln>
        </p:spPr>
        <p:txBody>
          <a:bodyPr wrap="none">
            <a:spAutoFit/>
          </a:bodyPr>
          <a:lstStyle/>
          <a:p>
            <a:r>
              <a:rPr lang="en-US" altLang="zh-CN" sz="2000" b="1" i="1" dirty="0">
                <a:latin typeface="微软雅黑" pitchFamily="34" charset="-122"/>
                <a:ea typeface="微软雅黑" pitchFamily="34" charset="-122"/>
              </a:rPr>
              <a:t>《Nature Cell Biology》</a:t>
            </a:r>
            <a:endParaRPr lang="zh-CN" altLang="en-US" sz="2000" b="1" i="1" dirty="0">
              <a:latin typeface="微软雅黑" pitchFamily="34" charset="-122"/>
              <a:ea typeface="微软雅黑" pitchFamily="34" charset="-122"/>
            </a:endParaRPr>
          </a:p>
        </p:txBody>
      </p:sp>
      <p:sp>
        <p:nvSpPr>
          <p:cNvPr id="21" name="矩形 20"/>
          <p:cNvSpPr/>
          <p:nvPr/>
        </p:nvSpPr>
        <p:spPr>
          <a:xfrm>
            <a:off x="250825" y="5084763"/>
            <a:ext cx="5473700" cy="129698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ChangeArrowheads="1"/>
          </p:cNvSpPr>
          <p:nvPr/>
        </p:nvSpPr>
        <p:spPr bwMode="auto">
          <a:xfrm>
            <a:off x="179388" y="1584325"/>
            <a:ext cx="8496300" cy="836613"/>
          </a:xfrm>
          <a:prstGeom prst="rect">
            <a:avLst/>
          </a:prstGeom>
          <a:noFill/>
          <a:ln w="9525">
            <a:noFill/>
            <a:miter lim="800000"/>
            <a:headEnd/>
            <a:tailEnd/>
          </a:ln>
        </p:spPr>
        <p:txBody>
          <a:bodyPr>
            <a:spAutoFit/>
          </a:bodyPr>
          <a:lstStyle/>
          <a:p>
            <a:pPr>
              <a:lnSpc>
                <a:spcPts val="2900"/>
              </a:lnSpc>
            </a:pPr>
            <a:r>
              <a:rPr lang="zh-CN" altLang="en-US" sz="2000" b="1">
                <a:solidFill>
                  <a:srgbClr val="095EE9"/>
                </a:solidFill>
                <a:latin typeface="微软雅黑" pitchFamily="34" charset="-122"/>
                <a:ea typeface="微软雅黑" pitchFamily="34" charset="-122"/>
                <a:cs typeface="华文楷体"/>
              </a:rPr>
              <a:t>■ 该项成果被</a:t>
            </a:r>
            <a:r>
              <a:rPr lang="en-US" altLang="zh-CN" sz="2000" b="1">
                <a:solidFill>
                  <a:srgbClr val="095EE9"/>
                </a:solidFill>
                <a:latin typeface="微软雅黑" pitchFamily="34" charset="-122"/>
                <a:ea typeface="微软雅黑" pitchFamily="34" charset="-122"/>
                <a:cs typeface="华文楷体"/>
              </a:rPr>
              <a:t>《</a:t>
            </a:r>
            <a:r>
              <a:rPr lang="zh-CN" altLang="en-US" sz="2000" b="1">
                <a:solidFill>
                  <a:srgbClr val="095EE9"/>
                </a:solidFill>
                <a:latin typeface="微软雅黑" pitchFamily="34" charset="-122"/>
                <a:ea typeface="微软雅黑" pitchFamily="34" charset="-122"/>
                <a:cs typeface="华文楷体"/>
              </a:rPr>
              <a:t>人民日报</a:t>
            </a:r>
            <a:r>
              <a:rPr lang="en-US" altLang="zh-CN" sz="2000" b="1">
                <a:solidFill>
                  <a:srgbClr val="095EE9"/>
                </a:solidFill>
                <a:latin typeface="微软雅黑" pitchFamily="34" charset="-122"/>
                <a:ea typeface="微软雅黑" pitchFamily="34" charset="-122"/>
                <a:cs typeface="华文楷体"/>
              </a:rPr>
              <a:t>》</a:t>
            </a:r>
            <a:r>
              <a:rPr lang="zh-CN" altLang="en-US" sz="2000" b="1">
                <a:solidFill>
                  <a:srgbClr val="095EE9"/>
                </a:solidFill>
                <a:latin typeface="微软雅黑" pitchFamily="34" charset="-122"/>
                <a:ea typeface="微软雅黑" pitchFamily="34" charset="-122"/>
                <a:cs typeface="华文楷体"/>
              </a:rPr>
              <a:t>头版报道，被路透社、新华社等媒体广泛报道</a:t>
            </a:r>
            <a:endParaRPr lang="en-US" altLang="zh-CN" sz="2000" b="1">
              <a:solidFill>
                <a:srgbClr val="095EE9"/>
              </a:solidFill>
              <a:latin typeface="微软雅黑" pitchFamily="34" charset="-122"/>
              <a:ea typeface="微软雅黑" pitchFamily="34" charset="-122"/>
              <a:cs typeface="华文楷体"/>
            </a:endParaRPr>
          </a:p>
          <a:p>
            <a:pPr>
              <a:lnSpc>
                <a:spcPts val="2900"/>
              </a:lnSpc>
            </a:pPr>
            <a:r>
              <a:rPr lang="zh-CN" altLang="en-US" sz="2000" b="1">
                <a:solidFill>
                  <a:srgbClr val="095EE9"/>
                </a:solidFill>
                <a:latin typeface="微软雅黑" pitchFamily="34" charset="-122"/>
                <a:ea typeface="微软雅黑" pitchFamily="34" charset="-122"/>
                <a:cs typeface="华文楷体"/>
              </a:rPr>
              <a:t>■ 被列为</a:t>
            </a:r>
            <a:r>
              <a:rPr lang="en-US" altLang="zh-CN" sz="2000" b="1">
                <a:solidFill>
                  <a:srgbClr val="095EE9"/>
                </a:solidFill>
                <a:latin typeface="微软雅黑" pitchFamily="34" charset="-122"/>
                <a:ea typeface="微软雅黑" pitchFamily="34" charset="-122"/>
                <a:cs typeface="华文楷体"/>
              </a:rPr>
              <a:t>2012</a:t>
            </a:r>
            <a:r>
              <a:rPr lang="zh-CN" altLang="en-US" sz="2000" b="1">
                <a:solidFill>
                  <a:srgbClr val="095EE9"/>
                </a:solidFill>
                <a:latin typeface="微软雅黑" pitchFamily="34" charset="-122"/>
                <a:ea typeface="微软雅黑" pitchFamily="34" charset="-122"/>
                <a:cs typeface="华文楷体"/>
              </a:rPr>
              <a:t>年中国科学院重大科技成果之一对社会发布</a:t>
            </a:r>
          </a:p>
        </p:txBody>
      </p:sp>
      <p:sp>
        <p:nvSpPr>
          <p:cNvPr id="10" name="矩形 9"/>
          <p:cNvSpPr/>
          <p:nvPr/>
        </p:nvSpPr>
        <p:spPr>
          <a:xfrm>
            <a:off x="250825" y="188913"/>
            <a:ext cx="8642350" cy="10080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7891" name="矩形 4"/>
          <p:cNvSpPr>
            <a:spLocks noChangeArrowheads="1"/>
          </p:cNvSpPr>
          <p:nvPr/>
        </p:nvSpPr>
        <p:spPr bwMode="auto">
          <a:xfrm>
            <a:off x="250825" y="293688"/>
            <a:ext cx="8066088" cy="1292225"/>
          </a:xfrm>
          <a:prstGeom prst="rect">
            <a:avLst/>
          </a:prstGeom>
          <a:noFill/>
          <a:ln w="9525">
            <a:noFill/>
            <a:miter lim="800000"/>
            <a:headEnd/>
            <a:tailEnd/>
          </a:ln>
        </p:spPr>
        <p:txBody>
          <a:bodyPr>
            <a:spAutoFit/>
          </a:bodyPr>
          <a:lstStyle/>
          <a:p>
            <a:r>
              <a:rPr lang="zh-CN" altLang="en-US" sz="4800" b="1">
                <a:solidFill>
                  <a:srgbClr val="FFFFFF"/>
                </a:solidFill>
                <a:latin typeface="微软雅黑" pitchFamily="34" charset="-122"/>
                <a:ea typeface="微软雅黑" pitchFamily="34" charset="-122"/>
              </a:rPr>
              <a:t>■ </a:t>
            </a:r>
            <a:r>
              <a:rPr lang="zh-CN" altLang="en-US" sz="2900" b="1">
                <a:solidFill>
                  <a:srgbClr val="FFFFFF"/>
                </a:solidFill>
                <a:latin typeface="微软雅黑" pitchFamily="34" charset="-122"/>
                <a:ea typeface="微软雅黑" pitchFamily="34" charset="-122"/>
              </a:rPr>
              <a:t>利用病人尿液细胞获得可移植的神经干细胞</a:t>
            </a:r>
          </a:p>
          <a:p>
            <a:endParaRPr lang="zh-CN" altLang="en-US" sz="3000" b="1">
              <a:solidFill>
                <a:srgbClr val="FFFFFF"/>
              </a:solidFill>
              <a:latin typeface="微软雅黑" pitchFamily="34" charset="-122"/>
              <a:ea typeface="微软雅黑" pitchFamily="34" charset="-122"/>
            </a:endParaRPr>
          </a:p>
        </p:txBody>
      </p:sp>
      <p:pic>
        <p:nvPicPr>
          <p:cNvPr id="13" name="图片 12" descr="1111.jpg"/>
          <p:cNvPicPr>
            <a:picLocks noChangeAspect="1"/>
          </p:cNvPicPr>
          <p:nvPr/>
        </p:nvPicPr>
        <p:blipFill>
          <a:blip r:embed="rId2" cstate="print"/>
          <a:srcRect/>
          <a:stretch>
            <a:fillRect/>
          </a:stretch>
        </p:blipFill>
        <p:spPr bwMode="auto">
          <a:xfrm>
            <a:off x="8080794" y="332656"/>
            <a:ext cx="739678" cy="750381"/>
          </a:xfrm>
          <a:prstGeom prst="ellipse">
            <a:avLst/>
          </a:prstGeom>
          <a:noFill/>
          <a:ln w="9525">
            <a:noFill/>
            <a:miter lim="800000"/>
            <a:headEnd/>
            <a:tailEnd/>
          </a:ln>
        </p:spPr>
      </p:pic>
      <p:sp>
        <p:nvSpPr>
          <p:cNvPr id="16" name="Rectangle 11"/>
          <p:cNvSpPr>
            <a:spLocks noChangeArrowheads="1"/>
          </p:cNvSpPr>
          <p:nvPr/>
        </p:nvSpPr>
        <p:spPr bwMode="auto">
          <a:xfrm>
            <a:off x="5003800" y="3100388"/>
            <a:ext cx="3889375" cy="3065462"/>
          </a:xfrm>
          <a:prstGeom prst="rect">
            <a:avLst/>
          </a:prstGeom>
          <a:solidFill>
            <a:schemeClr val="bg1"/>
          </a:solidFill>
          <a:ln w="9525">
            <a:noFill/>
            <a:miter lim="800000"/>
            <a:headEnd/>
            <a:tailEnd/>
          </a:ln>
        </p:spPr>
        <p:txBody>
          <a:bodyPr>
            <a:spAutoFit/>
          </a:bodyPr>
          <a:lstStyle/>
          <a:p>
            <a:pPr algn="just" fontAlgn="auto">
              <a:lnSpc>
                <a:spcPct val="115000"/>
              </a:lnSpc>
              <a:spcBef>
                <a:spcPts val="600"/>
              </a:spcBef>
              <a:spcAft>
                <a:spcPts val="0"/>
              </a:spcAft>
              <a:defRPr/>
            </a:pPr>
            <a:r>
              <a:rPr lang="zh-CN" altLang="en-US" sz="2100" b="1" dirty="0">
                <a:solidFill>
                  <a:schemeClr val="tx1">
                    <a:lumMod val="85000"/>
                    <a:lumOff val="15000"/>
                  </a:schemeClr>
                </a:solidFill>
                <a:latin typeface="楷体" pitchFamily="49" charset="-122"/>
                <a:ea typeface="楷体" pitchFamily="49" charset="-122"/>
              </a:rPr>
              <a:t>美国科学院院士、</a:t>
            </a:r>
            <a:r>
              <a:rPr lang="en-US" altLang="zh-CN" sz="2100" b="1" dirty="0">
                <a:solidFill>
                  <a:schemeClr val="tx1">
                    <a:lumMod val="85000"/>
                    <a:lumOff val="15000"/>
                  </a:schemeClr>
                </a:solidFill>
                <a:latin typeface="楷体" pitchFamily="49" charset="-122"/>
                <a:ea typeface="楷体" pitchFamily="49" charset="-122"/>
              </a:rPr>
              <a:t>Salk </a:t>
            </a:r>
            <a:r>
              <a:rPr lang="zh-CN" altLang="en-US" sz="2100" b="1" dirty="0">
                <a:solidFill>
                  <a:schemeClr val="tx1">
                    <a:lumMod val="85000"/>
                    <a:lumOff val="15000"/>
                  </a:schemeClr>
                </a:solidFill>
                <a:latin typeface="楷体" pitchFamily="49" charset="-122"/>
                <a:ea typeface="楷体" pitchFamily="49" charset="-122"/>
              </a:rPr>
              <a:t>研究所</a:t>
            </a:r>
            <a:r>
              <a:rPr lang="en-US" altLang="zh-CN" sz="2100" b="1" dirty="0">
                <a:solidFill>
                  <a:schemeClr val="tx1">
                    <a:lumMod val="85000"/>
                    <a:lumOff val="15000"/>
                  </a:schemeClr>
                </a:solidFill>
                <a:latin typeface="楷体" pitchFamily="49" charset="-122"/>
                <a:ea typeface="楷体" pitchFamily="49" charset="-122"/>
              </a:rPr>
              <a:t>Fred Rusty Gage </a:t>
            </a:r>
            <a:r>
              <a:rPr lang="zh-CN" altLang="en-US" sz="2100" b="1" dirty="0">
                <a:solidFill>
                  <a:schemeClr val="tx1">
                    <a:lumMod val="85000"/>
                    <a:lumOff val="15000"/>
                  </a:schemeClr>
                </a:solidFill>
                <a:latin typeface="楷体" pitchFamily="49" charset="-122"/>
                <a:ea typeface="楷体" pitchFamily="49" charset="-122"/>
              </a:rPr>
              <a:t>教授</a:t>
            </a:r>
            <a:r>
              <a:rPr lang="en-US" altLang="zh-CN" sz="2100" dirty="0">
                <a:solidFill>
                  <a:schemeClr val="tx1">
                    <a:lumMod val="85000"/>
                    <a:lumOff val="15000"/>
                  </a:schemeClr>
                </a:solidFill>
                <a:latin typeface="楷体" pitchFamily="49" charset="-122"/>
                <a:ea typeface="楷体" pitchFamily="49" charset="-122"/>
              </a:rPr>
              <a:t>:“</a:t>
            </a:r>
            <a:r>
              <a:rPr lang="zh-CN" altLang="en-US" sz="2100" dirty="0">
                <a:solidFill>
                  <a:schemeClr val="tx1">
                    <a:lumMod val="85000"/>
                    <a:lumOff val="15000"/>
                  </a:schemeClr>
                </a:solidFill>
                <a:latin typeface="楷体" pitchFamily="49" charset="-122"/>
                <a:ea typeface="楷体" pitchFamily="49" charset="-122"/>
              </a:rPr>
              <a:t>这是干细胞领域中的一大重要突破，尤其是采用非病毒系统利用病人的尿液细胞体外获得了具有增殖能力和体内外分化能力的神经干细胞，在干细胞领域中具有重要的价值”。</a:t>
            </a:r>
          </a:p>
        </p:txBody>
      </p:sp>
      <p:pic>
        <p:nvPicPr>
          <p:cNvPr id="17" name="图片 24" descr="UiNPC derived neurons MAP2__ staining-1.tif"/>
          <p:cNvPicPr>
            <a:picLocks noChangeAspect="1"/>
          </p:cNvPicPr>
          <p:nvPr/>
        </p:nvPicPr>
        <p:blipFill>
          <a:blip r:embed="rId3" cstate="print"/>
          <a:srcRect/>
          <a:stretch>
            <a:fillRect/>
          </a:stretch>
        </p:blipFill>
        <p:spPr bwMode="auto">
          <a:xfrm>
            <a:off x="395288" y="2833314"/>
            <a:ext cx="4392736" cy="3332536"/>
          </a:xfrm>
          <a:prstGeom prst="rect">
            <a:avLst/>
          </a:prstGeom>
          <a:ln>
            <a:noFill/>
          </a:ln>
          <a:effectLst>
            <a:outerShdw blurRad="292100" dist="139700" dir="2700000" algn="tl" rotWithShape="0">
              <a:srgbClr val="333333">
                <a:alpha val="65000"/>
              </a:srgbClr>
            </a:outerShdw>
          </a:effectLst>
        </p:spPr>
      </p:pic>
      <p:sp>
        <p:nvSpPr>
          <p:cNvPr id="37895" name="矩形 17"/>
          <p:cNvSpPr>
            <a:spLocks noChangeArrowheads="1"/>
          </p:cNvSpPr>
          <p:nvPr/>
        </p:nvSpPr>
        <p:spPr bwMode="auto">
          <a:xfrm>
            <a:off x="5632450" y="2668588"/>
            <a:ext cx="2971800" cy="400050"/>
          </a:xfrm>
          <a:prstGeom prst="rect">
            <a:avLst/>
          </a:prstGeom>
          <a:noFill/>
          <a:ln w="9525">
            <a:noFill/>
            <a:miter lim="800000"/>
            <a:headEnd/>
            <a:tailEnd/>
          </a:ln>
        </p:spPr>
        <p:txBody>
          <a:bodyPr wrap="none">
            <a:spAutoFit/>
          </a:bodyPr>
          <a:lstStyle/>
          <a:p>
            <a:r>
              <a:rPr lang="en-US" altLang="zh-CN" sz="2000" b="1" i="1" dirty="0">
                <a:latin typeface="微软雅黑" pitchFamily="34" charset="-122"/>
                <a:ea typeface="微软雅黑" pitchFamily="34" charset="-122"/>
              </a:rPr>
              <a:t>《 Nature Methods 》</a:t>
            </a:r>
            <a:endParaRPr lang="zh-CN" altLang="en-US" sz="2000" b="1" i="1" dirty="0">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5" descr="1111.jpg"/>
          <p:cNvPicPr>
            <a:picLocks noChangeAspect="1"/>
          </p:cNvPicPr>
          <p:nvPr/>
        </p:nvPicPr>
        <p:blipFill>
          <a:blip r:embed="rId3" cstate="print"/>
          <a:srcRect/>
          <a:stretch>
            <a:fillRect/>
          </a:stretch>
        </p:blipFill>
        <p:spPr bwMode="auto">
          <a:xfrm>
            <a:off x="3849688" y="4591050"/>
            <a:ext cx="1370012" cy="1285875"/>
          </a:xfrm>
          <a:prstGeom prst="rect">
            <a:avLst/>
          </a:prstGeom>
          <a:noFill/>
          <a:ln w="9525">
            <a:noFill/>
            <a:miter lim="800000"/>
            <a:headEnd/>
            <a:tailEnd/>
          </a:ln>
        </p:spPr>
      </p:pic>
      <p:sp>
        <p:nvSpPr>
          <p:cNvPr id="15" name="矩形 14"/>
          <p:cNvSpPr/>
          <p:nvPr/>
        </p:nvSpPr>
        <p:spPr>
          <a:xfrm>
            <a:off x="0" y="1"/>
            <a:ext cx="9144000" cy="4221087"/>
          </a:xfrm>
          <a:prstGeom prst="rect">
            <a:avLst/>
          </a:prstGeom>
          <a:gradFill flip="none" rotWithShape="1">
            <a:gsLst>
              <a:gs pos="0">
                <a:srgbClr val="B80000">
                  <a:shade val="30000"/>
                  <a:satMod val="115000"/>
                </a:srgbClr>
              </a:gs>
              <a:gs pos="50000">
                <a:srgbClr val="B80000">
                  <a:shade val="67500"/>
                  <a:satMod val="115000"/>
                </a:srgbClr>
              </a:gs>
              <a:gs pos="100000">
                <a:srgbClr val="B8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341" name="TextBox 17"/>
          <p:cNvSpPr txBox="1">
            <a:spLocks noChangeArrowheads="1"/>
          </p:cNvSpPr>
          <p:nvPr/>
        </p:nvSpPr>
        <p:spPr bwMode="auto">
          <a:xfrm>
            <a:off x="323850" y="1700808"/>
            <a:ext cx="8820150" cy="1598612"/>
          </a:xfrm>
          <a:prstGeom prst="rect">
            <a:avLst/>
          </a:prstGeom>
          <a:noFill/>
          <a:ln w="9525">
            <a:noFill/>
            <a:miter lim="800000"/>
            <a:headEnd/>
            <a:tailEnd/>
          </a:ln>
        </p:spPr>
        <p:txBody>
          <a:bodyPr>
            <a:spAutoFit/>
          </a:bodyPr>
          <a:lstStyle/>
          <a:p>
            <a:pPr algn="ctr">
              <a:lnSpc>
                <a:spcPts val="6100"/>
              </a:lnSpc>
            </a:pPr>
            <a:r>
              <a:rPr lang="zh-CN" altLang="en-US" sz="3800" b="1" dirty="0">
                <a:solidFill>
                  <a:schemeClr val="bg1"/>
                </a:solidFill>
                <a:latin typeface="微软雅黑" pitchFamily="34" charset="-122"/>
                <a:ea typeface="微软雅黑" pitchFamily="34" charset="-122"/>
              </a:rPr>
              <a:t>中国科学院广州生物医药与健康研究院</a:t>
            </a:r>
            <a:endParaRPr lang="en-US" altLang="zh-CN" sz="3800" b="1" dirty="0">
              <a:solidFill>
                <a:schemeClr val="bg1"/>
              </a:solidFill>
              <a:latin typeface="微软雅黑" pitchFamily="34" charset="-122"/>
              <a:ea typeface="微软雅黑" pitchFamily="34" charset="-122"/>
            </a:endParaRPr>
          </a:p>
          <a:p>
            <a:pPr algn="ctr"/>
            <a:r>
              <a:rPr lang="zh-CN" altLang="en-US" sz="4800" b="1" dirty="0">
                <a:solidFill>
                  <a:srgbClr val="FFFFFF"/>
                </a:solidFill>
                <a:latin typeface="微软雅黑" pitchFamily="34" charset="-122"/>
                <a:ea typeface="微软雅黑" pitchFamily="34" charset="-122"/>
              </a:rPr>
              <a:t>建设发展</a:t>
            </a:r>
            <a:r>
              <a:rPr lang="zh-CN" altLang="en-US" sz="4800" b="1" dirty="0" smtClean="0">
                <a:solidFill>
                  <a:srgbClr val="FFFFFF"/>
                </a:solidFill>
                <a:latin typeface="微软雅黑" pitchFamily="34" charset="-122"/>
                <a:ea typeface="微软雅黑" pitchFamily="34" charset="-122"/>
              </a:rPr>
              <a:t>情况</a:t>
            </a:r>
            <a:endParaRPr lang="zh-CN" altLang="en-US" sz="4800" b="1" dirty="0">
              <a:solidFill>
                <a:srgbClr val="FFFFFF"/>
              </a:solidFill>
              <a:latin typeface="微软雅黑" pitchFamily="34" charset="-122"/>
              <a:ea typeface="微软雅黑" pitchFamily="34" charset="-122"/>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9750" y="5229225"/>
            <a:ext cx="8064500" cy="1208088"/>
          </a:xfrm>
          <a:prstGeom prst="rect">
            <a:avLst/>
          </a:prstGeom>
          <a:solidFill>
            <a:schemeClr val="bg1"/>
          </a:solidFill>
        </p:spPr>
        <p:txBody>
          <a:bodyPr>
            <a:spAutoFit/>
          </a:bodyPr>
          <a:lstStyle/>
          <a:p>
            <a:pPr algn="just" fontAlgn="auto">
              <a:lnSpc>
                <a:spcPts val="2900"/>
              </a:lnSpc>
              <a:spcBef>
                <a:spcPts val="0"/>
              </a:spcBef>
              <a:spcAft>
                <a:spcPts val="0"/>
              </a:spcAft>
              <a:defRPr/>
            </a:pPr>
            <a:r>
              <a:rPr lang="zh-CN" altLang="en-US" sz="2400" dirty="0">
                <a:solidFill>
                  <a:srgbClr val="C00000"/>
                </a:solidFill>
                <a:latin typeface="微软雅黑" pitchFamily="34" charset="-122"/>
                <a:ea typeface="微软雅黑" pitchFamily="34" charset="-122"/>
              </a:rPr>
              <a:t>■ </a:t>
            </a:r>
            <a:r>
              <a:rPr lang="zh-CN" altLang="en-US" sz="2200" dirty="0">
                <a:solidFill>
                  <a:schemeClr val="tx1">
                    <a:lumMod val="85000"/>
                    <a:lumOff val="15000"/>
                  </a:schemeClr>
                </a:solidFill>
                <a:latin typeface="楷体" pitchFamily="49" charset="-122"/>
                <a:ea typeface="楷体" pitchFamily="49" charset="-122"/>
              </a:rPr>
              <a:t>通过人鼠组织重组的培养体系证实了人尿液多能干细胞可被用 </a:t>
            </a:r>
            <a:endParaRPr lang="en-US" altLang="zh-CN" sz="2200" dirty="0">
              <a:solidFill>
                <a:schemeClr val="tx1">
                  <a:lumMod val="85000"/>
                  <a:lumOff val="15000"/>
                </a:schemeClr>
              </a:solidFill>
              <a:latin typeface="楷体" pitchFamily="49" charset="-122"/>
              <a:ea typeface="楷体" pitchFamily="49" charset="-122"/>
            </a:endParaRPr>
          </a:p>
          <a:p>
            <a:pPr algn="just" fontAlgn="auto">
              <a:lnSpc>
                <a:spcPts val="2900"/>
              </a:lnSpc>
              <a:spcBef>
                <a:spcPts val="0"/>
              </a:spcBef>
              <a:spcAft>
                <a:spcPts val="0"/>
              </a:spcAft>
              <a:defRPr/>
            </a:pPr>
            <a:r>
              <a:rPr lang="en-US" altLang="zh-CN" sz="2200" dirty="0">
                <a:solidFill>
                  <a:schemeClr val="tx1">
                    <a:lumMod val="85000"/>
                    <a:lumOff val="15000"/>
                  </a:schemeClr>
                </a:solidFill>
                <a:latin typeface="楷体" pitchFamily="49" charset="-122"/>
                <a:ea typeface="楷体" pitchFamily="49" charset="-122"/>
              </a:rPr>
              <a:t>  </a:t>
            </a:r>
            <a:r>
              <a:rPr lang="zh-CN" altLang="en-US" sz="2200" dirty="0">
                <a:solidFill>
                  <a:schemeClr val="tx1">
                    <a:lumMod val="85000"/>
                    <a:lumOff val="15000"/>
                  </a:schemeClr>
                </a:solidFill>
                <a:latin typeface="楷体" pitchFamily="49" charset="-122"/>
                <a:ea typeface="楷体" pitchFamily="49" charset="-122"/>
              </a:rPr>
              <a:t>于构建再生牙齿。</a:t>
            </a:r>
            <a:endParaRPr lang="en-US" altLang="zh-CN" sz="2200" dirty="0">
              <a:solidFill>
                <a:schemeClr val="tx1">
                  <a:lumMod val="85000"/>
                  <a:lumOff val="15000"/>
                </a:schemeClr>
              </a:solidFill>
              <a:latin typeface="楷体" pitchFamily="49" charset="-122"/>
              <a:ea typeface="楷体" pitchFamily="49" charset="-122"/>
            </a:endParaRPr>
          </a:p>
          <a:p>
            <a:pPr algn="just" fontAlgn="auto">
              <a:lnSpc>
                <a:spcPts val="2900"/>
              </a:lnSpc>
              <a:spcBef>
                <a:spcPts val="0"/>
              </a:spcBef>
              <a:spcAft>
                <a:spcPts val="0"/>
              </a:spcAft>
              <a:defRPr/>
            </a:pPr>
            <a:r>
              <a:rPr lang="zh-CN" altLang="en-US" sz="2400" dirty="0">
                <a:solidFill>
                  <a:srgbClr val="C00000"/>
                </a:solidFill>
                <a:latin typeface="微软雅黑" pitchFamily="34" charset="-122"/>
                <a:ea typeface="微软雅黑" pitchFamily="34" charset="-122"/>
              </a:rPr>
              <a:t>■ </a:t>
            </a:r>
            <a:r>
              <a:rPr lang="zh-CN" altLang="en-US" sz="2200" b="1" dirty="0">
                <a:solidFill>
                  <a:srgbClr val="C00000"/>
                </a:solidFill>
                <a:latin typeface="微软雅黑" pitchFamily="34" charset="-122"/>
                <a:ea typeface="微软雅黑" pitchFamily="34" charset="-122"/>
              </a:rPr>
              <a:t>这是科学家首次利用人诱导多能干细胞获得成型的再生器官。</a:t>
            </a:r>
          </a:p>
        </p:txBody>
      </p:sp>
      <p:pic>
        <p:nvPicPr>
          <p:cNvPr id="9" name="图片 8" descr="W020130731662761205843.jpg"/>
          <p:cNvPicPr>
            <a:picLocks noChangeAspect="1"/>
          </p:cNvPicPr>
          <p:nvPr/>
        </p:nvPicPr>
        <p:blipFill>
          <a:blip r:embed="rId2" cstate="print"/>
          <a:stretch>
            <a:fillRect/>
          </a:stretch>
        </p:blipFill>
        <p:spPr>
          <a:xfrm>
            <a:off x="395536" y="1916832"/>
            <a:ext cx="4392488" cy="29656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矩形 10"/>
          <p:cNvSpPr/>
          <p:nvPr/>
        </p:nvSpPr>
        <p:spPr>
          <a:xfrm>
            <a:off x="250825" y="188913"/>
            <a:ext cx="8642350" cy="10080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2" name="图片 11" descr="1111.jpg"/>
          <p:cNvPicPr>
            <a:picLocks noChangeAspect="1"/>
          </p:cNvPicPr>
          <p:nvPr/>
        </p:nvPicPr>
        <p:blipFill>
          <a:blip r:embed="rId3" cstate="print"/>
          <a:srcRect/>
          <a:stretch>
            <a:fillRect/>
          </a:stretch>
        </p:blipFill>
        <p:spPr bwMode="auto">
          <a:xfrm>
            <a:off x="8080794" y="332656"/>
            <a:ext cx="739678" cy="750381"/>
          </a:xfrm>
          <a:prstGeom prst="ellipse">
            <a:avLst/>
          </a:prstGeom>
          <a:noFill/>
          <a:ln w="9525">
            <a:noFill/>
            <a:miter lim="800000"/>
            <a:headEnd/>
            <a:tailEnd/>
          </a:ln>
        </p:spPr>
      </p:pic>
      <p:sp>
        <p:nvSpPr>
          <p:cNvPr id="40965" name="矩形 4"/>
          <p:cNvSpPr>
            <a:spLocks noChangeArrowheads="1"/>
          </p:cNvSpPr>
          <p:nvPr/>
        </p:nvSpPr>
        <p:spPr bwMode="auto">
          <a:xfrm>
            <a:off x="179388" y="260350"/>
            <a:ext cx="7705725" cy="1754188"/>
          </a:xfrm>
          <a:prstGeom prst="rect">
            <a:avLst/>
          </a:prstGeom>
          <a:noFill/>
          <a:ln w="9525">
            <a:noFill/>
            <a:miter lim="800000"/>
            <a:headEnd/>
            <a:tailEnd/>
          </a:ln>
        </p:spPr>
        <p:txBody>
          <a:bodyPr>
            <a:spAutoFit/>
          </a:bodyPr>
          <a:lstStyle/>
          <a:p>
            <a:r>
              <a:rPr lang="zh-CN" altLang="en-US" sz="2800" b="1">
                <a:solidFill>
                  <a:srgbClr val="FFFFFF"/>
                </a:solidFill>
                <a:latin typeface="微软雅黑" pitchFamily="34" charset="-122"/>
                <a:ea typeface="微软雅黑" pitchFamily="34" charset="-122"/>
              </a:rPr>
              <a:t> </a:t>
            </a:r>
            <a:r>
              <a:rPr lang="zh-CN" altLang="en-US" sz="4800" b="1">
                <a:solidFill>
                  <a:srgbClr val="FFFFFF"/>
                </a:solidFill>
                <a:latin typeface="微软雅黑" pitchFamily="34" charset="-122"/>
                <a:ea typeface="微软雅黑" pitchFamily="34" charset="-122"/>
              </a:rPr>
              <a:t>■ </a:t>
            </a:r>
            <a:r>
              <a:rPr lang="zh-CN" altLang="en-US" sz="3000" b="1">
                <a:solidFill>
                  <a:srgbClr val="FFFFFF"/>
                </a:solidFill>
                <a:latin typeface="微软雅黑" pitchFamily="34" charset="-122"/>
                <a:ea typeface="微软雅黑" pitchFamily="34" charset="-122"/>
              </a:rPr>
              <a:t>利用人尿液诱导多能干细胞获得再生牙齿</a:t>
            </a:r>
          </a:p>
          <a:p>
            <a:endParaRPr lang="zh-CN" altLang="en-US" sz="3000" b="1">
              <a:solidFill>
                <a:srgbClr val="FFFFFF"/>
              </a:solidFill>
              <a:latin typeface="微软雅黑" pitchFamily="34" charset="-122"/>
              <a:ea typeface="微软雅黑" pitchFamily="34" charset="-122"/>
            </a:endParaRPr>
          </a:p>
          <a:p>
            <a:endParaRPr lang="zh-CN" altLang="en-US" sz="3000" b="1">
              <a:solidFill>
                <a:srgbClr val="FFFFFF"/>
              </a:solidFill>
              <a:latin typeface="微软雅黑" pitchFamily="34" charset="-122"/>
              <a:ea typeface="微软雅黑" pitchFamily="34" charset="-122"/>
            </a:endParaRPr>
          </a:p>
        </p:txBody>
      </p:sp>
      <p:pic>
        <p:nvPicPr>
          <p:cNvPr id="132098" name="Picture 2" descr="http://www.gibh.cas.cn/xwdt/mtbd/201308/W020130802420347620054.jpg"/>
          <p:cNvPicPr>
            <a:picLocks noChangeAspect="1" noChangeArrowheads="1"/>
          </p:cNvPicPr>
          <p:nvPr/>
        </p:nvPicPr>
        <p:blipFill>
          <a:blip r:embed="rId4" cstate="print"/>
          <a:srcRect/>
          <a:stretch>
            <a:fillRect/>
          </a:stretch>
        </p:blipFill>
        <p:spPr bwMode="auto">
          <a:xfrm>
            <a:off x="4788024" y="1988840"/>
            <a:ext cx="4104456" cy="2839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矩形 74"/>
          <p:cNvSpPr>
            <a:spLocks noChangeArrowheads="1"/>
          </p:cNvSpPr>
          <p:nvPr/>
        </p:nvSpPr>
        <p:spPr bwMode="auto">
          <a:xfrm>
            <a:off x="540519" y="5013176"/>
            <a:ext cx="8135937" cy="1292225"/>
          </a:xfrm>
          <a:prstGeom prst="rect">
            <a:avLst/>
          </a:prstGeom>
          <a:noFill/>
          <a:ln w="28575">
            <a:solidFill>
              <a:schemeClr val="bg1">
                <a:lumMod val="65000"/>
              </a:schemeClr>
            </a:solidFill>
            <a:miter lim="800000"/>
            <a:headEnd/>
            <a:tailEnd/>
          </a:ln>
        </p:spPr>
        <p:txBody>
          <a:bodyPr>
            <a:spAutoFit/>
          </a:bodyPr>
          <a:lstStyle/>
          <a:p>
            <a:pPr marL="285750" indent="-285750">
              <a:spcAft>
                <a:spcPts val="1200"/>
              </a:spcAft>
              <a:buClr>
                <a:srgbClr val="36B2E6"/>
              </a:buClr>
            </a:pPr>
            <a:r>
              <a:rPr lang="zh-CN" altLang="en-US" sz="2400" dirty="0">
                <a:solidFill>
                  <a:srgbClr val="C00000"/>
                </a:solidFill>
                <a:latin typeface="微软雅黑" pitchFamily="34" charset="-122"/>
                <a:ea typeface="微软雅黑" pitchFamily="34" charset="-122"/>
              </a:rPr>
              <a:t>■</a:t>
            </a:r>
            <a:r>
              <a:rPr lang="zh-CN" altLang="en-US" sz="2400" dirty="0">
                <a:latin typeface="微软雅黑" pitchFamily="34" charset="-122"/>
                <a:ea typeface="微软雅黑" pitchFamily="34" charset="-122"/>
              </a:rPr>
              <a:t>  </a:t>
            </a:r>
            <a:r>
              <a:rPr lang="zh-CN" altLang="en-US" sz="2000" b="1" dirty="0">
                <a:solidFill>
                  <a:srgbClr val="C00000"/>
                </a:solidFill>
                <a:latin typeface="微软雅黑" pitchFamily="34" charset="-122"/>
                <a:ea typeface="微软雅黑" pitchFamily="34" charset="-122"/>
              </a:rPr>
              <a:t>将拓展人们对糖尿病、癌症以及神经退行性疾病等代谢疾病中细胞重如何影响细胞命运的认识</a:t>
            </a:r>
            <a:endParaRPr lang="en-US" altLang="zh-CN" sz="2000" b="1" dirty="0">
              <a:solidFill>
                <a:srgbClr val="C00000"/>
              </a:solidFill>
              <a:latin typeface="微软雅黑" pitchFamily="34" charset="-122"/>
              <a:ea typeface="微软雅黑" pitchFamily="34" charset="-122"/>
            </a:endParaRPr>
          </a:p>
          <a:p>
            <a:pPr marL="285750" indent="-285750">
              <a:spcAft>
                <a:spcPts val="1200"/>
              </a:spcAft>
              <a:buClr>
                <a:srgbClr val="36B2E6"/>
              </a:buClr>
            </a:pPr>
            <a:r>
              <a:rPr lang="zh-CN" altLang="en-US" sz="2400" dirty="0">
                <a:solidFill>
                  <a:srgbClr val="C00000"/>
                </a:solidFill>
                <a:latin typeface="微软雅黑" pitchFamily="34" charset="-122"/>
                <a:ea typeface="微软雅黑" pitchFamily="34" charset="-122"/>
              </a:rPr>
              <a:t>■</a:t>
            </a:r>
            <a:r>
              <a:rPr lang="zh-CN" altLang="en-US" sz="2000" dirty="0">
                <a:solidFill>
                  <a:srgbClr val="C00000"/>
                </a:solidFill>
                <a:latin typeface="微软雅黑" pitchFamily="34" charset="-122"/>
                <a:ea typeface="微软雅黑" pitchFamily="34" charset="-122"/>
              </a:rPr>
              <a:t>  </a:t>
            </a:r>
            <a:r>
              <a:rPr lang="zh-CN" altLang="en-US" sz="2000" b="1" dirty="0">
                <a:solidFill>
                  <a:srgbClr val="C00000"/>
                </a:solidFill>
                <a:latin typeface="微软雅黑" pitchFamily="34" charset="-122"/>
                <a:ea typeface="微软雅黑" pitchFamily="34" charset="-122"/>
              </a:rPr>
              <a:t>为寻找新的治疗手段提供有力依据</a:t>
            </a:r>
            <a:endParaRPr lang="en-US" altLang="zh-CN" sz="2000" b="1" dirty="0">
              <a:solidFill>
                <a:srgbClr val="C00000"/>
              </a:solidFill>
              <a:latin typeface="微软雅黑" pitchFamily="34" charset="-122"/>
              <a:ea typeface="微软雅黑" pitchFamily="34" charset="-122"/>
            </a:endParaRPr>
          </a:p>
        </p:txBody>
      </p:sp>
      <p:sp>
        <p:nvSpPr>
          <p:cNvPr id="9" name="矩形 8"/>
          <p:cNvSpPr/>
          <p:nvPr/>
        </p:nvSpPr>
        <p:spPr>
          <a:xfrm>
            <a:off x="250825" y="188913"/>
            <a:ext cx="8642350" cy="10080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0" name="图片 9" descr="1111.jpg"/>
          <p:cNvPicPr>
            <a:picLocks noChangeAspect="1"/>
          </p:cNvPicPr>
          <p:nvPr/>
        </p:nvPicPr>
        <p:blipFill>
          <a:blip r:embed="rId2" cstate="print"/>
          <a:srcRect/>
          <a:stretch>
            <a:fillRect/>
          </a:stretch>
        </p:blipFill>
        <p:spPr bwMode="auto">
          <a:xfrm>
            <a:off x="8080794" y="332656"/>
            <a:ext cx="739678" cy="750381"/>
          </a:xfrm>
          <a:prstGeom prst="ellipse">
            <a:avLst/>
          </a:prstGeom>
          <a:noFill/>
          <a:ln w="9525">
            <a:noFill/>
            <a:miter lim="800000"/>
            <a:headEnd/>
            <a:tailEnd/>
          </a:ln>
        </p:spPr>
      </p:pic>
      <p:sp>
        <p:nvSpPr>
          <p:cNvPr id="84997" name="矩形 4"/>
          <p:cNvSpPr>
            <a:spLocks noChangeArrowheads="1"/>
          </p:cNvSpPr>
          <p:nvPr/>
        </p:nvSpPr>
        <p:spPr bwMode="auto">
          <a:xfrm>
            <a:off x="179388" y="457200"/>
            <a:ext cx="8137525" cy="523875"/>
          </a:xfrm>
          <a:prstGeom prst="rect">
            <a:avLst/>
          </a:prstGeom>
          <a:noFill/>
          <a:ln w="9525">
            <a:noFill/>
            <a:miter lim="800000"/>
            <a:headEnd/>
            <a:tailEnd/>
          </a:ln>
        </p:spPr>
        <p:txBody>
          <a:bodyPr>
            <a:spAutoFit/>
          </a:bodyPr>
          <a:lstStyle/>
          <a:p>
            <a:r>
              <a:rPr lang="zh-CN" altLang="en-US" sz="2800" b="1" dirty="0">
                <a:solidFill>
                  <a:srgbClr val="FFFFFF"/>
                </a:solidFill>
                <a:latin typeface="微软雅黑" pitchFamily="34" charset="-122"/>
                <a:ea typeface="微软雅黑" pitchFamily="34" charset="-122"/>
              </a:rPr>
              <a:t> ■ 发现重编程中细胞重塑的关键作用和调节机制</a:t>
            </a:r>
          </a:p>
        </p:txBody>
      </p:sp>
      <p:sp>
        <p:nvSpPr>
          <p:cNvPr id="84998" name="矩形 5"/>
          <p:cNvSpPr>
            <a:spLocks noChangeArrowheads="1"/>
          </p:cNvSpPr>
          <p:nvPr/>
        </p:nvSpPr>
        <p:spPr bwMode="auto">
          <a:xfrm>
            <a:off x="468313" y="1557338"/>
            <a:ext cx="4464050" cy="2722562"/>
          </a:xfrm>
          <a:prstGeom prst="rect">
            <a:avLst/>
          </a:prstGeom>
          <a:noFill/>
          <a:ln w="38100">
            <a:noFill/>
            <a:miter lim="800000"/>
            <a:headEnd/>
            <a:tailEnd/>
          </a:ln>
        </p:spPr>
        <p:txBody>
          <a:bodyPr>
            <a:spAutoFit/>
          </a:bodyPr>
          <a:lstStyle/>
          <a:p>
            <a:pPr marL="285750" indent="-285750">
              <a:lnSpc>
                <a:spcPct val="150000"/>
              </a:lnSpc>
              <a:spcAft>
                <a:spcPts val="1200"/>
              </a:spcAft>
              <a:buClr>
                <a:srgbClr val="36B2E6"/>
              </a:buClr>
            </a:pPr>
            <a:r>
              <a:rPr lang="zh-CN" altLang="en-US" sz="2400" b="1" dirty="0">
                <a:solidFill>
                  <a:srgbClr val="C00000"/>
                </a:solidFill>
                <a:latin typeface="微软雅黑" pitchFamily="34" charset="-122"/>
                <a:ea typeface="微软雅黑" pitchFamily="34" charset="-122"/>
              </a:rPr>
              <a:t>■</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自然</a:t>
            </a:r>
            <a:r>
              <a:rPr lang="en-US" altLang="zh-CN" sz="2200" dirty="0">
                <a:latin typeface="微软雅黑" pitchFamily="34" charset="-122"/>
                <a:ea typeface="微软雅黑" pitchFamily="34" charset="-122"/>
              </a:rPr>
              <a:t>-</a:t>
            </a:r>
            <a:r>
              <a:rPr lang="zh-CN" altLang="en-US" sz="2200" dirty="0">
                <a:latin typeface="微软雅黑" pitchFamily="34" charset="-122"/>
                <a:ea typeface="微软雅黑" pitchFamily="34" charset="-122"/>
              </a:rPr>
              <a:t>细胞生物学</a:t>
            </a:r>
            <a:r>
              <a:rPr lang="en-US" altLang="zh-CN" sz="2200" dirty="0">
                <a:latin typeface="微软雅黑" pitchFamily="34" charset="-122"/>
                <a:ea typeface="微软雅黑" pitchFamily="34" charset="-122"/>
              </a:rPr>
              <a:t>》</a:t>
            </a:r>
            <a:r>
              <a:rPr lang="en-US" altLang="zh-CN" sz="2400" dirty="0">
                <a:latin typeface="Calibri" pitchFamily="34" charset="0"/>
              </a:rPr>
              <a:t> </a:t>
            </a:r>
            <a:r>
              <a:rPr lang="zh-CN" altLang="en-US" sz="2400" b="1" i="1" dirty="0">
                <a:latin typeface="Times New Roman" pitchFamily="18" charset="0"/>
                <a:cs typeface="Times New Roman" pitchFamily="18" charset="0"/>
              </a:rPr>
              <a:t>（</a:t>
            </a:r>
            <a:r>
              <a:rPr lang="en-US" altLang="zh-CN" sz="2400" b="1" i="1" dirty="0">
                <a:latin typeface="Times New Roman" pitchFamily="18" charset="0"/>
                <a:cs typeface="Times New Roman" pitchFamily="18" charset="0"/>
              </a:rPr>
              <a:t>Nature Cell Biology</a:t>
            </a:r>
            <a:r>
              <a:rPr lang="zh-CN" altLang="en-US" sz="2400" b="1" i="1" dirty="0">
                <a:latin typeface="Times New Roman" pitchFamily="18" charset="0"/>
                <a:cs typeface="Times New Roman" pitchFamily="18" charset="0"/>
              </a:rPr>
              <a:t>）</a:t>
            </a:r>
            <a:r>
              <a:rPr lang="zh-CN" altLang="en-US" sz="2200" dirty="0">
                <a:latin typeface="微软雅黑" pitchFamily="34" charset="-122"/>
                <a:ea typeface="微软雅黑" pitchFamily="34" charset="-122"/>
              </a:rPr>
              <a:t>发表了最新研究成果“自噬和雷帕霉素靶蛋白复合物</a:t>
            </a:r>
            <a:r>
              <a:rPr lang="en-US" altLang="zh-CN" sz="2200" dirty="0">
                <a:latin typeface="微软雅黑" pitchFamily="34" charset="-122"/>
                <a:ea typeface="微软雅黑" pitchFamily="34" charset="-122"/>
              </a:rPr>
              <a:t>I</a:t>
            </a:r>
            <a:r>
              <a:rPr lang="zh-CN" altLang="en-US" sz="2200" dirty="0">
                <a:latin typeface="微软雅黑" pitchFamily="34" charset="-122"/>
                <a:ea typeface="微软雅黑" pitchFamily="34" charset="-122"/>
              </a:rPr>
              <a:t>（</a:t>
            </a:r>
            <a:r>
              <a:rPr lang="en-US" altLang="zh-CN" sz="2200" dirty="0">
                <a:latin typeface="微软雅黑" pitchFamily="34" charset="-122"/>
                <a:ea typeface="微软雅黑" pitchFamily="34" charset="-122"/>
              </a:rPr>
              <a:t>mTORC1</a:t>
            </a:r>
            <a:r>
              <a:rPr lang="zh-CN" altLang="en-US" sz="2200" dirty="0">
                <a:latin typeface="微软雅黑" pitchFamily="34" charset="-122"/>
                <a:ea typeface="微软雅黑" pitchFamily="34" charset="-122"/>
              </a:rPr>
              <a:t>）调控体细胞重编程的随机阶段”。</a:t>
            </a:r>
            <a:endParaRPr lang="en-US" altLang="zh-CN" sz="2200" dirty="0">
              <a:latin typeface="微软雅黑" pitchFamily="34" charset="-122"/>
              <a:ea typeface="微软雅黑" pitchFamily="34" charset="-122"/>
            </a:endParaRPr>
          </a:p>
        </p:txBody>
      </p:sp>
      <p:pic>
        <p:nvPicPr>
          <p:cNvPr id="8" name="图片 7" descr="Macintosh HD:工作:Autophagy:Final submission:Scheme:Scheme.jpg"/>
          <p:cNvPicPr/>
          <p:nvPr/>
        </p:nvPicPr>
        <p:blipFill>
          <a:blip r:embed="rId3" cstate="print"/>
          <a:srcRect/>
          <a:stretch>
            <a:fillRect/>
          </a:stretch>
        </p:blipFill>
        <p:spPr bwMode="auto">
          <a:xfrm>
            <a:off x="5292725" y="1647825"/>
            <a:ext cx="3240088" cy="30051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49447" y="1340768"/>
            <a:ext cx="5202673"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r>
              <a:rPr kumimoji="1" lang="zh-CN" altLang="en-US" sz="2000" dirty="0" smtClean="0">
                <a:solidFill>
                  <a:prstClr val="black"/>
                </a:solidFill>
                <a:latin typeface="黑体"/>
                <a:ea typeface="黑体"/>
                <a:cs typeface="黑体"/>
              </a:rPr>
              <a:t>发现抑制</a:t>
            </a:r>
            <a:r>
              <a:rPr kumimoji="1" lang="en-US" altLang="zh-CN" sz="2000" dirty="0" smtClean="0">
                <a:solidFill>
                  <a:prstClr val="black"/>
                </a:solidFill>
                <a:latin typeface="黑体"/>
                <a:ea typeface="黑体"/>
                <a:cs typeface="黑体"/>
              </a:rPr>
              <a:t>c-Jun</a:t>
            </a:r>
            <a:r>
              <a:rPr kumimoji="1" lang="zh-CN" altLang="en-US" sz="2000" dirty="0" smtClean="0">
                <a:solidFill>
                  <a:prstClr val="black"/>
                </a:solidFill>
                <a:latin typeface="黑体"/>
                <a:ea typeface="黑体"/>
                <a:cs typeface="黑体"/>
              </a:rPr>
              <a:t>活性可替代重编程因子</a:t>
            </a:r>
            <a:r>
              <a:rPr kumimoji="1" lang="en-US" altLang="zh-CN" sz="2000" dirty="0" smtClean="0">
                <a:solidFill>
                  <a:prstClr val="black"/>
                </a:solidFill>
                <a:latin typeface="黑体"/>
                <a:ea typeface="黑体"/>
                <a:cs typeface="黑体"/>
              </a:rPr>
              <a:t>Oct4</a:t>
            </a:r>
            <a:endParaRPr kumimoji="1" lang="zh-CN" altLang="en-US" sz="2000" dirty="0">
              <a:solidFill>
                <a:prstClr val="black"/>
              </a:solidFill>
              <a:latin typeface="黑体"/>
              <a:ea typeface="黑体"/>
              <a:cs typeface="黑体"/>
            </a:endParaRPr>
          </a:p>
        </p:txBody>
      </p:sp>
      <p:cxnSp>
        <p:nvCxnSpPr>
          <p:cNvPr id="11" name="直线连接符 10"/>
          <p:cNvCxnSpPr/>
          <p:nvPr/>
        </p:nvCxnSpPr>
        <p:spPr>
          <a:xfrm>
            <a:off x="5076056" y="3284984"/>
            <a:ext cx="0" cy="2855441"/>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2" name="图片 1"/>
          <p:cNvPicPr>
            <a:picLocks noChangeAspect="1"/>
          </p:cNvPicPr>
          <p:nvPr/>
        </p:nvPicPr>
        <p:blipFill>
          <a:blip r:embed="rId2" cstate="print"/>
          <a:stretch>
            <a:fillRect/>
          </a:stretch>
        </p:blipFill>
        <p:spPr>
          <a:xfrm>
            <a:off x="539552" y="3103896"/>
            <a:ext cx="1759438" cy="1549240"/>
          </a:xfrm>
          <a:prstGeom prst="rect">
            <a:avLst/>
          </a:prstGeom>
        </p:spPr>
      </p:pic>
      <p:pic>
        <p:nvPicPr>
          <p:cNvPr id="5" name="图片 4"/>
          <p:cNvPicPr>
            <a:picLocks noChangeAspect="1"/>
          </p:cNvPicPr>
          <p:nvPr/>
        </p:nvPicPr>
        <p:blipFill>
          <a:blip r:embed="rId3" cstate="print"/>
          <a:stretch>
            <a:fillRect/>
          </a:stretch>
        </p:blipFill>
        <p:spPr>
          <a:xfrm>
            <a:off x="2915816" y="2969282"/>
            <a:ext cx="1656184" cy="1755862"/>
          </a:xfrm>
          <a:prstGeom prst="rect">
            <a:avLst/>
          </a:prstGeom>
        </p:spPr>
      </p:pic>
      <p:pic>
        <p:nvPicPr>
          <p:cNvPr id="6" name="图片 5"/>
          <p:cNvPicPr>
            <a:picLocks noChangeAspect="1"/>
          </p:cNvPicPr>
          <p:nvPr/>
        </p:nvPicPr>
        <p:blipFill>
          <a:blip r:embed="rId4" cstate="print"/>
          <a:stretch>
            <a:fillRect/>
          </a:stretch>
        </p:blipFill>
        <p:spPr>
          <a:xfrm>
            <a:off x="1840110" y="4784037"/>
            <a:ext cx="1507754" cy="1669299"/>
          </a:xfrm>
          <a:prstGeom prst="rect">
            <a:avLst/>
          </a:prstGeom>
        </p:spPr>
      </p:pic>
      <p:pic>
        <p:nvPicPr>
          <p:cNvPr id="12" name="图片 6"/>
          <p:cNvPicPr>
            <a:picLocks noChangeAspect="1"/>
          </p:cNvPicPr>
          <p:nvPr/>
        </p:nvPicPr>
        <p:blipFill>
          <a:blip r:embed="rId5" cstate="print"/>
          <a:stretch>
            <a:fillRect/>
          </a:stretch>
        </p:blipFill>
        <p:spPr>
          <a:xfrm>
            <a:off x="5580112" y="3026545"/>
            <a:ext cx="3240360" cy="3210767"/>
          </a:xfrm>
          <a:prstGeom prst="rect">
            <a:avLst/>
          </a:prstGeom>
        </p:spPr>
      </p:pic>
      <p:sp>
        <p:nvSpPr>
          <p:cNvPr id="19" name="矩形 8"/>
          <p:cNvSpPr/>
          <p:nvPr/>
        </p:nvSpPr>
        <p:spPr>
          <a:xfrm>
            <a:off x="250825" y="116632"/>
            <a:ext cx="8642350" cy="10080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pic>
        <p:nvPicPr>
          <p:cNvPr id="21" name="图片 10" descr="1111.jpg"/>
          <p:cNvPicPr>
            <a:picLocks noChangeAspect="1"/>
          </p:cNvPicPr>
          <p:nvPr/>
        </p:nvPicPr>
        <p:blipFill>
          <a:blip r:embed="rId6" cstate="print"/>
          <a:srcRect/>
          <a:stretch>
            <a:fillRect/>
          </a:stretch>
        </p:blipFill>
        <p:spPr bwMode="auto">
          <a:xfrm>
            <a:off x="8080794" y="260648"/>
            <a:ext cx="739678" cy="750381"/>
          </a:xfrm>
          <a:prstGeom prst="ellipse">
            <a:avLst/>
          </a:prstGeom>
          <a:noFill/>
          <a:ln w="9525">
            <a:noFill/>
            <a:miter lim="800000"/>
            <a:headEnd/>
            <a:tailEnd/>
          </a:ln>
        </p:spPr>
      </p:pic>
      <p:sp>
        <p:nvSpPr>
          <p:cNvPr id="22" name="Text Box 201"/>
          <p:cNvSpPr txBox="1">
            <a:spLocks noChangeArrowheads="1"/>
          </p:cNvSpPr>
          <p:nvPr/>
        </p:nvSpPr>
        <p:spPr bwMode="auto">
          <a:xfrm>
            <a:off x="6381043" y="6488668"/>
            <a:ext cx="2762957" cy="369332"/>
          </a:xfrm>
          <a:prstGeom prst="rect">
            <a:avLst/>
          </a:prstGeom>
          <a:solidFill>
            <a:srgbClr val="C00000"/>
          </a:solidFill>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n-US" altLang="zh-CN" i="1" dirty="0" smtClean="0">
                <a:solidFill>
                  <a:prstClr val="white"/>
                </a:solidFill>
                <a:latin typeface="Times New Roman" pitchFamily="18" charset="0"/>
              </a:rPr>
              <a:t>Nat Cell Biology.</a:t>
            </a:r>
            <a:r>
              <a:rPr lang="en-US" altLang="zh-CN" i="1" dirty="0">
                <a:solidFill>
                  <a:prstClr val="white"/>
                </a:solidFill>
                <a:latin typeface="Times New Roman" pitchFamily="18" charset="0"/>
              </a:rPr>
              <a:t> </a:t>
            </a:r>
            <a:r>
              <a:rPr lang="en-US" altLang="zh-CN" dirty="0" smtClean="0">
                <a:solidFill>
                  <a:prstClr val="white"/>
                </a:solidFill>
                <a:latin typeface="Times New Roman" pitchFamily="18" charset="0"/>
              </a:rPr>
              <a:t>2015</a:t>
            </a:r>
            <a:endParaRPr lang="en-US" altLang="zh-CN" dirty="0">
              <a:solidFill>
                <a:prstClr val="white"/>
              </a:solidFill>
              <a:latin typeface="Times New Roman" pitchFamily="18" charset="0"/>
            </a:endParaRPr>
          </a:p>
        </p:txBody>
      </p:sp>
      <p:sp>
        <p:nvSpPr>
          <p:cNvPr id="13" name="矩形 5"/>
          <p:cNvSpPr/>
          <p:nvPr/>
        </p:nvSpPr>
        <p:spPr>
          <a:xfrm>
            <a:off x="432048" y="2060848"/>
            <a:ext cx="5220072" cy="41453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ts val="2900"/>
              </a:lnSpc>
            </a:pPr>
            <a:r>
              <a:rPr lang="zh-CN" altLang="en-US" sz="2000" dirty="0" smtClean="0">
                <a:solidFill>
                  <a:prstClr val="black"/>
                </a:solidFill>
                <a:latin typeface="黑体" pitchFamily="49" charset="-122"/>
                <a:ea typeface="黑体" pitchFamily="49" charset="-122"/>
              </a:rPr>
              <a:t>建立全新的非</a:t>
            </a:r>
            <a:r>
              <a:rPr lang="en-US" altLang="zh-CN" sz="2000" dirty="0" smtClean="0">
                <a:solidFill>
                  <a:prstClr val="black"/>
                </a:solidFill>
                <a:latin typeface="黑体" pitchFamily="49" charset="-122"/>
                <a:ea typeface="黑体" pitchFamily="49" charset="-122"/>
              </a:rPr>
              <a:t>Yamanaka</a:t>
            </a:r>
            <a:r>
              <a:rPr lang="zh-CN" altLang="en-US" sz="2000" dirty="0" smtClean="0">
                <a:solidFill>
                  <a:prstClr val="black"/>
                </a:solidFill>
                <a:latin typeface="黑体" pitchFamily="49" charset="-122"/>
                <a:ea typeface="黑体" pitchFamily="49" charset="-122"/>
              </a:rPr>
              <a:t>诱导重编程因子组合</a:t>
            </a:r>
            <a:endParaRPr lang="zh-CN" altLang="en-US" sz="2000" b="1" dirty="0">
              <a:solidFill>
                <a:prstClr val="black"/>
              </a:solidFill>
              <a:latin typeface="黑体" pitchFamily="49" charset="-122"/>
              <a:ea typeface="黑体" pitchFamily="49" charset="-122"/>
            </a:endParaRPr>
          </a:p>
        </p:txBody>
      </p:sp>
      <p:sp>
        <p:nvSpPr>
          <p:cNvPr id="14" name="矩形 4"/>
          <p:cNvSpPr>
            <a:spLocks noChangeArrowheads="1"/>
          </p:cNvSpPr>
          <p:nvPr/>
        </p:nvSpPr>
        <p:spPr bwMode="auto">
          <a:xfrm>
            <a:off x="179388" y="332656"/>
            <a:ext cx="8137525" cy="523875"/>
          </a:xfrm>
          <a:prstGeom prst="rect">
            <a:avLst/>
          </a:prstGeom>
          <a:noFill/>
          <a:ln w="9525">
            <a:noFill/>
            <a:miter lim="800000"/>
            <a:headEnd/>
            <a:tailEnd/>
          </a:ln>
        </p:spPr>
        <p:txBody>
          <a:bodyPr>
            <a:spAutoFit/>
          </a:bodyPr>
          <a:lstStyle/>
          <a:p>
            <a:r>
              <a:rPr lang="zh-CN" altLang="en-US" sz="2800" b="1" dirty="0">
                <a:solidFill>
                  <a:srgbClr val="FFFFFF"/>
                </a:solidFill>
                <a:latin typeface="微软雅黑" pitchFamily="34" charset="-122"/>
                <a:ea typeface="微软雅黑" pitchFamily="34" charset="-122"/>
              </a:rPr>
              <a:t> </a:t>
            </a:r>
            <a:r>
              <a:rPr lang="zh-CN" altLang="en-US" sz="2800" b="1" dirty="0" smtClean="0">
                <a:solidFill>
                  <a:srgbClr val="FFFFFF"/>
                </a:solidFill>
                <a:latin typeface="微软雅黑" pitchFamily="34" charset="-122"/>
                <a:ea typeface="微软雅黑" pitchFamily="34" charset="-122"/>
              </a:rPr>
              <a:t>■ 发现全新的</a:t>
            </a:r>
            <a:r>
              <a:rPr lang="en-US" altLang="zh-CN" sz="2800" b="1" dirty="0" err="1" smtClean="0">
                <a:solidFill>
                  <a:srgbClr val="FFFFFF"/>
                </a:solidFill>
                <a:latin typeface="微软雅黑" pitchFamily="34" charset="-122"/>
                <a:ea typeface="微软雅黑" pitchFamily="34" charset="-122"/>
              </a:rPr>
              <a:t>iPS</a:t>
            </a:r>
            <a:r>
              <a:rPr lang="zh-CN" altLang="en-US" sz="2800" b="1" dirty="0" smtClean="0">
                <a:solidFill>
                  <a:srgbClr val="FFFFFF"/>
                </a:solidFill>
                <a:latin typeface="微软雅黑" pitchFamily="34" charset="-122"/>
                <a:ea typeface="微软雅黑" pitchFamily="34" charset="-122"/>
              </a:rPr>
              <a:t>细胞诱导因子</a:t>
            </a:r>
            <a:endParaRPr lang="zh-CN" altLang="en-US" sz="28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173496452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0824" y="116632"/>
            <a:ext cx="8785671" cy="10080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1" name="图片 10" descr="111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80794" y="260648"/>
            <a:ext cx="739678" cy="750381"/>
          </a:xfrm>
          <a:prstGeom prst="ellipse">
            <a:avLst/>
          </a:prstGeom>
          <a:noFill/>
          <a:ln w="9525">
            <a:noFill/>
            <a:miter lim="800000"/>
            <a:headEnd/>
            <a:tailEnd/>
          </a:ln>
        </p:spPr>
      </p:pic>
      <p:sp>
        <p:nvSpPr>
          <p:cNvPr id="17" name="Rectangle 5"/>
          <p:cNvSpPr>
            <a:spLocks noChangeArrowheads="1"/>
          </p:cNvSpPr>
          <p:nvPr/>
        </p:nvSpPr>
        <p:spPr bwMode="auto">
          <a:xfrm>
            <a:off x="179512" y="1185922"/>
            <a:ext cx="8752135" cy="442878"/>
          </a:xfrm>
          <a:prstGeom prst="rect">
            <a:avLst/>
          </a:prstGeom>
          <a:solidFill>
            <a:schemeClr val="bg1"/>
          </a:solidFill>
          <a:ln w="19050">
            <a:noFill/>
            <a:prstDash val="dash"/>
            <a:miter lim="800000"/>
            <a:headEnd/>
            <a:tailEnd/>
          </a:ln>
        </p:spPr>
        <p:txBody>
          <a:bodyPr wrap="square">
            <a:spAutoFit/>
          </a:bodyPr>
          <a:lstStyle/>
          <a:p>
            <a:pPr marL="342900" indent="-342900" eaLnBrk="0" hangingPunct="0">
              <a:lnSpc>
                <a:spcPct val="150000"/>
              </a:lnSpc>
              <a:buFont typeface="Wingdings" panose="05000000000000000000" pitchFamily="2" charset="2"/>
              <a:buChar char="u"/>
            </a:pPr>
            <a:r>
              <a:rPr lang="zh-CN" altLang="en-US" b="1" dirty="0" smtClean="0">
                <a:solidFill>
                  <a:schemeClr val="tx1">
                    <a:lumMod val="85000"/>
                    <a:lumOff val="15000"/>
                  </a:schemeClr>
                </a:solidFill>
                <a:latin typeface="黑体" panose="02010609060101010101" pitchFamily="49" charset="-122"/>
                <a:ea typeface="黑体" panose="02010609060101010101" pitchFamily="49" charset="-122"/>
              </a:rPr>
              <a:t>获得</a:t>
            </a:r>
            <a:r>
              <a:rPr lang="zh-CN" altLang="en-US" b="1" dirty="0">
                <a:solidFill>
                  <a:schemeClr val="tx1">
                    <a:lumMod val="85000"/>
                    <a:lumOff val="15000"/>
                  </a:schemeClr>
                </a:solidFill>
                <a:latin typeface="黑体" panose="02010609060101010101" pitchFamily="49" charset="-122"/>
                <a:ea typeface="黑体" panose="02010609060101010101" pitchFamily="49" charset="-122"/>
              </a:rPr>
              <a:t>在生物医药领域有重要应用价值的基因修饰猪</a:t>
            </a:r>
            <a:r>
              <a:rPr lang="en-US" altLang="zh-CN" b="1" dirty="0">
                <a:solidFill>
                  <a:schemeClr val="tx1">
                    <a:lumMod val="85000"/>
                    <a:lumOff val="15000"/>
                  </a:schemeClr>
                </a:solidFill>
                <a:latin typeface="黑体" panose="02010609060101010101" pitchFamily="49" charset="-122"/>
                <a:ea typeface="黑体" panose="02010609060101010101" pitchFamily="49" charset="-122"/>
              </a:rPr>
              <a:t>30</a:t>
            </a:r>
            <a:r>
              <a:rPr lang="zh-CN" altLang="en-US" b="1" dirty="0">
                <a:solidFill>
                  <a:schemeClr val="tx1">
                    <a:lumMod val="85000"/>
                    <a:lumOff val="15000"/>
                  </a:schemeClr>
                </a:solidFill>
                <a:latin typeface="黑体" panose="02010609060101010101" pitchFamily="49" charset="-122"/>
                <a:ea typeface="黑体" panose="02010609060101010101" pitchFamily="49" charset="-122"/>
              </a:rPr>
              <a:t>余种，数量居世界首位。</a:t>
            </a:r>
          </a:p>
        </p:txBody>
      </p:sp>
      <p:grpSp>
        <p:nvGrpSpPr>
          <p:cNvPr id="2" name="组合 6"/>
          <p:cNvGrpSpPr/>
          <p:nvPr/>
        </p:nvGrpSpPr>
        <p:grpSpPr>
          <a:xfrm>
            <a:off x="287907" y="1821913"/>
            <a:ext cx="8676581" cy="4847447"/>
            <a:chOff x="143891" y="1596508"/>
            <a:chExt cx="8812213" cy="5177007"/>
          </a:xfrm>
        </p:grpSpPr>
        <p:pic>
          <p:nvPicPr>
            <p:cNvPr id="59" name="Picture 2" descr="14.02.19（987生GTKO） Fig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329" y="5661248"/>
              <a:ext cx="1944687" cy="1092200"/>
            </a:xfrm>
            <a:prstGeom prst="rect">
              <a:avLst/>
            </a:prstGeom>
            <a:noFill/>
            <a:ln w="9525">
              <a:noFill/>
              <a:miter lim="800000"/>
              <a:headEnd/>
              <a:tailEnd/>
            </a:ln>
          </p:spPr>
        </p:pic>
        <p:pic>
          <p:nvPicPr>
            <p:cNvPr id="60" name="图片 17" descr="C:\Users\fannn\Desktop\国际评估\信-Figure 3.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3891" y="4076725"/>
              <a:ext cx="2124075" cy="1135062"/>
            </a:xfrm>
            <a:prstGeom prst="rect">
              <a:avLst/>
            </a:prstGeom>
            <a:noFill/>
            <a:ln w="9525">
              <a:noFill/>
              <a:miter lim="800000"/>
              <a:headEnd/>
              <a:tailEnd/>
            </a:ln>
          </p:spPr>
        </p:pic>
        <p:pic>
          <p:nvPicPr>
            <p:cNvPr id="6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841" y="2565425"/>
              <a:ext cx="1835150" cy="1208087"/>
            </a:xfrm>
            <a:prstGeom prst="rect">
              <a:avLst/>
            </a:prstGeom>
            <a:noFill/>
            <a:ln w="9525">
              <a:noFill/>
              <a:miter lim="800000"/>
              <a:headEnd/>
              <a:tailEnd/>
            </a:ln>
          </p:spPr>
        </p:pic>
        <p:sp>
          <p:nvSpPr>
            <p:cNvPr id="62" name="矩形 61"/>
            <p:cNvSpPr/>
            <p:nvPr/>
          </p:nvSpPr>
          <p:spPr>
            <a:xfrm>
              <a:off x="286766" y="2132037"/>
              <a:ext cx="1576388" cy="304800"/>
            </a:xfrm>
            <a:prstGeom prst="rect">
              <a:avLst/>
            </a:prstGeom>
          </p:spPr>
          <p:txBody>
            <a:bodyPr wrap="none">
              <a:spAutoFit/>
            </a:bodyPr>
            <a:lstStyle/>
            <a:p>
              <a:pPr fontAlgn="base">
                <a:spcBef>
                  <a:spcPct val="0"/>
                </a:spcBef>
                <a:spcAft>
                  <a:spcPct val="0"/>
                </a:spcAft>
              </a:pPr>
              <a:r>
                <a:rPr lang="en-US" altLang="zh-CN" sz="1400" b="1">
                  <a:solidFill>
                    <a:prstClr val="black"/>
                  </a:solidFill>
                </a:rPr>
                <a:t>hCTLA4Ig</a:t>
              </a:r>
              <a:r>
                <a:rPr lang="zh-CN" altLang="zh-CN" sz="1400" b="1">
                  <a:solidFill>
                    <a:srgbClr val="262626"/>
                  </a:solidFill>
                  <a:latin typeface="黑体" pitchFamily="2" charset="-122"/>
                  <a:ea typeface="黑体" pitchFamily="2" charset="-122"/>
                </a:rPr>
                <a:t>转基因猪</a:t>
              </a:r>
              <a:endParaRPr lang="zh-CN" altLang="en-US" sz="1400" b="1">
                <a:solidFill>
                  <a:prstClr val="black"/>
                </a:solidFill>
              </a:endParaRPr>
            </a:p>
          </p:txBody>
        </p:sp>
        <p:sp>
          <p:nvSpPr>
            <p:cNvPr id="63" name="矩形 62"/>
            <p:cNvSpPr/>
            <p:nvPr/>
          </p:nvSpPr>
          <p:spPr>
            <a:xfrm>
              <a:off x="143891" y="3787800"/>
              <a:ext cx="2012950" cy="274637"/>
            </a:xfrm>
            <a:prstGeom prst="rect">
              <a:avLst/>
            </a:prstGeom>
          </p:spPr>
          <p:txBody>
            <a:bodyPr wrap="none">
              <a:spAutoFit/>
            </a:bodyPr>
            <a:lstStyle/>
            <a:p>
              <a:pPr fontAlgn="base">
                <a:spcBef>
                  <a:spcPct val="0"/>
                </a:spcBef>
                <a:spcAft>
                  <a:spcPct val="0"/>
                </a:spcAft>
              </a:pPr>
              <a:r>
                <a:rPr lang="en-US" altLang="zh-CN" sz="1200" b="1">
                  <a:solidFill>
                    <a:srgbClr val="262626"/>
                  </a:solidFill>
                  <a:latin typeface="黑体" pitchFamily="2" charset="-122"/>
                  <a:ea typeface="黑体" pitchFamily="2" charset="-122"/>
                </a:rPr>
                <a:t>GGTA</a:t>
              </a:r>
              <a:r>
                <a:rPr lang="zh-CN" altLang="en-US" sz="1200" b="1">
                  <a:solidFill>
                    <a:srgbClr val="262626"/>
                  </a:solidFill>
                  <a:latin typeface="黑体" pitchFamily="2" charset="-122"/>
                  <a:ea typeface="黑体" pitchFamily="2" charset="-122"/>
                </a:rPr>
                <a:t>敲除版纳近交系小型猪</a:t>
              </a:r>
              <a:endParaRPr lang="zh-CN" altLang="en-US" sz="1200" b="1">
                <a:solidFill>
                  <a:prstClr val="black"/>
                </a:solidFill>
              </a:endParaRPr>
            </a:p>
          </p:txBody>
        </p:sp>
        <p:sp>
          <p:nvSpPr>
            <p:cNvPr id="64" name="矩形 63"/>
            <p:cNvSpPr/>
            <p:nvPr/>
          </p:nvSpPr>
          <p:spPr>
            <a:xfrm>
              <a:off x="143891" y="5300687"/>
              <a:ext cx="2241550" cy="274638"/>
            </a:xfrm>
            <a:prstGeom prst="rect">
              <a:avLst/>
            </a:prstGeom>
          </p:spPr>
          <p:txBody>
            <a:bodyPr wrap="none">
              <a:spAutoFit/>
            </a:bodyPr>
            <a:lstStyle/>
            <a:p>
              <a:pPr fontAlgn="base">
                <a:spcBef>
                  <a:spcPct val="0"/>
                </a:spcBef>
                <a:spcAft>
                  <a:spcPct val="0"/>
                </a:spcAft>
              </a:pPr>
              <a:r>
                <a:rPr lang="en-US" altLang="zh-CN" sz="1200" b="1">
                  <a:solidFill>
                    <a:srgbClr val="262626"/>
                  </a:solidFill>
                  <a:latin typeface="黑体" pitchFamily="2" charset="-122"/>
                  <a:ea typeface="黑体" pitchFamily="2" charset="-122"/>
                </a:rPr>
                <a:t>GGTA-HLA </a:t>
              </a:r>
              <a:r>
                <a:rPr lang="zh-CN" altLang="en-US" sz="1200" b="1">
                  <a:solidFill>
                    <a:srgbClr val="262626"/>
                  </a:solidFill>
                  <a:latin typeface="黑体" pitchFamily="2" charset="-122"/>
                  <a:ea typeface="黑体" pitchFamily="2" charset="-122"/>
                </a:rPr>
                <a:t>异种器官移植模型猪</a:t>
              </a:r>
              <a:endParaRPr lang="zh-CN" altLang="en-US" sz="1200" b="1">
                <a:solidFill>
                  <a:prstClr val="black"/>
                </a:solidFill>
              </a:endParaRPr>
            </a:p>
          </p:txBody>
        </p:sp>
        <p:pic>
          <p:nvPicPr>
            <p:cNvPr id="65"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36279" y="2565425"/>
              <a:ext cx="1439862" cy="1308100"/>
            </a:xfrm>
            <a:prstGeom prst="rect">
              <a:avLst/>
            </a:prstGeom>
            <a:noFill/>
            <a:ln w="9525">
              <a:noFill/>
              <a:miter lim="800000"/>
              <a:headEnd/>
              <a:tailEnd/>
            </a:ln>
          </p:spPr>
        </p:pic>
        <p:sp>
          <p:nvSpPr>
            <p:cNvPr id="66" name="Rectangle 20"/>
            <p:cNvSpPr>
              <a:spLocks noChangeArrowheads="1"/>
            </p:cNvSpPr>
            <p:nvPr/>
          </p:nvSpPr>
          <p:spPr bwMode="auto">
            <a:xfrm>
              <a:off x="2520379" y="2132037"/>
              <a:ext cx="1708150" cy="274638"/>
            </a:xfrm>
            <a:prstGeom prst="rect">
              <a:avLst/>
            </a:prstGeom>
            <a:noFill/>
            <a:ln w="9525">
              <a:noFill/>
              <a:miter lim="800000"/>
              <a:headEnd/>
              <a:tailEnd/>
            </a:ln>
            <a:effectLst/>
          </p:spPr>
          <p:txBody>
            <a:bodyPr wrap="none">
              <a:spAutoFit/>
            </a:bodyPr>
            <a:lstStyle/>
            <a:p>
              <a:pPr fontAlgn="base">
                <a:spcBef>
                  <a:spcPct val="0"/>
                </a:spcBef>
                <a:spcAft>
                  <a:spcPct val="0"/>
                </a:spcAft>
              </a:pPr>
              <a:r>
                <a:rPr lang="zh-CN" altLang="en-US" sz="1200" b="1">
                  <a:solidFill>
                    <a:srgbClr val="262626"/>
                  </a:solidFill>
                  <a:latin typeface="Arial" charset="0"/>
                </a:rPr>
                <a:t>亨廷顿舞蹈症转基因猪</a:t>
              </a:r>
            </a:p>
          </p:txBody>
        </p:sp>
        <p:pic>
          <p:nvPicPr>
            <p:cNvPr id="67" name="图片 7" descr="http://www.gibh.cas.cn/xwdt/kydt/201403/W02014030633316410993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36279" y="4292625"/>
              <a:ext cx="1584325" cy="922337"/>
            </a:xfrm>
            <a:prstGeom prst="rect">
              <a:avLst/>
            </a:prstGeom>
            <a:noFill/>
            <a:ln w="9525">
              <a:noFill/>
              <a:miter lim="800000"/>
              <a:headEnd/>
              <a:tailEnd/>
            </a:ln>
          </p:spPr>
        </p:pic>
        <p:sp>
          <p:nvSpPr>
            <p:cNvPr id="68" name="Rectangle 22"/>
            <p:cNvSpPr>
              <a:spLocks noChangeArrowheads="1"/>
            </p:cNvSpPr>
            <p:nvPr/>
          </p:nvSpPr>
          <p:spPr bwMode="auto">
            <a:xfrm>
              <a:off x="2699766" y="3932262"/>
              <a:ext cx="1708150" cy="274638"/>
            </a:xfrm>
            <a:prstGeom prst="rect">
              <a:avLst/>
            </a:prstGeom>
            <a:noFill/>
            <a:ln w="9525">
              <a:noFill/>
              <a:miter lim="800000"/>
              <a:headEnd/>
              <a:tailEnd/>
            </a:ln>
            <a:effectLst/>
          </p:spPr>
          <p:txBody>
            <a:bodyPr wrap="none">
              <a:spAutoFit/>
            </a:bodyPr>
            <a:lstStyle/>
            <a:p>
              <a:pPr fontAlgn="base">
                <a:spcBef>
                  <a:spcPct val="0"/>
                </a:spcBef>
                <a:spcAft>
                  <a:spcPct val="0"/>
                </a:spcAft>
              </a:pPr>
              <a:r>
                <a:rPr lang="zh-CN" altLang="en-US" sz="1200" b="1">
                  <a:solidFill>
                    <a:srgbClr val="262626"/>
                  </a:solidFill>
                  <a:latin typeface="Arial" charset="0"/>
                </a:rPr>
                <a:t>渐冻人症转基因猪模型</a:t>
              </a:r>
            </a:p>
          </p:txBody>
        </p:sp>
        <p:pic>
          <p:nvPicPr>
            <p:cNvPr id="69"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99991" y="2492400"/>
              <a:ext cx="1655763" cy="1204912"/>
            </a:xfrm>
            <a:prstGeom prst="rect">
              <a:avLst/>
            </a:prstGeom>
            <a:noFill/>
            <a:ln w="9525">
              <a:noFill/>
              <a:miter lim="800000"/>
              <a:headEnd/>
              <a:tailEnd/>
            </a:ln>
          </p:spPr>
        </p:pic>
        <p:sp>
          <p:nvSpPr>
            <p:cNvPr id="70" name="Rectangle 24"/>
            <p:cNvSpPr>
              <a:spLocks noChangeArrowheads="1"/>
            </p:cNvSpPr>
            <p:nvPr/>
          </p:nvSpPr>
          <p:spPr bwMode="auto">
            <a:xfrm>
              <a:off x="4426966" y="2132037"/>
              <a:ext cx="1760538" cy="284163"/>
            </a:xfrm>
            <a:prstGeom prst="rect">
              <a:avLst/>
            </a:prstGeom>
            <a:noFill/>
            <a:ln w="9525">
              <a:solidFill>
                <a:schemeClr val="bg1"/>
              </a:solidFill>
              <a:miter lim="800000"/>
              <a:headEnd/>
              <a:tailEnd/>
            </a:ln>
            <a:effectLst/>
          </p:spPr>
          <p:txBody>
            <a:bodyPr wrap="none">
              <a:spAutoFit/>
            </a:bodyPr>
            <a:lstStyle/>
            <a:p>
              <a:pPr fontAlgn="base">
                <a:spcBef>
                  <a:spcPct val="0"/>
                </a:spcBef>
                <a:spcAft>
                  <a:spcPct val="0"/>
                </a:spcAft>
              </a:pPr>
              <a:r>
                <a:rPr lang="en-US" altLang="zh-CN" sz="1200">
                  <a:solidFill>
                    <a:prstClr val="black"/>
                  </a:solidFill>
                  <a:latin typeface="Arial" charset="0"/>
                </a:rPr>
                <a:t> </a:t>
              </a:r>
              <a:r>
                <a:rPr lang="zh-CN" altLang="en-US" sz="1200" b="1">
                  <a:solidFill>
                    <a:prstClr val="black"/>
                  </a:solidFill>
                  <a:latin typeface="Arial" charset="0"/>
                </a:rPr>
                <a:t>免疫缺陷性基因敲除猪</a:t>
              </a:r>
            </a:p>
          </p:txBody>
        </p:sp>
        <p:pic>
          <p:nvPicPr>
            <p:cNvPr id="71"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07716" y="5516686"/>
              <a:ext cx="1368425" cy="1184275"/>
            </a:xfrm>
            <a:prstGeom prst="rect">
              <a:avLst/>
            </a:prstGeom>
            <a:noFill/>
            <a:ln w="9525">
              <a:noFill/>
              <a:miter lim="800000"/>
              <a:headEnd/>
              <a:tailEnd/>
            </a:ln>
          </p:spPr>
        </p:pic>
        <p:sp>
          <p:nvSpPr>
            <p:cNvPr id="72" name="Text Box 26"/>
            <p:cNvSpPr txBox="1">
              <a:spLocks noChangeArrowheads="1"/>
            </p:cNvSpPr>
            <p:nvPr/>
          </p:nvSpPr>
          <p:spPr bwMode="auto">
            <a:xfrm>
              <a:off x="2555304" y="5228654"/>
              <a:ext cx="1944687" cy="274637"/>
            </a:xfrm>
            <a:prstGeom prst="rect">
              <a:avLst/>
            </a:prstGeom>
            <a:noFill/>
            <a:ln w="9525">
              <a:noFill/>
              <a:miter lim="800000"/>
              <a:headEnd/>
              <a:tailEnd/>
            </a:ln>
            <a:effectLst/>
          </p:spPr>
          <p:txBody>
            <a:bodyPr>
              <a:spAutoFit/>
            </a:bodyPr>
            <a:lstStyle/>
            <a:p>
              <a:pPr fontAlgn="base">
                <a:spcBef>
                  <a:spcPct val="50000"/>
                </a:spcBef>
                <a:spcAft>
                  <a:spcPct val="0"/>
                </a:spcAft>
              </a:pPr>
              <a:r>
                <a:rPr lang="zh-CN" altLang="en-US" sz="1200" b="1" dirty="0">
                  <a:solidFill>
                    <a:prstClr val="black"/>
                  </a:solidFill>
                  <a:latin typeface="Arial" charset="0"/>
                </a:rPr>
                <a:t>帕金森综合症基因敲除猪</a:t>
              </a:r>
            </a:p>
          </p:txBody>
        </p:sp>
        <p:pic>
          <p:nvPicPr>
            <p:cNvPr id="73" name="Picture 4" descr="1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71429" y="4292625"/>
              <a:ext cx="1584325" cy="935037"/>
            </a:xfrm>
            <a:prstGeom prst="rect">
              <a:avLst/>
            </a:prstGeom>
            <a:noFill/>
            <a:ln w="9525">
              <a:noFill/>
              <a:miter lim="800000"/>
              <a:headEnd/>
              <a:tailEnd/>
            </a:ln>
          </p:spPr>
        </p:pic>
        <p:sp>
          <p:nvSpPr>
            <p:cNvPr id="74" name="Text Box 28"/>
            <p:cNvSpPr txBox="1">
              <a:spLocks noChangeArrowheads="1"/>
            </p:cNvSpPr>
            <p:nvPr/>
          </p:nvSpPr>
          <p:spPr bwMode="auto">
            <a:xfrm>
              <a:off x="4571429" y="3932262"/>
              <a:ext cx="1439862" cy="274638"/>
            </a:xfrm>
            <a:prstGeom prst="rect">
              <a:avLst/>
            </a:prstGeom>
            <a:noFill/>
            <a:ln w="9525">
              <a:noFill/>
              <a:miter lim="800000"/>
              <a:headEnd/>
              <a:tailEnd/>
            </a:ln>
            <a:effectLst/>
          </p:spPr>
          <p:txBody>
            <a:bodyPr>
              <a:spAutoFit/>
            </a:bodyPr>
            <a:lstStyle/>
            <a:p>
              <a:pPr fontAlgn="base">
                <a:spcBef>
                  <a:spcPct val="50000"/>
                </a:spcBef>
                <a:spcAft>
                  <a:spcPct val="0"/>
                </a:spcAft>
              </a:pPr>
              <a:r>
                <a:rPr lang="zh-CN" altLang="en-US" sz="1200" b="1">
                  <a:solidFill>
                    <a:prstClr val="black"/>
                  </a:solidFill>
                  <a:latin typeface="Arial" charset="0"/>
                </a:rPr>
                <a:t>白化病基因敲除猪</a:t>
              </a:r>
            </a:p>
          </p:txBody>
        </p:sp>
        <p:pic>
          <p:nvPicPr>
            <p:cNvPr id="75" name="Picture 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644454" y="5516686"/>
              <a:ext cx="1439862" cy="1208088"/>
            </a:xfrm>
            <a:prstGeom prst="rect">
              <a:avLst/>
            </a:prstGeom>
            <a:noFill/>
            <a:ln w="9525">
              <a:noFill/>
              <a:miter lim="800000"/>
              <a:headEnd/>
              <a:tailEnd/>
            </a:ln>
          </p:spPr>
        </p:pic>
        <p:sp>
          <p:nvSpPr>
            <p:cNvPr id="76" name="Text Box 30"/>
            <p:cNvSpPr txBox="1">
              <a:spLocks noChangeArrowheads="1"/>
            </p:cNvSpPr>
            <p:nvPr/>
          </p:nvSpPr>
          <p:spPr bwMode="auto">
            <a:xfrm>
              <a:off x="4499991" y="5228654"/>
              <a:ext cx="1800225" cy="274637"/>
            </a:xfrm>
            <a:prstGeom prst="rect">
              <a:avLst/>
            </a:prstGeom>
            <a:noFill/>
            <a:ln w="9525">
              <a:noFill/>
              <a:miter lim="800000"/>
              <a:headEnd/>
              <a:tailEnd/>
            </a:ln>
            <a:effectLst/>
          </p:spPr>
          <p:txBody>
            <a:bodyPr>
              <a:spAutoFit/>
            </a:bodyPr>
            <a:lstStyle/>
            <a:p>
              <a:pPr fontAlgn="base">
                <a:spcBef>
                  <a:spcPct val="50000"/>
                </a:spcBef>
                <a:spcAft>
                  <a:spcPct val="0"/>
                </a:spcAft>
              </a:pPr>
              <a:r>
                <a:rPr lang="zh-CN" altLang="en-US" sz="1200" b="1" dirty="0">
                  <a:solidFill>
                    <a:prstClr val="black"/>
                  </a:solidFill>
                  <a:latin typeface="Arial" charset="0"/>
                </a:rPr>
                <a:t>早衰综合征基因敲除猪</a:t>
              </a:r>
            </a:p>
          </p:txBody>
        </p:sp>
        <p:pic>
          <p:nvPicPr>
            <p:cNvPr id="77"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552629" y="2492400"/>
              <a:ext cx="2403475" cy="1223962"/>
            </a:xfrm>
            <a:prstGeom prst="rect">
              <a:avLst/>
            </a:prstGeom>
            <a:noFill/>
            <a:ln w="9525">
              <a:noFill/>
              <a:miter lim="800000"/>
              <a:headEnd/>
              <a:tailEnd/>
            </a:ln>
          </p:spPr>
        </p:pic>
        <p:sp>
          <p:nvSpPr>
            <p:cNvPr id="78" name="Rectangle 32"/>
            <p:cNvSpPr>
              <a:spLocks noChangeArrowheads="1"/>
            </p:cNvSpPr>
            <p:nvPr/>
          </p:nvSpPr>
          <p:spPr bwMode="auto">
            <a:xfrm>
              <a:off x="6408166" y="2132037"/>
              <a:ext cx="2317750" cy="274638"/>
            </a:xfrm>
            <a:prstGeom prst="rect">
              <a:avLst/>
            </a:prstGeom>
            <a:noFill/>
            <a:ln w="9525">
              <a:noFill/>
              <a:miter lim="800000"/>
              <a:headEnd/>
              <a:tailEnd/>
            </a:ln>
            <a:effectLst/>
          </p:spPr>
          <p:txBody>
            <a:bodyPr wrap="none">
              <a:spAutoFit/>
            </a:bodyPr>
            <a:lstStyle/>
            <a:p>
              <a:pPr fontAlgn="base">
                <a:spcBef>
                  <a:spcPct val="0"/>
                </a:spcBef>
                <a:spcAft>
                  <a:spcPct val="0"/>
                </a:spcAft>
              </a:pPr>
              <a:r>
                <a:rPr lang="zh-CN" altLang="en-US" sz="1200" b="1">
                  <a:solidFill>
                    <a:prstClr val="black"/>
                  </a:solidFill>
                  <a:latin typeface="Arial" charset="0"/>
                </a:rPr>
                <a:t>人源化血清白蛋白的基因敲入猪</a:t>
              </a:r>
            </a:p>
          </p:txBody>
        </p:sp>
        <p:sp>
          <p:nvSpPr>
            <p:cNvPr id="79" name="Text Box 33"/>
            <p:cNvSpPr txBox="1">
              <a:spLocks noChangeArrowheads="1"/>
            </p:cNvSpPr>
            <p:nvPr/>
          </p:nvSpPr>
          <p:spPr bwMode="auto">
            <a:xfrm>
              <a:off x="6587554" y="3932262"/>
              <a:ext cx="2160587" cy="274638"/>
            </a:xfrm>
            <a:prstGeom prst="rect">
              <a:avLst/>
            </a:prstGeom>
            <a:noFill/>
            <a:ln w="9525">
              <a:noFill/>
              <a:miter lim="800000"/>
              <a:headEnd/>
              <a:tailEnd/>
            </a:ln>
            <a:effectLst/>
          </p:spPr>
          <p:txBody>
            <a:bodyPr>
              <a:spAutoFit/>
            </a:bodyPr>
            <a:lstStyle/>
            <a:p>
              <a:pPr fontAlgn="base">
                <a:spcBef>
                  <a:spcPct val="50000"/>
                </a:spcBef>
                <a:spcAft>
                  <a:spcPct val="0"/>
                </a:spcAft>
              </a:pPr>
              <a:r>
                <a:rPr lang="zh-CN" altLang="en-US" sz="1200" b="1">
                  <a:solidFill>
                    <a:prstClr val="black"/>
                  </a:solidFill>
                  <a:latin typeface="Arial" charset="0"/>
                </a:rPr>
                <a:t>人源化人胰岛素定点突变猪</a:t>
              </a:r>
            </a:p>
          </p:txBody>
        </p:sp>
        <p:pic>
          <p:nvPicPr>
            <p:cNvPr id="80" name="图片 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68529" y="4273575"/>
              <a:ext cx="1871662" cy="1374775"/>
            </a:xfrm>
            <a:prstGeom prst="rect">
              <a:avLst/>
            </a:prstGeom>
            <a:noFill/>
            <a:ln w="9525">
              <a:noFill/>
              <a:miter lim="800000"/>
              <a:headEnd/>
              <a:tailEnd/>
            </a:ln>
          </p:spPr>
        </p:pic>
        <p:sp>
          <p:nvSpPr>
            <p:cNvPr id="81" name="Rectangle 35"/>
            <p:cNvSpPr>
              <a:spLocks noChangeArrowheads="1"/>
            </p:cNvSpPr>
            <p:nvPr/>
          </p:nvSpPr>
          <p:spPr bwMode="auto">
            <a:xfrm>
              <a:off x="251841" y="1700237"/>
              <a:ext cx="1979613" cy="274638"/>
            </a:xfrm>
            <a:prstGeom prst="rect">
              <a:avLst/>
            </a:prstGeom>
            <a:solidFill>
              <a:schemeClr val="accent1"/>
            </a:solidFill>
            <a:ln w="9525">
              <a:noFill/>
              <a:miter lim="800000"/>
              <a:headEnd/>
              <a:tailEnd/>
            </a:ln>
            <a:effectLst/>
          </p:spPr>
          <p:txBody>
            <a:bodyPr>
              <a:spAutoFit/>
            </a:bodyPr>
            <a:lstStyle/>
            <a:p>
              <a:pPr fontAlgn="base">
                <a:spcBef>
                  <a:spcPct val="0"/>
                </a:spcBef>
                <a:spcAft>
                  <a:spcPct val="0"/>
                </a:spcAft>
              </a:pPr>
              <a:r>
                <a:rPr lang="zh-CN" altLang="en-US" sz="1200" b="1" dirty="0">
                  <a:solidFill>
                    <a:schemeClr val="bg1"/>
                  </a:solidFill>
                  <a:latin typeface="Arial" charset="0"/>
                </a:rPr>
                <a:t>器官再生和异种器官移植</a:t>
              </a:r>
            </a:p>
          </p:txBody>
        </p:sp>
        <p:sp>
          <p:nvSpPr>
            <p:cNvPr id="82" name="Text Box 38"/>
            <p:cNvSpPr txBox="1">
              <a:spLocks noChangeArrowheads="1"/>
            </p:cNvSpPr>
            <p:nvPr/>
          </p:nvSpPr>
          <p:spPr bwMode="auto">
            <a:xfrm>
              <a:off x="3563366" y="1700237"/>
              <a:ext cx="2160588" cy="274638"/>
            </a:xfrm>
            <a:prstGeom prst="rect">
              <a:avLst/>
            </a:prstGeom>
            <a:solidFill>
              <a:schemeClr val="accent1"/>
            </a:solidFill>
            <a:ln w="9525">
              <a:noFill/>
              <a:miter lim="800000"/>
              <a:headEnd/>
              <a:tailEnd/>
            </a:ln>
            <a:effectLst/>
          </p:spPr>
          <p:txBody>
            <a:bodyPr>
              <a:spAutoFit/>
            </a:bodyPr>
            <a:lstStyle/>
            <a:p>
              <a:pPr algn="ctr" fontAlgn="base">
                <a:spcBef>
                  <a:spcPct val="50000"/>
                </a:spcBef>
                <a:spcAft>
                  <a:spcPct val="0"/>
                </a:spcAft>
              </a:pPr>
              <a:r>
                <a:rPr lang="zh-CN" altLang="en-US" sz="1200" b="1" dirty="0">
                  <a:solidFill>
                    <a:schemeClr val="bg1"/>
                  </a:solidFill>
                  <a:latin typeface="Arial" charset="0"/>
                </a:rPr>
                <a:t>基因修饰疾病模型</a:t>
              </a:r>
            </a:p>
          </p:txBody>
        </p:sp>
        <p:sp>
          <p:nvSpPr>
            <p:cNvPr id="83" name="Text Box 39"/>
            <p:cNvSpPr txBox="1">
              <a:spLocks noChangeArrowheads="1"/>
            </p:cNvSpPr>
            <p:nvPr/>
          </p:nvSpPr>
          <p:spPr bwMode="auto">
            <a:xfrm>
              <a:off x="6624066" y="1700237"/>
              <a:ext cx="2232025" cy="274638"/>
            </a:xfrm>
            <a:prstGeom prst="rect">
              <a:avLst/>
            </a:prstGeom>
            <a:solidFill>
              <a:schemeClr val="accent1"/>
            </a:solidFill>
            <a:ln w="9525">
              <a:noFill/>
              <a:miter lim="800000"/>
              <a:headEnd/>
              <a:tailEnd/>
            </a:ln>
            <a:effectLst/>
          </p:spPr>
          <p:txBody>
            <a:bodyPr>
              <a:spAutoFit/>
            </a:bodyPr>
            <a:lstStyle/>
            <a:p>
              <a:pPr algn="ctr" fontAlgn="base">
                <a:spcBef>
                  <a:spcPct val="50000"/>
                </a:spcBef>
                <a:spcAft>
                  <a:spcPct val="0"/>
                </a:spcAft>
              </a:pPr>
              <a:r>
                <a:rPr lang="zh-CN" altLang="en-US" sz="1200" b="1" dirty="0" smtClean="0">
                  <a:solidFill>
                    <a:schemeClr val="bg1"/>
                  </a:solidFill>
                  <a:latin typeface="Arial" charset="0"/>
                </a:rPr>
                <a:t>人源化蛋白动物生物反应器</a:t>
              </a:r>
              <a:endParaRPr lang="zh-CN" altLang="en-US" sz="1200" b="1" dirty="0">
                <a:solidFill>
                  <a:schemeClr val="bg1"/>
                </a:solidFill>
                <a:latin typeface="Arial" charset="0"/>
              </a:endParaRPr>
            </a:p>
          </p:txBody>
        </p:sp>
        <p:sp>
          <p:nvSpPr>
            <p:cNvPr id="3" name="矩形 2"/>
            <p:cNvSpPr/>
            <p:nvPr/>
          </p:nvSpPr>
          <p:spPr>
            <a:xfrm>
              <a:off x="143892" y="1596508"/>
              <a:ext cx="2241550" cy="51770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520379" y="1596508"/>
              <a:ext cx="3779837" cy="51770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图片 7" descr="http://www.gibh.cas.cn/xwdt/kydt/201403/W02014030633316410993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36279" y="4293096"/>
              <a:ext cx="1584325" cy="922337"/>
            </a:xfrm>
            <a:prstGeom prst="rect">
              <a:avLst/>
            </a:prstGeom>
            <a:noFill/>
            <a:ln w="9525">
              <a:noFill/>
              <a:miter lim="800000"/>
              <a:headEnd/>
              <a:tailEnd/>
            </a:ln>
          </p:spPr>
        </p:pic>
        <p:pic>
          <p:nvPicPr>
            <p:cNvPr id="97" name="Picture 4" descr="1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71429" y="4293096"/>
              <a:ext cx="1584325" cy="935037"/>
            </a:xfrm>
            <a:prstGeom prst="rect">
              <a:avLst/>
            </a:prstGeom>
            <a:noFill/>
            <a:ln w="9525">
              <a:noFill/>
              <a:miter lim="800000"/>
              <a:headEnd/>
              <a:tailEnd/>
            </a:ln>
          </p:spPr>
        </p:pic>
        <p:sp>
          <p:nvSpPr>
            <p:cNvPr id="6" name="矩形 5"/>
            <p:cNvSpPr/>
            <p:nvPr/>
          </p:nvSpPr>
          <p:spPr>
            <a:xfrm>
              <a:off x="6408166" y="1596508"/>
              <a:ext cx="2547938" cy="51770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4"/>
          <p:cNvSpPr>
            <a:spLocks noChangeArrowheads="1"/>
          </p:cNvSpPr>
          <p:nvPr/>
        </p:nvSpPr>
        <p:spPr bwMode="auto">
          <a:xfrm>
            <a:off x="179388" y="162644"/>
            <a:ext cx="7705725" cy="1754188"/>
          </a:xfrm>
          <a:prstGeom prst="rect">
            <a:avLst/>
          </a:prstGeom>
          <a:noFill/>
          <a:ln w="9525">
            <a:noFill/>
            <a:miter lim="800000"/>
            <a:headEnd/>
            <a:tailEnd/>
          </a:ln>
        </p:spPr>
        <p:txBody>
          <a:bodyPr>
            <a:spAutoFit/>
          </a:bodyPr>
          <a:lstStyle/>
          <a:p>
            <a:r>
              <a:rPr lang="zh-CN" altLang="en-US" sz="2800" b="1" dirty="0" smtClean="0">
                <a:solidFill>
                  <a:srgbClr val="FFFFFF"/>
                </a:solidFill>
                <a:latin typeface="微软雅黑" pitchFamily="34" charset="-122"/>
                <a:ea typeface="微软雅黑" pitchFamily="34" charset="-122"/>
              </a:rPr>
              <a:t> </a:t>
            </a:r>
            <a:r>
              <a:rPr lang="zh-CN" altLang="en-US" sz="4800" b="1" dirty="0" smtClean="0">
                <a:solidFill>
                  <a:srgbClr val="FFFFFF"/>
                </a:solidFill>
                <a:latin typeface="微软雅黑" pitchFamily="34" charset="-122"/>
                <a:ea typeface="微软雅黑" pitchFamily="34" charset="-122"/>
              </a:rPr>
              <a:t>■ </a:t>
            </a:r>
            <a:r>
              <a:rPr lang="zh-CN" altLang="en-US" sz="3000" b="1" dirty="0" smtClean="0">
                <a:solidFill>
                  <a:srgbClr val="FFFFFF"/>
                </a:solidFill>
                <a:latin typeface="微软雅黑" pitchFamily="34" charset="-122"/>
                <a:ea typeface="微软雅黑" pitchFamily="34" charset="-122"/>
              </a:rPr>
              <a:t>世界首个诱导多能干细胞猪在我院诞生</a:t>
            </a:r>
          </a:p>
          <a:p>
            <a:endParaRPr lang="zh-CN" altLang="en-US" sz="3000" b="1" dirty="0">
              <a:solidFill>
                <a:srgbClr val="FFFFFF"/>
              </a:solidFill>
              <a:latin typeface="微软雅黑" pitchFamily="34" charset="-122"/>
              <a:ea typeface="微软雅黑" pitchFamily="34" charset="-122"/>
            </a:endParaRPr>
          </a:p>
          <a:p>
            <a:endParaRPr lang="zh-CN" altLang="en-US" sz="30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245637949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0825" y="116632"/>
            <a:ext cx="8642350" cy="10080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1" name="图片 10" descr="1111.jpg"/>
          <p:cNvPicPr>
            <a:picLocks noChangeAspect="1"/>
          </p:cNvPicPr>
          <p:nvPr/>
        </p:nvPicPr>
        <p:blipFill>
          <a:blip r:embed="rId2" cstate="print"/>
          <a:srcRect/>
          <a:stretch>
            <a:fillRect/>
          </a:stretch>
        </p:blipFill>
        <p:spPr bwMode="auto">
          <a:xfrm>
            <a:off x="8080794" y="332656"/>
            <a:ext cx="739678" cy="750381"/>
          </a:xfrm>
          <a:prstGeom prst="ellipse">
            <a:avLst/>
          </a:prstGeom>
          <a:noFill/>
          <a:ln w="9525">
            <a:noFill/>
            <a:miter lim="800000"/>
            <a:headEnd/>
            <a:tailEnd/>
          </a:ln>
        </p:spPr>
      </p:pic>
      <p:sp>
        <p:nvSpPr>
          <p:cNvPr id="3" name="矩形 2"/>
          <p:cNvSpPr/>
          <p:nvPr/>
        </p:nvSpPr>
        <p:spPr>
          <a:xfrm>
            <a:off x="179512" y="1231592"/>
            <a:ext cx="8712968" cy="1477328"/>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Ø"/>
            </a:pPr>
            <a:r>
              <a:rPr lang="zh-CN" altLang="en-US" sz="2000" kern="100" dirty="0">
                <a:latin typeface="微软雅黑" pitchFamily="34" charset="-122"/>
                <a:ea typeface="微软雅黑" pitchFamily="34" charset="-122"/>
              </a:rPr>
              <a:t>抗老年痴呆</a:t>
            </a:r>
            <a:r>
              <a:rPr lang="zh-CN" altLang="en-US" sz="2000" kern="100" dirty="0" smtClean="0">
                <a:latin typeface="微软雅黑" pitchFamily="34" charset="-122"/>
                <a:ea typeface="微软雅黑" pitchFamily="34" charset="-122"/>
              </a:rPr>
              <a:t>症</a:t>
            </a:r>
            <a:r>
              <a:rPr lang="zh-CN" altLang="zh-CN" sz="2000" kern="100" dirty="0" smtClean="0">
                <a:latin typeface="微软雅黑" pitchFamily="34" charset="-122"/>
                <a:ea typeface="微软雅黑" pitchFamily="34" charset="-122"/>
              </a:rPr>
              <a:t>候选</a:t>
            </a:r>
            <a:r>
              <a:rPr lang="zh-CN" altLang="zh-CN" sz="2000" kern="100" dirty="0">
                <a:latin typeface="微软雅黑" pitchFamily="34" charset="-122"/>
                <a:ea typeface="微软雅黑" pitchFamily="34" charset="-122"/>
              </a:rPr>
              <a:t>药物</a:t>
            </a:r>
            <a:r>
              <a:rPr lang="en-US" altLang="zh-CN" sz="2000" kern="100" dirty="0">
                <a:latin typeface="微软雅黑" pitchFamily="34" charset="-122"/>
                <a:ea typeface="微软雅黑" pitchFamily="34" charset="-122"/>
              </a:rPr>
              <a:t>GIBH-130</a:t>
            </a:r>
            <a:r>
              <a:rPr lang="zh-CN" altLang="zh-CN" sz="2000" kern="100" dirty="0">
                <a:latin typeface="微软雅黑" pitchFamily="34" charset="-122"/>
                <a:ea typeface="微软雅黑" pitchFamily="34" charset="-122"/>
              </a:rPr>
              <a:t>（</a:t>
            </a:r>
            <a:r>
              <a:rPr lang="en-US" altLang="zh-CN" sz="2000" kern="100" dirty="0">
                <a:latin typeface="微软雅黑" pitchFamily="34" charset="-122"/>
                <a:ea typeface="微软雅黑" pitchFamily="34" charset="-122"/>
              </a:rPr>
              <a:t>AD16</a:t>
            </a:r>
            <a:r>
              <a:rPr lang="zh-CN" altLang="zh-CN" sz="2000" kern="100" dirty="0">
                <a:latin typeface="微软雅黑" pitchFamily="34" charset="-122"/>
                <a:ea typeface="微软雅黑" pitchFamily="34" charset="-122"/>
              </a:rPr>
              <a:t>）已经</a:t>
            </a:r>
            <a:r>
              <a:rPr lang="zh-CN" altLang="zh-CN" sz="2000" b="1" kern="100" dirty="0">
                <a:solidFill>
                  <a:srgbClr val="C00000"/>
                </a:solidFill>
                <a:latin typeface="微软雅黑" pitchFamily="34" charset="-122"/>
                <a:ea typeface="微软雅黑" pitchFamily="34" charset="-122"/>
              </a:rPr>
              <a:t>完成规范化临床前</a:t>
            </a:r>
            <a:r>
              <a:rPr lang="zh-CN" altLang="zh-CN" sz="2000" b="1" kern="100" dirty="0" smtClean="0">
                <a:solidFill>
                  <a:srgbClr val="C00000"/>
                </a:solidFill>
                <a:latin typeface="微软雅黑" pitchFamily="34" charset="-122"/>
                <a:ea typeface="微软雅黑" pitchFamily="34" charset="-122"/>
              </a:rPr>
              <a:t>研究</a:t>
            </a:r>
            <a:r>
              <a:rPr lang="zh-CN" altLang="en-US" sz="2000" b="1" kern="100" dirty="0" smtClean="0">
                <a:solidFill>
                  <a:srgbClr val="C00000"/>
                </a:solidFill>
                <a:latin typeface="微软雅黑" pitchFamily="34" charset="-122"/>
                <a:ea typeface="微软雅黑" pitchFamily="34" charset="-122"/>
              </a:rPr>
              <a:t>。</a:t>
            </a:r>
            <a:endParaRPr lang="en-US" altLang="zh-CN" sz="2000" b="1" kern="100" dirty="0" smtClean="0">
              <a:solidFill>
                <a:srgbClr val="C00000"/>
              </a:solidFill>
              <a:latin typeface="微软雅黑" pitchFamily="34" charset="-122"/>
              <a:ea typeface="微软雅黑" pitchFamily="34" charset="-122"/>
            </a:endParaRPr>
          </a:p>
          <a:p>
            <a:pPr marL="285750" indent="-285750" algn="just">
              <a:lnSpc>
                <a:spcPct val="150000"/>
              </a:lnSpc>
              <a:spcAft>
                <a:spcPts val="0"/>
              </a:spcAft>
              <a:buFont typeface="Wingdings" panose="05000000000000000000" pitchFamily="2" charset="2"/>
              <a:buChar char="Ø"/>
            </a:pPr>
            <a:r>
              <a:rPr lang="zh-CN" altLang="zh-CN" sz="2000" kern="100" dirty="0" smtClean="0">
                <a:latin typeface="微软雅黑" pitchFamily="34" charset="-122"/>
                <a:ea typeface="微软雅黑" pitchFamily="34" charset="-122"/>
              </a:rPr>
              <a:t>已</a:t>
            </a:r>
            <a:r>
              <a:rPr lang="zh-CN" altLang="zh-CN" sz="2000" kern="100" dirty="0">
                <a:latin typeface="微软雅黑" pitchFamily="34" charset="-122"/>
                <a:ea typeface="微软雅黑" pitchFamily="34" charset="-122"/>
              </a:rPr>
              <a:t>于</a:t>
            </a:r>
            <a:r>
              <a:rPr lang="en-US" altLang="zh-CN" sz="2000" kern="100" dirty="0">
                <a:latin typeface="微软雅黑" pitchFamily="34" charset="-122"/>
                <a:ea typeface="微软雅黑" pitchFamily="34" charset="-122"/>
              </a:rPr>
              <a:t>2014</a:t>
            </a:r>
            <a:r>
              <a:rPr lang="zh-CN" altLang="zh-CN" sz="2000" kern="100" dirty="0">
                <a:latin typeface="微软雅黑" pitchFamily="34" charset="-122"/>
                <a:ea typeface="微软雅黑" pitchFamily="34" charset="-122"/>
              </a:rPr>
              <a:t>年</a:t>
            </a:r>
            <a:r>
              <a:rPr lang="en-US" altLang="zh-CN" sz="2000" kern="100" dirty="0">
                <a:latin typeface="微软雅黑" pitchFamily="34" charset="-122"/>
                <a:ea typeface="微软雅黑" pitchFamily="34" charset="-122"/>
              </a:rPr>
              <a:t>11</a:t>
            </a:r>
            <a:r>
              <a:rPr lang="zh-CN" altLang="zh-CN" sz="2000" kern="100" dirty="0">
                <a:latin typeface="微软雅黑" pitchFamily="34" charset="-122"/>
                <a:ea typeface="微软雅黑" pitchFamily="34" charset="-122"/>
              </a:rPr>
              <a:t>月正式向中国食品药品监督管理局提交新药临床研究批文，并获得受理</a:t>
            </a:r>
            <a:r>
              <a:rPr lang="zh-CN" altLang="zh-CN" sz="2000" kern="100" dirty="0" smtClean="0">
                <a:latin typeface="微软雅黑" pitchFamily="34" charset="-122"/>
                <a:ea typeface="微软雅黑" pitchFamily="34" charset="-122"/>
              </a:rPr>
              <a:t>。</a:t>
            </a:r>
            <a:endParaRPr lang="zh-CN" altLang="zh-CN" sz="2000" kern="100" dirty="0">
              <a:latin typeface="微软雅黑" pitchFamily="34" charset="-122"/>
              <a:ea typeface="微软雅黑" pitchFamily="34" charset="-122"/>
              <a:cs typeface="Times New Roman"/>
            </a:endParaRPr>
          </a:p>
        </p:txBody>
      </p:sp>
      <p:pic>
        <p:nvPicPr>
          <p:cNvPr id="13" name="图片 12" descr="疾病模型小鼠脑部海马体切片对比图：口服GIBH-130能够对神经元起到保护作用.png"/>
          <p:cNvPicPr>
            <a:picLocks noChangeAspect="1"/>
          </p:cNvPicPr>
          <p:nvPr/>
        </p:nvPicPr>
        <p:blipFill rotWithShape="1">
          <a:blip r:embed="rId3" cstate="print"/>
          <a:srcRect t="-114" r="56452"/>
          <a:stretch/>
        </p:blipFill>
        <p:spPr>
          <a:xfrm>
            <a:off x="813432" y="2833929"/>
            <a:ext cx="3038489" cy="1531175"/>
          </a:xfrm>
          <a:prstGeom prst="rect">
            <a:avLst/>
          </a:prstGeom>
        </p:spPr>
      </p:pic>
      <p:sp>
        <p:nvSpPr>
          <p:cNvPr id="4" name="矩形 3"/>
          <p:cNvSpPr/>
          <p:nvPr/>
        </p:nvSpPr>
        <p:spPr>
          <a:xfrm>
            <a:off x="107505" y="6093296"/>
            <a:ext cx="5328591" cy="338554"/>
          </a:xfrm>
          <a:prstGeom prst="rect">
            <a:avLst/>
          </a:prstGeom>
        </p:spPr>
        <p:txBody>
          <a:bodyPr wrap="square">
            <a:spAutoFit/>
          </a:bodyPr>
          <a:lstStyle/>
          <a:p>
            <a:pPr algn="ctr"/>
            <a:r>
              <a:rPr lang="zh-CN" altLang="en-US" sz="1600" b="1" kern="100" dirty="0" smtClean="0">
                <a:latin typeface="黑体" panose="02010609060101010101" pitchFamily="49" charset="-122"/>
                <a:ea typeface="黑体" panose="02010609060101010101" pitchFamily="49" charset="-122"/>
              </a:rPr>
              <a:t>抗</a:t>
            </a:r>
            <a:r>
              <a:rPr lang="zh-CN" altLang="en-US" sz="1600" b="1" kern="100" dirty="0">
                <a:latin typeface="黑体" panose="02010609060101010101" pitchFamily="49" charset="-122"/>
                <a:ea typeface="黑体" panose="02010609060101010101" pitchFamily="49" charset="-122"/>
              </a:rPr>
              <a:t>老年痴呆症候选药物</a:t>
            </a:r>
            <a:r>
              <a:rPr lang="en-US" altLang="zh-CN" sz="1600" b="1" kern="100" dirty="0" smtClean="0">
                <a:latin typeface="黑体" panose="02010609060101010101" pitchFamily="49" charset="-122"/>
                <a:ea typeface="黑体" panose="02010609060101010101" pitchFamily="49" charset="-122"/>
              </a:rPr>
              <a:t>GIBH130</a:t>
            </a:r>
            <a:r>
              <a:rPr lang="zh-CN" altLang="en-US" sz="1600" b="1" kern="100" dirty="0" smtClean="0">
                <a:latin typeface="黑体" panose="02010609060101010101" pitchFamily="49" charset="-122"/>
                <a:ea typeface="黑体" panose="02010609060101010101" pitchFamily="49" charset="-122"/>
              </a:rPr>
              <a:t>治疗效果显著</a:t>
            </a:r>
            <a:endParaRPr lang="zh-CN" altLang="en-US" sz="1600" dirty="0">
              <a:latin typeface="黑体" panose="02010609060101010101" pitchFamily="49" charset="-122"/>
              <a:ea typeface="黑体" panose="02010609060101010101" pitchFamily="49" charset="-122"/>
            </a:endParaRPr>
          </a:p>
        </p:txBody>
      </p:sp>
      <p:pic>
        <p:nvPicPr>
          <p:cNvPr id="10244" name="Picture 4" descr="C:\Users\litm8400t\AppData\Roaming\Tencent\Users\53875210\QQ\WinTemp\RichOle\{SM$B0D~WZLY~UNUCZV{58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2315941"/>
            <a:ext cx="1487595" cy="17822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图片 13" descr="疾病模型小鼠脑部海马体切片对比图：口服GIBH-130能够对神经元起到保护作用.png"/>
          <p:cNvPicPr>
            <a:picLocks noChangeAspect="1"/>
          </p:cNvPicPr>
          <p:nvPr/>
        </p:nvPicPr>
        <p:blipFill rotWithShape="1">
          <a:blip r:embed="rId3" cstate="print"/>
          <a:srcRect l="43642" t="-1" b="-6196"/>
          <a:stretch/>
        </p:blipFill>
        <p:spPr>
          <a:xfrm>
            <a:off x="784605" y="4393724"/>
            <a:ext cx="4114800" cy="1699572"/>
          </a:xfrm>
          <a:prstGeom prst="rect">
            <a:avLst/>
          </a:prstGeom>
        </p:spPr>
      </p:pic>
      <p:sp>
        <p:nvSpPr>
          <p:cNvPr id="15" name="矩形 14"/>
          <p:cNvSpPr/>
          <p:nvPr/>
        </p:nvSpPr>
        <p:spPr>
          <a:xfrm>
            <a:off x="7020272" y="2674080"/>
            <a:ext cx="1523927" cy="584775"/>
          </a:xfrm>
          <a:prstGeom prst="rect">
            <a:avLst/>
          </a:prstGeom>
        </p:spPr>
        <p:txBody>
          <a:bodyPr wrap="square">
            <a:spAutoFit/>
          </a:bodyPr>
          <a:lstStyle/>
          <a:p>
            <a:pPr algn="ctr"/>
            <a:r>
              <a:rPr lang="zh-CN" altLang="en-US" sz="1600" b="1" kern="100" dirty="0" smtClean="0">
                <a:solidFill>
                  <a:srgbClr val="C00000"/>
                </a:solidFill>
                <a:latin typeface="微软雅黑" panose="020B0503020204020204" pitchFamily="34" charset="-122"/>
                <a:ea typeface="微软雅黑" panose="020B0503020204020204" pitchFamily="34" charset="-122"/>
              </a:rPr>
              <a:t>药品注册申请受理通知书</a:t>
            </a:r>
            <a:endParaRPr lang="zh-CN" altLang="en-US" sz="1600" dirty="0">
              <a:solidFill>
                <a:srgbClr val="C00000"/>
              </a:solidFill>
              <a:latin typeface="微软雅黑" panose="020B0503020204020204" pitchFamily="34" charset="-122"/>
              <a:ea typeface="微软雅黑" panose="020B0503020204020204" pitchFamily="34" charset="-122"/>
            </a:endParaRPr>
          </a:p>
        </p:txBody>
      </p:sp>
      <p:pic>
        <p:nvPicPr>
          <p:cNvPr id="1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4210831"/>
            <a:ext cx="1559603" cy="2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矩形 3"/>
          <p:cNvSpPr>
            <a:spLocks noChangeArrowheads="1"/>
          </p:cNvSpPr>
          <p:nvPr/>
        </p:nvSpPr>
        <p:spPr bwMode="auto">
          <a:xfrm>
            <a:off x="5500846" y="6237312"/>
            <a:ext cx="3029471" cy="584775"/>
          </a:xfrm>
          <a:prstGeom prst="rect">
            <a:avLst/>
          </a:prstGeom>
          <a:noFill/>
          <a:ln w="9525">
            <a:noFill/>
            <a:miter lim="800000"/>
            <a:headEnd/>
            <a:tailEnd/>
          </a:ln>
        </p:spPr>
        <p:txBody>
          <a:bodyPr wrap="square">
            <a:spAutoFit/>
          </a:bodyPr>
          <a:lstStyle/>
          <a:p>
            <a:pPr algn="ctr">
              <a:buFont typeface="Wingdings" pitchFamily="2" charset="2"/>
              <a:buNone/>
              <a:defRPr/>
            </a:pPr>
            <a:r>
              <a:rPr lang="zh-CN" altLang="en-US" sz="1600" b="1" dirty="0">
                <a:solidFill>
                  <a:srgbClr val="C00000"/>
                </a:solidFill>
                <a:latin typeface="微软雅黑" panose="020B0503020204020204" pitchFamily="34" charset="-122"/>
                <a:ea typeface="微软雅黑" panose="020B0503020204020204" pitchFamily="34" charset="-122"/>
                <a:cs typeface="Times New Roman" pitchFamily="18" charset="0"/>
              </a:rPr>
              <a:t>知识产权保护：地域涵盖中国、美国、德国、英国、日本</a:t>
            </a:r>
            <a:endParaRPr lang="en-US" altLang="zh-CN" sz="1600" b="1" dirty="0">
              <a:solidFill>
                <a:srgbClr val="C00000"/>
              </a:solidFill>
              <a:latin typeface="微软雅黑" panose="020B0503020204020204" pitchFamily="34" charset="-122"/>
              <a:ea typeface="微软雅黑" panose="020B0503020204020204" pitchFamily="34" charset="-122"/>
              <a:cs typeface="Times New Roman" pitchFamily="18" charset="0"/>
            </a:endParaRPr>
          </a:p>
        </p:txBody>
      </p:sp>
      <p:pic>
        <p:nvPicPr>
          <p:cNvPr id="1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331" y="4210830"/>
            <a:ext cx="1413088" cy="2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6806908" y="4210830"/>
            <a:ext cx="1401721" cy="2016000"/>
          </a:xfrm>
          <a:prstGeom prst="rect">
            <a:avLst/>
          </a:prstGeom>
          <a:noFill/>
          <a:ln>
            <a:solidFill>
              <a:schemeClr val="bg2">
                <a:lumMod val="25000"/>
              </a:schemeClr>
            </a:solidFill>
          </a:ln>
        </p:spPr>
      </p:pic>
      <p:pic>
        <p:nvPicPr>
          <p:cNvPr id="21"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29149" y="4221312"/>
            <a:ext cx="1404693" cy="2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矩形 4"/>
          <p:cNvSpPr>
            <a:spLocks noChangeArrowheads="1"/>
          </p:cNvSpPr>
          <p:nvPr/>
        </p:nvSpPr>
        <p:spPr bwMode="auto">
          <a:xfrm>
            <a:off x="179388" y="148878"/>
            <a:ext cx="7705725" cy="831850"/>
          </a:xfrm>
          <a:prstGeom prst="rect">
            <a:avLst/>
          </a:prstGeom>
          <a:noFill/>
          <a:ln w="9525">
            <a:noFill/>
            <a:miter lim="800000"/>
            <a:headEnd/>
            <a:tailEnd/>
          </a:ln>
        </p:spPr>
        <p:txBody>
          <a:bodyPr>
            <a:spAutoFit/>
          </a:bodyPr>
          <a:lstStyle/>
          <a:p>
            <a:r>
              <a:rPr lang="zh-CN" altLang="en-US" sz="2800" b="1" dirty="0">
                <a:solidFill>
                  <a:srgbClr val="FFFFFF"/>
                </a:solidFill>
                <a:latin typeface="微软雅黑" pitchFamily="34" charset="-122"/>
                <a:ea typeface="微软雅黑" pitchFamily="34" charset="-122"/>
              </a:rPr>
              <a:t> </a:t>
            </a:r>
            <a:r>
              <a:rPr lang="zh-CN" altLang="en-US" sz="4800" b="1" dirty="0">
                <a:solidFill>
                  <a:srgbClr val="FFFFFF"/>
                </a:solidFill>
                <a:latin typeface="微软雅黑" pitchFamily="34" charset="-122"/>
                <a:ea typeface="微软雅黑" pitchFamily="34" charset="-122"/>
              </a:rPr>
              <a:t>■ </a:t>
            </a:r>
            <a:r>
              <a:rPr lang="zh-CN" altLang="en-US" sz="3200" b="1" dirty="0">
                <a:solidFill>
                  <a:srgbClr val="FFFFFF"/>
                </a:solidFill>
                <a:latin typeface="微软雅黑" pitchFamily="34" charset="-122"/>
                <a:ea typeface="微软雅黑" pitchFamily="34" charset="-122"/>
              </a:rPr>
              <a:t>创新药物研发领域代表成果</a:t>
            </a:r>
            <a:endParaRPr lang="zh-CN" altLang="en-US" sz="3000" b="1"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402945654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5"/>
          <p:cNvSpPr>
            <a:spLocks noChangeArrowheads="1"/>
          </p:cNvSpPr>
          <p:nvPr/>
        </p:nvSpPr>
        <p:spPr bwMode="auto">
          <a:xfrm>
            <a:off x="467544" y="5445224"/>
            <a:ext cx="3108325" cy="452438"/>
          </a:xfrm>
          <a:prstGeom prst="rect">
            <a:avLst/>
          </a:prstGeom>
          <a:noFill/>
          <a:ln w="9525">
            <a:solidFill>
              <a:schemeClr val="bg1">
                <a:lumMod val="85000"/>
              </a:schemeClr>
            </a:solidFill>
            <a:miter lim="800000"/>
            <a:headEnd/>
            <a:tailEnd/>
          </a:ln>
        </p:spPr>
        <p:txBody>
          <a:bodyPr>
            <a:spAutoFit/>
          </a:bodyPr>
          <a:lstStyle/>
          <a:p>
            <a:pPr algn="just" fontAlgn="auto">
              <a:lnSpc>
                <a:spcPct val="130000"/>
              </a:lnSpc>
              <a:spcBef>
                <a:spcPts val="0"/>
              </a:spcBef>
              <a:spcAft>
                <a:spcPts val="0"/>
              </a:spcAft>
              <a:defRPr/>
            </a:pPr>
            <a:r>
              <a:rPr lang="zh-CN" altLang="en-US" dirty="0">
                <a:solidFill>
                  <a:srgbClr val="00B0F0"/>
                </a:solidFill>
                <a:latin typeface="微软雅黑" pitchFamily="34" charset="-122"/>
                <a:ea typeface="微软雅黑" pitchFamily="34" charset="-122"/>
              </a:rPr>
              <a:t>■ </a:t>
            </a:r>
            <a:r>
              <a:rPr lang="zh-CN" altLang="en-US" b="1" dirty="0">
                <a:latin typeface="微软雅黑" pitchFamily="34" charset="-122"/>
                <a:ea typeface="微软雅黑" pitchFamily="34" charset="-122"/>
              </a:rPr>
              <a:t>抗流感</a:t>
            </a:r>
            <a:r>
              <a:rPr lang="zh-CN" altLang="zh-CN" b="1" dirty="0">
                <a:latin typeface="微软雅黑" pitchFamily="34" charset="-122"/>
                <a:ea typeface="微软雅黑" pitchFamily="34" charset="-122"/>
              </a:rPr>
              <a:t>药物</a:t>
            </a:r>
            <a:r>
              <a:rPr lang="en-US" altLang="zh-CN" b="1" dirty="0">
                <a:solidFill>
                  <a:srgbClr val="36B2E6"/>
                </a:solidFill>
                <a:latin typeface="微软雅黑" pitchFamily="34" charset="-122"/>
                <a:ea typeface="微软雅黑" pitchFamily="34" charset="-122"/>
              </a:rPr>
              <a:t>(</a:t>
            </a:r>
            <a:r>
              <a:rPr lang="zh-CN" altLang="en-US" b="1" dirty="0">
                <a:solidFill>
                  <a:srgbClr val="36B2E6"/>
                </a:solidFill>
                <a:latin typeface="微软雅黑" pitchFamily="34" charset="-122"/>
                <a:ea typeface="微软雅黑" pitchFamily="34" charset="-122"/>
              </a:rPr>
              <a:t>丁克</a:t>
            </a:r>
            <a:r>
              <a:rPr lang="en-US" altLang="zh-CN" b="1" dirty="0">
                <a:solidFill>
                  <a:srgbClr val="36B2E6"/>
                </a:solidFill>
                <a:latin typeface="微软雅黑" pitchFamily="34" charset="-122"/>
                <a:ea typeface="微软雅黑" pitchFamily="34" charset="-122"/>
              </a:rPr>
              <a:t>&amp;</a:t>
            </a:r>
            <a:r>
              <a:rPr lang="zh-CN" altLang="en-US" b="1" dirty="0">
                <a:solidFill>
                  <a:srgbClr val="36B2E6"/>
                </a:solidFill>
                <a:latin typeface="微软雅黑" pitchFamily="34" charset="-122"/>
                <a:ea typeface="微软雅黑" pitchFamily="34" charset="-122"/>
              </a:rPr>
              <a:t>胡文辉</a:t>
            </a:r>
            <a:r>
              <a:rPr lang="en-US" altLang="zh-CN" b="1" dirty="0">
                <a:solidFill>
                  <a:srgbClr val="36B2E6"/>
                </a:solidFill>
                <a:latin typeface="微软雅黑" pitchFamily="34" charset="-122"/>
                <a:ea typeface="微软雅黑" pitchFamily="34" charset="-122"/>
              </a:rPr>
              <a:t>)</a:t>
            </a:r>
            <a:endParaRPr lang="en-US" dirty="0">
              <a:latin typeface="微软雅黑" pitchFamily="34" charset="-122"/>
              <a:ea typeface="微软雅黑" pitchFamily="34" charset="-122"/>
            </a:endParaRPr>
          </a:p>
        </p:txBody>
      </p:sp>
      <p:sp>
        <p:nvSpPr>
          <p:cNvPr id="43" name="TextBox 15"/>
          <p:cNvSpPr>
            <a:spLocks noChangeArrowheads="1"/>
          </p:cNvSpPr>
          <p:nvPr/>
        </p:nvSpPr>
        <p:spPr bwMode="auto">
          <a:xfrm>
            <a:off x="467544" y="4149080"/>
            <a:ext cx="3871913" cy="452438"/>
          </a:xfrm>
          <a:prstGeom prst="rect">
            <a:avLst/>
          </a:prstGeom>
          <a:noFill/>
          <a:ln w="9525">
            <a:solidFill>
              <a:schemeClr val="bg1">
                <a:lumMod val="85000"/>
              </a:schemeClr>
            </a:solidFill>
            <a:miter lim="800000"/>
            <a:headEnd/>
            <a:tailEnd/>
          </a:ln>
        </p:spPr>
        <p:txBody>
          <a:bodyPr>
            <a:spAutoFit/>
          </a:bodyPr>
          <a:lstStyle/>
          <a:p>
            <a:pPr algn="just" fontAlgn="auto">
              <a:lnSpc>
                <a:spcPct val="130000"/>
              </a:lnSpc>
              <a:spcBef>
                <a:spcPts val="0"/>
              </a:spcBef>
              <a:spcAft>
                <a:spcPts val="0"/>
              </a:spcAft>
              <a:defRPr/>
            </a:pPr>
            <a:r>
              <a:rPr lang="zh-CN" altLang="en-US" b="1" dirty="0">
                <a:solidFill>
                  <a:srgbClr val="00B0F0"/>
                </a:solidFill>
                <a:latin typeface="微软雅黑" pitchFamily="34" charset="-122"/>
                <a:ea typeface="微软雅黑" pitchFamily="34" charset="-122"/>
              </a:rPr>
              <a:t>■ </a:t>
            </a:r>
            <a:r>
              <a:rPr lang="zh-CN" altLang="en-US" b="1" dirty="0">
                <a:latin typeface="微软雅黑" pitchFamily="34" charset="-122"/>
                <a:ea typeface="微软雅黑" pitchFamily="34" charset="-122"/>
              </a:rPr>
              <a:t>新型治疗非小细胞肺癌药物</a:t>
            </a:r>
            <a:r>
              <a:rPr lang="en-US" altLang="zh-CN" b="1" dirty="0">
                <a:solidFill>
                  <a:srgbClr val="36B2E6"/>
                </a:solidFill>
                <a:latin typeface="微软雅黑" pitchFamily="34" charset="-122"/>
                <a:ea typeface="微软雅黑" pitchFamily="34" charset="-122"/>
              </a:rPr>
              <a:t>(</a:t>
            </a:r>
            <a:r>
              <a:rPr lang="zh-CN" altLang="en-US" b="1" dirty="0">
                <a:solidFill>
                  <a:srgbClr val="36B2E6"/>
                </a:solidFill>
                <a:latin typeface="微软雅黑" pitchFamily="34" charset="-122"/>
                <a:ea typeface="微软雅黑" pitchFamily="34" charset="-122"/>
              </a:rPr>
              <a:t>丁克</a:t>
            </a:r>
            <a:r>
              <a:rPr lang="en-US" altLang="zh-CN" b="1" dirty="0">
                <a:solidFill>
                  <a:srgbClr val="36B2E6"/>
                </a:solidFill>
                <a:latin typeface="微软雅黑" pitchFamily="34" charset="-122"/>
                <a:ea typeface="微软雅黑" pitchFamily="34" charset="-122"/>
              </a:rPr>
              <a:t>)</a:t>
            </a:r>
            <a:endParaRPr lang="en-US" altLang="zh-CN" dirty="0">
              <a:solidFill>
                <a:srgbClr val="36B2E6"/>
              </a:solidFill>
              <a:latin typeface="微软雅黑" pitchFamily="34" charset="-122"/>
              <a:ea typeface="微软雅黑" pitchFamily="34" charset="-122"/>
            </a:endParaRPr>
          </a:p>
        </p:txBody>
      </p:sp>
      <p:sp>
        <p:nvSpPr>
          <p:cNvPr id="44" name="TextBox 15"/>
          <p:cNvSpPr>
            <a:spLocks noChangeArrowheads="1"/>
          </p:cNvSpPr>
          <p:nvPr/>
        </p:nvSpPr>
        <p:spPr bwMode="auto">
          <a:xfrm>
            <a:off x="467544" y="4797152"/>
            <a:ext cx="3800475" cy="452437"/>
          </a:xfrm>
          <a:prstGeom prst="rect">
            <a:avLst/>
          </a:prstGeom>
          <a:noFill/>
          <a:ln w="9525">
            <a:solidFill>
              <a:schemeClr val="bg1">
                <a:lumMod val="85000"/>
              </a:schemeClr>
            </a:solidFill>
            <a:miter lim="800000"/>
            <a:headEnd/>
            <a:tailEnd/>
          </a:ln>
        </p:spPr>
        <p:txBody>
          <a:bodyPr>
            <a:spAutoFit/>
          </a:bodyPr>
          <a:lstStyle/>
          <a:p>
            <a:pPr algn="just" fontAlgn="auto">
              <a:lnSpc>
                <a:spcPct val="130000"/>
              </a:lnSpc>
              <a:spcBef>
                <a:spcPts val="0"/>
              </a:spcBef>
              <a:spcAft>
                <a:spcPts val="0"/>
              </a:spcAft>
              <a:defRPr/>
            </a:pPr>
            <a:r>
              <a:rPr lang="zh-CN" altLang="en-US" b="1" dirty="0">
                <a:solidFill>
                  <a:srgbClr val="00B0F0"/>
                </a:solidFill>
                <a:latin typeface="微软雅黑" pitchFamily="34" charset="-122"/>
                <a:ea typeface="微软雅黑" pitchFamily="34" charset="-122"/>
              </a:rPr>
              <a:t>■ </a:t>
            </a:r>
            <a:r>
              <a:rPr lang="zh-CN" altLang="en-US" b="1" dirty="0">
                <a:latin typeface="微软雅黑" pitchFamily="34" charset="-122"/>
                <a:ea typeface="微软雅黑" pitchFamily="34" charset="-122"/>
              </a:rPr>
              <a:t>其他新型抗肿瘤药物</a:t>
            </a:r>
            <a:r>
              <a:rPr lang="en-US" altLang="zh-CN" b="1" dirty="0">
                <a:solidFill>
                  <a:srgbClr val="36B2E6"/>
                </a:solidFill>
                <a:latin typeface="微软雅黑" pitchFamily="34" charset="-122"/>
                <a:ea typeface="微软雅黑" pitchFamily="34" charset="-122"/>
              </a:rPr>
              <a:t>(</a:t>
            </a:r>
            <a:r>
              <a:rPr lang="zh-CN" altLang="en-US" b="1" dirty="0">
                <a:solidFill>
                  <a:srgbClr val="36B2E6"/>
                </a:solidFill>
                <a:latin typeface="微软雅黑" pitchFamily="34" charset="-122"/>
                <a:ea typeface="微软雅黑" pitchFamily="34" charset="-122"/>
              </a:rPr>
              <a:t>蒋晟</a:t>
            </a:r>
            <a:r>
              <a:rPr lang="en-US" altLang="zh-CN" b="1" dirty="0">
                <a:solidFill>
                  <a:srgbClr val="36B2E6"/>
                </a:solidFill>
                <a:latin typeface="微软雅黑" pitchFamily="34" charset="-122"/>
                <a:ea typeface="微软雅黑" pitchFamily="34" charset="-122"/>
              </a:rPr>
              <a:t>&amp;</a:t>
            </a:r>
            <a:r>
              <a:rPr lang="zh-CN" altLang="en-US" b="1" dirty="0">
                <a:solidFill>
                  <a:srgbClr val="36B2E6"/>
                </a:solidFill>
                <a:latin typeface="微软雅黑" pitchFamily="34" charset="-122"/>
                <a:ea typeface="微软雅黑" pitchFamily="34" charset="-122"/>
              </a:rPr>
              <a:t>丁克</a:t>
            </a:r>
            <a:r>
              <a:rPr lang="en-US" altLang="zh-CN" b="1" dirty="0">
                <a:solidFill>
                  <a:srgbClr val="36B2E6"/>
                </a:solidFill>
                <a:latin typeface="微软雅黑" pitchFamily="34" charset="-122"/>
                <a:ea typeface="微软雅黑" pitchFamily="34" charset="-122"/>
              </a:rPr>
              <a:t>)</a:t>
            </a:r>
            <a:endParaRPr lang="en-US" altLang="zh-CN" dirty="0">
              <a:solidFill>
                <a:srgbClr val="36B2E6"/>
              </a:solidFill>
              <a:latin typeface="微软雅黑" pitchFamily="34" charset="-122"/>
              <a:ea typeface="微软雅黑" pitchFamily="34" charset="-122"/>
            </a:endParaRPr>
          </a:p>
        </p:txBody>
      </p:sp>
      <p:sp>
        <p:nvSpPr>
          <p:cNvPr id="56" name="TextBox 15"/>
          <p:cNvSpPr>
            <a:spLocks noChangeArrowheads="1"/>
          </p:cNvSpPr>
          <p:nvPr/>
        </p:nvSpPr>
        <p:spPr bwMode="auto">
          <a:xfrm>
            <a:off x="467544" y="6093296"/>
            <a:ext cx="3098800" cy="452437"/>
          </a:xfrm>
          <a:prstGeom prst="rect">
            <a:avLst/>
          </a:prstGeom>
          <a:noFill/>
          <a:ln w="9525">
            <a:solidFill>
              <a:schemeClr val="bg1">
                <a:lumMod val="85000"/>
              </a:schemeClr>
            </a:solidFill>
            <a:miter lim="800000"/>
            <a:headEnd/>
            <a:tailEnd/>
          </a:ln>
        </p:spPr>
        <p:txBody>
          <a:bodyPr>
            <a:spAutoFit/>
          </a:bodyPr>
          <a:lstStyle/>
          <a:p>
            <a:pPr algn="just" fontAlgn="auto">
              <a:lnSpc>
                <a:spcPct val="130000"/>
              </a:lnSpc>
              <a:spcBef>
                <a:spcPts val="0"/>
              </a:spcBef>
              <a:spcAft>
                <a:spcPts val="0"/>
              </a:spcAft>
              <a:defRPr/>
            </a:pPr>
            <a:r>
              <a:rPr lang="zh-CN" altLang="en-US" dirty="0">
                <a:solidFill>
                  <a:srgbClr val="00B0F0"/>
                </a:solidFill>
                <a:latin typeface="微软雅黑" pitchFamily="34" charset="-122"/>
                <a:ea typeface="微软雅黑" pitchFamily="34" charset="-122"/>
              </a:rPr>
              <a:t>■ </a:t>
            </a:r>
            <a:r>
              <a:rPr lang="zh-CN" altLang="en-US" b="1" dirty="0">
                <a:latin typeface="微软雅黑" pitchFamily="34" charset="-122"/>
                <a:ea typeface="微软雅黑" pitchFamily="34" charset="-122"/>
              </a:rPr>
              <a:t>抗疟疾</a:t>
            </a:r>
            <a:r>
              <a:rPr lang="zh-CN" altLang="zh-CN" b="1" dirty="0">
                <a:latin typeface="微软雅黑" pitchFamily="34" charset="-122"/>
                <a:ea typeface="微软雅黑" pitchFamily="34" charset="-122"/>
              </a:rPr>
              <a:t>药物</a:t>
            </a:r>
            <a:r>
              <a:rPr lang="en-US" altLang="zh-CN" b="1" dirty="0">
                <a:solidFill>
                  <a:srgbClr val="36B2E6"/>
                </a:solidFill>
                <a:latin typeface="微软雅黑" pitchFamily="34" charset="-122"/>
                <a:ea typeface="微软雅黑" pitchFamily="34" charset="-122"/>
              </a:rPr>
              <a:t>(</a:t>
            </a:r>
            <a:r>
              <a:rPr lang="zh-CN" altLang="en-US" b="1" dirty="0">
                <a:solidFill>
                  <a:srgbClr val="36B2E6"/>
                </a:solidFill>
                <a:latin typeface="微软雅黑" pitchFamily="34" charset="-122"/>
                <a:ea typeface="微软雅黑" pitchFamily="34" charset="-122"/>
              </a:rPr>
              <a:t>陈小平</a:t>
            </a:r>
            <a:r>
              <a:rPr lang="en-US" altLang="zh-CN" b="1" dirty="0">
                <a:solidFill>
                  <a:srgbClr val="36B2E6"/>
                </a:solidFill>
                <a:latin typeface="微软雅黑" pitchFamily="34" charset="-122"/>
                <a:ea typeface="微软雅黑" pitchFamily="34" charset="-122"/>
              </a:rPr>
              <a:t>)</a:t>
            </a:r>
            <a:endParaRPr lang="en-US" dirty="0">
              <a:solidFill>
                <a:srgbClr val="36B2E6"/>
              </a:solidFill>
              <a:latin typeface="微软雅黑" pitchFamily="34" charset="-122"/>
              <a:ea typeface="微软雅黑" pitchFamily="34" charset="-122"/>
            </a:endParaRPr>
          </a:p>
        </p:txBody>
      </p:sp>
      <p:pic>
        <p:nvPicPr>
          <p:cNvPr id="60" name="图片 59" descr="1111.jpg"/>
          <p:cNvPicPr>
            <a:picLocks noChangeAspect="1"/>
          </p:cNvPicPr>
          <p:nvPr/>
        </p:nvPicPr>
        <p:blipFill>
          <a:blip r:embed="rId2" cstate="print"/>
          <a:srcRect/>
          <a:stretch>
            <a:fillRect/>
          </a:stretch>
        </p:blipFill>
        <p:spPr bwMode="auto">
          <a:xfrm>
            <a:off x="8080794" y="332656"/>
            <a:ext cx="739678" cy="750381"/>
          </a:xfrm>
          <a:prstGeom prst="ellipse">
            <a:avLst/>
          </a:prstGeom>
          <a:noFill/>
          <a:ln w="9525">
            <a:noFill/>
            <a:miter lim="800000"/>
            <a:headEnd/>
            <a:tailEnd/>
          </a:ln>
        </p:spPr>
      </p:pic>
      <p:sp>
        <p:nvSpPr>
          <p:cNvPr id="24" name="矩形 23"/>
          <p:cNvSpPr/>
          <p:nvPr/>
        </p:nvSpPr>
        <p:spPr>
          <a:xfrm>
            <a:off x="251520" y="188640"/>
            <a:ext cx="8712968" cy="10080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040" name="矩形 4"/>
          <p:cNvSpPr>
            <a:spLocks noChangeArrowheads="1"/>
          </p:cNvSpPr>
          <p:nvPr/>
        </p:nvSpPr>
        <p:spPr bwMode="auto">
          <a:xfrm>
            <a:off x="179388" y="260350"/>
            <a:ext cx="7705725" cy="831850"/>
          </a:xfrm>
          <a:prstGeom prst="rect">
            <a:avLst/>
          </a:prstGeom>
          <a:noFill/>
          <a:ln w="9525">
            <a:noFill/>
            <a:miter lim="800000"/>
            <a:headEnd/>
            <a:tailEnd/>
          </a:ln>
        </p:spPr>
        <p:txBody>
          <a:bodyPr>
            <a:spAutoFit/>
          </a:bodyPr>
          <a:lstStyle/>
          <a:p>
            <a:r>
              <a:rPr lang="zh-CN" altLang="en-US" sz="2800" b="1" dirty="0">
                <a:solidFill>
                  <a:srgbClr val="FFFFFF"/>
                </a:solidFill>
                <a:latin typeface="微软雅黑" pitchFamily="34" charset="-122"/>
                <a:ea typeface="微软雅黑" pitchFamily="34" charset="-122"/>
              </a:rPr>
              <a:t> </a:t>
            </a:r>
            <a:r>
              <a:rPr lang="zh-CN" altLang="en-US" sz="4800" b="1" dirty="0">
                <a:solidFill>
                  <a:srgbClr val="FFFFFF"/>
                </a:solidFill>
                <a:latin typeface="微软雅黑" pitchFamily="34" charset="-122"/>
                <a:ea typeface="微软雅黑" pitchFamily="34" charset="-122"/>
              </a:rPr>
              <a:t>■ </a:t>
            </a:r>
            <a:r>
              <a:rPr lang="zh-CN" altLang="en-US" sz="3200" b="1" dirty="0">
                <a:solidFill>
                  <a:srgbClr val="FFFFFF"/>
                </a:solidFill>
                <a:latin typeface="微软雅黑" pitchFamily="34" charset="-122"/>
                <a:ea typeface="微软雅黑" pitchFamily="34" charset="-122"/>
              </a:rPr>
              <a:t>其它创新药物研发代表成果</a:t>
            </a:r>
            <a:endParaRPr lang="zh-CN" altLang="en-US" sz="3000" b="1" dirty="0">
              <a:solidFill>
                <a:srgbClr val="FFFFFF"/>
              </a:solidFill>
              <a:latin typeface="微软雅黑" pitchFamily="34" charset="-122"/>
              <a:ea typeface="微软雅黑" pitchFamily="34" charset="-122"/>
            </a:endParaRPr>
          </a:p>
        </p:txBody>
      </p:sp>
      <p:pic>
        <p:nvPicPr>
          <p:cNvPr id="10" name="图片 9" descr="1111.jpg"/>
          <p:cNvPicPr>
            <a:picLocks noChangeAspect="1"/>
          </p:cNvPicPr>
          <p:nvPr/>
        </p:nvPicPr>
        <p:blipFill>
          <a:blip r:embed="rId2" cstate="print"/>
          <a:srcRect/>
          <a:stretch>
            <a:fillRect/>
          </a:stretch>
        </p:blipFill>
        <p:spPr bwMode="auto">
          <a:xfrm>
            <a:off x="7960144" y="337418"/>
            <a:ext cx="739678" cy="750381"/>
          </a:xfrm>
          <a:prstGeom prst="ellipse">
            <a:avLst/>
          </a:prstGeom>
          <a:noFill/>
          <a:ln w="9525">
            <a:noFill/>
            <a:miter lim="800000"/>
            <a:headEnd/>
            <a:tailEnd/>
          </a:ln>
        </p:spPr>
      </p:pic>
      <p:sp>
        <p:nvSpPr>
          <p:cNvPr id="11" name="矩形 74"/>
          <p:cNvSpPr>
            <a:spLocks noChangeArrowheads="1"/>
          </p:cNvSpPr>
          <p:nvPr/>
        </p:nvSpPr>
        <p:spPr bwMode="auto">
          <a:xfrm>
            <a:off x="251520" y="1542727"/>
            <a:ext cx="8712968" cy="2318321"/>
          </a:xfrm>
          <a:prstGeom prst="rect">
            <a:avLst/>
          </a:prstGeom>
          <a:noFill/>
          <a:ln w="28575">
            <a:solidFill>
              <a:schemeClr val="bg1">
                <a:lumMod val="75000"/>
              </a:schemeClr>
            </a:solidFill>
            <a:miter lim="800000"/>
            <a:headEnd/>
            <a:tailEnd/>
          </a:ln>
        </p:spPr>
        <p:txBody>
          <a:bodyPr wrap="square">
            <a:spAutoFit/>
          </a:bodyPr>
          <a:lstStyle/>
          <a:p>
            <a:pPr marL="285750" indent="-285750">
              <a:spcAft>
                <a:spcPts val="1200"/>
              </a:spcAft>
              <a:buClr>
                <a:srgbClr val="36B2E6"/>
              </a:buClr>
            </a:pPr>
            <a:r>
              <a:rPr lang="zh-CN" altLang="en-US" sz="2000" dirty="0">
                <a:solidFill>
                  <a:schemeClr val="tx1">
                    <a:lumMod val="75000"/>
                    <a:lumOff val="2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  </a:t>
            </a:r>
            <a:r>
              <a:rPr lang="zh-CN" altLang="en-US" sz="2000" b="1" dirty="0">
                <a:solidFill>
                  <a:schemeClr val="tx1">
                    <a:lumMod val="75000"/>
                    <a:lumOff val="25000"/>
                  </a:schemeClr>
                </a:solidFill>
                <a:latin typeface="微软雅黑" pitchFamily="34" charset="-122"/>
                <a:ea typeface="微软雅黑" pitchFamily="34" charset="-122"/>
              </a:rPr>
              <a:t>新型抗白血病药物</a:t>
            </a:r>
            <a:r>
              <a:rPr lang="en-US" altLang="zh-CN" sz="2000" b="1" dirty="0">
                <a:solidFill>
                  <a:schemeClr val="tx1">
                    <a:lumMod val="75000"/>
                    <a:lumOff val="25000"/>
                  </a:schemeClr>
                </a:solidFill>
                <a:latin typeface="微软雅黑" pitchFamily="34" charset="-122"/>
                <a:ea typeface="微软雅黑" pitchFamily="34" charset="-122"/>
              </a:rPr>
              <a:t>GZD824</a:t>
            </a:r>
            <a:r>
              <a:rPr lang="zh-CN" altLang="en-US" sz="2000" b="1" dirty="0">
                <a:solidFill>
                  <a:schemeClr val="tx1">
                    <a:lumMod val="75000"/>
                    <a:lumOff val="25000"/>
                  </a:schemeClr>
                </a:solidFill>
                <a:latin typeface="微软雅黑" pitchFamily="34" charset="-122"/>
                <a:ea typeface="微软雅黑" pitchFamily="34" charset="-122"/>
              </a:rPr>
              <a:t>已被确定为候选药物，已转让广州顺健公司正在进行规范的临床前评价</a:t>
            </a:r>
            <a:endParaRPr lang="en-US" altLang="zh-CN" sz="2000" b="1" dirty="0">
              <a:solidFill>
                <a:schemeClr val="tx1">
                  <a:lumMod val="75000"/>
                  <a:lumOff val="25000"/>
                </a:schemeClr>
              </a:solidFill>
              <a:latin typeface="微软雅黑" pitchFamily="34" charset="-122"/>
              <a:ea typeface="微软雅黑" pitchFamily="34" charset="-122"/>
            </a:endParaRPr>
          </a:p>
          <a:p>
            <a:pPr marL="285750" indent="-285750">
              <a:spcAft>
                <a:spcPts val="1200"/>
              </a:spcAft>
              <a:buClr>
                <a:srgbClr val="36B2E6"/>
              </a:buClr>
            </a:pPr>
            <a:r>
              <a:rPr lang="zh-CN" altLang="en-US" sz="2000" dirty="0">
                <a:solidFill>
                  <a:schemeClr val="tx1">
                    <a:lumMod val="75000"/>
                    <a:lumOff val="25000"/>
                  </a:schemeClr>
                </a:solidFill>
                <a:latin typeface="微软雅黑" pitchFamily="34" charset="-122"/>
                <a:ea typeface="微软雅黑" pitchFamily="34" charset="-122"/>
              </a:rPr>
              <a:t>■</a:t>
            </a:r>
            <a:r>
              <a:rPr lang="zh-CN" altLang="en-US" sz="2000" dirty="0">
                <a:solidFill>
                  <a:schemeClr val="tx1">
                    <a:lumMod val="85000"/>
                    <a:lumOff val="15000"/>
                  </a:schemeClr>
                </a:solidFill>
                <a:latin typeface="微软雅黑" pitchFamily="34" charset="-122"/>
                <a:ea typeface="微软雅黑" pitchFamily="34" charset="-122"/>
              </a:rPr>
              <a:t>  </a:t>
            </a:r>
            <a:r>
              <a:rPr lang="zh-CN" altLang="zh-CN" sz="2000" b="1" dirty="0">
                <a:solidFill>
                  <a:schemeClr val="tx1">
                    <a:lumMod val="75000"/>
                    <a:lumOff val="25000"/>
                  </a:schemeClr>
                </a:solidFill>
                <a:latin typeface="微软雅黑" pitchFamily="34" charset="-122"/>
                <a:ea typeface="微软雅黑" pitchFamily="34" charset="-122"/>
              </a:rPr>
              <a:t>新型糖尿病药物</a:t>
            </a:r>
            <a:r>
              <a:rPr lang="en-US" altLang="zh-CN" sz="2000" b="1" dirty="0">
                <a:solidFill>
                  <a:schemeClr val="tx1">
                    <a:lumMod val="75000"/>
                    <a:lumOff val="25000"/>
                  </a:schemeClr>
                </a:solidFill>
                <a:latin typeface="微软雅黑" pitchFamily="34" charset="-122"/>
                <a:ea typeface="微软雅黑" pitchFamily="34" charset="-122"/>
              </a:rPr>
              <a:t>DK3</a:t>
            </a:r>
            <a:r>
              <a:rPr lang="zh-CN" altLang="en-US" sz="2000" b="1" dirty="0">
                <a:solidFill>
                  <a:schemeClr val="tx1">
                    <a:lumMod val="75000"/>
                    <a:lumOff val="25000"/>
                  </a:schemeClr>
                </a:solidFill>
                <a:latin typeface="微软雅黑" pitchFamily="34" charset="-122"/>
                <a:ea typeface="微软雅黑" pitchFamily="34" charset="-122"/>
              </a:rPr>
              <a:t>转让香港卡施健医药公司</a:t>
            </a:r>
            <a:endParaRPr lang="en-US" altLang="zh-CN" sz="2000" b="1" dirty="0">
              <a:solidFill>
                <a:schemeClr val="tx1">
                  <a:lumMod val="75000"/>
                  <a:lumOff val="25000"/>
                </a:schemeClr>
              </a:solidFill>
              <a:latin typeface="微软雅黑" pitchFamily="34" charset="-122"/>
              <a:ea typeface="微软雅黑" pitchFamily="34" charset="-122"/>
            </a:endParaRPr>
          </a:p>
          <a:p>
            <a:pPr marL="285750" indent="-285750">
              <a:spcAft>
                <a:spcPts val="1200"/>
              </a:spcAft>
              <a:buClr>
                <a:srgbClr val="36B2E6"/>
              </a:buClr>
            </a:pPr>
            <a:r>
              <a:rPr lang="zh-CN" altLang="en-US" sz="2000" b="1" dirty="0">
                <a:solidFill>
                  <a:schemeClr val="tx1">
                    <a:lumMod val="75000"/>
                    <a:lumOff val="25000"/>
                  </a:schemeClr>
                </a:solidFill>
                <a:latin typeface="微软雅黑" pitchFamily="34" charset="-122"/>
                <a:ea typeface="微软雅黑" pitchFamily="34" charset="-122"/>
              </a:rPr>
              <a:t>■</a:t>
            </a:r>
            <a:r>
              <a:rPr lang="zh-CN" altLang="en-US" sz="2000" b="1" dirty="0">
                <a:solidFill>
                  <a:schemeClr val="tx1">
                    <a:lumMod val="85000"/>
                    <a:lumOff val="15000"/>
                  </a:schemeClr>
                </a:solidFill>
                <a:latin typeface="微软雅黑" pitchFamily="34" charset="-122"/>
                <a:ea typeface="微软雅黑" pitchFamily="34" charset="-122"/>
              </a:rPr>
              <a:t>  </a:t>
            </a:r>
            <a:r>
              <a:rPr lang="zh-CN" altLang="en-US" sz="2000" b="1" dirty="0">
                <a:solidFill>
                  <a:schemeClr val="tx1">
                    <a:lumMod val="75000"/>
                    <a:lumOff val="25000"/>
                  </a:schemeClr>
                </a:solidFill>
                <a:latin typeface="微软雅黑" pitchFamily="34" charset="-122"/>
                <a:ea typeface="微软雅黑" pitchFamily="34" charset="-122"/>
              </a:rPr>
              <a:t>针对</a:t>
            </a:r>
            <a:r>
              <a:rPr lang="en-US" altLang="zh-CN" sz="2000" b="1" dirty="0">
                <a:solidFill>
                  <a:schemeClr val="tx1">
                    <a:lumMod val="75000"/>
                    <a:lumOff val="25000"/>
                  </a:schemeClr>
                </a:solidFill>
                <a:latin typeface="微软雅黑" pitchFamily="34" charset="-122"/>
                <a:ea typeface="微软雅黑" pitchFamily="34" charset="-122"/>
              </a:rPr>
              <a:t>COX-2</a:t>
            </a:r>
            <a:r>
              <a:rPr lang="zh-CN" altLang="en-US" sz="2000" b="1" dirty="0">
                <a:solidFill>
                  <a:schemeClr val="tx1">
                    <a:lumMod val="75000"/>
                    <a:lumOff val="25000"/>
                  </a:schemeClr>
                </a:solidFill>
                <a:latin typeface="微软雅黑" pitchFamily="34" charset="-122"/>
                <a:ea typeface="微软雅黑" pitchFamily="34" charset="-122"/>
              </a:rPr>
              <a:t>的药物研发，已与美国</a:t>
            </a:r>
            <a:r>
              <a:rPr lang="en-US" altLang="zh-CN" sz="2000" b="1" dirty="0" err="1">
                <a:solidFill>
                  <a:schemeClr val="tx1">
                    <a:lumMod val="75000"/>
                    <a:lumOff val="25000"/>
                  </a:schemeClr>
                </a:solidFill>
                <a:latin typeface="微软雅黑" pitchFamily="34" charset="-122"/>
                <a:ea typeface="微软雅黑" pitchFamily="34" charset="-122"/>
              </a:rPr>
              <a:t>Euclises</a:t>
            </a:r>
            <a:r>
              <a:rPr lang="zh-CN" altLang="en-US" sz="2000" b="1" dirty="0">
                <a:solidFill>
                  <a:schemeClr val="tx1">
                    <a:lumMod val="75000"/>
                    <a:lumOff val="25000"/>
                  </a:schemeClr>
                </a:solidFill>
                <a:latin typeface="微软雅黑" pitchFamily="34" charset="-122"/>
                <a:ea typeface="微软雅黑" pitchFamily="34" charset="-122"/>
              </a:rPr>
              <a:t>公司合作，</a:t>
            </a:r>
            <a:r>
              <a:rPr lang="en-US" altLang="zh-CN" sz="2000" b="1" dirty="0" err="1">
                <a:solidFill>
                  <a:schemeClr val="tx1">
                    <a:lumMod val="75000"/>
                    <a:lumOff val="25000"/>
                  </a:schemeClr>
                </a:solidFill>
                <a:latin typeface="微软雅黑" pitchFamily="34" charset="-122"/>
                <a:ea typeface="微软雅黑" pitchFamily="34" charset="-122"/>
              </a:rPr>
              <a:t>Euclises</a:t>
            </a:r>
            <a:r>
              <a:rPr lang="zh-CN" altLang="en-US" sz="2000" b="1" dirty="0">
                <a:solidFill>
                  <a:schemeClr val="tx1">
                    <a:lumMod val="75000"/>
                    <a:lumOff val="25000"/>
                  </a:schemeClr>
                </a:solidFill>
                <a:latin typeface="微软雅黑" pitchFamily="34" charset="-122"/>
                <a:ea typeface="微软雅黑" pitchFamily="34" charset="-122"/>
              </a:rPr>
              <a:t>首期投入</a:t>
            </a:r>
            <a:r>
              <a:rPr lang="en-US" altLang="zh-CN" sz="2000" b="1" dirty="0">
                <a:solidFill>
                  <a:schemeClr val="tx1">
                    <a:lumMod val="75000"/>
                    <a:lumOff val="25000"/>
                  </a:schemeClr>
                </a:solidFill>
                <a:latin typeface="微软雅黑" pitchFamily="34" charset="-122"/>
                <a:ea typeface="微软雅黑" pitchFamily="34" charset="-122"/>
              </a:rPr>
              <a:t>300</a:t>
            </a:r>
            <a:r>
              <a:rPr lang="zh-CN" altLang="en-US" sz="2000" b="1" dirty="0">
                <a:solidFill>
                  <a:schemeClr val="tx1">
                    <a:lumMod val="75000"/>
                    <a:lumOff val="25000"/>
                  </a:schemeClr>
                </a:solidFill>
                <a:latin typeface="微软雅黑" pitchFamily="34" charset="-122"/>
                <a:ea typeface="微软雅黑" pitchFamily="34" charset="-122"/>
              </a:rPr>
              <a:t>万美元，并根据不同阶段予以持续投入，研发期间将可获得</a:t>
            </a:r>
            <a:r>
              <a:rPr lang="en-US" altLang="zh-CN" sz="2000" b="1" dirty="0">
                <a:solidFill>
                  <a:schemeClr val="tx1">
                    <a:lumMod val="75000"/>
                    <a:lumOff val="25000"/>
                  </a:schemeClr>
                </a:solidFill>
                <a:latin typeface="微软雅黑" pitchFamily="34" charset="-122"/>
                <a:ea typeface="微软雅黑" pitchFamily="34" charset="-122"/>
              </a:rPr>
              <a:t>6000</a:t>
            </a:r>
            <a:r>
              <a:rPr lang="zh-CN" altLang="en-US" sz="2000" b="1" dirty="0">
                <a:solidFill>
                  <a:schemeClr val="tx1">
                    <a:lumMod val="75000"/>
                    <a:lumOff val="25000"/>
                  </a:schemeClr>
                </a:solidFill>
                <a:latin typeface="微软雅黑" pitchFamily="34" charset="-122"/>
                <a:ea typeface="微软雅黑" pitchFamily="34" charset="-122"/>
              </a:rPr>
              <a:t>万美元</a:t>
            </a:r>
            <a:endParaRPr lang="en-US" altLang="zh-CN" sz="2000" b="1" dirty="0">
              <a:solidFill>
                <a:schemeClr val="tx1">
                  <a:lumMod val="75000"/>
                  <a:lumOff val="25000"/>
                </a:schemeClr>
              </a:solidFill>
              <a:latin typeface="微软雅黑" pitchFamily="34" charset="-122"/>
              <a:ea typeface="微软雅黑" pitchFamily="34" charset="-122"/>
            </a:endParaRPr>
          </a:p>
        </p:txBody>
      </p:sp>
      <p:pic>
        <p:nvPicPr>
          <p:cNvPr id="12" name="图片 11" descr="服务产业.jpg"/>
          <p:cNvPicPr>
            <a:picLocks noChangeAspect="1"/>
          </p:cNvPicPr>
          <p:nvPr/>
        </p:nvPicPr>
        <p:blipFill>
          <a:blip r:embed="rId3" cstate="print"/>
          <a:stretch>
            <a:fillRect/>
          </a:stretch>
        </p:blipFill>
        <p:spPr>
          <a:xfrm>
            <a:off x="5220072" y="4149080"/>
            <a:ext cx="3278768" cy="2414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50825" y="260350"/>
            <a:ext cx="8642350" cy="1008063"/>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7" name="图片 16" descr="1111.jpg"/>
          <p:cNvPicPr>
            <a:picLocks noChangeAspect="1"/>
          </p:cNvPicPr>
          <p:nvPr/>
        </p:nvPicPr>
        <p:blipFill>
          <a:blip r:embed="rId2" cstate="print"/>
          <a:srcRect/>
          <a:stretch>
            <a:fillRect/>
          </a:stretch>
        </p:blipFill>
        <p:spPr bwMode="auto">
          <a:xfrm>
            <a:off x="8080794" y="404441"/>
            <a:ext cx="739678" cy="750381"/>
          </a:xfrm>
          <a:prstGeom prst="ellipse">
            <a:avLst/>
          </a:prstGeom>
          <a:noFill/>
          <a:ln w="9525">
            <a:noFill/>
            <a:miter lim="800000"/>
            <a:headEnd/>
            <a:tailEnd/>
          </a:ln>
        </p:spPr>
      </p:pic>
      <p:pic>
        <p:nvPicPr>
          <p:cNvPr id="9" name="Picture 5" descr="D:\好好工作\院情介绍ppt\2013\总结会议类\Fig 1.jpg"/>
          <p:cNvPicPr>
            <a:picLocks noChangeAspect="1" noChangeArrowheads="1"/>
          </p:cNvPicPr>
          <p:nvPr/>
        </p:nvPicPr>
        <p:blipFill>
          <a:blip r:embed="rId3" cstate="print"/>
          <a:srcRect/>
          <a:stretch>
            <a:fillRect/>
          </a:stretch>
        </p:blipFill>
        <p:spPr bwMode="auto">
          <a:xfrm>
            <a:off x="5076056" y="2060848"/>
            <a:ext cx="3715129" cy="308257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Picture 7" descr="http://www.gibh.cas.cn/xwdt/mtbd/201311/W020131128385784993433.jpg"/>
          <p:cNvPicPr>
            <a:picLocks noChangeAspect="1" noChangeArrowheads="1"/>
          </p:cNvPicPr>
          <p:nvPr/>
        </p:nvPicPr>
        <p:blipFill>
          <a:blip r:embed="rId4" cstate="print"/>
          <a:srcRect/>
          <a:stretch>
            <a:fillRect/>
          </a:stretch>
        </p:blipFill>
        <p:spPr bwMode="auto">
          <a:xfrm>
            <a:off x="323528" y="2132856"/>
            <a:ext cx="4392488" cy="29650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矩形 11"/>
          <p:cNvSpPr/>
          <p:nvPr/>
        </p:nvSpPr>
        <p:spPr>
          <a:xfrm>
            <a:off x="287338" y="5694363"/>
            <a:ext cx="8821737" cy="830262"/>
          </a:xfrm>
          <a:prstGeom prst="rect">
            <a:avLst/>
          </a:prstGeom>
        </p:spPr>
        <p:txBody>
          <a:bodyPr>
            <a:spAutoFit/>
          </a:bodyPr>
          <a:lstStyle/>
          <a:p>
            <a:pPr fontAlgn="auto">
              <a:spcBef>
                <a:spcPts val="0"/>
              </a:spcBef>
              <a:spcAft>
                <a:spcPts val="0"/>
              </a:spcAft>
              <a:defRPr/>
            </a:pPr>
            <a:r>
              <a:rPr lang="zh-CN" altLang="en-US" sz="2400" dirty="0">
                <a:solidFill>
                  <a:srgbClr val="C00000"/>
                </a:solidFill>
                <a:latin typeface="微软雅黑" pitchFamily="34" charset="-122"/>
                <a:ea typeface="微软雅黑" pitchFamily="34" charset="-122"/>
              </a:rPr>
              <a:t>■</a:t>
            </a:r>
            <a:r>
              <a:rPr lang="zh-CN" altLang="en-US" sz="2400" b="1" dirty="0">
                <a:solidFill>
                  <a:schemeClr val="tx1">
                    <a:lumMod val="85000"/>
                    <a:lumOff val="15000"/>
                  </a:schemeClr>
                </a:solidFill>
                <a:latin typeface="华文楷体" pitchFamily="2" charset="-122"/>
                <a:ea typeface="华文楷体" pitchFamily="2" charset="-122"/>
              </a:rPr>
              <a:t>中央电视台等媒体对该成果进行报道，</a:t>
            </a:r>
            <a:r>
              <a:rPr lang="zh-CN" altLang="en-US" sz="2400" b="1" dirty="0">
                <a:solidFill>
                  <a:srgbClr val="166BF6"/>
                </a:solidFill>
                <a:latin typeface="华文楷体" pitchFamily="2" charset="-122"/>
                <a:ea typeface="华文楷体" pitchFamily="2" charset="-122"/>
              </a:rPr>
              <a:t>该成果被新华社作为“国际艾滋病日”全国唯一的献礼成果予以报道。</a:t>
            </a:r>
          </a:p>
        </p:txBody>
      </p:sp>
      <p:sp>
        <p:nvSpPr>
          <p:cNvPr id="45062" name="矩形 4"/>
          <p:cNvSpPr>
            <a:spLocks noChangeArrowheads="1"/>
          </p:cNvSpPr>
          <p:nvPr/>
        </p:nvSpPr>
        <p:spPr bwMode="auto">
          <a:xfrm>
            <a:off x="250825" y="306388"/>
            <a:ext cx="7705725" cy="1754187"/>
          </a:xfrm>
          <a:prstGeom prst="rect">
            <a:avLst/>
          </a:prstGeom>
          <a:noFill/>
          <a:ln w="9525">
            <a:noFill/>
            <a:miter lim="800000"/>
            <a:headEnd/>
            <a:tailEnd/>
          </a:ln>
        </p:spPr>
        <p:txBody>
          <a:bodyPr>
            <a:spAutoFit/>
          </a:bodyPr>
          <a:lstStyle/>
          <a:p>
            <a:r>
              <a:rPr lang="zh-CN" altLang="en-US" sz="2800" b="1">
                <a:solidFill>
                  <a:srgbClr val="FFFFFF"/>
                </a:solidFill>
                <a:latin typeface="微软雅黑" pitchFamily="34" charset="-122"/>
                <a:ea typeface="微软雅黑" pitchFamily="34" charset="-122"/>
              </a:rPr>
              <a:t> </a:t>
            </a:r>
            <a:r>
              <a:rPr lang="zh-CN" altLang="en-US" sz="4800" b="1">
                <a:solidFill>
                  <a:srgbClr val="FFFFFF"/>
                </a:solidFill>
                <a:latin typeface="微软雅黑" pitchFamily="34" charset="-122"/>
                <a:ea typeface="微软雅黑" pitchFamily="34" charset="-122"/>
              </a:rPr>
              <a:t>■ </a:t>
            </a:r>
            <a:r>
              <a:rPr lang="zh-CN" altLang="en-US" sz="3200" b="1">
                <a:solidFill>
                  <a:srgbClr val="FFFFFF"/>
                </a:solidFill>
                <a:latin typeface="微软雅黑" pitchFamily="34" charset="-122"/>
                <a:ea typeface="微软雅黑" pitchFamily="34" charset="-122"/>
              </a:rPr>
              <a:t>发明了一种创新性的艾滋病疫苗策略 </a:t>
            </a:r>
          </a:p>
          <a:p>
            <a:endParaRPr lang="zh-CN" altLang="en-US" sz="3000" b="1">
              <a:solidFill>
                <a:srgbClr val="FFFFFF"/>
              </a:solidFill>
              <a:latin typeface="微软雅黑" pitchFamily="34" charset="-122"/>
              <a:ea typeface="微软雅黑" pitchFamily="34" charset="-122"/>
            </a:endParaRPr>
          </a:p>
          <a:p>
            <a:endParaRPr lang="zh-CN" altLang="en-US" sz="3000" b="1">
              <a:solidFill>
                <a:srgbClr val="FFFFFF"/>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矩形 6"/>
          <p:cNvSpPr>
            <a:spLocks noChangeArrowheads="1"/>
          </p:cNvSpPr>
          <p:nvPr/>
        </p:nvSpPr>
        <p:spPr bwMode="auto">
          <a:xfrm>
            <a:off x="250825" y="1763713"/>
            <a:ext cx="8893175" cy="585787"/>
          </a:xfrm>
          <a:prstGeom prst="rect">
            <a:avLst/>
          </a:prstGeom>
          <a:noFill/>
          <a:ln w="9525">
            <a:noFill/>
            <a:miter lim="800000"/>
            <a:headEnd/>
            <a:tailEnd/>
          </a:ln>
        </p:spPr>
        <p:txBody>
          <a:bodyPr>
            <a:spAutoFit/>
          </a:bodyPr>
          <a:lstStyle/>
          <a:p>
            <a:r>
              <a:rPr lang="zh-CN" altLang="en-US" sz="1600">
                <a:latin typeface="微软雅黑" pitchFamily="34" charset="-122"/>
                <a:ea typeface="微软雅黑" pitchFamily="34" charset="-122"/>
              </a:rPr>
              <a:t>在国际上领先成功研制出携带荧光素酶（</a:t>
            </a:r>
            <a:r>
              <a:rPr lang="en-US" altLang="zh-CN" sz="1600">
                <a:latin typeface="微软雅黑" pitchFamily="34" charset="-122"/>
                <a:ea typeface="微软雅黑" pitchFamily="34" charset="-122"/>
              </a:rPr>
              <a:t>luciferase</a:t>
            </a:r>
            <a:r>
              <a:rPr lang="zh-CN" altLang="en-US" sz="1600">
                <a:latin typeface="微软雅黑" pitchFamily="34" charset="-122"/>
                <a:ea typeface="微软雅黑" pitchFamily="34" charset="-122"/>
              </a:rPr>
              <a:t>）的重组流感病毒</a:t>
            </a:r>
            <a:r>
              <a:rPr lang="en-US" altLang="zh-CN" sz="1600">
                <a:latin typeface="微软雅黑" pitchFamily="34" charset="-122"/>
                <a:ea typeface="微软雅黑" pitchFamily="34" charset="-122"/>
              </a:rPr>
              <a:t>IAV-luc</a:t>
            </a:r>
            <a:r>
              <a:rPr lang="zh-CN" altLang="en-US" sz="1600">
                <a:latin typeface="微软雅黑" pitchFamily="34" charset="-122"/>
                <a:ea typeface="微软雅黑" pitchFamily="34" charset="-122"/>
              </a:rPr>
              <a:t>。该项成果在线发表于</a:t>
            </a:r>
            <a:r>
              <a:rPr lang="en-US" altLang="zh-CN" sz="1600">
                <a:latin typeface="微软雅黑" pitchFamily="34" charset="-122"/>
                <a:ea typeface="微软雅黑" pitchFamily="34" charset="-122"/>
              </a:rPr>
              <a:t>2013</a:t>
            </a:r>
            <a:r>
              <a:rPr lang="zh-CN" altLang="en-US" sz="1600">
                <a:latin typeface="微软雅黑" pitchFamily="34" charset="-122"/>
                <a:ea typeface="微软雅黑" pitchFamily="34" charset="-122"/>
              </a:rPr>
              <a:t>年</a:t>
            </a:r>
            <a:r>
              <a:rPr lang="en-US" altLang="zh-CN" sz="1600">
                <a:latin typeface="微软雅黑" pitchFamily="34" charset="-122"/>
                <a:ea typeface="微软雅黑" pitchFamily="34" charset="-122"/>
              </a:rPr>
              <a:t>9</a:t>
            </a:r>
            <a:r>
              <a:rPr lang="zh-CN" altLang="en-US" sz="1600">
                <a:latin typeface="微软雅黑" pitchFamily="34" charset="-122"/>
                <a:ea typeface="微软雅黑" pitchFamily="34" charset="-122"/>
              </a:rPr>
              <a:t>月</a:t>
            </a:r>
            <a:r>
              <a:rPr lang="en-US" altLang="zh-CN" sz="1600">
                <a:latin typeface="微软雅黑" pitchFamily="34" charset="-122"/>
                <a:ea typeface="微软雅黑" pitchFamily="34" charset="-122"/>
              </a:rPr>
              <a:t>11</a:t>
            </a:r>
            <a:r>
              <a:rPr lang="zh-CN" altLang="en-US" sz="1600">
                <a:latin typeface="微软雅黑" pitchFamily="34" charset="-122"/>
                <a:ea typeface="微软雅黑" pitchFamily="34" charset="-122"/>
              </a:rPr>
              <a:t>日的学术期刊</a:t>
            </a:r>
            <a:r>
              <a:rPr lang="zh-CN" altLang="en-US" sz="1600" b="1">
                <a:latin typeface="微软雅黑" pitchFamily="34" charset="-122"/>
                <a:ea typeface="微软雅黑" pitchFamily="34" charset="-122"/>
              </a:rPr>
              <a:t>“自然</a:t>
            </a:r>
            <a:r>
              <a:rPr lang="en-US"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通讯”</a:t>
            </a:r>
            <a:r>
              <a:rPr lang="en-US" altLang="zh-CN" sz="1600" b="1">
                <a:latin typeface="微软雅黑" pitchFamily="34" charset="-122"/>
                <a:ea typeface="微软雅黑" pitchFamily="34" charset="-122"/>
              </a:rPr>
              <a:t>(Nature Communications)</a:t>
            </a:r>
            <a:r>
              <a:rPr lang="zh-CN" altLang="en-US" sz="1600" b="1">
                <a:latin typeface="微软雅黑" pitchFamily="34" charset="-122"/>
                <a:ea typeface="微软雅黑" pitchFamily="34" charset="-122"/>
              </a:rPr>
              <a:t>。</a:t>
            </a:r>
          </a:p>
        </p:txBody>
      </p:sp>
      <p:pic>
        <p:nvPicPr>
          <p:cNvPr id="10" name="图片 9" descr="W020130912428648139106.jpg"/>
          <p:cNvPicPr>
            <a:picLocks noChangeAspect="1"/>
          </p:cNvPicPr>
          <p:nvPr/>
        </p:nvPicPr>
        <p:blipFill>
          <a:blip r:embed="rId2" cstate="print"/>
          <a:stretch>
            <a:fillRect/>
          </a:stretch>
        </p:blipFill>
        <p:spPr>
          <a:xfrm>
            <a:off x="827088" y="2636838"/>
            <a:ext cx="3022600" cy="3095625"/>
          </a:xfrm>
          <a:prstGeom prst="rect">
            <a:avLst/>
          </a:prstGeom>
          <a:ln>
            <a:noFill/>
          </a:ln>
          <a:effectLst>
            <a:outerShdw blurRad="292100" dist="139700" dir="2700000" algn="tl" rotWithShape="0">
              <a:srgbClr val="333333">
                <a:alpha val="65000"/>
              </a:srgbClr>
            </a:outerShdw>
          </a:effectLst>
        </p:spPr>
      </p:pic>
      <p:pic>
        <p:nvPicPr>
          <p:cNvPr id="11" name="图片 10" descr="W020130912428648145510.jpg"/>
          <p:cNvPicPr>
            <a:picLocks noChangeAspect="1"/>
          </p:cNvPicPr>
          <p:nvPr/>
        </p:nvPicPr>
        <p:blipFill>
          <a:blip r:embed="rId3" cstate="print"/>
          <a:stretch>
            <a:fillRect/>
          </a:stretch>
        </p:blipFill>
        <p:spPr>
          <a:xfrm>
            <a:off x="5219700" y="2771775"/>
            <a:ext cx="3024188" cy="3033713"/>
          </a:xfrm>
          <a:prstGeom prst="rect">
            <a:avLst/>
          </a:prstGeom>
          <a:ln>
            <a:noFill/>
          </a:ln>
          <a:effectLst>
            <a:outerShdw blurRad="292100" dist="139700" dir="2700000" algn="tl" rotWithShape="0">
              <a:srgbClr val="333333">
                <a:alpha val="65000"/>
              </a:srgbClr>
            </a:outerShdw>
          </a:effectLst>
        </p:spPr>
      </p:pic>
      <p:sp>
        <p:nvSpPr>
          <p:cNvPr id="87045" name="矩形 11"/>
          <p:cNvSpPr>
            <a:spLocks noChangeArrowheads="1"/>
          </p:cNvSpPr>
          <p:nvPr/>
        </p:nvSpPr>
        <p:spPr bwMode="auto">
          <a:xfrm>
            <a:off x="179388" y="6064250"/>
            <a:ext cx="4572000" cy="460375"/>
          </a:xfrm>
          <a:prstGeom prst="rect">
            <a:avLst/>
          </a:prstGeom>
          <a:noFill/>
          <a:ln w="9525">
            <a:noFill/>
            <a:miter lim="800000"/>
            <a:headEnd/>
            <a:tailEnd/>
          </a:ln>
        </p:spPr>
        <p:txBody>
          <a:bodyPr>
            <a:spAutoFit/>
          </a:bodyPr>
          <a:lstStyle/>
          <a:p>
            <a:r>
              <a:rPr lang="zh-CN" altLang="en-US" sz="1200">
                <a:solidFill>
                  <a:srgbClr val="C00000"/>
                </a:solidFill>
                <a:latin typeface="微软雅黑" pitchFamily="34" charset="-122"/>
                <a:ea typeface="微软雅黑" pitchFamily="34" charset="-122"/>
              </a:rPr>
              <a:t>■</a:t>
            </a:r>
            <a:r>
              <a:rPr lang="zh-CN" altLang="en-US" sz="1200">
                <a:latin typeface="华文楷体"/>
                <a:ea typeface="华文楷体"/>
                <a:cs typeface="华文楷体"/>
              </a:rPr>
              <a:t>小鼠经鼻感染“荧光流感病毒”，</a:t>
            </a:r>
            <a:r>
              <a:rPr lang="en-US" altLang="zh-CN" sz="1200">
                <a:latin typeface="华文楷体"/>
                <a:ea typeface="华文楷体"/>
                <a:cs typeface="华文楷体"/>
              </a:rPr>
              <a:t>2</a:t>
            </a:r>
            <a:r>
              <a:rPr lang="zh-CN" altLang="en-US" sz="1200">
                <a:latin typeface="华文楷体"/>
                <a:ea typeface="华文楷体"/>
                <a:cs typeface="华文楷体"/>
              </a:rPr>
              <a:t>天后用成像仪在病毒感染区域，即鼻咽和肺部可检测到病毒引起的发光</a:t>
            </a:r>
          </a:p>
        </p:txBody>
      </p:sp>
      <p:sp>
        <p:nvSpPr>
          <p:cNvPr id="87046" name="矩形 12"/>
          <p:cNvSpPr>
            <a:spLocks noChangeArrowheads="1"/>
          </p:cNvSpPr>
          <p:nvPr/>
        </p:nvSpPr>
        <p:spPr bwMode="auto">
          <a:xfrm>
            <a:off x="4716463" y="6064250"/>
            <a:ext cx="4572000" cy="460375"/>
          </a:xfrm>
          <a:prstGeom prst="rect">
            <a:avLst/>
          </a:prstGeom>
          <a:noFill/>
          <a:ln w="9525">
            <a:noFill/>
            <a:miter lim="800000"/>
            <a:headEnd/>
            <a:tailEnd/>
          </a:ln>
        </p:spPr>
        <p:txBody>
          <a:bodyPr>
            <a:spAutoFit/>
          </a:bodyPr>
          <a:lstStyle/>
          <a:p>
            <a:r>
              <a:rPr lang="zh-CN" altLang="en-US" sz="1200">
                <a:solidFill>
                  <a:srgbClr val="C00000"/>
                </a:solidFill>
                <a:latin typeface="微软雅黑" pitchFamily="34" charset="-122"/>
                <a:ea typeface="微软雅黑" pitchFamily="34" charset="-122"/>
              </a:rPr>
              <a:t>■</a:t>
            </a:r>
            <a:r>
              <a:rPr lang="zh-CN" altLang="en-US" sz="1200">
                <a:latin typeface="华文楷体"/>
                <a:ea typeface="华文楷体"/>
                <a:cs typeface="华文楷体"/>
              </a:rPr>
              <a:t>用“荧光流感病毒”在培养皿上的单层细胞上写</a:t>
            </a:r>
            <a:r>
              <a:rPr lang="en-US" altLang="zh-CN" sz="1200">
                <a:latin typeface="华文楷体"/>
                <a:ea typeface="华文楷体"/>
                <a:cs typeface="华文楷体"/>
              </a:rPr>
              <a:t>GIBH</a:t>
            </a:r>
            <a:r>
              <a:rPr lang="zh-CN" altLang="en-US" sz="1200">
                <a:latin typeface="华文楷体"/>
                <a:ea typeface="华文楷体"/>
                <a:cs typeface="华文楷体"/>
              </a:rPr>
              <a:t>字样，</a:t>
            </a:r>
            <a:endParaRPr lang="en-US" altLang="zh-CN" sz="1200">
              <a:latin typeface="华文楷体"/>
              <a:ea typeface="华文楷体"/>
              <a:cs typeface="华文楷体"/>
            </a:endParaRPr>
          </a:p>
          <a:p>
            <a:r>
              <a:rPr lang="zh-CN" altLang="en-US" sz="1200">
                <a:latin typeface="华文楷体"/>
                <a:ea typeface="华文楷体"/>
                <a:cs typeface="华文楷体"/>
              </a:rPr>
              <a:t>一天后加入底物培养皿上病毒感染的细胞即显示出发光的</a:t>
            </a:r>
            <a:r>
              <a:rPr lang="en-US" altLang="zh-CN" sz="1200">
                <a:latin typeface="华文楷体"/>
                <a:ea typeface="华文楷体"/>
                <a:cs typeface="华文楷体"/>
              </a:rPr>
              <a:t>GIBH</a:t>
            </a:r>
            <a:endParaRPr lang="zh-CN" altLang="en-US" sz="1200">
              <a:latin typeface="华文楷体"/>
              <a:ea typeface="华文楷体"/>
              <a:cs typeface="华文楷体"/>
            </a:endParaRPr>
          </a:p>
        </p:txBody>
      </p:sp>
      <p:sp>
        <p:nvSpPr>
          <p:cNvPr id="14" name="矩形 13"/>
          <p:cNvSpPr/>
          <p:nvPr/>
        </p:nvSpPr>
        <p:spPr>
          <a:xfrm>
            <a:off x="250825" y="188913"/>
            <a:ext cx="8642350" cy="1295400"/>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15" name="图片 14" descr="1111.jpg"/>
          <p:cNvPicPr>
            <a:picLocks noChangeAspect="1"/>
          </p:cNvPicPr>
          <p:nvPr/>
        </p:nvPicPr>
        <p:blipFill>
          <a:blip r:embed="rId4" cstate="print"/>
          <a:srcRect/>
          <a:stretch>
            <a:fillRect/>
          </a:stretch>
        </p:blipFill>
        <p:spPr bwMode="auto">
          <a:xfrm>
            <a:off x="8028384" y="518379"/>
            <a:ext cx="739678" cy="750381"/>
          </a:xfrm>
          <a:prstGeom prst="ellipse">
            <a:avLst/>
          </a:prstGeom>
          <a:noFill/>
          <a:ln w="9525">
            <a:noFill/>
            <a:miter lim="800000"/>
            <a:headEnd/>
            <a:tailEnd/>
          </a:ln>
        </p:spPr>
      </p:pic>
      <p:sp>
        <p:nvSpPr>
          <p:cNvPr id="87049" name="矩形 4"/>
          <p:cNvSpPr>
            <a:spLocks noChangeArrowheads="1"/>
          </p:cNvSpPr>
          <p:nvPr/>
        </p:nvSpPr>
        <p:spPr bwMode="auto">
          <a:xfrm>
            <a:off x="179388" y="115888"/>
            <a:ext cx="7705725" cy="2216150"/>
          </a:xfrm>
          <a:prstGeom prst="rect">
            <a:avLst/>
          </a:prstGeom>
          <a:noFill/>
          <a:ln w="9525">
            <a:noFill/>
            <a:miter lim="800000"/>
            <a:headEnd/>
            <a:tailEnd/>
          </a:ln>
        </p:spPr>
        <p:txBody>
          <a:bodyPr>
            <a:spAutoFit/>
          </a:bodyPr>
          <a:lstStyle/>
          <a:p>
            <a:r>
              <a:rPr lang="zh-CN" altLang="en-US" sz="2800" b="1">
                <a:solidFill>
                  <a:srgbClr val="FFFFFF"/>
                </a:solidFill>
                <a:latin typeface="微软雅黑" pitchFamily="34" charset="-122"/>
                <a:ea typeface="微软雅黑" pitchFamily="34" charset="-122"/>
              </a:rPr>
              <a:t> </a:t>
            </a:r>
            <a:r>
              <a:rPr lang="zh-CN" altLang="en-US" sz="4800" b="1">
                <a:solidFill>
                  <a:srgbClr val="FFFFFF"/>
                </a:solidFill>
                <a:latin typeface="微软雅黑" pitchFamily="34" charset="-122"/>
                <a:ea typeface="微软雅黑" pitchFamily="34" charset="-122"/>
              </a:rPr>
              <a:t>■ </a:t>
            </a:r>
            <a:r>
              <a:rPr lang="zh-CN" altLang="en-US" sz="3000" b="1">
                <a:solidFill>
                  <a:srgbClr val="FFFFFF"/>
                </a:solidFill>
                <a:latin typeface="微软雅黑" pitchFamily="34" charset="-122"/>
                <a:ea typeface="微软雅黑" pitchFamily="34" charset="-122"/>
              </a:rPr>
              <a:t>研发出可示踪流感病毒，</a:t>
            </a:r>
            <a:endParaRPr lang="en-US" altLang="zh-CN" sz="3000" b="1">
              <a:solidFill>
                <a:srgbClr val="FFFFFF"/>
              </a:solidFill>
              <a:latin typeface="微软雅黑" pitchFamily="34" charset="-122"/>
              <a:ea typeface="微软雅黑" pitchFamily="34" charset="-122"/>
            </a:endParaRPr>
          </a:p>
          <a:p>
            <a:r>
              <a:rPr lang="en-US" altLang="zh-CN" sz="3000" b="1">
                <a:solidFill>
                  <a:srgbClr val="FFFFFF"/>
                </a:solidFill>
                <a:latin typeface="微软雅黑" pitchFamily="34" charset="-122"/>
                <a:ea typeface="微软雅黑" pitchFamily="34" charset="-122"/>
              </a:rPr>
              <a:t>             </a:t>
            </a:r>
            <a:r>
              <a:rPr lang="zh-CN" altLang="en-US" sz="3000" b="1">
                <a:solidFill>
                  <a:srgbClr val="FFFFFF"/>
                </a:solidFill>
                <a:latin typeface="微软雅黑" pitchFamily="34" charset="-122"/>
                <a:ea typeface="微软雅黑" pitchFamily="34" charset="-122"/>
              </a:rPr>
              <a:t>可作为研究流感病毒的新模型</a:t>
            </a:r>
          </a:p>
          <a:p>
            <a:endParaRPr lang="zh-CN" altLang="en-US" sz="3000" b="1">
              <a:solidFill>
                <a:srgbClr val="FFFFFF"/>
              </a:solidFill>
              <a:latin typeface="微软雅黑" pitchFamily="34" charset="-122"/>
              <a:ea typeface="微软雅黑" pitchFamily="34" charset="-122"/>
            </a:endParaRPr>
          </a:p>
          <a:p>
            <a:endParaRPr lang="zh-CN" altLang="en-US" sz="3000" b="1">
              <a:solidFill>
                <a:srgbClr val="FFFFFF"/>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5"/>
          <p:cNvSpPr txBox="1">
            <a:spLocks noChangeArrowheads="1"/>
          </p:cNvSpPr>
          <p:nvPr/>
        </p:nvSpPr>
        <p:spPr bwMode="auto">
          <a:xfrm>
            <a:off x="358775" y="2287319"/>
            <a:ext cx="8389938" cy="3416320"/>
          </a:xfrm>
          <a:prstGeom prst="rect">
            <a:avLst/>
          </a:prstGeom>
          <a:ln>
            <a:solidFill>
              <a:schemeClr val="bg1">
                <a:lumMod val="50000"/>
              </a:schemeClr>
            </a:solidFill>
            <a:headEnd/>
            <a:tailEnd/>
          </a:ln>
        </p:spPr>
        <p:style>
          <a:lnRef idx="2">
            <a:schemeClr val="accent3"/>
          </a:lnRef>
          <a:fillRef idx="1">
            <a:schemeClr val="lt1"/>
          </a:fillRef>
          <a:effectRef idx="0">
            <a:schemeClr val="accent3"/>
          </a:effectRef>
          <a:fontRef idx="minor">
            <a:schemeClr val="dk1"/>
          </a:fontRef>
        </p:style>
        <p:txBody>
          <a:bodyPr>
            <a:spAutoFit/>
          </a:bodyPr>
          <a:lstStyle/>
          <a:p>
            <a:pPr eaLnBrk="0" hangingPunct="0"/>
            <a:r>
              <a:rPr lang="zh-CN" altLang="en-US" sz="2400" b="1" dirty="0" smtClean="0">
                <a:solidFill>
                  <a:srgbClr val="166BF6"/>
                </a:solidFill>
                <a:effectLst>
                  <a:outerShdw blurRad="38100" dist="38100" dir="2700000" algn="tl">
                    <a:srgbClr val="C0C0C0"/>
                  </a:outerShdw>
                </a:effectLst>
                <a:latin typeface="微软雅黑" pitchFamily="34" charset="-122"/>
                <a:ea typeface="微软雅黑" pitchFamily="34" charset="-122"/>
                <a:cs typeface="楷体"/>
              </a:rPr>
              <a:t>■ </a:t>
            </a:r>
            <a:r>
              <a:rPr lang="zh-CN" altLang="en-US" sz="2400" dirty="0" smtClean="0">
                <a:solidFill>
                  <a:srgbClr val="000000"/>
                </a:solidFill>
                <a:effectLst>
                  <a:outerShdw blurRad="38100" dist="38100" dir="2700000" algn="tl">
                    <a:srgbClr val="C0C0C0"/>
                  </a:outerShdw>
                </a:effectLst>
                <a:latin typeface="微软雅黑" pitchFamily="34" charset="-122"/>
                <a:ea typeface="微软雅黑" pitchFamily="34" charset="-122"/>
                <a:cs typeface="华文楷体"/>
              </a:rPr>
              <a:t>人群</a:t>
            </a:r>
            <a:r>
              <a:rPr lang="zh-CN" altLang="en-US" sz="2400" dirty="0">
                <a:solidFill>
                  <a:srgbClr val="000000"/>
                </a:solidFill>
                <a:effectLst>
                  <a:outerShdw blurRad="38100" dist="38100" dir="2700000" algn="tl">
                    <a:srgbClr val="C0C0C0"/>
                  </a:outerShdw>
                </a:effectLst>
                <a:latin typeface="微软雅黑" pitchFamily="34" charset="-122"/>
                <a:ea typeface="微软雅黑" pitchFamily="34" charset="-122"/>
                <a:cs typeface="华文楷体"/>
              </a:rPr>
              <a:t>胆固醇血清正常生理阈值定位和干细胞生理功能研究</a:t>
            </a:r>
            <a:endParaRPr lang="en-US" altLang="zh-CN" sz="2400" dirty="0">
              <a:solidFill>
                <a:srgbClr val="000000"/>
              </a:solidFill>
              <a:effectLst>
                <a:outerShdw blurRad="38100" dist="38100" dir="2700000" algn="tl">
                  <a:srgbClr val="C0C0C0"/>
                </a:outerShdw>
              </a:effectLst>
              <a:latin typeface="微软雅黑" pitchFamily="34" charset="-122"/>
              <a:ea typeface="微软雅黑" pitchFamily="34" charset="-122"/>
              <a:cs typeface="华文楷体"/>
            </a:endParaRPr>
          </a:p>
          <a:p>
            <a:pPr eaLnBrk="0" hangingPunct="0"/>
            <a:r>
              <a:rPr lang="en-US" altLang="zh-CN" sz="2400" dirty="0">
                <a:solidFill>
                  <a:srgbClr val="000000"/>
                </a:solidFill>
                <a:effectLst>
                  <a:outerShdw blurRad="38100" dist="38100" dir="2700000" algn="tl">
                    <a:srgbClr val="C0C0C0"/>
                  </a:outerShdw>
                </a:effectLst>
                <a:latin typeface="微软雅黑" pitchFamily="34" charset="-122"/>
                <a:ea typeface="微软雅黑" pitchFamily="34" charset="-122"/>
                <a:cs typeface="华文楷体"/>
              </a:rPr>
              <a:t>   </a:t>
            </a:r>
            <a:r>
              <a:rPr lang="zh-CN" altLang="en-US" sz="2400" dirty="0">
                <a:solidFill>
                  <a:srgbClr val="000000"/>
                </a:solidFill>
                <a:effectLst>
                  <a:outerShdw blurRad="38100" dist="38100" dir="2700000" algn="tl">
                    <a:srgbClr val="C0C0C0"/>
                  </a:outerShdw>
                </a:effectLst>
                <a:latin typeface="微软雅黑" pitchFamily="34" charset="-122"/>
                <a:ea typeface="微软雅黑" pitchFamily="34" charset="-122"/>
                <a:cs typeface="华文楷体"/>
              </a:rPr>
              <a:t>（弥补医学界没有胆固醇的最低值的空白）</a:t>
            </a:r>
            <a:endParaRPr lang="en-US" altLang="zh-CN" sz="2400" dirty="0">
              <a:solidFill>
                <a:srgbClr val="000000"/>
              </a:solidFill>
              <a:effectLst>
                <a:outerShdw blurRad="38100" dist="38100" dir="2700000" algn="tl">
                  <a:srgbClr val="C0C0C0"/>
                </a:outerShdw>
              </a:effectLst>
              <a:latin typeface="微软雅黑" pitchFamily="34" charset="-122"/>
              <a:ea typeface="微软雅黑" pitchFamily="34" charset="-122"/>
              <a:cs typeface="华文楷体"/>
            </a:endParaRPr>
          </a:p>
          <a:p>
            <a:pPr eaLnBrk="0" hangingPunct="0">
              <a:buFont typeface="宋体" charset="-122"/>
              <a:buAutoNum type="arabicPeriod"/>
            </a:pPr>
            <a:endParaRPr lang="en-US" altLang="zh-CN" sz="2400" dirty="0">
              <a:solidFill>
                <a:srgbClr val="166BF6"/>
              </a:solidFill>
              <a:effectLst>
                <a:outerShdw blurRad="38100" dist="38100" dir="2700000" algn="tl">
                  <a:srgbClr val="C0C0C0"/>
                </a:outerShdw>
              </a:effectLst>
              <a:latin typeface="微软雅黑" pitchFamily="34" charset="-122"/>
              <a:ea typeface="微软雅黑" pitchFamily="34" charset="-122"/>
              <a:cs typeface="华文楷体"/>
            </a:endParaRPr>
          </a:p>
          <a:p>
            <a:pPr eaLnBrk="0" hangingPunct="0"/>
            <a:r>
              <a:rPr lang="zh-CN" altLang="en-US" sz="2400" dirty="0">
                <a:solidFill>
                  <a:srgbClr val="166BF6"/>
                </a:solidFill>
                <a:effectLst>
                  <a:outerShdw blurRad="38100" dist="38100" dir="2700000" algn="tl">
                    <a:srgbClr val="C0C0C0"/>
                  </a:outerShdw>
                </a:effectLst>
                <a:latin typeface="微软雅黑" pitchFamily="34" charset="-122"/>
                <a:ea typeface="微软雅黑" pitchFamily="34" charset="-122"/>
                <a:cs typeface="华文楷体"/>
              </a:rPr>
              <a:t>■ </a:t>
            </a:r>
            <a:r>
              <a:rPr lang="zh-CN" altLang="en-US" sz="2400" dirty="0" smtClean="0">
                <a:solidFill>
                  <a:srgbClr val="166BF6"/>
                </a:solidFill>
                <a:effectLst>
                  <a:outerShdw blurRad="38100" dist="38100" dir="2700000" algn="tl">
                    <a:srgbClr val="C0C0C0"/>
                  </a:outerShdw>
                </a:effectLst>
                <a:latin typeface="微软雅黑" pitchFamily="34" charset="-122"/>
                <a:ea typeface="微软雅黑" pitchFamily="34" charset="-122"/>
                <a:cs typeface="华文楷体"/>
              </a:rPr>
              <a:t> </a:t>
            </a:r>
            <a:r>
              <a:rPr lang="zh-CN" altLang="en-US" sz="2400" dirty="0" smtClean="0">
                <a:solidFill>
                  <a:srgbClr val="000000"/>
                </a:solidFill>
                <a:effectLst>
                  <a:outerShdw blurRad="38100" dist="38100" dir="2700000" algn="tl">
                    <a:srgbClr val="C0C0C0"/>
                  </a:outerShdw>
                </a:effectLst>
                <a:latin typeface="微软雅黑" pitchFamily="34" charset="-122"/>
                <a:ea typeface="微软雅黑" pitchFamily="34" charset="-122"/>
                <a:cs typeface="华文楷体"/>
              </a:rPr>
              <a:t>中国</a:t>
            </a:r>
            <a:r>
              <a:rPr lang="zh-CN" altLang="en-US" sz="2400" dirty="0">
                <a:solidFill>
                  <a:srgbClr val="000000"/>
                </a:solidFill>
                <a:effectLst>
                  <a:outerShdw blurRad="38100" dist="38100" dir="2700000" algn="tl">
                    <a:srgbClr val="C0C0C0"/>
                  </a:outerShdw>
                </a:effectLst>
                <a:latin typeface="微软雅黑" pitchFamily="34" charset="-122"/>
                <a:ea typeface="微软雅黑" pitchFamily="34" charset="-122"/>
                <a:cs typeface="华文楷体"/>
              </a:rPr>
              <a:t>人群线粒体基因组完整性与能量代谢及组织老化的关</a:t>
            </a:r>
            <a:endParaRPr lang="en-US" altLang="zh-CN" sz="2400" dirty="0">
              <a:solidFill>
                <a:srgbClr val="000000"/>
              </a:solidFill>
              <a:effectLst>
                <a:outerShdw blurRad="38100" dist="38100" dir="2700000" algn="tl">
                  <a:srgbClr val="C0C0C0"/>
                </a:outerShdw>
              </a:effectLst>
              <a:latin typeface="微软雅黑" pitchFamily="34" charset="-122"/>
              <a:ea typeface="微软雅黑" pitchFamily="34" charset="-122"/>
              <a:cs typeface="华文楷体"/>
            </a:endParaRPr>
          </a:p>
          <a:p>
            <a:pPr eaLnBrk="0" hangingPunct="0"/>
            <a:r>
              <a:rPr lang="en-US" altLang="zh-CN" sz="2400" dirty="0">
                <a:solidFill>
                  <a:srgbClr val="000000"/>
                </a:solidFill>
                <a:effectLst>
                  <a:outerShdw blurRad="38100" dist="38100" dir="2700000" algn="tl">
                    <a:srgbClr val="C0C0C0"/>
                  </a:outerShdw>
                </a:effectLst>
                <a:latin typeface="微软雅黑" pitchFamily="34" charset="-122"/>
                <a:ea typeface="微软雅黑" pitchFamily="34" charset="-122"/>
                <a:cs typeface="华文楷体"/>
              </a:rPr>
              <a:t>   </a:t>
            </a:r>
            <a:r>
              <a:rPr lang="zh-CN" altLang="en-US" sz="2400" dirty="0">
                <a:solidFill>
                  <a:srgbClr val="000000"/>
                </a:solidFill>
                <a:effectLst>
                  <a:outerShdw blurRad="38100" dist="38100" dir="2700000" algn="tl">
                    <a:srgbClr val="C0C0C0"/>
                  </a:outerShdw>
                </a:effectLst>
                <a:latin typeface="微软雅黑" pitchFamily="34" charset="-122"/>
                <a:ea typeface="微软雅黑" pitchFamily="34" charset="-122"/>
                <a:cs typeface="华文楷体"/>
              </a:rPr>
              <a:t>联性研究</a:t>
            </a:r>
            <a:endParaRPr lang="en-US" altLang="zh-CN" sz="2400" dirty="0">
              <a:solidFill>
                <a:srgbClr val="000000"/>
              </a:solidFill>
              <a:effectLst>
                <a:outerShdw blurRad="38100" dist="38100" dir="2700000" algn="tl">
                  <a:srgbClr val="C0C0C0"/>
                </a:outerShdw>
              </a:effectLst>
              <a:latin typeface="微软雅黑" pitchFamily="34" charset="-122"/>
              <a:ea typeface="微软雅黑" pitchFamily="34" charset="-122"/>
              <a:cs typeface="华文楷体"/>
            </a:endParaRPr>
          </a:p>
          <a:p>
            <a:pPr eaLnBrk="0" hangingPunct="0">
              <a:buFont typeface="宋体" charset="-122"/>
              <a:buAutoNum type="arabicPeriod"/>
            </a:pPr>
            <a:endParaRPr lang="en-US" altLang="zh-CN" sz="2400" dirty="0">
              <a:solidFill>
                <a:srgbClr val="166BF6"/>
              </a:solidFill>
              <a:effectLst>
                <a:outerShdw blurRad="38100" dist="38100" dir="2700000" algn="tl">
                  <a:srgbClr val="C0C0C0"/>
                </a:outerShdw>
              </a:effectLst>
              <a:latin typeface="微软雅黑" pitchFamily="34" charset="-122"/>
              <a:ea typeface="微软雅黑" pitchFamily="34" charset="-122"/>
              <a:cs typeface="华文楷体"/>
            </a:endParaRPr>
          </a:p>
          <a:p>
            <a:pPr eaLnBrk="0" hangingPunct="0"/>
            <a:r>
              <a:rPr lang="zh-CN" altLang="en-US" sz="2400" dirty="0">
                <a:solidFill>
                  <a:srgbClr val="166BF6"/>
                </a:solidFill>
                <a:effectLst>
                  <a:outerShdw blurRad="38100" dist="38100" dir="2700000" algn="tl">
                    <a:srgbClr val="C0C0C0"/>
                  </a:outerShdw>
                </a:effectLst>
                <a:latin typeface="微软雅黑" pitchFamily="34" charset="-122"/>
                <a:ea typeface="微软雅黑" pitchFamily="34" charset="-122"/>
                <a:cs typeface="华文楷体"/>
              </a:rPr>
              <a:t>■ </a:t>
            </a:r>
            <a:r>
              <a:rPr lang="zh-CN" altLang="en-US" sz="2400" dirty="0" smtClean="0">
                <a:solidFill>
                  <a:srgbClr val="166BF6"/>
                </a:solidFill>
                <a:effectLst>
                  <a:outerShdw blurRad="38100" dist="38100" dir="2700000" algn="tl">
                    <a:srgbClr val="C0C0C0"/>
                  </a:outerShdw>
                </a:effectLst>
                <a:latin typeface="微软雅黑" pitchFamily="34" charset="-122"/>
                <a:ea typeface="微软雅黑" pitchFamily="34" charset="-122"/>
                <a:cs typeface="华文楷体"/>
              </a:rPr>
              <a:t> </a:t>
            </a:r>
            <a:r>
              <a:rPr lang="zh-CN" altLang="en-US" sz="2400" dirty="0" smtClean="0">
                <a:solidFill>
                  <a:srgbClr val="000000"/>
                </a:solidFill>
                <a:effectLst>
                  <a:outerShdw blurRad="38100" dist="38100" dir="2700000" algn="tl">
                    <a:srgbClr val="C0C0C0"/>
                  </a:outerShdw>
                </a:effectLst>
                <a:latin typeface="微软雅黑" pitchFamily="34" charset="-122"/>
                <a:ea typeface="微软雅黑" pitchFamily="34" charset="-122"/>
                <a:cs typeface="华文楷体"/>
              </a:rPr>
              <a:t>转化</a:t>
            </a:r>
            <a:r>
              <a:rPr lang="zh-CN" altLang="en-US" sz="2400" dirty="0">
                <a:solidFill>
                  <a:srgbClr val="000000"/>
                </a:solidFill>
                <a:effectLst>
                  <a:outerShdw blurRad="38100" dist="38100" dir="2700000" algn="tl">
                    <a:srgbClr val="C0C0C0"/>
                  </a:outerShdw>
                </a:effectLst>
                <a:latin typeface="微软雅黑" pitchFamily="34" charset="-122"/>
                <a:ea typeface="微软雅黑" pitchFamily="34" charset="-122"/>
                <a:cs typeface="华文楷体"/>
              </a:rPr>
              <a:t>医学及高端临床应用研究</a:t>
            </a:r>
            <a:endParaRPr lang="en-US" altLang="zh-CN" sz="2400" dirty="0">
              <a:solidFill>
                <a:srgbClr val="000000"/>
              </a:solidFill>
              <a:effectLst>
                <a:outerShdw blurRad="38100" dist="38100" dir="2700000" algn="tl">
                  <a:srgbClr val="C0C0C0"/>
                </a:outerShdw>
              </a:effectLst>
              <a:latin typeface="微软雅黑" pitchFamily="34" charset="-122"/>
              <a:ea typeface="微软雅黑" pitchFamily="34" charset="-122"/>
              <a:cs typeface="华文楷体"/>
            </a:endParaRPr>
          </a:p>
          <a:p>
            <a:pPr eaLnBrk="0" hangingPunct="0"/>
            <a:endParaRPr lang="en-US" altLang="zh-CN" sz="2400" dirty="0">
              <a:solidFill>
                <a:srgbClr val="166BF6"/>
              </a:solidFill>
              <a:effectLst>
                <a:outerShdw blurRad="38100" dist="38100" dir="2700000" algn="tl">
                  <a:srgbClr val="C0C0C0"/>
                </a:outerShdw>
              </a:effectLst>
              <a:latin typeface="微软雅黑" pitchFamily="34" charset="-122"/>
              <a:ea typeface="微软雅黑" pitchFamily="34" charset="-122"/>
              <a:cs typeface="华文楷体"/>
            </a:endParaRPr>
          </a:p>
          <a:p>
            <a:pPr eaLnBrk="0" hangingPunct="0"/>
            <a:r>
              <a:rPr lang="zh-CN" altLang="en-US" sz="2400" dirty="0" smtClean="0">
                <a:solidFill>
                  <a:srgbClr val="166BF6"/>
                </a:solidFill>
                <a:effectLst>
                  <a:outerShdw blurRad="38100" dist="38100" dir="2700000" algn="tl">
                    <a:srgbClr val="C0C0C0"/>
                  </a:outerShdw>
                </a:effectLst>
                <a:latin typeface="微软雅黑" pitchFamily="34" charset="-122"/>
                <a:ea typeface="微软雅黑" pitchFamily="34" charset="-122"/>
                <a:cs typeface="华文楷体"/>
              </a:rPr>
              <a:t>■  </a:t>
            </a:r>
            <a:r>
              <a:rPr lang="zh-CN" altLang="en-US" sz="2400" dirty="0" smtClean="0">
                <a:solidFill>
                  <a:srgbClr val="000000"/>
                </a:solidFill>
                <a:effectLst>
                  <a:outerShdw blurRad="38100" dist="38100" dir="2700000" algn="tl">
                    <a:srgbClr val="C0C0C0"/>
                  </a:outerShdw>
                </a:effectLst>
                <a:latin typeface="微软雅黑" pitchFamily="34" charset="-122"/>
                <a:ea typeface="微软雅黑" pitchFamily="34" charset="-122"/>
                <a:cs typeface="华文楷体"/>
              </a:rPr>
              <a:t>化合物库</a:t>
            </a:r>
            <a:endParaRPr lang="en-US" altLang="zh-CN" sz="2400" dirty="0">
              <a:solidFill>
                <a:srgbClr val="000000"/>
              </a:solidFill>
              <a:effectLst>
                <a:outerShdw blurRad="38100" dist="38100" dir="2700000" algn="tl">
                  <a:srgbClr val="C0C0C0"/>
                </a:outerShdw>
              </a:effectLst>
              <a:latin typeface="微软雅黑" pitchFamily="34" charset="-122"/>
              <a:ea typeface="微软雅黑" pitchFamily="34" charset="-122"/>
              <a:cs typeface="华文楷体"/>
            </a:endParaRPr>
          </a:p>
        </p:txBody>
      </p:sp>
      <p:sp>
        <p:nvSpPr>
          <p:cNvPr id="7" name="矩形 6"/>
          <p:cNvSpPr/>
          <p:nvPr/>
        </p:nvSpPr>
        <p:spPr>
          <a:xfrm>
            <a:off x="250825" y="188640"/>
            <a:ext cx="8642350" cy="936625"/>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131" name="矩形 4"/>
          <p:cNvSpPr>
            <a:spLocks noChangeArrowheads="1"/>
          </p:cNvSpPr>
          <p:nvPr/>
        </p:nvSpPr>
        <p:spPr bwMode="auto">
          <a:xfrm>
            <a:off x="179388" y="1268413"/>
            <a:ext cx="1872332" cy="754053"/>
          </a:xfrm>
          <a:prstGeom prst="rect">
            <a:avLst/>
          </a:prstGeom>
          <a:noFill/>
          <a:ln w="9525">
            <a:noFill/>
            <a:miter lim="800000"/>
            <a:headEnd/>
            <a:tailEnd/>
          </a:ln>
        </p:spPr>
        <p:txBody>
          <a:bodyPr wrap="square">
            <a:spAutoFit/>
          </a:bodyPr>
          <a:lstStyle/>
          <a:p>
            <a:r>
              <a:rPr lang="zh-CN" altLang="en-US" sz="4300" b="1" dirty="0">
                <a:solidFill>
                  <a:srgbClr val="FFFFFF"/>
                </a:solidFill>
                <a:latin typeface="微软雅黑" pitchFamily="34" charset="-122"/>
                <a:ea typeface="微软雅黑" pitchFamily="34" charset="-122"/>
              </a:rPr>
              <a:t> </a:t>
            </a:r>
            <a:r>
              <a:rPr lang="zh-CN" altLang="en-US" sz="2800" b="1" dirty="0">
                <a:latin typeface="微软雅黑" pitchFamily="34" charset="-122"/>
                <a:ea typeface="微软雅黑" pitchFamily="34" charset="-122"/>
              </a:rPr>
              <a:t>聚焦</a:t>
            </a:r>
            <a:r>
              <a:rPr lang="zh-CN" altLang="en-US" sz="2800" b="1" dirty="0" smtClean="0">
                <a:latin typeface="微软雅黑" pitchFamily="34" charset="-122"/>
                <a:ea typeface="微软雅黑" pitchFamily="34" charset="-122"/>
              </a:rPr>
              <a:t>方向</a:t>
            </a:r>
            <a:endParaRPr lang="zh-CN" altLang="en-US" sz="4300" b="1" dirty="0">
              <a:solidFill>
                <a:srgbClr val="FFFFFF"/>
              </a:solidFill>
              <a:latin typeface="微软雅黑" pitchFamily="34" charset="-122"/>
              <a:ea typeface="微软雅黑" pitchFamily="34" charset="-122"/>
            </a:endParaRPr>
          </a:p>
        </p:txBody>
      </p:sp>
      <p:pic>
        <p:nvPicPr>
          <p:cNvPr id="9" name="图片 8" descr="1111.jpg"/>
          <p:cNvPicPr>
            <a:picLocks noChangeAspect="1"/>
          </p:cNvPicPr>
          <p:nvPr/>
        </p:nvPicPr>
        <p:blipFill>
          <a:blip r:embed="rId2" cstate="print"/>
          <a:srcRect/>
          <a:stretch>
            <a:fillRect/>
          </a:stretch>
        </p:blipFill>
        <p:spPr bwMode="auto">
          <a:xfrm>
            <a:off x="8080794" y="332656"/>
            <a:ext cx="739678" cy="750381"/>
          </a:xfrm>
          <a:prstGeom prst="ellipse">
            <a:avLst/>
          </a:prstGeom>
          <a:noFill/>
          <a:ln w="9525">
            <a:noFill/>
            <a:miter lim="800000"/>
            <a:headEnd/>
            <a:tailEnd/>
          </a:ln>
        </p:spPr>
      </p:pic>
      <p:sp>
        <p:nvSpPr>
          <p:cNvPr id="6" name="矩形 5"/>
          <p:cNvSpPr/>
          <p:nvPr/>
        </p:nvSpPr>
        <p:spPr>
          <a:xfrm>
            <a:off x="-540568" y="620688"/>
            <a:ext cx="5221288"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800" b="1">
                <a:solidFill>
                  <a:srgbClr val="FFFFFF"/>
                </a:solidFill>
                <a:latin typeface="Arial" charset="0"/>
              </a:rPr>
              <a:t>  ■</a:t>
            </a:r>
            <a:r>
              <a:rPr lang="zh-CN" altLang="en-US" sz="3200" b="1">
                <a:solidFill>
                  <a:srgbClr val="FFFFFF"/>
                </a:solidFill>
                <a:latin typeface="Arial" charset="0"/>
              </a:rPr>
              <a:t> </a:t>
            </a:r>
            <a:r>
              <a:rPr lang="zh-CN" altLang="en-US" sz="3200" b="1">
                <a:solidFill>
                  <a:schemeClr val="bg1"/>
                </a:solidFill>
                <a:latin typeface="微软雅黑" pitchFamily="34" charset="-122"/>
                <a:ea typeface="微软雅黑" pitchFamily="34" charset="-122"/>
              </a:rPr>
              <a:t>公共健康研究领域</a:t>
            </a:r>
          </a:p>
          <a:p>
            <a:pPr algn="ctr"/>
            <a:endParaRPr lang="zh-CN" altLang="en-US" sz="3600" b="1">
              <a:solidFill>
                <a:srgbClr val="C0000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
            <a:ext cx="9144000" cy="4221087"/>
          </a:xfrm>
          <a:prstGeom prst="rect">
            <a:avLst/>
          </a:prstGeom>
          <a:gradFill flip="none" rotWithShape="1">
            <a:gsLst>
              <a:gs pos="0">
                <a:srgbClr val="B80000">
                  <a:shade val="30000"/>
                  <a:satMod val="115000"/>
                </a:srgbClr>
              </a:gs>
              <a:gs pos="50000">
                <a:srgbClr val="B80000">
                  <a:shade val="67500"/>
                  <a:satMod val="115000"/>
                </a:srgbClr>
              </a:gs>
              <a:gs pos="100000">
                <a:srgbClr val="B8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1141" name="TextBox 17"/>
          <p:cNvSpPr txBox="1">
            <a:spLocks noChangeArrowheads="1"/>
          </p:cNvSpPr>
          <p:nvPr/>
        </p:nvSpPr>
        <p:spPr bwMode="auto">
          <a:xfrm>
            <a:off x="791790" y="2060575"/>
            <a:ext cx="7740650" cy="866775"/>
          </a:xfrm>
          <a:prstGeom prst="rect">
            <a:avLst/>
          </a:prstGeom>
          <a:noFill/>
          <a:ln w="9525">
            <a:noFill/>
            <a:miter lim="800000"/>
            <a:headEnd/>
            <a:tailEnd/>
          </a:ln>
        </p:spPr>
        <p:txBody>
          <a:bodyPr>
            <a:spAutoFit/>
          </a:bodyPr>
          <a:lstStyle/>
          <a:p>
            <a:pPr algn="ctr">
              <a:lnSpc>
                <a:spcPts val="6100"/>
              </a:lnSpc>
            </a:pPr>
            <a:r>
              <a:rPr lang="zh-CN" altLang="en-US" sz="3800" b="1" dirty="0">
                <a:solidFill>
                  <a:schemeClr val="bg1"/>
                </a:solidFill>
                <a:latin typeface="微软雅黑" pitchFamily="34" charset="-122"/>
                <a:ea typeface="微软雅黑" pitchFamily="34" charset="-122"/>
              </a:rPr>
              <a:t>三、院地合作与成果转化</a:t>
            </a:r>
            <a:endParaRPr lang="zh-CN" altLang="en-US" sz="4800" b="1" dirty="0">
              <a:solidFill>
                <a:srgbClr val="FFFFFF"/>
              </a:solidFill>
              <a:latin typeface="微软雅黑" pitchFamily="34" charset="-122"/>
              <a:ea typeface="微软雅黑" pitchFamily="34" charset="-122"/>
            </a:endParaRPr>
          </a:p>
        </p:txBody>
      </p:sp>
      <p:pic>
        <p:nvPicPr>
          <p:cNvPr id="91142" name="图片 5" descr="1111.jpg"/>
          <p:cNvPicPr>
            <a:picLocks noChangeAspect="1"/>
          </p:cNvPicPr>
          <p:nvPr/>
        </p:nvPicPr>
        <p:blipFill>
          <a:blip r:embed="rId3" cstate="print"/>
          <a:srcRect/>
          <a:stretch>
            <a:fillRect/>
          </a:stretch>
        </p:blipFill>
        <p:spPr bwMode="auto">
          <a:xfrm>
            <a:off x="3849688" y="4591050"/>
            <a:ext cx="1370012" cy="1285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
            <a:ext cx="9144000" cy="4221087"/>
          </a:xfrm>
          <a:prstGeom prst="rect">
            <a:avLst/>
          </a:prstGeom>
          <a:gradFill flip="none" rotWithShape="1">
            <a:gsLst>
              <a:gs pos="0">
                <a:srgbClr val="B80000">
                  <a:shade val="30000"/>
                  <a:satMod val="115000"/>
                </a:srgbClr>
              </a:gs>
              <a:gs pos="50000">
                <a:srgbClr val="B80000">
                  <a:shade val="67500"/>
                  <a:satMod val="115000"/>
                </a:srgbClr>
              </a:gs>
              <a:gs pos="100000">
                <a:srgbClr val="B8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0661" name="TextBox 17"/>
          <p:cNvSpPr txBox="1">
            <a:spLocks noChangeArrowheads="1"/>
          </p:cNvSpPr>
          <p:nvPr/>
        </p:nvSpPr>
        <p:spPr bwMode="auto">
          <a:xfrm>
            <a:off x="323850" y="2060575"/>
            <a:ext cx="7740650" cy="866775"/>
          </a:xfrm>
          <a:prstGeom prst="rect">
            <a:avLst/>
          </a:prstGeom>
          <a:noFill/>
          <a:ln w="9525">
            <a:noFill/>
            <a:miter lim="800000"/>
            <a:headEnd/>
            <a:tailEnd/>
          </a:ln>
        </p:spPr>
        <p:txBody>
          <a:bodyPr>
            <a:spAutoFit/>
          </a:bodyPr>
          <a:lstStyle/>
          <a:p>
            <a:pPr algn="ctr">
              <a:lnSpc>
                <a:spcPts val="6100"/>
              </a:lnSpc>
            </a:pPr>
            <a:r>
              <a:rPr lang="zh-CN" altLang="en-US" sz="3800" b="1" dirty="0">
                <a:solidFill>
                  <a:schemeClr val="bg1"/>
                </a:solidFill>
                <a:latin typeface="微软雅黑" pitchFamily="34" charset="-122"/>
                <a:ea typeface="微软雅黑" pitchFamily="34" charset="-122"/>
              </a:rPr>
              <a:t>一、基本院情</a:t>
            </a:r>
            <a:endParaRPr lang="zh-CN" altLang="en-US" sz="4800" b="1" dirty="0">
              <a:solidFill>
                <a:srgbClr val="FFFFFF"/>
              </a:solidFill>
              <a:latin typeface="微软雅黑" pitchFamily="34" charset="-122"/>
              <a:ea typeface="微软雅黑" pitchFamily="34" charset="-122"/>
            </a:endParaRPr>
          </a:p>
        </p:txBody>
      </p:sp>
      <p:pic>
        <p:nvPicPr>
          <p:cNvPr id="70662" name="图片 5" descr="1111.jpg"/>
          <p:cNvPicPr>
            <a:picLocks noChangeAspect="1"/>
          </p:cNvPicPr>
          <p:nvPr/>
        </p:nvPicPr>
        <p:blipFill>
          <a:blip r:embed="rId3" cstate="print"/>
          <a:srcRect/>
          <a:stretch>
            <a:fillRect/>
          </a:stretch>
        </p:blipFill>
        <p:spPr bwMode="auto">
          <a:xfrm>
            <a:off x="3849688" y="4591050"/>
            <a:ext cx="1370012" cy="1285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0825" y="188913"/>
            <a:ext cx="8642350" cy="10080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8" name="图片 7" descr="1111.jpg"/>
          <p:cNvPicPr>
            <a:picLocks noChangeAspect="1"/>
          </p:cNvPicPr>
          <p:nvPr/>
        </p:nvPicPr>
        <p:blipFill>
          <a:blip r:embed="rId2" cstate="print"/>
          <a:srcRect/>
          <a:stretch>
            <a:fillRect/>
          </a:stretch>
        </p:blipFill>
        <p:spPr bwMode="auto">
          <a:xfrm>
            <a:off x="8080794" y="332656"/>
            <a:ext cx="739678" cy="750381"/>
          </a:xfrm>
          <a:prstGeom prst="ellipse">
            <a:avLst/>
          </a:prstGeom>
          <a:noFill/>
          <a:ln w="9525">
            <a:noFill/>
            <a:miter lim="800000"/>
            <a:headEnd/>
            <a:tailEnd/>
          </a:ln>
        </p:spPr>
      </p:pic>
      <p:sp>
        <p:nvSpPr>
          <p:cNvPr id="50179" name="矩形 4"/>
          <p:cNvSpPr>
            <a:spLocks noChangeArrowheads="1"/>
          </p:cNvSpPr>
          <p:nvPr/>
        </p:nvSpPr>
        <p:spPr bwMode="auto">
          <a:xfrm>
            <a:off x="250825" y="476250"/>
            <a:ext cx="7634288" cy="1066800"/>
          </a:xfrm>
          <a:prstGeom prst="rect">
            <a:avLst/>
          </a:prstGeom>
          <a:noFill/>
          <a:ln w="9525">
            <a:noFill/>
            <a:miter lim="800000"/>
            <a:headEnd/>
            <a:tailEnd/>
          </a:ln>
        </p:spPr>
        <p:txBody>
          <a:bodyPr>
            <a:spAutoFit/>
          </a:bodyPr>
          <a:lstStyle/>
          <a:p>
            <a:r>
              <a:rPr lang="zh-CN" altLang="en-US" sz="3200" b="1">
                <a:solidFill>
                  <a:schemeClr val="bg1"/>
                </a:solidFill>
                <a:latin typeface="微软雅黑" pitchFamily="34" charset="-122"/>
                <a:ea typeface="微软雅黑" pitchFamily="34" charset="-122"/>
              </a:rPr>
              <a:t> </a:t>
            </a:r>
            <a:r>
              <a:rPr lang="zh-CN" altLang="en-US" sz="2800" b="1">
                <a:solidFill>
                  <a:srgbClr val="FFFFFF"/>
                </a:solidFill>
              </a:rPr>
              <a:t>■ </a:t>
            </a:r>
            <a:r>
              <a:rPr lang="zh-CN" altLang="en-US" sz="3200" b="1">
                <a:solidFill>
                  <a:schemeClr val="bg1"/>
                </a:solidFill>
                <a:latin typeface="微软雅黑" pitchFamily="34" charset="-122"/>
                <a:ea typeface="微软雅黑" pitchFamily="34" charset="-122"/>
              </a:rPr>
              <a:t>成果转化和产业化取得良好效益</a:t>
            </a:r>
          </a:p>
          <a:p>
            <a:endParaRPr lang="zh-CN" altLang="en-US" sz="3200" b="1">
              <a:solidFill>
                <a:schemeClr val="bg1"/>
              </a:solidFill>
              <a:latin typeface="微软雅黑" pitchFamily="34" charset="-122"/>
              <a:ea typeface="微软雅黑" pitchFamily="34" charset="-122"/>
            </a:endParaRPr>
          </a:p>
        </p:txBody>
      </p:sp>
      <p:sp>
        <p:nvSpPr>
          <p:cNvPr id="7" name="矩形 6"/>
          <p:cNvSpPr/>
          <p:nvPr/>
        </p:nvSpPr>
        <p:spPr>
          <a:xfrm>
            <a:off x="179388" y="1665288"/>
            <a:ext cx="8640762" cy="3132137"/>
          </a:xfrm>
          <a:prstGeom prst="rect">
            <a:avLst/>
          </a:prstGeom>
        </p:spPr>
        <p:txBody>
          <a:bodyPr>
            <a:spAutoFit/>
          </a:bodyPr>
          <a:lstStyle/>
          <a:p>
            <a:pPr fontAlgn="auto">
              <a:lnSpc>
                <a:spcPts val="3200"/>
              </a:lnSpc>
              <a:spcBef>
                <a:spcPts val="0"/>
              </a:spcBef>
              <a:spcAft>
                <a:spcPts val="0"/>
              </a:spcAft>
              <a:defRPr/>
            </a:pPr>
            <a:r>
              <a:rPr lang="zh-CN" altLang="en-US" sz="3600" dirty="0">
                <a:solidFill>
                  <a:srgbClr val="C00000"/>
                </a:solidFill>
                <a:latin typeface="微软雅黑" pitchFamily="34" charset="-122"/>
                <a:ea typeface="微软雅黑" pitchFamily="34" charset="-122"/>
              </a:rPr>
              <a:t>■</a:t>
            </a:r>
            <a:r>
              <a:rPr lang="zh-CN" altLang="zh-CN" sz="2200" kern="100" dirty="0">
                <a:solidFill>
                  <a:srgbClr val="000000"/>
                </a:solidFill>
                <a:latin typeface="华文楷体" pitchFamily="2" charset="-122"/>
                <a:ea typeface="华文楷体" pitchFamily="2" charset="-122"/>
                <a:cs typeface="Times New Roman"/>
              </a:rPr>
              <a:t>建院之初，</a:t>
            </a:r>
            <a:r>
              <a:rPr lang="zh-CN" altLang="en-US" sz="2200" kern="100" dirty="0">
                <a:solidFill>
                  <a:srgbClr val="000000"/>
                </a:solidFill>
                <a:latin typeface="华文楷体" pitchFamily="2" charset="-122"/>
                <a:ea typeface="华文楷体" pitchFamily="2" charset="-122"/>
                <a:cs typeface="Times New Roman"/>
              </a:rPr>
              <a:t>我</a:t>
            </a:r>
            <a:r>
              <a:rPr lang="zh-CN" altLang="zh-CN" sz="2200" kern="100" dirty="0">
                <a:solidFill>
                  <a:srgbClr val="000000"/>
                </a:solidFill>
                <a:latin typeface="华文楷体" pitchFamily="2" charset="-122"/>
                <a:ea typeface="华文楷体" pitchFamily="2" charset="-122"/>
                <a:cs typeface="Times New Roman"/>
              </a:rPr>
              <a:t>院就将成果转移转化和产业化确定为研究院发展的两大“引擎”之一，在共建三方的大力支持下，经过十年的探索、创新和积累，已建成了比较成熟的产业化及技术服务平台，对地方生物医药产业也显示出较强的支撑、辐射和引领的作用，取得了良好的社会效益，获得了</a:t>
            </a:r>
            <a:r>
              <a:rPr lang="en-US" altLang="zh-CN" sz="2200" kern="100" dirty="0">
                <a:solidFill>
                  <a:srgbClr val="000000"/>
                </a:solidFill>
                <a:latin typeface="华文楷体" pitchFamily="2" charset="-122"/>
                <a:ea typeface="华文楷体" pitchFamily="2" charset="-122"/>
                <a:cs typeface="Times New Roman"/>
              </a:rPr>
              <a:t>:</a:t>
            </a:r>
          </a:p>
          <a:p>
            <a:pPr fontAlgn="auto">
              <a:lnSpc>
                <a:spcPts val="3600"/>
              </a:lnSpc>
              <a:spcBef>
                <a:spcPts val="0"/>
              </a:spcBef>
              <a:spcAft>
                <a:spcPts val="0"/>
              </a:spcAft>
              <a:defRPr/>
            </a:pPr>
            <a:endParaRPr lang="en-US" altLang="zh-CN" sz="2200" kern="100" dirty="0">
              <a:solidFill>
                <a:srgbClr val="000000"/>
              </a:solidFill>
              <a:latin typeface="微软雅黑" pitchFamily="34" charset="-122"/>
              <a:ea typeface="微软雅黑" pitchFamily="34" charset="-122"/>
              <a:cs typeface="Times New Roman"/>
            </a:endParaRPr>
          </a:p>
          <a:p>
            <a:pPr fontAlgn="auto">
              <a:lnSpc>
                <a:spcPts val="4100"/>
              </a:lnSpc>
              <a:spcBef>
                <a:spcPts val="0"/>
              </a:spcBef>
              <a:spcAft>
                <a:spcPts val="0"/>
              </a:spcAft>
              <a:defRPr/>
            </a:pPr>
            <a:r>
              <a:rPr lang="zh-CN" altLang="en-US" sz="2800" b="1" kern="100" dirty="0">
                <a:solidFill>
                  <a:srgbClr val="00AEEF"/>
                </a:solidFill>
                <a:latin typeface="微软雅黑" pitchFamily="34" charset="-122"/>
                <a:ea typeface="微软雅黑" pitchFamily="34" charset="-122"/>
                <a:cs typeface="Times New Roman"/>
              </a:rPr>
              <a:t>     </a:t>
            </a:r>
            <a:endParaRPr lang="en-US" altLang="zh-CN" sz="2800" dirty="0">
              <a:solidFill>
                <a:schemeClr val="tx1">
                  <a:lumMod val="85000"/>
                  <a:lumOff val="15000"/>
                </a:schemeClr>
              </a:solidFill>
              <a:latin typeface="微软雅黑" pitchFamily="34" charset="-122"/>
              <a:ea typeface="微软雅黑" pitchFamily="34" charset="-122"/>
            </a:endParaRPr>
          </a:p>
        </p:txBody>
      </p:sp>
      <p:sp>
        <p:nvSpPr>
          <p:cNvPr id="9" name="矩形 8"/>
          <p:cNvSpPr/>
          <p:nvPr/>
        </p:nvSpPr>
        <p:spPr>
          <a:xfrm>
            <a:off x="1835150" y="4113213"/>
            <a:ext cx="5905500" cy="2195512"/>
          </a:xfrm>
          <a:prstGeom prst="rect">
            <a:avLst/>
          </a:prstGeom>
          <a:ln>
            <a:solidFill>
              <a:srgbClr val="C00000"/>
            </a:solidFill>
          </a:ln>
        </p:spPr>
        <p:txBody>
          <a:bodyPr>
            <a:spAutoFit/>
          </a:bodyPr>
          <a:lstStyle/>
          <a:p>
            <a:pPr fontAlgn="auto">
              <a:lnSpc>
                <a:spcPts val="4100"/>
              </a:lnSpc>
              <a:spcBef>
                <a:spcPts val="0"/>
              </a:spcBef>
              <a:spcAft>
                <a:spcPts val="0"/>
              </a:spcAft>
              <a:defRPr/>
            </a:pPr>
            <a:r>
              <a:rPr lang="zh-CN" altLang="en-US" sz="2400" b="1" kern="100" dirty="0">
                <a:solidFill>
                  <a:srgbClr val="C00000"/>
                </a:solidFill>
                <a:latin typeface="微软雅黑" pitchFamily="34" charset="-122"/>
                <a:ea typeface="微软雅黑" pitchFamily="34" charset="-122"/>
                <a:cs typeface="Times New Roman"/>
              </a:rPr>
              <a:t>●</a:t>
            </a:r>
            <a:r>
              <a:rPr lang="zh-CN" altLang="zh-CN" sz="2400" b="1" kern="100" dirty="0">
                <a:solidFill>
                  <a:schemeClr val="tx1">
                    <a:lumMod val="85000"/>
                    <a:lumOff val="15000"/>
                  </a:schemeClr>
                </a:solidFill>
                <a:latin typeface="微软雅黑" pitchFamily="34" charset="-122"/>
                <a:ea typeface="微软雅黑" pitchFamily="34" charset="-122"/>
                <a:cs typeface="Times New Roman"/>
              </a:rPr>
              <a:t>“中国产学研合作创新奖”</a:t>
            </a:r>
            <a:r>
              <a:rPr lang="zh-CN" altLang="en-US" sz="2400" b="1" kern="100" dirty="0">
                <a:solidFill>
                  <a:schemeClr val="tx1">
                    <a:lumMod val="85000"/>
                    <a:lumOff val="15000"/>
                  </a:schemeClr>
                </a:solidFill>
                <a:latin typeface="微软雅黑" pitchFamily="34" charset="-122"/>
                <a:ea typeface="微软雅黑" pitchFamily="34" charset="-122"/>
                <a:cs typeface="Times New Roman"/>
              </a:rPr>
              <a:t> </a:t>
            </a:r>
            <a:endParaRPr lang="en-US" altLang="zh-CN" sz="2400" b="1" kern="100" dirty="0">
              <a:solidFill>
                <a:schemeClr val="tx1">
                  <a:lumMod val="85000"/>
                  <a:lumOff val="15000"/>
                </a:schemeClr>
              </a:solidFill>
              <a:latin typeface="微软雅黑" pitchFamily="34" charset="-122"/>
              <a:ea typeface="微软雅黑" pitchFamily="34" charset="-122"/>
              <a:cs typeface="Times New Roman"/>
            </a:endParaRPr>
          </a:p>
          <a:p>
            <a:pPr fontAlgn="auto">
              <a:lnSpc>
                <a:spcPts val="4100"/>
              </a:lnSpc>
              <a:spcBef>
                <a:spcPts val="0"/>
              </a:spcBef>
              <a:spcAft>
                <a:spcPts val="0"/>
              </a:spcAft>
              <a:defRPr/>
            </a:pPr>
            <a:r>
              <a:rPr lang="zh-CN" altLang="en-US" sz="2400" b="1" kern="100" dirty="0">
                <a:solidFill>
                  <a:srgbClr val="C00000"/>
                </a:solidFill>
                <a:latin typeface="微软雅黑" pitchFamily="34" charset="-122"/>
                <a:ea typeface="微软雅黑" pitchFamily="34" charset="-122"/>
                <a:cs typeface="Times New Roman"/>
              </a:rPr>
              <a:t>●</a:t>
            </a:r>
            <a:r>
              <a:rPr lang="zh-CN" altLang="zh-CN" sz="2400" b="1" kern="100" dirty="0">
                <a:solidFill>
                  <a:schemeClr val="tx1">
                    <a:lumMod val="85000"/>
                    <a:lumOff val="15000"/>
                  </a:schemeClr>
                </a:solidFill>
                <a:latin typeface="微软雅黑" pitchFamily="34" charset="-122"/>
                <a:ea typeface="微软雅黑" pitchFamily="34" charset="-122"/>
                <a:cs typeface="Times New Roman"/>
              </a:rPr>
              <a:t>“中国科学院院地合作先进集体奖”</a:t>
            </a:r>
            <a:r>
              <a:rPr lang="zh-CN" altLang="en-US" sz="2400" b="1" kern="100" dirty="0">
                <a:solidFill>
                  <a:schemeClr val="tx1">
                    <a:lumMod val="85000"/>
                    <a:lumOff val="15000"/>
                  </a:schemeClr>
                </a:solidFill>
                <a:latin typeface="微软雅黑" pitchFamily="34" charset="-122"/>
                <a:ea typeface="微软雅黑" pitchFamily="34" charset="-122"/>
                <a:cs typeface="Times New Roman"/>
              </a:rPr>
              <a:t> </a:t>
            </a:r>
            <a:endParaRPr lang="en-US" altLang="zh-CN" sz="2400" b="1" kern="100" dirty="0">
              <a:solidFill>
                <a:schemeClr val="tx1">
                  <a:lumMod val="85000"/>
                  <a:lumOff val="15000"/>
                </a:schemeClr>
              </a:solidFill>
              <a:latin typeface="微软雅黑" pitchFamily="34" charset="-122"/>
              <a:ea typeface="微软雅黑" pitchFamily="34" charset="-122"/>
              <a:cs typeface="Times New Roman"/>
            </a:endParaRPr>
          </a:p>
          <a:p>
            <a:pPr fontAlgn="auto">
              <a:lnSpc>
                <a:spcPts val="4100"/>
              </a:lnSpc>
              <a:spcBef>
                <a:spcPts val="0"/>
              </a:spcBef>
              <a:spcAft>
                <a:spcPts val="0"/>
              </a:spcAft>
              <a:defRPr/>
            </a:pPr>
            <a:r>
              <a:rPr lang="zh-CN" altLang="en-US" sz="2400" b="1" kern="100" dirty="0">
                <a:solidFill>
                  <a:srgbClr val="C00000"/>
                </a:solidFill>
                <a:latin typeface="微软雅黑" pitchFamily="34" charset="-122"/>
                <a:ea typeface="微软雅黑" pitchFamily="34" charset="-122"/>
                <a:cs typeface="Times New Roman"/>
              </a:rPr>
              <a:t>●</a:t>
            </a:r>
            <a:r>
              <a:rPr lang="zh-CN" altLang="zh-CN" sz="2400" b="1" kern="100" dirty="0">
                <a:solidFill>
                  <a:schemeClr val="tx1">
                    <a:lumMod val="85000"/>
                    <a:lumOff val="15000"/>
                  </a:schemeClr>
                </a:solidFill>
                <a:latin typeface="微软雅黑" pitchFamily="34" charset="-122"/>
                <a:ea typeface="微软雅黑" pitchFamily="34" charset="-122"/>
                <a:cs typeface="Times New Roman"/>
              </a:rPr>
              <a:t>“广东省发明专利奖”</a:t>
            </a:r>
            <a:endParaRPr lang="en-US" altLang="zh-CN" sz="2400" b="1" kern="100" dirty="0">
              <a:solidFill>
                <a:schemeClr val="tx1">
                  <a:lumMod val="85000"/>
                  <a:lumOff val="15000"/>
                </a:schemeClr>
              </a:solidFill>
              <a:latin typeface="微软雅黑" pitchFamily="34" charset="-122"/>
              <a:ea typeface="微软雅黑" pitchFamily="34" charset="-122"/>
              <a:cs typeface="Times New Roman"/>
            </a:endParaRPr>
          </a:p>
          <a:p>
            <a:pPr fontAlgn="auto">
              <a:lnSpc>
                <a:spcPts val="4100"/>
              </a:lnSpc>
              <a:spcBef>
                <a:spcPts val="0"/>
              </a:spcBef>
              <a:spcAft>
                <a:spcPts val="0"/>
              </a:spcAft>
              <a:defRPr/>
            </a:pPr>
            <a:r>
              <a:rPr lang="zh-CN" altLang="en-US" sz="2400" b="1" kern="100" dirty="0">
                <a:solidFill>
                  <a:srgbClr val="C00000"/>
                </a:solidFill>
                <a:latin typeface="微软雅黑" pitchFamily="34" charset="-122"/>
                <a:ea typeface="微软雅黑" pitchFamily="34" charset="-122"/>
                <a:cs typeface="Times New Roman"/>
              </a:rPr>
              <a:t>●</a:t>
            </a:r>
            <a:r>
              <a:rPr lang="zh-CN" altLang="zh-CN" sz="2400" b="1" kern="100" dirty="0">
                <a:solidFill>
                  <a:schemeClr val="tx1">
                    <a:lumMod val="85000"/>
                    <a:lumOff val="15000"/>
                  </a:schemeClr>
                </a:solidFill>
                <a:latin typeface="微软雅黑" pitchFamily="34" charset="-122"/>
                <a:ea typeface="微软雅黑" pitchFamily="34" charset="-122"/>
                <a:cs typeface="Times New Roman"/>
              </a:rPr>
              <a:t>“省级科技企业孵化器</a:t>
            </a:r>
            <a:r>
              <a:rPr lang="zh-CN" altLang="zh-CN" sz="2400" kern="100" dirty="0">
                <a:solidFill>
                  <a:schemeClr val="tx1">
                    <a:lumMod val="85000"/>
                    <a:lumOff val="15000"/>
                  </a:schemeClr>
                </a:solidFill>
                <a:latin typeface="微软雅黑" pitchFamily="34" charset="-122"/>
                <a:ea typeface="微软雅黑" pitchFamily="34" charset="-122"/>
                <a:cs typeface="Times New Roman"/>
              </a:rPr>
              <a:t>”</a:t>
            </a:r>
            <a:endParaRPr lang="en-US" altLang="zh-CN" sz="2400" dirty="0">
              <a:solidFill>
                <a:schemeClr val="tx1">
                  <a:lumMod val="85000"/>
                  <a:lumOff val="15000"/>
                </a:schemeClr>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250825" y="188913"/>
            <a:ext cx="8642350" cy="10080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5475" name="矩形 4"/>
          <p:cNvSpPr>
            <a:spLocks noChangeArrowheads="1"/>
          </p:cNvSpPr>
          <p:nvPr/>
        </p:nvSpPr>
        <p:spPr bwMode="auto">
          <a:xfrm>
            <a:off x="34925" y="476250"/>
            <a:ext cx="6335713" cy="1570038"/>
          </a:xfrm>
          <a:prstGeom prst="rect">
            <a:avLst/>
          </a:prstGeom>
          <a:noFill/>
          <a:ln w="9525">
            <a:noFill/>
            <a:miter lim="800000"/>
            <a:headEnd/>
            <a:tailEnd/>
          </a:ln>
        </p:spPr>
        <p:txBody>
          <a:bodyPr>
            <a:spAutoFit/>
          </a:bodyPr>
          <a:lstStyle/>
          <a:p>
            <a:r>
              <a:rPr lang="zh-CN" altLang="en-US" sz="3200" b="1">
                <a:solidFill>
                  <a:schemeClr val="bg1"/>
                </a:solidFill>
                <a:latin typeface="微软雅黑" pitchFamily="34" charset="-122"/>
                <a:ea typeface="微软雅黑" pitchFamily="34" charset="-122"/>
              </a:rPr>
              <a:t> </a:t>
            </a:r>
            <a:r>
              <a:rPr lang="zh-CN" altLang="en-US" sz="3200" b="1">
                <a:solidFill>
                  <a:srgbClr val="C80000"/>
                </a:solidFill>
                <a:latin typeface="华文楷体"/>
                <a:ea typeface="华文楷体"/>
                <a:cs typeface="Times New Roman" pitchFamily="18" charset="0"/>
              </a:rPr>
              <a:t> </a:t>
            </a:r>
            <a:r>
              <a:rPr lang="zh-CN" altLang="en-US" sz="2800" b="1">
                <a:solidFill>
                  <a:schemeClr val="bg1"/>
                </a:solidFill>
                <a:latin typeface="华文楷体"/>
                <a:ea typeface="华文楷体"/>
                <a:cs typeface="Times New Roman" pitchFamily="18" charset="0"/>
              </a:rPr>
              <a:t>■ </a:t>
            </a:r>
            <a:r>
              <a:rPr lang="zh-CN" altLang="en-US" sz="3200" b="1">
                <a:solidFill>
                  <a:schemeClr val="bg1"/>
                </a:solidFill>
                <a:latin typeface="微软雅黑" pitchFamily="34" charset="-122"/>
                <a:ea typeface="微软雅黑" pitchFamily="34" charset="-122"/>
              </a:rPr>
              <a:t>共建产业中心进展良好</a:t>
            </a:r>
          </a:p>
          <a:p>
            <a:endParaRPr lang="zh-CN" altLang="en-US" sz="3200" b="1">
              <a:solidFill>
                <a:schemeClr val="bg1"/>
              </a:solidFill>
              <a:latin typeface="微软雅黑" pitchFamily="34" charset="-122"/>
              <a:ea typeface="微软雅黑" pitchFamily="34" charset="-122"/>
            </a:endParaRPr>
          </a:p>
          <a:p>
            <a:endParaRPr lang="zh-CN" altLang="en-US" sz="3200" b="1">
              <a:solidFill>
                <a:schemeClr val="bg1"/>
              </a:solidFill>
              <a:latin typeface="微软雅黑" pitchFamily="34" charset="-122"/>
              <a:ea typeface="微软雅黑" pitchFamily="34" charset="-122"/>
            </a:endParaRPr>
          </a:p>
        </p:txBody>
      </p:sp>
      <p:pic>
        <p:nvPicPr>
          <p:cNvPr id="30" name="图片 29" descr="1111.jpg"/>
          <p:cNvPicPr>
            <a:picLocks noChangeAspect="1"/>
          </p:cNvPicPr>
          <p:nvPr/>
        </p:nvPicPr>
        <p:blipFill>
          <a:blip r:embed="rId3" cstate="print"/>
          <a:srcRect/>
          <a:stretch>
            <a:fillRect/>
          </a:stretch>
        </p:blipFill>
        <p:spPr bwMode="auto">
          <a:xfrm>
            <a:off x="8080794" y="332656"/>
            <a:ext cx="739678" cy="750381"/>
          </a:xfrm>
          <a:prstGeom prst="ellipse">
            <a:avLst/>
          </a:prstGeom>
          <a:noFill/>
          <a:ln w="9525">
            <a:noFill/>
            <a:miter lim="800000"/>
            <a:headEnd/>
            <a:tailEnd/>
          </a:ln>
        </p:spPr>
      </p:pic>
      <p:sp>
        <p:nvSpPr>
          <p:cNvPr id="31" name="Rectangle 46"/>
          <p:cNvSpPr>
            <a:spLocks noChangeArrowheads="1"/>
          </p:cNvSpPr>
          <p:nvPr/>
        </p:nvSpPr>
        <p:spPr bwMode="blackWhite">
          <a:xfrm>
            <a:off x="-107950" y="1606550"/>
            <a:ext cx="9001125" cy="1235075"/>
          </a:xfrm>
          <a:prstGeom prst="rect">
            <a:avLst/>
          </a:prstGeom>
          <a:noFill/>
          <a:ln w="25400" algn="ctr">
            <a:noFill/>
            <a:miter lim="800000"/>
            <a:headEnd/>
            <a:tailEnd/>
          </a:ln>
        </p:spPr>
        <p:txBody>
          <a:bodyPr>
            <a:spAutoFit/>
          </a:bodyPr>
          <a:lstStyle/>
          <a:p>
            <a:pPr marL="342900" indent="-342900">
              <a:lnSpc>
                <a:spcPts val="3000"/>
              </a:lnSpc>
            </a:pPr>
            <a:r>
              <a:rPr lang="zh-CN" altLang="en-US" sz="2000" dirty="0">
                <a:latin typeface="华文楷体"/>
                <a:ea typeface="华文楷体"/>
                <a:cs typeface="仿宋_GB2312" pitchFamily="49" charset="-122"/>
              </a:rPr>
              <a:t>    </a:t>
            </a:r>
            <a:r>
              <a:rPr lang="zh-CN" altLang="en-US" sz="3600" dirty="0">
                <a:latin typeface="华文楷体"/>
                <a:ea typeface="华文楷体"/>
                <a:cs typeface="仿宋_GB2312" pitchFamily="49" charset="-122"/>
              </a:rPr>
              <a:t> </a:t>
            </a:r>
            <a:r>
              <a:rPr lang="zh-CN" altLang="en-US" sz="3600" b="1" dirty="0">
                <a:solidFill>
                  <a:srgbClr val="C00000"/>
                </a:solidFill>
                <a:latin typeface="微软雅黑" pitchFamily="34" charset="-122"/>
                <a:ea typeface="微软雅黑" pitchFamily="34" charset="-122"/>
                <a:cs typeface="Times New Roman" pitchFamily="18" charset="0"/>
              </a:rPr>
              <a:t>●</a:t>
            </a:r>
            <a:r>
              <a:rPr lang="zh-CN" altLang="en-US" sz="2400" b="1" dirty="0">
                <a:solidFill>
                  <a:srgbClr val="C00000"/>
                </a:solidFill>
                <a:latin typeface="微软雅黑" pitchFamily="34" charset="-122"/>
                <a:ea typeface="微软雅黑" pitchFamily="34" charset="-122"/>
                <a:cs typeface="仿宋_GB2312" pitchFamily="49" charset="-122"/>
              </a:rPr>
              <a:t>与广州开发区共建了“中国科学院广州生物医药产业技术创新与企业育成中心”</a:t>
            </a:r>
            <a:r>
              <a:rPr lang="zh-CN" altLang="en-US" sz="2000" dirty="0">
                <a:solidFill>
                  <a:srgbClr val="262626"/>
                </a:solidFill>
                <a:latin typeface="微软雅黑" pitchFamily="34" charset="-122"/>
                <a:ea typeface="微软雅黑" pitchFamily="34" charset="-122"/>
                <a:cs typeface="仿宋_GB2312" pitchFamily="49" charset="-122"/>
              </a:rPr>
              <a:t>目前已落户中新广州知识城，挂牌“中科院育成中心”，并力促形成“</a:t>
            </a:r>
            <a:r>
              <a:rPr lang="en-US" altLang="zh-CN" sz="2000" dirty="0">
                <a:solidFill>
                  <a:srgbClr val="262626"/>
                </a:solidFill>
                <a:latin typeface="微软雅黑" pitchFamily="34" charset="-122"/>
                <a:ea typeface="微软雅黑" pitchFamily="34" charset="-122"/>
                <a:cs typeface="仿宋_GB2312" pitchFamily="49" charset="-122"/>
              </a:rPr>
              <a:t>1+N”</a:t>
            </a:r>
            <a:r>
              <a:rPr lang="zh-CN" altLang="en-US" sz="2000" dirty="0">
                <a:solidFill>
                  <a:srgbClr val="262626"/>
                </a:solidFill>
                <a:latin typeface="微软雅黑" pitchFamily="34" charset="-122"/>
                <a:ea typeface="微软雅黑" pitchFamily="34" charset="-122"/>
                <a:cs typeface="仿宋_GB2312" pitchFamily="49" charset="-122"/>
              </a:rPr>
              <a:t>大育成中心的品牌效应，目前已孵化企业</a:t>
            </a:r>
            <a:r>
              <a:rPr lang="en-US" altLang="zh-CN" sz="2000" dirty="0">
                <a:solidFill>
                  <a:srgbClr val="262626"/>
                </a:solidFill>
                <a:latin typeface="微软雅黑" pitchFamily="34" charset="-122"/>
                <a:ea typeface="微软雅黑" pitchFamily="34" charset="-122"/>
                <a:cs typeface="仿宋_GB2312" pitchFamily="49" charset="-122"/>
              </a:rPr>
              <a:t>1</a:t>
            </a:r>
            <a:r>
              <a:rPr lang="zh-CN" altLang="en-US" sz="2000" dirty="0">
                <a:solidFill>
                  <a:srgbClr val="262626"/>
                </a:solidFill>
                <a:latin typeface="微软雅黑" pitchFamily="34" charset="-122"/>
                <a:ea typeface="微软雅黑" pitchFamily="34" charset="-122"/>
                <a:cs typeface="仿宋_GB2312" pitchFamily="49" charset="-122"/>
              </a:rPr>
              <a:t>家。</a:t>
            </a:r>
          </a:p>
        </p:txBody>
      </p:sp>
      <p:sp>
        <p:nvSpPr>
          <p:cNvPr id="32" name="Rectangle 46"/>
          <p:cNvSpPr>
            <a:spLocks noChangeArrowheads="1"/>
          </p:cNvSpPr>
          <p:nvPr/>
        </p:nvSpPr>
        <p:spPr bwMode="blackWhite">
          <a:xfrm>
            <a:off x="-107950" y="3141663"/>
            <a:ext cx="9001125" cy="1528624"/>
          </a:xfrm>
          <a:prstGeom prst="rect">
            <a:avLst/>
          </a:prstGeom>
          <a:noFill/>
          <a:ln w="25400" algn="ctr">
            <a:noFill/>
            <a:miter lim="800000"/>
            <a:headEnd/>
            <a:tailEnd/>
          </a:ln>
        </p:spPr>
        <p:txBody>
          <a:bodyPr>
            <a:spAutoFit/>
          </a:bodyPr>
          <a:lstStyle/>
          <a:p>
            <a:pPr marL="342900" indent="-342900">
              <a:lnSpc>
                <a:spcPts val="2800"/>
              </a:lnSpc>
            </a:pPr>
            <a:r>
              <a:rPr lang="zh-CN" altLang="en-US" sz="3600" b="1" dirty="0">
                <a:solidFill>
                  <a:srgbClr val="C00000"/>
                </a:solidFill>
                <a:latin typeface="微软雅黑" pitchFamily="34" charset="-122"/>
                <a:ea typeface="微软雅黑" pitchFamily="34" charset="-122"/>
                <a:cs typeface="Times New Roman" pitchFamily="18" charset="0"/>
              </a:rPr>
              <a:t>   ●</a:t>
            </a:r>
            <a:r>
              <a:rPr lang="zh-CN" altLang="en-US" sz="2400" b="1" dirty="0">
                <a:solidFill>
                  <a:srgbClr val="C00000"/>
                </a:solidFill>
                <a:latin typeface="微软雅黑" pitchFamily="34" charset="-122"/>
                <a:ea typeface="微软雅黑" pitchFamily="34" charset="-122"/>
                <a:cs typeface="仿宋_GB2312" pitchFamily="49" charset="-122"/>
              </a:rPr>
              <a:t>与佛山市南海区共建了“中国科学院南海生物医药科技产业中心”</a:t>
            </a:r>
            <a:r>
              <a:rPr lang="zh-CN" altLang="en-US" sz="2000" dirty="0">
                <a:solidFill>
                  <a:srgbClr val="262626"/>
                </a:solidFill>
                <a:latin typeface="微软雅黑" pitchFamily="34" charset="-122"/>
                <a:ea typeface="微软雅黑" pitchFamily="34" charset="-122"/>
                <a:cs typeface="仿宋_GB2312" pitchFamily="49" charset="-122"/>
              </a:rPr>
              <a:t>已经圆满地完成第一个三年计划的任务，引进了</a:t>
            </a:r>
            <a:r>
              <a:rPr lang="en-US" altLang="zh-CN" sz="2000" dirty="0">
                <a:solidFill>
                  <a:srgbClr val="262626"/>
                </a:solidFill>
                <a:latin typeface="微软雅黑" pitchFamily="34" charset="-122"/>
                <a:ea typeface="微软雅黑" pitchFamily="34" charset="-122"/>
                <a:cs typeface="仿宋_GB2312" pitchFamily="49" charset="-122"/>
              </a:rPr>
              <a:t>50</a:t>
            </a:r>
            <a:r>
              <a:rPr lang="zh-CN" altLang="en-US" sz="2000" dirty="0">
                <a:solidFill>
                  <a:srgbClr val="262626"/>
                </a:solidFill>
                <a:latin typeface="微软雅黑" pitchFamily="34" charset="-122"/>
                <a:ea typeface="微软雅黑" pitchFamily="34" charset="-122"/>
                <a:cs typeface="仿宋_GB2312" pitchFamily="49" charset="-122"/>
              </a:rPr>
              <a:t>名高层次人才，孵化和引进</a:t>
            </a:r>
            <a:r>
              <a:rPr lang="en-US" altLang="zh-CN" sz="2000" dirty="0">
                <a:solidFill>
                  <a:srgbClr val="262626"/>
                </a:solidFill>
                <a:latin typeface="微软雅黑" pitchFamily="34" charset="-122"/>
                <a:ea typeface="微软雅黑" pitchFamily="34" charset="-122"/>
                <a:cs typeface="仿宋_GB2312" pitchFamily="49" charset="-122"/>
              </a:rPr>
              <a:t>40</a:t>
            </a:r>
            <a:r>
              <a:rPr lang="zh-CN" altLang="en-US" sz="2000" dirty="0">
                <a:solidFill>
                  <a:srgbClr val="262626"/>
                </a:solidFill>
                <a:latin typeface="微软雅黑" pitchFamily="34" charset="-122"/>
                <a:ea typeface="微软雅黑" pitchFamily="34" charset="-122"/>
                <a:cs typeface="仿宋_GB2312" pitchFamily="49" charset="-122"/>
              </a:rPr>
              <a:t>个产业化项目，孵化了</a:t>
            </a:r>
            <a:r>
              <a:rPr lang="en-US" altLang="zh-CN" sz="2000" dirty="0">
                <a:solidFill>
                  <a:srgbClr val="262626"/>
                </a:solidFill>
                <a:latin typeface="微软雅黑" pitchFamily="34" charset="-122"/>
                <a:ea typeface="微软雅黑" pitchFamily="34" charset="-122"/>
                <a:cs typeface="仿宋_GB2312" pitchFamily="49" charset="-122"/>
              </a:rPr>
              <a:t>20</a:t>
            </a:r>
            <a:r>
              <a:rPr lang="zh-CN" altLang="en-US" sz="2000" dirty="0">
                <a:solidFill>
                  <a:srgbClr val="262626"/>
                </a:solidFill>
                <a:latin typeface="微软雅黑" pitchFamily="34" charset="-122"/>
                <a:ea typeface="微软雅黑" pitchFamily="34" charset="-122"/>
                <a:cs typeface="仿宋_GB2312" pitchFamily="49" charset="-122"/>
              </a:rPr>
              <a:t>家生物医药高科技企业，带动社会资本投资</a:t>
            </a:r>
            <a:r>
              <a:rPr lang="en-US" altLang="zh-CN" sz="2000" dirty="0">
                <a:solidFill>
                  <a:srgbClr val="262626"/>
                </a:solidFill>
                <a:latin typeface="微软雅黑" pitchFamily="34" charset="-122"/>
                <a:ea typeface="微软雅黑" pitchFamily="34" charset="-122"/>
                <a:cs typeface="仿宋_GB2312" pitchFamily="49" charset="-122"/>
              </a:rPr>
              <a:t>12</a:t>
            </a:r>
            <a:r>
              <a:rPr lang="zh-CN" altLang="en-US" sz="2000" dirty="0">
                <a:solidFill>
                  <a:srgbClr val="262626"/>
                </a:solidFill>
                <a:latin typeface="微软雅黑" pitchFamily="34" charset="-122"/>
                <a:ea typeface="微软雅黑" pitchFamily="34" charset="-122"/>
                <a:cs typeface="仿宋_GB2312" pitchFamily="49" charset="-122"/>
              </a:rPr>
              <a:t>亿元</a:t>
            </a:r>
            <a:r>
              <a:rPr lang="zh-CN" altLang="en-US" sz="2000" b="1" dirty="0" smtClean="0">
                <a:solidFill>
                  <a:srgbClr val="262626"/>
                </a:solidFill>
                <a:latin typeface="微软雅黑" pitchFamily="34" charset="-122"/>
                <a:ea typeface="微软雅黑" pitchFamily="34" charset="-122"/>
                <a:cs typeface="仿宋_GB2312" pitchFamily="49" charset="-122"/>
              </a:rPr>
              <a:t>。</a:t>
            </a:r>
            <a:endParaRPr lang="zh-CN" altLang="en-US" sz="2000" dirty="0">
              <a:solidFill>
                <a:srgbClr val="262626"/>
              </a:solidFill>
              <a:latin typeface="微软雅黑" pitchFamily="34" charset="-122"/>
              <a:ea typeface="微软雅黑" pitchFamily="34" charset="-122"/>
              <a:cs typeface="仿宋_GB2312" pitchFamily="49" charset="-122"/>
            </a:endParaRPr>
          </a:p>
        </p:txBody>
      </p:sp>
      <p:sp>
        <p:nvSpPr>
          <p:cNvPr id="33" name="Rectangle 46"/>
          <p:cNvSpPr>
            <a:spLocks noChangeArrowheads="1"/>
          </p:cNvSpPr>
          <p:nvPr/>
        </p:nvSpPr>
        <p:spPr bwMode="blackWhite">
          <a:xfrm>
            <a:off x="-107950" y="4941168"/>
            <a:ext cx="9001125" cy="803275"/>
          </a:xfrm>
          <a:prstGeom prst="rect">
            <a:avLst/>
          </a:prstGeom>
          <a:noFill/>
          <a:ln w="25400" algn="ctr">
            <a:noFill/>
            <a:miter lim="800000"/>
            <a:headEnd/>
            <a:tailEnd/>
          </a:ln>
        </p:spPr>
        <p:txBody>
          <a:bodyPr>
            <a:spAutoFit/>
          </a:bodyPr>
          <a:lstStyle/>
          <a:p>
            <a:pPr marL="342900" indent="-342900">
              <a:lnSpc>
                <a:spcPts val="2800"/>
              </a:lnSpc>
            </a:pPr>
            <a:r>
              <a:rPr lang="zh-CN" altLang="en-US" sz="2000" b="1" dirty="0">
                <a:solidFill>
                  <a:srgbClr val="C00000"/>
                </a:solidFill>
                <a:latin typeface="微软雅黑" pitchFamily="34" charset="-122"/>
                <a:ea typeface="微软雅黑" pitchFamily="34" charset="-122"/>
                <a:cs typeface="Times New Roman" pitchFamily="18" charset="0"/>
              </a:rPr>
              <a:t>     </a:t>
            </a:r>
            <a:r>
              <a:rPr lang="zh-CN" altLang="en-US" sz="3600" b="1" dirty="0">
                <a:solidFill>
                  <a:srgbClr val="C00000"/>
                </a:solidFill>
                <a:latin typeface="微软雅黑" pitchFamily="34" charset="-122"/>
                <a:ea typeface="微软雅黑" pitchFamily="34" charset="-122"/>
                <a:cs typeface="Times New Roman" pitchFamily="18" charset="0"/>
              </a:rPr>
              <a:t>●</a:t>
            </a:r>
            <a:r>
              <a:rPr lang="zh-CN" altLang="en-US" sz="2400" b="1" dirty="0">
                <a:solidFill>
                  <a:srgbClr val="C00000"/>
                </a:solidFill>
                <a:latin typeface="微软雅黑" pitchFamily="34" charset="-122"/>
                <a:ea typeface="微软雅黑" pitchFamily="34" charset="-122"/>
                <a:cs typeface="仿宋_GB2312" pitchFamily="49" charset="-122"/>
              </a:rPr>
              <a:t>广东华南新药创制中心理事长单位</a:t>
            </a:r>
            <a:r>
              <a:rPr lang="zh-CN" altLang="en-US" sz="2000" dirty="0">
                <a:solidFill>
                  <a:srgbClr val="262626"/>
                </a:solidFill>
                <a:latin typeface="华文楷体"/>
                <a:ea typeface="华文楷体"/>
                <a:cs typeface="仿宋_GB2312" pitchFamily="49" charset="-122"/>
              </a:rPr>
              <a:t>（</a:t>
            </a:r>
            <a:r>
              <a:rPr lang="zh-CN" altLang="en-US" sz="2000" dirty="0">
                <a:solidFill>
                  <a:srgbClr val="262626"/>
                </a:solidFill>
                <a:latin typeface="微软雅黑" pitchFamily="34" charset="-122"/>
                <a:ea typeface="微软雅黑" pitchFamily="34" charset="-122"/>
                <a:cs typeface="仿宋_GB2312" pitchFamily="49" charset="-122"/>
              </a:rPr>
              <a:t>发挥引领地方生物医药产业发展的火车头作用</a:t>
            </a:r>
            <a:r>
              <a:rPr lang="zh-CN" altLang="en-US" sz="2000" dirty="0">
                <a:solidFill>
                  <a:srgbClr val="262626"/>
                </a:solidFill>
                <a:latin typeface="华文楷体"/>
                <a:ea typeface="华文楷体"/>
                <a:cs typeface="仿宋_GB2312" pitchFamily="49" charset="-122"/>
              </a:rPr>
              <a:t>）</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0825" y="188913"/>
            <a:ext cx="8642350" cy="10080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9" name="图片 8" descr="1111.jpg"/>
          <p:cNvPicPr>
            <a:picLocks noChangeAspect="1"/>
          </p:cNvPicPr>
          <p:nvPr/>
        </p:nvPicPr>
        <p:blipFill>
          <a:blip r:embed="rId2" cstate="print"/>
          <a:srcRect/>
          <a:stretch>
            <a:fillRect/>
          </a:stretch>
        </p:blipFill>
        <p:spPr bwMode="auto">
          <a:xfrm>
            <a:off x="8080794" y="332656"/>
            <a:ext cx="739678" cy="750381"/>
          </a:xfrm>
          <a:prstGeom prst="ellipse">
            <a:avLst/>
          </a:prstGeom>
          <a:noFill/>
          <a:ln w="9525">
            <a:noFill/>
            <a:miter lim="800000"/>
            <a:headEnd/>
            <a:tailEnd/>
          </a:ln>
        </p:spPr>
      </p:pic>
      <p:sp>
        <p:nvSpPr>
          <p:cNvPr id="86020" name="矩形 4"/>
          <p:cNvSpPr>
            <a:spLocks noChangeArrowheads="1"/>
          </p:cNvSpPr>
          <p:nvPr/>
        </p:nvSpPr>
        <p:spPr bwMode="auto">
          <a:xfrm>
            <a:off x="179388" y="260350"/>
            <a:ext cx="7705725" cy="823913"/>
          </a:xfrm>
          <a:prstGeom prst="rect">
            <a:avLst/>
          </a:prstGeom>
          <a:noFill/>
          <a:ln w="9525">
            <a:noFill/>
            <a:miter lim="800000"/>
            <a:headEnd/>
            <a:tailEnd/>
          </a:ln>
        </p:spPr>
        <p:txBody>
          <a:bodyPr>
            <a:spAutoFit/>
          </a:bodyPr>
          <a:lstStyle/>
          <a:p>
            <a:r>
              <a:rPr lang="zh-CN" altLang="en-US" sz="2800" b="1" dirty="0">
                <a:solidFill>
                  <a:srgbClr val="FFFFFF"/>
                </a:solidFill>
                <a:latin typeface="微软雅黑" pitchFamily="34" charset="-122"/>
                <a:ea typeface="微软雅黑" pitchFamily="34" charset="-122"/>
              </a:rPr>
              <a:t> </a:t>
            </a:r>
            <a:r>
              <a:rPr lang="zh-CN" altLang="en-US" sz="4800" b="1" dirty="0">
                <a:solidFill>
                  <a:srgbClr val="FFFFFF"/>
                </a:solidFill>
                <a:latin typeface="微软雅黑" pitchFamily="34" charset="-122"/>
                <a:ea typeface="微软雅黑" pitchFamily="34" charset="-122"/>
              </a:rPr>
              <a:t>■ </a:t>
            </a:r>
            <a:r>
              <a:rPr lang="zh-CN" altLang="en-US" sz="3200" b="1" dirty="0">
                <a:solidFill>
                  <a:srgbClr val="FFFFFF"/>
                </a:solidFill>
                <a:latin typeface="微软雅黑" pitchFamily="34" charset="-122"/>
                <a:ea typeface="微软雅黑" pitchFamily="34" charset="-122"/>
              </a:rPr>
              <a:t>药物研发模式创新</a:t>
            </a:r>
            <a:r>
              <a:rPr lang="en-US" altLang="zh-CN" sz="3200" b="1" dirty="0">
                <a:solidFill>
                  <a:srgbClr val="FFFFFF"/>
                </a:solidFill>
                <a:latin typeface="微软雅黑" pitchFamily="34" charset="-122"/>
                <a:ea typeface="微软雅黑" pitchFamily="34" charset="-122"/>
              </a:rPr>
              <a:t>(DDP)</a:t>
            </a:r>
            <a:endParaRPr lang="zh-CN" altLang="en-US" sz="3000" b="1" dirty="0">
              <a:solidFill>
                <a:srgbClr val="FFFFFF"/>
              </a:solidFill>
              <a:latin typeface="微软雅黑" pitchFamily="34" charset="-122"/>
              <a:ea typeface="微软雅黑" pitchFamily="34" charset="-122"/>
            </a:endParaRPr>
          </a:p>
        </p:txBody>
      </p:sp>
      <p:pic>
        <p:nvPicPr>
          <p:cNvPr id="86021" name="Picture 1"/>
          <p:cNvPicPr>
            <a:picLocks noChangeAspect="1" noChangeArrowheads="1"/>
          </p:cNvPicPr>
          <p:nvPr/>
        </p:nvPicPr>
        <p:blipFill>
          <a:blip r:embed="rId3" cstate="print"/>
          <a:srcRect/>
          <a:stretch>
            <a:fillRect/>
          </a:stretch>
        </p:blipFill>
        <p:spPr bwMode="auto">
          <a:xfrm>
            <a:off x="323850" y="2492896"/>
            <a:ext cx="8496300" cy="2592313"/>
          </a:xfrm>
          <a:prstGeom prst="rect">
            <a:avLst/>
          </a:prstGeom>
          <a:noFill/>
          <a:ln w="9525">
            <a:noFill/>
            <a:miter lim="800000"/>
            <a:headEnd/>
            <a:tailEnd/>
          </a:ln>
        </p:spPr>
      </p:pic>
      <p:sp>
        <p:nvSpPr>
          <p:cNvPr id="11" name="矩形 17"/>
          <p:cNvSpPr>
            <a:spLocks noChangeArrowheads="1"/>
          </p:cNvSpPr>
          <p:nvPr/>
        </p:nvSpPr>
        <p:spPr bwMode="auto">
          <a:xfrm>
            <a:off x="250825" y="1579563"/>
            <a:ext cx="8642350" cy="912812"/>
          </a:xfrm>
          <a:prstGeom prst="rect">
            <a:avLst/>
          </a:prstGeom>
          <a:noFill/>
          <a:ln w="9525">
            <a:noFill/>
            <a:miter lim="800000"/>
            <a:headEnd/>
            <a:tailEnd/>
          </a:ln>
        </p:spPr>
        <p:txBody>
          <a:bodyPr>
            <a:spAutoFit/>
          </a:bodyPr>
          <a:lstStyle/>
          <a:p>
            <a:pPr fontAlgn="auto">
              <a:lnSpc>
                <a:spcPts val="3200"/>
              </a:lnSpc>
              <a:spcBef>
                <a:spcPts val="0"/>
              </a:spcBef>
              <a:spcAft>
                <a:spcPts val="0"/>
              </a:spcAft>
              <a:defRPr/>
            </a:pPr>
            <a:r>
              <a:rPr lang="zh-CN" altLang="en-US" sz="3600" b="1" dirty="0">
                <a:solidFill>
                  <a:srgbClr val="C00000"/>
                </a:solidFill>
                <a:latin typeface="微软雅黑" pitchFamily="34" charset="-122"/>
                <a:ea typeface="微软雅黑" pitchFamily="34" charset="-122"/>
              </a:rPr>
              <a:t>■</a:t>
            </a:r>
            <a:r>
              <a:rPr lang="en-US" altLang="zh-CN" sz="2400" b="1" dirty="0">
                <a:solidFill>
                  <a:schemeClr val="tx1">
                    <a:lumMod val="75000"/>
                    <a:lumOff val="25000"/>
                  </a:schemeClr>
                </a:solidFill>
                <a:latin typeface="微软雅黑" pitchFamily="34" charset="-122"/>
                <a:ea typeface="微软雅黑" pitchFamily="34" charset="-122"/>
              </a:rPr>
              <a:t>  </a:t>
            </a:r>
            <a:r>
              <a:rPr lang="zh-CN" altLang="en-US" sz="2400" b="1" dirty="0">
                <a:solidFill>
                  <a:schemeClr val="tx1">
                    <a:lumMod val="75000"/>
                    <a:lumOff val="25000"/>
                  </a:schemeClr>
                </a:solidFill>
                <a:latin typeface="微软雅黑" pitchFamily="34" charset="-122"/>
                <a:ea typeface="微软雅黑" pitchFamily="34" charset="-122"/>
              </a:rPr>
              <a:t>建立了先进的药物研发模式，集中人力物力财力，专注药物研发和成果转化。</a:t>
            </a:r>
            <a:endParaRPr lang="zh-CN" altLang="en-US" sz="2400" b="1" dirty="0">
              <a:solidFill>
                <a:schemeClr val="tx1">
                  <a:lumMod val="75000"/>
                  <a:lumOff val="25000"/>
                </a:schemeClr>
              </a:solidFill>
              <a:latin typeface="微软雅黑" pitchFamily="34" charset="-122"/>
              <a:ea typeface="微软雅黑" pitchFamily="34" charset="-122"/>
              <a:cs typeface="华文楷体" pitchFamily="2" charset="-122"/>
            </a:endParaRPr>
          </a:p>
        </p:txBody>
      </p:sp>
      <p:sp>
        <p:nvSpPr>
          <p:cNvPr id="13" name="矩形 17"/>
          <p:cNvSpPr>
            <a:spLocks noChangeArrowheads="1"/>
          </p:cNvSpPr>
          <p:nvPr/>
        </p:nvSpPr>
        <p:spPr bwMode="auto">
          <a:xfrm>
            <a:off x="250825" y="5253038"/>
            <a:ext cx="8642350" cy="1704975"/>
          </a:xfrm>
          <a:prstGeom prst="rect">
            <a:avLst/>
          </a:prstGeom>
          <a:noFill/>
          <a:ln w="9525">
            <a:noFill/>
            <a:miter lim="800000"/>
            <a:headEnd/>
            <a:tailEnd/>
          </a:ln>
        </p:spPr>
        <p:txBody>
          <a:bodyPr>
            <a:spAutoFit/>
          </a:bodyPr>
          <a:lstStyle/>
          <a:p>
            <a:pPr fontAlgn="auto">
              <a:lnSpc>
                <a:spcPts val="3200"/>
              </a:lnSpc>
              <a:spcBef>
                <a:spcPts val="0"/>
              </a:spcBef>
              <a:spcAft>
                <a:spcPts val="0"/>
              </a:spcAft>
              <a:defRPr/>
            </a:pPr>
            <a:r>
              <a:rPr lang="zh-CN" altLang="en-US" sz="3600" b="1" dirty="0">
                <a:solidFill>
                  <a:srgbClr val="C00000"/>
                </a:solidFill>
                <a:latin typeface="微软雅黑" pitchFamily="34" charset="-122"/>
                <a:ea typeface="微软雅黑" pitchFamily="34" charset="-122"/>
              </a:rPr>
              <a:t>■</a:t>
            </a:r>
            <a:r>
              <a:rPr lang="en-US" altLang="zh-CN" sz="2400" b="1" dirty="0">
                <a:solidFill>
                  <a:schemeClr val="tx1">
                    <a:lumMod val="75000"/>
                    <a:lumOff val="25000"/>
                  </a:schemeClr>
                </a:solidFill>
                <a:latin typeface="微软雅黑" pitchFamily="34" charset="-122"/>
                <a:ea typeface="微软雅黑" pitchFamily="34" charset="-122"/>
              </a:rPr>
              <a:t>  </a:t>
            </a:r>
            <a:r>
              <a:rPr lang="zh-CN" altLang="en-US" sz="2000" b="1" dirty="0">
                <a:solidFill>
                  <a:schemeClr val="tx1">
                    <a:lumMod val="75000"/>
                    <a:lumOff val="25000"/>
                  </a:schemeClr>
                </a:solidFill>
                <a:latin typeface="微软雅黑" pitchFamily="34" charset="-122"/>
                <a:ea typeface="微软雅黑" pitchFamily="34" charset="-122"/>
              </a:rPr>
              <a:t>该中心与化学生物学研究所形成了创新药物上中游紧密结合的研发链，几年来，通过集中优势资源快速推进重点药物研发，独立设计研发了一批具有完全自主知识产权的药物。</a:t>
            </a:r>
          </a:p>
          <a:p>
            <a:pPr fontAlgn="auto">
              <a:lnSpc>
                <a:spcPts val="3200"/>
              </a:lnSpc>
              <a:spcBef>
                <a:spcPts val="0"/>
              </a:spcBef>
              <a:spcAft>
                <a:spcPts val="0"/>
              </a:spcAft>
              <a:defRPr/>
            </a:pPr>
            <a:endParaRPr lang="zh-CN" altLang="en-US" sz="2400" b="1" dirty="0">
              <a:solidFill>
                <a:schemeClr val="tx1">
                  <a:lumMod val="75000"/>
                  <a:lumOff val="25000"/>
                </a:schemeClr>
              </a:solidFill>
              <a:latin typeface="微软雅黑" pitchFamily="34" charset="-122"/>
              <a:ea typeface="微软雅黑" pitchFamily="34" charset="-122"/>
              <a:cs typeface="华文楷体" pitchFamily="2" charset="-122"/>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250825" y="188913"/>
            <a:ext cx="8642350" cy="10080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8547" name="矩形 4"/>
          <p:cNvSpPr>
            <a:spLocks noChangeArrowheads="1"/>
          </p:cNvSpPr>
          <p:nvPr/>
        </p:nvSpPr>
        <p:spPr bwMode="auto">
          <a:xfrm>
            <a:off x="34925" y="476250"/>
            <a:ext cx="7058025" cy="579438"/>
          </a:xfrm>
          <a:prstGeom prst="rect">
            <a:avLst/>
          </a:prstGeom>
          <a:noFill/>
          <a:ln w="9525">
            <a:noFill/>
            <a:miter lim="800000"/>
            <a:headEnd/>
            <a:tailEnd/>
          </a:ln>
        </p:spPr>
        <p:txBody>
          <a:bodyPr>
            <a:spAutoFit/>
          </a:bodyPr>
          <a:lstStyle/>
          <a:p>
            <a:r>
              <a:rPr lang="zh-CN" altLang="en-US" sz="3200" b="1">
                <a:solidFill>
                  <a:schemeClr val="bg1"/>
                </a:solidFill>
                <a:latin typeface="微软雅黑" pitchFamily="34" charset="-122"/>
                <a:ea typeface="微软雅黑" pitchFamily="34" charset="-122"/>
              </a:rPr>
              <a:t> </a:t>
            </a:r>
            <a:r>
              <a:rPr lang="zh-CN" altLang="en-US" sz="3200" b="1">
                <a:solidFill>
                  <a:srgbClr val="C80000"/>
                </a:solidFill>
                <a:latin typeface="华文楷体"/>
                <a:ea typeface="华文楷体"/>
                <a:cs typeface="Times New Roman" pitchFamily="18" charset="0"/>
              </a:rPr>
              <a:t> </a:t>
            </a:r>
            <a:r>
              <a:rPr lang="zh-CN" altLang="en-US" sz="2800" b="1">
                <a:solidFill>
                  <a:schemeClr val="bg1"/>
                </a:solidFill>
                <a:latin typeface="华文楷体"/>
                <a:ea typeface="华文楷体"/>
                <a:cs typeface="Times New Roman" pitchFamily="18" charset="0"/>
              </a:rPr>
              <a:t>■ </a:t>
            </a:r>
            <a:r>
              <a:rPr lang="zh-CN" altLang="en-US" sz="3200" b="1">
                <a:solidFill>
                  <a:schemeClr val="bg1"/>
                </a:solidFill>
                <a:latin typeface="微软雅黑" pitchFamily="34" charset="-122"/>
                <a:ea typeface="微软雅黑" pitchFamily="34" charset="-122"/>
              </a:rPr>
              <a:t>转化一批药物研发成果项目</a:t>
            </a:r>
          </a:p>
        </p:txBody>
      </p:sp>
      <p:pic>
        <p:nvPicPr>
          <p:cNvPr id="30" name="图片 29" descr="1111.jpg"/>
          <p:cNvPicPr>
            <a:picLocks noChangeAspect="1"/>
          </p:cNvPicPr>
          <p:nvPr/>
        </p:nvPicPr>
        <p:blipFill>
          <a:blip r:embed="rId3" cstate="print"/>
          <a:srcRect/>
          <a:stretch>
            <a:fillRect/>
          </a:stretch>
        </p:blipFill>
        <p:spPr bwMode="auto">
          <a:xfrm>
            <a:off x="8080794" y="332656"/>
            <a:ext cx="739678" cy="750381"/>
          </a:xfrm>
          <a:prstGeom prst="ellipse">
            <a:avLst/>
          </a:prstGeom>
          <a:noFill/>
          <a:ln w="9525">
            <a:noFill/>
            <a:miter lim="800000"/>
            <a:headEnd/>
            <a:tailEnd/>
          </a:ln>
        </p:spPr>
      </p:pic>
      <p:graphicFrame>
        <p:nvGraphicFramePr>
          <p:cNvPr id="8" name="表格 7"/>
          <p:cNvGraphicFramePr>
            <a:graphicFrameLocks noGrp="1"/>
          </p:cNvGraphicFramePr>
          <p:nvPr/>
        </p:nvGraphicFramePr>
        <p:xfrm>
          <a:off x="323528" y="2708920"/>
          <a:ext cx="8424936" cy="3966362"/>
        </p:xfrm>
        <a:graphic>
          <a:graphicData uri="http://schemas.openxmlformats.org/drawingml/2006/table">
            <a:tbl>
              <a:tblPr>
                <a:tableStyleId>{5DA37D80-6434-44D0-A028-1B22A696006F}</a:tableStyleId>
              </a:tblPr>
              <a:tblGrid>
                <a:gridCol w="520661"/>
                <a:gridCol w="4023535"/>
                <a:gridCol w="1939635"/>
                <a:gridCol w="846873"/>
                <a:gridCol w="1094232"/>
              </a:tblGrid>
              <a:tr h="536046">
                <a:tc>
                  <a:txBody>
                    <a:bodyPr/>
                    <a:lstStyle/>
                    <a:p>
                      <a:pPr algn="l">
                        <a:spcAft>
                          <a:spcPts val="0"/>
                        </a:spcAft>
                      </a:pPr>
                      <a:r>
                        <a:rPr lang="zh-CN" altLang="en-US" sz="1400" b="1" kern="1200" dirty="0" smtClean="0">
                          <a:latin typeface="微软雅黑" pitchFamily="34" charset="-122"/>
                          <a:ea typeface="微软雅黑" pitchFamily="34" charset="-122"/>
                        </a:rPr>
                        <a:t>序号</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spcAft>
                          <a:spcPts val="0"/>
                        </a:spcAft>
                      </a:pPr>
                      <a:r>
                        <a:rPr lang="zh-CN" altLang="en-US" sz="1400" b="1" kern="1200" dirty="0" smtClean="0">
                          <a:latin typeface="微软雅黑" pitchFamily="34" charset="-122"/>
                          <a:ea typeface="微软雅黑" pitchFamily="34" charset="-122"/>
                        </a:rPr>
                        <a:t>项目名称</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spcAft>
                          <a:spcPts val="0"/>
                        </a:spcAft>
                      </a:pPr>
                      <a:r>
                        <a:rPr lang="zh-CN" altLang="en-US" sz="1400" b="1" kern="1200" dirty="0" smtClean="0">
                          <a:latin typeface="微软雅黑" pitchFamily="34" charset="-122"/>
                          <a:ea typeface="微软雅黑" pitchFamily="34" charset="-122"/>
                        </a:rPr>
                        <a:t>合作方</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spcAft>
                          <a:spcPts val="0"/>
                        </a:spcAft>
                      </a:pPr>
                      <a:r>
                        <a:rPr lang="zh-CN" altLang="en-US" sz="1400" b="1" kern="1200" dirty="0" smtClean="0">
                          <a:latin typeface="微软雅黑" pitchFamily="34" charset="-122"/>
                          <a:ea typeface="微软雅黑" pitchFamily="34" charset="-122"/>
                        </a:rPr>
                        <a:t>负责人</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spcAft>
                          <a:spcPts val="0"/>
                        </a:spcAft>
                      </a:pPr>
                      <a:r>
                        <a:rPr lang="zh-CN" altLang="en-US" sz="1400" b="1" kern="1200" dirty="0" smtClean="0">
                          <a:latin typeface="微软雅黑" pitchFamily="34" charset="-122"/>
                          <a:ea typeface="微软雅黑" pitchFamily="34" charset="-122"/>
                        </a:rPr>
                        <a:t>金额</a:t>
                      </a:r>
                      <a:r>
                        <a:rPr lang="en-US" altLang="en-US" sz="1400" b="1" kern="1200" dirty="0" smtClean="0">
                          <a:latin typeface="微软雅黑" pitchFamily="34" charset="-122"/>
                          <a:ea typeface="微软雅黑" pitchFamily="34" charset="-122"/>
                        </a:rPr>
                        <a:t>/</a:t>
                      </a:r>
                      <a:r>
                        <a:rPr lang="zh-CN" altLang="en-US" sz="1400" b="1" kern="1200" dirty="0" smtClean="0">
                          <a:latin typeface="微软雅黑" pitchFamily="34" charset="-122"/>
                          <a:ea typeface="微软雅黑" pitchFamily="34" charset="-122"/>
                        </a:rPr>
                        <a:t>万元</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r>
              <a:tr h="690784">
                <a:tc>
                  <a:txBody>
                    <a:bodyPr/>
                    <a:lstStyle/>
                    <a:p>
                      <a:pPr algn="l">
                        <a:lnSpc>
                          <a:spcPct val="150000"/>
                        </a:lnSpc>
                        <a:spcAft>
                          <a:spcPts val="0"/>
                        </a:spcAft>
                      </a:pPr>
                      <a:r>
                        <a:rPr lang="en-US" altLang="en-US" sz="1400" kern="1200" dirty="0" smtClean="0">
                          <a:latin typeface="微软雅黑" pitchFamily="34" charset="-122"/>
                          <a:ea typeface="微软雅黑" pitchFamily="34" charset="-122"/>
                        </a:rPr>
                        <a:t>1</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en-US" altLang="en-US" sz="1400" kern="1200" dirty="0" smtClean="0">
                          <a:latin typeface="微软雅黑" pitchFamily="34" charset="-122"/>
                          <a:ea typeface="微软雅黑" pitchFamily="34" charset="-122"/>
                        </a:rPr>
                        <a:t>1.1</a:t>
                      </a:r>
                      <a:r>
                        <a:rPr lang="zh-CN" altLang="en-US" sz="1400" kern="1200" dirty="0" smtClean="0">
                          <a:latin typeface="微软雅黑" pitchFamily="34" charset="-122"/>
                          <a:ea typeface="微软雅黑" pitchFamily="34" charset="-122"/>
                        </a:rPr>
                        <a:t>类抗糖尿病候选药物</a:t>
                      </a:r>
                      <a:r>
                        <a:rPr lang="en-US" altLang="en-US" sz="1400" kern="1200" dirty="0" smtClean="0">
                          <a:latin typeface="微软雅黑" pitchFamily="34" charset="-122"/>
                          <a:ea typeface="微软雅黑" pitchFamily="34" charset="-122"/>
                        </a:rPr>
                        <a:t>DK3</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zh-CN" altLang="en-US" sz="1400" kern="1200" dirty="0" smtClean="0">
                          <a:latin typeface="微软雅黑" pitchFamily="34" charset="-122"/>
                          <a:ea typeface="微软雅黑" pitchFamily="34" charset="-122"/>
                        </a:rPr>
                        <a:t>卡施健医药有限公司</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zh-CN" altLang="en-US" sz="1400" kern="1200" dirty="0" smtClean="0">
                          <a:latin typeface="微软雅黑" pitchFamily="34" charset="-122"/>
                          <a:ea typeface="微软雅黑" pitchFamily="34" charset="-122"/>
                        </a:rPr>
                        <a:t>丁克、刘劲松</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en-US" altLang="en-US" sz="1400" kern="1200" dirty="0" smtClean="0">
                          <a:latin typeface="微软雅黑" pitchFamily="34" charset="-122"/>
                          <a:ea typeface="微软雅黑" pitchFamily="34" charset="-122"/>
                        </a:rPr>
                        <a:t>6930</a:t>
                      </a:r>
                      <a:endParaRPr lang="zh-CN" altLang="en-US" sz="1400" b="1" kern="1200" dirty="0" smtClean="0">
                        <a:solidFill>
                          <a:srgbClr val="575556"/>
                        </a:solidFill>
                        <a:latin typeface="微软雅黑" pitchFamily="34" charset="-122"/>
                        <a:ea typeface="微软雅黑" pitchFamily="34" charset="-122"/>
                        <a:cs typeface="Times New Roman" pitchFamily="18" charset="0"/>
                      </a:endParaRPr>
                    </a:p>
                  </a:txBody>
                  <a:tcPr marL="68580" marR="68580" marT="0" marB="0" anchor="ctr"/>
                </a:tc>
              </a:tr>
              <a:tr h="460523">
                <a:tc>
                  <a:txBody>
                    <a:bodyPr/>
                    <a:lstStyle/>
                    <a:p>
                      <a:pPr algn="l">
                        <a:lnSpc>
                          <a:spcPct val="150000"/>
                        </a:lnSpc>
                        <a:spcAft>
                          <a:spcPts val="0"/>
                        </a:spcAft>
                      </a:pPr>
                      <a:r>
                        <a:rPr lang="en-US" altLang="en-US" sz="1400" kern="1200" dirty="0" smtClean="0">
                          <a:latin typeface="微软雅黑" pitchFamily="34" charset="-122"/>
                          <a:ea typeface="微软雅黑" pitchFamily="34" charset="-122"/>
                        </a:rPr>
                        <a:t>2</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en-US" altLang="en-US" sz="1400" kern="1200" dirty="0" smtClean="0">
                          <a:latin typeface="微软雅黑" pitchFamily="34" charset="-122"/>
                          <a:ea typeface="微软雅黑" pitchFamily="34" charset="-122"/>
                        </a:rPr>
                        <a:t>1.1</a:t>
                      </a:r>
                      <a:r>
                        <a:rPr lang="zh-CN" altLang="en-US" sz="1400" kern="1200" dirty="0" smtClean="0">
                          <a:latin typeface="微软雅黑" pitchFamily="34" charset="-122"/>
                          <a:ea typeface="微软雅黑" pitchFamily="34" charset="-122"/>
                        </a:rPr>
                        <a:t>类抗老年痴呆候选药物</a:t>
                      </a:r>
                      <a:r>
                        <a:rPr lang="en-US" altLang="en-US" sz="1400" kern="1200" dirty="0" smtClean="0">
                          <a:latin typeface="微软雅黑" pitchFamily="34" charset="-122"/>
                          <a:ea typeface="微软雅黑" pitchFamily="34" charset="-122"/>
                        </a:rPr>
                        <a:t>AD16</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00000"/>
                        </a:lnSpc>
                        <a:spcAft>
                          <a:spcPts val="0"/>
                        </a:spcAft>
                      </a:pPr>
                      <a:r>
                        <a:rPr lang="zh-CN" altLang="en-US" sz="1400" kern="1200" dirty="0" smtClean="0">
                          <a:latin typeface="微软雅黑" pitchFamily="34" charset="-122"/>
                          <a:ea typeface="微软雅黑" pitchFamily="34" charset="-122"/>
                        </a:rPr>
                        <a:t>广东华南新药创制中心</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zh-CN" altLang="en-US" sz="1400" kern="1200" dirty="0" smtClean="0">
                          <a:latin typeface="微软雅黑" pitchFamily="34" charset="-122"/>
                          <a:ea typeface="微软雅黑" pitchFamily="34" charset="-122"/>
                        </a:rPr>
                        <a:t>胡文辉</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en-US" altLang="en-US" sz="1400" kern="1200" dirty="0" smtClean="0">
                          <a:latin typeface="微软雅黑" pitchFamily="34" charset="-122"/>
                          <a:ea typeface="微软雅黑" pitchFamily="34" charset="-122"/>
                        </a:rPr>
                        <a:t>1200</a:t>
                      </a:r>
                      <a:endParaRPr lang="zh-CN" altLang="en-US" sz="1400" b="1" kern="1200" dirty="0" smtClean="0">
                        <a:solidFill>
                          <a:srgbClr val="575556"/>
                        </a:solidFill>
                        <a:latin typeface="微软雅黑" pitchFamily="34" charset="-122"/>
                        <a:ea typeface="微软雅黑" pitchFamily="34" charset="-122"/>
                        <a:cs typeface="Times New Roman" pitchFamily="18" charset="0"/>
                      </a:endParaRPr>
                    </a:p>
                  </a:txBody>
                  <a:tcPr marL="68580" marR="68580" marT="0" marB="0" anchor="ctr"/>
                </a:tc>
              </a:tr>
              <a:tr h="467691">
                <a:tc>
                  <a:txBody>
                    <a:bodyPr/>
                    <a:lstStyle/>
                    <a:p>
                      <a:pPr algn="l">
                        <a:lnSpc>
                          <a:spcPct val="150000"/>
                        </a:lnSpc>
                        <a:spcAft>
                          <a:spcPts val="0"/>
                        </a:spcAft>
                      </a:pPr>
                      <a:r>
                        <a:rPr lang="en-US" altLang="en-US" sz="1400" kern="1200" dirty="0" smtClean="0">
                          <a:latin typeface="微软雅黑" pitchFamily="34" charset="-122"/>
                          <a:ea typeface="微软雅黑" pitchFamily="34" charset="-122"/>
                        </a:rPr>
                        <a:t>3</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zh-CN" altLang="en-US" sz="1400" kern="1200" dirty="0" smtClean="0">
                          <a:latin typeface="微软雅黑" pitchFamily="34" charset="-122"/>
                          <a:ea typeface="微软雅黑" pitchFamily="34" charset="-122"/>
                        </a:rPr>
                        <a:t>共建</a:t>
                      </a:r>
                      <a:r>
                        <a:rPr lang="en-US" altLang="en-US" sz="1400" kern="1200" dirty="0" smtClean="0">
                          <a:latin typeface="微软雅黑" pitchFamily="34" charset="-122"/>
                          <a:ea typeface="微软雅黑" pitchFamily="34" charset="-122"/>
                        </a:rPr>
                        <a:t>“</a:t>
                      </a:r>
                      <a:r>
                        <a:rPr lang="zh-CN" altLang="en-US" sz="1400" kern="1200" dirty="0" smtClean="0">
                          <a:latin typeface="微软雅黑" pitchFamily="34" charset="-122"/>
                          <a:ea typeface="微软雅黑" pitchFamily="34" charset="-122"/>
                        </a:rPr>
                        <a:t>健康院香雪联合实验室</a:t>
                      </a:r>
                      <a:r>
                        <a:rPr lang="en-US" altLang="en-US" sz="1400" kern="1200" dirty="0" smtClean="0">
                          <a:latin typeface="微软雅黑" pitchFamily="34" charset="-122"/>
                          <a:ea typeface="微软雅黑" pitchFamily="34" charset="-122"/>
                        </a:rPr>
                        <a:t>”</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00000"/>
                        </a:lnSpc>
                        <a:spcAft>
                          <a:spcPts val="0"/>
                        </a:spcAft>
                      </a:pPr>
                      <a:r>
                        <a:rPr lang="zh-CN" altLang="en-US" sz="1400" kern="1200" dirty="0" smtClean="0">
                          <a:latin typeface="微软雅黑" pitchFamily="34" charset="-122"/>
                          <a:ea typeface="微软雅黑" pitchFamily="34" charset="-122"/>
                        </a:rPr>
                        <a:t>广州市香雪制药股份有限公司</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zh-CN" altLang="en-US" sz="1400" kern="1200" dirty="0" smtClean="0">
                          <a:latin typeface="微软雅黑" pitchFamily="34" charset="-122"/>
                          <a:ea typeface="微软雅黑" pitchFamily="34" charset="-122"/>
                        </a:rPr>
                        <a:t>李懿</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en-US" altLang="en-US" sz="1400" kern="1200" dirty="0" smtClean="0">
                          <a:latin typeface="微软雅黑" pitchFamily="34" charset="-122"/>
                          <a:ea typeface="微软雅黑" pitchFamily="34" charset="-122"/>
                        </a:rPr>
                        <a:t>2500</a:t>
                      </a:r>
                      <a:endParaRPr lang="zh-CN" altLang="en-US" sz="1400" b="1" kern="1200" dirty="0" smtClean="0">
                        <a:solidFill>
                          <a:srgbClr val="575556"/>
                        </a:solidFill>
                        <a:latin typeface="微软雅黑" pitchFamily="34" charset="-122"/>
                        <a:ea typeface="微软雅黑" pitchFamily="34" charset="-122"/>
                        <a:cs typeface="Times New Roman" pitchFamily="18" charset="0"/>
                      </a:endParaRPr>
                    </a:p>
                  </a:txBody>
                  <a:tcPr marL="68580" marR="68580" marT="0" marB="0" anchor="ctr"/>
                </a:tc>
              </a:tr>
              <a:tr h="467691">
                <a:tc>
                  <a:txBody>
                    <a:bodyPr/>
                    <a:lstStyle/>
                    <a:p>
                      <a:pPr algn="l">
                        <a:lnSpc>
                          <a:spcPct val="150000"/>
                        </a:lnSpc>
                        <a:spcAft>
                          <a:spcPts val="0"/>
                        </a:spcAft>
                      </a:pPr>
                      <a:r>
                        <a:rPr lang="en-US" altLang="en-US" sz="1400" kern="1200" dirty="0" smtClean="0">
                          <a:latin typeface="微软雅黑" pitchFamily="34" charset="-122"/>
                          <a:ea typeface="微软雅黑" pitchFamily="34" charset="-122"/>
                        </a:rPr>
                        <a:t>4</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en-US" altLang="en-US" sz="1400" kern="1200" dirty="0" smtClean="0">
                          <a:latin typeface="微软雅黑" pitchFamily="34" charset="-122"/>
                          <a:ea typeface="微软雅黑" pitchFamily="34" charset="-122"/>
                        </a:rPr>
                        <a:t>1.1</a:t>
                      </a:r>
                      <a:r>
                        <a:rPr lang="zh-CN" altLang="en-US" sz="1400" kern="1200" dirty="0" smtClean="0">
                          <a:latin typeface="微软雅黑" pitchFamily="34" charset="-122"/>
                          <a:ea typeface="微软雅黑" pitchFamily="34" charset="-122"/>
                        </a:rPr>
                        <a:t>类抗白血病候选药物</a:t>
                      </a:r>
                      <a:r>
                        <a:rPr lang="en-US" altLang="en-US" sz="1400" kern="1200" dirty="0" smtClean="0">
                          <a:latin typeface="微软雅黑" pitchFamily="34" charset="-122"/>
                          <a:ea typeface="微软雅黑" pitchFamily="34" charset="-122"/>
                        </a:rPr>
                        <a:t>D824</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00000"/>
                        </a:lnSpc>
                        <a:spcAft>
                          <a:spcPts val="0"/>
                        </a:spcAft>
                      </a:pPr>
                      <a:r>
                        <a:rPr lang="zh-CN" altLang="en-US" sz="1400" kern="1200" dirty="0" smtClean="0">
                          <a:latin typeface="微软雅黑" pitchFamily="34" charset="-122"/>
                          <a:ea typeface="微软雅黑" pitchFamily="34" charset="-122"/>
                        </a:rPr>
                        <a:t>广州顺健医药科技有限公司</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zh-CN" altLang="en-US" sz="1400" kern="1200" dirty="0" smtClean="0">
                          <a:latin typeface="微软雅黑" pitchFamily="34" charset="-122"/>
                          <a:ea typeface="微软雅黑" pitchFamily="34" charset="-122"/>
                        </a:rPr>
                        <a:t>丁克</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en-US" altLang="en-US" sz="1400" kern="1200" dirty="0" smtClean="0">
                          <a:latin typeface="微软雅黑" pitchFamily="34" charset="-122"/>
                          <a:ea typeface="微软雅黑" pitchFamily="34" charset="-122"/>
                        </a:rPr>
                        <a:t>10000</a:t>
                      </a:r>
                      <a:endParaRPr lang="zh-CN" altLang="en-US" sz="1400" b="1" kern="1200" dirty="0" smtClean="0">
                        <a:solidFill>
                          <a:srgbClr val="575556"/>
                        </a:solidFill>
                        <a:latin typeface="微软雅黑" pitchFamily="34" charset="-122"/>
                        <a:ea typeface="微软雅黑" pitchFamily="34" charset="-122"/>
                        <a:cs typeface="Times New Roman" pitchFamily="18" charset="0"/>
                      </a:endParaRPr>
                    </a:p>
                  </a:txBody>
                  <a:tcPr marL="68580" marR="68580" marT="0" marB="0" anchor="ctr"/>
                </a:tc>
              </a:tr>
              <a:tr h="467691">
                <a:tc>
                  <a:txBody>
                    <a:bodyPr/>
                    <a:lstStyle/>
                    <a:p>
                      <a:pPr algn="l">
                        <a:lnSpc>
                          <a:spcPct val="150000"/>
                        </a:lnSpc>
                        <a:spcAft>
                          <a:spcPts val="0"/>
                        </a:spcAft>
                      </a:pPr>
                      <a:r>
                        <a:rPr lang="en-US" altLang="en-US" sz="1400" kern="1200" dirty="0" smtClean="0">
                          <a:latin typeface="微软雅黑" pitchFamily="34" charset="-122"/>
                          <a:ea typeface="微软雅黑" pitchFamily="34" charset="-122"/>
                        </a:rPr>
                        <a:t>5</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00000"/>
                        </a:lnSpc>
                        <a:spcAft>
                          <a:spcPts val="0"/>
                        </a:spcAft>
                      </a:pPr>
                      <a:r>
                        <a:rPr lang="zh-CN" altLang="en-US" sz="1400" kern="1200" dirty="0" smtClean="0">
                          <a:latin typeface="微软雅黑" pitchFamily="34" charset="-122"/>
                          <a:ea typeface="微软雅黑" pitchFamily="34" charset="-122"/>
                        </a:rPr>
                        <a:t>专利转让：一种表达外源基因重组疟原虫及其应用</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00000"/>
                        </a:lnSpc>
                        <a:spcAft>
                          <a:spcPts val="0"/>
                        </a:spcAft>
                      </a:pPr>
                      <a:r>
                        <a:rPr lang="zh-CN" altLang="en-US" sz="1400" kern="1200" dirty="0" smtClean="0">
                          <a:latin typeface="微软雅黑" pitchFamily="34" charset="-122"/>
                          <a:ea typeface="微软雅黑" pitchFamily="34" charset="-122"/>
                        </a:rPr>
                        <a:t>蓝盾信息安全技术股份有限公司</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zh-CN" altLang="en-US" sz="1400" kern="1200" dirty="0" smtClean="0">
                          <a:latin typeface="微软雅黑" pitchFamily="34" charset="-122"/>
                          <a:ea typeface="微软雅黑" pitchFamily="34" charset="-122"/>
                        </a:rPr>
                        <a:t>陈小平</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en-US" altLang="en-US" sz="1400" kern="1200" dirty="0" smtClean="0">
                          <a:latin typeface="微软雅黑" pitchFamily="34" charset="-122"/>
                          <a:ea typeface="微软雅黑" pitchFamily="34" charset="-122"/>
                        </a:rPr>
                        <a:t>630</a:t>
                      </a:r>
                      <a:endParaRPr lang="en-US" altLang="en-US" sz="1400" b="1" kern="1200" dirty="0" smtClean="0">
                        <a:solidFill>
                          <a:srgbClr val="575556"/>
                        </a:solidFill>
                        <a:latin typeface="微软雅黑" pitchFamily="34" charset="-122"/>
                        <a:ea typeface="微软雅黑" pitchFamily="34" charset="-122"/>
                      </a:endParaRPr>
                    </a:p>
                  </a:txBody>
                  <a:tcPr marL="68580" marR="68580" marT="0" marB="0" anchor="ctr"/>
                </a:tc>
              </a:tr>
              <a:tr h="437968">
                <a:tc>
                  <a:txBody>
                    <a:bodyPr/>
                    <a:lstStyle/>
                    <a:p>
                      <a:pPr algn="l">
                        <a:lnSpc>
                          <a:spcPct val="150000"/>
                        </a:lnSpc>
                        <a:spcAft>
                          <a:spcPts val="0"/>
                        </a:spcAft>
                      </a:pPr>
                      <a:r>
                        <a:rPr lang="en-US" altLang="zh-CN" sz="1400" kern="1200" dirty="0" smtClean="0">
                          <a:latin typeface="微软雅黑" pitchFamily="34" charset="-122"/>
                          <a:ea typeface="微软雅黑" pitchFamily="34" charset="-122"/>
                        </a:rPr>
                        <a:t>6</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400" kern="100" dirty="0" smtClean="0">
                          <a:latin typeface="微软雅黑" pitchFamily="34" charset="-122"/>
                          <a:ea typeface="微软雅黑" pitchFamily="34" charset="-122"/>
                        </a:rPr>
                        <a:t>盐酸头孢唑兰工艺技术</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smtClean="0">
                          <a:latin typeface="微软雅黑" pitchFamily="34" charset="-122"/>
                          <a:ea typeface="微软雅黑" pitchFamily="34" charset="-122"/>
                        </a:rPr>
                        <a:t>风险投资公司继续开发</a:t>
                      </a:r>
                      <a:endParaRPr lang="zh-CN" altLang="en-US" sz="1400" b="0" kern="1200" dirty="0" smtClean="0">
                        <a:solidFill>
                          <a:srgbClr val="C00000"/>
                        </a:solidFill>
                        <a:latin typeface="微软雅黑" pitchFamily="34" charset="-122"/>
                        <a:ea typeface="微软雅黑" pitchFamily="34" charset="-122"/>
                        <a:cs typeface="Times New Roman" pitchFamily="18" charset="0"/>
                      </a:endParaRPr>
                    </a:p>
                  </a:txBody>
                  <a:tcPr marL="68580" marR="68580" marT="0" marB="0" anchor="ctr"/>
                </a:tc>
                <a:tc>
                  <a:txBody>
                    <a:bodyPr/>
                    <a:lstStyle/>
                    <a:p>
                      <a:pPr algn="l">
                        <a:lnSpc>
                          <a:spcPct val="150000"/>
                        </a:lnSpc>
                        <a:spcAft>
                          <a:spcPts val="0"/>
                        </a:spcAft>
                      </a:pPr>
                      <a:r>
                        <a:rPr lang="zh-CN" altLang="en-US" sz="1400" kern="1200" dirty="0" smtClean="0">
                          <a:latin typeface="微软雅黑" pitchFamily="34" charset="-122"/>
                          <a:ea typeface="微软雅黑" pitchFamily="34" charset="-122"/>
                        </a:rPr>
                        <a:t>胡文辉</a:t>
                      </a:r>
                      <a:endParaRPr lang="zh-CN" altLang="en-US" sz="1400" b="0" kern="1200" dirty="0" smtClean="0">
                        <a:solidFill>
                          <a:srgbClr val="C00000"/>
                        </a:solidFill>
                        <a:latin typeface="微软雅黑" pitchFamily="34" charset="-122"/>
                        <a:ea typeface="微软雅黑" pitchFamily="34" charset="-122"/>
                        <a:cs typeface="Times New Roman" pitchFamily="18" charset="0"/>
                      </a:endParaRPr>
                    </a:p>
                  </a:txBody>
                  <a:tcPr marL="68580" marR="68580"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400" kern="100" dirty="0" smtClean="0">
                          <a:latin typeface="微软雅黑" pitchFamily="34" charset="-122"/>
                          <a:ea typeface="微软雅黑" pitchFamily="34" charset="-122"/>
                        </a:rPr>
                        <a:t>200</a:t>
                      </a:r>
                      <a:endParaRPr lang="en-US" altLang="en-US" sz="1400" b="1" kern="1200" dirty="0" smtClean="0">
                        <a:solidFill>
                          <a:srgbClr val="575556"/>
                        </a:solidFill>
                        <a:latin typeface="微软雅黑" pitchFamily="34" charset="-122"/>
                        <a:ea typeface="微软雅黑" pitchFamily="34" charset="-122"/>
                      </a:endParaRPr>
                    </a:p>
                  </a:txBody>
                  <a:tcPr marL="68580" marR="68580" marT="0" marB="0" anchor="ctr"/>
                </a:tc>
              </a:tr>
              <a:tr h="437968">
                <a:tc>
                  <a:txBody>
                    <a:bodyPr/>
                    <a:lstStyle/>
                    <a:p>
                      <a:pPr algn="l">
                        <a:lnSpc>
                          <a:spcPct val="150000"/>
                        </a:lnSpc>
                        <a:spcAft>
                          <a:spcPts val="0"/>
                        </a:spcAft>
                      </a:pPr>
                      <a:r>
                        <a:rPr lang="en-US" altLang="zh-CN" sz="1400" b="1" kern="1200" dirty="0" smtClean="0">
                          <a:solidFill>
                            <a:schemeClr val="tx1">
                              <a:lumMod val="95000"/>
                              <a:lumOff val="5000"/>
                            </a:schemeClr>
                          </a:solidFill>
                          <a:latin typeface="微软雅黑" pitchFamily="34" charset="-122"/>
                          <a:ea typeface="微软雅黑" pitchFamily="34" charset="-122"/>
                          <a:cs typeface="Times New Roman" pitchFamily="18" charset="0"/>
                        </a:rPr>
                        <a:t>7</a:t>
                      </a: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00" dirty="0" smtClean="0">
                          <a:effectLst/>
                        </a:rPr>
                        <a:t>“</a:t>
                      </a:r>
                      <a:r>
                        <a:rPr lang="zh-CN" altLang="en-US" sz="1400" kern="100" dirty="0" smtClean="0">
                          <a:solidFill>
                            <a:schemeClr val="tx1"/>
                          </a:solidFill>
                          <a:latin typeface="微软雅黑" pitchFamily="34" charset="-122"/>
                          <a:ea typeface="微软雅黑" pitchFamily="34" charset="-122"/>
                          <a:cs typeface="+mn-cs"/>
                        </a:rPr>
                        <a:t>新型苯并吡喃类抗炎止痛药物</a:t>
                      </a:r>
                      <a:r>
                        <a:rPr lang="en-US" altLang="zh-CN" sz="1400" kern="100" dirty="0" smtClean="0">
                          <a:solidFill>
                            <a:schemeClr val="tx1"/>
                          </a:solidFill>
                          <a:latin typeface="微软雅黑" pitchFamily="34" charset="-122"/>
                          <a:ea typeface="微软雅黑" pitchFamily="34" charset="-122"/>
                          <a:cs typeface="+mn-cs"/>
                        </a:rPr>
                        <a:t>”</a:t>
                      </a:r>
                      <a:r>
                        <a:rPr lang="zh-CN" altLang="en-US" sz="1400" kern="100" dirty="0" smtClean="0">
                          <a:solidFill>
                            <a:schemeClr val="tx1"/>
                          </a:solidFill>
                          <a:latin typeface="微软雅黑" pitchFamily="34" charset="-122"/>
                          <a:ea typeface="微软雅黑" pitchFamily="34" charset="-122"/>
                          <a:cs typeface="+mn-cs"/>
                        </a:rPr>
                        <a:t>专利权许可</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400" b="1" kern="1200" dirty="0" smtClean="0">
                        <a:solidFill>
                          <a:schemeClr val="tx1">
                            <a:lumMod val="95000"/>
                            <a:lumOff val="5000"/>
                          </a:schemeClr>
                        </a:solidFill>
                        <a:latin typeface="微软雅黑" pitchFamily="34" charset="-122"/>
                        <a:ea typeface="微软雅黑" pitchFamily="34" charset="-122"/>
                        <a:cs typeface="Times New Roman" pitchFamily="18"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00" dirty="0" smtClean="0">
                          <a:solidFill>
                            <a:schemeClr val="tx1"/>
                          </a:solidFill>
                          <a:latin typeface="微软雅黑" pitchFamily="34" charset="-122"/>
                          <a:ea typeface="微软雅黑" pitchFamily="34" charset="-122"/>
                          <a:cs typeface="+mn-cs"/>
                        </a:rPr>
                        <a:t>美国</a:t>
                      </a:r>
                      <a:r>
                        <a:rPr lang="en-US" altLang="en-US" sz="1400" kern="100" dirty="0" err="1" smtClean="0">
                          <a:solidFill>
                            <a:schemeClr val="tx1"/>
                          </a:solidFill>
                          <a:latin typeface="微软雅黑" pitchFamily="34" charset="-122"/>
                          <a:ea typeface="微软雅黑" pitchFamily="34" charset="-122"/>
                          <a:cs typeface="+mn-cs"/>
                        </a:rPr>
                        <a:t>Euclises</a:t>
                      </a:r>
                      <a:r>
                        <a:rPr lang="zh-CN" altLang="en-US" sz="1400" kern="100" dirty="0" smtClean="0">
                          <a:solidFill>
                            <a:schemeClr val="tx1"/>
                          </a:solidFill>
                          <a:latin typeface="微软雅黑" pitchFamily="34" charset="-122"/>
                          <a:ea typeface="微软雅黑" pitchFamily="34" charset="-122"/>
                          <a:cs typeface="+mn-cs"/>
                        </a:rPr>
                        <a:t>药物公司</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400" b="0" kern="1200" dirty="0" smtClean="0">
                        <a:solidFill>
                          <a:srgbClr val="C00000"/>
                        </a:solidFill>
                        <a:latin typeface="微软雅黑" pitchFamily="34" charset="-122"/>
                        <a:ea typeface="微软雅黑" pitchFamily="34" charset="-122"/>
                        <a:cs typeface="Times New Roman" pitchFamily="18"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kern="100" dirty="0" err="1" smtClean="0">
                          <a:solidFill>
                            <a:schemeClr val="tx1"/>
                          </a:solidFill>
                          <a:latin typeface="微软雅黑" pitchFamily="34" charset="-122"/>
                          <a:ea typeface="微软雅黑" pitchFamily="34" charset="-122"/>
                          <a:cs typeface="+mn-cs"/>
                        </a:rPr>
                        <a:t>Micky</a:t>
                      </a:r>
                      <a:endParaRPr lang="zh-CN" altLang="en-US" sz="1400" kern="100" dirty="0" smtClean="0">
                        <a:solidFill>
                          <a:schemeClr val="tx1"/>
                        </a:solidFill>
                        <a:latin typeface="微软雅黑" pitchFamily="34" charset="-122"/>
                        <a:ea typeface="微软雅黑" pitchFamily="34" charset="-122"/>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kern="100" dirty="0" smtClean="0">
                          <a:solidFill>
                            <a:schemeClr val="tx1"/>
                          </a:solidFill>
                          <a:latin typeface="微软雅黑" pitchFamily="34" charset="-122"/>
                          <a:ea typeface="微软雅黑" pitchFamily="34" charset="-122"/>
                          <a:cs typeface="+mn-cs"/>
                        </a:rPr>
                        <a:t>2950</a:t>
                      </a:r>
                      <a:r>
                        <a:rPr lang="zh-CN" altLang="en-US" sz="1400" kern="100" dirty="0" smtClean="0">
                          <a:solidFill>
                            <a:schemeClr val="tx1"/>
                          </a:solidFill>
                          <a:latin typeface="微软雅黑" pitchFamily="34" charset="-122"/>
                          <a:ea typeface="微软雅黑" pitchFamily="34" charset="-122"/>
                          <a:cs typeface="+mn-cs"/>
                        </a:rPr>
                        <a:t>万美元</a:t>
                      </a:r>
                      <a:endParaRPr lang="en-US" altLang="en-US" sz="1400" kern="100" dirty="0" smtClean="0">
                        <a:solidFill>
                          <a:schemeClr val="tx1"/>
                        </a:solidFill>
                        <a:latin typeface="微软雅黑" pitchFamily="34" charset="-122"/>
                        <a:ea typeface="微软雅黑" pitchFamily="34" charset="-122"/>
                        <a:cs typeface="+mn-cs"/>
                      </a:endParaRPr>
                    </a:p>
                  </a:txBody>
                  <a:tcPr marL="68580" marR="68580" marT="0" marB="0" anchor="ctr"/>
                </a:tc>
              </a:tr>
            </a:tbl>
          </a:graphicData>
        </a:graphic>
      </p:graphicFrame>
      <p:sp>
        <p:nvSpPr>
          <p:cNvPr id="9" name="矩形 1"/>
          <p:cNvSpPr>
            <a:spLocks noChangeArrowheads="1"/>
          </p:cNvSpPr>
          <p:nvPr/>
        </p:nvSpPr>
        <p:spPr bwMode="auto">
          <a:xfrm>
            <a:off x="179512" y="1196752"/>
            <a:ext cx="8641655" cy="969496"/>
          </a:xfrm>
          <a:prstGeom prst="rect">
            <a:avLst/>
          </a:prstGeom>
          <a:noFill/>
          <a:ln>
            <a:noFill/>
          </a:ln>
          <a:extLst/>
        </p:spPr>
        <p:txBody>
          <a:bodyPr wrap="square">
            <a:spAutoFit/>
          </a:bodyPr>
          <a:lstStyle/>
          <a:p>
            <a:r>
              <a:rPr lang="zh-CN" altLang="en-US" sz="3600" b="1" dirty="0">
                <a:solidFill>
                  <a:srgbClr val="C00000"/>
                </a:solidFill>
                <a:latin typeface="微软雅黑" pitchFamily="34" charset="-122"/>
                <a:ea typeface="微软雅黑" pitchFamily="34" charset="-122"/>
                <a:cs typeface="Times New Roman" pitchFamily="18" charset="0"/>
              </a:rPr>
              <a:t>● </a:t>
            </a:r>
            <a:r>
              <a:rPr lang="zh-CN" altLang="en-US" sz="2100" b="1" dirty="0">
                <a:latin typeface="微软雅黑" pitchFamily="34" charset="-122"/>
                <a:ea typeface="微软雅黑" pitchFamily="34" charset="-122"/>
                <a:cs typeface="Times New Roman" pitchFamily="18" charset="0"/>
              </a:rPr>
              <a:t>研究</a:t>
            </a:r>
            <a:r>
              <a:rPr lang="zh-CN" altLang="zh-CN" sz="2100" b="1" dirty="0">
                <a:latin typeface="微软雅黑" pitchFamily="34" charset="-122"/>
                <a:ea typeface="微软雅黑" pitchFamily="34" charset="-122"/>
                <a:cs typeface="Times New Roman" pitchFamily="18" charset="0"/>
              </a:rPr>
              <a:t>院发挥创新药物研发平台的优势集成和资源协同作用，促进科研成果快速转化，累计转化合同金额共计</a:t>
            </a:r>
            <a:r>
              <a:rPr lang="en-US" altLang="zh-CN" sz="2100" b="1" dirty="0">
                <a:latin typeface="微软雅黑" pitchFamily="34" charset="-122"/>
                <a:ea typeface="微软雅黑" pitchFamily="34" charset="-122"/>
                <a:cs typeface="Times New Roman" pitchFamily="18" charset="0"/>
              </a:rPr>
              <a:t>2.3</a:t>
            </a:r>
            <a:r>
              <a:rPr lang="zh-CN" altLang="zh-CN" sz="2100" b="1" dirty="0">
                <a:latin typeface="微软雅黑" pitchFamily="34" charset="-122"/>
                <a:ea typeface="微软雅黑" pitchFamily="34" charset="-122"/>
                <a:cs typeface="Times New Roman" pitchFamily="18" charset="0"/>
              </a:rPr>
              <a:t>亿余元。</a:t>
            </a:r>
            <a:endParaRPr lang="en-US" altLang="zh-CN" sz="2100" b="1" dirty="0">
              <a:latin typeface="微软雅黑" pitchFamily="34" charset="-122"/>
              <a:ea typeface="微软雅黑" pitchFamily="34" charset="-122"/>
              <a:cs typeface="Times New Roman" pitchFamily="18" charset="0"/>
            </a:endParaRPr>
          </a:p>
        </p:txBody>
      </p:sp>
      <p:sp>
        <p:nvSpPr>
          <p:cNvPr id="108600" name="矩形 10"/>
          <p:cNvSpPr>
            <a:spLocks noChangeArrowheads="1"/>
          </p:cNvSpPr>
          <p:nvPr/>
        </p:nvSpPr>
        <p:spPr bwMode="auto">
          <a:xfrm>
            <a:off x="323850" y="2276872"/>
            <a:ext cx="2878138" cy="414337"/>
          </a:xfrm>
          <a:prstGeom prst="rect">
            <a:avLst/>
          </a:prstGeom>
          <a:noFill/>
          <a:ln w="9525">
            <a:noFill/>
            <a:miter lim="800000"/>
            <a:headEnd/>
            <a:tailEnd/>
          </a:ln>
        </p:spPr>
        <p:txBody>
          <a:bodyPr wrap="none">
            <a:spAutoFit/>
          </a:bodyPr>
          <a:lstStyle/>
          <a:p>
            <a:r>
              <a:rPr lang="zh-CN" altLang="zh-CN" sz="2100" b="1" dirty="0">
                <a:latin typeface="微软雅黑" pitchFamily="34" charset="-122"/>
                <a:ea typeface="微软雅黑" pitchFamily="34" charset="-122"/>
              </a:rPr>
              <a:t>其中代表性的项目有：</a:t>
            </a:r>
            <a:endParaRPr lang="zh-CN" altLang="en-US" sz="2100" b="1" dirty="0">
              <a:latin typeface="Calibri" pitchFamily="34" charset="0"/>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矩形 24"/>
          <p:cNvSpPr>
            <a:spLocks noChangeArrowheads="1"/>
          </p:cNvSpPr>
          <p:nvPr/>
        </p:nvSpPr>
        <p:spPr bwMode="auto">
          <a:xfrm>
            <a:off x="630238" y="1889125"/>
            <a:ext cx="471487" cy="4060825"/>
          </a:xfrm>
          <a:prstGeom prst="rect">
            <a:avLst/>
          </a:prstGeom>
          <a:solidFill>
            <a:srgbClr val="C00000"/>
          </a:solidFill>
          <a:ln w="3175">
            <a:noFill/>
            <a:miter lim="800000"/>
            <a:headEnd/>
            <a:tailEnd/>
          </a:ln>
        </p:spPr>
        <p:txBody>
          <a:bodyPr lIns="0" tIns="35652" rIns="0" bIns="35652" anchor="ctr"/>
          <a:lstStyle/>
          <a:p>
            <a:pPr algn="ctr">
              <a:lnSpc>
                <a:spcPct val="120000"/>
              </a:lnSpc>
              <a:spcBef>
                <a:spcPts val="463"/>
              </a:spcBef>
              <a:spcAft>
                <a:spcPts val="463"/>
              </a:spcAft>
            </a:pPr>
            <a:endParaRPr lang="zh-CN" altLang="zh-CN" sz="1200">
              <a:solidFill>
                <a:srgbClr val="FFFFFF"/>
              </a:solidFill>
              <a:latin typeface="Impact" pitchFamily="34" charset="0"/>
              <a:ea typeface="微软雅黑" pitchFamily="34" charset="-122"/>
              <a:sym typeface="Impact" pitchFamily="34" charset="0"/>
            </a:endParaRPr>
          </a:p>
        </p:txBody>
      </p:sp>
      <p:sp>
        <p:nvSpPr>
          <p:cNvPr id="89091" name="直接连接符 28"/>
          <p:cNvSpPr>
            <a:spLocks noChangeShapeType="1"/>
          </p:cNvSpPr>
          <p:nvPr/>
        </p:nvSpPr>
        <p:spPr bwMode="auto">
          <a:xfrm flipH="1" flipV="1">
            <a:off x="873125" y="1412875"/>
            <a:ext cx="0" cy="555625"/>
          </a:xfrm>
          <a:prstGeom prst="line">
            <a:avLst/>
          </a:prstGeom>
          <a:noFill/>
          <a:ln w="9525">
            <a:solidFill>
              <a:srgbClr val="C00000"/>
            </a:solidFill>
            <a:round/>
            <a:headEnd/>
            <a:tailEnd/>
          </a:ln>
        </p:spPr>
        <p:txBody>
          <a:bodyPr lIns="71305" tIns="35652" rIns="71305" bIns="35652"/>
          <a:lstStyle/>
          <a:p>
            <a:endParaRPr lang="zh-CN" altLang="en-US"/>
          </a:p>
        </p:txBody>
      </p:sp>
      <p:sp>
        <p:nvSpPr>
          <p:cNvPr id="89092" name="直接连接符 30"/>
          <p:cNvSpPr>
            <a:spLocks noChangeShapeType="1"/>
          </p:cNvSpPr>
          <p:nvPr/>
        </p:nvSpPr>
        <p:spPr bwMode="auto">
          <a:xfrm flipV="1">
            <a:off x="827088" y="1196975"/>
            <a:ext cx="601662" cy="215900"/>
          </a:xfrm>
          <a:prstGeom prst="line">
            <a:avLst/>
          </a:prstGeom>
          <a:noFill/>
          <a:ln w="9525">
            <a:solidFill>
              <a:srgbClr val="C00000"/>
            </a:solidFill>
            <a:round/>
            <a:headEnd/>
            <a:tailEnd/>
          </a:ln>
        </p:spPr>
        <p:txBody>
          <a:bodyPr lIns="71305" tIns="35652" rIns="71305" bIns="35652"/>
          <a:lstStyle/>
          <a:p>
            <a:endParaRPr lang="zh-CN" altLang="en-US"/>
          </a:p>
        </p:txBody>
      </p:sp>
      <p:sp>
        <p:nvSpPr>
          <p:cNvPr id="89093" name="直接连接符 2048"/>
          <p:cNvSpPr>
            <a:spLocks noChangeShapeType="1"/>
          </p:cNvSpPr>
          <p:nvPr/>
        </p:nvSpPr>
        <p:spPr bwMode="auto">
          <a:xfrm>
            <a:off x="873125" y="5876925"/>
            <a:ext cx="0" cy="539750"/>
          </a:xfrm>
          <a:prstGeom prst="line">
            <a:avLst/>
          </a:prstGeom>
          <a:noFill/>
          <a:ln w="9525">
            <a:solidFill>
              <a:srgbClr val="C00000"/>
            </a:solidFill>
            <a:round/>
            <a:headEnd/>
            <a:tailEnd/>
          </a:ln>
        </p:spPr>
        <p:txBody>
          <a:bodyPr lIns="71305" tIns="35652" rIns="71305" bIns="35652"/>
          <a:lstStyle/>
          <a:p>
            <a:endParaRPr lang="zh-CN" altLang="en-US"/>
          </a:p>
        </p:txBody>
      </p:sp>
      <p:sp>
        <p:nvSpPr>
          <p:cNvPr id="89094" name="直接连接符 2052"/>
          <p:cNvSpPr>
            <a:spLocks noChangeShapeType="1"/>
          </p:cNvSpPr>
          <p:nvPr/>
        </p:nvSpPr>
        <p:spPr bwMode="auto">
          <a:xfrm>
            <a:off x="866775" y="6453188"/>
            <a:ext cx="465138" cy="273050"/>
          </a:xfrm>
          <a:prstGeom prst="line">
            <a:avLst/>
          </a:prstGeom>
          <a:noFill/>
          <a:ln w="9525">
            <a:solidFill>
              <a:srgbClr val="C00000"/>
            </a:solidFill>
            <a:round/>
            <a:headEnd/>
            <a:tailEnd/>
          </a:ln>
        </p:spPr>
        <p:txBody>
          <a:bodyPr lIns="71305" tIns="35652" rIns="71305" bIns="35652"/>
          <a:lstStyle/>
          <a:p>
            <a:endParaRPr lang="zh-CN" altLang="en-US"/>
          </a:p>
        </p:txBody>
      </p:sp>
      <p:grpSp>
        <p:nvGrpSpPr>
          <p:cNvPr id="89095" name="Group 18"/>
          <p:cNvGrpSpPr>
            <a:grpSpLocks/>
          </p:cNvGrpSpPr>
          <p:nvPr/>
        </p:nvGrpSpPr>
        <p:grpSpPr bwMode="auto">
          <a:xfrm>
            <a:off x="5292725" y="317500"/>
            <a:ext cx="2586038" cy="1173163"/>
            <a:chOff x="89753" y="89106"/>
            <a:chExt cx="3449629" cy="1172874"/>
          </a:xfrm>
        </p:grpSpPr>
        <p:sp>
          <p:nvSpPr>
            <p:cNvPr id="89096" name="对角圆角矩形 4"/>
            <p:cNvSpPr>
              <a:spLocks noChangeArrowheads="1"/>
            </p:cNvSpPr>
            <p:nvPr/>
          </p:nvSpPr>
          <p:spPr bwMode="auto">
            <a:xfrm>
              <a:off x="89753" y="89107"/>
              <a:ext cx="3449629" cy="1172873"/>
            </a:xfrm>
            <a:custGeom>
              <a:avLst/>
              <a:gdLst/>
              <a:ahLst/>
              <a:cxnLst/>
              <a:rect l="0" t="0" r="0" b="0"/>
              <a:pathLst/>
            </a:custGeom>
            <a:solidFill>
              <a:schemeClr val="accent1"/>
            </a:solidFill>
            <a:ln w="25400" cap="flat" cmpd="sng">
              <a:solidFill>
                <a:srgbClr val="00B0F0"/>
              </a:solidFill>
              <a:miter lim="800000"/>
              <a:headEnd/>
              <a:tailEnd/>
            </a:ln>
          </p:spPr>
          <p:txBody>
            <a:bodyPr anchor="ctr"/>
            <a:lstStyle/>
            <a:p>
              <a:endParaRPr lang="zh-CN" altLang="en-US"/>
            </a:p>
          </p:txBody>
        </p:sp>
        <p:sp>
          <p:nvSpPr>
            <p:cNvPr id="89097" name="对角圆角矩形 4"/>
            <p:cNvSpPr>
              <a:spLocks noChangeArrowheads="1"/>
            </p:cNvSpPr>
            <p:nvPr/>
          </p:nvSpPr>
          <p:spPr bwMode="auto">
            <a:xfrm>
              <a:off x="101296" y="89106"/>
              <a:ext cx="3425729" cy="1172873"/>
            </a:xfrm>
            <a:custGeom>
              <a:avLst/>
              <a:gdLst/>
              <a:ahLst/>
              <a:cxnLst/>
              <a:rect l="0" t="0" r="0" b="0"/>
              <a:pathLst/>
            </a:custGeom>
            <a:solidFill>
              <a:srgbClr val="689CDA"/>
            </a:solidFill>
            <a:ln w="25400" cap="flat" cmpd="sng">
              <a:solidFill>
                <a:srgbClr val="00B0F0"/>
              </a:solidFill>
              <a:miter lim="800000"/>
              <a:headEnd/>
              <a:tailEnd/>
            </a:ln>
          </p:spPr>
          <p:txBody>
            <a:bodyPr anchor="ctr"/>
            <a:lstStyle/>
            <a:p>
              <a:endParaRPr lang="zh-CN" altLang="en-US"/>
            </a:p>
          </p:txBody>
        </p:sp>
      </p:grpSp>
      <p:sp>
        <p:nvSpPr>
          <p:cNvPr id="66" name="TextBox 16"/>
          <p:cNvSpPr>
            <a:spLocks noChangeArrowheads="1"/>
          </p:cNvSpPr>
          <p:nvPr/>
        </p:nvSpPr>
        <p:spPr bwMode="auto">
          <a:xfrm>
            <a:off x="5435600" y="1127125"/>
            <a:ext cx="3384550" cy="646113"/>
          </a:xfrm>
          <a:prstGeom prst="rect">
            <a:avLst/>
          </a:prstGeom>
          <a:noFill/>
          <a:ln w="9525">
            <a:noFill/>
            <a:miter lim="800000"/>
            <a:headEnd/>
            <a:tailEnd/>
          </a:ln>
        </p:spPr>
        <p:txBody>
          <a:bodyPr>
            <a:spAutoFit/>
          </a:bodyPr>
          <a:lstStyle/>
          <a:p>
            <a:pPr marL="285750" indent="-285750" fontAlgn="auto">
              <a:spcBef>
                <a:spcPts val="0"/>
              </a:spcBef>
              <a:spcAft>
                <a:spcPts val="0"/>
              </a:spcAft>
              <a:buClr>
                <a:srgbClr val="36B2E6"/>
              </a:buClr>
              <a:defRPr/>
            </a:pPr>
            <a:r>
              <a:rPr lang="zh-CN" altLang="en-US" dirty="0">
                <a:solidFill>
                  <a:srgbClr val="C00000"/>
                </a:solidFill>
                <a:latin typeface="微软雅黑" pitchFamily="34" charset="-122"/>
                <a:ea typeface="微软雅黑" pitchFamily="34" charset="-122"/>
              </a:rPr>
              <a:t>■  </a:t>
            </a:r>
            <a:r>
              <a:rPr lang="zh-CN" altLang="en-US" b="1" dirty="0">
                <a:solidFill>
                  <a:schemeClr val="tx1">
                    <a:lumMod val="95000"/>
                    <a:lumOff val="5000"/>
                  </a:schemeClr>
                </a:solidFill>
                <a:latin typeface="微软雅黑" pitchFamily="34" charset="-122"/>
                <a:ea typeface="微软雅黑" pitchFamily="34" charset="-122"/>
              </a:rPr>
              <a:t>研制出具有自主知识产权的量子点芯片扫描仪</a:t>
            </a:r>
          </a:p>
        </p:txBody>
      </p:sp>
      <p:grpSp>
        <p:nvGrpSpPr>
          <p:cNvPr id="89099" name="Group 18"/>
          <p:cNvGrpSpPr>
            <a:grpSpLocks/>
          </p:cNvGrpSpPr>
          <p:nvPr/>
        </p:nvGrpSpPr>
        <p:grpSpPr bwMode="auto">
          <a:xfrm>
            <a:off x="1476375" y="3514725"/>
            <a:ext cx="3382963" cy="1128713"/>
            <a:chOff x="89753" y="89106"/>
            <a:chExt cx="3449629" cy="1172874"/>
          </a:xfrm>
        </p:grpSpPr>
        <p:sp>
          <p:nvSpPr>
            <p:cNvPr id="89100" name="对角圆角矩形 4"/>
            <p:cNvSpPr>
              <a:spLocks noChangeArrowheads="1"/>
            </p:cNvSpPr>
            <p:nvPr/>
          </p:nvSpPr>
          <p:spPr bwMode="auto">
            <a:xfrm>
              <a:off x="89753" y="89107"/>
              <a:ext cx="3449629" cy="1172873"/>
            </a:xfrm>
            <a:custGeom>
              <a:avLst/>
              <a:gdLst/>
              <a:ahLst/>
              <a:cxnLst/>
              <a:rect l="0" t="0" r="0" b="0"/>
              <a:pathLst/>
            </a:custGeom>
            <a:solidFill>
              <a:schemeClr val="accent1"/>
            </a:solidFill>
            <a:ln w="25400" cap="flat" cmpd="sng">
              <a:solidFill>
                <a:srgbClr val="00B0F0"/>
              </a:solidFill>
              <a:miter lim="800000"/>
              <a:headEnd/>
              <a:tailEnd/>
            </a:ln>
          </p:spPr>
          <p:txBody>
            <a:bodyPr anchor="ctr"/>
            <a:lstStyle/>
            <a:p>
              <a:endParaRPr lang="zh-CN" altLang="en-US"/>
            </a:p>
          </p:txBody>
        </p:sp>
        <p:sp>
          <p:nvSpPr>
            <p:cNvPr id="89101" name="对角圆角矩形 4"/>
            <p:cNvSpPr>
              <a:spLocks noChangeArrowheads="1"/>
            </p:cNvSpPr>
            <p:nvPr/>
          </p:nvSpPr>
          <p:spPr bwMode="auto">
            <a:xfrm>
              <a:off x="101296" y="89106"/>
              <a:ext cx="3425729" cy="1172873"/>
            </a:xfrm>
            <a:custGeom>
              <a:avLst/>
              <a:gdLst/>
              <a:ahLst/>
              <a:cxnLst/>
              <a:rect l="0" t="0" r="0" b="0"/>
              <a:pathLst/>
            </a:custGeom>
            <a:solidFill>
              <a:srgbClr val="689CDA"/>
            </a:solidFill>
            <a:ln w="25400" cap="flat" cmpd="sng">
              <a:solidFill>
                <a:srgbClr val="00B0F0"/>
              </a:solidFill>
              <a:miter lim="800000"/>
              <a:headEnd/>
              <a:tailEnd/>
            </a:ln>
          </p:spPr>
          <p:txBody>
            <a:bodyPr anchor="ctr"/>
            <a:lstStyle/>
            <a:p>
              <a:endParaRPr lang="zh-CN" altLang="en-US"/>
            </a:p>
          </p:txBody>
        </p:sp>
      </p:grpSp>
      <p:sp>
        <p:nvSpPr>
          <p:cNvPr id="71" name="TextBox 16"/>
          <p:cNvSpPr>
            <a:spLocks noChangeArrowheads="1"/>
          </p:cNvSpPr>
          <p:nvPr/>
        </p:nvSpPr>
        <p:spPr bwMode="auto">
          <a:xfrm>
            <a:off x="1403350" y="4100513"/>
            <a:ext cx="3744913" cy="1200150"/>
          </a:xfrm>
          <a:prstGeom prst="rect">
            <a:avLst/>
          </a:prstGeom>
          <a:noFill/>
          <a:ln w="9525">
            <a:noFill/>
            <a:miter lim="800000"/>
            <a:headEnd/>
            <a:tailEnd/>
          </a:ln>
        </p:spPr>
        <p:txBody>
          <a:bodyPr>
            <a:spAutoFit/>
          </a:bodyPr>
          <a:lstStyle/>
          <a:p>
            <a:pPr marL="285750" indent="-285750" fontAlgn="auto">
              <a:spcBef>
                <a:spcPts val="0"/>
              </a:spcBef>
              <a:spcAft>
                <a:spcPts val="0"/>
              </a:spcAft>
              <a:buClr>
                <a:srgbClr val="36B2E6"/>
              </a:buClr>
              <a:defRPr/>
            </a:pPr>
            <a:r>
              <a:rPr lang="zh-CN" altLang="en-US" dirty="0">
                <a:solidFill>
                  <a:srgbClr val="C00000"/>
                </a:solidFill>
                <a:latin typeface="微软雅黑" pitchFamily="34" charset="-122"/>
                <a:ea typeface="微软雅黑" pitchFamily="34" charset="-122"/>
              </a:rPr>
              <a:t>■  </a:t>
            </a:r>
            <a:r>
              <a:rPr lang="zh-CN" altLang="en-US" b="1" dirty="0">
                <a:solidFill>
                  <a:schemeClr val="tx1">
                    <a:lumMod val="95000"/>
                    <a:lumOff val="5000"/>
                  </a:schemeClr>
                </a:solidFill>
                <a:latin typeface="微软雅黑" pitchFamily="34" charset="-122"/>
                <a:ea typeface="微软雅黑" pitchFamily="34" charset="-122"/>
              </a:rPr>
              <a:t>开发了具有自主知识产权的自动化磁珠细胞分选仪，该设备将成为国内第一台自动化磁珠细胞分选设备</a:t>
            </a:r>
          </a:p>
        </p:txBody>
      </p:sp>
      <p:grpSp>
        <p:nvGrpSpPr>
          <p:cNvPr id="89103" name="Group 18"/>
          <p:cNvGrpSpPr>
            <a:grpSpLocks/>
          </p:cNvGrpSpPr>
          <p:nvPr/>
        </p:nvGrpSpPr>
        <p:grpSpPr bwMode="auto">
          <a:xfrm>
            <a:off x="5219700" y="3562350"/>
            <a:ext cx="3384550" cy="1128713"/>
            <a:chOff x="89753" y="89106"/>
            <a:chExt cx="3449629" cy="1172874"/>
          </a:xfrm>
        </p:grpSpPr>
        <p:sp>
          <p:nvSpPr>
            <p:cNvPr id="89104" name="对角圆角矩形 4"/>
            <p:cNvSpPr>
              <a:spLocks noChangeArrowheads="1"/>
            </p:cNvSpPr>
            <p:nvPr/>
          </p:nvSpPr>
          <p:spPr bwMode="auto">
            <a:xfrm>
              <a:off x="89753" y="89107"/>
              <a:ext cx="3449629" cy="1172873"/>
            </a:xfrm>
            <a:custGeom>
              <a:avLst/>
              <a:gdLst/>
              <a:ahLst/>
              <a:cxnLst/>
              <a:rect l="0" t="0" r="0" b="0"/>
              <a:pathLst/>
            </a:custGeom>
            <a:solidFill>
              <a:schemeClr val="accent1"/>
            </a:solidFill>
            <a:ln w="25400" cap="flat" cmpd="sng">
              <a:solidFill>
                <a:srgbClr val="00B0F0"/>
              </a:solidFill>
              <a:miter lim="800000"/>
              <a:headEnd/>
              <a:tailEnd/>
            </a:ln>
          </p:spPr>
          <p:txBody>
            <a:bodyPr anchor="ctr"/>
            <a:lstStyle/>
            <a:p>
              <a:endParaRPr lang="zh-CN" altLang="en-US"/>
            </a:p>
          </p:txBody>
        </p:sp>
        <p:sp>
          <p:nvSpPr>
            <p:cNvPr id="89105" name="对角圆角矩形 4"/>
            <p:cNvSpPr>
              <a:spLocks noChangeArrowheads="1"/>
            </p:cNvSpPr>
            <p:nvPr/>
          </p:nvSpPr>
          <p:spPr bwMode="auto">
            <a:xfrm>
              <a:off x="101296" y="89106"/>
              <a:ext cx="3425729" cy="1172873"/>
            </a:xfrm>
            <a:custGeom>
              <a:avLst/>
              <a:gdLst/>
              <a:ahLst/>
              <a:cxnLst/>
              <a:rect l="0" t="0" r="0" b="0"/>
              <a:pathLst/>
            </a:custGeom>
            <a:solidFill>
              <a:srgbClr val="689CDA"/>
            </a:solidFill>
            <a:ln w="25400" cap="flat" cmpd="sng">
              <a:solidFill>
                <a:srgbClr val="00B0F0"/>
              </a:solidFill>
              <a:miter lim="800000"/>
              <a:headEnd/>
              <a:tailEnd/>
            </a:ln>
          </p:spPr>
          <p:txBody>
            <a:bodyPr anchor="ctr"/>
            <a:lstStyle/>
            <a:p>
              <a:endParaRPr lang="zh-CN" altLang="en-US"/>
            </a:p>
          </p:txBody>
        </p:sp>
      </p:grpSp>
      <p:sp>
        <p:nvSpPr>
          <p:cNvPr id="76" name="TextBox 16"/>
          <p:cNvSpPr>
            <a:spLocks noChangeArrowheads="1"/>
          </p:cNvSpPr>
          <p:nvPr/>
        </p:nvSpPr>
        <p:spPr bwMode="auto">
          <a:xfrm>
            <a:off x="5435600" y="4154488"/>
            <a:ext cx="3313113" cy="534987"/>
          </a:xfrm>
          <a:prstGeom prst="rect">
            <a:avLst/>
          </a:prstGeom>
          <a:noFill/>
          <a:ln w="9525">
            <a:noFill/>
            <a:miter lim="800000"/>
            <a:headEnd/>
            <a:tailEnd/>
          </a:ln>
        </p:spPr>
        <p:txBody>
          <a:bodyPr>
            <a:spAutoFit/>
          </a:bodyPr>
          <a:lstStyle/>
          <a:p>
            <a:pPr marL="285750" indent="-285750" fontAlgn="auto">
              <a:lnSpc>
                <a:spcPct val="80000"/>
              </a:lnSpc>
              <a:spcBef>
                <a:spcPts val="0"/>
              </a:spcBef>
              <a:spcAft>
                <a:spcPts val="0"/>
              </a:spcAft>
              <a:buClr>
                <a:srgbClr val="36B2E6"/>
              </a:buClr>
              <a:defRPr/>
            </a:pPr>
            <a:r>
              <a:rPr lang="zh-CN" altLang="en-US" dirty="0">
                <a:solidFill>
                  <a:srgbClr val="C00000"/>
                </a:solidFill>
                <a:latin typeface="微软雅黑" pitchFamily="34" charset="-122"/>
                <a:ea typeface="微软雅黑" pitchFamily="34" charset="-122"/>
              </a:rPr>
              <a:t>■   </a:t>
            </a:r>
            <a:r>
              <a:rPr lang="zh-CN" altLang="en-US" b="1" dirty="0">
                <a:solidFill>
                  <a:schemeClr val="tx1">
                    <a:lumMod val="95000"/>
                    <a:lumOff val="5000"/>
                  </a:schemeClr>
                </a:solidFill>
                <a:latin typeface="微软雅黑" pitchFamily="34" charset="-122"/>
                <a:ea typeface="微软雅黑" pitchFamily="34" charset="-122"/>
              </a:rPr>
              <a:t>研制成功便携式核酸等温检测系统</a:t>
            </a:r>
          </a:p>
        </p:txBody>
      </p:sp>
      <p:sp>
        <p:nvSpPr>
          <p:cNvPr id="89107" name="TextBox 25"/>
          <p:cNvSpPr>
            <a:spLocks noChangeArrowheads="1"/>
          </p:cNvSpPr>
          <p:nvPr/>
        </p:nvSpPr>
        <p:spPr bwMode="auto">
          <a:xfrm>
            <a:off x="661988" y="2862263"/>
            <a:ext cx="381000" cy="2222500"/>
          </a:xfrm>
          <a:prstGeom prst="rect">
            <a:avLst/>
          </a:prstGeom>
          <a:noFill/>
          <a:ln w="9525">
            <a:noFill/>
            <a:miter lim="800000"/>
            <a:headEnd/>
            <a:tailEnd/>
          </a:ln>
        </p:spPr>
        <p:txBody>
          <a:bodyPr lIns="71305" tIns="35652" rIns="71305" bIns="35652">
            <a:spAutoFit/>
          </a:bodyPr>
          <a:lstStyle/>
          <a:p>
            <a:pPr algn="ctr">
              <a:lnSpc>
                <a:spcPct val="150000"/>
              </a:lnSpc>
            </a:pPr>
            <a:r>
              <a:rPr lang="zh-CN" altLang="en-US" sz="2400" b="1">
                <a:solidFill>
                  <a:srgbClr val="FFFFFF"/>
                </a:solidFill>
                <a:latin typeface="微软雅黑" pitchFamily="34" charset="-122"/>
                <a:ea typeface="微软雅黑" pitchFamily="34" charset="-122"/>
              </a:rPr>
              <a:t>仪器研发</a:t>
            </a:r>
          </a:p>
        </p:txBody>
      </p:sp>
      <p:pic>
        <p:nvPicPr>
          <p:cNvPr id="89108" name="Picture 2"/>
          <p:cNvPicPr>
            <a:picLocks noChangeAspect="1" noChangeArrowheads="1"/>
          </p:cNvPicPr>
          <p:nvPr/>
        </p:nvPicPr>
        <p:blipFill>
          <a:blip r:embed="rId3" cstate="print"/>
          <a:srcRect/>
          <a:stretch>
            <a:fillRect/>
          </a:stretch>
        </p:blipFill>
        <p:spPr bwMode="auto">
          <a:xfrm>
            <a:off x="1979613" y="2060575"/>
            <a:ext cx="2457450" cy="2016125"/>
          </a:xfrm>
          <a:prstGeom prst="rect">
            <a:avLst/>
          </a:prstGeom>
          <a:noFill/>
          <a:ln w="9525">
            <a:noFill/>
            <a:miter lim="800000"/>
            <a:headEnd/>
            <a:tailEnd/>
          </a:ln>
        </p:spPr>
      </p:pic>
      <p:pic>
        <p:nvPicPr>
          <p:cNvPr id="89109" name="Picture 2" descr="IMG_0663"/>
          <p:cNvPicPr>
            <a:picLocks noChangeAspect="1" noChangeArrowheads="1"/>
          </p:cNvPicPr>
          <p:nvPr/>
        </p:nvPicPr>
        <p:blipFill>
          <a:blip r:embed="rId4" cstate="print"/>
          <a:srcRect/>
          <a:stretch>
            <a:fillRect/>
          </a:stretch>
        </p:blipFill>
        <p:spPr bwMode="auto">
          <a:xfrm>
            <a:off x="6011863" y="2205038"/>
            <a:ext cx="2160587" cy="1728787"/>
          </a:xfrm>
          <a:prstGeom prst="rect">
            <a:avLst/>
          </a:prstGeom>
          <a:noFill/>
          <a:ln w="9525">
            <a:noFill/>
            <a:miter lim="800000"/>
            <a:headEnd/>
            <a:tailEnd/>
          </a:ln>
        </p:spPr>
      </p:pic>
      <p:pic>
        <p:nvPicPr>
          <p:cNvPr id="89110" name="Picture 4" descr="VERSA1100"/>
          <p:cNvPicPr>
            <a:picLocks noChangeAspect="1" noChangeArrowheads="1"/>
          </p:cNvPicPr>
          <p:nvPr/>
        </p:nvPicPr>
        <p:blipFill>
          <a:blip r:embed="rId5" cstate="print"/>
          <a:srcRect/>
          <a:stretch>
            <a:fillRect/>
          </a:stretch>
        </p:blipFill>
        <p:spPr bwMode="auto">
          <a:xfrm>
            <a:off x="2484438" y="5157788"/>
            <a:ext cx="1871662" cy="1495425"/>
          </a:xfrm>
          <a:prstGeom prst="rect">
            <a:avLst/>
          </a:prstGeom>
          <a:noFill/>
          <a:ln w="9525">
            <a:noFill/>
            <a:miter lim="800000"/>
            <a:headEnd/>
            <a:tailEnd/>
          </a:ln>
        </p:spPr>
      </p:pic>
      <p:pic>
        <p:nvPicPr>
          <p:cNvPr id="89111" name="Picture 5"/>
          <p:cNvPicPr>
            <a:picLocks noChangeAspect="1" noChangeArrowheads="1"/>
          </p:cNvPicPr>
          <p:nvPr/>
        </p:nvPicPr>
        <p:blipFill>
          <a:blip r:embed="rId6" cstate="print"/>
          <a:srcRect/>
          <a:stretch>
            <a:fillRect/>
          </a:stretch>
        </p:blipFill>
        <p:spPr bwMode="auto">
          <a:xfrm>
            <a:off x="6011863" y="5013325"/>
            <a:ext cx="2505075" cy="1639888"/>
          </a:xfrm>
          <a:prstGeom prst="rect">
            <a:avLst/>
          </a:prstGeom>
          <a:noFill/>
          <a:ln w="9525">
            <a:noFill/>
            <a:miter lim="800000"/>
            <a:headEnd/>
            <a:tailEnd/>
          </a:ln>
        </p:spPr>
      </p:pic>
      <p:sp>
        <p:nvSpPr>
          <p:cNvPr id="61" name="TextBox 16"/>
          <p:cNvSpPr>
            <a:spLocks noChangeArrowheads="1"/>
          </p:cNvSpPr>
          <p:nvPr/>
        </p:nvSpPr>
        <p:spPr bwMode="auto">
          <a:xfrm>
            <a:off x="1476375" y="1125538"/>
            <a:ext cx="3816350" cy="976312"/>
          </a:xfrm>
          <a:prstGeom prst="rect">
            <a:avLst/>
          </a:prstGeom>
          <a:noFill/>
          <a:ln w="9525">
            <a:noFill/>
            <a:miter lim="800000"/>
            <a:headEnd/>
            <a:tailEnd/>
          </a:ln>
        </p:spPr>
        <p:txBody>
          <a:bodyPr>
            <a:spAutoFit/>
          </a:bodyPr>
          <a:lstStyle/>
          <a:p>
            <a:pPr marL="285750" indent="-285750" fontAlgn="auto">
              <a:lnSpc>
                <a:spcPts val="2300"/>
              </a:lnSpc>
              <a:spcBef>
                <a:spcPts val="0"/>
              </a:spcBef>
              <a:spcAft>
                <a:spcPts val="0"/>
              </a:spcAft>
              <a:buClr>
                <a:srgbClr val="36B2E6"/>
              </a:buClr>
              <a:defRPr/>
            </a:pPr>
            <a:r>
              <a:rPr lang="zh-CN" altLang="en-US" dirty="0">
                <a:solidFill>
                  <a:srgbClr val="C00000"/>
                </a:solidFill>
                <a:latin typeface="微软雅黑" pitchFamily="34" charset="-122"/>
                <a:ea typeface="微软雅黑" pitchFamily="34" charset="-122"/>
              </a:rPr>
              <a:t>■   </a:t>
            </a:r>
            <a:r>
              <a:rPr lang="zh-CN" altLang="zh-CN" b="1" kern="100" dirty="0">
                <a:solidFill>
                  <a:srgbClr val="000000"/>
                </a:solidFill>
                <a:latin typeface="微软雅黑" pitchFamily="34" charset="-122"/>
                <a:ea typeface="微软雅黑" pitchFamily="34" charset="-122"/>
                <a:cs typeface="Times New Roman"/>
              </a:rPr>
              <a:t>获财政部重大专项支持，设计、研制全球第一台全自动干细胞</a:t>
            </a:r>
            <a:r>
              <a:rPr lang="en-US" altLang="zh-CN" b="1" kern="100" dirty="0">
                <a:solidFill>
                  <a:srgbClr val="000000"/>
                </a:solidFill>
                <a:latin typeface="微软雅黑" pitchFamily="34" charset="-122"/>
                <a:ea typeface="微软雅黑" pitchFamily="34" charset="-122"/>
                <a:cs typeface="Times New Roman"/>
              </a:rPr>
              <a:t>/</a:t>
            </a:r>
            <a:r>
              <a:rPr lang="en-US" altLang="zh-CN" b="1" kern="100" dirty="0" err="1">
                <a:solidFill>
                  <a:srgbClr val="000000"/>
                </a:solidFill>
                <a:latin typeface="微软雅黑" pitchFamily="34" charset="-122"/>
                <a:ea typeface="微软雅黑" pitchFamily="34" charset="-122"/>
                <a:cs typeface="Times New Roman"/>
              </a:rPr>
              <a:t>iPS</a:t>
            </a:r>
            <a:r>
              <a:rPr lang="zh-CN" altLang="zh-CN" b="1" kern="100" dirty="0">
                <a:solidFill>
                  <a:srgbClr val="000000"/>
                </a:solidFill>
                <a:latin typeface="微软雅黑" pitchFamily="34" charset="-122"/>
                <a:ea typeface="微软雅黑" pitchFamily="34" charset="-122"/>
                <a:cs typeface="Times New Roman"/>
              </a:rPr>
              <a:t>诱导培养设备</a:t>
            </a:r>
            <a:endParaRPr lang="zh-CN" altLang="en-US" b="1" dirty="0">
              <a:solidFill>
                <a:schemeClr val="tx1">
                  <a:lumMod val="95000"/>
                  <a:lumOff val="5000"/>
                </a:schemeClr>
              </a:solidFill>
              <a:latin typeface="微软雅黑" pitchFamily="34" charset="-122"/>
              <a:ea typeface="微软雅黑" pitchFamily="34" charset="-122"/>
            </a:endParaRPr>
          </a:p>
        </p:txBody>
      </p:sp>
      <p:sp>
        <p:nvSpPr>
          <p:cNvPr id="29" name="矩形 28"/>
          <p:cNvSpPr/>
          <p:nvPr/>
        </p:nvSpPr>
        <p:spPr>
          <a:xfrm>
            <a:off x="322263" y="115888"/>
            <a:ext cx="8642350" cy="8683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0" name="图片 29" descr="1111.jpg"/>
          <p:cNvPicPr>
            <a:picLocks noChangeAspect="1"/>
          </p:cNvPicPr>
          <p:nvPr/>
        </p:nvPicPr>
        <p:blipFill>
          <a:blip r:embed="rId7" cstate="print"/>
          <a:srcRect/>
          <a:stretch>
            <a:fillRect/>
          </a:stretch>
        </p:blipFill>
        <p:spPr bwMode="auto">
          <a:xfrm>
            <a:off x="8080794" y="191542"/>
            <a:ext cx="739678" cy="750381"/>
          </a:xfrm>
          <a:prstGeom prst="ellipse">
            <a:avLst/>
          </a:prstGeom>
          <a:noFill/>
          <a:ln w="9525">
            <a:noFill/>
            <a:miter lim="800000"/>
            <a:headEnd/>
            <a:tailEnd/>
          </a:ln>
        </p:spPr>
      </p:pic>
      <p:sp>
        <p:nvSpPr>
          <p:cNvPr id="89115" name="矩形 4"/>
          <p:cNvSpPr>
            <a:spLocks noChangeArrowheads="1"/>
          </p:cNvSpPr>
          <p:nvPr/>
        </p:nvSpPr>
        <p:spPr bwMode="auto">
          <a:xfrm>
            <a:off x="250825" y="333375"/>
            <a:ext cx="7632700" cy="1066800"/>
          </a:xfrm>
          <a:prstGeom prst="rect">
            <a:avLst/>
          </a:prstGeom>
          <a:noFill/>
          <a:ln w="9525">
            <a:noFill/>
            <a:miter lim="800000"/>
            <a:headEnd/>
            <a:tailEnd/>
          </a:ln>
        </p:spPr>
        <p:txBody>
          <a:bodyPr>
            <a:spAutoFit/>
          </a:bodyPr>
          <a:lstStyle/>
          <a:p>
            <a:r>
              <a:rPr lang="zh-CN" altLang="en-US" sz="3200" b="1">
                <a:solidFill>
                  <a:schemeClr val="bg1"/>
                </a:solidFill>
                <a:latin typeface="微软雅黑" pitchFamily="34" charset="-122"/>
                <a:ea typeface="微软雅黑" pitchFamily="34" charset="-122"/>
              </a:rPr>
              <a:t> </a:t>
            </a:r>
            <a:r>
              <a:rPr lang="zh-CN" altLang="en-US" sz="2800" b="1">
                <a:solidFill>
                  <a:schemeClr val="bg1"/>
                </a:solidFill>
              </a:rPr>
              <a:t>■ </a:t>
            </a:r>
            <a:r>
              <a:rPr lang="zh-CN" altLang="en-US" sz="3200" b="1">
                <a:solidFill>
                  <a:schemeClr val="bg1"/>
                </a:solidFill>
                <a:latin typeface="微软雅黑" pitchFamily="34" charset="-122"/>
                <a:ea typeface="微软雅黑" pitchFamily="34" charset="-122"/>
              </a:rPr>
              <a:t>先进仪器研发平台建设</a:t>
            </a:r>
          </a:p>
          <a:p>
            <a:endParaRPr lang="zh-CN" altLang="en-US" sz="3200" b="1">
              <a:solidFill>
                <a:schemeClr val="bg1"/>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3038" y="188640"/>
            <a:ext cx="8791450" cy="874936"/>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b="1" baseline="-25000"/>
          </a:p>
        </p:txBody>
      </p:sp>
      <p:pic>
        <p:nvPicPr>
          <p:cNvPr id="88068" name="Picture 3"/>
          <p:cNvPicPr>
            <a:picLocks noChangeAspect="1"/>
          </p:cNvPicPr>
          <p:nvPr/>
        </p:nvPicPr>
        <p:blipFill>
          <a:blip r:embed="rId2" cstate="print"/>
          <a:srcRect/>
          <a:stretch>
            <a:fillRect/>
          </a:stretch>
        </p:blipFill>
        <p:spPr bwMode="auto">
          <a:xfrm>
            <a:off x="326454" y="1554510"/>
            <a:ext cx="8782050" cy="4322762"/>
          </a:xfrm>
          <a:prstGeom prst="rect">
            <a:avLst/>
          </a:prstGeom>
          <a:noFill/>
          <a:ln w="9525">
            <a:noFill/>
            <a:miter lim="800000"/>
            <a:headEnd/>
            <a:tailEnd/>
          </a:ln>
        </p:spPr>
      </p:pic>
      <p:sp>
        <p:nvSpPr>
          <p:cNvPr id="88069" name="TextBox 4"/>
          <p:cNvSpPr txBox="1">
            <a:spLocks noChangeArrowheads="1"/>
          </p:cNvSpPr>
          <p:nvPr/>
        </p:nvSpPr>
        <p:spPr bwMode="auto">
          <a:xfrm>
            <a:off x="395536" y="5805488"/>
            <a:ext cx="8496300" cy="748923"/>
          </a:xfrm>
          <a:prstGeom prst="rect">
            <a:avLst/>
          </a:prstGeom>
          <a:noFill/>
          <a:ln w="9525">
            <a:noFill/>
            <a:miter lim="800000"/>
            <a:headEnd/>
            <a:tailEnd/>
          </a:ln>
        </p:spPr>
        <p:txBody>
          <a:bodyPr>
            <a:spAutoFit/>
          </a:bodyPr>
          <a:lstStyle/>
          <a:p>
            <a:r>
              <a:rPr lang="zh-CN" altLang="en-US" sz="3200" b="1" baseline="-25000" dirty="0">
                <a:solidFill>
                  <a:srgbClr val="C00000"/>
                </a:solidFill>
                <a:latin typeface="微软雅黑" pitchFamily="34" charset="-122"/>
                <a:ea typeface="微软雅黑" pitchFamily="34" charset="-122"/>
              </a:rPr>
              <a:t>总面积</a:t>
            </a:r>
            <a:r>
              <a:rPr lang="en-US" altLang="zh-CN" sz="3200" b="1" baseline="-25000" dirty="0">
                <a:solidFill>
                  <a:srgbClr val="C00000"/>
                </a:solidFill>
                <a:latin typeface="微软雅黑" pitchFamily="34" charset="-122"/>
                <a:ea typeface="微软雅黑" pitchFamily="34" charset="-122"/>
              </a:rPr>
              <a:t>4500</a:t>
            </a:r>
            <a:r>
              <a:rPr lang="zh-CN" altLang="en-US" sz="3200" b="1" baseline="-25000" dirty="0">
                <a:solidFill>
                  <a:srgbClr val="C00000"/>
                </a:solidFill>
                <a:latin typeface="微软雅黑" pitchFamily="34" charset="-122"/>
                <a:ea typeface="微软雅黑" pitchFamily="34" charset="-122"/>
              </a:rPr>
              <a:t>平米，可同时进行</a:t>
            </a:r>
            <a:r>
              <a:rPr lang="en-US" altLang="zh-CN" sz="3200" b="1" baseline="-25000" dirty="0">
                <a:solidFill>
                  <a:srgbClr val="C00000"/>
                </a:solidFill>
                <a:latin typeface="微软雅黑" pitchFamily="34" charset="-122"/>
                <a:ea typeface="微软雅黑" pitchFamily="34" charset="-122"/>
              </a:rPr>
              <a:t>24</a:t>
            </a:r>
            <a:r>
              <a:rPr lang="zh-CN" altLang="en-US" sz="3200" b="1" baseline="-25000" dirty="0">
                <a:solidFill>
                  <a:srgbClr val="C00000"/>
                </a:solidFill>
                <a:latin typeface="微软雅黑" pitchFamily="34" charset="-122"/>
                <a:ea typeface="微软雅黑" pitchFamily="34" charset="-122"/>
              </a:rPr>
              <a:t>个病人的干细胞的制备，为实现干细胞治疗提供支撑服务。省政府给予资金支持，正在进行招标工作。</a:t>
            </a:r>
          </a:p>
        </p:txBody>
      </p:sp>
      <p:pic>
        <p:nvPicPr>
          <p:cNvPr id="13" name="图片 12" descr="1111.jpg"/>
          <p:cNvPicPr>
            <a:picLocks noChangeAspect="1"/>
          </p:cNvPicPr>
          <p:nvPr/>
        </p:nvPicPr>
        <p:blipFill>
          <a:blip r:embed="rId3" cstate="print"/>
          <a:srcRect/>
          <a:stretch>
            <a:fillRect/>
          </a:stretch>
        </p:blipFill>
        <p:spPr bwMode="auto">
          <a:xfrm>
            <a:off x="8080794" y="260648"/>
            <a:ext cx="739678" cy="750381"/>
          </a:xfrm>
          <a:prstGeom prst="ellipse">
            <a:avLst/>
          </a:prstGeom>
          <a:noFill/>
          <a:ln w="9525">
            <a:noFill/>
            <a:miter lim="800000"/>
            <a:headEnd/>
            <a:tailEnd/>
          </a:ln>
        </p:spPr>
      </p:pic>
      <p:sp>
        <p:nvSpPr>
          <p:cNvPr id="88071" name="矩形 4"/>
          <p:cNvSpPr>
            <a:spLocks noChangeArrowheads="1"/>
          </p:cNvSpPr>
          <p:nvPr/>
        </p:nvSpPr>
        <p:spPr bwMode="auto">
          <a:xfrm>
            <a:off x="250825" y="333375"/>
            <a:ext cx="7632700" cy="1066800"/>
          </a:xfrm>
          <a:prstGeom prst="rect">
            <a:avLst/>
          </a:prstGeom>
          <a:noFill/>
          <a:ln w="9525">
            <a:noFill/>
            <a:miter lim="800000"/>
            <a:headEnd/>
            <a:tailEnd/>
          </a:ln>
        </p:spPr>
        <p:txBody>
          <a:bodyPr>
            <a:spAutoFit/>
          </a:bodyPr>
          <a:lstStyle/>
          <a:p>
            <a:r>
              <a:rPr lang="zh-CN" altLang="en-US" sz="3200" b="1" dirty="0">
                <a:solidFill>
                  <a:schemeClr val="bg1"/>
                </a:solidFill>
                <a:latin typeface="微软雅黑" pitchFamily="34" charset="-122"/>
                <a:ea typeface="微软雅黑" pitchFamily="34" charset="-122"/>
              </a:rPr>
              <a:t> </a:t>
            </a:r>
            <a:r>
              <a:rPr lang="zh-CN" altLang="en-US" sz="2800" b="1" dirty="0">
                <a:solidFill>
                  <a:schemeClr val="bg1"/>
                </a:solidFill>
              </a:rPr>
              <a:t>■ </a:t>
            </a:r>
            <a:r>
              <a:rPr lang="en-US" altLang="zh-CN" sz="3000" b="1" dirty="0">
                <a:solidFill>
                  <a:schemeClr val="bg1"/>
                </a:solidFill>
                <a:latin typeface="微软雅黑" pitchFamily="34" charset="-122"/>
                <a:ea typeface="微软雅黑" pitchFamily="34" charset="-122"/>
              </a:rPr>
              <a:t>GMP</a:t>
            </a:r>
            <a:r>
              <a:rPr lang="zh-CN" altLang="en-US" sz="3000" b="1" dirty="0">
                <a:solidFill>
                  <a:schemeClr val="bg1"/>
                </a:solidFill>
                <a:latin typeface="微软雅黑" pitchFamily="34" charset="-122"/>
                <a:ea typeface="微软雅黑" pitchFamily="34" charset="-122"/>
              </a:rPr>
              <a:t>标准的临床级干细胞制备项目</a:t>
            </a:r>
          </a:p>
          <a:p>
            <a:endParaRPr lang="zh-CN" altLang="en-US" sz="3200" b="1" dirty="0">
              <a:solidFill>
                <a:schemeClr val="bg1"/>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250825" y="188913"/>
            <a:ext cx="8642350" cy="935831"/>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3250" name="矩形 4"/>
          <p:cNvSpPr>
            <a:spLocks noChangeArrowheads="1"/>
          </p:cNvSpPr>
          <p:nvPr/>
        </p:nvSpPr>
        <p:spPr bwMode="auto">
          <a:xfrm>
            <a:off x="34925" y="346794"/>
            <a:ext cx="8208963" cy="584775"/>
          </a:xfrm>
          <a:prstGeom prst="rect">
            <a:avLst/>
          </a:prstGeom>
          <a:noFill/>
          <a:ln w="9525">
            <a:noFill/>
            <a:miter lim="800000"/>
            <a:headEnd/>
            <a:tailEnd/>
          </a:ln>
        </p:spPr>
        <p:txBody>
          <a:bodyPr>
            <a:spAutoFit/>
          </a:bodyPr>
          <a:lstStyle/>
          <a:p>
            <a:r>
              <a:rPr lang="zh-CN" altLang="en-US" sz="3200" b="1" dirty="0">
                <a:solidFill>
                  <a:schemeClr val="bg1"/>
                </a:solidFill>
                <a:latin typeface="微软雅黑" pitchFamily="34" charset="-122"/>
                <a:ea typeface="微软雅黑" pitchFamily="34" charset="-122"/>
              </a:rPr>
              <a:t> </a:t>
            </a:r>
            <a:r>
              <a:rPr lang="zh-CN" altLang="en-US" sz="3200" b="1" dirty="0">
                <a:solidFill>
                  <a:srgbClr val="C80000"/>
                </a:solidFill>
                <a:latin typeface="华文楷体"/>
                <a:ea typeface="华文楷体"/>
                <a:cs typeface="Times New Roman" pitchFamily="18" charset="0"/>
              </a:rPr>
              <a:t> </a:t>
            </a:r>
            <a:r>
              <a:rPr lang="zh-CN" altLang="en-US" sz="2800" b="1" dirty="0">
                <a:solidFill>
                  <a:schemeClr val="bg1"/>
                </a:solidFill>
                <a:latin typeface="华文楷体"/>
                <a:ea typeface="华文楷体"/>
                <a:cs typeface="Times New Roman" pitchFamily="18" charset="0"/>
              </a:rPr>
              <a:t>■ </a:t>
            </a:r>
            <a:r>
              <a:rPr lang="zh-CN" altLang="en-US" sz="3000" b="1" dirty="0">
                <a:solidFill>
                  <a:schemeClr val="bg1"/>
                </a:solidFill>
                <a:latin typeface="微软雅黑" pitchFamily="34" charset="-122"/>
                <a:ea typeface="微软雅黑" pitchFamily="34" charset="-122"/>
              </a:rPr>
              <a:t>产生较强的协同、辐射、带动、孵化</a:t>
            </a:r>
            <a:r>
              <a:rPr lang="zh-CN" altLang="en-US" sz="3000" b="1" dirty="0" smtClean="0">
                <a:solidFill>
                  <a:schemeClr val="bg1"/>
                </a:solidFill>
                <a:latin typeface="微软雅黑" pitchFamily="34" charset="-122"/>
                <a:ea typeface="微软雅黑" pitchFamily="34" charset="-122"/>
              </a:rPr>
              <a:t>作用</a:t>
            </a:r>
            <a:endParaRPr lang="zh-CN" altLang="en-US" sz="3200" b="1" dirty="0">
              <a:solidFill>
                <a:schemeClr val="bg1"/>
              </a:solidFill>
              <a:latin typeface="微软雅黑" pitchFamily="34" charset="-122"/>
              <a:ea typeface="微软雅黑" pitchFamily="34" charset="-122"/>
            </a:endParaRPr>
          </a:p>
        </p:txBody>
      </p:sp>
      <p:pic>
        <p:nvPicPr>
          <p:cNvPr id="30" name="图片 29" descr="1111.jpg"/>
          <p:cNvPicPr>
            <a:picLocks noChangeAspect="1"/>
          </p:cNvPicPr>
          <p:nvPr/>
        </p:nvPicPr>
        <p:blipFill>
          <a:blip r:embed="rId3" cstate="print"/>
          <a:srcRect/>
          <a:stretch>
            <a:fillRect/>
          </a:stretch>
        </p:blipFill>
        <p:spPr bwMode="auto">
          <a:xfrm>
            <a:off x="8080794" y="260648"/>
            <a:ext cx="739678" cy="750381"/>
          </a:xfrm>
          <a:prstGeom prst="ellipse">
            <a:avLst/>
          </a:prstGeom>
          <a:noFill/>
          <a:ln w="9525">
            <a:noFill/>
            <a:miter lim="800000"/>
            <a:headEnd/>
            <a:tailEnd/>
          </a:ln>
        </p:spPr>
      </p:pic>
      <p:sp>
        <p:nvSpPr>
          <p:cNvPr id="12" name="矩形 11"/>
          <p:cNvSpPr/>
          <p:nvPr/>
        </p:nvSpPr>
        <p:spPr>
          <a:xfrm>
            <a:off x="395288" y="4797152"/>
            <a:ext cx="8497887" cy="143986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矩形 12"/>
          <p:cNvSpPr/>
          <p:nvPr/>
        </p:nvSpPr>
        <p:spPr>
          <a:xfrm>
            <a:off x="179388" y="1412776"/>
            <a:ext cx="8713787" cy="3176587"/>
          </a:xfrm>
          <a:prstGeom prst="rect">
            <a:avLst/>
          </a:prstGeom>
        </p:spPr>
        <p:txBody>
          <a:bodyPr>
            <a:spAutoFit/>
          </a:bodyPr>
          <a:lstStyle/>
          <a:p>
            <a:pPr fontAlgn="auto">
              <a:lnSpc>
                <a:spcPts val="4100"/>
              </a:lnSpc>
              <a:spcBef>
                <a:spcPts val="0"/>
              </a:spcBef>
              <a:spcAft>
                <a:spcPts val="0"/>
              </a:spcAft>
              <a:defRPr/>
            </a:pPr>
            <a:r>
              <a:rPr lang="zh-CN" altLang="en-US" sz="2400" b="1" dirty="0">
                <a:solidFill>
                  <a:srgbClr val="C00000"/>
                </a:solidFill>
                <a:latin typeface="华文楷体" pitchFamily="2" charset="-122"/>
                <a:ea typeface="华文楷体" pitchFamily="2" charset="-122"/>
              </a:rPr>
              <a:t>●</a:t>
            </a:r>
            <a:r>
              <a:rPr lang="zh-CN" altLang="en-US" sz="2000" b="1" dirty="0">
                <a:solidFill>
                  <a:schemeClr val="tx1">
                    <a:lumMod val="95000"/>
                    <a:lumOff val="5000"/>
                  </a:schemeClr>
                </a:solidFill>
                <a:latin typeface="微软雅黑" pitchFamily="34" charset="-122"/>
                <a:ea typeface="微软雅黑" pitchFamily="34" charset="-122"/>
              </a:rPr>
              <a:t>发起成立国内第一家干细胞领域的技术联盟“广州干细胞与 再生医学技术 </a:t>
            </a:r>
            <a:endParaRPr lang="en-US" altLang="zh-CN" sz="2000" b="1" dirty="0">
              <a:solidFill>
                <a:schemeClr val="tx1">
                  <a:lumMod val="95000"/>
                  <a:lumOff val="5000"/>
                </a:schemeClr>
              </a:solidFill>
              <a:latin typeface="微软雅黑" pitchFamily="34" charset="-122"/>
              <a:ea typeface="微软雅黑" pitchFamily="34" charset="-122"/>
            </a:endParaRPr>
          </a:p>
          <a:p>
            <a:pPr fontAlgn="auto">
              <a:lnSpc>
                <a:spcPts val="4100"/>
              </a:lnSpc>
              <a:spcBef>
                <a:spcPts val="0"/>
              </a:spcBef>
              <a:spcAft>
                <a:spcPts val="0"/>
              </a:spcAft>
              <a:defRPr/>
            </a:pPr>
            <a:r>
              <a:rPr lang="en-US" altLang="zh-CN" sz="2000" b="1" dirty="0">
                <a:solidFill>
                  <a:schemeClr val="tx1">
                    <a:lumMod val="95000"/>
                    <a:lumOff val="5000"/>
                  </a:schemeClr>
                </a:solidFill>
                <a:latin typeface="微软雅黑" pitchFamily="34" charset="-122"/>
                <a:ea typeface="微软雅黑" pitchFamily="34" charset="-122"/>
              </a:rPr>
              <a:t>    </a:t>
            </a:r>
            <a:r>
              <a:rPr lang="zh-CN" altLang="en-US" sz="2000" b="1" dirty="0">
                <a:solidFill>
                  <a:schemeClr val="tx1">
                    <a:lumMod val="95000"/>
                    <a:lumOff val="5000"/>
                  </a:schemeClr>
                </a:solidFill>
                <a:latin typeface="微软雅黑" pitchFamily="34" charset="-122"/>
                <a:ea typeface="微软雅黑" pitchFamily="34" charset="-122"/>
              </a:rPr>
              <a:t>联盟”</a:t>
            </a:r>
            <a:endParaRPr lang="en-US" altLang="zh-CN" sz="900" b="1" dirty="0">
              <a:solidFill>
                <a:schemeClr val="tx1">
                  <a:lumMod val="95000"/>
                  <a:lumOff val="5000"/>
                </a:schemeClr>
              </a:solidFill>
              <a:latin typeface="微软雅黑" pitchFamily="34" charset="-122"/>
              <a:ea typeface="微软雅黑" pitchFamily="34" charset="-122"/>
            </a:endParaRPr>
          </a:p>
          <a:p>
            <a:pPr fontAlgn="auto">
              <a:lnSpc>
                <a:spcPts val="4100"/>
              </a:lnSpc>
              <a:spcBef>
                <a:spcPts val="0"/>
              </a:spcBef>
              <a:spcAft>
                <a:spcPts val="0"/>
              </a:spcAft>
              <a:defRPr/>
            </a:pPr>
            <a:r>
              <a:rPr lang="zh-CN" altLang="en-US" sz="3600" b="1" dirty="0">
                <a:solidFill>
                  <a:srgbClr val="C00000"/>
                </a:solidFill>
                <a:latin typeface="微软雅黑" pitchFamily="34" charset="-122"/>
                <a:ea typeface="微软雅黑" pitchFamily="34" charset="-122"/>
              </a:rPr>
              <a:t>●</a:t>
            </a:r>
            <a:r>
              <a:rPr lang="zh-CN" altLang="en-US" sz="2000" b="1" dirty="0">
                <a:solidFill>
                  <a:schemeClr val="tx1">
                    <a:lumMod val="95000"/>
                    <a:lumOff val="5000"/>
                  </a:schemeClr>
                </a:solidFill>
                <a:latin typeface="微软雅黑" pitchFamily="34" charset="-122"/>
                <a:ea typeface="微软雅黑" pitchFamily="34" charset="-122"/>
              </a:rPr>
              <a:t>牵头成立“干细胞与再生医学产业技术创新战略联盟”</a:t>
            </a:r>
            <a:endParaRPr lang="en-US" altLang="zh-CN" sz="2000" b="1" dirty="0">
              <a:solidFill>
                <a:schemeClr val="tx1">
                  <a:lumMod val="95000"/>
                  <a:lumOff val="5000"/>
                </a:schemeClr>
              </a:solidFill>
              <a:latin typeface="微软雅黑" pitchFamily="34" charset="-122"/>
              <a:ea typeface="微软雅黑" pitchFamily="34" charset="-122"/>
            </a:endParaRPr>
          </a:p>
          <a:p>
            <a:pPr fontAlgn="auto">
              <a:lnSpc>
                <a:spcPts val="4100"/>
              </a:lnSpc>
              <a:spcBef>
                <a:spcPts val="0"/>
              </a:spcBef>
              <a:spcAft>
                <a:spcPts val="0"/>
              </a:spcAft>
              <a:defRPr/>
            </a:pPr>
            <a:r>
              <a:rPr lang="zh-CN" altLang="en-US" sz="3600" b="1" dirty="0">
                <a:solidFill>
                  <a:srgbClr val="C00000"/>
                </a:solidFill>
                <a:latin typeface="微软雅黑" pitchFamily="34" charset="-122"/>
                <a:ea typeface="微软雅黑" pitchFamily="34" charset="-122"/>
              </a:rPr>
              <a:t>●</a:t>
            </a:r>
            <a:r>
              <a:rPr lang="zh-CN" altLang="en-US" sz="2000" b="1" dirty="0">
                <a:solidFill>
                  <a:schemeClr val="tx1">
                    <a:lumMod val="95000"/>
                    <a:lumOff val="5000"/>
                  </a:schemeClr>
                </a:solidFill>
                <a:latin typeface="微软雅黑" pitchFamily="34" charset="-122"/>
                <a:ea typeface="微软雅黑" pitchFamily="34" charset="-122"/>
              </a:rPr>
              <a:t>牵头建立了广州生命科学大型仪器平台，为中山大学、华南农业大学等数</a:t>
            </a:r>
            <a:endParaRPr lang="en-US" altLang="zh-CN" sz="2000" b="1" dirty="0">
              <a:solidFill>
                <a:schemeClr val="tx1">
                  <a:lumMod val="95000"/>
                  <a:lumOff val="5000"/>
                </a:schemeClr>
              </a:solidFill>
              <a:latin typeface="微软雅黑" pitchFamily="34" charset="-122"/>
              <a:ea typeface="微软雅黑" pitchFamily="34" charset="-122"/>
            </a:endParaRPr>
          </a:p>
          <a:p>
            <a:pPr fontAlgn="auto">
              <a:lnSpc>
                <a:spcPts val="4100"/>
              </a:lnSpc>
              <a:spcBef>
                <a:spcPts val="0"/>
              </a:spcBef>
              <a:spcAft>
                <a:spcPts val="0"/>
              </a:spcAft>
              <a:defRPr/>
            </a:pPr>
            <a:r>
              <a:rPr lang="en-US" altLang="zh-CN" sz="2000" b="1" dirty="0">
                <a:solidFill>
                  <a:schemeClr val="tx1">
                    <a:lumMod val="95000"/>
                    <a:lumOff val="5000"/>
                  </a:schemeClr>
                </a:solidFill>
                <a:latin typeface="微软雅黑" pitchFamily="34" charset="-122"/>
                <a:ea typeface="微软雅黑" pitchFamily="34" charset="-122"/>
              </a:rPr>
              <a:t>   </a:t>
            </a:r>
            <a:r>
              <a:rPr lang="zh-CN" altLang="en-US" sz="2000" b="1" dirty="0">
                <a:solidFill>
                  <a:schemeClr val="tx1">
                    <a:lumMod val="95000"/>
                    <a:lumOff val="5000"/>
                  </a:schemeClr>
                </a:solidFill>
                <a:latin typeface="微软雅黑" pitchFamily="34" charset="-122"/>
                <a:ea typeface="微软雅黑" pitchFamily="34" charset="-122"/>
              </a:rPr>
              <a:t>十家地方高校、科研单位及高新技术企业提供技术支持与服务，累计合同</a:t>
            </a:r>
            <a:endParaRPr lang="en-US" altLang="zh-CN" sz="2000" b="1" dirty="0">
              <a:solidFill>
                <a:schemeClr val="tx1">
                  <a:lumMod val="95000"/>
                  <a:lumOff val="5000"/>
                </a:schemeClr>
              </a:solidFill>
              <a:latin typeface="微软雅黑" pitchFamily="34" charset="-122"/>
              <a:ea typeface="微软雅黑" pitchFamily="34" charset="-122"/>
            </a:endParaRPr>
          </a:p>
          <a:p>
            <a:pPr fontAlgn="auto">
              <a:lnSpc>
                <a:spcPts val="4100"/>
              </a:lnSpc>
              <a:spcBef>
                <a:spcPts val="0"/>
              </a:spcBef>
              <a:spcAft>
                <a:spcPts val="0"/>
              </a:spcAft>
              <a:defRPr/>
            </a:pPr>
            <a:r>
              <a:rPr lang="en-US" altLang="zh-CN" sz="2000" b="1" dirty="0">
                <a:solidFill>
                  <a:schemeClr val="tx1">
                    <a:lumMod val="95000"/>
                    <a:lumOff val="5000"/>
                  </a:schemeClr>
                </a:solidFill>
                <a:latin typeface="微软雅黑" pitchFamily="34" charset="-122"/>
                <a:ea typeface="微软雅黑" pitchFamily="34" charset="-122"/>
              </a:rPr>
              <a:t>    </a:t>
            </a:r>
            <a:r>
              <a:rPr lang="zh-CN" altLang="en-US" sz="2000" b="1" dirty="0">
                <a:solidFill>
                  <a:schemeClr val="tx1">
                    <a:lumMod val="95000"/>
                    <a:lumOff val="5000"/>
                  </a:schemeClr>
                </a:solidFill>
                <a:latin typeface="微软雅黑" pitchFamily="34" charset="-122"/>
                <a:ea typeface="微软雅黑" pitchFamily="34" charset="-122"/>
              </a:rPr>
              <a:t>经费近</a:t>
            </a:r>
            <a:r>
              <a:rPr lang="en-US" altLang="zh-CN" sz="2000" b="1" dirty="0">
                <a:solidFill>
                  <a:schemeClr val="tx1">
                    <a:lumMod val="95000"/>
                    <a:lumOff val="5000"/>
                  </a:schemeClr>
                </a:solidFill>
                <a:latin typeface="微软雅黑" pitchFamily="34" charset="-122"/>
                <a:ea typeface="微软雅黑" pitchFamily="34" charset="-122"/>
              </a:rPr>
              <a:t>3000</a:t>
            </a:r>
            <a:r>
              <a:rPr lang="zh-CN" altLang="en-US" sz="2000" b="1" dirty="0">
                <a:solidFill>
                  <a:schemeClr val="tx1">
                    <a:lumMod val="95000"/>
                    <a:lumOff val="5000"/>
                  </a:schemeClr>
                </a:solidFill>
                <a:latin typeface="微软雅黑" pitchFamily="34" charset="-122"/>
                <a:ea typeface="微软雅黑" pitchFamily="34" charset="-122"/>
              </a:rPr>
              <a:t>万元。</a:t>
            </a:r>
            <a:endParaRPr lang="en-US" altLang="zh-CN" sz="2000" b="1" dirty="0">
              <a:solidFill>
                <a:schemeClr val="tx1">
                  <a:lumMod val="95000"/>
                  <a:lumOff val="5000"/>
                </a:schemeClr>
              </a:solidFill>
              <a:latin typeface="微软雅黑" pitchFamily="34" charset="-122"/>
              <a:ea typeface="微软雅黑" pitchFamily="34" charset="-122"/>
            </a:endParaRPr>
          </a:p>
        </p:txBody>
      </p:sp>
      <p:pic>
        <p:nvPicPr>
          <p:cNvPr id="53254" name="Picture 19" descr="http://t2.baidu.com/it/u=1307358737,2603472743&amp;fm=52&amp;gp=0.jpg"/>
          <p:cNvPicPr>
            <a:picLocks noChangeAspect="1" noChangeArrowheads="1"/>
          </p:cNvPicPr>
          <p:nvPr/>
        </p:nvPicPr>
        <p:blipFill>
          <a:blip r:embed="rId4" cstate="print"/>
          <a:srcRect/>
          <a:stretch>
            <a:fillRect/>
          </a:stretch>
        </p:blipFill>
        <p:spPr bwMode="auto">
          <a:xfrm>
            <a:off x="3635375" y="5194300"/>
            <a:ext cx="1296988" cy="915988"/>
          </a:xfrm>
          <a:prstGeom prst="rect">
            <a:avLst/>
          </a:prstGeom>
          <a:noFill/>
          <a:ln w="9525">
            <a:noFill/>
            <a:miter lim="800000"/>
            <a:headEnd/>
            <a:tailEnd/>
          </a:ln>
        </p:spPr>
      </p:pic>
      <p:pic>
        <p:nvPicPr>
          <p:cNvPr id="53255" name="Picture 7" descr="http://t2.baidu.com/it/u=1939835474,2671662099&amp;fm=52&amp;gp=0.jpg"/>
          <p:cNvPicPr>
            <a:picLocks noChangeAspect="1" noChangeArrowheads="1"/>
          </p:cNvPicPr>
          <p:nvPr/>
        </p:nvPicPr>
        <p:blipFill>
          <a:blip r:embed="rId5" cstate="print"/>
          <a:srcRect/>
          <a:stretch>
            <a:fillRect/>
          </a:stretch>
        </p:blipFill>
        <p:spPr bwMode="auto">
          <a:xfrm>
            <a:off x="611188" y="5732463"/>
            <a:ext cx="1795462" cy="384175"/>
          </a:xfrm>
          <a:prstGeom prst="rect">
            <a:avLst/>
          </a:prstGeom>
          <a:noFill/>
          <a:ln w="9525">
            <a:noFill/>
            <a:miter lim="800000"/>
            <a:headEnd/>
            <a:tailEnd/>
          </a:ln>
        </p:spPr>
      </p:pic>
      <p:pic>
        <p:nvPicPr>
          <p:cNvPr id="53256" name="Picture 17" descr="http://t3.baidu.com/it/u=980886504,3177601112&amp;fm=52&amp;gp=0.jpg"/>
          <p:cNvPicPr>
            <a:picLocks noChangeAspect="1" noChangeArrowheads="1"/>
          </p:cNvPicPr>
          <p:nvPr/>
        </p:nvPicPr>
        <p:blipFill>
          <a:blip r:embed="rId6" cstate="print"/>
          <a:srcRect/>
          <a:stretch>
            <a:fillRect/>
          </a:stretch>
        </p:blipFill>
        <p:spPr bwMode="auto">
          <a:xfrm>
            <a:off x="6300788" y="5300663"/>
            <a:ext cx="1079500" cy="655637"/>
          </a:xfrm>
          <a:prstGeom prst="rect">
            <a:avLst/>
          </a:prstGeom>
          <a:noFill/>
          <a:ln w="9525">
            <a:noFill/>
            <a:miter lim="800000"/>
            <a:headEnd/>
            <a:tailEnd/>
          </a:ln>
        </p:spPr>
      </p:pic>
      <p:pic>
        <p:nvPicPr>
          <p:cNvPr id="17" name="Picture 5" descr="http://www.yc38.com/sgweb/uploadfile/2010/1127/20101127113713744.gif"/>
          <p:cNvPicPr>
            <a:picLocks noChangeAspect="1" noChangeArrowheads="1"/>
          </p:cNvPicPr>
          <p:nvPr/>
        </p:nvPicPr>
        <p:blipFill>
          <a:blip r:embed="rId7" cstate="print"/>
          <a:srcRect/>
          <a:stretch>
            <a:fillRect/>
          </a:stretch>
        </p:blipFill>
        <p:spPr bwMode="auto">
          <a:xfrm>
            <a:off x="7740650" y="5373688"/>
            <a:ext cx="719138" cy="496887"/>
          </a:xfrm>
          <a:prstGeom prst="rect">
            <a:avLst/>
          </a:prstGeom>
          <a:noFill/>
          <a:ln>
            <a:solidFill>
              <a:schemeClr val="bg2">
                <a:lumMod val="50000"/>
              </a:schemeClr>
            </a:solidFill>
          </a:ln>
        </p:spPr>
      </p:pic>
      <p:pic>
        <p:nvPicPr>
          <p:cNvPr id="53258" name="Picture 10" descr="http://t2.baidu.com/it/u=3604772098,1953110086&amp;fm=23&amp;gp=0.jpg"/>
          <p:cNvPicPr>
            <a:picLocks noChangeAspect="1" noChangeArrowheads="1"/>
          </p:cNvPicPr>
          <p:nvPr/>
        </p:nvPicPr>
        <p:blipFill>
          <a:blip r:embed="rId8" cstate="print"/>
          <a:srcRect/>
          <a:stretch>
            <a:fillRect/>
          </a:stretch>
        </p:blipFill>
        <p:spPr bwMode="auto">
          <a:xfrm>
            <a:off x="2627313" y="5300663"/>
            <a:ext cx="950912" cy="604837"/>
          </a:xfrm>
          <a:prstGeom prst="rect">
            <a:avLst/>
          </a:prstGeom>
          <a:noFill/>
          <a:ln w="9525">
            <a:noFill/>
            <a:miter lim="800000"/>
            <a:headEnd/>
            <a:tailEnd/>
          </a:ln>
        </p:spPr>
      </p:pic>
      <p:pic>
        <p:nvPicPr>
          <p:cNvPr id="53259" name="Picture 14" descr="http://t3.baidu.com/it/u=3654981595,3130708856&amp;fm=11&amp;gp=0.jpg"/>
          <p:cNvPicPr>
            <a:picLocks noChangeAspect="1" noChangeArrowheads="1"/>
          </p:cNvPicPr>
          <p:nvPr/>
        </p:nvPicPr>
        <p:blipFill>
          <a:blip r:embed="rId9" cstate="print"/>
          <a:srcRect/>
          <a:stretch>
            <a:fillRect/>
          </a:stretch>
        </p:blipFill>
        <p:spPr bwMode="auto">
          <a:xfrm>
            <a:off x="4932363" y="5300663"/>
            <a:ext cx="1368425" cy="620712"/>
          </a:xfrm>
          <a:prstGeom prst="rect">
            <a:avLst/>
          </a:prstGeom>
          <a:noFill/>
          <a:ln w="9525">
            <a:noFill/>
            <a:miter lim="800000"/>
            <a:headEnd/>
            <a:tailEnd/>
          </a:ln>
        </p:spPr>
      </p:pic>
      <p:pic>
        <p:nvPicPr>
          <p:cNvPr id="53260" name="Picture 27" descr="http://t1.baidu.com/it/u=3346310926,2627989554&amp;fm=52&amp;gp=0.jpg"/>
          <p:cNvPicPr>
            <a:picLocks noChangeAspect="1" noChangeArrowheads="1"/>
          </p:cNvPicPr>
          <p:nvPr/>
        </p:nvPicPr>
        <p:blipFill>
          <a:blip r:embed="rId10" cstate="print"/>
          <a:srcRect/>
          <a:stretch>
            <a:fillRect/>
          </a:stretch>
        </p:blipFill>
        <p:spPr bwMode="auto">
          <a:xfrm>
            <a:off x="684213" y="5013325"/>
            <a:ext cx="855662" cy="5175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
          <p:cNvSpPr>
            <a:spLocks noChangeArrowheads="1"/>
          </p:cNvSpPr>
          <p:nvPr/>
        </p:nvSpPr>
        <p:spPr bwMode="auto">
          <a:xfrm>
            <a:off x="539552" y="4509120"/>
            <a:ext cx="9793088" cy="1538883"/>
          </a:xfrm>
          <a:prstGeom prst="rect">
            <a:avLst/>
          </a:prstGeom>
          <a:noFill/>
          <a:ln>
            <a:noFill/>
          </a:ln>
          <a:extLst/>
        </p:spPr>
        <p:txBody>
          <a:bodyPr wrap="square">
            <a:spAutoFit/>
          </a:bodyPr>
          <a:lstStyle/>
          <a:p>
            <a:r>
              <a:rPr lang="en-US" altLang="zh-CN" sz="3200" b="1" dirty="0" smtClean="0">
                <a:solidFill>
                  <a:srgbClr val="00AEEF"/>
                </a:solidFill>
                <a:latin typeface="微软雅黑" pitchFamily="34" charset="-122"/>
                <a:ea typeface="微软雅黑" pitchFamily="34" charset="-122"/>
              </a:rPr>
              <a:t> </a:t>
            </a:r>
            <a:endParaRPr lang="zh-CN" altLang="en-US" sz="3200" b="1" dirty="0" smtClean="0">
              <a:solidFill>
                <a:srgbClr val="00AEEF"/>
              </a:solidFill>
              <a:latin typeface="微软雅黑" pitchFamily="34" charset="-122"/>
              <a:ea typeface="微软雅黑" pitchFamily="34" charset="-122"/>
            </a:endParaRPr>
          </a:p>
          <a:p>
            <a:endParaRPr lang="zh-CN" altLang="en-US" sz="3000" b="1" dirty="0" smtClean="0">
              <a:solidFill>
                <a:srgbClr val="00AEEF"/>
              </a:solidFill>
              <a:latin typeface="微软雅黑" pitchFamily="34" charset="-122"/>
              <a:ea typeface="微软雅黑" pitchFamily="34" charset="-122"/>
            </a:endParaRPr>
          </a:p>
          <a:p>
            <a:endParaRPr lang="zh-CN" altLang="en-US" sz="3200" b="1" dirty="0" smtClean="0">
              <a:solidFill>
                <a:srgbClr val="575556"/>
              </a:solidFill>
              <a:latin typeface="微软雅黑" pitchFamily="34" charset="-122"/>
              <a:ea typeface="微软雅黑" pitchFamily="34" charset="-122"/>
            </a:endParaRPr>
          </a:p>
        </p:txBody>
      </p:sp>
      <p:sp>
        <p:nvSpPr>
          <p:cNvPr id="19" name="TextBox 18"/>
          <p:cNvSpPr txBox="1"/>
          <p:nvPr/>
        </p:nvSpPr>
        <p:spPr>
          <a:xfrm>
            <a:off x="179512" y="1470843"/>
            <a:ext cx="8640960" cy="2523768"/>
          </a:xfrm>
          <a:prstGeom prst="rect">
            <a:avLst/>
          </a:prstGeom>
          <a:noFill/>
        </p:spPr>
        <p:txBody>
          <a:bodyPr wrap="square" rtlCol="0">
            <a:spAutoFit/>
          </a:bodyPr>
          <a:lstStyle/>
          <a:p>
            <a:pPr marL="285750" indent="-285750" algn="just"/>
            <a:r>
              <a:rPr lang="en-US" altLang="zh-CN" sz="2400" dirty="0" smtClean="0">
                <a:solidFill>
                  <a:srgbClr val="C00000"/>
                </a:solidFill>
                <a:latin typeface="Arial Black" pitchFamily="34" charset="0"/>
                <a:sym typeface="Arial Black" pitchFamily="34" charset="0"/>
              </a:rPr>
              <a:t>■ </a:t>
            </a:r>
            <a:r>
              <a:rPr lang="zh-CN" altLang="zh-CN" sz="2200" dirty="0" smtClean="0">
                <a:latin typeface="华文楷体" pitchFamily="2" charset="-122"/>
                <a:ea typeface="华文楷体" pitchFamily="2" charset="-122"/>
              </a:rPr>
              <a:t>一期工程总建筑面积</a:t>
            </a:r>
            <a:r>
              <a:rPr lang="en-US" altLang="zh-CN" sz="2200" dirty="0" smtClean="0">
                <a:latin typeface="华文楷体" pitchFamily="2" charset="-122"/>
                <a:ea typeface="华文楷体" pitchFamily="2" charset="-122"/>
              </a:rPr>
              <a:t>40000</a:t>
            </a:r>
            <a:r>
              <a:rPr lang="zh-CN" altLang="zh-CN" sz="2200" dirty="0" smtClean="0">
                <a:latin typeface="华文楷体" pitchFamily="2" charset="-122"/>
                <a:ea typeface="华文楷体" pitchFamily="2" charset="-122"/>
              </a:rPr>
              <a:t>平方米</a:t>
            </a:r>
            <a:r>
              <a:rPr lang="zh-CN" altLang="en-US" sz="2200" dirty="0" smtClean="0">
                <a:latin typeface="华文楷体" pitchFamily="2" charset="-122"/>
                <a:ea typeface="华文楷体" pitchFamily="2" charset="-122"/>
              </a:rPr>
              <a:t>，</a:t>
            </a:r>
            <a:r>
              <a:rPr lang="zh-CN" altLang="zh-CN" sz="2200" dirty="0" smtClean="0">
                <a:latin typeface="华文楷体" pitchFamily="2" charset="-122"/>
                <a:ea typeface="华文楷体" pitchFamily="2" charset="-122"/>
              </a:rPr>
              <a:t>建成了可容纳</a:t>
            </a:r>
            <a:r>
              <a:rPr lang="en-US" altLang="zh-CN" sz="2200" dirty="0" smtClean="0">
                <a:latin typeface="华文楷体" pitchFamily="2" charset="-122"/>
                <a:ea typeface="华文楷体" pitchFamily="2" charset="-122"/>
              </a:rPr>
              <a:t>40</a:t>
            </a:r>
            <a:r>
              <a:rPr lang="zh-CN" altLang="zh-CN" sz="2200" dirty="0" smtClean="0">
                <a:latin typeface="华文楷体" pitchFamily="2" charset="-122"/>
                <a:ea typeface="华文楷体" pitchFamily="2" charset="-122"/>
              </a:rPr>
              <a:t>多个科研团队的生物实验大楼、化学实验楼等科研基础设施，以及包括动物实验中心、公用仪器中心等集实验、办公为一体的完善的科研环境</a:t>
            </a:r>
            <a:r>
              <a:rPr lang="zh-CN" altLang="en-US" sz="2200" dirty="0" smtClean="0">
                <a:latin typeface="华文楷体" pitchFamily="2" charset="-122"/>
                <a:ea typeface="华文楷体" pitchFamily="2" charset="-122"/>
              </a:rPr>
              <a:t>。</a:t>
            </a:r>
            <a:endParaRPr lang="en-US" altLang="zh-CN" sz="2200" dirty="0" smtClean="0">
              <a:latin typeface="华文楷体" pitchFamily="2" charset="-122"/>
              <a:ea typeface="华文楷体" pitchFamily="2" charset="-122"/>
            </a:endParaRPr>
          </a:p>
          <a:p>
            <a:pPr marL="285750" indent="-285750" algn="just">
              <a:buFont typeface="Arial" pitchFamily="34" charset="0"/>
              <a:buChar char="•"/>
            </a:pPr>
            <a:endParaRPr lang="en-US" altLang="zh-CN" sz="2200" dirty="0" smtClean="0">
              <a:latin typeface="华文楷体" pitchFamily="2" charset="-122"/>
              <a:ea typeface="华文楷体" pitchFamily="2" charset="-122"/>
            </a:endParaRPr>
          </a:p>
          <a:p>
            <a:pPr marL="285750" indent="-285750" algn="just"/>
            <a:r>
              <a:rPr lang="en-US" altLang="zh-CN" sz="2400" dirty="0" smtClean="0">
                <a:solidFill>
                  <a:srgbClr val="C00000"/>
                </a:solidFill>
                <a:latin typeface="华文楷体" pitchFamily="2" charset="-122"/>
                <a:ea typeface="华文楷体" pitchFamily="2" charset="-122"/>
                <a:sym typeface="Arial Black" pitchFamily="34" charset="0"/>
              </a:rPr>
              <a:t>■</a:t>
            </a:r>
            <a:r>
              <a:rPr lang="en-US" altLang="zh-CN" sz="2400" dirty="0" smtClean="0">
                <a:latin typeface="华文楷体" pitchFamily="2" charset="-122"/>
                <a:ea typeface="华文楷体" pitchFamily="2" charset="-122"/>
                <a:sym typeface="Arial Black" pitchFamily="34" charset="0"/>
              </a:rPr>
              <a:t> </a:t>
            </a:r>
            <a:r>
              <a:rPr lang="zh-CN" altLang="en-US" sz="2200" dirty="0" smtClean="0">
                <a:latin typeface="华文楷体" pitchFamily="2" charset="-122"/>
                <a:ea typeface="华文楷体" pitchFamily="2" charset="-122"/>
              </a:rPr>
              <a:t>继续稳步推进科研园区二期建设工程，研究生公寓已封顶，正在内部装修。</a:t>
            </a:r>
          </a:p>
          <a:p>
            <a:pPr marL="285750" indent="-285750" algn="just">
              <a:buFont typeface="Arial" pitchFamily="34" charset="0"/>
              <a:buChar char="•"/>
            </a:pPr>
            <a:endParaRPr lang="zh-CN" altLang="en-US" sz="2200" dirty="0">
              <a:latin typeface="华文楷体" pitchFamily="2" charset="-122"/>
              <a:ea typeface="华文楷体" pitchFamily="2" charset="-122"/>
            </a:endParaRPr>
          </a:p>
        </p:txBody>
      </p:sp>
      <p:sp>
        <p:nvSpPr>
          <p:cNvPr id="10" name="矩形 9"/>
          <p:cNvSpPr/>
          <p:nvPr/>
        </p:nvSpPr>
        <p:spPr>
          <a:xfrm>
            <a:off x="250825" y="188913"/>
            <a:ext cx="8642350" cy="10080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4"/>
          <p:cNvSpPr>
            <a:spLocks noChangeArrowheads="1"/>
          </p:cNvSpPr>
          <p:nvPr/>
        </p:nvSpPr>
        <p:spPr bwMode="auto">
          <a:xfrm>
            <a:off x="179512" y="476672"/>
            <a:ext cx="6335935" cy="1569660"/>
          </a:xfrm>
          <a:prstGeom prst="rect">
            <a:avLst/>
          </a:prstGeom>
          <a:noFill/>
          <a:ln w="9525">
            <a:noFill/>
            <a:miter lim="800000"/>
            <a:headEnd/>
            <a:tailEnd/>
          </a:ln>
        </p:spPr>
        <p:txBody>
          <a:bodyPr wrap="square">
            <a:spAutoFit/>
          </a:bodyPr>
          <a:lstStyle/>
          <a:p>
            <a:r>
              <a:rPr lang="zh-CN" altLang="en-US" sz="3200" b="1" dirty="0" smtClean="0">
                <a:solidFill>
                  <a:schemeClr val="bg1"/>
                </a:solidFill>
                <a:latin typeface="微软雅黑" pitchFamily="34" charset="-122"/>
                <a:ea typeface="微软雅黑" pitchFamily="34" charset="-122"/>
              </a:rPr>
              <a:t>  园区建设</a:t>
            </a:r>
          </a:p>
          <a:p>
            <a:endParaRPr lang="zh-CN" altLang="en-US" sz="3200" b="1" dirty="0" smtClean="0">
              <a:solidFill>
                <a:schemeClr val="bg1"/>
              </a:solidFill>
              <a:latin typeface="微软雅黑" pitchFamily="34" charset="-122"/>
              <a:ea typeface="微软雅黑" pitchFamily="34" charset="-122"/>
            </a:endParaRPr>
          </a:p>
          <a:p>
            <a:endParaRPr lang="zh-CN" altLang="en-US" sz="3200" b="1" dirty="0" smtClean="0">
              <a:solidFill>
                <a:schemeClr val="bg1"/>
              </a:solidFill>
              <a:latin typeface="微软雅黑" pitchFamily="34" charset="-122"/>
              <a:ea typeface="微软雅黑" pitchFamily="34" charset="-122"/>
            </a:endParaRPr>
          </a:p>
        </p:txBody>
      </p:sp>
      <p:pic>
        <p:nvPicPr>
          <p:cNvPr id="12" name="图片 11" descr="1111.jpg"/>
          <p:cNvPicPr>
            <a:picLocks noChangeAspect="1"/>
          </p:cNvPicPr>
          <p:nvPr/>
        </p:nvPicPr>
        <p:blipFill>
          <a:blip r:embed="rId3" cstate="print"/>
          <a:srcRect/>
          <a:stretch>
            <a:fillRect/>
          </a:stretch>
        </p:blipFill>
        <p:spPr bwMode="auto">
          <a:xfrm>
            <a:off x="8080794" y="332656"/>
            <a:ext cx="739678" cy="750381"/>
          </a:xfrm>
          <a:prstGeom prst="ellipse">
            <a:avLst/>
          </a:prstGeom>
          <a:noFill/>
          <a:ln w="9525">
            <a:noFill/>
            <a:miter lim="800000"/>
            <a:headEnd/>
            <a:tailEnd/>
          </a:ln>
        </p:spPr>
      </p:pic>
      <p:pic>
        <p:nvPicPr>
          <p:cNvPr id="148481" name="Picture 1" descr="H:\2014联欢会视频\Part 2：今日科院，硕果连连\中科院广州生物医药与健康研究院新科研园区全景，科研园区占地面积为64546平方米.jpg"/>
          <p:cNvPicPr>
            <a:picLocks noChangeAspect="1" noChangeArrowheads="1"/>
          </p:cNvPicPr>
          <p:nvPr/>
        </p:nvPicPr>
        <p:blipFill>
          <a:blip r:embed="rId4" cstate="print"/>
          <a:srcRect/>
          <a:stretch>
            <a:fillRect/>
          </a:stretch>
        </p:blipFill>
        <p:spPr bwMode="auto">
          <a:xfrm>
            <a:off x="395536" y="4005064"/>
            <a:ext cx="5040560" cy="2292051"/>
          </a:xfrm>
          <a:prstGeom prst="rect">
            <a:avLst/>
          </a:prstGeom>
          <a:ln>
            <a:noFill/>
          </a:ln>
          <a:effectLst>
            <a:outerShdw blurRad="292100" dist="139700" dir="2700000" algn="tl" rotWithShape="0">
              <a:srgbClr val="333333">
                <a:alpha val="65000"/>
              </a:srgbClr>
            </a:outerShdw>
          </a:effectLst>
        </p:spPr>
      </p:pic>
      <p:pic>
        <p:nvPicPr>
          <p:cNvPr id="9" name="Picture 3" descr="D:\好好工作\院情介绍ppt\2013\总结会议类\2013年园区建设图片\试桩2013.12.10.JPG"/>
          <p:cNvPicPr>
            <a:picLocks noChangeAspect="1" noChangeArrowheads="1"/>
          </p:cNvPicPr>
          <p:nvPr/>
        </p:nvPicPr>
        <p:blipFill>
          <a:blip r:embed="rId5" cstate="print">
            <a:lum bright="10000"/>
          </a:blip>
          <a:srcRect/>
          <a:stretch>
            <a:fillRect/>
          </a:stretch>
        </p:blipFill>
        <p:spPr bwMode="auto">
          <a:xfrm>
            <a:off x="5580112" y="4005064"/>
            <a:ext cx="3312368" cy="23044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6" descr="901.jpg"/>
          <p:cNvPicPr>
            <a:picLocks noChangeAspect="1"/>
          </p:cNvPicPr>
          <p:nvPr/>
        </p:nvPicPr>
        <p:blipFill>
          <a:blip r:embed="rId2" cstate="print"/>
          <a:srcRect/>
          <a:stretch>
            <a:fillRect/>
          </a:stretch>
        </p:blipFill>
        <p:spPr bwMode="auto">
          <a:xfrm>
            <a:off x="0" y="0"/>
            <a:ext cx="9144000" cy="6858001"/>
          </a:xfrm>
          <a:prstGeom prst="rect">
            <a:avLst/>
          </a:prstGeom>
          <a:noFill/>
          <a:ln w="9525">
            <a:noFill/>
            <a:miter lim="800000"/>
            <a:headEnd/>
            <a:tailEnd/>
          </a:ln>
        </p:spPr>
      </p:pic>
      <p:sp>
        <p:nvSpPr>
          <p:cNvPr id="5" name="TextBox 4"/>
          <p:cNvSpPr txBox="1"/>
          <p:nvPr/>
        </p:nvSpPr>
        <p:spPr>
          <a:xfrm>
            <a:off x="0" y="0"/>
            <a:ext cx="2160240" cy="461665"/>
          </a:xfrm>
          <a:prstGeom prst="rect">
            <a:avLst/>
          </a:prstGeom>
          <a:solidFill>
            <a:srgbClr val="B80000"/>
          </a:solidFill>
          <a:ln>
            <a:noFill/>
          </a:ln>
        </p:spPr>
        <p:txBody>
          <a:bodyPr wrap="square" rtlCol="0">
            <a:spAutoFit/>
          </a:bodyPr>
          <a:lstStyle/>
          <a:p>
            <a:r>
              <a:rPr lang="zh-CN" altLang="en-US" sz="2400" b="1" dirty="0" smtClean="0">
                <a:solidFill>
                  <a:srgbClr val="FFFF00"/>
                </a:solidFill>
                <a:latin typeface="微软雅黑" pitchFamily="34" charset="-122"/>
                <a:ea typeface="微软雅黑" pitchFamily="34" charset="-122"/>
              </a:rPr>
              <a:t>园区规划全貌</a:t>
            </a:r>
            <a:endParaRPr lang="zh-CN" altLang="en-US" sz="2400" b="1" dirty="0">
              <a:solidFill>
                <a:srgbClr val="FFFF00"/>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图片 7" descr="222.jpg"/>
          <p:cNvPicPr>
            <a:picLocks noChangeAspect="1"/>
          </p:cNvPicPr>
          <p:nvPr/>
        </p:nvPicPr>
        <p:blipFill>
          <a:blip r:embed="rId2" cstate="print"/>
          <a:srcRect/>
          <a:stretch>
            <a:fillRect/>
          </a:stretch>
        </p:blipFill>
        <p:spPr bwMode="auto">
          <a:xfrm>
            <a:off x="395288" y="452438"/>
            <a:ext cx="4824412" cy="673100"/>
          </a:xfrm>
          <a:prstGeom prst="rect">
            <a:avLst/>
          </a:prstGeom>
          <a:noFill/>
          <a:ln w="9525">
            <a:noFill/>
            <a:miter lim="800000"/>
            <a:headEnd/>
            <a:tailEnd/>
          </a:ln>
        </p:spPr>
      </p:pic>
      <p:pic>
        <p:nvPicPr>
          <p:cNvPr id="66562" name="图片 7" descr="合成1.jpg"/>
          <p:cNvPicPr>
            <a:picLocks noChangeAspect="1"/>
          </p:cNvPicPr>
          <p:nvPr/>
        </p:nvPicPr>
        <p:blipFill>
          <a:blip r:embed="rId3" cstate="print"/>
          <a:srcRect/>
          <a:stretch>
            <a:fillRect/>
          </a:stretch>
        </p:blipFill>
        <p:spPr bwMode="auto">
          <a:xfrm>
            <a:off x="6732588" y="1557338"/>
            <a:ext cx="1958975" cy="919162"/>
          </a:xfrm>
          <a:prstGeom prst="rect">
            <a:avLst/>
          </a:prstGeom>
          <a:noFill/>
          <a:ln w="9525">
            <a:noFill/>
            <a:miter lim="800000"/>
            <a:headEnd/>
            <a:tailEnd/>
          </a:ln>
        </p:spPr>
      </p:pic>
      <p:pic>
        <p:nvPicPr>
          <p:cNvPr id="66563" name="图片 9" descr="YY4H6273.jpg"/>
          <p:cNvPicPr>
            <a:picLocks noChangeAspect="1"/>
          </p:cNvPicPr>
          <p:nvPr/>
        </p:nvPicPr>
        <p:blipFill>
          <a:blip r:embed="rId4" cstate="print"/>
          <a:srcRect/>
          <a:stretch>
            <a:fillRect/>
          </a:stretch>
        </p:blipFill>
        <p:spPr bwMode="auto">
          <a:xfrm>
            <a:off x="6732588" y="2312988"/>
            <a:ext cx="1958975" cy="1547812"/>
          </a:xfrm>
          <a:prstGeom prst="rect">
            <a:avLst/>
          </a:prstGeom>
          <a:noFill/>
          <a:ln w="9525">
            <a:noFill/>
            <a:miter lim="800000"/>
            <a:headEnd/>
            <a:tailEnd/>
          </a:ln>
        </p:spPr>
      </p:pic>
      <p:pic>
        <p:nvPicPr>
          <p:cNvPr id="66564" name="图片 11" descr="YY4H6338.jpg"/>
          <p:cNvPicPr>
            <a:picLocks noChangeAspect="1"/>
          </p:cNvPicPr>
          <p:nvPr/>
        </p:nvPicPr>
        <p:blipFill>
          <a:blip r:embed="rId5" cstate="print"/>
          <a:srcRect/>
          <a:stretch>
            <a:fillRect/>
          </a:stretch>
        </p:blipFill>
        <p:spPr bwMode="auto">
          <a:xfrm>
            <a:off x="6716713" y="3795713"/>
            <a:ext cx="1958975" cy="1347787"/>
          </a:xfrm>
          <a:prstGeom prst="rect">
            <a:avLst/>
          </a:prstGeom>
          <a:noFill/>
          <a:ln w="9525">
            <a:noFill/>
            <a:miter lim="800000"/>
            <a:headEnd/>
            <a:tailEnd/>
          </a:ln>
        </p:spPr>
      </p:pic>
      <p:pic>
        <p:nvPicPr>
          <p:cNvPr id="66565" name="图片 14" descr="YY4H6386.jpg"/>
          <p:cNvPicPr>
            <a:picLocks noChangeAspect="1"/>
          </p:cNvPicPr>
          <p:nvPr/>
        </p:nvPicPr>
        <p:blipFill>
          <a:blip r:embed="rId6" cstate="print"/>
          <a:srcRect/>
          <a:stretch>
            <a:fillRect/>
          </a:stretch>
        </p:blipFill>
        <p:spPr bwMode="auto">
          <a:xfrm>
            <a:off x="6516688" y="5229225"/>
            <a:ext cx="2174875" cy="1460500"/>
          </a:xfrm>
          <a:prstGeom prst="rect">
            <a:avLst/>
          </a:prstGeom>
          <a:noFill/>
          <a:ln w="9525">
            <a:noFill/>
            <a:miter lim="800000"/>
            <a:headEnd/>
            <a:tailEnd/>
          </a:ln>
        </p:spPr>
      </p:pic>
      <p:pic>
        <p:nvPicPr>
          <p:cNvPr id="66566" name="图片 16" descr="YY4H6406.jpg"/>
          <p:cNvPicPr>
            <a:picLocks noChangeAspect="1"/>
          </p:cNvPicPr>
          <p:nvPr/>
        </p:nvPicPr>
        <p:blipFill>
          <a:blip r:embed="rId7" cstate="print"/>
          <a:srcRect/>
          <a:stretch>
            <a:fillRect/>
          </a:stretch>
        </p:blipFill>
        <p:spPr bwMode="auto">
          <a:xfrm>
            <a:off x="2411413" y="5229225"/>
            <a:ext cx="2176462" cy="1512888"/>
          </a:xfrm>
          <a:prstGeom prst="rect">
            <a:avLst/>
          </a:prstGeom>
          <a:noFill/>
          <a:ln w="9525">
            <a:noFill/>
            <a:miter lim="800000"/>
            <a:headEnd/>
            <a:tailEnd/>
          </a:ln>
        </p:spPr>
      </p:pic>
      <p:pic>
        <p:nvPicPr>
          <p:cNvPr id="66567" name="图片 18" descr="YY4H6430.jpg"/>
          <p:cNvPicPr>
            <a:picLocks noChangeAspect="1"/>
          </p:cNvPicPr>
          <p:nvPr/>
        </p:nvPicPr>
        <p:blipFill>
          <a:blip r:embed="rId8" cstate="print"/>
          <a:srcRect/>
          <a:stretch>
            <a:fillRect/>
          </a:stretch>
        </p:blipFill>
        <p:spPr bwMode="auto">
          <a:xfrm>
            <a:off x="4502150" y="5229225"/>
            <a:ext cx="2157413" cy="1489075"/>
          </a:xfrm>
          <a:prstGeom prst="rect">
            <a:avLst/>
          </a:prstGeom>
          <a:noFill/>
          <a:ln w="9525">
            <a:noFill/>
            <a:miter lim="800000"/>
            <a:headEnd/>
            <a:tailEnd/>
          </a:ln>
        </p:spPr>
      </p:pic>
      <p:sp>
        <p:nvSpPr>
          <p:cNvPr id="66568" name="Text Box 9"/>
          <p:cNvSpPr txBox="1">
            <a:spLocks noChangeArrowheads="1"/>
          </p:cNvSpPr>
          <p:nvPr/>
        </p:nvSpPr>
        <p:spPr bwMode="auto">
          <a:xfrm>
            <a:off x="2203500" y="2681655"/>
            <a:ext cx="2592288" cy="810478"/>
          </a:xfrm>
          <a:prstGeom prst="rect">
            <a:avLst/>
          </a:prstGeom>
          <a:noFill/>
          <a:ln w="9525" algn="ctr">
            <a:noFill/>
            <a:miter lim="800000"/>
            <a:headEnd/>
            <a:tailEnd/>
          </a:ln>
        </p:spPr>
        <p:txBody>
          <a:bodyPr wrap="square">
            <a:spAutoFit/>
          </a:bodyPr>
          <a:lstStyle/>
          <a:p>
            <a:pPr>
              <a:lnSpc>
                <a:spcPts val="5600"/>
              </a:lnSpc>
            </a:pPr>
            <a:r>
              <a:rPr kumimoji="1" lang="zh-CN" altLang="en-US" sz="6000" b="1" i="1" dirty="0" smtClean="0">
                <a:solidFill>
                  <a:srgbClr val="C00000"/>
                </a:solidFill>
                <a:latin typeface="微软雅黑" pitchFamily="34" charset="-122"/>
                <a:ea typeface="微软雅黑" pitchFamily="34" charset="-122"/>
              </a:rPr>
              <a:t>谢谢！</a:t>
            </a:r>
            <a:endParaRPr kumimoji="1" lang="zh-CN" altLang="en-US" sz="6000" b="1" i="1" dirty="0">
              <a:solidFill>
                <a:srgbClr val="C00000"/>
              </a:solidFill>
              <a:latin typeface="微软雅黑" pitchFamily="34" charset="-122"/>
              <a:ea typeface="微软雅黑" pitchFamily="34" charset="-122"/>
            </a:endParaRPr>
          </a:p>
        </p:txBody>
      </p:sp>
      <p:pic>
        <p:nvPicPr>
          <p:cNvPr id="66569" name="图片 6" descr="中科院广州生物医药与健康研.png"/>
          <p:cNvPicPr>
            <a:picLocks noChangeAspect="1"/>
          </p:cNvPicPr>
          <p:nvPr/>
        </p:nvPicPr>
        <p:blipFill>
          <a:blip r:embed="rId9" cstate="print"/>
          <a:srcRect l="41338" r="38187" b="42905"/>
          <a:stretch>
            <a:fillRect/>
          </a:stretch>
        </p:blipFill>
        <p:spPr bwMode="auto">
          <a:xfrm>
            <a:off x="7956550" y="476250"/>
            <a:ext cx="712788" cy="695325"/>
          </a:xfrm>
          <a:prstGeom prst="rect">
            <a:avLst/>
          </a:prstGeom>
          <a:noFill/>
          <a:ln w="9525">
            <a:noFill/>
            <a:miter lim="800000"/>
            <a:headEnd/>
            <a:tailEnd/>
          </a:ln>
        </p:spPr>
      </p:pic>
      <p:pic>
        <p:nvPicPr>
          <p:cNvPr id="66570" name="Picture 2" descr="H:\2014联欢会视频\Part 2：今日科院，硕果连连\爱院-王能青-蓝天下的事业.jpg"/>
          <p:cNvPicPr>
            <a:picLocks noChangeAspect="1" noChangeArrowheads="1"/>
          </p:cNvPicPr>
          <p:nvPr/>
        </p:nvPicPr>
        <p:blipFill>
          <a:blip r:embed="rId10" cstate="print"/>
          <a:srcRect/>
          <a:stretch>
            <a:fillRect/>
          </a:stretch>
        </p:blipFill>
        <p:spPr bwMode="auto">
          <a:xfrm>
            <a:off x="250825" y="5229225"/>
            <a:ext cx="2208213" cy="1484313"/>
          </a:xfrm>
          <a:prstGeom prst="rect">
            <a:avLst/>
          </a:prstGeom>
          <a:noFill/>
          <a:ln w="9525">
            <a:noFill/>
            <a:miter lim="800000"/>
            <a:headEnd/>
            <a:tailEnd/>
          </a:ln>
        </p:spPr>
      </p:pic>
    </p:spTree>
    <p:extLst>
      <p:ext uri="{BB962C8B-B14F-4D97-AF65-F5344CB8AC3E}">
        <p14:creationId xmlns:p14="http://schemas.microsoft.com/office/powerpoint/2010/main" val="95047236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50825" y="115888"/>
            <a:ext cx="8642350" cy="1008062"/>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6386" name="组合 31"/>
          <p:cNvGrpSpPr>
            <a:grpSpLocks/>
          </p:cNvGrpSpPr>
          <p:nvPr/>
        </p:nvGrpSpPr>
        <p:grpSpPr bwMode="auto">
          <a:xfrm>
            <a:off x="412750" y="260350"/>
            <a:ext cx="8551863" cy="6264275"/>
            <a:chOff x="304800" y="381000"/>
            <a:chExt cx="8443913" cy="6396038"/>
          </a:xfrm>
        </p:grpSpPr>
        <p:pic>
          <p:nvPicPr>
            <p:cNvPr id="16390" name="Picture 32" descr="D:\好好工作\院情介绍ppt\PPT相关资料\PPT相关图片\图片1 (1).jpg">
              <a:hlinkClick r:id="rId2" invalidUrl="../Application Data/Foxmail/FoxmailTemp(127)/图片1 (1).jpg" action="ppaction://hlinkfile"/>
            </p:cNvPr>
            <p:cNvPicPr>
              <a:picLocks noChangeAspect="1" noChangeArrowheads="1"/>
            </p:cNvPicPr>
            <p:nvPr/>
          </p:nvPicPr>
          <p:blipFill>
            <a:blip r:embed="rId3" cstate="print"/>
            <a:srcRect/>
            <a:stretch>
              <a:fillRect/>
            </a:stretch>
          </p:blipFill>
          <p:spPr bwMode="auto">
            <a:xfrm>
              <a:off x="4953000" y="4191000"/>
              <a:ext cx="1219200" cy="1646238"/>
            </a:xfrm>
            <a:prstGeom prst="rect">
              <a:avLst/>
            </a:prstGeom>
            <a:noFill/>
            <a:ln w="9525">
              <a:noFill/>
              <a:miter lim="800000"/>
              <a:headEnd/>
              <a:tailEnd/>
            </a:ln>
          </p:spPr>
        </p:pic>
        <p:pic>
          <p:nvPicPr>
            <p:cNvPr id="16391" name="Picture 31" descr="D:\好好工作\信息宣传\综合宣传资料\宣传栏照片\A4园区竣工典礼.JPG">
              <a:hlinkClick r:id="rId4" invalidUrl="../Application Data/Foxmail/FoxmailTemp(127)/A4园区竣工典礼.JPG" action="ppaction://hlinkfile"/>
            </p:cNvPr>
            <p:cNvPicPr>
              <a:picLocks noChangeAspect="1" noChangeArrowheads="1"/>
            </p:cNvPicPr>
            <p:nvPr/>
          </p:nvPicPr>
          <p:blipFill>
            <a:blip r:embed="rId5" cstate="print"/>
            <a:srcRect/>
            <a:stretch>
              <a:fillRect/>
            </a:stretch>
          </p:blipFill>
          <p:spPr bwMode="auto">
            <a:xfrm>
              <a:off x="5943600" y="381000"/>
              <a:ext cx="1778000" cy="1333500"/>
            </a:xfrm>
            <a:prstGeom prst="rect">
              <a:avLst/>
            </a:prstGeom>
            <a:noFill/>
            <a:ln w="38100">
              <a:solidFill>
                <a:schemeClr val="bg1"/>
              </a:solidFill>
              <a:miter lim="800000"/>
              <a:headEnd/>
              <a:tailEnd/>
            </a:ln>
          </p:spPr>
        </p:pic>
        <p:pic>
          <p:nvPicPr>
            <p:cNvPr id="16392" name="Picture 30" descr="D:\好好工作\信息宣传\综合宣传资料\宣传栏照片\A3园区奠基仪式现场.JPG">
              <a:hlinkClick r:id="rId6" invalidUrl="../Application Data/Foxmail/FoxmailTemp(127)/A3园区奠基仪式现场.JPG" action="ppaction://hlinkfile"/>
            </p:cNvPr>
            <p:cNvPicPr>
              <a:picLocks noChangeAspect="1" noChangeArrowheads="1"/>
            </p:cNvPicPr>
            <p:nvPr/>
          </p:nvPicPr>
          <p:blipFill>
            <a:blip r:embed="rId7" cstate="print"/>
            <a:srcRect/>
            <a:stretch>
              <a:fillRect/>
            </a:stretch>
          </p:blipFill>
          <p:spPr bwMode="auto">
            <a:xfrm>
              <a:off x="6836803" y="2819400"/>
              <a:ext cx="1671638" cy="1252538"/>
            </a:xfrm>
            <a:prstGeom prst="rect">
              <a:avLst/>
            </a:prstGeom>
            <a:noFill/>
            <a:ln w="9525">
              <a:noFill/>
              <a:miter lim="800000"/>
              <a:headEnd/>
              <a:tailEnd/>
            </a:ln>
          </p:spPr>
        </p:pic>
        <p:pic>
          <p:nvPicPr>
            <p:cNvPr id="16393" name="Picture 29" descr="D:\好好工作\信息宣传\综合宣传资料\宣传栏照片\11陈竺部长任中科院副院长时视察新园区地块.JPG">
              <a:hlinkClick r:id="rId8" invalidUrl="../Application Data/Foxmail/FoxmailTemp(127)/11陈竺部长任中科院副院长时视察新园区地块.JPG" action="ppaction://hlinkfile"/>
            </p:cNvPr>
            <p:cNvPicPr>
              <a:picLocks noChangeAspect="1" noChangeArrowheads="1"/>
            </p:cNvPicPr>
            <p:nvPr/>
          </p:nvPicPr>
          <p:blipFill>
            <a:blip r:embed="rId9" cstate="print"/>
            <a:srcRect/>
            <a:stretch>
              <a:fillRect/>
            </a:stretch>
          </p:blipFill>
          <p:spPr bwMode="auto">
            <a:xfrm>
              <a:off x="3962400" y="1905000"/>
              <a:ext cx="1722438" cy="1292225"/>
            </a:xfrm>
            <a:prstGeom prst="rect">
              <a:avLst/>
            </a:prstGeom>
            <a:noFill/>
            <a:ln w="9525">
              <a:noFill/>
              <a:miter lim="800000"/>
              <a:headEnd/>
              <a:tailEnd/>
            </a:ln>
          </p:spPr>
        </p:pic>
        <p:pic>
          <p:nvPicPr>
            <p:cNvPr id="16394" name="图片 35" descr="A2我院揭牌仪式.JPG">
              <a:hlinkClick r:id="rId10" invalidUrl="../Application Data/Foxmail/FoxmailTemp(127)/A2我院揭牌仪式.JPG" action="ppaction://hlinkfile"/>
            </p:cNvPr>
            <p:cNvPicPr>
              <a:picLocks noChangeAspect="1"/>
            </p:cNvPicPr>
            <p:nvPr/>
          </p:nvPicPr>
          <p:blipFill>
            <a:blip r:embed="rId11" cstate="print"/>
            <a:srcRect b="7443"/>
            <a:stretch>
              <a:fillRect/>
            </a:stretch>
          </p:blipFill>
          <p:spPr bwMode="auto">
            <a:xfrm>
              <a:off x="2057400" y="3505200"/>
              <a:ext cx="1847850" cy="1282700"/>
            </a:xfrm>
            <a:prstGeom prst="rect">
              <a:avLst/>
            </a:prstGeom>
            <a:noFill/>
            <a:ln w="9525">
              <a:noFill/>
              <a:miter lim="800000"/>
              <a:headEnd/>
              <a:tailEnd/>
            </a:ln>
          </p:spPr>
        </p:pic>
        <p:pic>
          <p:nvPicPr>
            <p:cNvPr id="16395" name="Picture 31" descr="D:\好好工作\信息宣传\综合宣传资料\宣传栏照片\A1我院三方共建签字仪式.JPG">
              <a:hlinkClick r:id="rId12" invalidUrl="../Application Data/Foxmail/FoxmailTemp(127)/A1我院三方共建签字仪式.JPG" action="ppaction://hlinkfile"/>
            </p:cNvPr>
            <p:cNvPicPr>
              <a:picLocks noChangeAspect="1" noChangeArrowheads="1"/>
            </p:cNvPicPr>
            <p:nvPr/>
          </p:nvPicPr>
          <p:blipFill>
            <a:blip r:embed="rId13" cstate="print"/>
            <a:srcRect/>
            <a:stretch>
              <a:fillRect/>
            </a:stretch>
          </p:blipFill>
          <p:spPr bwMode="auto">
            <a:xfrm>
              <a:off x="304800" y="4876800"/>
              <a:ext cx="1828800" cy="1371600"/>
            </a:xfrm>
            <a:prstGeom prst="rect">
              <a:avLst/>
            </a:prstGeom>
            <a:noFill/>
            <a:ln w="9525">
              <a:noFill/>
              <a:miter lim="800000"/>
              <a:headEnd/>
              <a:tailEnd/>
            </a:ln>
          </p:spPr>
        </p:pic>
        <p:pic>
          <p:nvPicPr>
            <p:cNvPr id="16396" name="图片 14" descr="一届一次理事会.JPG">
              <a:hlinkClick r:id="rId14" invalidUrl="../Application Data/Foxmail/FoxmailTemp(127)/图片18.jpg" action="ppaction://hlinkfile"/>
            </p:cNvPr>
            <p:cNvPicPr>
              <a:picLocks noChangeAspect="1"/>
            </p:cNvPicPr>
            <p:nvPr/>
          </p:nvPicPr>
          <p:blipFill>
            <a:blip r:embed="rId15" cstate="print"/>
            <a:srcRect/>
            <a:stretch>
              <a:fillRect/>
            </a:stretch>
          </p:blipFill>
          <p:spPr bwMode="auto">
            <a:xfrm>
              <a:off x="3200400" y="5638800"/>
              <a:ext cx="1600200" cy="1138238"/>
            </a:xfrm>
            <a:prstGeom prst="rect">
              <a:avLst/>
            </a:prstGeom>
            <a:noFill/>
            <a:ln w="9525">
              <a:noFill/>
              <a:miter lim="800000"/>
              <a:headEnd/>
              <a:tailEnd/>
            </a:ln>
          </p:spPr>
        </p:pic>
        <p:sp>
          <p:nvSpPr>
            <p:cNvPr id="16397" name="Line 3"/>
            <p:cNvSpPr>
              <a:spLocks noChangeShapeType="1"/>
            </p:cNvSpPr>
            <p:nvPr/>
          </p:nvSpPr>
          <p:spPr bwMode="auto">
            <a:xfrm flipV="1">
              <a:off x="1636713" y="1233488"/>
              <a:ext cx="6589712" cy="5397500"/>
            </a:xfrm>
            <a:prstGeom prst="line">
              <a:avLst/>
            </a:prstGeom>
            <a:noFill/>
            <a:ln w="38100">
              <a:solidFill>
                <a:srgbClr val="996633"/>
              </a:solidFill>
              <a:round/>
              <a:headEnd/>
              <a:tailEnd type="triangle" w="med" len="med"/>
            </a:ln>
          </p:spPr>
          <p:txBody>
            <a:bodyPr/>
            <a:lstStyle/>
            <a:p>
              <a:endParaRPr lang="zh-CN" altLang="en-US"/>
            </a:p>
          </p:txBody>
        </p:sp>
        <p:sp>
          <p:nvSpPr>
            <p:cNvPr id="16398" name="Text Box 4"/>
            <p:cNvSpPr txBox="1">
              <a:spLocks noChangeArrowheads="1"/>
            </p:cNvSpPr>
            <p:nvPr/>
          </p:nvSpPr>
          <p:spPr bwMode="auto">
            <a:xfrm>
              <a:off x="533400" y="6324600"/>
              <a:ext cx="1219200" cy="247650"/>
            </a:xfrm>
            <a:prstGeom prst="rect">
              <a:avLst/>
            </a:prstGeom>
            <a:noFill/>
            <a:ln w="9525">
              <a:noFill/>
              <a:miter lim="800000"/>
              <a:headEnd/>
              <a:tailEnd/>
            </a:ln>
          </p:spPr>
          <p:txBody>
            <a:bodyPr>
              <a:spAutoFit/>
            </a:bodyPr>
            <a:lstStyle/>
            <a:p>
              <a:pPr algn="ctr">
                <a:lnSpc>
                  <a:spcPts val="1100"/>
                </a:lnSpc>
                <a:spcBef>
                  <a:spcPct val="50000"/>
                </a:spcBef>
              </a:pPr>
              <a:r>
                <a:rPr lang="en-US" altLang="zh-CN" sz="1400" b="1">
                  <a:solidFill>
                    <a:srgbClr val="C00000"/>
                  </a:solidFill>
                  <a:latin typeface="微软雅黑" pitchFamily="34" charset="-122"/>
                  <a:ea typeface="微软雅黑" pitchFamily="34" charset="-122"/>
                </a:rPr>
                <a:t>2003-07-5</a:t>
              </a:r>
            </a:p>
          </p:txBody>
        </p:sp>
        <p:sp>
          <p:nvSpPr>
            <p:cNvPr id="16399" name="Oval 20"/>
            <p:cNvSpPr>
              <a:spLocks noChangeArrowheads="1"/>
            </p:cNvSpPr>
            <p:nvPr/>
          </p:nvSpPr>
          <p:spPr bwMode="auto">
            <a:xfrm>
              <a:off x="2679700" y="5189538"/>
              <a:ext cx="746125" cy="757237"/>
            </a:xfrm>
            <a:prstGeom prst="ellipse">
              <a:avLst/>
            </a:prstGeom>
            <a:solidFill>
              <a:srgbClr val="990033"/>
            </a:solidFill>
            <a:ln w="9525">
              <a:solidFill>
                <a:schemeClr val="tx1"/>
              </a:solidFill>
              <a:round/>
              <a:headEnd/>
              <a:tailEnd/>
            </a:ln>
          </p:spPr>
          <p:txBody>
            <a:bodyPr wrap="none" anchor="ctr"/>
            <a:lstStyle/>
            <a:p>
              <a:pPr algn="ctr"/>
              <a:r>
                <a:rPr lang="zh-CN" altLang="en-US" sz="1400" b="1">
                  <a:solidFill>
                    <a:srgbClr val="FFFFFF"/>
                  </a:solidFill>
                  <a:latin typeface="微软雅黑" pitchFamily="34" charset="-122"/>
                  <a:ea typeface="微软雅黑" pitchFamily="34" charset="-122"/>
                </a:rPr>
                <a:t>第一次</a:t>
              </a:r>
              <a:endParaRPr lang="en-US" altLang="zh-CN" sz="1400" b="1">
                <a:solidFill>
                  <a:srgbClr val="FFFFFF"/>
                </a:solidFill>
                <a:latin typeface="微软雅黑" pitchFamily="34" charset="-122"/>
                <a:ea typeface="微软雅黑" pitchFamily="34" charset="-122"/>
              </a:endParaRPr>
            </a:p>
            <a:p>
              <a:pPr algn="ctr"/>
              <a:r>
                <a:rPr lang="zh-CN" altLang="en-US" sz="1400" b="1">
                  <a:solidFill>
                    <a:srgbClr val="FFFFFF"/>
                  </a:solidFill>
                  <a:latin typeface="微软雅黑" pitchFamily="34" charset="-122"/>
                  <a:ea typeface="微软雅黑" pitchFamily="34" charset="-122"/>
                </a:rPr>
                <a:t>理事会</a:t>
              </a:r>
            </a:p>
          </p:txBody>
        </p:sp>
        <p:sp>
          <p:nvSpPr>
            <p:cNvPr id="16400" name="Oval 20"/>
            <p:cNvSpPr>
              <a:spLocks noChangeArrowheads="1"/>
            </p:cNvSpPr>
            <p:nvPr/>
          </p:nvSpPr>
          <p:spPr bwMode="auto">
            <a:xfrm>
              <a:off x="1822450" y="5862638"/>
              <a:ext cx="744538" cy="757237"/>
            </a:xfrm>
            <a:prstGeom prst="ellipse">
              <a:avLst/>
            </a:prstGeom>
            <a:solidFill>
              <a:srgbClr val="990033"/>
            </a:solidFill>
            <a:ln w="9525">
              <a:solidFill>
                <a:schemeClr val="tx1"/>
              </a:solidFill>
              <a:round/>
              <a:headEnd/>
              <a:tailEnd/>
            </a:ln>
          </p:spPr>
          <p:txBody>
            <a:bodyPr wrap="none" anchor="ctr"/>
            <a:lstStyle/>
            <a:p>
              <a:pPr algn="ctr"/>
              <a:r>
                <a:rPr lang="zh-CN" altLang="en-US" sz="1400" b="1">
                  <a:solidFill>
                    <a:srgbClr val="FFFFFF"/>
                  </a:solidFill>
                  <a:latin typeface="微软雅黑" pitchFamily="34" charset="-122"/>
                  <a:ea typeface="微软雅黑" pitchFamily="34" charset="-122"/>
                </a:rPr>
                <a:t>签署共</a:t>
              </a:r>
              <a:endParaRPr lang="en-US" altLang="zh-CN" sz="1400" b="1">
                <a:solidFill>
                  <a:srgbClr val="FFFFFF"/>
                </a:solidFill>
                <a:latin typeface="微软雅黑" pitchFamily="34" charset="-122"/>
                <a:ea typeface="微软雅黑" pitchFamily="34" charset="-122"/>
              </a:endParaRPr>
            </a:p>
            <a:p>
              <a:pPr algn="ctr"/>
              <a:r>
                <a:rPr lang="zh-CN" altLang="en-US" sz="1400" b="1">
                  <a:solidFill>
                    <a:srgbClr val="FFFFFF"/>
                  </a:solidFill>
                  <a:latin typeface="微软雅黑" pitchFamily="34" charset="-122"/>
                  <a:ea typeface="微软雅黑" pitchFamily="34" charset="-122"/>
                </a:rPr>
                <a:t>建协议</a:t>
              </a:r>
            </a:p>
          </p:txBody>
        </p:sp>
        <p:sp>
          <p:nvSpPr>
            <p:cNvPr id="16401" name="矩形 35"/>
            <p:cNvSpPr>
              <a:spLocks noChangeArrowheads="1"/>
            </p:cNvSpPr>
            <p:nvPr/>
          </p:nvSpPr>
          <p:spPr bwMode="auto">
            <a:xfrm>
              <a:off x="1936750" y="4800600"/>
              <a:ext cx="2147888" cy="312738"/>
            </a:xfrm>
            <a:prstGeom prst="rect">
              <a:avLst/>
            </a:prstGeom>
            <a:noFill/>
            <a:ln w="9525">
              <a:noFill/>
              <a:miter lim="800000"/>
              <a:headEnd/>
              <a:tailEnd/>
            </a:ln>
          </p:spPr>
          <p:txBody>
            <a:bodyPr>
              <a:spAutoFit/>
            </a:bodyPr>
            <a:lstStyle/>
            <a:p>
              <a:pPr algn="ctr">
                <a:lnSpc>
                  <a:spcPts val="1600"/>
                </a:lnSpc>
                <a:spcBef>
                  <a:spcPct val="50000"/>
                </a:spcBef>
              </a:pPr>
              <a:r>
                <a:rPr lang="en-US" altLang="zh-CN" sz="1600" b="1">
                  <a:solidFill>
                    <a:srgbClr val="C00000"/>
                  </a:solidFill>
                  <a:latin typeface="微软雅黑" pitchFamily="34" charset="-122"/>
                  <a:ea typeface="微软雅黑" pitchFamily="34" charset="-122"/>
                </a:rPr>
                <a:t>2003-12-27</a:t>
              </a:r>
              <a:endParaRPr lang="zh-CN" altLang="en-US" sz="1600" b="1">
                <a:solidFill>
                  <a:srgbClr val="C00000"/>
                </a:solidFill>
                <a:latin typeface="微软雅黑" pitchFamily="34" charset="-122"/>
                <a:ea typeface="微软雅黑" pitchFamily="34" charset="-122"/>
              </a:endParaRPr>
            </a:p>
          </p:txBody>
        </p:sp>
        <p:sp>
          <p:nvSpPr>
            <p:cNvPr id="16402" name="Oval 20"/>
            <p:cNvSpPr>
              <a:spLocks noChangeArrowheads="1"/>
            </p:cNvSpPr>
            <p:nvPr/>
          </p:nvSpPr>
          <p:spPr bwMode="auto">
            <a:xfrm>
              <a:off x="3609975" y="4344988"/>
              <a:ext cx="742950" cy="757237"/>
            </a:xfrm>
            <a:prstGeom prst="ellipse">
              <a:avLst/>
            </a:prstGeom>
            <a:solidFill>
              <a:srgbClr val="990033"/>
            </a:solidFill>
            <a:ln w="9525">
              <a:solidFill>
                <a:schemeClr val="tx1"/>
              </a:solidFill>
              <a:round/>
              <a:headEnd/>
              <a:tailEnd/>
            </a:ln>
          </p:spPr>
          <p:txBody>
            <a:bodyPr wrap="none" anchor="ctr"/>
            <a:lstStyle/>
            <a:p>
              <a:pPr algn="ctr"/>
              <a:r>
                <a:rPr lang="zh-CN" altLang="en-US" sz="1400" b="1">
                  <a:solidFill>
                    <a:srgbClr val="FFFFFF"/>
                  </a:solidFill>
                  <a:latin typeface="微软雅黑" pitchFamily="34" charset="-122"/>
                  <a:ea typeface="微软雅黑" pitchFamily="34" charset="-122"/>
                </a:rPr>
                <a:t>挂牌</a:t>
              </a:r>
              <a:endParaRPr lang="en-US" altLang="zh-CN" sz="1400" b="1">
                <a:solidFill>
                  <a:srgbClr val="FFFFFF"/>
                </a:solidFill>
                <a:latin typeface="微软雅黑" pitchFamily="34" charset="-122"/>
                <a:ea typeface="微软雅黑" pitchFamily="34" charset="-122"/>
              </a:endParaRPr>
            </a:p>
            <a:p>
              <a:pPr algn="ctr"/>
              <a:r>
                <a:rPr lang="zh-CN" altLang="en-US" sz="1400" b="1">
                  <a:solidFill>
                    <a:srgbClr val="FFFFFF"/>
                  </a:solidFill>
                  <a:latin typeface="微软雅黑" pitchFamily="34" charset="-122"/>
                  <a:ea typeface="微软雅黑" pitchFamily="34" charset="-122"/>
                </a:rPr>
                <a:t>成立</a:t>
              </a:r>
            </a:p>
          </p:txBody>
        </p:sp>
        <p:sp>
          <p:nvSpPr>
            <p:cNvPr id="16403" name="Oval 20"/>
            <p:cNvSpPr>
              <a:spLocks noChangeArrowheads="1"/>
            </p:cNvSpPr>
            <p:nvPr/>
          </p:nvSpPr>
          <p:spPr bwMode="auto">
            <a:xfrm>
              <a:off x="4429125" y="3662363"/>
              <a:ext cx="742950" cy="757237"/>
            </a:xfrm>
            <a:prstGeom prst="ellipse">
              <a:avLst/>
            </a:prstGeom>
            <a:solidFill>
              <a:srgbClr val="990033"/>
            </a:solidFill>
            <a:ln w="9525">
              <a:solidFill>
                <a:schemeClr val="tx1"/>
              </a:solidFill>
              <a:round/>
              <a:headEnd/>
              <a:tailEnd/>
            </a:ln>
          </p:spPr>
          <p:txBody>
            <a:bodyPr wrap="none" anchor="ctr"/>
            <a:lstStyle/>
            <a:p>
              <a:pPr algn="ctr"/>
              <a:r>
                <a:rPr lang="zh-CN" altLang="en-US" sz="1400" b="1">
                  <a:solidFill>
                    <a:srgbClr val="FFFFFF"/>
                  </a:solidFill>
                  <a:latin typeface="微软雅黑" pitchFamily="34" charset="-122"/>
                  <a:ea typeface="微软雅黑" pitchFamily="34" charset="-122"/>
                </a:rPr>
                <a:t>批准</a:t>
              </a:r>
              <a:endParaRPr lang="en-US" altLang="zh-CN" sz="1400" b="1">
                <a:solidFill>
                  <a:srgbClr val="FFFFFF"/>
                </a:solidFill>
                <a:latin typeface="微软雅黑" pitchFamily="34" charset="-122"/>
                <a:ea typeface="微软雅黑" pitchFamily="34" charset="-122"/>
              </a:endParaRPr>
            </a:p>
            <a:p>
              <a:pPr algn="ctr"/>
              <a:r>
                <a:rPr lang="zh-CN" altLang="en-US" sz="1400" b="1">
                  <a:solidFill>
                    <a:srgbClr val="FFFFFF"/>
                  </a:solidFill>
                  <a:latin typeface="微软雅黑" pitchFamily="34" charset="-122"/>
                  <a:ea typeface="微软雅黑" pitchFamily="34" charset="-122"/>
                </a:rPr>
                <a:t>建院</a:t>
              </a:r>
            </a:p>
          </p:txBody>
        </p:sp>
        <p:sp>
          <p:nvSpPr>
            <p:cNvPr id="16404" name="Oval 20"/>
            <p:cNvSpPr>
              <a:spLocks noChangeArrowheads="1"/>
            </p:cNvSpPr>
            <p:nvPr/>
          </p:nvSpPr>
          <p:spPr bwMode="auto">
            <a:xfrm>
              <a:off x="5321300" y="2978150"/>
              <a:ext cx="746125" cy="760413"/>
            </a:xfrm>
            <a:prstGeom prst="ellipse">
              <a:avLst/>
            </a:prstGeom>
            <a:solidFill>
              <a:srgbClr val="990033"/>
            </a:solidFill>
            <a:ln w="9525">
              <a:solidFill>
                <a:schemeClr val="tx1"/>
              </a:solidFill>
              <a:round/>
              <a:headEnd/>
              <a:tailEnd/>
            </a:ln>
          </p:spPr>
          <p:txBody>
            <a:bodyPr wrap="none" anchor="ctr"/>
            <a:lstStyle/>
            <a:p>
              <a:pPr algn="ctr"/>
              <a:r>
                <a:rPr lang="zh-CN" altLang="en-US" sz="1400" b="1">
                  <a:solidFill>
                    <a:srgbClr val="FFFFFF"/>
                  </a:solidFill>
                  <a:latin typeface="微软雅黑" pitchFamily="34" charset="-122"/>
                  <a:ea typeface="微软雅黑" pitchFamily="34" charset="-122"/>
                </a:rPr>
                <a:t>新园区</a:t>
              </a:r>
              <a:endParaRPr lang="en-US" altLang="zh-CN" sz="1400" b="1">
                <a:solidFill>
                  <a:srgbClr val="FFFFFF"/>
                </a:solidFill>
                <a:latin typeface="微软雅黑" pitchFamily="34" charset="-122"/>
                <a:ea typeface="微软雅黑" pitchFamily="34" charset="-122"/>
              </a:endParaRPr>
            </a:p>
            <a:p>
              <a:pPr algn="ctr"/>
              <a:r>
                <a:rPr lang="zh-CN" altLang="en-US" sz="1400" b="1">
                  <a:solidFill>
                    <a:srgbClr val="FFFFFF"/>
                  </a:solidFill>
                  <a:latin typeface="微软雅黑" pitchFamily="34" charset="-122"/>
                  <a:ea typeface="微软雅黑" pitchFamily="34" charset="-122"/>
                </a:rPr>
                <a:t>选址</a:t>
              </a:r>
            </a:p>
          </p:txBody>
        </p:sp>
        <p:sp>
          <p:nvSpPr>
            <p:cNvPr id="16405" name="Oval 20"/>
            <p:cNvSpPr>
              <a:spLocks noChangeArrowheads="1"/>
            </p:cNvSpPr>
            <p:nvPr/>
          </p:nvSpPr>
          <p:spPr bwMode="auto">
            <a:xfrm>
              <a:off x="6180138" y="2306638"/>
              <a:ext cx="744537" cy="757237"/>
            </a:xfrm>
            <a:prstGeom prst="ellipse">
              <a:avLst/>
            </a:prstGeom>
            <a:solidFill>
              <a:srgbClr val="990033"/>
            </a:solidFill>
            <a:ln w="9525">
              <a:solidFill>
                <a:schemeClr val="tx1"/>
              </a:solidFill>
              <a:round/>
              <a:headEnd/>
              <a:tailEnd/>
            </a:ln>
          </p:spPr>
          <p:txBody>
            <a:bodyPr wrap="none" anchor="ctr"/>
            <a:lstStyle/>
            <a:p>
              <a:pPr algn="ctr"/>
              <a:r>
                <a:rPr lang="zh-CN" altLang="en-US" sz="1400" b="1">
                  <a:solidFill>
                    <a:srgbClr val="FFFFFF"/>
                  </a:solidFill>
                  <a:latin typeface="微软雅黑" pitchFamily="34" charset="-122"/>
                  <a:ea typeface="微软雅黑" pitchFamily="34" charset="-122"/>
                </a:rPr>
                <a:t>奠基</a:t>
              </a:r>
              <a:endParaRPr lang="en-US" altLang="zh-CN" sz="1400" b="1">
                <a:solidFill>
                  <a:srgbClr val="FFFFFF"/>
                </a:solidFill>
                <a:latin typeface="微软雅黑" pitchFamily="34" charset="-122"/>
                <a:ea typeface="微软雅黑" pitchFamily="34" charset="-122"/>
              </a:endParaRPr>
            </a:p>
            <a:p>
              <a:pPr algn="ctr"/>
              <a:r>
                <a:rPr lang="zh-CN" altLang="en-US" sz="1400" b="1">
                  <a:solidFill>
                    <a:srgbClr val="FFFFFF"/>
                  </a:solidFill>
                  <a:latin typeface="微软雅黑" pitchFamily="34" charset="-122"/>
                  <a:ea typeface="微软雅黑" pitchFamily="34" charset="-122"/>
                </a:rPr>
                <a:t>仪式</a:t>
              </a:r>
            </a:p>
          </p:txBody>
        </p:sp>
        <p:sp>
          <p:nvSpPr>
            <p:cNvPr id="16406" name="Oval 20"/>
            <p:cNvSpPr>
              <a:spLocks noChangeArrowheads="1"/>
            </p:cNvSpPr>
            <p:nvPr/>
          </p:nvSpPr>
          <p:spPr bwMode="auto">
            <a:xfrm>
              <a:off x="7259638" y="1462088"/>
              <a:ext cx="742950" cy="757237"/>
            </a:xfrm>
            <a:prstGeom prst="ellipse">
              <a:avLst/>
            </a:prstGeom>
            <a:solidFill>
              <a:srgbClr val="990033"/>
            </a:solidFill>
            <a:ln w="9525">
              <a:solidFill>
                <a:schemeClr val="tx1"/>
              </a:solidFill>
              <a:round/>
              <a:headEnd/>
              <a:tailEnd/>
            </a:ln>
          </p:spPr>
          <p:txBody>
            <a:bodyPr wrap="none" anchor="ctr"/>
            <a:lstStyle/>
            <a:p>
              <a:pPr algn="ctr"/>
              <a:endParaRPr lang="en-US" altLang="zh-CN" sz="1400" b="1">
                <a:solidFill>
                  <a:srgbClr val="FFFFFF"/>
                </a:solidFill>
                <a:latin typeface="微软雅黑" pitchFamily="34" charset="-122"/>
                <a:ea typeface="微软雅黑" pitchFamily="34" charset="-122"/>
              </a:endParaRPr>
            </a:p>
            <a:p>
              <a:pPr algn="ctr"/>
              <a:r>
                <a:rPr lang="zh-CN" altLang="en-US" sz="1400" b="1">
                  <a:solidFill>
                    <a:srgbClr val="FFFFFF"/>
                  </a:solidFill>
                  <a:latin typeface="微软雅黑" pitchFamily="34" charset="-122"/>
                  <a:ea typeface="微软雅黑" pitchFamily="34" charset="-122"/>
                </a:rPr>
                <a:t>迁入</a:t>
              </a:r>
              <a:endParaRPr lang="en-US" altLang="zh-CN" sz="1400" b="1">
                <a:solidFill>
                  <a:srgbClr val="FFFFFF"/>
                </a:solidFill>
                <a:latin typeface="微软雅黑" pitchFamily="34" charset="-122"/>
                <a:ea typeface="微软雅黑" pitchFamily="34" charset="-122"/>
              </a:endParaRPr>
            </a:p>
            <a:p>
              <a:pPr algn="ctr"/>
              <a:r>
                <a:rPr lang="zh-CN" altLang="en-US" sz="1400" b="1">
                  <a:solidFill>
                    <a:srgbClr val="FFFFFF"/>
                  </a:solidFill>
                  <a:latin typeface="微软雅黑" pitchFamily="34" charset="-122"/>
                  <a:ea typeface="微软雅黑" pitchFamily="34" charset="-122"/>
                </a:rPr>
                <a:t>新园区</a:t>
              </a:r>
            </a:p>
            <a:p>
              <a:pPr algn="ctr"/>
              <a:endParaRPr lang="zh-CN" altLang="en-US" sz="1400" b="1">
                <a:solidFill>
                  <a:srgbClr val="FFFFFF"/>
                </a:solidFill>
                <a:latin typeface="微软雅黑" pitchFamily="34" charset="-122"/>
                <a:ea typeface="微软雅黑" pitchFamily="34" charset="-122"/>
              </a:endParaRPr>
            </a:p>
          </p:txBody>
        </p:sp>
        <p:sp>
          <p:nvSpPr>
            <p:cNvPr id="16407" name="矩形 35"/>
            <p:cNvSpPr>
              <a:spLocks noChangeArrowheads="1"/>
            </p:cNvSpPr>
            <p:nvPr/>
          </p:nvSpPr>
          <p:spPr bwMode="auto">
            <a:xfrm>
              <a:off x="3025775" y="5397500"/>
              <a:ext cx="2147888" cy="312738"/>
            </a:xfrm>
            <a:prstGeom prst="rect">
              <a:avLst/>
            </a:prstGeom>
            <a:noFill/>
            <a:ln w="9525">
              <a:noFill/>
              <a:miter lim="800000"/>
              <a:headEnd/>
              <a:tailEnd/>
            </a:ln>
          </p:spPr>
          <p:txBody>
            <a:bodyPr>
              <a:spAutoFit/>
            </a:bodyPr>
            <a:lstStyle/>
            <a:p>
              <a:pPr algn="ctr">
                <a:lnSpc>
                  <a:spcPts val="1600"/>
                </a:lnSpc>
                <a:spcBef>
                  <a:spcPct val="50000"/>
                </a:spcBef>
              </a:pPr>
              <a:r>
                <a:rPr lang="en-US" altLang="zh-CN" sz="1600" b="1">
                  <a:solidFill>
                    <a:srgbClr val="C00000"/>
                  </a:solidFill>
                  <a:latin typeface="微软雅黑" pitchFamily="34" charset="-122"/>
                  <a:ea typeface="微软雅黑" pitchFamily="34" charset="-122"/>
                </a:rPr>
                <a:t>2003-7-25</a:t>
              </a:r>
              <a:endParaRPr lang="zh-CN" altLang="en-US" sz="1600" b="1">
                <a:solidFill>
                  <a:srgbClr val="C00000"/>
                </a:solidFill>
                <a:latin typeface="微软雅黑" pitchFamily="34" charset="-122"/>
                <a:ea typeface="微软雅黑" pitchFamily="34" charset="-122"/>
              </a:endParaRPr>
            </a:p>
          </p:txBody>
        </p:sp>
        <p:sp>
          <p:nvSpPr>
            <p:cNvPr id="16408" name="矩形 35"/>
            <p:cNvSpPr>
              <a:spLocks noChangeArrowheads="1"/>
            </p:cNvSpPr>
            <p:nvPr/>
          </p:nvSpPr>
          <p:spPr bwMode="auto">
            <a:xfrm>
              <a:off x="4665663" y="3886200"/>
              <a:ext cx="2147887" cy="314325"/>
            </a:xfrm>
            <a:prstGeom prst="rect">
              <a:avLst/>
            </a:prstGeom>
            <a:noFill/>
            <a:ln w="9525">
              <a:noFill/>
              <a:miter lim="800000"/>
              <a:headEnd/>
              <a:tailEnd/>
            </a:ln>
          </p:spPr>
          <p:txBody>
            <a:bodyPr>
              <a:spAutoFit/>
            </a:bodyPr>
            <a:lstStyle/>
            <a:p>
              <a:pPr algn="ctr">
                <a:lnSpc>
                  <a:spcPts val="1600"/>
                </a:lnSpc>
                <a:spcBef>
                  <a:spcPct val="50000"/>
                </a:spcBef>
              </a:pPr>
              <a:r>
                <a:rPr lang="en-US" altLang="zh-CN" sz="1600" b="1">
                  <a:solidFill>
                    <a:srgbClr val="C00000"/>
                  </a:solidFill>
                  <a:latin typeface="微软雅黑" pitchFamily="34" charset="-122"/>
                  <a:ea typeface="微软雅黑" pitchFamily="34" charset="-122"/>
                </a:rPr>
                <a:t>2006-3-10</a:t>
              </a:r>
              <a:endParaRPr lang="zh-CN" altLang="en-US" sz="1600" b="1">
                <a:solidFill>
                  <a:srgbClr val="C00000"/>
                </a:solidFill>
                <a:latin typeface="微软雅黑" pitchFamily="34" charset="-122"/>
                <a:ea typeface="微软雅黑" pitchFamily="34" charset="-122"/>
              </a:endParaRPr>
            </a:p>
          </p:txBody>
        </p:sp>
        <p:sp>
          <p:nvSpPr>
            <p:cNvPr id="16409" name="矩形 35"/>
            <p:cNvSpPr>
              <a:spLocks noChangeArrowheads="1"/>
            </p:cNvSpPr>
            <p:nvPr/>
          </p:nvSpPr>
          <p:spPr bwMode="auto">
            <a:xfrm>
              <a:off x="3622675" y="3197225"/>
              <a:ext cx="2147888" cy="312738"/>
            </a:xfrm>
            <a:prstGeom prst="rect">
              <a:avLst/>
            </a:prstGeom>
            <a:noFill/>
            <a:ln w="9525">
              <a:noFill/>
              <a:miter lim="800000"/>
              <a:headEnd/>
              <a:tailEnd/>
            </a:ln>
          </p:spPr>
          <p:txBody>
            <a:bodyPr>
              <a:spAutoFit/>
            </a:bodyPr>
            <a:lstStyle/>
            <a:p>
              <a:pPr algn="ctr">
                <a:lnSpc>
                  <a:spcPts val="1600"/>
                </a:lnSpc>
                <a:spcBef>
                  <a:spcPct val="50000"/>
                </a:spcBef>
              </a:pPr>
              <a:r>
                <a:rPr lang="en-US" altLang="zh-CN" sz="1600" b="1">
                  <a:solidFill>
                    <a:srgbClr val="C00000"/>
                  </a:solidFill>
                  <a:latin typeface="微软雅黑" pitchFamily="34" charset="-122"/>
                  <a:ea typeface="微软雅黑" pitchFamily="34" charset="-122"/>
                </a:rPr>
                <a:t>2006-10-25</a:t>
              </a:r>
              <a:endParaRPr lang="zh-CN" altLang="en-US" sz="1600" b="1">
                <a:solidFill>
                  <a:srgbClr val="C00000"/>
                </a:solidFill>
                <a:latin typeface="微软雅黑" pitchFamily="34" charset="-122"/>
                <a:ea typeface="微软雅黑" pitchFamily="34" charset="-122"/>
              </a:endParaRPr>
            </a:p>
          </p:txBody>
        </p:sp>
        <p:sp>
          <p:nvSpPr>
            <p:cNvPr id="16410" name="矩形 35"/>
            <p:cNvSpPr>
              <a:spLocks noChangeArrowheads="1"/>
            </p:cNvSpPr>
            <p:nvPr/>
          </p:nvSpPr>
          <p:spPr bwMode="auto">
            <a:xfrm>
              <a:off x="6600825" y="2524125"/>
              <a:ext cx="2147888" cy="314325"/>
            </a:xfrm>
            <a:prstGeom prst="rect">
              <a:avLst/>
            </a:prstGeom>
            <a:noFill/>
            <a:ln w="9525">
              <a:noFill/>
              <a:miter lim="800000"/>
              <a:headEnd/>
              <a:tailEnd/>
            </a:ln>
          </p:spPr>
          <p:txBody>
            <a:bodyPr>
              <a:spAutoFit/>
            </a:bodyPr>
            <a:lstStyle/>
            <a:p>
              <a:pPr algn="ctr">
                <a:lnSpc>
                  <a:spcPts val="1600"/>
                </a:lnSpc>
                <a:spcBef>
                  <a:spcPct val="50000"/>
                </a:spcBef>
              </a:pPr>
              <a:r>
                <a:rPr lang="en-US" altLang="zh-CN" sz="1600" b="1">
                  <a:solidFill>
                    <a:srgbClr val="C00000"/>
                  </a:solidFill>
                  <a:latin typeface="微软雅黑" pitchFamily="34" charset="-122"/>
                  <a:ea typeface="微软雅黑" pitchFamily="34" charset="-122"/>
                </a:rPr>
                <a:t>2008-1-25</a:t>
              </a:r>
              <a:endParaRPr lang="zh-CN" altLang="en-US" sz="1600" b="1">
                <a:solidFill>
                  <a:srgbClr val="C00000"/>
                </a:solidFill>
                <a:latin typeface="微软雅黑" pitchFamily="34" charset="-122"/>
                <a:ea typeface="微软雅黑" pitchFamily="34" charset="-122"/>
              </a:endParaRPr>
            </a:p>
          </p:txBody>
        </p:sp>
        <p:sp>
          <p:nvSpPr>
            <p:cNvPr id="16411" name="矩形 35"/>
            <p:cNvSpPr>
              <a:spLocks noChangeArrowheads="1"/>
            </p:cNvSpPr>
            <p:nvPr/>
          </p:nvSpPr>
          <p:spPr bwMode="auto">
            <a:xfrm>
              <a:off x="5472113" y="1755775"/>
              <a:ext cx="2146300" cy="312738"/>
            </a:xfrm>
            <a:prstGeom prst="rect">
              <a:avLst/>
            </a:prstGeom>
            <a:noFill/>
            <a:ln w="9525">
              <a:noFill/>
              <a:miter lim="800000"/>
              <a:headEnd/>
              <a:tailEnd/>
            </a:ln>
          </p:spPr>
          <p:txBody>
            <a:bodyPr>
              <a:spAutoFit/>
            </a:bodyPr>
            <a:lstStyle/>
            <a:p>
              <a:pPr algn="ctr">
                <a:lnSpc>
                  <a:spcPts val="1600"/>
                </a:lnSpc>
                <a:spcBef>
                  <a:spcPct val="50000"/>
                </a:spcBef>
              </a:pPr>
              <a:r>
                <a:rPr lang="en-US" altLang="zh-CN" sz="1600" b="1">
                  <a:solidFill>
                    <a:srgbClr val="C00000"/>
                  </a:solidFill>
                  <a:latin typeface="微软雅黑" pitchFamily="34" charset="-122"/>
                  <a:ea typeface="微软雅黑" pitchFamily="34" charset="-122"/>
                </a:rPr>
                <a:t>2009-12-15</a:t>
              </a:r>
              <a:endParaRPr lang="zh-CN" altLang="en-US" sz="1600" b="1">
                <a:solidFill>
                  <a:srgbClr val="C00000"/>
                </a:solidFill>
                <a:latin typeface="微软雅黑" pitchFamily="34" charset="-122"/>
                <a:ea typeface="微软雅黑" pitchFamily="34" charset="-122"/>
              </a:endParaRPr>
            </a:p>
          </p:txBody>
        </p:sp>
      </p:grpSp>
      <p:sp>
        <p:nvSpPr>
          <p:cNvPr id="16387" name="矩形 4"/>
          <p:cNvSpPr>
            <a:spLocks noChangeArrowheads="1"/>
          </p:cNvSpPr>
          <p:nvPr/>
        </p:nvSpPr>
        <p:spPr bwMode="auto">
          <a:xfrm>
            <a:off x="179388" y="333375"/>
            <a:ext cx="6335712" cy="584200"/>
          </a:xfrm>
          <a:prstGeom prst="rect">
            <a:avLst/>
          </a:prstGeom>
          <a:noFill/>
          <a:ln w="9525">
            <a:noFill/>
            <a:miter lim="800000"/>
            <a:headEnd/>
            <a:tailEnd/>
          </a:ln>
        </p:spPr>
        <p:txBody>
          <a:bodyPr>
            <a:spAutoFit/>
          </a:bodyPr>
          <a:lstStyle/>
          <a:p>
            <a:r>
              <a:rPr lang="zh-CN" altLang="en-US" sz="3200" b="1" dirty="0">
                <a:solidFill>
                  <a:schemeClr val="bg1"/>
                </a:solidFill>
                <a:latin typeface="微软雅黑" pitchFamily="34" charset="-122"/>
                <a:ea typeface="微软雅黑" pitchFamily="34" charset="-122"/>
              </a:rPr>
              <a:t>  建院历程</a:t>
            </a:r>
          </a:p>
        </p:txBody>
      </p:sp>
      <p:pic>
        <p:nvPicPr>
          <p:cNvPr id="32" name="图片 31" descr="1111.jpg"/>
          <p:cNvPicPr>
            <a:picLocks noChangeAspect="1"/>
          </p:cNvPicPr>
          <p:nvPr/>
        </p:nvPicPr>
        <p:blipFill>
          <a:blip r:embed="rId16" cstate="print"/>
          <a:srcRect/>
          <a:stretch>
            <a:fillRect/>
          </a:stretch>
        </p:blipFill>
        <p:spPr bwMode="auto">
          <a:xfrm>
            <a:off x="8080794" y="332656"/>
            <a:ext cx="739678" cy="750381"/>
          </a:xfrm>
          <a:prstGeom prst="ellipse">
            <a:avLst/>
          </a:prstGeom>
          <a:noFill/>
          <a:ln w="9525">
            <a:noFill/>
            <a:miter lim="800000"/>
            <a:headEnd/>
            <a:tailEnd/>
          </a:ln>
        </p:spPr>
      </p:pic>
      <p:sp>
        <p:nvSpPr>
          <p:cNvPr id="16389" name="矩形 8"/>
          <p:cNvSpPr>
            <a:spLocks noChangeArrowheads="1"/>
          </p:cNvSpPr>
          <p:nvPr/>
        </p:nvSpPr>
        <p:spPr bwMode="auto">
          <a:xfrm>
            <a:off x="250825" y="1341438"/>
            <a:ext cx="3600450" cy="1412875"/>
          </a:xfrm>
          <a:prstGeom prst="rect">
            <a:avLst/>
          </a:prstGeom>
          <a:noFill/>
          <a:ln w="9525">
            <a:noFill/>
            <a:miter lim="800000"/>
            <a:headEnd/>
            <a:tailEnd/>
          </a:ln>
        </p:spPr>
        <p:txBody>
          <a:bodyPr>
            <a:spAutoFit/>
          </a:bodyPr>
          <a:lstStyle/>
          <a:p>
            <a:pPr>
              <a:lnSpc>
                <a:spcPts val="2600"/>
              </a:lnSpc>
            </a:pPr>
            <a:r>
              <a:rPr lang="zh-CN" altLang="en-US" sz="2000" dirty="0">
                <a:solidFill>
                  <a:srgbClr val="000000"/>
                </a:solidFill>
                <a:latin typeface="华文楷体"/>
                <a:ea typeface="华文楷体"/>
                <a:cs typeface="华文楷体"/>
              </a:rPr>
              <a:t>　　</a:t>
            </a:r>
            <a:r>
              <a:rPr lang="zh-CN" altLang="en-US" sz="2000" b="1" dirty="0">
                <a:solidFill>
                  <a:schemeClr val="tx1">
                    <a:lumMod val="75000"/>
                    <a:lumOff val="25000"/>
                  </a:schemeClr>
                </a:solidFill>
                <a:latin typeface="微软雅黑" pitchFamily="34" charset="-122"/>
                <a:ea typeface="微软雅黑" pitchFamily="34" charset="-122"/>
                <a:cs typeface="华文楷体"/>
              </a:rPr>
              <a:t>由中国科学院、广东省、广州市三方共同出资建设，</a:t>
            </a:r>
            <a:r>
              <a:rPr lang="en-US" altLang="zh-CN" sz="2000" b="1" dirty="0">
                <a:solidFill>
                  <a:schemeClr val="tx1">
                    <a:lumMod val="75000"/>
                    <a:lumOff val="25000"/>
                  </a:schemeClr>
                </a:solidFill>
                <a:latin typeface="微软雅黑" pitchFamily="34" charset="-122"/>
                <a:ea typeface="微软雅黑" pitchFamily="34" charset="-122"/>
                <a:cs typeface="华文楷体"/>
              </a:rPr>
              <a:t>03</a:t>
            </a:r>
            <a:r>
              <a:rPr lang="zh-CN" altLang="en-US" sz="2000" b="1" dirty="0">
                <a:solidFill>
                  <a:schemeClr val="tx1">
                    <a:lumMod val="75000"/>
                    <a:lumOff val="25000"/>
                  </a:schemeClr>
                </a:solidFill>
                <a:latin typeface="微软雅黑" pitchFamily="34" charset="-122"/>
                <a:ea typeface="微软雅黑" pitchFamily="34" charset="-122"/>
                <a:cs typeface="华文楷体"/>
              </a:rPr>
              <a:t>年签署共建协议，</a:t>
            </a:r>
            <a:r>
              <a:rPr lang="en-US" altLang="zh-CN" sz="2000" b="1" dirty="0">
                <a:solidFill>
                  <a:schemeClr val="tx1">
                    <a:lumMod val="75000"/>
                    <a:lumOff val="25000"/>
                  </a:schemeClr>
                </a:solidFill>
                <a:latin typeface="微软雅黑" pitchFamily="34" charset="-122"/>
                <a:ea typeface="微软雅黑" pitchFamily="34" charset="-122"/>
                <a:cs typeface="华文楷体"/>
              </a:rPr>
              <a:t>06</a:t>
            </a:r>
            <a:r>
              <a:rPr lang="zh-CN" altLang="en-US" sz="2000" b="1" dirty="0">
                <a:solidFill>
                  <a:schemeClr val="tx1">
                    <a:lumMod val="75000"/>
                    <a:lumOff val="25000"/>
                  </a:schemeClr>
                </a:solidFill>
                <a:latin typeface="微软雅黑" pitchFamily="34" charset="-122"/>
                <a:ea typeface="微软雅黑" pitchFamily="34" charset="-122"/>
                <a:cs typeface="华文楷体"/>
              </a:rPr>
              <a:t>年获中编办批准成立。</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3" descr="王金勇.jpg"/>
          <p:cNvPicPr>
            <a:picLocks noChangeAspect="1"/>
          </p:cNvPicPr>
          <p:nvPr/>
        </p:nvPicPr>
        <p:blipFill>
          <a:blip r:embed="rId2" cstate="print"/>
          <a:srcRect/>
          <a:stretch>
            <a:fillRect/>
          </a:stretch>
        </p:blipFill>
        <p:spPr bwMode="auto">
          <a:xfrm>
            <a:off x="2368550" y="3609975"/>
            <a:ext cx="636588" cy="863600"/>
          </a:xfrm>
          <a:prstGeom prst="rect">
            <a:avLst/>
          </a:prstGeom>
          <a:noFill/>
          <a:ln w="9525">
            <a:noFill/>
            <a:miter lim="800000"/>
            <a:headEnd/>
            <a:tailEnd/>
          </a:ln>
        </p:spPr>
      </p:pic>
      <p:pic>
        <p:nvPicPr>
          <p:cNvPr id="30722" name="Picture 9" descr="http://sourcedb.gibh.cas.cn/zw/zjrc/201204/P020120427380130286721.jpg"/>
          <p:cNvPicPr>
            <a:picLocks noChangeAspect="1" noChangeArrowheads="1"/>
          </p:cNvPicPr>
          <p:nvPr/>
        </p:nvPicPr>
        <p:blipFill>
          <a:blip r:embed="rId3" cstate="print"/>
          <a:srcRect/>
          <a:stretch>
            <a:fillRect/>
          </a:stretch>
        </p:blipFill>
        <p:spPr bwMode="auto">
          <a:xfrm>
            <a:off x="323850" y="3609975"/>
            <a:ext cx="641350" cy="863600"/>
          </a:xfrm>
          <a:prstGeom prst="rect">
            <a:avLst/>
          </a:prstGeom>
          <a:noFill/>
          <a:ln w="9525">
            <a:noFill/>
            <a:miter lim="800000"/>
            <a:headEnd/>
            <a:tailEnd/>
          </a:ln>
        </p:spPr>
      </p:pic>
      <p:pic>
        <p:nvPicPr>
          <p:cNvPr id="30723" name="Picture 19" descr="秦宝明"/>
          <p:cNvPicPr>
            <a:picLocks noChangeAspect="1" noChangeArrowheads="1"/>
          </p:cNvPicPr>
          <p:nvPr/>
        </p:nvPicPr>
        <p:blipFill>
          <a:blip r:embed="rId4" cstate="print"/>
          <a:srcRect/>
          <a:stretch>
            <a:fillRect/>
          </a:stretch>
        </p:blipFill>
        <p:spPr bwMode="auto">
          <a:xfrm>
            <a:off x="3101975" y="3614738"/>
            <a:ext cx="668338" cy="863600"/>
          </a:xfrm>
          <a:prstGeom prst="rect">
            <a:avLst/>
          </a:prstGeom>
          <a:noFill/>
          <a:ln w="9525">
            <a:noFill/>
            <a:miter lim="800000"/>
            <a:headEnd/>
            <a:tailEnd/>
          </a:ln>
        </p:spPr>
      </p:pic>
      <p:pic>
        <p:nvPicPr>
          <p:cNvPr id="30724" name="图片 6"/>
          <p:cNvPicPr>
            <a:picLocks noChangeAspect="1"/>
          </p:cNvPicPr>
          <p:nvPr/>
        </p:nvPicPr>
        <p:blipFill>
          <a:blip r:embed="rId5" cstate="print"/>
          <a:srcRect/>
          <a:stretch>
            <a:fillRect/>
          </a:stretch>
        </p:blipFill>
        <p:spPr bwMode="auto">
          <a:xfrm>
            <a:off x="6740525" y="2578100"/>
            <a:ext cx="574675" cy="863600"/>
          </a:xfrm>
          <a:prstGeom prst="rect">
            <a:avLst/>
          </a:prstGeom>
          <a:noFill/>
          <a:ln w="9525">
            <a:noFill/>
            <a:miter lim="800000"/>
            <a:headEnd/>
            <a:tailEnd/>
          </a:ln>
        </p:spPr>
      </p:pic>
      <p:pic>
        <p:nvPicPr>
          <p:cNvPr id="30725" name="Picture 5" descr="F:\课题申请\2011nian\创新群体\pic\Miguel.jpg"/>
          <p:cNvPicPr>
            <a:picLocks noChangeAspect="1" noChangeArrowheads="1"/>
          </p:cNvPicPr>
          <p:nvPr/>
        </p:nvPicPr>
        <p:blipFill>
          <a:blip r:embed="rId6" cstate="print">
            <a:lum bright="10000"/>
          </a:blip>
          <a:srcRect/>
          <a:stretch>
            <a:fillRect/>
          </a:stretch>
        </p:blipFill>
        <p:spPr bwMode="auto">
          <a:xfrm>
            <a:off x="2449347" y="2578100"/>
            <a:ext cx="647700" cy="863600"/>
          </a:xfrm>
          <a:prstGeom prst="rect">
            <a:avLst/>
          </a:prstGeom>
          <a:noFill/>
          <a:ln w="9525">
            <a:noFill/>
            <a:miter lim="800000"/>
            <a:headEnd/>
            <a:tailEnd/>
          </a:ln>
        </p:spPr>
      </p:pic>
      <p:pic>
        <p:nvPicPr>
          <p:cNvPr id="30726" name="图片 9"/>
          <p:cNvPicPr>
            <a:picLocks noChangeAspect="1"/>
          </p:cNvPicPr>
          <p:nvPr/>
        </p:nvPicPr>
        <p:blipFill>
          <a:blip r:embed="rId7" cstate="print"/>
          <a:srcRect/>
          <a:stretch>
            <a:fillRect/>
          </a:stretch>
        </p:blipFill>
        <p:spPr bwMode="auto">
          <a:xfrm>
            <a:off x="323850" y="2565400"/>
            <a:ext cx="649288" cy="863600"/>
          </a:xfrm>
          <a:prstGeom prst="rect">
            <a:avLst/>
          </a:prstGeom>
          <a:noFill/>
          <a:ln w="9525">
            <a:noFill/>
            <a:miter lim="800000"/>
            <a:headEnd/>
            <a:tailEnd/>
          </a:ln>
        </p:spPr>
      </p:pic>
      <p:pic>
        <p:nvPicPr>
          <p:cNvPr id="30727" name="Picture 2"/>
          <p:cNvPicPr>
            <a:picLocks noChangeAspect="1" noChangeArrowheads="1"/>
          </p:cNvPicPr>
          <p:nvPr/>
        </p:nvPicPr>
        <p:blipFill>
          <a:blip r:embed="rId8" cstate="print"/>
          <a:srcRect r="528"/>
          <a:stretch>
            <a:fillRect/>
          </a:stretch>
        </p:blipFill>
        <p:spPr bwMode="auto">
          <a:xfrm>
            <a:off x="1682750" y="2578100"/>
            <a:ext cx="685800" cy="863600"/>
          </a:xfrm>
          <a:prstGeom prst="rect">
            <a:avLst/>
          </a:prstGeom>
          <a:noFill/>
          <a:ln w="9525">
            <a:noFill/>
            <a:miter lim="800000"/>
            <a:headEnd/>
            <a:tailEnd/>
          </a:ln>
        </p:spPr>
      </p:pic>
      <p:pic>
        <p:nvPicPr>
          <p:cNvPr id="30728" name="Picture 5" descr="sxd_clip_image002"/>
          <p:cNvPicPr>
            <a:picLocks noChangeAspect="1" noChangeArrowheads="1"/>
          </p:cNvPicPr>
          <p:nvPr/>
        </p:nvPicPr>
        <p:blipFill>
          <a:blip r:embed="rId9" cstate="print"/>
          <a:srcRect/>
          <a:stretch>
            <a:fillRect/>
          </a:stretch>
        </p:blipFill>
        <p:spPr bwMode="auto">
          <a:xfrm>
            <a:off x="6064250" y="2578100"/>
            <a:ext cx="598488" cy="863600"/>
          </a:xfrm>
          <a:prstGeom prst="rect">
            <a:avLst/>
          </a:prstGeom>
          <a:noFill/>
          <a:ln w="9525">
            <a:noFill/>
            <a:miter lim="800000"/>
            <a:headEnd/>
            <a:tailEnd/>
          </a:ln>
        </p:spPr>
      </p:pic>
      <p:pic>
        <p:nvPicPr>
          <p:cNvPr id="30729" name="Picture 5" descr="赖良学标准像-"/>
          <p:cNvPicPr>
            <a:picLocks noChangeAspect="1" noChangeArrowheads="1"/>
          </p:cNvPicPr>
          <p:nvPr/>
        </p:nvPicPr>
        <p:blipFill>
          <a:blip r:embed="rId10" cstate="print"/>
          <a:srcRect t="10069" r="9830" b="12025"/>
          <a:stretch>
            <a:fillRect/>
          </a:stretch>
        </p:blipFill>
        <p:spPr bwMode="auto">
          <a:xfrm>
            <a:off x="1042988" y="2565400"/>
            <a:ext cx="576262" cy="863600"/>
          </a:xfrm>
          <a:prstGeom prst="rect">
            <a:avLst/>
          </a:prstGeom>
          <a:noFill/>
          <a:ln w="9525">
            <a:noFill/>
            <a:miter lim="800000"/>
            <a:headEnd/>
            <a:tailEnd/>
          </a:ln>
        </p:spPr>
      </p:pic>
      <p:pic>
        <p:nvPicPr>
          <p:cNvPr id="30730" name="Picture 15" descr="zlw"/>
          <p:cNvPicPr>
            <a:picLocks noChangeAspect="1" noChangeArrowheads="1"/>
          </p:cNvPicPr>
          <p:nvPr/>
        </p:nvPicPr>
        <p:blipFill>
          <a:blip r:embed="rId11" cstate="print"/>
          <a:srcRect l="5722" t="3485" r="15298" b="34697"/>
          <a:stretch>
            <a:fillRect/>
          </a:stretch>
        </p:blipFill>
        <p:spPr bwMode="auto">
          <a:xfrm>
            <a:off x="3802063" y="2565400"/>
            <a:ext cx="665162" cy="863600"/>
          </a:xfrm>
          <a:prstGeom prst="rect">
            <a:avLst/>
          </a:prstGeom>
          <a:noFill/>
          <a:ln w="9525">
            <a:noFill/>
            <a:miter lim="800000"/>
            <a:headEnd/>
            <a:tailEnd/>
          </a:ln>
        </p:spPr>
      </p:pic>
      <p:pic>
        <p:nvPicPr>
          <p:cNvPr id="30731" name="Picture 4" descr="lzy_clip_image002"/>
          <p:cNvPicPr>
            <a:picLocks noChangeAspect="1" noChangeArrowheads="1"/>
          </p:cNvPicPr>
          <p:nvPr/>
        </p:nvPicPr>
        <p:blipFill>
          <a:blip r:embed="rId12" cstate="print"/>
          <a:srcRect/>
          <a:stretch>
            <a:fillRect/>
          </a:stretch>
        </p:blipFill>
        <p:spPr bwMode="auto">
          <a:xfrm>
            <a:off x="4556125" y="2578100"/>
            <a:ext cx="663575" cy="863600"/>
          </a:xfrm>
          <a:prstGeom prst="rect">
            <a:avLst/>
          </a:prstGeom>
          <a:noFill/>
          <a:ln w="9525">
            <a:noFill/>
            <a:miter lim="800000"/>
            <a:headEnd/>
            <a:tailEnd/>
          </a:ln>
        </p:spPr>
      </p:pic>
      <p:pic>
        <p:nvPicPr>
          <p:cNvPr id="30732" name="Picture 6" descr="吴东海"/>
          <p:cNvPicPr>
            <a:picLocks noChangeAspect="1" noChangeArrowheads="1"/>
          </p:cNvPicPr>
          <p:nvPr/>
        </p:nvPicPr>
        <p:blipFill>
          <a:blip r:embed="rId13" cstate="print"/>
          <a:srcRect/>
          <a:stretch>
            <a:fillRect/>
          </a:stretch>
        </p:blipFill>
        <p:spPr bwMode="auto">
          <a:xfrm>
            <a:off x="3214355" y="2578100"/>
            <a:ext cx="647700" cy="863600"/>
          </a:xfrm>
          <a:prstGeom prst="rect">
            <a:avLst/>
          </a:prstGeom>
          <a:noFill/>
          <a:ln w="9525">
            <a:noFill/>
            <a:miter lim="800000"/>
            <a:headEnd/>
            <a:tailEnd/>
          </a:ln>
        </p:spPr>
      </p:pic>
      <p:pic>
        <p:nvPicPr>
          <p:cNvPr id="30733" name="图片 23" descr="M20071203021216.JPG"/>
          <p:cNvPicPr>
            <a:picLocks noChangeAspect="1"/>
          </p:cNvPicPr>
          <p:nvPr/>
        </p:nvPicPr>
        <p:blipFill>
          <a:blip r:embed="rId14" cstate="print"/>
          <a:srcRect/>
          <a:stretch>
            <a:fillRect/>
          </a:stretch>
        </p:blipFill>
        <p:spPr bwMode="auto">
          <a:xfrm>
            <a:off x="5338763" y="3632200"/>
            <a:ext cx="593725" cy="863600"/>
          </a:xfrm>
          <a:prstGeom prst="rect">
            <a:avLst/>
          </a:prstGeom>
          <a:noFill/>
          <a:ln w="9525">
            <a:noFill/>
            <a:miter lim="800000"/>
            <a:headEnd/>
            <a:tailEnd/>
          </a:ln>
        </p:spPr>
      </p:pic>
      <p:pic>
        <p:nvPicPr>
          <p:cNvPr id="30734" name="图片 24" descr="M20130108112222.jpg"/>
          <p:cNvPicPr>
            <a:picLocks noChangeAspect="1"/>
          </p:cNvPicPr>
          <p:nvPr/>
        </p:nvPicPr>
        <p:blipFill>
          <a:blip r:embed="rId15" cstate="print"/>
          <a:srcRect/>
          <a:stretch>
            <a:fillRect/>
          </a:stretch>
        </p:blipFill>
        <p:spPr bwMode="auto">
          <a:xfrm>
            <a:off x="5319712" y="4652963"/>
            <a:ext cx="623888" cy="863600"/>
          </a:xfrm>
          <a:prstGeom prst="rect">
            <a:avLst/>
          </a:prstGeom>
          <a:noFill/>
          <a:ln w="9525">
            <a:noFill/>
            <a:miter lim="800000"/>
            <a:headEnd/>
            <a:tailEnd/>
          </a:ln>
        </p:spPr>
      </p:pic>
      <p:pic>
        <p:nvPicPr>
          <p:cNvPr id="30735" name="图片 25" descr="M20111219104734.jpg"/>
          <p:cNvPicPr>
            <a:picLocks noChangeAspect="1"/>
          </p:cNvPicPr>
          <p:nvPr/>
        </p:nvPicPr>
        <p:blipFill>
          <a:blip r:embed="rId16" cstate="print"/>
          <a:srcRect/>
          <a:stretch>
            <a:fillRect/>
          </a:stretch>
        </p:blipFill>
        <p:spPr bwMode="auto">
          <a:xfrm>
            <a:off x="1779404" y="4654550"/>
            <a:ext cx="576263" cy="863600"/>
          </a:xfrm>
          <a:prstGeom prst="rect">
            <a:avLst/>
          </a:prstGeom>
          <a:noFill/>
          <a:ln w="9525">
            <a:noFill/>
            <a:miter lim="800000"/>
            <a:headEnd/>
            <a:tailEnd/>
          </a:ln>
        </p:spPr>
      </p:pic>
      <p:pic>
        <p:nvPicPr>
          <p:cNvPr id="30736" name="图片 27" descr="M20110307105740.jpg"/>
          <p:cNvPicPr>
            <a:picLocks noChangeAspect="1"/>
          </p:cNvPicPr>
          <p:nvPr/>
        </p:nvPicPr>
        <p:blipFill>
          <a:blip r:embed="rId17" cstate="print"/>
          <a:srcRect/>
          <a:stretch>
            <a:fillRect/>
          </a:stretch>
        </p:blipFill>
        <p:spPr bwMode="auto">
          <a:xfrm>
            <a:off x="339725" y="5668963"/>
            <a:ext cx="617538" cy="863600"/>
          </a:xfrm>
          <a:prstGeom prst="rect">
            <a:avLst/>
          </a:prstGeom>
          <a:noFill/>
          <a:ln w="9525">
            <a:noFill/>
            <a:miter lim="800000"/>
            <a:headEnd/>
            <a:tailEnd/>
          </a:ln>
        </p:spPr>
      </p:pic>
      <p:pic>
        <p:nvPicPr>
          <p:cNvPr id="30737" name="图片 28" descr="M20110110154420.JPG"/>
          <p:cNvPicPr>
            <a:picLocks noChangeAspect="1"/>
          </p:cNvPicPr>
          <p:nvPr/>
        </p:nvPicPr>
        <p:blipFill>
          <a:blip r:embed="rId18" cstate="print"/>
          <a:srcRect/>
          <a:stretch>
            <a:fillRect/>
          </a:stretch>
        </p:blipFill>
        <p:spPr bwMode="auto">
          <a:xfrm>
            <a:off x="8125989" y="4680028"/>
            <a:ext cx="649287" cy="863600"/>
          </a:xfrm>
          <a:prstGeom prst="rect">
            <a:avLst/>
          </a:prstGeom>
          <a:noFill/>
          <a:ln w="9525">
            <a:noFill/>
            <a:miter lim="800000"/>
            <a:headEnd/>
            <a:tailEnd/>
          </a:ln>
        </p:spPr>
      </p:pic>
      <p:pic>
        <p:nvPicPr>
          <p:cNvPr id="30738" name="图片 29" descr="M20100302010345.JPG"/>
          <p:cNvPicPr>
            <a:picLocks noChangeAspect="1"/>
          </p:cNvPicPr>
          <p:nvPr/>
        </p:nvPicPr>
        <p:blipFill>
          <a:blip r:embed="rId19" cstate="print"/>
          <a:srcRect/>
          <a:stretch>
            <a:fillRect/>
          </a:stretch>
        </p:blipFill>
        <p:spPr bwMode="auto">
          <a:xfrm>
            <a:off x="7398845" y="4680028"/>
            <a:ext cx="647700" cy="863600"/>
          </a:xfrm>
          <a:prstGeom prst="rect">
            <a:avLst/>
          </a:prstGeom>
          <a:noFill/>
          <a:ln w="9525">
            <a:noFill/>
            <a:miter lim="800000"/>
            <a:headEnd/>
            <a:tailEnd/>
          </a:ln>
        </p:spPr>
      </p:pic>
      <p:pic>
        <p:nvPicPr>
          <p:cNvPr id="30739" name="图片 30" descr="Member-chenling.JPG"/>
          <p:cNvPicPr>
            <a:picLocks noChangeAspect="1"/>
          </p:cNvPicPr>
          <p:nvPr/>
        </p:nvPicPr>
        <p:blipFill>
          <a:blip r:embed="rId20" cstate="print"/>
          <a:srcRect/>
          <a:stretch>
            <a:fillRect/>
          </a:stretch>
        </p:blipFill>
        <p:spPr bwMode="auto">
          <a:xfrm>
            <a:off x="3924300" y="4652963"/>
            <a:ext cx="647700" cy="865187"/>
          </a:xfrm>
          <a:prstGeom prst="rect">
            <a:avLst/>
          </a:prstGeom>
          <a:noFill/>
          <a:ln w="9525">
            <a:noFill/>
            <a:miter lim="800000"/>
            <a:headEnd/>
            <a:tailEnd/>
          </a:ln>
        </p:spPr>
      </p:pic>
      <p:pic>
        <p:nvPicPr>
          <p:cNvPr id="30740" name="图片 31" descr="M20080229040214.jpg"/>
          <p:cNvPicPr>
            <a:picLocks noChangeAspect="1"/>
          </p:cNvPicPr>
          <p:nvPr/>
        </p:nvPicPr>
        <p:blipFill>
          <a:blip r:embed="rId21" cstate="print"/>
          <a:srcRect/>
          <a:stretch>
            <a:fillRect/>
          </a:stretch>
        </p:blipFill>
        <p:spPr bwMode="auto">
          <a:xfrm>
            <a:off x="3203575" y="4652963"/>
            <a:ext cx="623888" cy="865187"/>
          </a:xfrm>
          <a:prstGeom prst="rect">
            <a:avLst/>
          </a:prstGeom>
          <a:noFill/>
          <a:ln w="9525">
            <a:noFill/>
            <a:miter lim="800000"/>
            <a:headEnd/>
            <a:tailEnd/>
          </a:ln>
        </p:spPr>
      </p:pic>
      <p:pic>
        <p:nvPicPr>
          <p:cNvPr id="30741" name="图片 32" descr="M20071203021257.JPG"/>
          <p:cNvPicPr>
            <a:picLocks noChangeAspect="1"/>
          </p:cNvPicPr>
          <p:nvPr/>
        </p:nvPicPr>
        <p:blipFill>
          <a:blip r:embed="rId22" cstate="print"/>
          <a:srcRect/>
          <a:stretch>
            <a:fillRect/>
          </a:stretch>
        </p:blipFill>
        <p:spPr bwMode="auto">
          <a:xfrm>
            <a:off x="323850" y="4652963"/>
            <a:ext cx="647700" cy="865187"/>
          </a:xfrm>
          <a:prstGeom prst="rect">
            <a:avLst/>
          </a:prstGeom>
          <a:noFill/>
          <a:ln w="9525">
            <a:noFill/>
            <a:miter lim="800000"/>
            <a:headEnd/>
            <a:tailEnd/>
          </a:ln>
        </p:spPr>
      </p:pic>
      <p:pic>
        <p:nvPicPr>
          <p:cNvPr id="30742" name="图片 33" descr="M20111219031452.png"/>
          <p:cNvPicPr>
            <a:picLocks noChangeAspect="1"/>
          </p:cNvPicPr>
          <p:nvPr/>
        </p:nvPicPr>
        <p:blipFill>
          <a:blip r:embed="rId23" cstate="print"/>
          <a:srcRect/>
          <a:stretch>
            <a:fillRect/>
          </a:stretch>
        </p:blipFill>
        <p:spPr bwMode="auto">
          <a:xfrm>
            <a:off x="2484438" y="4652963"/>
            <a:ext cx="692150" cy="865187"/>
          </a:xfrm>
          <a:prstGeom prst="rect">
            <a:avLst/>
          </a:prstGeom>
          <a:noFill/>
          <a:ln w="9525">
            <a:noFill/>
            <a:miter lim="800000"/>
            <a:headEnd/>
            <a:tailEnd/>
          </a:ln>
        </p:spPr>
      </p:pic>
      <p:pic>
        <p:nvPicPr>
          <p:cNvPr id="30743" name="图片 34" descr="M20110927121212.jpg"/>
          <p:cNvPicPr>
            <a:picLocks noChangeAspect="1"/>
          </p:cNvPicPr>
          <p:nvPr/>
        </p:nvPicPr>
        <p:blipFill>
          <a:blip r:embed="rId24" cstate="print"/>
          <a:srcRect/>
          <a:stretch>
            <a:fillRect/>
          </a:stretch>
        </p:blipFill>
        <p:spPr bwMode="auto">
          <a:xfrm>
            <a:off x="1692275" y="3621088"/>
            <a:ext cx="603250" cy="863600"/>
          </a:xfrm>
          <a:prstGeom prst="rect">
            <a:avLst/>
          </a:prstGeom>
          <a:noFill/>
          <a:ln w="9525">
            <a:noFill/>
            <a:miter lim="800000"/>
            <a:headEnd/>
            <a:tailEnd/>
          </a:ln>
        </p:spPr>
      </p:pic>
      <p:pic>
        <p:nvPicPr>
          <p:cNvPr id="30744" name="图片 38" descr="M20110906222803.jpg"/>
          <p:cNvPicPr>
            <a:picLocks noChangeAspect="1"/>
          </p:cNvPicPr>
          <p:nvPr/>
        </p:nvPicPr>
        <p:blipFill>
          <a:blip r:embed="rId25" cstate="print"/>
          <a:srcRect/>
          <a:stretch>
            <a:fillRect/>
          </a:stretch>
        </p:blipFill>
        <p:spPr bwMode="auto">
          <a:xfrm>
            <a:off x="6076950" y="4652963"/>
            <a:ext cx="582613" cy="863600"/>
          </a:xfrm>
          <a:prstGeom prst="rect">
            <a:avLst/>
          </a:prstGeom>
          <a:noFill/>
          <a:ln w="9525">
            <a:noFill/>
            <a:miter lim="800000"/>
            <a:headEnd/>
            <a:tailEnd/>
          </a:ln>
        </p:spPr>
      </p:pic>
      <p:pic>
        <p:nvPicPr>
          <p:cNvPr id="30745" name="图片 39" descr="M20110829032624.jpg"/>
          <p:cNvPicPr>
            <a:picLocks noChangeAspect="1"/>
          </p:cNvPicPr>
          <p:nvPr/>
        </p:nvPicPr>
        <p:blipFill>
          <a:blip r:embed="rId26" cstate="print"/>
          <a:srcRect/>
          <a:stretch>
            <a:fillRect/>
          </a:stretch>
        </p:blipFill>
        <p:spPr bwMode="auto">
          <a:xfrm>
            <a:off x="8074025" y="2555875"/>
            <a:ext cx="612775" cy="863600"/>
          </a:xfrm>
          <a:prstGeom prst="rect">
            <a:avLst/>
          </a:prstGeom>
          <a:noFill/>
          <a:ln w="9525">
            <a:noFill/>
            <a:miter lim="800000"/>
            <a:headEnd/>
            <a:tailEnd/>
          </a:ln>
        </p:spPr>
      </p:pic>
      <p:pic>
        <p:nvPicPr>
          <p:cNvPr id="30746" name="图片 40" descr="M20110526152715.jpg"/>
          <p:cNvPicPr>
            <a:picLocks noChangeAspect="1"/>
          </p:cNvPicPr>
          <p:nvPr/>
        </p:nvPicPr>
        <p:blipFill>
          <a:blip r:embed="rId27" cstate="print"/>
          <a:srcRect/>
          <a:stretch>
            <a:fillRect/>
          </a:stretch>
        </p:blipFill>
        <p:spPr bwMode="auto">
          <a:xfrm>
            <a:off x="1042988" y="3621088"/>
            <a:ext cx="576262" cy="863600"/>
          </a:xfrm>
          <a:prstGeom prst="rect">
            <a:avLst/>
          </a:prstGeom>
          <a:noFill/>
          <a:ln w="9525">
            <a:noFill/>
            <a:miter lim="800000"/>
            <a:headEnd/>
            <a:tailEnd/>
          </a:ln>
        </p:spPr>
      </p:pic>
      <p:pic>
        <p:nvPicPr>
          <p:cNvPr id="30747" name="图片 41" descr="M20100906101217.jpg"/>
          <p:cNvPicPr>
            <a:picLocks noChangeAspect="1"/>
          </p:cNvPicPr>
          <p:nvPr/>
        </p:nvPicPr>
        <p:blipFill>
          <a:blip r:embed="rId28" cstate="print"/>
          <a:srcRect/>
          <a:stretch>
            <a:fillRect/>
          </a:stretch>
        </p:blipFill>
        <p:spPr bwMode="auto">
          <a:xfrm>
            <a:off x="1042988" y="4652963"/>
            <a:ext cx="658812" cy="865187"/>
          </a:xfrm>
          <a:prstGeom prst="rect">
            <a:avLst/>
          </a:prstGeom>
          <a:noFill/>
          <a:ln w="9525">
            <a:noFill/>
            <a:miter lim="800000"/>
            <a:headEnd/>
            <a:tailEnd/>
          </a:ln>
        </p:spPr>
      </p:pic>
      <p:pic>
        <p:nvPicPr>
          <p:cNvPr id="30748" name="图片 42" descr="M20100715161204.jpg"/>
          <p:cNvPicPr>
            <a:picLocks noChangeAspect="1"/>
          </p:cNvPicPr>
          <p:nvPr/>
        </p:nvPicPr>
        <p:blipFill>
          <a:blip r:embed="rId29" cstate="print"/>
          <a:srcRect/>
          <a:stretch>
            <a:fillRect/>
          </a:stretch>
        </p:blipFill>
        <p:spPr bwMode="auto">
          <a:xfrm>
            <a:off x="7454532" y="2565400"/>
            <a:ext cx="577850" cy="863600"/>
          </a:xfrm>
          <a:prstGeom prst="rect">
            <a:avLst/>
          </a:prstGeom>
          <a:noFill/>
          <a:ln w="9525">
            <a:noFill/>
            <a:miter lim="800000"/>
            <a:headEnd/>
            <a:tailEnd/>
          </a:ln>
        </p:spPr>
      </p:pic>
      <p:pic>
        <p:nvPicPr>
          <p:cNvPr id="30749" name="图片 43" descr="M20090610100652.JPG"/>
          <p:cNvPicPr>
            <a:picLocks noChangeAspect="1"/>
          </p:cNvPicPr>
          <p:nvPr/>
        </p:nvPicPr>
        <p:blipFill>
          <a:blip r:embed="rId30" cstate="print"/>
          <a:srcRect/>
          <a:stretch>
            <a:fillRect/>
          </a:stretch>
        </p:blipFill>
        <p:spPr bwMode="auto">
          <a:xfrm>
            <a:off x="3783013" y="3614738"/>
            <a:ext cx="684212" cy="863600"/>
          </a:xfrm>
          <a:prstGeom prst="rect">
            <a:avLst/>
          </a:prstGeom>
          <a:noFill/>
          <a:ln w="9525">
            <a:noFill/>
            <a:miter lim="800000"/>
            <a:headEnd/>
            <a:tailEnd/>
          </a:ln>
        </p:spPr>
      </p:pic>
      <p:pic>
        <p:nvPicPr>
          <p:cNvPr id="30751" name="图片 45" descr="M20080508120522.JPG"/>
          <p:cNvPicPr>
            <a:picLocks noChangeAspect="1"/>
          </p:cNvPicPr>
          <p:nvPr/>
        </p:nvPicPr>
        <p:blipFill>
          <a:blip r:embed="rId31" cstate="print"/>
          <a:srcRect/>
          <a:stretch>
            <a:fillRect/>
          </a:stretch>
        </p:blipFill>
        <p:spPr bwMode="auto">
          <a:xfrm>
            <a:off x="7380288" y="3616325"/>
            <a:ext cx="635000" cy="863600"/>
          </a:xfrm>
          <a:prstGeom prst="rect">
            <a:avLst/>
          </a:prstGeom>
          <a:noFill/>
          <a:ln w="9525">
            <a:noFill/>
            <a:miter lim="800000"/>
            <a:headEnd/>
            <a:tailEnd/>
          </a:ln>
        </p:spPr>
      </p:pic>
      <p:pic>
        <p:nvPicPr>
          <p:cNvPr id="30752" name="图片 46" descr="M20080312050355.jpg"/>
          <p:cNvPicPr>
            <a:picLocks noChangeAspect="1"/>
          </p:cNvPicPr>
          <p:nvPr/>
        </p:nvPicPr>
        <p:blipFill>
          <a:blip r:embed="rId32" cstate="print"/>
          <a:srcRect/>
          <a:stretch>
            <a:fillRect/>
          </a:stretch>
        </p:blipFill>
        <p:spPr bwMode="auto">
          <a:xfrm>
            <a:off x="6732588" y="4652963"/>
            <a:ext cx="576262" cy="863600"/>
          </a:xfrm>
          <a:prstGeom prst="rect">
            <a:avLst/>
          </a:prstGeom>
          <a:noFill/>
          <a:ln w="9525">
            <a:noFill/>
            <a:miter lim="800000"/>
            <a:headEnd/>
            <a:tailEnd/>
          </a:ln>
        </p:spPr>
      </p:pic>
      <p:pic>
        <p:nvPicPr>
          <p:cNvPr id="30753" name="图片 47" descr="M20080312040356.jpg"/>
          <p:cNvPicPr>
            <a:picLocks noChangeAspect="1"/>
          </p:cNvPicPr>
          <p:nvPr/>
        </p:nvPicPr>
        <p:blipFill>
          <a:blip r:embed="rId33" cstate="print"/>
          <a:srcRect/>
          <a:stretch>
            <a:fillRect/>
          </a:stretch>
        </p:blipFill>
        <p:spPr bwMode="auto">
          <a:xfrm>
            <a:off x="8074025" y="3602038"/>
            <a:ext cx="627063" cy="863600"/>
          </a:xfrm>
          <a:prstGeom prst="rect">
            <a:avLst/>
          </a:prstGeom>
          <a:noFill/>
          <a:ln w="9525">
            <a:noFill/>
            <a:miter lim="800000"/>
            <a:headEnd/>
            <a:tailEnd/>
          </a:ln>
        </p:spPr>
      </p:pic>
      <p:pic>
        <p:nvPicPr>
          <p:cNvPr id="30754" name="图片 48" descr="M20080312040344.JPG"/>
          <p:cNvPicPr>
            <a:picLocks noChangeAspect="1"/>
          </p:cNvPicPr>
          <p:nvPr/>
        </p:nvPicPr>
        <p:blipFill>
          <a:blip r:embed="rId34" cstate="print"/>
          <a:srcRect/>
          <a:stretch>
            <a:fillRect/>
          </a:stretch>
        </p:blipFill>
        <p:spPr bwMode="auto">
          <a:xfrm>
            <a:off x="4643438" y="4652963"/>
            <a:ext cx="576262" cy="865187"/>
          </a:xfrm>
          <a:prstGeom prst="rect">
            <a:avLst/>
          </a:prstGeom>
          <a:noFill/>
          <a:ln w="9525">
            <a:noFill/>
            <a:miter lim="800000"/>
            <a:headEnd/>
            <a:tailEnd/>
          </a:ln>
        </p:spPr>
      </p:pic>
      <p:pic>
        <p:nvPicPr>
          <p:cNvPr id="30755" name="图片 49" descr="M20080311010331.JPG"/>
          <p:cNvPicPr>
            <a:picLocks noChangeAspect="1"/>
          </p:cNvPicPr>
          <p:nvPr/>
        </p:nvPicPr>
        <p:blipFill>
          <a:blip r:embed="rId35" cstate="print"/>
          <a:srcRect/>
          <a:stretch>
            <a:fillRect/>
          </a:stretch>
        </p:blipFill>
        <p:spPr bwMode="auto">
          <a:xfrm>
            <a:off x="5367338" y="2565400"/>
            <a:ext cx="576262" cy="863600"/>
          </a:xfrm>
          <a:prstGeom prst="rect">
            <a:avLst/>
          </a:prstGeom>
          <a:noFill/>
          <a:ln w="9525">
            <a:noFill/>
            <a:miter lim="800000"/>
            <a:headEnd/>
            <a:tailEnd/>
          </a:ln>
        </p:spPr>
      </p:pic>
      <p:pic>
        <p:nvPicPr>
          <p:cNvPr id="30756" name="图片 50" descr="M20080303030316.jpg"/>
          <p:cNvPicPr>
            <a:picLocks noChangeAspect="1"/>
          </p:cNvPicPr>
          <p:nvPr/>
        </p:nvPicPr>
        <p:blipFill>
          <a:blip r:embed="rId36" cstate="print"/>
          <a:srcRect/>
          <a:stretch>
            <a:fillRect/>
          </a:stretch>
        </p:blipFill>
        <p:spPr bwMode="auto">
          <a:xfrm>
            <a:off x="6732588" y="3609975"/>
            <a:ext cx="576262" cy="863600"/>
          </a:xfrm>
          <a:prstGeom prst="rect">
            <a:avLst/>
          </a:prstGeom>
          <a:noFill/>
          <a:ln w="9525">
            <a:noFill/>
            <a:miter lim="800000"/>
            <a:headEnd/>
            <a:tailEnd/>
          </a:ln>
        </p:spPr>
      </p:pic>
      <p:pic>
        <p:nvPicPr>
          <p:cNvPr id="30758" name="图片 52" descr="M20080229030210.JPG"/>
          <p:cNvPicPr>
            <a:picLocks noChangeAspect="1"/>
          </p:cNvPicPr>
          <p:nvPr/>
        </p:nvPicPr>
        <p:blipFill>
          <a:blip r:embed="rId37" cstate="print"/>
          <a:srcRect/>
          <a:stretch>
            <a:fillRect/>
          </a:stretch>
        </p:blipFill>
        <p:spPr bwMode="auto">
          <a:xfrm>
            <a:off x="6084888" y="3595688"/>
            <a:ext cx="574675" cy="863600"/>
          </a:xfrm>
          <a:prstGeom prst="rect">
            <a:avLst/>
          </a:prstGeom>
          <a:noFill/>
          <a:ln w="9525">
            <a:noFill/>
            <a:miter lim="800000"/>
            <a:headEnd/>
            <a:tailEnd/>
          </a:ln>
        </p:spPr>
      </p:pic>
      <p:sp>
        <p:nvSpPr>
          <p:cNvPr id="38957" name="Rectangle 48"/>
          <p:cNvSpPr>
            <a:spLocks noChangeArrowheads="1"/>
          </p:cNvSpPr>
          <p:nvPr/>
        </p:nvSpPr>
        <p:spPr bwMode="auto">
          <a:xfrm>
            <a:off x="3435350" y="5719763"/>
            <a:ext cx="5251450" cy="841375"/>
          </a:xfrm>
          <a:prstGeom prst="rect">
            <a:avLst/>
          </a:prstGeom>
          <a:solidFill>
            <a:srgbClr val="C00000"/>
          </a:solidFill>
          <a:ln w="9525">
            <a:noFill/>
            <a:miter lim="800000"/>
            <a:headEnd/>
            <a:tailEnd/>
          </a:ln>
        </p:spPr>
        <p:txBody>
          <a:bodyPr wrap="none" anchor="ctr"/>
          <a:lstStyle/>
          <a:p>
            <a:pPr fontAlgn="auto">
              <a:spcBef>
                <a:spcPts val="0"/>
              </a:spcBef>
              <a:spcAft>
                <a:spcPts val="0"/>
              </a:spcAft>
              <a:defRPr/>
            </a:pPr>
            <a:endParaRPr lang="zh-CN" altLang="en-US" dirty="0">
              <a:solidFill>
                <a:schemeClr val="accent3">
                  <a:lumMod val="20000"/>
                  <a:lumOff val="80000"/>
                </a:schemeClr>
              </a:solidFill>
              <a:latin typeface="+mn-lt"/>
              <a:ea typeface="+mn-ea"/>
            </a:endParaRPr>
          </a:p>
        </p:txBody>
      </p:sp>
      <p:sp>
        <p:nvSpPr>
          <p:cNvPr id="30761" name="Text Box 50"/>
          <p:cNvSpPr txBox="1">
            <a:spLocks noChangeArrowheads="1"/>
          </p:cNvSpPr>
          <p:nvPr/>
        </p:nvSpPr>
        <p:spPr bwMode="auto">
          <a:xfrm>
            <a:off x="3568700" y="5805488"/>
            <a:ext cx="5035550" cy="708025"/>
          </a:xfrm>
          <a:prstGeom prst="rect">
            <a:avLst/>
          </a:prstGeom>
          <a:noFill/>
          <a:ln w="9525">
            <a:noFill/>
            <a:miter lim="800000"/>
            <a:headEnd/>
            <a:tailEnd/>
          </a:ln>
        </p:spPr>
        <p:txBody>
          <a:bodyPr>
            <a:spAutoFit/>
          </a:bodyPr>
          <a:lstStyle/>
          <a:p>
            <a:pPr>
              <a:spcBef>
                <a:spcPct val="50000"/>
              </a:spcBef>
            </a:pPr>
            <a:r>
              <a:rPr lang="zh-CN" altLang="en-US" b="1" dirty="0">
                <a:solidFill>
                  <a:schemeClr val="bg1"/>
                </a:solidFill>
                <a:latin typeface="微软雅黑" pitchFamily="34" charset="-122"/>
                <a:ea typeface="微软雅黑" pitchFamily="34" charset="-122"/>
              </a:rPr>
              <a:t>　　</a:t>
            </a:r>
            <a:r>
              <a:rPr lang="zh-CN" altLang="en-US" sz="2000" b="1" dirty="0">
                <a:solidFill>
                  <a:schemeClr val="bg1"/>
                </a:solidFill>
                <a:latin typeface="微软雅黑" pitchFamily="34" charset="-122"/>
                <a:ea typeface="微软雅黑" pitchFamily="34" charset="-122"/>
              </a:rPr>
              <a:t>研究院有全职高级研究人员</a:t>
            </a:r>
            <a:r>
              <a:rPr lang="en-US" altLang="zh-CN" sz="2000" b="1" dirty="0" smtClean="0">
                <a:solidFill>
                  <a:schemeClr val="bg1"/>
                </a:solidFill>
                <a:latin typeface="微软雅黑" pitchFamily="34" charset="-122"/>
                <a:ea typeface="微软雅黑" pitchFamily="34" charset="-122"/>
              </a:rPr>
              <a:t>37</a:t>
            </a:r>
            <a:r>
              <a:rPr lang="zh-CN" altLang="en-US" sz="2000" b="1" dirty="0" smtClean="0">
                <a:solidFill>
                  <a:schemeClr val="bg1"/>
                </a:solidFill>
                <a:latin typeface="微软雅黑" pitchFamily="34" charset="-122"/>
                <a:ea typeface="微软雅黑" pitchFamily="34" charset="-122"/>
              </a:rPr>
              <a:t>人</a:t>
            </a:r>
            <a:r>
              <a:rPr lang="zh-CN" altLang="en-US" sz="2000" b="1" dirty="0">
                <a:solidFill>
                  <a:schemeClr val="bg1"/>
                </a:solidFill>
                <a:latin typeface="微软雅黑" pitchFamily="34" charset="-122"/>
                <a:ea typeface="微软雅黑" pitchFamily="34" charset="-122"/>
              </a:rPr>
              <a:t>，均从海外引进，其中非华裔外籍科学家</a:t>
            </a:r>
            <a:r>
              <a:rPr lang="en-US" altLang="zh-CN" sz="2000" b="1" dirty="0">
                <a:solidFill>
                  <a:schemeClr val="bg1"/>
                </a:solidFill>
                <a:latin typeface="微软雅黑" pitchFamily="34" charset="-122"/>
                <a:ea typeface="微软雅黑" pitchFamily="34" charset="-122"/>
              </a:rPr>
              <a:t>6</a:t>
            </a:r>
            <a:r>
              <a:rPr lang="zh-CN" altLang="en-US" sz="2000" b="1" dirty="0">
                <a:solidFill>
                  <a:schemeClr val="bg1"/>
                </a:solidFill>
                <a:latin typeface="微软雅黑" pitchFamily="34" charset="-122"/>
                <a:ea typeface="微软雅黑" pitchFamily="34" charset="-122"/>
              </a:rPr>
              <a:t>人。</a:t>
            </a:r>
          </a:p>
        </p:txBody>
      </p:sp>
      <p:pic>
        <p:nvPicPr>
          <p:cNvPr id="30762" name="Picture 2" descr="http://192.168.12.99:80/gibh/lab/photo/M20130409164927.jpg"/>
          <p:cNvPicPr>
            <a:picLocks noChangeAspect="1" noChangeArrowheads="1"/>
          </p:cNvPicPr>
          <p:nvPr/>
        </p:nvPicPr>
        <p:blipFill>
          <a:blip r:embed="rId38" cstate="print"/>
          <a:srcRect/>
          <a:stretch>
            <a:fillRect/>
          </a:stretch>
        </p:blipFill>
        <p:spPr bwMode="auto">
          <a:xfrm>
            <a:off x="4564062" y="3640138"/>
            <a:ext cx="655638" cy="855662"/>
          </a:xfrm>
          <a:prstGeom prst="rect">
            <a:avLst/>
          </a:prstGeom>
          <a:noFill/>
          <a:ln w="9525">
            <a:noFill/>
            <a:miter lim="800000"/>
            <a:headEnd/>
            <a:tailEnd/>
          </a:ln>
        </p:spPr>
      </p:pic>
      <p:sp>
        <p:nvSpPr>
          <p:cNvPr id="30764" name="矩形 4"/>
          <p:cNvSpPr>
            <a:spLocks noChangeArrowheads="1"/>
          </p:cNvSpPr>
          <p:nvPr/>
        </p:nvSpPr>
        <p:spPr bwMode="auto">
          <a:xfrm>
            <a:off x="179388" y="476250"/>
            <a:ext cx="7056437" cy="585788"/>
          </a:xfrm>
          <a:prstGeom prst="rect">
            <a:avLst/>
          </a:prstGeom>
          <a:noFill/>
          <a:ln w="9525">
            <a:noFill/>
            <a:miter lim="800000"/>
            <a:headEnd/>
            <a:tailEnd/>
          </a:ln>
        </p:spPr>
        <p:txBody>
          <a:bodyPr>
            <a:spAutoFit/>
          </a:bodyPr>
          <a:lstStyle/>
          <a:p>
            <a:r>
              <a:rPr lang="zh-CN" altLang="en-US" sz="3200" b="1">
                <a:solidFill>
                  <a:srgbClr val="C80000"/>
                </a:solidFill>
                <a:latin typeface="华文楷体"/>
                <a:ea typeface="华文楷体"/>
                <a:cs typeface="Times New Roman" pitchFamily="18" charset="0"/>
              </a:rPr>
              <a:t> </a:t>
            </a:r>
            <a:r>
              <a:rPr lang="zh-CN" altLang="en-US" sz="3200" b="1">
                <a:solidFill>
                  <a:schemeClr val="bg1"/>
                </a:solidFill>
                <a:latin typeface="微软雅黑" pitchFamily="34" charset="-122"/>
                <a:ea typeface="微软雅黑" pitchFamily="34" charset="-122"/>
                <a:cs typeface="Times New Roman" pitchFamily="18" charset="0"/>
              </a:rPr>
              <a:t>汇聚和培养了一批高端的优秀人才</a:t>
            </a:r>
          </a:p>
        </p:txBody>
      </p:sp>
      <p:pic>
        <p:nvPicPr>
          <p:cNvPr id="55" name="图片 54" descr="1111.jpg"/>
          <p:cNvPicPr>
            <a:picLocks noChangeAspect="1"/>
          </p:cNvPicPr>
          <p:nvPr/>
        </p:nvPicPr>
        <p:blipFill>
          <a:blip r:embed="rId39" cstate="print"/>
          <a:srcRect/>
          <a:stretch>
            <a:fillRect/>
          </a:stretch>
        </p:blipFill>
        <p:spPr bwMode="auto">
          <a:xfrm>
            <a:off x="8080794" y="332656"/>
            <a:ext cx="739678" cy="750381"/>
          </a:xfrm>
          <a:prstGeom prst="ellipse">
            <a:avLst/>
          </a:prstGeom>
          <a:noFill/>
          <a:ln w="9525">
            <a:noFill/>
            <a:miter lim="800000"/>
            <a:headEnd/>
            <a:tailEnd/>
          </a:ln>
        </p:spPr>
      </p:pic>
      <p:sp>
        <p:nvSpPr>
          <p:cNvPr id="48" name="Rectangle 8"/>
          <p:cNvSpPr>
            <a:spLocks noChangeArrowheads="1"/>
          </p:cNvSpPr>
          <p:nvPr/>
        </p:nvSpPr>
        <p:spPr bwMode="auto">
          <a:xfrm>
            <a:off x="107504" y="1412776"/>
            <a:ext cx="9037637" cy="954107"/>
          </a:xfrm>
          <a:prstGeom prst="rect">
            <a:avLst/>
          </a:prstGeom>
          <a:noFill/>
          <a:ln w="9525">
            <a:noFill/>
            <a:miter lim="800000"/>
            <a:headEnd/>
            <a:tailEnd/>
          </a:ln>
        </p:spPr>
        <p:txBody>
          <a:bodyPr anchor="ctr">
            <a:spAutoFit/>
          </a:bodyPr>
          <a:lstStyle/>
          <a:p>
            <a:pPr fontAlgn="auto">
              <a:spcBef>
                <a:spcPts val="0"/>
              </a:spcBef>
              <a:spcAft>
                <a:spcPts val="0"/>
              </a:spcAft>
              <a:defRPr/>
            </a:pPr>
            <a:r>
              <a:rPr lang="zh-CN" altLang="en-US" sz="2400" dirty="0" smtClean="0">
                <a:solidFill>
                  <a:srgbClr val="C00000"/>
                </a:solidFill>
                <a:latin typeface="黑体" panose="02010609060101010101" pitchFamily="49" charset="-122"/>
                <a:ea typeface="黑体" panose="02010609060101010101" pitchFamily="49" charset="-122"/>
              </a:rPr>
              <a:t>■ </a:t>
            </a:r>
            <a:r>
              <a:rPr lang="zh-CN" altLang="en-US" sz="2800" b="1" dirty="0" smtClean="0">
                <a:solidFill>
                  <a:schemeClr val="tx1">
                    <a:lumMod val="75000"/>
                    <a:lumOff val="25000"/>
                  </a:schemeClr>
                </a:solidFill>
                <a:latin typeface="微软雅黑" pitchFamily="34" charset="-122"/>
                <a:ea typeface="微软雅黑" pitchFamily="34" charset="-122"/>
              </a:rPr>
              <a:t>研究院</a:t>
            </a:r>
            <a:r>
              <a:rPr lang="zh-CN" altLang="en-US" sz="2800" b="1" dirty="0">
                <a:solidFill>
                  <a:schemeClr val="tx1">
                    <a:lumMod val="75000"/>
                    <a:lumOff val="25000"/>
                  </a:schemeClr>
                </a:solidFill>
                <a:latin typeface="微软雅黑" pitchFamily="34" charset="-122"/>
                <a:ea typeface="微软雅黑" pitchFamily="34" charset="-122"/>
              </a:rPr>
              <a:t>实行全员聘用制度，汇聚了全球生物医药</a:t>
            </a:r>
            <a:r>
              <a:rPr lang="zh-CN" altLang="en-US" sz="2800" b="1" dirty="0" smtClean="0">
                <a:solidFill>
                  <a:schemeClr val="tx1">
                    <a:lumMod val="75000"/>
                    <a:lumOff val="25000"/>
                  </a:schemeClr>
                </a:solidFill>
                <a:latin typeface="微软雅黑" pitchFamily="34" charset="-122"/>
                <a:ea typeface="微软雅黑" pitchFamily="34" charset="-122"/>
              </a:rPr>
              <a:t>领域</a:t>
            </a:r>
            <a:endParaRPr lang="en-US" altLang="zh-CN" sz="2800" b="1" dirty="0" smtClean="0">
              <a:solidFill>
                <a:schemeClr val="tx1">
                  <a:lumMod val="75000"/>
                  <a:lumOff val="25000"/>
                </a:schemeClr>
              </a:solidFill>
              <a:latin typeface="微软雅黑" pitchFamily="34" charset="-122"/>
              <a:ea typeface="微软雅黑" pitchFamily="34" charset="-122"/>
            </a:endParaRPr>
          </a:p>
          <a:p>
            <a:pPr fontAlgn="auto">
              <a:spcBef>
                <a:spcPts val="0"/>
              </a:spcBef>
              <a:spcAft>
                <a:spcPts val="0"/>
              </a:spcAft>
              <a:defRPr/>
            </a:pPr>
            <a:r>
              <a:rPr lang="en-US" altLang="zh-CN" sz="2800" b="1" dirty="0" smtClean="0">
                <a:solidFill>
                  <a:schemeClr val="tx1">
                    <a:lumMod val="75000"/>
                    <a:lumOff val="25000"/>
                  </a:schemeClr>
                </a:solidFill>
                <a:latin typeface="微软雅黑" pitchFamily="34" charset="-122"/>
                <a:ea typeface="微软雅黑" pitchFamily="34" charset="-122"/>
              </a:rPr>
              <a:t>    </a:t>
            </a:r>
            <a:r>
              <a:rPr lang="zh-CN" altLang="en-US" sz="2800" b="1" dirty="0" smtClean="0">
                <a:solidFill>
                  <a:schemeClr val="tx1">
                    <a:lumMod val="75000"/>
                    <a:lumOff val="25000"/>
                  </a:schemeClr>
                </a:solidFill>
                <a:latin typeface="微软雅黑" pitchFamily="34" charset="-122"/>
                <a:ea typeface="微软雅黑" pitchFamily="34" charset="-122"/>
              </a:rPr>
              <a:t>的顶尖</a:t>
            </a:r>
            <a:r>
              <a:rPr lang="zh-CN" altLang="en-US" sz="2800" b="1" dirty="0">
                <a:solidFill>
                  <a:schemeClr val="tx1">
                    <a:lumMod val="75000"/>
                    <a:lumOff val="25000"/>
                  </a:schemeClr>
                </a:solidFill>
                <a:latin typeface="微软雅黑" pitchFamily="34" charset="-122"/>
                <a:ea typeface="微软雅黑" pitchFamily="34" charset="-122"/>
              </a:rPr>
              <a:t>人才</a:t>
            </a:r>
            <a:r>
              <a:rPr lang="zh-CN" altLang="en-US" sz="2800" b="1" dirty="0" smtClean="0">
                <a:solidFill>
                  <a:schemeClr val="tx1">
                    <a:lumMod val="75000"/>
                    <a:lumOff val="25000"/>
                  </a:schemeClr>
                </a:solidFill>
                <a:latin typeface="微软雅黑" pitchFamily="34" charset="-122"/>
                <a:ea typeface="微软雅黑" pitchFamily="34" charset="-122"/>
              </a:rPr>
              <a:t>。</a:t>
            </a:r>
            <a:endParaRPr lang="zh-CN" altLang="zh-CN" sz="2800" dirty="0">
              <a:latin typeface="微软雅黑" pitchFamily="34" charset="-122"/>
              <a:ea typeface="微软雅黑" pitchFamily="34" charset="-122"/>
              <a:cs typeface="华文楷体" pitchFamily="2" charset="-122"/>
            </a:endParaRPr>
          </a:p>
        </p:txBody>
      </p:sp>
      <p:sp>
        <p:nvSpPr>
          <p:cNvPr id="6" name="矩形 5"/>
          <p:cNvSpPr/>
          <p:nvPr/>
        </p:nvSpPr>
        <p:spPr>
          <a:xfrm>
            <a:off x="250825" y="116681"/>
            <a:ext cx="8642350" cy="1008063"/>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769" name="矩形 4"/>
          <p:cNvSpPr>
            <a:spLocks noChangeArrowheads="1"/>
          </p:cNvSpPr>
          <p:nvPr/>
        </p:nvSpPr>
        <p:spPr bwMode="auto">
          <a:xfrm>
            <a:off x="35496" y="333375"/>
            <a:ext cx="2952328" cy="584775"/>
          </a:xfrm>
          <a:prstGeom prst="rect">
            <a:avLst/>
          </a:prstGeom>
          <a:noFill/>
          <a:ln w="9525">
            <a:noFill/>
            <a:miter lim="800000"/>
            <a:headEnd/>
            <a:tailEnd/>
          </a:ln>
        </p:spPr>
        <p:txBody>
          <a:bodyPr wrap="square">
            <a:spAutoFit/>
          </a:bodyPr>
          <a:lstStyle/>
          <a:p>
            <a:r>
              <a:rPr lang="zh-CN" altLang="en-US" sz="3200" b="1" dirty="0">
                <a:solidFill>
                  <a:schemeClr val="bg1"/>
                </a:solidFill>
                <a:latin typeface="微软雅黑" pitchFamily="34" charset="-122"/>
                <a:ea typeface="微软雅黑" pitchFamily="34" charset="-122"/>
              </a:rPr>
              <a:t>   </a:t>
            </a:r>
            <a:r>
              <a:rPr lang="zh-CN" altLang="en-US" sz="3200" b="1" dirty="0" smtClean="0">
                <a:solidFill>
                  <a:schemeClr val="bg1"/>
                </a:solidFill>
                <a:latin typeface="微软雅黑" pitchFamily="34" charset="-122"/>
                <a:ea typeface="微软雅黑" pitchFamily="34" charset="-122"/>
              </a:rPr>
              <a:t>人才队伍</a:t>
            </a:r>
            <a:endParaRPr lang="zh-CN" altLang="en-US" sz="3200" b="1" dirty="0">
              <a:solidFill>
                <a:schemeClr val="bg1"/>
              </a:solidFill>
              <a:latin typeface="微软雅黑" pitchFamily="34" charset="-122"/>
              <a:ea typeface="微软雅黑" pitchFamily="34" charset="-122"/>
            </a:endParaRPr>
          </a:p>
        </p:txBody>
      </p:sp>
      <p:pic>
        <p:nvPicPr>
          <p:cNvPr id="11" name="图片 10" descr="1111.jpg"/>
          <p:cNvPicPr>
            <a:picLocks noChangeAspect="1"/>
          </p:cNvPicPr>
          <p:nvPr/>
        </p:nvPicPr>
        <p:blipFill>
          <a:blip r:embed="rId39" cstate="print"/>
          <a:srcRect/>
          <a:stretch>
            <a:fillRect/>
          </a:stretch>
        </p:blipFill>
        <p:spPr bwMode="auto">
          <a:xfrm>
            <a:off x="8080794" y="230347"/>
            <a:ext cx="739678" cy="750381"/>
          </a:xfrm>
          <a:prstGeom prst="ellipse">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06" name="Group 62"/>
          <p:cNvGraphicFramePr>
            <a:graphicFrameLocks noGrp="1"/>
          </p:cNvGraphicFramePr>
          <p:nvPr/>
        </p:nvGraphicFramePr>
        <p:xfrm>
          <a:off x="273050" y="1341081"/>
          <a:ext cx="8569325" cy="5245481"/>
        </p:xfrm>
        <a:graphic>
          <a:graphicData uri="http://schemas.openxmlformats.org/drawingml/2006/table">
            <a:tbl>
              <a:tblPr/>
              <a:tblGrid>
                <a:gridCol w="1924050"/>
                <a:gridCol w="5230813"/>
                <a:gridCol w="1414462"/>
              </a:tblGrid>
              <a:tr h="377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dirty="0" smtClean="0">
                          <a:ln>
                            <a:noFill/>
                          </a:ln>
                          <a:solidFill>
                            <a:schemeClr val="tx1"/>
                          </a:solidFill>
                          <a:effectLst/>
                          <a:latin typeface="微软雅黑" pitchFamily="34" charset="-122"/>
                          <a:ea typeface="微软雅黑" pitchFamily="34" charset="-122"/>
                          <a:cs typeface="华文楷体"/>
                        </a:rPr>
                        <a:t>各类人才</a:t>
                      </a:r>
                      <a:endParaRPr kumimoji="0" lang="zh-CN" altLang="en-US" sz="1500" b="1" i="0" u="none" strike="noStrike" cap="none" normalizeH="0" baseline="0" dirty="0" smtClean="0">
                        <a:ln>
                          <a:noFill/>
                        </a:ln>
                        <a:solidFill>
                          <a:srgbClr val="FFFFFF"/>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1" i="0" u="none" strike="noStrike" cap="none" normalizeH="0" baseline="0" smtClean="0">
                          <a:ln>
                            <a:noFill/>
                          </a:ln>
                          <a:solidFill>
                            <a:schemeClr val="tx1"/>
                          </a:solidFill>
                          <a:effectLst/>
                          <a:latin typeface="微软雅黑" pitchFamily="34" charset="-122"/>
                          <a:ea typeface="微软雅黑" pitchFamily="34" charset="-122"/>
                          <a:cs typeface="华文楷体"/>
                        </a:rPr>
                        <a:t>总数量</a:t>
                      </a:r>
                      <a:endParaRPr kumimoji="0" lang="zh-CN" altLang="en-US" sz="1500" b="1" i="0" u="none" strike="noStrike" cap="none" normalizeH="0" baseline="0" smtClean="0">
                        <a:ln>
                          <a:noFill/>
                        </a:ln>
                        <a:solidFill>
                          <a:srgbClr val="FFFFFF"/>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492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1" i="0" u="none" strike="noStrike" cap="none" normalizeH="0" baseline="0" smtClean="0">
                          <a:ln>
                            <a:noFill/>
                          </a:ln>
                          <a:solidFill>
                            <a:schemeClr val="tx1"/>
                          </a:solidFill>
                          <a:effectLst/>
                          <a:latin typeface="微软雅黑" pitchFamily="34" charset="-122"/>
                          <a:ea typeface="微软雅黑" pitchFamily="34" charset="-122"/>
                          <a:cs typeface="华文楷体"/>
                        </a:rPr>
                        <a:t>GIBH</a:t>
                      </a:r>
                      <a:r>
                        <a:rPr kumimoji="0" lang="zh-CN" altLang="en-US" sz="1500" b="1" i="0" u="none" strike="noStrike" cap="none" normalizeH="0" baseline="0" smtClean="0">
                          <a:ln>
                            <a:noFill/>
                          </a:ln>
                          <a:solidFill>
                            <a:schemeClr val="tx1"/>
                          </a:solidFill>
                          <a:effectLst/>
                          <a:latin typeface="微软雅黑" pitchFamily="34" charset="-122"/>
                          <a:ea typeface="微软雅黑" pitchFamily="34" charset="-122"/>
                          <a:cs typeface="华文楷体"/>
                        </a:rPr>
                        <a:t>高级专业技术人员总数</a:t>
                      </a:r>
                      <a:endPar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微软雅黑" pitchFamily="34" charset="-122"/>
                          <a:ea typeface="微软雅黑" pitchFamily="34" charset="-122"/>
                          <a:cs typeface="华文楷体"/>
                        </a:rPr>
                        <a:t>36</a:t>
                      </a:r>
                      <a:endPar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4925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dirty="0" smtClean="0">
                          <a:ln>
                            <a:noFill/>
                          </a:ln>
                          <a:solidFill>
                            <a:schemeClr val="tx1"/>
                          </a:solidFill>
                          <a:effectLst/>
                          <a:latin typeface="微软雅黑" pitchFamily="34" charset="-122"/>
                          <a:ea typeface="微软雅黑" pitchFamily="34" charset="-122"/>
                          <a:cs typeface="华文楷体"/>
                        </a:rPr>
                        <a:t>国家</a:t>
                      </a:r>
                      <a:endParaRPr kumimoji="0" lang="zh-CN" altLang="en-US" sz="1500" b="0" i="0" u="none" strike="noStrike" cap="none" normalizeH="0" baseline="0" dirty="0" smtClean="0">
                        <a:ln>
                          <a:noFill/>
                        </a:ln>
                        <a:solidFill>
                          <a:srgbClr val="000000"/>
                        </a:solidFill>
                        <a:effectLst/>
                        <a:latin typeface="微软雅黑" pitchFamily="34" charset="-122"/>
                        <a:ea typeface="微软雅黑" pitchFamily="34" charset="-122"/>
                        <a:cs typeface="华文楷体"/>
                      </a:endParaRPr>
                    </a:p>
                  </a:txBody>
                  <a:tcPr marT="54864" marB="54864"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chemeClr val="tx1"/>
                          </a:solidFill>
                          <a:effectLst/>
                          <a:latin typeface="微软雅黑" pitchFamily="34" charset="-122"/>
                          <a:ea typeface="微软雅黑" pitchFamily="34" charset="-122"/>
                          <a:cs typeface="华文楷体"/>
                        </a:rPr>
                        <a:t>“千人计划”</a:t>
                      </a:r>
                      <a:endParaRPr kumimoji="0" lang="zh-CN" altLang="en-US" sz="1500" b="0"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dirty="0" smtClean="0">
                          <a:ln>
                            <a:noFill/>
                          </a:ln>
                          <a:solidFill>
                            <a:schemeClr val="tx1"/>
                          </a:solidFill>
                          <a:effectLst/>
                          <a:latin typeface="微软雅黑" pitchFamily="34" charset="-122"/>
                          <a:ea typeface="微软雅黑" pitchFamily="34" charset="-122"/>
                          <a:cs typeface="华文楷体"/>
                        </a:rPr>
                        <a:t>6</a:t>
                      </a:r>
                      <a:endParaRPr kumimoji="0" lang="zh-CN" altLang="en-US" sz="1500" b="1" i="0" u="none" strike="noStrike" cap="none" normalizeH="0" baseline="0" dirty="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4925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dirty="0" smtClean="0">
                          <a:ln>
                            <a:noFill/>
                          </a:ln>
                          <a:solidFill>
                            <a:schemeClr val="tx1"/>
                          </a:solidFill>
                          <a:effectLst/>
                          <a:latin typeface="微软雅黑" pitchFamily="34" charset="-122"/>
                          <a:ea typeface="微软雅黑" pitchFamily="34" charset="-122"/>
                          <a:cs typeface="华文楷体"/>
                        </a:rPr>
                        <a:t>国家杰出青年</a:t>
                      </a:r>
                      <a:endParaRPr kumimoji="0" lang="zh-CN" altLang="en-US" sz="1500" b="0" i="0" u="none" strike="noStrike" cap="none" normalizeH="0" baseline="0" dirty="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1" i="0" u="none" strike="noStrike" cap="none" normalizeH="0" baseline="0" smtClean="0">
                          <a:ln>
                            <a:noFill/>
                          </a:ln>
                          <a:solidFill>
                            <a:srgbClr val="000000"/>
                          </a:solidFill>
                          <a:effectLst/>
                          <a:latin typeface="微软雅黑" pitchFamily="34" charset="-122"/>
                          <a:ea typeface="微软雅黑" pitchFamily="34" charset="-122"/>
                          <a:cs typeface="华文楷体"/>
                        </a:rPr>
                        <a:t>3</a:t>
                      </a:r>
                      <a:endPar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4925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dirty="0" smtClean="0">
                          <a:ln>
                            <a:noFill/>
                          </a:ln>
                          <a:solidFill>
                            <a:schemeClr val="tx1"/>
                          </a:solidFill>
                          <a:effectLst/>
                          <a:latin typeface="微软雅黑" pitchFamily="34" charset="-122"/>
                          <a:ea typeface="微软雅黑" pitchFamily="34" charset="-122"/>
                          <a:cs typeface="华文楷体"/>
                        </a:rPr>
                        <a:t>国家重大研究计划</a:t>
                      </a:r>
                      <a:endParaRPr kumimoji="0" lang="zh-CN" altLang="en-US" sz="1500" b="0" i="0" u="none" strike="noStrike" cap="none" normalizeH="0" baseline="0" dirty="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1" i="0" u="none" strike="noStrike" cap="none" normalizeH="0" baseline="0" smtClean="0">
                          <a:ln>
                            <a:noFill/>
                          </a:ln>
                          <a:solidFill>
                            <a:srgbClr val="000000"/>
                          </a:solidFill>
                          <a:effectLst/>
                          <a:latin typeface="微软雅黑" pitchFamily="34" charset="-122"/>
                          <a:ea typeface="微软雅黑" pitchFamily="34" charset="-122"/>
                          <a:cs typeface="华文楷体"/>
                        </a:rPr>
                        <a:t>6</a:t>
                      </a:r>
                      <a:endPar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4925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dirty="0" smtClean="0">
                          <a:ln>
                            <a:noFill/>
                          </a:ln>
                          <a:solidFill>
                            <a:schemeClr val="tx1"/>
                          </a:solidFill>
                          <a:effectLst/>
                          <a:latin typeface="微软雅黑" pitchFamily="34" charset="-122"/>
                          <a:ea typeface="微软雅黑" pitchFamily="34" charset="-122"/>
                          <a:cs typeface="华文楷体"/>
                        </a:rPr>
                        <a:t>国家高端外国专家</a:t>
                      </a:r>
                      <a:endParaRPr kumimoji="0" lang="zh-CN" altLang="en-US" sz="1500" b="0" i="0" u="none" strike="noStrike" cap="none" normalizeH="0" baseline="0" dirty="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dirty="0" smtClean="0">
                          <a:ln>
                            <a:noFill/>
                          </a:ln>
                          <a:solidFill>
                            <a:schemeClr val="tx1"/>
                          </a:solidFill>
                          <a:effectLst/>
                          <a:latin typeface="微软雅黑" pitchFamily="34" charset="-122"/>
                          <a:ea typeface="微软雅黑" pitchFamily="34" charset="-122"/>
                          <a:cs typeface="华文楷体"/>
                        </a:rPr>
                        <a:t>3</a:t>
                      </a: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4925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500" b="0" i="0" u="none" strike="noStrike" cap="none" normalizeH="0" baseline="0" dirty="0" smtClean="0">
                        <a:ln>
                          <a:noFill/>
                        </a:ln>
                        <a:solidFill>
                          <a:srgbClr val="000000"/>
                        </a:solidFill>
                        <a:effectLst/>
                        <a:latin typeface="微软雅黑" pitchFamily="34" charset="-122"/>
                        <a:ea typeface="微软雅黑" pitchFamily="34" charset="-122"/>
                        <a:cs typeface="华文楷体"/>
                      </a:endParaRPr>
                    </a:p>
                  </a:txBody>
                  <a:tcPr marT="54864" marB="54864"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dirty="0" smtClean="0">
                          <a:ln>
                            <a:noFill/>
                          </a:ln>
                          <a:solidFill>
                            <a:srgbClr val="000000"/>
                          </a:solidFill>
                          <a:effectLst/>
                          <a:latin typeface="微软雅黑" pitchFamily="34" charset="-122"/>
                          <a:ea typeface="微软雅黑" pitchFamily="34" charset="-122"/>
                          <a:cs typeface="华文楷体"/>
                        </a:rPr>
                        <a:t>国际优秀青年</a:t>
                      </a: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1" i="0" u="none" strike="noStrike" cap="none" normalizeH="0" baseline="0" dirty="0" smtClean="0">
                          <a:ln>
                            <a:noFill/>
                          </a:ln>
                          <a:solidFill>
                            <a:srgbClr val="000000"/>
                          </a:solidFill>
                          <a:effectLst/>
                          <a:latin typeface="微软雅黑" pitchFamily="34" charset="-122"/>
                          <a:ea typeface="微软雅黑" pitchFamily="34" charset="-122"/>
                          <a:cs typeface="华文楷体"/>
                        </a:rPr>
                        <a:t>3</a:t>
                      </a:r>
                      <a:endParaRPr kumimoji="0" lang="zh-CN" altLang="en-US" sz="1500" b="1" i="0" u="none" strike="noStrike" cap="none" normalizeH="0" baseline="0" dirty="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4925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chemeClr val="tx1"/>
                          </a:solidFill>
                          <a:effectLst/>
                          <a:latin typeface="微软雅黑" pitchFamily="34" charset="-122"/>
                          <a:ea typeface="微软雅黑" pitchFamily="34" charset="-122"/>
                          <a:cs typeface="华文楷体"/>
                        </a:rPr>
                        <a:t>中科院</a:t>
                      </a:r>
                      <a:endParaRPr kumimoji="0" lang="zh-CN" altLang="en-US" sz="1500" b="0"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dirty="0" smtClean="0">
                          <a:ln>
                            <a:noFill/>
                          </a:ln>
                          <a:solidFill>
                            <a:schemeClr val="tx1"/>
                          </a:solidFill>
                          <a:effectLst/>
                          <a:latin typeface="微软雅黑" pitchFamily="34" charset="-122"/>
                          <a:ea typeface="微软雅黑" pitchFamily="34" charset="-122"/>
                          <a:cs typeface="华文楷体"/>
                        </a:rPr>
                        <a:t>中科院“百人计划”</a:t>
                      </a:r>
                      <a:endParaRPr kumimoji="0" lang="zh-CN" altLang="en-US" sz="1500" b="0" i="0" u="none" strike="noStrike" cap="none" normalizeH="0" baseline="0" dirty="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1" i="0" u="none" strike="noStrike" cap="none" normalizeH="0" baseline="0" dirty="0" smtClean="0">
                          <a:ln>
                            <a:noFill/>
                          </a:ln>
                          <a:solidFill>
                            <a:srgbClr val="000000"/>
                          </a:solidFill>
                          <a:effectLst/>
                          <a:latin typeface="微软雅黑" pitchFamily="34" charset="-122"/>
                          <a:ea typeface="微软雅黑" pitchFamily="34" charset="-122"/>
                          <a:cs typeface="华文楷体"/>
                        </a:rPr>
                        <a:t>18</a:t>
                      </a:r>
                      <a:endParaRPr kumimoji="0" lang="zh-CN" altLang="en-US" sz="1500" b="1" i="0" u="none" strike="noStrike" cap="none" normalizeH="0" baseline="0" dirty="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222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dirty="0" smtClean="0">
                          <a:ln>
                            <a:noFill/>
                          </a:ln>
                          <a:solidFill>
                            <a:schemeClr val="tx1"/>
                          </a:solidFill>
                          <a:effectLst/>
                          <a:latin typeface="微软雅黑" pitchFamily="34" charset="-122"/>
                          <a:ea typeface="微软雅黑" pitchFamily="34" charset="-122"/>
                          <a:cs typeface="华文楷体"/>
                        </a:rPr>
                        <a:t>中科院特聘外籍科学家</a:t>
                      </a:r>
                      <a:endParaRPr kumimoji="0" lang="zh-CN" altLang="en-US" sz="1500" b="0" i="0" u="none" strike="noStrike" cap="none" normalizeH="0" baseline="0" dirty="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微软雅黑" pitchFamily="34" charset="-122"/>
                          <a:ea typeface="微软雅黑" pitchFamily="34" charset="-122"/>
                          <a:cs typeface="华文楷体"/>
                        </a:rPr>
                        <a:t>5</a:t>
                      </a:r>
                      <a:endPar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2226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rgbClr val="000000"/>
                          </a:solidFill>
                          <a:effectLst/>
                          <a:latin typeface="微软雅黑" pitchFamily="34" charset="-122"/>
                          <a:ea typeface="微软雅黑" pitchFamily="34" charset="-122"/>
                          <a:cs typeface="华文楷体"/>
                        </a:rPr>
                        <a:t>中科院“卓越青年科学家”</a:t>
                      </a: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rgbClr val="000000"/>
                          </a:solidFill>
                          <a:effectLst/>
                          <a:latin typeface="微软雅黑" pitchFamily="34" charset="-122"/>
                          <a:ea typeface="微软雅黑" pitchFamily="34" charset="-122"/>
                          <a:cs typeface="华文楷体"/>
                        </a:rPr>
                        <a:t>1</a:t>
                      </a:r>
                      <a:endParaRPr kumimoji="0" lang="zh-CN" altLang="en-US" sz="1500" b="0"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4925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chemeClr val="tx1"/>
                          </a:solidFill>
                          <a:effectLst/>
                          <a:latin typeface="微软雅黑" pitchFamily="34" charset="-122"/>
                          <a:ea typeface="微软雅黑" pitchFamily="34" charset="-122"/>
                          <a:cs typeface="华文楷体"/>
                        </a:rPr>
                        <a:t>广东省</a:t>
                      </a:r>
                      <a:endParaRPr kumimoji="0" lang="zh-CN" altLang="en-US" sz="1500" b="0"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chemeClr val="tx1"/>
                          </a:solidFill>
                          <a:effectLst/>
                          <a:latin typeface="微软雅黑" pitchFamily="34" charset="-122"/>
                          <a:ea typeface="微软雅黑" pitchFamily="34" charset="-122"/>
                          <a:cs typeface="华文楷体"/>
                        </a:rPr>
                        <a:t>“南粤百杰”</a:t>
                      </a:r>
                      <a:endParaRPr kumimoji="0" lang="zh-CN" altLang="en-US" sz="1500" b="0"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微软雅黑" pitchFamily="34" charset="-122"/>
                          <a:ea typeface="微软雅黑" pitchFamily="34" charset="-122"/>
                          <a:cs typeface="华文楷体"/>
                        </a:rPr>
                        <a:t>3</a:t>
                      </a:r>
                      <a:endPar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4925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chemeClr val="tx1"/>
                          </a:solidFill>
                          <a:effectLst/>
                          <a:latin typeface="微软雅黑" pitchFamily="34" charset="-122"/>
                          <a:ea typeface="微软雅黑" pitchFamily="34" charset="-122"/>
                          <a:cs typeface="华文楷体"/>
                        </a:rPr>
                        <a:t>广东省领军人才</a:t>
                      </a:r>
                      <a:endParaRPr kumimoji="0" lang="zh-CN" altLang="en-US" sz="1500" b="0"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微软雅黑" pitchFamily="34" charset="-122"/>
                          <a:ea typeface="微软雅黑" pitchFamily="34" charset="-122"/>
                          <a:cs typeface="华文楷体"/>
                        </a:rPr>
                        <a:t>4</a:t>
                      </a:r>
                      <a:endParaRPr kumimoji="0" lang="zh-CN" altLang="en-US" sz="1500" b="1" i="0" u="none" strike="noStrike" cap="none" normalizeH="0" baseline="0" smtClean="0">
                        <a:ln>
                          <a:noFill/>
                        </a:ln>
                        <a:solidFill>
                          <a:srgbClr val="0D0D0D"/>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4925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chemeClr val="tx1"/>
                          </a:solidFill>
                          <a:effectLst/>
                          <a:latin typeface="微软雅黑" pitchFamily="34" charset="-122"/>
                          <a:ea typeface="微软雅黑" pitchFamily="34" charset="-122"/>
                          <a:cs typeface="华文楷体"/>
                        </a:rPr>
                        <a:t>广东省创新团队</a:t>
                      </a:r>
                      <a:endParaRPr kumimoji="0" lang="zh-CN" altLang="en-US" sz="1500" b="0"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微软雅黑" pitchFamily="34" charset="-122"/>
                          <a:ea typeface="微软雅黑" pitchFamily="34" charset="-122"/>
                          <a:cs typeface="华文楷体"/>
                        </a:rPr>
                        <a:t>1</a:t>
                      </a:r>
                      <a:endPar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4925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smtClean="0">
                          <a:ln>
                            <a:noFill/>
                          </a:ln>
                          <a:solidFill>
                            <a:schemeClr val="tx1"/>
                          </a:solidFill>
                          <a:effectLst/>
                          <a:latin typeface="微软雅黑" pitchFamily="34" charset="-122"/>
                          <a:ea typeface="微软雅黑" pitchFamily="34" charset="-122"/>
                          <a:cs typeface="华文楷体"/>
                        </a:rPr>
                        <a:t>广州市十大优秀留学归国人员</a:t>
                      </a:r>
                      <a:endParaRPr kumimoji="0" lang="zh-CN" altLang="en-US" sz="1500" b="0"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smtClean="0">
                          <a:ln>
                            <a:noFill/>
                          </a:ln>
                          <a:solidFill>
                            <a:schemeClr val="tx1"/>
                          </a:solidFill>
                          <a:effectLst/>
                          <a:latin typeface="微软雅黑" pitchFamily="34" charset="-122"/>
                          <a:ea typeface="微软雅黑" pitchFamily="34" charset="-122"/>
                          <a:cs typeface="华文楷体"/>
                        </a:rPr>
                        <a:t>3</a:t>
                      </a:r>
                      <a:endParaRPr kumimoji="0" lang="zh-CN" altLang="en-US" sz="1500" b="1" i="0" u="none" strike="noStrike" cap="none" normalizeH="0" baseline="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4925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500" b="0" i="0" u="none" strike="noStrike" cap="none" normalizeH="0" baseline="0" dirty="0" smtClean="0">
                          <a:ln>
                            <a:noFill/>
                          </a:ln>
                          <a:solidFill>
                            <a:schemeClr val="tx1"/>
                          </a:solidFill>
                          <a:effectLst/>
                          <a:latin typeface="微软雅黑" pitchFamily="34" charset="-122"/>
                          <a:ea typeface="微软雅黑" pitchFamily="34" charset="-122"/>
                          <a:cs typeface="华文楷体"/>
                        </a:rPr>
                        <a:t>广东省杰出青年</a:t>
                      </a:r>
                      <a:endParaRPr kumimoji="0" lang="zh-CN" altLang="en-US" sz="1500" b="0" i="0" u="none" strike="noStrike" cap="none" normalizeH="0" baseline="0" dirty="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500" b="0" i="0" u="none" strike="noStrike" cap="none" normalizeH="0" baseline="0" dirty="0" smtClean="0">
                          <a:ln>
                            <a:noFill/>
                          </a:ln>
                          <a:solidFill>
                            <a:schemeClr val="tx1"/>
                          </a:solidFill>
                          <a:effectLst/>
                          <a:latin typeface="微软雅黑" pitchFamily="34" charset="-122"/>
                          <a:ea typeface="微软雅黑" pitchFamily="34" charset="-122"/>
                          <a:cs typeface="华文楷体"/>
                        </a:rPr>
                        <a:t>3</a:t>
                      </a:r>
                      <a:endParaRPr kumimoji="0" lang="zh-CN" altLang="en-US" sz="1500" b="1" i="0" u="none" strike="noStrike" cap="none" normalizeH="0" baseline="0" dirty="0" smtClean="0">
                        <a:ln>
                          <a:noFill/>
                        </a:ln>
                        <a:solidFill>
                          <a:srgbClr val="000000"/>
                        </a:solidFill>
                        <a:effectLst/>
                        <a:latin typeface="微软雅黑" pitchFamily="34" charset="-122"/>
                        <a:ea typeface="微软雅黑" pitchFamily="34" charset="-122"/>
                        <a:cs typeface="华文楷体"/>
                      </a:endParaRPr>
                    </a:p>
                  </a:txBody>
                  <a:tcPr marT="54864" marB="5486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
        <p:nvSpPr>
          <p:cNvPr id="6" name="矩形 5"/>
          <p:cNvSpPr/>
          <p:nvPr/>
        </p:nvSpPr>
        <p:spPr>
          <a:xfrm>
            <a:off x="250825" y="188689"/>
            <a:ext cx="8642350" cy="1008063"/>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1803" name="矩形 4"/>
          <p:cNvSpPr>
            <a:spLocks noChangeArrowheads="1"/>
          </p:cNvSpPr>
          <p:nvPr/>
        </p:nvSpPr>
        <p:spPr bwMode="auto">
          <a:xfrm>
            <a:off x="35496" y="404664"/>
            <a:ext cx="7056437" cy="584200"/>
          </a:xfrm>
          <a:prstGeom prst="rect">
            <a:avLst/>
          </a:prstGeom>
          <a:noFill/>
          <a:ln w="9525">
            <a:noFill/>
            <a:miter lim="800000"/>
            <a:headEnd/>
            <a:tailEnd/>
          </a:ln>
        </p:spPr>
        <p:txBody>
          <a:bodyPr>
            <a:spAutoFit/>
          </a:bodyPr>
          <a:lstStyle/>
          <a:p>
            <a:r>
              <a:rPr lang="zh-CN" altLang="en-US" sz="3200" b="1" dirty="0">
                <a:solidFill>
                  <a:schemeClr val="bg1"/>
                </a:solidFill>
                <a:latin typeface="微软雅黑" pitchFamily="34" charset="-122"/>
                <a:ea typeface="微软雅黑" pitchFamily="34" charset="-122"/>
              </a:rPr>
              <a:t>   汇聚和培养了一批高端的优秀人才</a:t>
            </a:r>
          </a:p>
        </p:txBody>
      </p:sp>
      <p:pic>
        <p:nvPicPr>
          <p:cNvPr id="11" name="图片 10" descr="1111.jpg"/>
          <p:cNvPicPr>
            <a:picLocks noChangeAspect="1"/>
          </p:cNvPicPr>
          <p:nvPr/>
        </p:nvPicPr>
        <p:blipFill>
          <a:blip r:embed="rId3" cstate="print"/>
          <a:srcRect/>
          <a:stretch>
            <a:fillRect/>
          </a:stretch>
        </p:blipFill>
        <p:spPr bwMode="auto">
          <a:xfrm>
            <a:off x="8080794" y="188640"/>
            <a:ext cx="739678" cy="750381"/>
          </a:xfrm>
          <a:prstGeom prst="ellipse">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15900" y="1628775"/>
            <a:ext cx="8964613" cy="777875"/>
          </a:xfrm>
          <a:prstGeom prst="rect">
            <a:avLst/>
          </a:prstGeom>
        </p:spPr>
        <p:txBody>
          <a:bodyPr>
            <a:spAutoFit/>
          </a:bodyPr>
          <a:lstStyle/>
          <a:p>
            <a:pPr algn="just">
              <a:lnSpc>
                <a:spcPts val="2700"/>
              </a:lnSpc>
            </a:pPr>
            <a:r>
              <a:rPr lang="zh-CN" altLang="en-US" sz="2200" dirty="0">
                <a:solidFill>
                  <a:srgbClr val="C00000"/>
                </a:solidFill>
                <a:latin typeface="华文楷体"/>
                <a:ea typeface="华文楷体"/>
                <a:cs typeface="华文楷体"/>
              </a:rPr>
              <a:t>■</a:t>
            </a:r>
            <a:r>
              <a:rPr lang="zh-CN" altLang="en-US" sz="2200" dirty="0">
                <a:solidFill>
                  <a:srgbClr val="404040"/>
                </a:solidFill>
                <a:latin typeface="微软雅黑" pitchFamily="34" charset="-122"/>
                <a:ea typeface="微软雅黑" pitchFamily="34" charset="-122"/>
                <a:cs typeface="华文楷体"/>
              </a:rPr>
              <a:t>　</a:t>
            </a:r>
            <a:r>
              <a:rPr lang="zh-CN" altLang="zh-CN" sz="2200" dirty="0">
                <a:latin typeface="微软雅黑" pitchFamily="34" charset="-122"/>
                <a:ea typeface="微软雅黑" pitchFamily="34" charset="-122"/>
                <a:cs typeface="华文楷体"/>
              </a:rPr>
              <a:t>承担国家及地方各类课题</a:t>
            </a:r>
            <a:r>
              <a:rPr lang="zh-CN" altLang="zh-CN" sz="2200" dirty="0" smtClean="0">
                <a:latin typeface="微软雅黑" pitchFamily="34" charset="-122"/>
                <a:ea typeface="微软雅黑" pitchFamily="34" charset="-122"/>
                <a:cs typeface="华文楷体"/>
              </a:rPr>
              <a:t>项目</a:t>
            </a:r>
            <a:r>
              <a:rPr lang="en-US" altLang="zh-CN" sz="2200" dirty="0" smtClean="0">
                <a:latin typeface="微软雅黑" pitchFamily="34" charset="-122"/>
                <a:ea typeface="微软雅黑" pitchFamily="34" charset="-122"/>
                <a:cs typeface="华文楷体"/>
              </a:rPr>
              <a:t> </a:t>
            </a:r>
            <a:r>
              <a:rPr lang="en-US" altLang="zh-CN" sz="2200" b="1" dirty="0" smtClean="0">
                <a:latin typeface="微软雅黑" pitchFamily="34" charset="-122"/>
                <a:ea typeface="微软雅黑" pitchFamily="34" charset="-122"/>
                <a:cs typeface="华文楷体"/>
              </a:rPr>
              <a:t>492 </a:t>
            </a:r>
            <a:r>
              <a:rPr lang="zh-CN" altLang="zh-CN" sz="2200" dirty="0" smtClean="0">
                <a:latin typeface="微软雅黑" pitchFamily="34" charset="-122"/>
                <a:ea typeface="微软雅黑" pitchFamily="34" charset="-122"/>
                <a:cs typeface="华文楷体"/>
              </a:rPr>
              <a:t>项</a:t>
            </a:r>
            <a:r>
              <a:rPr lang="zh-CN" altLang="zh-CN" sz="2200" dirty="0">
                <a:latin typeface="微软雅黑" pitchFamily="34" charset="-122"/>
                <a:ea typeface="微软雅黑" pitchFamily="34" charset="-122"/>
                <a:cs typeface="华文楷体"/>
              </a:rPr>
              <a:t>，获得项目资助累计</a:t>
            </a:r>
            <a:endParaRPr lang="en-US" altLang="zh-CN" sz="2200" dirty="0">
              <a:latin typeface="微软雅黑" pitchFamily="34" charset="-122"/>
              <a:ea typeface="微软雅黑" pitchFamily="34" charset="-122"/>
              <a:cs typeface="华文楷体"/>
            </a:endParaRPr>
          </a:p>
          <a:p>
            <a:pPr algn="just">
              <a:lnSpc>
                <a:spcPts val="2700"/>
              </a:lnSpc>
            </a:pPr>
            <a:r>
              <a:rPr lang="en-US" altLang="zh-CN" sz="2200" dirty="0">
                <a:latin typeface="微软雅黑" pitchFamily="34" charset="-122"/>
                <a:ea typeface="微软雅黑" pitchFamily="34" charset="-122"/>
                <a:cs typeface="华文楷体"/>
              </a:rPr>
              <a:t>        </a:t>
            </a:r>
            <a:r>
              <a:rPr lang="zh-CN" altLang="zh-CN" sz="2200" dirty="0" smtClean="0">
                <a:latin typeface="微软雅黑" pitchFamily="34" charset="-122"/>
                <a:ea typeface="微软雅黑" pitchFamily="34" charset="-122"/>
                <a:cs typeface="华文楷体"/>
              </a:rPr>
              <a:t>达</a:t>
            </a:r>
            <a:r>
              <a:rPr lang="en-US" altLang="zh-CN" sz="2200" dirty="0" smtClean="0">
                <a:latin typeface="微软雅黑" pitchFamily="34" charset="-122"/>
                <a:ea typeface="微软雅黑" pitchFamily="34" charset="-122"/>
                <a:cs typeface="华文楷体"/>
              </a:rPr>
              <a:t> </a:t>
            </a:r>
            <a:r>
              <a:rPr lang="en-US" altLang="zh-CN" sz="2200" b="1" dirty="0" smtClean="0">
                <a:latin typeface="微软雅黑" pitchFamily="34" charset="-122"/>
                <a:ea typeface="微软雅黑" pitchFamily="34" charset="-122"/>
                <a:cs typeface="华文楷体"/>
              </a:rPr>
              <a:t>86210 </a:t>
            </a:r>
            <a:r>
              <a:rPr lang="zh-CN" altLang="zh-CN" sz="2200" dirty="0" smtClean="0">
                <a:latin typeface="微软雅黑" pitchFamily="34" charset="-122"/>
                <a:ea typeface="微软雅黑" pitchFamily="34" charset="-122"/>
                <a:cs typeface="华文楷体"/>
              </a:rPr>
              <a:t>万元</a:t>
            </a:r>
            <a:endParaRPr lang="en-US" altLang="zh-CN" sz="2200" dirty="0">
              <a:latin typeface="微软雅黑" pitchFamily="34" charset="-122"/>
              <a:ea typeface="微软雅黑" pitchFamily="34" charset="-122"/>
              <a:cs typeface="华文楷体"/>
            </a:endParaRPr>
          </a:p>
        </p:txBody>
      </p:sp>
      <p:sp>
        <p:nvSpPr>
          <p:cNvPr id="13" name="矩形 12"/>
          <p:cNvSpPr/>
          <p:nvPr/>
        </p:nvSpPr>
        <p:spPr>
          <a:xfrm>
            <a:off x="215900" y="2507109"/>
            <a:ext cx="8569325" cy="777875"/>
          </a:xfrm>
          <a:prstGeom prst="rect">
            <a:avLst/>
          </a:prstGeom>
        </p:spPr>
        <p:txBody>
          <a:bodyPr>
            <a:spAutoFit/>
          </a:bodyPr>
          <a:lstStyle/>
          <a:p>
            <a:pPr algn="just">
              <a:lnSpc>
                <a:spcPts val="2700"/>
              </a:lnSpc>
            </a:pPr>
            <a:r>
              <a:rPr lang="zh-CN" altLang="en-US" sz="2200" dirty="0">
                <a:solidFill>
                  <a:srgbClr val="C00000"/>
                </a:solidFill>
                <a:latin typeface="华文楷体"/>
                <a:ea typeface="华文楷体"/>
                <a:cs typeface="华文楷体"/>
              </a:rPr>
              <a:t>■</a:t>
            </a:r>
            <a:r>
              <a:rPr lang="zh-CN" altLang="en-US" sz="2200" dirty="0">
                <a:solidFill>
                  <a:srgbClr val="404040"/>
                </a:solidFill>
                <a:latin typeface="华文楷体"/>
                <a:ea typeface="华文楷体"/>
                <a:cs typeface="华文楷体"/>
              </a:rPr>
              <a:t>　</a:t>
            </a:r>
            <a:r>
              <a:rPr lang="zh-CN" altLang="zh-CN" sz="2200" dirty="0">
                <a:latin typeface="微软雅黑" pitchFamily="34" charset="-122"/>
                <a:ea typeface="微软雅黑" pitchFamily="34" charset="-122"/>
                <a:cs typeface="华文楷体"/>
              </a:rPr>
              <a:t>发表</a:t>
            </a:r>
            <a:r>
              <a:rPr lang="zh-CN" altLang="zh-CN" sz="2200" dirty="0" smtClean="0">
                <a:latin typeface="微软雅黑" pitchFamily="34" charset="-122"/>
                <a:ea typeface="微软雅黑" pitchFamily="34" charset="-122"/>
                <a:cs typeface="华文楷体"/>
              </a:rPr>
              <a:t>论文</a:t>
            </a:r>
            <a:r>
              <a:rPr lang="en-US" altLang="zh-CN" sz="2200" dirty="0" smtClean="0">
                <a:latin typeface="微软雅黑" pitchFamily="34" charset="-122"/>
                <a:ea typeface="微软雅黑" pitchFamily="34" charset="-122"/>
                <a:cs typeface="华文楷体"/>
              </a:rPr>
              <a:t> </a:t>
            </a:r>
            <a:r>
              <a:rPr lang="en-US" altLang="zh-CN" sz="2200" b="1" dirty="0" smtClean="0">
                <a:latin typeface="微软雅黑" pitchFamily="34" charset="-122"/>
                <a:ea typeface="微软雅黑" pitchFamily="34" charset="-122"/>
                <a:cs typeface="华文楷体"/>
              </a:rPr>
              <a:t>875 </a:t>
            </a:r>
            <a:r>
              <a:rPr lang="zh-CN" altLang="zh-CN" sz="2200" dirty="0" smtClean="0">
                <a:latin typeface="微软雅黑" pitchFamily="34" charset="-122"/>
                <a:ea typeface="微软雅黑" pitchFamily="34" charset="-122"/>
                <a:cs typeface="华文楷体"/>
              </a:rPr>
              <a:t>篇</a:t>
            </a:r>
            <a:r>
              <a:rPr lang="zh-CN" altLang="zh-CN" sz="2200" dirty="0">
                <a:latin typeface="微软雅黑" pitchFamily="34" charset="-122"/>
                <a:ea typeface="微软雅黑" pitchFamily="34" charset="-122"/>
                <a:cs typeface="华文楷体"/>
              </a:rPr>
              <a:t>，其中</a:t>
            </a:r>
            <a:r>
              <a:rPr lang="en-US" altLang="zh-CN" sz="2200" dirty="0">
                <a:latin typeface="微软雅黑" pitchFamily="34" charset="-122"/>
                <a:ea typeface="微软雅黑" pitchFamily="34" charset="-122"/>
                <a:cs typeface="华文楷体"/>
              </a:rPr>
              <a:t>SCI</a:t>
            </a:r>
            <a:r>
              <a:rPr lang="zh-CN" altLang="zh-CN" sz="2200" dirty="0" smtClean="0">
                <a:latin typeface="微软雅黑" pitchFamily="34" charset="-122"/>
                <a:ea typeface="微软雅黑" pitchFamily="34" charset="-122"/>
                <a:cs typeface="华文楷体"/>
              </a:rPr>
              <a:t>收录</a:t>
            </a:r>
            <a:r>
              <a:rPr lang="en-US" altLang="zh-CN" sz="2200" dirty="0" smtClean="0">
                <a:latin typeface="微软雅黑" pitchFamily="34" charset="-122"/>
                <a:ea typeface="微软雅黑" pitchFamily="34" charset="-122"/>
                <a:cs typeface="华文楷体"/>
              </a:rPr>
              <a:t> </a:t>
            </a:r>
            <a:r>
              <a:rPr lang="en-US" altLang="zh-CN" sz="2200" b="1" dirty="0" smtClean="0">
                <a:latin typeface="微软雅黑" pitchFamily="34" charset="-122"/>
                <a:ea typeface="微软雅黑" pitchFamily="34" charset="-122"/>
                <a:cs typeface="华文楷体"/>
              </a:rPr>
              <a:t>743</a:t>
            </a:r>
            <a:r>
              <a:rPr lang="zh-CN" altLang="zh-CN" sz="2200" dirty="0">
                <a:latin typeface="微软雅黑" pitchFamily="34" charset="-122"/>
                <a:ea typeface="微软雅黑" pitchFamily="34" charset="-122"/>
                <a:cs typeface="华文楷体"/>
              </a:rPr>
              <a:t>篇，</a:t>
            </a:r>
            <a:r>
              <a:rPr lang="en-US" altLang="zh-CN" sz="2200" i="1" dirty="0" smtClean="0">
                <a:latin typeface="微软雅黑" pitchFamily="34" charset="-122"/>
                <a:ea typeface="微软雅黑" pitchFamily="34" charset="-122"/>
                <a:cs typeface="华文楷体"/>
              </a:rPr>
              <a:t>Nature </a:t>
            </a:r>
            <a:r>
              <a:rPr lang="zh-CN" altLang="zh-CN" sz="2200" dirty="0" smtClean="0">
                <a:latin typeface="微软雅黑" pitchFamily="34" charset="-122"/>
                <a:ea typeface="微软雅黑" pitchFamily="34" charset="-122"/>
                <a:cs typeface="华文楷体"/>
              </a:rPr>
              <a:t>系列论文</a:t>
            </a:r>
            <a:r>
              <a:rPr lang="en-US" altLang="zh-CN" sz="2200" dirty="0" smtClean="0">
                <a:latin typeface="微软雅黑" pitchFamily="34" charset="-122"/>
                <a:ea typeface="微软雅黑" pitchFamily="34" charset="-122"/>
                <a:cs typeface="华文楷体"/>
              </a:rPr>
              <a:t> </a:t>
            </a:r>
            <a:r>
              <a:rPr lang="en-US" altLang="zh-CN" sz="2200" b="1" dirty="0" smtClean="0">
                <a:latin typeface="微软雅黑" pitchFamily="34" charset="-122"/>
                <a:ea typeface="微软雅黑" pitchFamily="34" charset="-122"/>
                <a:cs typeface="华文楷体"/>
              </a:rPr>
              <a:t>9 </a:t>
            </a:r>
            <a:r>
              <a:rPr lang="zh-CN" altLang="en-US" sz="2200" dirty="0" smtClean="0">
                <a:latin typeface="微软雅黑" pitchFamily="34" charset="-122"/>
                <a:ea typeface="微软雅黑" pitchFamily="34" charset="-122"/>
                <a:cs typeface="华文楷体"/>
              </a:rPr>
              <a:t>篇，</a:t>
            </a:r>
            <a:r>
              <a:rPr lang="en-US" altLang="zh-CN" sz="2200" dirty="0" smtClean="0">
                <a:latin typeface="微软雅黑" pitchFamily="34" charset="-122"/>
                <a:ea typeface="微软雅黑" pitchFamily="34" charset="-122"/>
                <a:cs typeface="华文楷体"/>
              </a:rPr>
              <a:t/>
            </a:r>
            <a:br>
              <a:rPr lang="en-US" altLang="zh-CN" sz="2200" dirty="0" smtClean="0">
                <a:latin typeface="微软雅黑" pitchFamily="34" charset="-122"/>
                <a:ea typeface="微软雅黑" pitchFamily="34" charset="-122"/>
                <a:cs typeface="华文楷体"/>
              </a:rPr>
            </a:br>
            <a:r>
              <a:rPr lang="en-US" altLang="zh-CN" sz="2200" dirty="0" smtClean="0">
                <a:latin typeface="微软雅黑" pitchFamily="34" charset="-122"/>
                <a:ea typeface="微软雅黑" pitchFamily="34" charset="-122"/>
                <a:cs typeface="华文楷体"/>
              </a:rPr>
              <a:t>       </a:t>
            </a:r>
            <a:r>
              <a:rPr lang="en-US" altLang="zh-CN" sz="2200" i="1" dirty="0" smtClean="0">
                <a:latin typeface="微软雅黑" pitchFamily="34" charset="-122"/>
                <a:ea typeface="微软雅黑" pitchFamily="34" charset="-122"/>
                <a:cs typeface="华文楷体"/>
              </a:rPr>
              <a:t>Cell </a:t>
            </a:r>
            <a:r>
              <a:rPr lang="zh-CN" altLang="zh-CN" sz="2200" dirty="0" smtClean="0">
                <a:latin typeface="微软雅黑" pitchFamily="34" charset="-122"/>
                <a:ea typeface="微软雅黑" pitchFamily="34" charset="-122"/>
                <a:cs typeface="华文楷体"/>
              </a:rPr>
              <a:t>系列论文</a:t>
            </a:r>
            <a:r>
              <a:rPr lang="en-US" altLang="zh-CN" sz="2200" dirty="0" smtClean="0">
                <a:latin typeface="微软雅黑" pitchFamily="34" charset="-122"/>
                <a:ea typeface="微软雅黑" pitchFamily="34" charset="-122"/>
                <a:cs typeface="华文楷体"/>
              </a:rPr>
              <a:t> </a:t>
            </a:r>
            <a:r>
              <a:rPr lang="en-US" altLang="zh-CN" sz="2200" b="1" dirty="0" smtClean="0">
                <a:latin typeface="微软雅黑" pitchFamily="34" charset="-122"/>
                <a:ea typeface="微软雅黑" pitchFamily="34" charset="-122"/>
                <a:cs typeface="华文楷体"/>
              </a:rPr>
              <a:t>4 </a:t>
            </a:r>
            <a:r>
              <a:rPr lang="zh-CN" altLang="zh-CN" sz="2200" dirty="0" smtClean="0">
                <a:latin typeface="微软雅黑" pitchFamily="34" charset="-122"/>
                <a:ea typeface="微软雅黑" pitchFamily="34" charset="-122"/>
                <a:cs typeface="华文楷体"/>
              </a:rPr>
              <a:t>篇</a:t>
            </a:r>
            <a:endParaRPr lang="en-US" altLang="zh-CN" sz="2200" dirty="0">
              <a:latin typeface="微软雅黑" pitchFamily="34" charset="-122"/>
              <a:ea typeface="微软雅黑" pitchFamily="34" charset="-122"/>
              <a:cs typeface="华文楷体"/>
            </a:endParaRPr>
          </a:p>
        </p:txBody>
      </p:sp>
      <p:sp>
        <p:nvSpPr>
          <p:cNvPr id="14" name="矩形 13"/>
          <p:cNvSpPr/>
          <p:nvPr/>
        </p:nvSpPr>
        <p:spPr>
          <a:xfrm>
            <a:off x="215900" y="3235042"/>
            <a:ext cx="8713788" cy="553998"/>
          </a:xfrm>
          <a:prstGeom prst="rect">
            <a:avLst/>
          </a:prstGeom>
        </p:spPr>
        <p:txBody>
          <a:bodyPr>
            <a:spAutoFit/>
          </a:bodyPr>
          <a:lstStyle/>
          <a:p>
            <a:pPr algn="just">
              <a:lnSpc>
                <a:spcPts val="3600"/>
              </a:lnSpc>
            </a:pPr>
            <a:r>
              <a:rPr lang="zh-CN" altLang="en-US" sz="2200" dirty="0">
                <a:solidFill>
                  <a:srgbClr val="C00000"/>
                </a:solidFill>
                <a:latin typeface="华文楷体"/>
                <a:ea typeface="华文楷体"/>
                <a:cs typeface="华文楷体"/>
              </a:rPr>
              <a:t>■</a:t>
            </a:r>
            <a:r>
              <a:rPr lang="zh-CN" altLang="en-US" sz="2200" dirty="0">
                <a:solidFill>
                  <a:srgbClr val="404040"/>
                </a:solidFill>
                <a:latin typeface="华文楷体"/>
                <a:ea typeface="华文楷体"/>
                <a:cs typeface="华文楷体"/>
              </a:rPr>
              <a:t>　</a:t>
            </a:r>
            <a:r>
              <a:rPr lang="en-US" altLang="zh-CN" sz="2200" b="1" dirty="0" smtClean="0">
                <a:latin typeface="微软雅黑" pitchFamily="34" charset="-122"/>
                <a:ea typeface="微软雅黑" pitchFamily="34" charset="-122"/>
                <a:cs typeface="华文楷体"/>
              </a:rPr>
              <a:t>3 </a:t>
            </a:r>
            <a:r>
              <a:rPr lang="zh-CN" altLang="zh-CN" sz="2200" dirty="0" smtClean="0">
                <a:latin typeface="微软雅黑" pitchFamily="34" charset="-122"/>
                <a:ea typeface="微软雅黑" pitchFamily="34" charset="-122"/>
                <a:cs typeface="华文楷体"/>
              </a:rPr>
              <a:t>篇</a:t>
            </a:r>
            <a:r>
              <a:rPr lang="zh-CN" altLang="zh-CN" sz="2200" dirty="0">
                <a:latin typeface="微软雅黑" pitchFamily="34" charset="-122"/>
                <a:ea typeface="微软雅黑" pitchFamily="34" charset="-122"/>
                <a:cs typeface="华文楷体"/>
              </a:rPr>
              <a:t>论文被世界权威科技杂志作为封面文章</a:t>
            </a:r>
            <a:r>
              <a:rPr lang="zh-CN" altLang="zh-CN" sz="2200" dirty="0" smtClean="0">
                <a:latin typeface="微软雅黑" pitchFamily="34" charset="-122"/>
                <a:ea typeface="微软雅黑" pitchFamily="34" charset="-122"/>
                <a:cs typeface="华文楷体"/>
              </a:rPr>
              <a:t>发表</a:t>
            </a:r>
            <a:endParaRPr lang="en-US" altLang="zh-CN" sz="2200" dirty="0">
              <a:latin typeface="微软雅黑" pitchFamily="34" charset="-122"/>
              <a:ea typeface="微软雅黑" pitchFamily="34" charset="-122"/>
              <a:cs typeface="华文楷体"/>
            </a:endParaRPr>
          </a:p>
        </p:txBody>
      </p:sp>
      <p:sp>
        <p:nvSpPr>
          <p:cNvPr id="15" name="矩形 14"/>
          <p:cNvSpPr/>
          <p:nvPr/>
        </p:nvSpPr>
        <p:spPr>
          <a:xfrm>
            <a:off x="215900" y="3739098"/>
            <a:ext cx="8713788" cy="553998"/>
          </a:xfrm>
          <a:prstGeom prst="rect">
            <a:avLst/>
          </a:prstGeom>
        </p:spPr>
        <p:txBody>
          <a:bodyPr>
            <a:spAutoFit/>
          </a:bodyPr>
          <a:lstStyle/>
          <a:p>
            <a:pPr algn="just">
              <a:lnSpc>
                <a:spcPts val="3600"/>
              </a:lnSpc>
            </a:pPr>
            <a:r>
              <a:rPr lang="zh-CN" altLang="en-US" sz="2200" dirty="0">
                <a:solidFill>
                  <a:srgbClr val="C00000"/>
                </a:solidFill>
                <a:latin typeface="华文楷体"/>
                <a:ea typeface="华文楷体"/>
                <a:cs typeface="华文楷体"/>
              </a:rPr>
              <a:t>■</a:t>
            </a:r>
            <a:r>
              <a:rPr lang="zh-CN" altLang="en-US" sz="2200" dirty="0">
                <a:solidFill>
                  <a:srgbClr val="404040"/>
                </a:solidFill>
                <a:latin typeface="华文楷体"/>
                <a:ea typeface="华文楷体"/>
                <a:cs typeface="华文楷体"/>
              </a:rPr>
              <a:t>   </a:t>
            </a:r>
            <a:r>
              <a:rPr lang="zh-CN" altLang="zh-CN" sz="2200" dirty="0">
                <a:latin typeface="微软雅黑" pitchFamily="34" charset="-122"/>
                <a:ea typeface="微软雅黑" pitchFamily="34" charset="-122"/>
                <a:cs typeface="华文楷体"/>
              </a:rPr>
              <a:t>申请发明</a:t>
            </a:r>
            <a:r>
              <a:rPr lang="zh-CN" altLang="zh-CN" sz="2200" dirty="0" smtClean="0">
                <a:latin typeface="微软雅黑" pitchFamily="34" charset="-122"/>
                <a:ea typeface="微软雅黑" pitchFamily="34" charset="-122"/>
                <a:cs typeface="华文楷体"/>
              </a:rPr>
              <a:t>专利</a:t>
            </a:r>
            <a:r>
              <a:rPr lang="en-US" altLang="zh-CN" sz="2200" dirty="0" smtClean="0">
                <a:latin typeface="微软雅黑" pitchFamily="34" charset="-122"/>
                <a:ea typeface="微软雅黑" pitchFamily="34" charset="-122"/>
                <a:cs typeface="华文楷体"/>
              </a:rPr>
              <a:t> </a:t>
            </a:r>
            <a:r>
              <a:rPr lang="en-US" altLang="zh-CN" sz="2200" b="1" dirty="0" smtClean="0">
                <a:latin typeface="微软雅黑" pitchFamily="34" charset="-122"/>
                <a:ea typeface="微软雅黑" pitchFamily="34" charset="-122"/>
                <a:cs typeface="华文楷体"/>
              </a:rPr>
              <a:t>346</a:t>
            </a:r>
            <a:r>
              <a:rPr lang="zh-CN" altLang="zh-CN" sz="2200" dirty="0" smtClean="0">
                <a:latin typeface="微软雅黑" pitchFamily="34" charset="-122"/>
                <a:ea typeface="微软雅黑" pitchFamily="34" charset="-122"/>
                <a:cs typeface="华文楷体"/>
              </a:rPr>
              <a:t>项</a:t>
            </a:r>
            <a:r>
              <a:rPr lang="zh-CN" altLang="zh-CN" sz="2200" dirty="0">
                <a:latin typeface="微软雅黑" pitchFamily="34" charset="-122"/>
                <a:ea typeface="微软雅黑" pitchFamily="34" charset="-122"/>
                <a:cs typeface="华文楷体"/>
              </a:rPr>
              <a:t>，</a:t>
            </a:r>
            <a:r>
              <a:rPr lang="zh-CN" altLang="zh-CN" sz="2200" dirty="0" smtClean="0">
                <a:latin typeface="微软雅黑" pitchFamily="34" charset="-122"/>
                <a:ea typeface="微软雅黑" pitchFamily="34" charset="-122"/>
                <a:cs typeface="华文楷体"/>
              </a:rPr>
              <a:t>授权</a:t>
            </a:r>
            <a:r>
              <a:rPr lang="en-US" altLang="zh-CN" sz="2200" dirty="0" smtClean="0">
                <a:latin typeface="微软雅黑" pitchFamily="34" charset="-122"/>
                <a:ea typeface="微软雅黑" pitchFamily="34" charset="-122"/>
                <a:cs typeface="华文楷体"/>
              </a:rPr>
              <a:t> </a:t>
            </a:r>
            <a:r>
              <a:rPr lang="en-US" altLang="zh-CN" sz="2200" b="1" dirty="0" smtClean="0">
                <a:latin typeface="微软雅黑" pitchFamily="34" charset="-122"/>
                <a:ea typeface="微软雅黑" pitchFamily="34" charset="-122"/>
                <a:cs typeface="华文楷体"/>
              </a:rPr>
              <a:t>152 </a:t>
            </a:r>
            <a:r>
              <a:rPr lang="zh-CN" altLang="zh-CN" sz="2200" dirty="0" smtClean="0">
                <a:latin typeface="微软雅黑" pitchFamily="34" charset="-122"/>
                <a:ea typeface="微软雅黑" pitchFamily="34" charset="-122"/>
                <a:cs typeface="华文楷体"/>
              </a:rPr>
              <a:t>项</a:t>
            </a:r>
            <a:r>
              <a:rPr lang="zh-CN" altLang="zh-CN" sz="2200" dirty="0">
                <a:latin typeface="微软雅黑" pitchFamily="34" charset="-122"/>
                <a:ea typeface="微软雅黑" pitchFamily="34" charset="-122"/>
                <a:cs typeface="华文楷体"/>
              </a:rPr>
              <a:t>，</a:t>
            </a:r>
            <a:r>
              <a:rPr lang="en-US" altLang="zh-CN" sz="2200" dirty="0" smtClean="0">
                <a:latin typeface="微软雅黑" pitchFamily="34" charset="-122"/>
                <a:ea typeface="微软雅黑" pitchFamily="34" charset="-122"/>
                <a:cs typeface="华文楷体"/>
              </a:rPr>
              <a:t>PCT </a:t>
            </a:r>
            <a:r>
              <a:rPr lang="en-US" altLang="zh-CN" sz="2200" b="1" dirty="0" smtClean="0">
                <a:latin typeface="微软雅黑" pitchFamily="34" charset="-122"/>
                <a:ea typeface="微软雅黑" pitchFamily="34" charset="-122"/>
                <a:cs typeface="华文楷体"/>
              </a:rPr>
              <a:t>26 </a:t>
            </a:r>
            <a:r>
              <a:rPr lang="zh-CN" altLang="zh-CN" sz="2200" dirty="0" smtClean="0">
                <a:latin typeface="微软雅黑" pitchFamily="34" charset="-122"/>
                <a:ea typeface="微软雅黑" pitchFamily="34" charset="-122"/>
                <a:cs typeface="华文楷体"/>
              </a:rPr>
              <a:t>项</a:t>
            </a:r>
            <a:endParaRPr lang="en-US" altLang="zh-CN" sz="2200" dirty="0">
              <a:latin typeface="微软雅黑" pitchFamily="34" charset="-122"/>
              <a:ea typeface="微软雅黑" pitchFamily="34" charset="-122"/>
              <a:cs typeface="华文楷体"/>
            </a:endParaRPr>
          </a:p>
        </p:txBody>
      </p:sp>
      <p:sp>
        <p:nvSpPr>
          <p:cNvPr id="16" name="矩形 15"/>
          <p:cNvSpPr/>
          <p:nvPr/>
        </p:nvSpPr>
        <p:spPr>
          <a:xfrm>
            <a:off x="755576" y="4399944"/>
            <a:ext cx="6120680" cy="1477328"/>
          </a:xfrm>
          <a:prstGeom prst="rect">
            <a:avLst/>
          </a:prstGeom>
          <a:ln>
            <a:solidFill>
              <a:schemeClr val="bg1">
                <a:lumMod val="50000"/>
              </a:schemeClr>
            </a:solidFill>
          </a:ln>
        </p:spPr>
        <p:txBody>
          <a:bodyPr wrap="square">
            <a:spAutoFit/>
          </a:bodyPr>
          <a:lstStyle/>
          <a:p>
            <a:pPr algn="just">
              <a:lnSpc>
                <a:spcPts val="2700"/>
              </a:lnSpc>
            </a:pPr>
            <a:r>
              <a:rPr lang="zh-CN" altLang="zh-CN" sz="2200" dirty="0" smtClean="0">
                <a:latin typeface="微软雅黑" pitchFamily="34" charset="-122"/>
                <a:ea typeface="微软雅黑" pitchFamily="34" charset="-122"/>
                <a:cs typeface="华文楷体"/>
              </a:rPr>
              <a:t>承担了</a:t>
            </a:r>
            <a:r>
              <a:rPr lang="en-US" altLang="zh-CN" sz="2200" dirty="0" smtClean="0">
                <a:latin typeface="微软雅黑" pitchFamily="34" charset="-122"/>
                <a:ea typeface="微软雅黑" pitchFamily="34" charset="-122"/>
                <a:cs typeface="华文楷体"/>
              </a:rPr>
              <a:t> </a:t>
            </a:r>
            <a:r>
              <a:rPr lang="en-US" altLang="zh-CN" sz="2200" b="1" dirty="0" smtClean="0">
                <a:latin typeface="微软雅黑" pitchFamily="34" charset="-122"/>
                <a:ea typeface="微软雅黑" pitchFamily="34" charset="-122"/>
                <a:cs typeface="华文楷体"/>
              </a:rPr>
              <a:t>6 </a:t>
            </a:r>
            <a:r>
              <a:rPr lang="zh-CN" altLang="zh-CN" sz="2200" dirty="0" smtClean="0">
                <a:latin typeface="微软雅黑" pitchFamily="34" charset="-122"/>
                <a:ea typeface="微软雅黑" pitchFamily="34" charset="-122"/>
                <a:cs typeface="华文楷体"/>
              </a:rPr>
              <a:t>项</a:t>
            </a:r>
            <a:r>
              <a:rPr lang="zh-CN" altLang="zh-CN" sz="2200" dirty="0">
                <a:latin typeface="微软雅黑" pitchFamily="34" charset="-122"/>
                <a:ea typeface="微软雅黑" pitchFamily="34" charset="-122"/>
                <a:cs typeface="华文楷体"/>
              </a:rPr>
              <a:t>“</a:t>
            </a:r>
            <a:r>
              <a:rPr lang="en-US" altLang="zh-CN" sz="2200" dirty="0">
                <a:latin typeface="微软雅黑" pitchFamily="34" charset="-122"/>
                <a:ea typeface="微软雅黑" pitchFamily="34" charset="-122"/>
                <a:cs typeface="华文楷体"/>
              </a:rPr>
              <a:t>973</a:t>
            </a:r>
            <a:r>
              <a:rPr lang="zh-CN" altLang="zh-CN" sz="2200" dirty="0">
                <a:latin typeface="微软雅黑" pitchFamily="34" charset="-122"/>
                <a:ea typeface="微软雅黑" pitchFamily="34" charset="-122"/>
                <a:cs typeface="华文楷体"/>
              </a:rPr>
              <a:t>”首席</a:t>
            </a:r>
            <a:r>
              <a:rPr lang="zh-CN" altLang="zh-CN" sz="2200" dirty="0" smtClean="0">
                <a:latin typeface="微软雅黑" pitchFamily="34" charset="-122"/>
                <a:ea typeface="微软雅黑" pitchFamily="34" charset="-122"/>
                <a:cs typeface="华文楷体"/>
              </a:rPr>
              <a:t>项目</a:t>
            </a:r>
            <a:endParaRPr lang="en-US" altLang="zh-CN" sz="2200" dirty="0" smtClean="0">
              <a:latin typeface="微软雅黑" pitchFamily="34" charset="-122"/>
              <a:ea typeface="微软雅黑" pitchFamily="34" charset="-122"/>
              <a:cs typeface="华文楷体"/>
            </a:endParaRPr>
          </a:p>
          <a:p>
            <a:pPr>
              <a:lnSpc>
                <a:spcPts val="2700"/>
              </a:lnSpc>
            </a:pPr>
            <a:r>
              <a:rPr lang="en-US" altLang="zh-CN" sz="2200" b="1" dirty="0" smtClean="0">
                <a:latin typeface="微软雅黑" pitchFamily="34" charset="-122"/>
                <a:ea typeface="微软雅黑" pitchFamily="34" charset="-122"/>
                <a:cs typeface="华文楷体"/>
              </a:rPr>
              <a:t>            1 </a:t>
            </a:r>
            <a:r>
              <a:rPr lang="zh-CN" altLang="zh-CN" sz="2200" dirty="0" smtClean="0">
                <a:latin typeface="微软雅黑" pitchFamily="34" charset="-122"/>
                <a:ea typeface="微软雅黑" pitchFamily="34" charset="-122"/>
                <a:cs typeface="华文楷体"/>
              </a:rPr>
              <a:t>项</a:t>
            </a:r>
            <a:r>
              <a:rPr lang="zh-CN" altLang="zh-CN" sz="2200" dirty="0">
                <a:latin typeface="微软雅黑" pitchFamily="34" charset="-122"/>
                <a:ea typeface="微软雅黑" pitchFamily="34" charset="-122"/>
                <a:cs typeface="华文楷体"/>
              </a:rPr>
              <a:t>中科院战略先导科技</a:t>
            </a:r>
            <a:r>
              <a:rPr lang="zh-CN" altLang="zh-CN" sz="2200" dirty="0" smtClean="0">
                <a:latin typeface="微软雅黑" pitchFamily="34" charset="-122"/>
                <a:ea typeface="微软雅黑" pitchFamily="34" charset="-122"/>
                <a:cs typeface="华文楷体"/>
              </a:rPr>
              <a:t>专项</a:t>
            </a:r>
            <a:r>
              <a:rPr lang="zh-CN" altLang="en-US" sz="2200" dirty="0" smtClean="0">
                <a:latin typeface="微软雅黑" pitchFamily="34" charset="-122"/>
                <a:ea typeface="微软雅黑" pitchFamily="34" charset="-122"/>
                <a:cs typeface="华文楷体"/>
              </a:rPr>
              <a:t>（</a:t>
            </a:r>
            <a:r>
              <a:rPr lang="en-US" altLang="zh-CN" sz="2200" dirty="0">
                <a:latin typeface="微软雅黑" pitchFamily="34" charset="-122"/>
                <a:ea typeface="微软雅黑" pitchFamily="34" charset="-122"/>
                <a:cs typeface="华文楷体"/>
              </a:rPr>
              <a:t>A</a:t>
            </a:r>
            <a:r>
              <a:rPr lang="zh-CN" altLang="zh-CN" sz="2200" dirty="0">
                <a:latin typeface="微软雅黑" pitchFamily="34" charset="-122"/>
                <a:ea typeface="微软雅黑" pitchFamily="34" charset="-122"/>
                <a:cs typeface="华文楷体"/>
              </a:rPr>
              <a:t>类</a:t>
            </a:r>
            <a:r>
              <a:rPr lang="zh-CN" altLang="en-US" sz="2200" dirty="0" smtClean="0">
                <a:latin typeface="微软雅黑" pitchFamily="34" charset="-122"/>
                <a:ea typeface="微软雅黑" pitchFamily="34" charset="-122"/>
                <a:cs typeface="华文楷体"/>
              </a:rPr>
              <a:t>）</a:t>
            </a:r>
            <a:r>
              <a:rPr lang="en-US" altLang="zh-CN" sz="2200" dirty="0" smtClean="0">
                <a:latin typeface="微软雅黑" pitchFamily="34" charset="-122"/>
                <a:ea typeface="微软雅黑" pitchFamily="34" charset="-122"/>
                <a:cs typeface="华文楷体"/>
              </a:rPr>
              <a:t/>
            </a:r>
            <a:br>
              <a:rPr lang="en-US" altLang="zh-CN" sz="2200" dirty="0" smtClean="0">
                <a:latin typeface="微软雅黑" pitchFamily="34" charset="-122"/>
                <a:ea typeface="微软雅黑" pitchFamily="34" charset="-122"/>
                <a:cs typeface="华文楷体"/>
              </a:rPr>
            </a:br>
            <a:r>
              <a:rPr lang="en-US" altLang="zh-CN" sz="2200" dirty="0" smtClean="0">
                <a:latin typeface="微软雅黑" pitchFamily="34" charset="-122"/>
                <a:ea typeface="微软雅黑" pitchFamily="34" charset="-122"/>
                <a:cs typeface="华文楷体"/>
              </a:rPr>
              <a:t>            </a:t>
            </a:r>
            <a:r>
              <a:rPr lang="en-US" altLang="zh-CN" sz="2200" b="1" dirty="0" smtClean="0">
                <a:latin typeface="微软雅黑" pitchFamily="34" charset="-122"/>
                <a:ea typeface="微软雅黑" pitchFamily="34" charset="-122"/>
                <a:cs typeface="华文楷体"/>
              </a:rPr>
              <a:t>1 </a:t>
            </a:r>
            <a:r>
              <a:rPr lang="zh-CN" altLang="zh-CN" sz="2200" dirty="0" smtClean="0">
                <a:latin typeface="微软雅黑" pitchFamily="34" charset="-122"/>
                <a:ea typeface="微软雅黑" pitchFamily="34" charset="-122"/>
                <a:cs typeface="华文楷体"/>
              </a:rPr>
              <a:t>项</a:t>
            </a:r>
            <a:r>
              <a:rPr lang="zh-CN" altLang="zh-CN" sz="2200" dirty="0">
                <a:latin typeface="微软雅黑" pitchFamily="34" charset="-122"/>
                <a:ea typeface="微软雅黑" pitchFamily="34" charset="-122"/>
                <a:cs typeface="华文楷体"/>
              </a:rPr>
              <a:t>国家重大科研仪器装备研制</a:t>
            </a:r>
            <a:r>
              <a:rPr lang="zh-CN" altLang="zh-CN" sz="2200" dirty="0" smtClean="0">
                <a:latin typeface="微软雅黑" pitchFamily="34" charset="-122"/>
                <a:ea typeface="微软雅黑" pitchFamily="34" charset="-122"/>
                <a:cs typeface="华文楷体"/>
              </a:rPr>
              <a:t>项目</a:t>
            </a:r>
            <a:r>
              <a:rPr lang="en-US" altLang="zh-CN" sz="2200" dirty="0" smtClean="0">
                <a:latin typeface="微软雅黑" pitchFamily="34" charset="-122"/>
                <a:ea typeface="微软雅黑" pitchFamily="34" charset="-122"/>
                <a:cs typeface="华文楷体"/>
              </a:rPr>
              <a:t/>
            </a:r>
            <a:br>
              <a:rPr lang="en-US" altLang="zh-CN" sz="2200" dirty="0" smtClean="0">
                <a:latin typeface="微软雅黑" pitchFamily="34" charset="-122"/>
                <a:ea typeface="微软雅黑" pitchFamily="34" charset="-122"/>
                <a:cs typeface="华文楷体"/>
              </a:rPr>
            </a:br>
            <a:r>
              <a:rPr lang="en-US" altLang="zh-CN" sz="2200" dirty="0" smtClean="0">
                <a:latin typeface="微软雅黑" pitchFamily="34" charset="-122"/>
                <a:ea typeface="微软雅黑" pitchFamily="34" charset="-122"/>
                <a:cs typeface="华文楷体"/>
              </a:rPr>
              <a:t>            </a:t>
            </a:r>
            <a:r>
              <a:rPr lang="en-US" altLang="zh-CN" sz="2200" b="1" dirty="0" smtClean="0">
                <a:latin typeface="微软雅黑" pitchFamily="34" charset="-122"/>
                <a:ea typeface="微软雅黑" pitchFamily="34" charset="-122"/>
                <a:cs typeface="华文楷体"/>
              </a:rPr>
              <a:t>1</a:t>
            </a:r>
            <a:r>
              <a:rPr lang="en-US" altLang="zh-CN" sz="2200" dirty="0" smtClean="0">
                <a:latin typeface="微软雅黑" pitchFamily="34" charset="-122"/>
                <a:ea typeface="微软雅黑" pitchFamily="34" charset="-122"/>
                <a:cs typeface="华文楷体"/>
              </a:rPr>
              <a:t> </a:t>
            </a:r>
            <a:r>
              <a:rPr lang="zh-CN" altLang="en-US" sz="2200" dirty="0" smtClean="0">
                <a:latin typeface="微软雅黑" pitchFamily="34" charset="-122"/>
                <a:ea typeface="微软雅黑" pitchFamily="34" charset="-122"/>
                <a:cs typeface="华文楷体"/>
              </a:rPr>
              <a:t>项国家自然基金委创新群体</a:t>
            </a:r>
            <a:endParaRPr lang="en-US" altLang="zh-CN" sz="2200" dirty="0">
              <a:latin typeface="微软雅黑" pitchFamily="34" charset="-122"/>
              <a:ea typeface="微软雅黑" pitchFamily="34" charset="-122"/>
              <a:cs typeface="华文楷体"/>
            </a:endParaRPr>
          </a:p>
        </p:txBody>
      </p:sp>
      <p:sp>
        <p:nvSpPr>
          <p:cNvPr id="18" name="矩形 17"/>
          <p:cNvSpPr/>
          <p:nvPr/>
        </p:nvSpPr>
        <p:spPr>
          <a:xfrm>
            <a:off x="250825" y="260648"/>
            <a:ext cx="8642350" cy="864319"/>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535" name="矩形 4"/>
          <p:cNvSpPr>
            <a:spLocks noChangeArrowheads="1"/>
          </p:cNvSpPr>
          <p:nvPr/>
        </p:nvSpPr>
        <p:spPr bwMode="auto">
          <a:xfrm>
            <a:off x="467544" y="404664"/>
            <a:ext cx="2160092" cy="584775"/>
          </a:xfrm>
          <a:prstGeom prst="rect">
            <a:avLst/>
          </a:prstGeom>
          <a:noFill/>
          <a:ln w="9525">
            <a:noFill/>
            <a:miter lim="800000"/>
            <a:headEnd/>
            <a:tailEnd/>
          </a:ln>
        </p:spPr>
        <p:txBody>
          <a:bodyPr wrap="square">
            <a:spAutoFit/>
          </a:bodyPr>
          <a:lstStyle/>
          <a:p>
            <a:r>
              <a:rPr lang="zh-CN" altLang="en-US" sz="3200" b="1" dirty="0" smtClean="0">
                <a:solidFill>
                  <a:schemeClr val="bg1"/>
                </a:solidFill>
                <a:latin typeface="微软雅黑" pitchFamily="34" charset="-122"/>
                <a:ea typeface="微软雅黑" pitchFamily="34" charset="-122"/>
              </a:rPr>
              <a:t>科学研究</a:t>
            </a:r>
            <a:endParaRPr lang="zh-CN" altLang="en-US" sz="3200" b="1" dirty="0">
              <a:solidFill>
                <a:schemeClr val="bg1"/>
              </a:solidFill>
              <a:latin typeface="微软雅黑" pitchFamily="34" charset="-122"/>
              <a:ea typeface="微软雅黑" pitchFamily="34" charset="-122"/>
            </a:endParaRPr>
          </a:p>
        </p:txBody>
      </p:sp>
      <p:pic>
        <p:nvPicPr>
          <p:cNvPr id="20" name="图片 19" descr="1111.jpg"/>
          <p:cNvPicPr>
            <a:picLocks noChangeAspect="1"/>
          </p:cNvPicPr>
          <p:nvPr/>
        </p:nvPicPr>
        <p:blipFill>
          <a:blip r:embed="rId2" cstate="print"/>
          <a:srcRect/>
          <a:stretch>
            <a:fillRect/>
          </a:stretch>
        </p:blipFill>
        <p:spPr bwMode="auto">
          <a:xfrm>
            <a:off x="8080794" y="332656"/>
            <a:ext cx="739678" cy="750381"/>
          </a:xfrm>
          <a:prstGeom prst="ellipse">
            <a:avLst/>
          </a:prstGeom>
          <a:noFill/>
          <a:ln w="9525">
            <a:noFill/>
            <a:miter lim="800000"/>
            <a:headEnd/>
            <a:tailEnd/>
          </a:ln>
        </p:spPr>
      </p:pic>
      <p:sp>
        <p:nvSpPr>
          <p:cNvPr id="11" name="矩形 10"/>
          <p:cNvSpPr/>
          <p:nvPr/>
        </p:nvSpPr>
        <p:spPr>
          <a:xfrm>
            <a:off x="251520" y="4293096"/>
            <a:ext cx="648072" cy="430887"/>
          </a:xfrm>
          <a:prstGeom prst="rect">
            <a:avLst/>
          </a:prstGeom>
        </p:spPr>
        <p:txBody>
          <a:bodyPr wrap="square">
            <a:spAutoFit/>
          </a:bodyPr>
          <a:lstStyle/>
          <a:p>
            <a:r>
              <a:rPr lang="zh-CN" altLang="en-US" sz="2200" dirty="0" smtClean="0">
                <a:solidFill>
                  <a:srgbClr val="C00000"/>
                </a:solidFill>
                <a:latin typeface="华文楷体"/>
                <a:ea typeface="华文楷体"/>
                <a:cs typeface="华文楷体"/>
              </a:rPr>
              <a:t>■</a:t>
            </a:r>
            <a:endParaRPr lang="zh-CN" altLang="en-US" sz="2200"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直接连接符 7"/>
          <p:cNvSpPr>
            <a:spLocks noChangeShapeType="1"/>
          </p:cNvSpPr>
          <p:nvPr/>
        </p:nvSpPr>
        <p:spPr bwMode="auto">
          <a:xfrm>
            <a:off x="1042988" y="1008063"/>
            <a:ext cx="6337300" cy="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fontAlgn="auto">
              <a:spcBef>
                <a:spcPts val="0"/>
              </a:spcBef>
              <a:spcAft>
                <a:spcPts val="0"/>
              </a:spcAft>
              <a:defRPr/>
            </a:pPr>
            <a:endParaRPr lang="zh-CN" altLang="en-US"/>
          </a:p>
        </p:txBody>
      </p:sp>
      <p:graphicFrame>
        <p:nvGraphicFramePr>
          <p:cNvPr id="2" name="表格 1"/>
          <p:cNvGraphicFramePr>
            <a:graphicFrameLocks noGrp="1"/>
          </p:cNvGraphicFramePr>
          <p:nvPr/>
        </p:nvGraphicFramePr>
        <p:xfrm>
          <a:off x="395288" y="1340769"/>
          <a:ext cx="4680520" cy="1944215"/>
        </p:xfrm>
        <a:graphic>
          <a:graphicData uri="http://schemas.openxmlformats.org/drawingml/2006/table">
            <a:tbl>
              <a:tblPr>
                <a:tableStyleId>{BDBED569-4797-4DF1-A0F4-6AAB3CD982D8}</a:tableStyleId>
              </a:tblPr>
              <a:tblGrid>
                <a:gridCol w="983456"/>
                <a:gridCol w="2240093"/>
                <a:gridCol w="1456971"/>
              </a:tblGrid>
              <a:tr h="473849">
                <a:tc gridSpan="2">
                  <a:txBody>
                    <a:bodyPr/>
                    <a:lstStyle/>
                    <a:p>
                      <a:pPr algn="ctr" fontAlgn="ctr"/>
                      <a:r>
                        <a:rPr lang="en-US" altLang="zh-CN" sz="1400" b="1" u="none" strike="noStrike" dirty="0" smtClean="0">
                          <a:effectLst/>
                        </a:rPr>
                        <a:t>2005</a:t>
                      </a:r>
                      <a:r>
                        <a:rPr lang="zh-CN" altLang="en-US" sz="1400" b="1" u="none" strike="noStrike" dirty="0" smtClean="0">
                          <a:effectLst/>
                        </a:rPr>
                        <a:t>年</a:t>
                      </a:r>
                      <a:r>
                        <a:rPr lang="en-US" altLang="zh-CN" sz="1400" b="1" u="none" strike="noStrike" dirty="0">
                          <a:effectLst/>
                        </a:rPr>
                        <a:t>-</a:t>
                      </a:r>
                      <a:r>
                        <a:rPr lang="en-US" altLang="zh-CN" sz="1400" b="1" u="none" strike="noStrike" dirty="0" smtClean="0">
                          <a:effectLst/>
                        </a:rPr>
                        <a:t>2014</a:t>
                      </a:r>
                      <a:r>
                        <a:rPr lang="zh-CN" altLang="en-US" sz="1400" b="1" u="none" strike="noStrike" dirty="0" smtClean="0">
                          <a:effectLst/>
                        </a:rPr>
                        <a:t>年</a:t>
                      </a:r>
                      <a:endParaRPr lang="zh-CN" altLang="en-US" sz="1400" b="1" i="0" u="none" strike="noStrike" dirty="0">
                        <a:solidFill>
                          <a:schemeClr val="tx1">
                            <a:lumMod val="75000"/>
                            <a:lumOff val="25000"/>
                          </a:schemeClr>
                        </a:solidFill>
                        <a:effectLst/>
                        <a:latin typeface="微软雅黑" pitchFamily="34" charset="-122"/>
                        <a:ea typeface="微软雅黑" pitchFamily="34" charset="-122"/>
                      </a:endParaRPr>
                    </a:p>
                  </a:txBody>
                  <a:tcPr marL="9525" marR="9525" marT="9525" marB="0" anchor="ctr"/>
                </a:tc>
                <a:tc hMerge="1">
                  <a:txBody>
                    <a:bodyPr/>
                    <a:lstStyle/>
                    <a:p>
                      <a:endParaRPr lang="zh-CN" altLang="en-US"/>
                    </a:p>
                  </a:txBody>
                  <a:tcPr/>
                </a:tc>
                <a:tc>
                  <a:txBody>
                    <a:bodyPr/>
                    <a:lstStyle/>
                    <a:p>
                      <a:pPr algn="ctr" fontAlgn="ctr"/>
                      <a:r>
                        <a:rPr lang="zh-CN" altLang="en-US" sz="1400" b="1" u="none" strike="noStrike" dirty="0">
                          <a:effectLst/>
                        </a:rPr>
                        <a:t>数量（万元）</a:t>
                      </a:r>
                      <a:endParaRPr lang="zh-CN" altLang="en-US" sz="1400" b="1" i="0" u="none" strike="noStrike" dirty="0">
                        <a:solidFill>
                          <a:schemeClr val="tx1">
                            <a:lumMod val="75000"/>
                            <a:lumOff val="25000"/>
                          </a:schemeClr>
                        </a:solidFill>
                        <a:effectLst/>
                        <a:latin typeface="微软雅黑" pitchFamily="34" charset="-122"/>
                        <a:ea typeface="微软雅黑" pitchFamily="34" charset="-122"/>
                      </a:endParaRPr>
                    </a:p>
                  </a:txBody>
                  <a:tcPr marL="9525" marR="9525" marT="9525" marB="0" anchor="ctr"/>
                </a:tc>
              </a:tr>
              <a:tr h="402054">
                <a:tc gridSpan="2">
                  <a:txBody>
                    <a:bodyPr/>
                    <a:lstStyle/>
                    <a:p>
                      <a:pPr algn="ctr" fontAlgn="ctr"/>
                      <a:r>
                        <a:rPr lang="zh-CN" altLang="en-US" sz="1400" u="none" strike="noStrike" dirty="0">
                          <a:effectLst/>
                        </a:rPr>
                        <a:t>累计项目资助资金</a:t>
                      </a:r>
                      <a:endParaRPr lang="zh-CN" altLang="en-US" sz="1400" b="1" i="0" u="none" strike="noStrike" dirty="0">
                        <a:solidFill>
                          <a:schemeClr val="tx1">
                            <a:lumMod val="75000"/>
                            <a:lumOff val="25000"/>
                          </a:schemeClr>
                        </a:solidFill>
                        <a:effectLst/>
                        <a:latin typeface="微软雅黑" pitchFamily="34" charset="-122"/>
                        <a:ea typeface="微软雅黑" pitchFamily="34" charset="-122"/>
                      </a:endParaRPr>
                    </a:p>
                  </a:txBody>
                  <a:tcPr marL="9525" marR="9525" marT="9525" marB="0" anchor="ctr"/>
                </a:tc>
                <a:tc hMerge="1">
                  <a:txBody>
                    <a:bodyPr/>
                    <a:lstStyle/>
                    <a:p>
                      <a:endParaRPr lang="zh-CN" altLang="en-US"/>
                    </a:p>
                  </a:txBody>
                  <a:tcPr/>
                </a:tc>
                <a:tc>
                  <a:txBody>
                    <a:bodyPr/>
                    <a:lstStyle/>
                    <a:p>
                      <a:pPr algn="ctr" fontAlgn="ctr"/>
                      <a:r>
                        <a:rPr lang="en-US" altLang="zh-CN" sz="1400" u="none" strike="noStrike" kern="1200" dirty="0" smtClean="0">
                          <a:effectLst/>
                        </a:rPr>
                        <a:t>86210</a:t>
                      </a:r>
                      <a:endParaRPr lang="en-US" altLang="zh-CN" sz="1400" b="1" u="none" strike="noStrike" kern="1200" dirty="0">
                        <a:solidFill>
                          <a:schemeClr val="tx1">
                            <a:lumMod val="75000"/>
                            <a:lumOff val="25000"/>
                          </a:schemeClr>
                        </a:solidFill>
                        <a:effectLst/>
                        <a:latin typeface="微软雅黑" pitchFamily="34" charset="-122"/>
                        <a:ea typeface="微软雅黑" pitchFamily="34" charset="-122"/>
                        <a:cs typeface="+mn-cs"/>
                      </a:endParaRPr>
                    </a:p>
                  </a:txBody>
                  <a:tcPr marL="9525" marR="9525" marT="9525" marB="0" anchor="ctr"/>
                </a:tc>
              </a:tr>
              <a:tr h="267078">
                <a:tc rowSpan="4">
                  <a:txBody>
                    <a:bodyPr/>
                    <a:lstStyle/>
                    <a:p>
                      <a:pPr algn="ctr" fontAlgn="ctr"/>
                      <a:r>
                        <a:rPr lang="zh-CN" altLang="en-US" sz="1400" u="none" strike="noStrike">
                          <a:effectLst/>
                        </a:rPr>
                        <a:t>重大项目资助资金</a:t>
                      </a:r>
                      <a:endParaRPr lang="zh-CN" altLang="en-US" sz="1400" b="1" i="0" u="none" strike="noStrike">
                        <a:solidFill>
                          <a:schemeClr val="tx1">
                            <a:lumMod val="75000"/>
                            <a:lumOff val="25000"/>
                          </a:schemeClr>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400" u="none" strike="noStrike" dirty="0">
                          <a:effectLst/>
                        </a:rPr>
                        <a:t>973</a:t>
                      </a:r>
                      <a:endParaRPr lang="en-US" altLang="zh-CN" sz="1400" b="1" i="0" u="none" strike="noStrike" dirty="0">
                        <a:solidFill>
                          <a:schemeClr val="tx1">
                            <a:lumMod val="75000"/>
                            <a:lumOff val="25000"/>
                          </a:schemeClr>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400" u="none" strike="noStrike" kern="1200" dirty="0" smtClean="0">
                          <a:effectLst/>
                        </a:rPr>
                        <a:t>17603</a:t>
                      </a:r>
                      <a:endParaRPr lang="en-US" altLang="zh-CN" sz="1400" b="1" u="none" strike="noStrike" kern="1200" dirty="0">
                        <a:solidFill>
                          <a:schemeClr val="tx1">
                            <a:lumMod val="75000"/>
                            <a:lumOff val="25000"/>
                          </a:schemeClr>
                        </a:solidFill>
                        <a:effectLst/>
                        <a:latin typeface="微软雅黑" pitchFamily="34" charset="-122"/>
                        <a:ea typeface="微软雅黑" pitchFamily="34" charset="-122"/>
                        <a:cs typeface="+mn-cs"/>
                      </a:endParaRPr>
                    </a:p>
                  </a:txBody>
                  <a:tcPr marL="9525" marR="9525" marT="9525" marB="0" anchor="ctr"/>
                </a:tc>
              </a:tr>
              <a:tr h="267078">
                <a:tc vMerge="1">
                  <a:txBody>
                    <a:bodyPr/>
                    <a:lstStyle/>
                    <a:p>
                      <a:endParaRPr lang="zh-CN" altLang="en-US"/>
                    </a:p>
                  </a:txBody>
                  <a:tcPr/>
                </a:tc>
                <a:tc>
                  <a:txBody>
                    <a:bodyPr/>
                    <a:lstStyle/>
                    <a:p>
                      <a:pPr algn="ctr" fontAlgn="ctr"/>
                      <a:r>
                        <a:rPr lang="en-US" altLang="zh-CN" sz="1400" u="none" strike="noStrike" dirty="0">
                          <a:effectLst/>
                        </a:rPr>
                        <a:t>863</a:t>
                      </a:r>
                      <a:endParaRPr lang="en-US" altLang="zh-CN" sz="1400" b="1" i="0" u="none" strike="noStrike" dirty="0">
                        <a:solidFill>
                          <a:schemeClr val="tx1">
                            <a:lumMod val="75000"/>
                            <a:lumOff val="25000"/>
                          </a:schemeClr>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400" u="none" strike="noStrike" kern="1200" dirty="0" smtClean="0">
                          <a:effectLst/>
                        </a:rPr>
                        <a:t>1988.6</a:t>
                      </a:r>
                      <a:endParaRPr lang="en-US" altLang="zh-CN" sz="1400" b="1" u="none" strike="noStrike" kern="1200" dirty="0">
                        <a:solidFill>
                          <a:schemeClr val="tx1">
                            <a:lumMod val="75000"/>
                            <a:lumOff val="25000"/>
                          </a:schemeClr>
                        </a:solidFill>
                        <a:effectLst/>
                        <a:latin typeface="微软雅黑" pitchFamily="34" charset="-122"/>
                        <a:ea typeface="微软雅黑" pitchFamily="34" charset="-122"/>
                        <a:cs typeface="+mn-cs"/>
                      </a:endParaRPr>
                    </a:p>
                  </a:txBody>
                  <a:tcPr marL="9525" marR="9525" marT="9525" marB="0" anchor="ctr"/>
                </a:tc>
              </a:tr>
              <a:tr h="267078">
                <a:tc vMerge="1">
                  <a:txBody>
                    <a:bodyPr/>
                    <a:lstStyle/>
                    <a:p>
                      <a:endParaRPr lang="zh-CN" altLang="en-US"/>
                    </a:p>
                  </a:txBody>
                  <a:tcPr/>
                </a:tc>
                <a:tc>
                  <a:txBody>
                    <a:bodyPr/>
                    <a:lstStyle/>
                    <a:p>
                      <a:pPr algn="ctr" fontAlgn="ctr"/>
                      <a:r>
                        <a:rPr lang="zh-CN" altLang="en-US" sz="1400" u="none" strike="noStrike">
                          <a:effectLst/>
                        </a:rPr>
                        <a:t>重大专项</a:t>
                      </a:r>
                      <a:endParaRPr lang="zh-CN" altLang="en-US" sz="1400" b="1" i="0" u="none" strike="noStrike">
                        <a:solidFill>
                          <a:schemeClr val="tx1">
                            <a:lumMod val="75000"/>
                            <a:lumOff val="25000"/>
                          </a:schemeClr>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400" u="none" strike="noStrike" kern="1200" dirty="0" smtClean="0">
                          <a:effectLst/>
                        </a:rPr>
                        <a:t>6366.3</a:t>
                      </a:r>
                      <a:endParaRPr lang="en-US" altLang="zh-CN" sz="1400" b="1" u="none" strike="noStrike" kern="1200" dirty="0">
                        <a:solidFill>
                          <a:schemeClr val="tx1">
                            <a:lumMod val="75000"/>
                            <a:lumOff val="25000"/>
                          </a:schemeClr>
                        </a:solidFill>
                        <a:effectLst/>
                        <a:latin typeface="微软雅黑" pitchFamily="34" charset="-122"/>
                        <a:ea typeface="微软雅黑" pitchFamily="34" charset="-122"/>
                        <a:cs typeface="+mn-cs"/>
                      </a:endParaRPr>
                    </a:p>
                  </a:txBody>
                  <a:tcPr marL="9525" marR="9525" marT="9525" marB="0" anchor="ctr"/>
                </a:tc>
              </a:tr>
              <a:tr h="267078">
                <a:tc vMerge="1">
                  <a:txBody>
                    <a:bodyPr/>
                    <a:lstStyle/>
                    <a:p>
                      <a:endParaRPr lang="zh-CN" altLang="en-US"/>
                    </a:p>
                  </a:txBody>
                  <a:tcPr/>
                </a:tc>
                <a:tc>
                  <a:txBody>
                    <a:bodyPr/>
                    <a:lstStyle/>
                    <a:p>
                      <a:pPr algn="ctr" fontAlgn="ctr"/>
                      <a:r>
                        <a:rPr lang="zh-CN" altLang="en-US" sz="1400" u="none" strike="noStrike" dirty="0">
                          <a:effectLst/>
                        </a:rPr>
                        <a:t>中科院先导专项（</a:t>
                      </a:r>
                      <a:r>
                        <a:rPr lang="en-US" altLang="zh-CN" sz="1400" u="none" strike="noStrike" dirty="0">
                          <a:effectLst/>
                        </a:rPr>
                        <a:t>A</a:t>
                      </a:r>
                      <a:r>
                        <a:rPr lang="zh-CN" altLang="en-US" sz="1400" u="none" strike="noStrike" dirty="0">
                          <a:effectLst/>
                        </a:rPr>
                        <a:t>类）</a:t>
                      </a:r>
                      <a:endParaRPr lang="zh-CN" altLang="en-US" sz="1400" b="1" i="0" u="none" strike="noStrike" dirty="0">
                        <a:solidFill>
                          <a:schemeClr val="tx1">
                            <a:lumMod val="75000"/>
                            <a:lumOff val="25000"/>
                          </a:schemeClr>
                        </a:solidFill>
                        <a:effectLst/>
                        <a:latin typeface="微软雅黑" pitchFamily="34" charset="-122"/>
                        <a:ea typeface="微软雅黑" pitchFamily="34" charset="-122"/>
                      </a:endParaRPr>
                    </a:p>
                  </a:txBody>
                  <a:tcPr marL="9525" marR="9525" marT="9525" marB="0" anchor="ctr"/>
                </a:tc>
                <a:tc>
                  <a:txBody>
                    <a:bodyPr/>
                    <a:lstStyle/>
                    <a:p>
                      <a:pPr algn="ctr" fontAlgn="ctr"/>
                      <a:r>
                        <a:rPr lang="en-US" altLang="zh-CN" sz="1400" u="none" strike="noStrike" dirty="0" smtClean="0">
                          <a:effectLst/>
                        </a:rPr>
                        <a:t>7997.48</a:t>
                      </a:r>
                      <a:endParaRPr lang="en-US" altLang="zh-CN" sz="1400" b="1" i="0" u="none" strike="noStrike" dirty="0">
                        <a:solidFill>
                          <a:schemeClr val="tx1">
                            <a:lumMod val="75000"/>
                            <a:lumOff val="25000"/>
                          </a:schemeClr>
                        </a:solidFill>
                        <a:effectLst/>
                        <a:latin typeface="微软雅黑" pitchFamily="34" charset="-122"/>
                        <a:ea typeface="微软雅黑" pitchFamily="34" charset="-122"/>
                      </a:endParaRPr>
                    </a:p>
                  </a:txBody>
                  <a:tcPr marL="9525" marR="9525" marT="9525" marB="0" anchor="ctr"/>
                </a:tc>
              </a:tr>
            </a:tbl>
          </a:graphicData>
        </a:graphic>
      </p:graphicFrame>
      <p:graphicFrame>
        <p:nvGraphicFramePr>
          <p:cNvPr id="23581" name="图表 8"/>
          <p:cNvGraphicFramePr>
            <a:graphicFrameLocks/>
          </p:cNvGraphicFramePr>
          <p:nvPr/>
        </p:nvGraphicFramePr>
        <p:xfrm>
          <a:off x="-50800" y="1649413"/>
          <a:ext cx="10577513" cy="5691187"/>
        </p:xfrm>
        <a:graphic>
          <a:graphicData uri="http://schemas.openxmlformats.org/presentationml/2006/ole">
            <mc:AlternateContent xmlns:mc="http://schemas.openxmlformats.org/markup-compatibility/2006">
              <mc:Choice xmlns:v="urn:schemas-microsoft-com:vml" Requires="v">
                <p:oleObj spid="_x0000_s25634" r:id="rId5" imgW="10577477" imgH="5688061" progId="Excel.Sheet.8">
                  <p:embed/>
                </p:oleObj>
              </mc:Choice>
              <mc:Fallback>
                <p:oleObj r:id="rId5" imgW="10577477" imgH="5688061" progId="Excel.Sheet.8">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1649413"/>
                        <a:ext cx="10577513" cy="569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矩形 17"/>
          <p:cNvSpPr/>
          <p:nvPr/>
        </p:nvSpPr>
        <p:spPr>
          <a:xfrm>
            <a:off x="250825" y="188640"/>
            <a:ext cx="8642350" cy="864046"/>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584" name="矩形 4"/>
          <p:cNvSpPr>
            <a:spLocks noChangeArrowheads="1"/>
          </p:cNvSpPr>
          <p:nvPr/>
        </p:nvSpPr>
        <p:spPr bwMode="auto">
          <a:xfrm>
            <a:off x="395858" y="332656"/>
            <a:ext cx="2087910" cy="584775"/>
          </a:xfrm>
          <a:prstGeom prst="rect">
            <a:avLst/>
          </a:prstGeom>
          <a:noFill/>
          <a:ln w="9525">
            <a:noFill/>
            <a:miter lim="800000"/>
            <a:headEnd/>
            <a:tailEnd/>
          </a:ln>
        </p:spPr>
        <p:txBody>
          <a:bodyPr wrap="square">
            <a:spAutoFit/>
          </a:bodyPr>
          <a:lstStyle/>
          <a:p>
            <a:r>
              <a:rPr lang="zh-CN" altLang="en-US" sz="3200" b="1" dirty="0" smtClean="0">
                <a:solidFill>
                  <a:schemeClr val="bg1"/>
                </a:solidFill>
                <a:latin typeface="微软雅黑" pitchFamily="34" charset="-122"/>
                <a:ea typeface="微软雅黑" pitchFamily="34" charset="-122"/>
              </a:rPr>
              <a:t>科学研究</a:t>
            </a:r>
            <a:endParaRPr lang="zh-CN" altLang="en-US" sz="3200" b="1" dirty="0">
              <a:solidFill>
                <a:schemeClr val="bg1"/>
              </a:solidFill>
              <a:latin typeface="微软雅黑" pitchFamily="34" charset="-122"/>
              <a:ea typeface="微软雅黑" pitchFamily="34" charset="-122"/>
            </a:endParaRPr>
          </a:p>
        </p:txBody>
      </p:sp>
      <p:pic>
        <p:nvPicPr>
          <p:cNvPr id="20" name="图片 19" descr="1111.jpg"/>
          <p:cNvPicPr>
            <a:picLocks noChangeAspect="1"/>
          </p:cNvPicPr>
          <p:nvPr/>
        </p:nvPicPr>
        <p:blipFill>
          <a:blip r:embed="rId7" cstate="print"/>
          <a:srcRect/>
          <a:stretch>
            <a:fillRect/>
          </a:stretch>
        </p:blipFill>
        <p:spPr bwMode="auto">
          <a:xfrm>
            <a:off x="8080794" y="260648"/>
            <a:ext cx="739678" cy="750381"/>
          </a:xfrm>
          <a:prstGeom prst="ellipse">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4" descr="D:\科技教育处\综合管理\工作文书\2013年\管理文件\院长述职报告\DDP1.png"/>
          <p:cNvPicPr>
            <a:picLocks noChangeAspect="1" noChangeArrowheads="1"/>
          </p:cNvPicPr>
          <p:nvPr/>
        </p:nvPicPr>
        <p:blipFill>
          <a:blip r:embed="rId3" cstate="print"/>
          <a:srcRect/>
          <a:stretch>
            <a:fillRect/>
          </a:stretch>
        </p:blipFill>
        <p:spPr bwMode="auto">
          <a:xfrm>
            <a:off x="5877371" y="3861048"/>
            <a:ext cx="3159125" cy="2520950"/>
          </a:xfrm>
          <a:prstGeom prst="rect">
            <a:avLst/>
          </a:prstGeom>
          <a:noFill/>
          <a:effectLst>
            <a:outerShdw blurRad="63500" sx="102000" sy="102000" algn="ctr" rotWithShape="0">
              <a:prstClr val="black">
                <a:alpha val="40000"/>
              </a:prstClr>
            </a:outerShdw>
          </a:effectLst>
        </p:spPr>
      </p:pic>
      <p:sp>
        <p:nvSpPr>
          <p:cNvPr id="52" name="矩形 51"/>
          <p:cNvSpPr/>
          <p:nvPr/>
        </p:nvSpPr>
        <p:spPr>
          <a:xfrm>
            <a:off x="323850" y="1628800"/>
            <a:ext cx="4176713" cy="201771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459" name="AutoShape 19"/>
          <p:cNvSpPr>
            <a:spLocks noChangeArrowheads="1"/>
          </p:cNvSpPr>
          <p:nvPr/>
        </p:nvSpPr>
        <p:spPr bwMode="auto">
          <a:xfrm>
            <a:off x="611188" y="4100314"/>
            <a:ext cx="3960812" cy="407987"/>
          </a:xfrm>
          <a:prstGeom prst="roundRect">
            <a:avLst>
              <a:gd name="adj" fmla="val 16667"/>
            </a:avLst>
          </a:prstGeom>
          <a:solidFill>
            <a:srgbClr val="C00000"/>
          </a:solidFill>
          <a:ln w="9525">
            <a:noFill/>
            <a:round/>
            <a:headEnd/>
            <a:tailEnd/>
          </a:ln>
        </p:spPr>
        <p:txBody>
          <a:bodyPr anchor="ctr"/>
          <a:lstStyle/>
          <a:p>
            <a:endParaRPr lang="zh-CN" altLang="en-US">
              <a:latin typeface="Calibri" pitchFamily="34" charset="0"/>
            </a:endParaRPr>
          </a:p>
        </p:txBody>
      </p:sp>
      <p:sp>
        <p:nvSpPr>
          <p:cNvPr id="19460" name="AutoShape 19"/>
          <p:cNvSpPr>
            <a:spLocks noChangeArrowheads="1"/>
          </p:cNvSpPr>
          <p:nvPr/>
        </p:nvSpPr>
        <p:spPr bwMode="auto">
          <a:xfrm>
            <a:off x="5291534" y="1772816"/>
            <a:ext cx="2736850" cy="409575"/>
          </a:xfrm>
          <a:prstGeom prst="roundRect">
            <a:avLst>
              <a:gd name="adj" fmla="val 16667"/>
            </a:avLst>
          </a:prstGeom>
          <a:solidFill>
            <a:srgbClr val="C00000"/>
          </a:solidFill>
          <a:ln w="9525">
            <a:noFill/>
            <a:round/>
            <a:headEnd/>
            <a:tailEnd/>
          </a:ln>
        </p:spPr>
        <p:txBody>
          <a:bodyPr anchor="ctr"/>
          <a:lstStyle/>
          <a:p>
            <a:endParaRPr lang="zh-CN" altLang="en-US">
              <a:latin typeface="Calibri" pitchFamily="34" charset="0"/>
            </a:endParaRPr>
          </a:p>
        </p:txBody>
      </p:sp>
      <p:sp>
        <p:nvSpPr>
          <p:cNvPr id="19461" name="AutoShape 19"/>
          <p:cNvSpPr>
            <a:spLocks noChangeArrowheads="1"/>
          </p:cNvSpPr>
          <p:nvPr/>
        </p:nvSpPr>
        <p:spPr bwMode="auto">
          <a:xfrm>
            <a:off x="1187450" y="1795289"/>
            <a:ext cx="2089150" cy="409575"/>
          </a:xfrm>
          <a:prstGeom prst="roundRect">
            <a:avLst>
              <a:gd name="adj" fmla="val 16667"/>
            </a:avLst>
          </a:prstGeom>
          <a:solidFill>
            <a:srgbClr val="C00000"/>
          </a:solidFill>
          <a:ln w="9525">
            <a:noFill/>
            <a:round/>
            <a:headEnd/>
            <a:tailEnd/>
          </a:ln>
        </p:spPr>
        <p:txBody>
          <a:bodyPr anchor="ctr"/>
          <a:lstStyle/>
          <a:p>
            <a:endParaRPr lang="zh-CN" altLang="en-US">
              <a:latin typeface="Calibri" pitchFamily="34" charset="0"/>
            </a:endParaRPr>
          </a:p>
        </p:txBody>
      </p:sp>
      <p:sp>
        <p:nvSpPr>
          <p:cNvPr id="19463" name="矩形 59"/>
          <p:cNvSpPr>
            <a:spLocks noChangeArrowheads="1"/>
          </p:cNvSpPr>
          <p:nvPr/>
        </p:nvSpPr>
        <p:spPr bwMode="auto">
          <a:xfrm>
            <a:off x="323850" y="2210941"/>
            <a:ext cx="4176713" cy="1362075"/>
          </a:xfrm>
          <a:prstGeom prst="rect">
            <a:avLst/>
          </a:prstGeom>
          <a:noFill/>
          <a:ln w="9525">
            <a:noFill/>
            <a:miter lim="800000"/>
            <a:headEnd/>
            <a:tailEnd/>
          </a:ln>
        </p:spPr>
        <p:txBody>
          <a:bodyPr>
            <a:spAutoFit/>
          </a:bodyPr>
          <a:lstStyle/>
          <a:p>
            <a:pPr>
              <a:lnSpc>
                <a:spcPts val="2500"/>
              </a:lnSpc>
            </a:pPr>
            <a:r>
              <a:rPr lang="en-US" altLang="zh-CN" sz="1600" dirty="0">
                <a:latin typeface="华文楷体"/>
                <a:ea typeface="华文楷体"/>
                <a:cs typeface="华文楷体"/>
              </a:rPr>
              <a:t> </a:t>
            </a:r>
            <a:r>
              <a:rPr lang="en-US" altLang="zh-CN" sz="1600" dirty="0" smtClean="0">
                <a:latin typeface="微软雅黑" pitchFamily="34" charset="-122"/>
                <a:ea typeface="微软雅黑" pitchFamily="34" charset="-122"/>
                <a:cs typeface="华文楷体"/>
              </a:rPr>
              <a:t>● </a:t>
            </a:r>
            <a:r>
              <a:rPr lang="zh-CN" altLang="zh-CN" sz="1600" dirty="0" smtClean="0">
                <a:latin typeface="微软雅黑" pitchFamily="34" charset="-122"/>
                <a:ea typeface="微软雅黑" pitchFamily="34" charset="-122"/>
                <a:cs typeface="华文楷体"/>
              </a:rPr>
              <a:t>中国科学院</a:t>
            </a:r>
            <a:r>
              <a:rPr lang="zh-CN" altLang="zh-CN" sz="1600" dirty="0">
                <a:latin typeface="微软雅黑" pitchFamily="34" charset="-122"/>
                <a:ea typeface="微软雅黑" pitchFamily="34" charset="-122"/>
                <a:cs typeface="华文楷体"/>
              </a:rPr>
              <a:t>再生生物学重点实验室</a:t>
            </a:r>
            <a:endParaRPr lang="en-US" altLang="zh-CN" sz="1600" dirty="0">
              <a:latin typeface="微软雅黑" pitchFamily="34" charset="-122"/>
              <a:ea typeface="微软雅黑" pitchFamily="34" charset="-122"/>
              <a:cs typeface="华文楷体"/>
            </a:endParaRPr>
          </a:p>
          <a:p>
            <a:pPr>
              <a:lnSpc>
                <a:spcPts val="2500"/>
              </a:lnSpc>
            </a:pPr>
            <a:r>
              <a:rPr lang="en-US" altLang="zh-CN" sz="1600" dirty="0">
                <a:latin typeface="微软雅黑" pitchFamily="34" charset="-122"/>
                <a:ea typeface="微软雅黑" pitchFamily="34" charset="-122"/>
                <a:cs typeface="华文楷体"/>
              </a:rPr>
              <a:t> </a:t>
            </a:r>
            <a:r>
              <a:rPr lang="en-US" altLang="zh-CN" sz="1600" dirty="0" smtClean="0">
                <a:latin typeface="微软雅黑" pitchFamily="34" charset="-122"/>
                <a:ea typeface="微软雅黑" pitchFamily="34" charset="-122"/>
                <a:cs typeface="华文楷体"/>
              </a:rPr>
              <a:t>● </a:t>
            </a:r>
            <a:r>
              <a:rPr lang="zh-CN" altLang="zh-CN" sz="1600" dirty="0" smtClean="0">
                <a:latin typeface="微软雅黑" pitchFamily="34" charset="-122"/>
                <a:ea typeface="微软雅黑" pitchFamily="34" charset="-122"/>
                <a:cs typeface="华文楷体"/>
              </a:rPr>
              <a:t>广东省</a:t>
            </a:r>
            <a:r>
              <a:rPr lang="zh-CN" altLang="zh-CN" sz="1600" dirty="0">
                <a:latin typeface="微软雅黑" pitchFamily="34" charset="-122"/>
                <a:ea typeface="微软雅黑" pitchFamily="34" charset="-122"/>
                <a:cs typeface="华文楷体"/>
              </a:rPr>
              <a:t>干细胞与再生医学重点实验室</a:t>
            </a:r>
            <a:endParaRPr lang="en-US" altLang="zh-CN" sz="1600" dirty="0">
              <a:latin typeface="微软雅黑" pitchFamily="34" charset="-122"/>
              <a:ea typeface="微软雅黑" pitchFamily="34" charset="-122"/>
              <a:cs typeface="华文楷体"/>
            </a:endParaRPr>
          </a:p>
          <a:p>
            <a:pPr>
              <a:lnSpc>
                <a:spcPts val="2500"/>
              </a:lnSpc>
            </a:pPr>
            <a:r>
              <a:rPr lang="en-US" altLang="zh-CN" sz="1600" dirty="0">
                <a:latin typeface="微软雅黑" pitchFamily="34" charset="-122"/>
                <a:ea typeface="微软雅黑" pitchFamily="34" charset="-122"/>
                <a:cs typeface="华文楷体"/>
              </a:rPr>
              <a:t> </a:t>
            </a:r>
            <a:r>
              <a:rPr lang="en-US" altLang="zh-CN" sz="1600" dirty="0" smtClean="0">
                <a:latin typeface="微软雅黑" pitchFamily="34" charset="-122"/>
                <a:ea typeface="微软雅黑" pitchFamily="34" charset="-122"/>
                <a:cs typeface="华文楷体"/>
              </a:rPr>
              <a:t>● </a:t>
            </a:r>
            <a:r>
              <a:rPr lang="zh-CN" altLang="zh-CN" sz="1600" dirty="0" smtClean="0">
                <a:latin typeface="微软雅黑" pitchFamily="34" charset="-122"/>
                <a:ea typeface="微软雅黑" pitchFamily="34" charset="-122"/>
                <a:cs typeface="华文楷体"/>
              </a:rPr>
              <a:t>呼吸</a:t>
            </a:r>
            <a:r>
              <a:rPr lang="zh-CN" altLang="zh-CN" sz="1600" dirty="0">
                <a:latin typeface="微软雅黑" pitchFamily="34" charset="-122"/>
                <a:ea typeface="微软雅黑" pitchFamily="34" charset="-122"/>
                <a:cs typeface="华文楷体"/>
              </a:rPr>
              <a:t>疾病国家重点实验室</a:t>
            </a:r>
            <a:endParaRPr lang="en-US" altLang="zh-CN" sz="1600" dirty="0">
              <a:latin typeface="微软雅黑" pitchFamily="34" charset="-122"/>
              <a:ea typeface="微软雅黑" pitchFamily="34" charset="-122"/>
              <a:cs typeface="华文楷体"/>
            </a:endParaRPr>
          </a:p>
          <a:p>
            <a:pPr>
              <a:lnSpc>
                <a:spcPts val="2500"/>
              </a:lnSpc>
            </a:pPr>
            <a:r>
              <a:rPr lang="en-US" altLang="zh-CN" sz="1600" dirty="0">
                <a:latin typeface="微软雅黑" pitchFamily="34" charset="-122"/>
                <a:ea typeface="微软雅黑" pitchFamily="34" charset="-122"/>
                <a:cs typeface="华文楷体"/>
              </a:rPr>
              <a:t>  </a:t>
            </a:r>
            <a:r>
              <a:rPr lang="en-US" altLang="zh-CN" sz="1600" dirty="0" smtClean="0">
                <a:latin typeface="微软雅黑" pitchFamily="34" charset="-122"/>
                <a:ea typeface="微软雅黑" pitchFamily="34" charset="-122"/>
                <a:cs typeface="华文楷体"/>
              </a:rPr>
              <a:t> </a:t>
            </a:r>
            <a:r>
              <a:rPr lang="zh-CN" altLang="en-US" sz="1600" dirty="0" smtClean="0">
                <a:latin typeface="微软雅黑" pitchFamily="34" charset="-122"/>
                <a:ea typeface="微软雅黑" pitchFamily="34" charset="-122"/>
                <a:cs typeface="华文楷体"/>
              </a:rPr>
              <a:t>（</a:t>
            </a:r>
            <a:r>
              <a:rPr lang="zh-CN" altLang="en-US" sz="1600" dirty="0">
                <a:latin typeface="微软雅黑" pitchFamily="34" charset="-122"/>
                <a:ea typeface="微软雅黑" pitchFamily="34" charset="-122"/>
                <a:cs typeface="华文楷体"/>
              </a:rPr>
              <a:t>与广州医学院共建）</a:t>
            </a:r>
          </a:p>
        </p:txBody>
      </p:sp>
      <p:sp>
        <p:nvSpPr>
          <p:cNvPr id="64" name="矩形 63"/>
          <p:cNvSpPr/>
          <p:nvPr/>
        </p:nvSpPr>
        <p:spPr>
          <a:xfrm>
            <a:off x="4788025" y="2210941"/>
            <a:ext cx="3888432" cy="1362075"/>
          </a:xfrm>
          <a:prstGeom prst="rect">
            <a:avLst/>
          </a:prstGeom>
        </p:spPr>
        <p:txBody>
          <a:bodyPr wrap="square">
            <a:spAutoFit/>
          </a:bodyPr>
          <a:lstStyle/>
          <a:p>
            <a:pPr>
              <a:lnSpc>
                <a:spcPts val="2500"/>
              </a:lnSpc>
            </a:pPr>
            <a:r>
              <a:rPr lang="en-US" altLang="zh-CN" sz="1600" dirty="0">
                <a:latin typeface="华文楷体"/>
                <a:ea typeface="华文楷体"/>
                <a:cs typeface="华文楷体"/>
              </a:rPr>
              <a:t> </a:t>
            </a:r>
            <a:r>
              <a:rPr lang="en-US" altLang="zh-CN" sz="1600" dirty="0" smtClean="0">
                <a:latin typeface="微软雅黑" pitchFamily="34" charset="-122"/>
                <a:ea typeface="微软雅黑" pitchFamily="34" charset="-122"/>
                <a:cs typeface="华文楷体"/>
              </a:rPr>
              <a:t>● </a:t>
            </a:r>
            <a:r>
              <a:rPr lang="zh-CN" altLang="zh-CN" sz="1600" dirty="0" smtClean="0">
                <a:solidFill>
                  <a:srgbClr val="000000"/>
                </a:solidFill>
                <a:latin typeface="微软雅黑" pitchFamily="34" charset="-122"/>
                <a:ea typeface="微软雅黑" pitchFamily="34" charset="-122"/>
                <a:cs typeface="Times New Roman" pitchFamily="18" charset="0"/>
              </a:rPr>
              <a:t>粤</a:t>
            </a:r>
            <a:r>
              <a:rPr lang="zh-CN" altLang="zh-CN" sz="1600" dirty="0">
                <a:solidFill>
                  <a:srgbClr val="000000"/>
                </a:solidFill>
                <a:latin typeface="微软雅黑" pitchFamily="34" charset="-122"/>
                <a:ea typeface="微软雅黑" pitchFamily="34" charset="-122"/>
                <a:cs typeface="Times New Roman" pitchFamily="18" charset="0"/>
              </a:rPr>
              <a:t>港干细胞及再生医学研究中心</a:t>
            </a:r>
            <a:endParaRPr lang="en-US" altLang="zh-CN" sz="1600" dirty="0">
              <a:solidFill>
                <a:srgbClr val="000000"/>
              </a:solidFill>
              <a:latin typeface="微软雅黑" pitchFamily="34" charset="-122"/>
              <a:ea typeface="微软雅黑" pitchFamily="34" charset="-122"/>
              <a:cs typeface="Times New Roman" pitchFamily="18" charset="0"/>
            </a:endParaRPr>
          </a:p>
          <a:p>
            <a:pPr>
              <a:lnSpc>
                <a:spcPts val="2500"/>
              </a:lnSpc>
            </a:pPr>
            <a:r>
              <a:rPr lang="en-US" altLang="zh-CN" sz="1600" dirty="0">
                <a:solidFill>
                  <a:srgbClr val="000000"/>
                </a:solidFill>
                <a:latin typeface="微软雅黑" pitchFamily="34" charset="-122"/>
                <a:ea typeface="微软雅黑" pitchFamily="34" charset="-122"/>
                <a:cs typeface="Times New Roman" pitchFamily="18" charset="0"/>
              </a:rPr>
              <a:t>  </a:t>
            </a:r>
            <a:r>
              <a:rPr lang="en-US" altLang="zh-CN" sz="1600" dirty="0" smtClean="0">
                <a:solidFill>
                  <a:srgbClr val="000000"/>
                </a:solidFill>
                <a:latin typeface="微软雅黑" pitchFamily="34" charset="-122"/>
                <a:ea typeface="微软雅黑" pitchFamily="34" charset="-122"/>
                <a:cs typeface="Times New Roman" pitchFamily="18" charset="0"/>
              </a:rPr>
              <a:t> </a:t>
            </a:r>
            <a:r>
              <a:rPr lang="zh-CN" altLang="zh-CN" sz="1600" dirty="0" smtClean="0">
                <a:solidFill>
                  <a:srgbClr val="000000"/>
                </a:solidFill>
                <a:latin typeface="微软雅黑" pitchFamily="34" charset="-122"/>
                <a:ea typeface="微软雅黑" pitchFamily="34" charset="-122"/>
                <a:cs typeface="Times New Roman" pitchFamily="18" charset="0"/>
              </a:rPr>
              <a:t>（</a:t>
            </a:r>
            <a:r>
              <a:rPr lang="zh-CN" altLang="zh-CN" sz="1600" dirty="0">
                <a:solidFill>
                  <a:srgbClr val="000000"/>
                </a:solidFill>
                <a:latin typeface="微软雅黑" pitchFamily="34" charset="-122"/>
                <a:ea typeface="微软雅黑" pitchFamily="34" charset="-122"/>
                <a:cs typeface="Times New Roman" pitchFamily="18" charset="0"/>
              </a:rPr>
              <a:t>与香港大学共建，李克强总理揭牌）</a:t>
            </a:r>
            <a:endParaRPr lang="en-US" altLang="zh-CN" sz="1600" dirty="0">
              <a:latin typeface="微软雅黑" pitchFamily="34" charset="-122"/>
              <a:ea typeface="微软雅黑" pitchFamily="34" charset="-122"/>
              <a:cs typeface="华文楷体"/>
            </a:endParaRPr>
          </a:p>
          <a:p>
            <a:pPr>
              <a:lnSpc>
                <a:spcPts val="2500"/>
              </a:lnSpc>
            </a:pPr>
            <a:r>
              <a:rPr lang="en-US" altLang="zh-CN" sz="1600" dirty="0">
                <a:latin typeface="微软雅黑" pitchFamily="34" charset="-122"/>
                <a:ea typeface="微软雅黑" pitchFamily="34" charset="-122"/>
                <a:cs typeface="华文楷体"/>
              </a:rPr>
              <a:t> </a:t>
            </a:r>
            <a:r>
              <a:rPr lang="en-US" altLang="zh-CN" sz="1600" dirty="0" smtClean="0">
                <a:latin typeface="微软雅黑" pitchFamily="34" charset="-122"/>
                <a:ea typeface="微软雅黑" pitchFamily="34" charset="-122"/>
                <a:cs typeface="华文楷体"/>
              </a:rPr>
              <a:t>● </a:t>
            </a:r>
            <a:r>
              <a:rPr lang="zh-CN" altLang="en-US" sz="1600" dirty="0" smtClean="0">
                <a:latin typeface="微软雅黑" pitchFamily="34" charset="-122"/>
                <a:ea typeface="微软雅黑" pitchFamily="34" charset="-122"/>
                <a:cs typeface="华文楷体"/>
              </a:rPr>
              <a:t>干细胞</a:t>
            </a:r>
            <a:r>
              <a:rPr lang="zh-CN" altLang="en-US" sz="1600" dirty="0">
                <a:latin typeface="微软雅黑" pitchFamily="34" charset="-122"/>
                <a:ea typeface="微软雅黑" pitchFamily="34" charset="-122"/>
                <a:cs typeface="华文楷体"/>
              </a:rPr>
              <a:t>与再生医学联合实验室</a:t>
            </a:r>
            <a:endParaRPr lang="en-US" altLang="zh-CN" sz="1600" dirty="0">
              <a:latin typeface="微软雅黑" pitchFamily="34" charset="-122"/>
              <a:ea typeface="微软雅黑" pitchFamily="34" charset="-122"/>
              <a:cs typeface="华文楷体"/>
            </a:endParaRPr>
          </a:p>
          <a:p>
            <a:pPr>
              <a:lnSpc>
                <a:spcPts val="2500"/>
              </a:lnSpc>
            </a:pPr>
            <a:r>
              <a:rPr lang="en-US" altLang="zh-CN" sz="1600" dirty="0">
                <a:latin typeface="微软雅黑" pitchFamily="34" charset="-122"/>
                <a:ea typeface="微软雅黑" pitchFamily="34" charset="-122"/>
                <a:cs typeface="华文楷体"/>
              </a:rPr>
              <a:t>  </a:t>
            </a:r>
            <a:r>
              <a:rPr lang="en-US" altLang="zh-CN" sz="1600" dirty="0" smtClean="0">
                <a:latin typeface="微软雅黑" pitchFamily="34" charset="-122"/>
                <a:ea typeface="微软雅黑" pitchFamily="34" charset="-122"/>
                <a:cs typeface="华文楷体"/>
              </a:rPr>
              <a:t> </a:t>
            </a:r>
            <a:r>
              <a:rPr lang="zh-CN" altLang="en-US" sz="1600" dirty="0" smtClean="0">
                <a:latin typeface="微软雅黑" pitchFamily="34" charset="-122"/>
                <a:ea typeface="微软雅黑" pitchFamily="34" charset="-122"/>
                <a:cs typeface="华文楷体"/>
              </a:rPr>
              <a:t>（</a:t>
            </a:r>
            <a:r>
              <a:rPr lang="zh-CN" altLang="en-US" sz="1600" dirty="0">
                <a:latin typeface="微软雅黑" pitchFamily="34" charset="-122"/>
                <a:ea typeface="微软雅黑" pitchFamily="34" charset="-122"/>
                <a:cs typeface="华文楷体"/>
              </a:rPr>
              <a:t>与香港中文大学共建）</a:t>
            </a:r>
            <a:endParaRPr lang="en-US" altLang="zh-CN" sz="1600" dirty="0">
              <a:latin typeface="微软雅黑" pitchFamily="34" charset="-122"/>
              <a:ea typeface="微软雅黑" pitchFamily="34" charset="-122"/>
              <a:cs typeface="华文楷体"/>
            </a:endParaRPr>
          </a:p>
        </p:txBody>
      </p:sp>
      <p:sp>
        <p:nvSpPr>
          <p:cNvPr id="67" name="矩形 66"/>
          <p:cNvSpPr/>
          <p:nvPr/>
        </p:nvSpPr>
        <p:spPr>
          <a:xfrm>
            <a:off x="323528" y="4653136"/>
            <a:ext cx="7489825" cy="1924050"/>
          </a:xfrm>
          <a:prstGeom prst="rect">
            <a:avLst/>
          </a:prstGeom>
        </p:spPr>
        <p:txBody>
          <a:bodyPr>
            <a:spAutoFit/>
          </a:bodyPr>
          <a:lstStyle/>
          <a:p>
            <a:pPr>
              <a:lnSpc>
                <a:spcPts val="2500"/>
              </a:lnSpc>
            </a:pPr>
            <a:r>
              <a:rPr lang="en-US" altLang="zh-CN" dirty="0">
                <a:latin typeface="华文楷体"/>
                <a:ea typeface="华文楷体"/>
                <a:cs typeface="华文楷体"/>
              </a:rPr>
              <a:t> </a:t>
            </a:r>
            <a:r>
              <a:rPr lang="en-US" altLang="zh-CN" dirty="0" smtClean="0">
                <a:latin typeface="微软雅黑" pitchFamily="34" charset="-122"/>
                <a:ea typeface="微软雅黑" pitchFamily="34" charset="-122"/>
                <a:cs typeface="华文楷体"/>
              </a:rPr>
              <a:t>● </a:t>
            </a:r>
            <a:r>
              <a:rPr lang="zh-CN" altLang="zh-CN" dirty="0" smtClean="0">
                <a:solidFill>
                  <a:srgbClr val="000000"/>
                </a:solidFill>
                <a:latin typeface="微软雅黑" pitchFamily="34" charset="-122"/>
                <a:ea typeface="微软雅黑" pitchFamily="34" charset="-122"/>
                <a:cs typeface="Times New Roman" pitchFamily="18" charset="0"/>
              </a:rPr>
              <a:t>药物</a:t>
            </a:r>
            <a:r>
              <a:rPr lang="zh-CN" altLang="zh-CN" dirty="0">
                <a:solidFill>
                  <a:srgbClr val="000000"/>
                </a:solidFill>
                <a:latin typeface="微软雅黑" pitchFamily="34" charset="-122"/>
                <a:ea typeface="微软雅黑" pitchFamily="34" charset="-122"/>
                <a:cs typeface="Times New Roman" pitchFamily="18" charset="0"/>
              </a:rPr>
              <a:t>开发中心</a:t>
            </a:r>
            <a:r>
              <a:rPr lang="en-US" altLang="zh-CN" dirty="0">
                <a:solidFill>
                  <a:srgbClr val="000000"/>
                </a:solidFill>
                <a:latin typeface="微软雅黑" pitchFamily="34" charset="-122"/>
                <a:ea typeface="微软雅黑" pitchFamily="34" charset="-122"/>
                <a:cs typeface="Times New Roman" pitchFamily="18" charset="0"/>
              </a:rPr>
              <a:t>Pipeline</a:t>
            </a:r>
            <a:r>
              <a:rPr lang="zh-CN" altLang="zh-CN" dirty="0">
                <a:solidFill>
                  <a:srgbClr val="000000"/>
                </a:solidFill>
                <a:latin typeface="微软雅黑" pitchFamily="34" charset="-122"/>
                <a:ea typeface="微软雅黑" pitchFamily="34" charset="-122"/>
                <a:cs typeface="Times New Roman" pitchFamily="18" charset="0"/>
              </a:rPr>
              <a:t>（快速推荐成果转移转化）</a:t>
            </a:r>
            <a:endParaRPr lang="en-US" altLang="zh-CN" dirty="0">
              <a:latin typeface="微软雅黑" pitchFamily="34" charset="-122"/>
              <a:ea typeface="微软雅黑" pitchFamily="34" charset="-122"/>
              <a:cs typeface="华文楷体"/>
            </a:endParaRPr>
          </a:p>
          <a:p>
            <a:pPr>
              <a:lnSpc>
                <a:spcPts val="2500"/>
              </a:lnSpc>
            </a:pPr>
            <a:r>
              <a:rPr lang="en-US" altLang="zh-CN" dirty="0">
                <a:latin typeface="微软雅黑" pitchFamily="34" charset="-122"/>
                <a:ea typeface="微软雅黑" pitchFamily="34" charset="-122"/>
                <a:cs typeface="华文楷体"/>
              </a:rPr>
              <a:t> </a:t>
            </a:r>
            <a:r>
              <a:rPr lang="en-US" altLang="zh-CN" dirty="0" smtClean="0">
                <a:latin typeface="微软雅黑" pitchFamily="34" charset="-122"/>
                <a:ea typeface="微软雅黑" pitchFamily="34" charset="-122"/>
                <a:cs typeface="华文楷体"/>
              </a:rPr>
              <a:t>● </a:t>
            </a:r>
            <a:r>
              <a:rPr lang="zh-CN" altLang="en-US" dirty="0" smtClean="0">
                <a:latin typeface="微软雅黑" pitchFamily="34" charset="-122"/>
                <a:ea typeface="微软雅黑" pitchFamily="34" charset="-122"/>
                <a:cs typeface="华文楷体"/>
              </a:rPr>
              <a:t>华南</a:t>
            </a:r>
            <a:r>
              <a:rPr lang="zh-CN" altLang="en-US" dirty="0">
                <a:latin typeface="微软雅黑" pitchFamily="34" charset="-122"/>
                <a:ea typeface="微软雅黑" pitchFamily="34" charset="-122"/>
                <a:cs typeface="华文楷体"/>
              </a:rPr>
              <a:t>新药创制中心（生物院作为理事长单位）</a:t>
            </a:r>
            <a:endParaRPr lang="en-US" altLang="zh-CN" dirty="0">
              <a:latin typeface="微软雅黑" pitchFamily="34" charset="-122"/>
              <a:ea typeface="微软雅黑" pitchFamily="34" charset="-122"/>
              <a:cs typeface="华文楷体"/>
            </a:endParaRPr>
          </a:p>
          <a:p>
            <a:pPr>
              <a:lnSpc>
                <a:spcPts val="2500"/>
              </a:lnSpc>
            </a:pPr>
            <a:r>
              <a:rPr lang="en-US" altLang="zh-CN" dirty="0">
                <a:latin typeface="微软雅黑" pitchFamily="34" charset="-122"/>
                <a:ea typeface="微软雅黑" pitchFamily="34" charset="-122"/>
                <a:cs typeface="华文楷体"/>
              </a:rPr>
              <a:t> </a:t>
            </a:r>
            <a:r>
              <a:rPr lang="en-US" altLang="zh-CN" dirty="0" smtClean="0">
                <a:latin typeface="微软雅黑" pitchFamily="34" charset="-122"/>
                <a:ea typeface="微软雅黑" pitchFamily="34" charset="-122"/>
                <a:cs typeface="华文楷体"/>
              </a:rPr>
              <a:t>● </a:t>
            </a:r>
            <a:r>
              <a:rPr lang="zh-CN" altLang="en-US" dirty="0" smtClean="0">
                <a:solidFill>
                  <a:srgbClr val="000000"/>
                </a:solidFill>
                <a:latin typeface="微软雅黑" pitchFamily="34" charset="-122"/>
                <a:ea typeface="微软雅黑" pitchFamily="34" charset="-122"/>
                <a:cs typeface="华文楷体"/>
              </a:rPr>
              <a:t>中国科学院</a:t>
            </a:r>
            <a:r>
              <a:rPr lang="zh-CN" altLang="en-US" dirty="0">
                <a:solidFill>
                  <a:srgbClr val="000000"/>
                </a:solidFill>
                <a:latin typeface="微软雅黑" pitchFamily="34" charset="-122"/>
                <a:ea typeface="微软雅黑" pitchFamily="34" charset="-122"/>
                <a:cs typeface="华文楷体"/>
              </a:rPr>
              <a:t>广州生物医药产业技术创新与企业育成中心</a:t>
            </a:r>
            <a:endParaRPr lang="en-US" altLang="zh-CN" dirty="0">
              <a:solidFill>
                <a:srgbClr val="000000"/>
              </a:solidFill>
              <a:latin typeface="微软雅黑" pitchFamily="34" charset="-122"/>
              <a:ea typeface="微软雅黑" pitchFamily="34" charset="-122"/>
              <a:cs typeface="华文楷体"/>
            </a:endParaRPr>
          </a:p>
          <a:p>
            <a:pPr>
              <a:lnSpc>
                <a:spcPts val="2500"/>
              </a:lnSpc>
            </a:pPr>
            <a:r>
              <a:rPr lang="en-US" altLang="zh-CN" dirty="0">
                <a:solidFill>
                  <a:srgbClr val="000000"/>
                </a:solidFill>
                <a:latin typeface="微软雅黑" pitchFamily="34" charset="-122"/>
                <a:ea typeface="微软雅黑" pitchFamily="34" charset="-122"/>
                <a:cs typeface="华文楷体"/>
              </a:rPr>
              <a:t>  </a:t>
            </a:r>
            <a:r>
              <a:rPr lang="en-US" altLang="zh-CN" dirty="0" smtClean="0">
                <a:solidFill>
                  <a:srgbClr val="000000"/>
                </a:solidFill>
                <a:latin typeface="微软雅黑" pitchFamily="34" charset="-122"/>
                <a:ea typeface="微软雅黑" pitchFamily="34" charset="-122"/>
                <a:cs typeface="华文楷体"/>
              </a:rPr>
              <a:t> </a:t>
            </a:r>
            <a:r>
              <a:rPr lang="zh-CN" altLang="en-US" dirty="0" smtClean="0">
                <a:solidFill>
                  <a:srgbClr val="000000"/>
                </a:solidFill>
                <a:latin typeface="微软雅黑" pitchFamily="34" charset="-122"/>
                <a:ea typeface="微软雅黑" pitchFamily="34" charset="-122"/>
                <a:cs typeface="华文楷体"/>
              </a:rPr>
              <a:t>（</a:t>
            </a:r>
            <a:r>
              <a:rPr lang="zh-CN" altLang="en-US" dirty="0">
                <a:solidFill>
                  <a:srgbClr val="000000"/>
                </a:solidFill>
                <a:latin typeface="微软雅黑" pitchFamily="34" charset="-122"/>
                <a:ea typeface="微软雅黑" pitchFamily="34" charset="-122"/>
                <a:cs typeface="华文楷体"/>
              </a:rPr>
              <a:t>与广州开发区共建）</a:t>
            </a:r>
            <a:endParaRPr lang="en-US" altLang="zh-CN" dirty="0">
              <a:latin typeface="微软雅黑" pitchFamily="34" charset="-122"/>
              <a:ea typeface="微软雅黑" pitchFamily="34" charset="-122"/>
              <a:cs typeface="华文楷体"/>
            </a:endParaRPr>
          </a:p>
          <a:p>
            <a:pPr>
              <a:lnSpc>
                <a:spcPts val="2500"/>
              </a:lnSpc>
            </a:pPr>
            <a:r>
              <a:rPr lang="en-US" altLang="zh-CN" dirty="0">
                <a:latin typeface="华文楷体"/>
                <a:ea typeface="华文楷体"/>
                <a:cs typeface="华文楷体"/>
              </a:rPr>
              <a:t> </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中医药</a:t>
            </a:r>
            <a:r>
              <a:rPr lang="zh-CN" altLang="en-US" dirty="0">
                <a:latin typeface="微软雅黑" pitchFamily="34" charset="-122"/>
                <a:ea typeface="微软雅黑" pitchFamily="34" charset="-122"/>
              </a:rPr>
              <a:t>生物科技产业中心（与佛山南海共建）</a:t>
            </a:r>
            <a:endParaRPr lang="en-US" altLang="zh-CN" dirty="0">
              <a:latin typeface="微软雅黑" pitchFamily="34" charset="-122"/>
              <a:ea typeface="微软雅黑" pitchFamily="34" charset="-122"/>
            </a:endParaRPr>
          </a:p>
          <a:p>
            <a:endParaRPr lang="en-US" altLang="zh-CN" sz="1600" dirty="0">
              <a:latin typeface="华文楷体"/>
              <a:ea typeface="华文楷体"/>
              <a:cs typeface="华文楷体"/>
            </a:endParaRPr>
          </a:p>
        </p:txBody>
      </p:sp>
      <p:sp>
        <p:nvSpPr>
          <p:cNvPr id="63" name="矩形 62"/>
          <p:cNvSpPr/>
          <p:nvPr/>
        </p:nvSpPr>
        <p:spPr>
          <a:xfrm>
            <a:off x="4643438" y="1627312"/>
            <a:ext cx="4176712" cy="201771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9" name="矩形 68"/>
          <p:cNvSpPr/>
          <p:nvPr/>
        </p:nvSpPr>
        <p:spPr>
          <a:xfrm>
            <a:off x="323850" y="3933056"/>
            <a:ext cx="8496300" cy="244792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468" name="矩形 24"/>
          <p:cNvSpPr>
            <a:spLocks noChangeArrowheads="1"/>
          </p:cNvSpPr>
          <p:nvPr/>
        </p:nvSpPr>
        <p:spPr bwMode="auto">
          <a:xfrm>
            <a:off x="1115616" y="1682576"/>
            <a:ext cx="2122488" cy="522288"/>
          </a:xfrm>
          <a:prstGeom prst="rect">
            <a:avLst/>
          </a:prstGeom>
          <a:noFill/>
          <a:ln w="9525">
            <a:noFill/>
            <a:miter lim="800000"/>
            <a:headEnd/>
            <a:tailEnd/>
          </a:ln>
        </p:spPr>
        <p:txBody>
          <a:bodyPr wrap="none">
            <a:spAutoFit/>
          </a:bodyPr>
          <a:lstStyle/>
          <a:p>
            <a:r>
              <a:rPr lang="zh-CN" altLang="en-US" sz="2800" dirty="0">
                <a:solidFill>
                  <a:schemeClr val="bg1"/>
                </a:solidFill>
                <a:latin typeface="微软雅黑" pitchFamily="34" charset="-122"/>
                <a:ea typeface="微软雅黑" pitchFamily="34" charset="-122"/>
              </a:rPr>
              <a:t>■</a:t>
            </a:r>
            <a:r>
              <a:rPr lang="zh-CN" altLang="en-US" sz="2800" dirty="0">
                <a:solidFill>
                  <a:srgbClr val="00B0F0"/>
                </a:solidFill>
                <a:latin typeface="微软雅黑" pitchFamily="34" charset="-122"/>
                <a:ea typeface="微软雅黑" pitchFamily="34" charset="-122"/>
              </a:rPr>
              <a:t> </a:t>
            </a:r>
            <a:r>
              <a:rPr lang="zh-CN" altLang="zh-CN" b="1" dirty="0">
                <a:solidFill>
                  <a:schemeClr val="bg1"/>
                </a:solidFill>
                <a:latin typeface="微软雅黑" pitchFamily="34" charset="-122"/>
                <a:ea typeface="微软雅黑" pitchFamily="34" charset="-122"/>
              </a:rPr>
              <a:t>三个重点实验室</a:t>
            </a:r>
            <a:endParaRPr lang="en-US" altLang="zh-CN" b="1" dirty="0">
              <a:solidFill>
                <a:schemeClr val="bg1"/>
              </a:solidFill>
              <a:latin typeface="微软雅黑" pitchFamily="34" charset="-122"/>
              <a:ea typeface="微软雅黑" pitchFamily="34" charset="-122"/>
            </a:endParaRPr>
          </a:p>
        </p:txBody>
      </p:sp>
      <p:sp>
        <p:nvSpPr>
          <p:cNvPr id="19469" name="矩形 25"/>
          <p:cNvSpPr>
            <a:spLocks noChangeArrowheads="1"/>
          </p:cNvSpPr>
          <p:nvPr/>
        </p:nvSpPr>
        <p:spPr bwMode="auto">
          <a:xfrm>
            <a:off x="5219650" y="1680989"/>
            <a:ext cx="2952750" cy="523875"/>
          </a:xfrm>
          <a:prstGeom prst="rect">
            <a:avLst/>
          </a:prstGeom>
          <a:noFill/>
          <a:ln w="9525">
            <a:noFill/>
            <a:miter lim="800000"/>
            <a:headEnd/>
            <a:tailEnd/>
          </a:ln>
        </p:spPr>
        <p:txBody>
          <a:bodyPr>
            <a:spAutoFit/>
          </a:bodyPr>
          <a:lstStyle/>
          <a:p>
            <a:r>
              <a:rPr lang="zh-CN" altLang="en-US" sz="2800" dirty="0">
                <a:solidFill>
                  <a:schemeClr val="bg1"/>
                </a:solidFill>
                <a:latin typeface="微软雅黑" pitchFamily="34" charset="-122"/>
                <a:ea typeface="微软雅黑" pitchFamily="34" charset="-122"/>
              </a:rPr>
              <a:t>■</a:t>
            </a:r>
            <a:r>
              <a:rPr lang="zh-CN" altLang="en-US" sz="2800" dirty="0">
                <a:solidFill>
                  <a:srgbClr val="00B0F0"/>
                </a:solidFill>
                <a:latin typeface="微软雅黑" pitchFamily="34" charset="-122"/>
                <a:ea typeface="微软雅黑" pitchFamily="34" charset="-122"/>
              </a:rPr>
              <a:t> </a:t>
            </a:r>
            <a:r>
              <a:rPr lang="zh-CN" altLang="en-US" b="1" dirty="0">
                <a:solidFill>
                  <a:schemeClr val="bg1"/>
                </a:solidFill>
                <a:latin typeface="微软雅黑" pitchFamily="34" charset="-122"/>
                <a:ea typeface="微软雅黑" pitchFamily="34" charset="-122"/>
              </a:rPr>
              <a:t>两个粤港合作研究平台</a:t>
            </a:r>
            <a:endParaRPr lang="en-US" altLang="zh-CN" b="1" dirty="0">
              <a:solidFill>
                <a:schemeClr val="bg1"/>
              </a:solidFill>
              <a:latin typeface="微软雅黑" pitchFamily="34" charset="-122"/>
              <a:ea typeface="微软雅黑" pitchFamily="34" charset="-122"/>
            </a:endParaRPr>
          </a:p>
        </p:txBody>
      </p:sp>
      <p:sp>
        <p:nvSpPr>
          <p:cNvPr id="19470" name="矩形 26"/>
          <p:cNvSpPr>
            <a:spLocks noChangeArrowheads="1"/>
          </p:cNvSpPr>
          <p:nvPr/>
        </p:nvSpPr>
        <p:spPr bwMode="auto">
          <a:xfrm>
            <a:off x="1181100" y="4005064"/>
            <a:ext cx="2814638" cy="523875"/>
          </a:xfrm>
          <a:prstGeom prst="rect">
            <a:avLst/>
          </a:prstGeom>
          <a:noFill/>
          <a:ln w="9525">
            <a:noFill/>
            <a:miter lim="800000"/>
            <a:headEnd/>
            <a:tailEnd/>
          </a:ln>
        </p:spPr>
        <p:txBody>
          <a:bodyPr wrap="none">
            <a:spAutoFit/>
          </a:bodyPr>
          <a:lstStyle/>
          <a:p>
            <a:r>
              <a:rPr lang="zh-CN" altLang="en-US" sz="2800" dirty="0">
                <a:solidFill>
                  <a:schemeClr val="bg1"/>
                </a:solidFill>
                <a:latin typeface="微软雅黑" pitchFamily="34" charset="-122"/>
                <a:ea typeface="微软雅黑" pitchFamily="34" charset="-122"/>
              </a:rPr>
              <a:t>■ </a:t>
            </a:r>
            <a:r>
              <a:rPr lang="zh-CN" altLang="en-US" b="1" dirty="0">
                <a:solidFill>
                  <a:schemeClr val="bg1"/>
                </a:solidFill>
                <a:latin typeface="微软雅黑" pitchFamily="34" charset="-122"/>
                <a:ea typeface="微软雅黑" pitchFamily="34" charset="-122"/>
              </a:rPr>
              <a:t>四个成果转移转化平台</a:t>
            </a:r>
            <a:endParaRPr lang="en-US" altLang="zh-CN" b="1" dirty="0">
              <a:solidFill>
                <a:schemeClr val="bg1"/>
              </a:solidFill>
              <a:latin typeface="微软雅黑" pitchFamily="34" charset="-122"/>
              <a:ea typeface="微软雅黑" pitchFamily="34" charset="-122"/>
            </a:endParaRPr>
          </a:p>
        </p:txBody>
      </p:sp>
      <p:sp>
        <p:nvSpPr>
          <p:cNvPr id="19" name="矩形 18"/>
          <p:cNvSpPr/>
          <p:nvPr/>
        </p:nvSpPr>
        <p:spPr>
          <a:xfrm>
            <a:off x="250825" y="260648"/>
            <a:ext cx="8642350" cy="864319"/>
          </a:xfrm>
          <a:prstGeom prst="rect">
            <a:avLst/>
          </a:prstGeom>
          <a:solidFill>
            <a:srgbClr val="B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1" name="图片 20" descr="1111.jpg"/>
          <p:cNvPicPr>
            <a:picLocks noChangeAspect="1"/>
          </p:cNvPicPr>
          <p:nvPr/>
        </p:nvPicPr>
        <p:blipFill>
          <a:blip r:embed="rId4" cstate="print"/>
          <a:srcRect/>
          <a:stretch>
            <a:fillRect/>
          </a:stretch>
        </p:blipFill>
        <p:spPr bwMode="auto">
          <a:xfrm>
            <a:off x="8080794" y="332656"/>
            <a:ext cx="739678" cy="750381"/>
          </a:xfrm>
          <a:prstGeom prst="ellipse">
            <a:avLst/>
          </a:prstGeom>
          <a:noFill/>
          <a:ln w="9525">
            <a:noFill/>
            <a:miter lim="800000"/>
            <a:headEnd/>
            <a:tailEnd/>
          </a:ln>
        </p:spPr>
      </p:pic>
      <p:sp>
        <p:nvSpPr>
          <p:cNvPr id="19473" name="矩形 4"/>
          <p:cNvSpPr>
            <a:spLocks noChangeArrowheads="1"/>
          </p:cNvSpPr>
          <p:nvPr/>
        </p:nvSpPr>
        <p:spPr bwMode="auto">
          <a:xfrm>
            <a:off x="323155" y="404664"/>
            <a:ext cx="2520653" cy="549275"/>
          </a:xfrm>
          <a:prstGeom prst="rect">
            <a:avLst/>
          </a:prstGeom>
          <a:noFill/>
          <a:ln w="9525">
            <a:noFill/>
            <a:miter lim="800000"/>
            <a:headEnd/>
            <a:tailEnd/>
          </a:ln>
        </p:spPr>
        <p:txBody>
          <a:bodyPr wrap="square">
            <a:spAutoFit/>
          </a:bodyPr>
          <a:lstStyle/>
          <a:p>
            <a:r>
              <a:rPr lang="zh-CN" altLang="en-US" sz="3000" b="1" dirty="0">
                <a:solidFill>
                  <a:schemeClr val="bg1"/>
                </a:solidFill>
                <a:latin typeface="微软雅黑" pitchFamily="34" charset="-122"/>
                <a:ea typeface="微软雅黑" pitchFamily="34" charset="-122"/>
              </a:rPr>
              <a:t>创新平台</a:t>
            </a:r>
            <a:r>
              <a:rPr lang="zh-CN" altLang="en-US" sz="3000" b="1" dirty="0" smtClean="0">
                <a:solidFill>
                  <a:schemeClr val="bg1"/>
                </a:solidFill>
                <a:latin typeface="微软雅黑" pitchFamily="34" charset="-122"/>
                <a:ea typeface="微软雅黑" pitchFamily="34" charset="-122"/>
              </a:rPr>
              <a:t>建设</a:t>
            </a:r>
            <a:endParaRPr lang="zh-CN" altLang="en-US" sz="3000" b="1" dirty="0">
              <a:solidFill>
                <a:schemeClr val="bg1"/>
              </a:solidFill>
              <a:latin typeface="微软雅黑" pitchFamily="34" charset="-122"/>
              <a:ea typeface="微软雅黑" pitchFamily="34" charset="-122"/>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8285</TotalTime>
  <Words>2694</Words>
  <Application>Microsoft Office PowerPoint</Application>
  <PresentationFormat>全屏显示(4:3)</PresentationFormat>
  <Paragraphs>343</Paragraphs>
  <Slides>39</Slides>
  <Notes>15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41" baseType="lpstr">
      <vt:lpstr>Office 主题</vt:lpstr>
      <vt:lpstr>Microsoft Excel 97-2003 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郑群芳</cp:lastModifiedBy>
  <cp:revision>834</cp:revision>
  <dcterms:created xsi:type="dcterms:W3CDTF">2013-06-07T16:32:39Z</dcterms:created>
  <dcterms:modified xsi:type="dcterms:W3CDTF">2017-02-28T08:40:42Z</dcterms:modified>
</cp:coreProperties>
</file>