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65" r:id="rId3"/>
    <p:sldId id="266" r:id="rId4"/>
    <p:sldId id="256" r:id="rId5"/>
    <p:sldId id="258" r:id="rId6"/>
    <p:sldId id="261" r:id="rId7"/>
    <p:sldId id="259" r:id="rId8"/>
    <p:sldId id="262" r:id="rId9"/>
    <p:sldId id="26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4ADE2-FF3E-4316-AB78-9C557B9DFDE0}" type="datetimeFigureOut">
              <a:rPr lang="zh-CN" altLang="en-US" smtClean="0"/>
              <a:t>2021/4/18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2867C-8BA7-40B7-A0F8-E814A2B53721}" type="slidenum">
              <a:rPr lang="zh-CN" altLang="en-US" smtClean="0"/>
              <a:t>‹#›</a:t>
            </a:fld>
            <a:endParaRPr lang="zh-CN" altLang="en-US"/>
          </a:p>
        </p:txBody>
      </p:sp>
    </p:spTree>
    <p:extLst>
      <p:ext uri="{BB962C8B-B14F-4D97-AF65-F5344CB8AC3E}">
        <p14:creationId xmlns:p14="http://schemas.microsoft.com/office/powerpoint/2010/main" val="22434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solidFill>
            <a:miter/>
          </a:ln>
        </p:spPr>
      </p:sp>
      <p:sp>
        <p:nvSpPr>
          <p:cNvPr id="19459" name="备注占位符 2"/>
          <p:cNvSpPr>
            <a:spLocks noGrp="1"/>
          </p:cNvSpPr>
          <p:nvPr>
            <p:ph type="body" idx="1"/>
          </p:nvPr>
        </p:nvSpPr>
        <p:spPr>
          <a:noFill/>
          <a:ln>
            <a:noFill/>
          </a:ln>
        </p:spPr>
        <p:txBody>
          <a:bodyPr wrap="square" lIns="94640" tIns="47320" rIns="94640" bIns="47320" anchor="t"/>
          <a:lstStyle/>
          <a:p>
            <a:pPr lvl="0"/>
            <a:endParaRPr lang="zh-CN" altLang="en-US" dirty="0"/>
          </a:p>
        </p:txBody>
      </p:sp>
      <p:sp>
        <p:nvSpPr>
          <p:cNvPr id="19460" name="灯片编号占位符 3"/>
          <p:cNvSpPr txBox="1">
            <a:spLocks noGrp="1"/>
          </p:cNvSpPr>
          <p:nvPr>
            <p:ph type="sldNum" sz="quarter"/>
          </p:nvPr>
        </p:nvSpPr>
        <p:spPr>
          <a:xfrm>
            <a:off x="4021138" y="9721850"/>
            <a:ext cx="3076575" cy="512763"/>
          </a:xfrm>
          <a:prstGeom prst="rect">
            <a:avLst/>
          </a:prstGeom>
          <a:noFill/>
          <a:ln w="9525">
            <a:noFill/>
          </a:ln>
        </p:spPr>
        <p:txBody>
          <a:bodyPr lIns="94640" tIns="47320" rIns="94640" bIns="47320" anchor="b"/>
          <a:lstStyle/>
          <a:p>
            <a:pPr lvl="0" algn="r" eaLnBrk="1" hangingPunct="1">
              <a:buNone/>
            </a:pPr>
            <a:fld id="{9A0DB2DC-4C9A-4742-B13C-FB6460FD3503}" type="slidenum">
              <a:rPr lang="zh-CN" altLang="en-US" sz="1200" dirty="0"/>
              <a:t>4</a:t>
            </a:fld>
            <a:endParaRPr lang="zh-CN" altLang="en-US" sz="1200" dirty="0"/>
          </a:p>
        </p:txBody>
      </p:sp>
    </p:spTree>
    <p:extLst>
      <p:ext uri="{BB962C8B-B14F-4D97-AF65-F5344CB8AC3E}">
        <p14:creationId xmlns:p14="http://schemas.microsoft.com/office/powerpoint/2010/main" val="366468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31054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22537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233344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2130480"/>
            <a:ext cx="10362720" cy="1469880"/>
          </a:xfrm>
          <a:prstGeom prst="rect">
            <a:avLst/>
          </a:prstGeom>
        </p:spPr>
        <p:txBody>
          <a:bodyPr lIns="0" tIns="0" rIns="0" bIns="0" anchor="ctr"/>
          <a:lstStyle/>
          <a:p>
            <a:endParaRPr/>
          </a:p>
        </p:txBody>
      </p:sp>
      <p:sp>
        <p:nvSpPr>
          <p:cNvPr id="6"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99416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40659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350139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83557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87843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296621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38485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108015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AF159B-E070-4903-B5A2-020402692064}"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335435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159B-E070-4903-B5A2-020402692064}" type="datetimeFigureOut">
              <a:rPr lang="zh-CN" altLang="en-US" smtClean="0"/>
              <a:t>2021/4/18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263A5-B7C6-49AF-9B8D-3C5428168DD0}" type="slidenum">
              <a:rPr lang="zh-CN" altLang="en-US" smtClean="0"/>
              <a:t>‹#›</a:t>
            </a:fld>
            <a:endParaRPr lang="zh-CN" altLang="en-US"/>
          </a:p>
        </p:txBody>
      </p:sp>
    </p:spTree>
    <p:extLst>
      <p:ext uri="{BB962C8B-B14F-4D97-AF65-F5344CB8AC3E}">
        <p14:creationId xmlns:p14="http://schemas.microsoft.com/office/powerpoint/2010/main" val="88584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525713"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91157" y="1844053"/>
            <a:ext cx="4039843" cy="830997"/>
          </a:xfrm>
          <a:prstGeom prst="rect">
            <a:avLst/>
          </a:prstGeom>
          <a:noFill/>
          <a:ln w="9525">
            <a:noFill/>
            <a:miter lim="800000"/>
          </a:ln>
        </p:spPr>
        <p:txBody>
          <a:bodyPr wrap="square">
            <a:spAutoFit/>
          </a:bodyPr>
          <a:lstStyle/>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学术型博士：生物学、生物医学工程、生物药学工程</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学术型硕士：临床医学</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276631" y="3767766"/>
            <a:ext cx="2348131" cy="757130"/>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13695602087</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200" dirty="0">
                <a:solidFill>
                  <a:prstClr val="black"/>
                </a:solidFill>
                <a:latin typeface="微软雅黑" panose="020B0503020204020204" pitchFamily="34" charset="-122"/>
                <a:ea typeface="微软雅黑" panose="020B0503020204020204" pitchFamily="34" charset="-122"/>
              </a:rPr>
              <a:t>Office: </a:t>
            </a:r>
            <a:r>
              <a:rPr lang="zh-CN" altLang="en-US" sz="1200">
                <a:solidFill>
                  <a:prstClr val="black"/>
                </a:solidFill>
                <a:latin typeface="微软雅黑" panose="020B0503020204020204" pitchFamily="34" charset="-122"/>
                <a:ea typeface="微软雅黑" panose="020B0503020204020204" pitchFamily="34" charset="-122"/>
              </a:rPr>
              <a:t>医学院</a:t>
            </a:r>
            <a:r>
              <a:rPr lang="en-US" altLang="zh-CN" sz="1200">
                <a:solidFill>
                  <a:prstClr val="black"/>
                </a:solidFill>
                <a:latin typeface="微软雅黑" panose="020B0503020204020204" pitchFamily="34" charset="-122"/>
                <a:ea typeface="微软雅黑" panose="020B0503020204020204" pitchFamily="34" charset="-122"/>
              </a:rPr>
              <a:t>B2-304</a:t>
            </a:r>
            <a:br>
              <a:rPr lang="en-US" altLang="zh-CN" sz="1200">
                <a:solidFill>
                  <a:prstClr val="black"/>
                </a:solidFill>
                <a:latin typeface="微软雅黑" panose="020B0503020204020204" pitchFamily="34" charset="-122"/>
                <a:ea typeface="微软雅黑" panose="020B0503020204020204" pitchFamily="34" charset="-122"/>
              </a:rPr>
            </a:b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Email:</a:t>
            </a:r>
            <a:r>
              <a:rPr kumimoji="0" lang="en-US" altLang="zh-CN" sz="1200" b="0" i="0" u="none" strike="noStrike" kern="1200" cap="none" spc="0" normalizeH="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en-US" altLang="zh-CN" sz="1200">
                <a:solidFill>
                  <a:prstClr val="black"/>
                </a:solidFill>
                <a:latin typeface="微软雅黑" panose="020B0503020204020204" pitchFamily="34" charset="-122"/>
                <a:ea typeface="微软雅黑" panose="020B0503020204020204" pitchFamily="34" charset="-122"/>
              </a:rPr>
              <a:t>wenlp@scut.edu.cn</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414" name="文本框 13"/>
          <p:cNvSpPr txBox="1">
            <a:spLocks noChangeArrowheads="1"/>
          </p:cNvSpPr>
          <p:nvPr/>
        </p:nvSpPr>
        <p:spPr bwMode="auto">
          <a:xfrm>
            <a:off x="6857646" y="1765636"/>
            <a:ext cx="4630879" cy="4120808"/>
          </a:xfrm>
          <a:prstGeom prst="rect">
            <a:avLst/>
          </a:prstGeom>
          <a:noFill/>
          <a:ln w="9525">
            <a:noFill/>
            <a:miter lim="800000"/>
          </a:ln>
        </p:spPr>
        <p:txBody>
          <a:bodyPr wrap="square">
            <a:spAutoFit/>
          </a:bodyPr>
          <a:lstStyle/>
          <a:p>
            <a:pPr algn="just" eaLnBrk="1" hangingPunct="1">
              <a:lnSpc>
                <a:spcPct val="120000"/>
              </a:lnSpc>
              <a:spcBef>
                <a:spcPts val="600"/>
              </a:spcBef>
              <a:defRPr/>
            </a:pPr>
            <a:r>
              <a:rPr lang="zh-CN" altLang="en-US" sz="1200" b="1" dirty="0">
                <a:solidFill>
                  <a:prstClr val="black"/>
                </a:solidFill>
                <a:latin typeface="微软雅黑" panose="020B0503020204020204" pitchFamily="34" charset="-122"/>
                <a:ea typeface="微软雅黑" panose="020B0503020204020204" pitchFamily="34" charset="-122"/>
              </a:rPr>
              <a:t>研究方向</a:t>
            </a:r>
            <a:r>
              <a:rPr lang="en-US" altLang="zh-CN" sz="1200" b="1" dirty="0">
                <a:solidFill>
                  <a:prstClr val="black"/>
                </a:solidFill>
                <a:latin typeface="微软雅黑" panose="020B0503020204020204" pitchFamily="34" charset="-122"/>
                <a:ea typeface="微软雅黑" panose="020B0503020204020204" pitchFamily="34" charset="-122"/>
              </a:rPr>
              <a:t>:</a:t>
            </a:r>
          </a:p>
          <a:p>
            <a:pPr algn="just" eaLnBrk="1" hangingPunct="1">
              <a:lnSpc>
                <a:spcPct val="120000"/>
              </a:lnSpc>
              <a:spcBef>
                <a:spcPts val="600"/>
              </a:spcBef>
              <a:defRPr/>
            </a:pPr>
            <a:r>
              <a:rPr lang="zh-CN" altLang="zh-CN" sz="1200" dirty="0">
                <a:solidFill>
                  <a:prstClr val="black"/>
                </a:solidFill>
                <a:latin typeface="微软雅黑" panose="020B0503020204020204" pitchFamily="34" charset="-122"/>
                <a:ea typeface="微软雅黑" panose="020B0503020204020204" pitchFamily="34" charset="-122"/>
              </a:rPr>
              <a:t>主要致力于纳米材料生物学效应及功能肽介导的药物输运</a:t>
            </a:r>
            <a:r>
              <a:rPr lang="zh-CN" altLang="en-US" sz="1200" dirty="0">
                <a:solidFill>
                  <a:prstClr val="black"/>
                </a:solidFill>
                <a:latin typeface="微软雅黑" panose="020B0503020204020204" pitchFamily="34" charset="-122"/>
                <a:ea typeface="微软雅黑" panose="020B0503020204020204" pitchFamily="34" charset="-122"/>
              </a:rPr>
              <a:t>、突变致病蛋白的稳态调控、炎症疾病相关研究</a:t>
            </a:r>
            <a:endParaRPr lang="en-US" altLang="zh-CN" sz="1200" dirty="0">
              <a:solidFill>
                <a:prstClr val="black"/>
              </a:solidFill>
              <a:latin typeface="微软雅黑" panose="020B0503020204020204" pitchFamily="34" charset="-122"/>
              <a:ea typeface="微软雅黑" panose="020B0503020204020204" pitchFamily="34" charset="-122"/>
            </a:endParaRPr>
          </a:p>
          <a:p>
            <a:pPr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285750" indent="-285750">
              <a:buFont typeface="Wingdings" panose="05000000000000000000" pitchFamily="2" charset="2"/>
              <a:buChar char="l"/>
            </a:pPr>
            <a:r>
              <a:rPr lang="zh-CN" altLang="en-US" sz="1200" dirty="0">
                <a:solidFill>
                  <a:prstClr val="black"/>
                </a:solidFill>
                <a:latin typeface="微软雅黑" panose="020B0503020204020204" pitchFamily="34" charset="-122"/>
                <a:ea typeface="微软雅黑" panose="020B0503020204020204" pitchFamily="34" charset="-122"/>
              </a:rPr>
              <a:t>发表</a:t>
            </a:r>
            <a:r>
              <a:rPr lang="en-US" altLang="zh-CN" sz="1200" dirty="0">
                <a:solidFill>
                  <a:prstClr val="black"/>
                </a:solidFill>
                <a:latin typeface="微软雅黑" panose="020B0503020204020204" pitchFamily="34" charset="-122"/>
                <a:ea typeface="微软雅黑" panose="020B0503020204020204" pitchFamily="34" charset="-122"/>
              </a:rPr>
              <a:t>Nature Materials</a:t>
            </a:r>
            <a:r>
              <a:rPr lang="zh-CN" altLang="en-US" sz="1200" dirty="0">
                <a:solidFill>
                  <a:prstClr val="black"/>
                </a:solidFill>
                <a:latin typeface="微软雅黑" panose="020B0503020204020204" pitchFamily="34" charset="-122"/>
                <a:ea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rPr>
              <a:t>Nature biotechnology</a:t>
            </a:r>
            <a:r>
              <a:rPr lang="zh-CN" altLang="en-US" sz="1200" dirty="0">
                <a:solidFill>
                  <a:prstClr val="black"/>
                </a:solidFill>
                <a:latin typeface="微软雅黑" panose="020B0503020204020204" pitchFamily="34" charset="-122"/>
                <a:ea typeface="微软雅黑" panose="020B0503020204020204" pitchFamily="34" charset="-122"/>
              </a:rPr>
              <a:t>等</a:t>
            </a:r>
            <a:r>
              <a:rPr lang="en-US" altLang="zh-CN" sz="1200" dirty="0">
                <a:solidFill>
                  <a:prstClr val="black"/>
                </a:solidFill>
                <a:latin typeface="微软雅黑" panose="020B0503020204020204" pitchFamily="34" charset="-122"/>
                <a:ea typeface="微软雅黑" panose="020B0503020204020204" pitchFamily="34" charset="-122"/>
              </a:rPr>
              <a:t>SCI</a:t>
            </a:r>
            <a:r>
              <a:rPr lang="zh-CN" altLang="en-US" sz="1200" dirty="0">
                <a:solidFill>
                  <a:prstClr val="black"/>
                </a:solidFill>
                <a:latin typeface="微软雅黑" panose="020B0503020204020204" pitchFamily="34" charset="-122"/>
                <a:ea typeface="微软雅黑" panose="020B0503020204020204" pitchFamily="34" charset="-122"/>
              </a:rPr>
              <a:t>论文近</a:t>
            </a:r>
            <a:r>
              <a:rPr lang="en-US" altLang="zh-CN" sz="1200" dirty="0">
                <a:solidFill>
                  <a:prstClr val="black"/>
                </a:solidFill>
                <a:latin typeface="微软雅黑" panose="020B0503020204020204" pitchFamily="34" charset="-122"/>
                <a:ea typeface="微软雅黑" panose="020B0503020204020204" pitchFamily="34" charset="-122"/>
              </a:rPr>
              <a:t>100</a:t>
            </a:r>
            <a:r>
              <a:rPr lang="zh-CN" altLang="en-US" sz="1200" dirty="0">
                <a:solidFill>
                  <a:prstClr val="black"/>
                </a:solidFill>
                <a:latin typeface="微软雅黑" panose="020B0503020204020204" pitchFamily="34" charset="-122"/>
                <a:ea typeface="微软雅黑" panose="020B0503020204020204" pitchFamily="34" charset="-122"/>
              </a:rPr>
              <a:t>篇，他引</a:t>
            </a:r>
            <a:r>
              <a:rPr lang="en-US" altLang="zh-CN" sz="1200" dirty="0">
                <a:solidFill>
                  <a:prstClr val="black"/>
                </a:solidFill>
                <a:latin typeface="微软雅黑" panose="020B0503020204020204" pitchFamily="34" charset="-122"/>
                <a:ea typeface="微软雅黑" panose="020B0503020204020204" pitchFamily="34" charset="-122"/>
              </a:rPr>
              <a:t>4600</a:t>
            </a:r>
            <a:r>
              <a:rPr lang="zh-CN" altLang="en-US" sz="1200" dirty="0">
                <a:solidFill>
                  <a:prstClr val="black"/>
                </a:solidFill>
                <a:latin typeface="微软雅黑" panose="020B0503020204020204" pitchFamily="34" charset="-122"/>
                <a:ea typeface="微软雅黑" panose="020B0503020204020204" pitchFamily="34" charset="-122"/>
              </a:rPr>
              <a:t>余次</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授权中国发明专利</a:t>
            </a:r>
            <a:r>
              <a:rPr lang="en-US" altLang="zh-CN" sz="1200" dirty="0">
                <a:solidFill>
                  <a:prstClr val="black"/>
                </a:solidFill>
                <a:latin typeface="微软雅黑" panose="020B0503020204020204" pitchFamily="34" charset="-122"/>
                <a:ea typeface="微软雅黑" panose="020B0503020204020204" pitchFamily="34" charset="-122"/>
              </a:rPr>
              <a:t>12</a:t>
            </a:r>
            <a:r>
              <a:rPr lang="zh-CN" altLang="en-US" sz="1200" dirty="0">
                <a:solidFill>
                  <a:prstClr val="black"/>
                </a:solidFill>
                <a:latin typeface="微软雅黑" panose="020B0503020204020204" pitchFamily="34" charset="-122"/>
                <a:ea typeface="微软雅黑" panose="020B0503020204020204" pitchFamily="34" charset="-122"/>
              </a:rPr>
              <a:t>项，美国发明专利</a:t>
            </a:r>
            <a:r>
              <a:rPr lang="en-US" altLang="zh-CN" sz="1200" dirty="0">
                <a:solidFill>
                  <a:prstClr val="black"/>
                </a:solidFill>
                <a:latin typeface="微软雅黑" panose="020B0503020204020204" pitchFamily="34" charset="-122"/>
                <a:ea typeface="微软雅黑" panose="020B0503020204020204" pitchFamily="34" charset="-122"/>
              </a:rPr>
              <a:t>2</a:t>
            </a:r>
            <a:r>
              <a:rPr lang="zh-CN" altLang="en-US" sz="1200" dirty="0">
                <a:solidFill>
                  <a:prstClr val="black"/>
                </a:solidFill>
                <a:latin typeface="微软雅黑" panose="020B0503020204020204" pitchFamily="34" charset="-122"/>
                <a:ea typeface="微软雅黑" panose="020B0503020204020204" pitchFamily="34" charset="-122"/>
              </a:rPr>
              <a:t>项</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1200" dirty="0">
                <a:solidFill>
                  <a:prstClr val="black"/>
                </a:solidFill>
                <a:latin typeface="微软雅黑" panose="020B0503020204020204" pitchFamily="34" charset="-122"/>
                <a:ea typeface="微软雅黑" panose="020B0503020204020204" pitchFamily="34" charset="-122"/>
              </a:rPr>
              <a:t> 两届纳米研究重大科学研究计划项目首席科学家（</a:t>
            </a:r>
            <a:r>
              <a:rPr lang="en-US" altLang="zh-CN" sz="1200" dirty="0">
                <a:solidFill>
                  <a:prstClr val="black"/>
                </a:solidFill>
                <a:latin typeface="微软雅黑" panose="020B0503020204020204" pitchFamily="34" charset="-122"/>
                <a:ea typeface="微软雅黑" panose="020B0503020204020204" pitchFamily="34" charset="-122"/>
              </a:rPr>
              <a:t>2006-2012</a:t>
            </a:r>
            <a:r>
              <a:rPr lang="zh-CN" altLang="en-US" sz="1200" dirty="0">
                <a:solidFill>
                  <a:prstClr val="black"/>
                </a:solidFill>
                <a:latin typeface="微软雅黑" panose="020B0503020204020204" pitchFamily="34" charset="-122"/>
                <a:ea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rPr>
              <a:t>2013-2017</a:t>
            </a:r>
            <a:r>
              <a:rPr lang="zh-CN" altLang="en-US" sz="1200" dirty="0">
                <a:solidFill>
                  <a:prstClr val="black"/>
                </a:solidFill>
                <a:latin typeface="微软雅黑" panose="020B0503020204020204" pitchFamily="34" charset="-122"/>
                <a:ea typeface="微软雅黑" panose="020B0503020204020204" pitchFamily="34" charset="-122"/>
              </a:rPr>
              <a:t>）</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入选中国基础研究十大新闻</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zh-CN" altLang="en-US" sz="1200" dirty="0">
                <a:solidFill>
                  <a:prstClr val="black"/>
                </a:solidFill>
                <a:latin typeface="微软雅黑" panose="020B0503020204020204" pitchFamily="34" charset="-122"/>
                <a:ea typeface="微软雅黑" panose="020B0503020204020204" pitchFamily="34" charset="-122"/>
              </a:rPr>
              <a:t>主持科技部重大研究计划、国家自然科学基金委重点项目、面上项目，重大新药创制</a:t>
            </a:r>
            <a:r>
              <a:rPr lang="zh-CN" altLang="en-US" sz="1200">
                <a:solidFill>
                  <a:prstClr val="black"/>
                </a:solidFill>
                <a:latin typeface="微软雅黑" panose="020B0503020204020204" pitchFamily="34" charset="-122"/>
                <a:ea typeface="微软雅黑" panose="020B0503020204020204" pitchFamily="34" charset="-122"/>
              </a:rPr>
              <a:t>项目、广东省重点研发等项目</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20000"/>
              </a:lnSpc>
              <a:spcBef>
                <a:spcPts val="600"/>
              </a:spcBef>
              <a:defRPr/>
            </a:pPr>
            <a:endParaRPr lang="en-US" altLang="zh-CN" sz="1200" b="1" dirty="0">
              <a:solidFill>
                <a:prstClr val="black"/>
              </a:solidFill>
              <a:latin typeface="微软雅黑" panose="020B0503020204020204" pitchFamily="34" charset="-122"/>
              <a:ea typeface="微软雅黑" panose="020B0503020204020204" pitchFamily="34" charset="-122"/>
            </a:endParaRPr>
          </a:p>
          <a:p>
            <a:pPr lvl="0"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640013" y="76200"/>
            <a:ext cx="3579812" cy="430374"/>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温龙平</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3581797" y="162883"/>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教授</a:t>
            </a: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，博士生导师</a:t>
            </a: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21" name="文本框 17"/>
          <p:cNvSpPr txBox="1">
            <a:spLocks noChangeArrowheads="1"/>
          </p:cNvSpPr>
          <p:nvPr/>
        </p:nvSpPr>
        <p:spPr bwMode="auto">
          <a:xfrm>
            <a:off x="2808288" y="1300163"/>
            <a:ext cx="3187910" cy="307777"/>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a:t>
            </a: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与类型</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7422" name="图片 24"/>
          <p:cNvPicPr>
            <a:picLocks noChangeAspect="1"/>
          </p:cNvPicPr>
          <p:nvPr/>
        </p:nvPicPr>
        <p:blipFill>
          <a:blip r:embed="rId2" cstate="print"/>
          <a:srcRect t="3896" r="91544" b="3088"/>
          <a:stretch>
            <a:fillRect/>
          </a:stretch>
        </p:blipFill>
        <p:spPr bwMode="auto">
          <a:xfrm>
            <a:off x="2553160" y="2489914"/>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821114" y="2545382"/>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6731000"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7011988"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1" name="文本框 11"/>
          <p:cNvSpPr txBox="1">
            <a:spLocks noChangeArrowheads="1"/>
          </p:cNvSpPr>
          <p:nvPr/>
        </p:nvSpPr>
        <p:spPr bwMode="auto">
          <a:xfrm>
            <a:off x="2691157" y="2909069"/>
            <a:ext cx="3996716" cy="2954655"/>
          </a:xfrm>
          <a:prstGeom prst="rect">
            <a:avLst/>
          </a:prstGeom>
          <a:noFill/>
          <a:ln w="9525">
            <a:noFill/>
            <a:miter lim="800000"/>
          </a:ln>
        </p:spPr>
        <p:txBody>
          <a:bodyPr wrap="square">
            <a:spAutoFit/>
          </a:bodyPr>
          <a:lstStyle/>
          <a:p>
            <a:pPr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1982.08-1988.06   </a:t>
            </a:r>
            <a:r>
              <a:rPr lang="zh-CN" altLang="en-US" sz="1200" dirty="0">
                <a:solidFill>
                  <a:prstClr val="black"/>
                </a:solidFill>
                <a:latin typeface="微软雅黑" panose="020B0503020204020204" pitchFamily="34" charset="-122"/>
                <a:ea typeface="微软雅黑" panose="020B0503020204020204" pitchFamily="34" charset="-122"/>
              </a:rPr>
              <a:t>   加州大学                 博士</a:t>
            </a:r>
            <a:endParaRPr lang="en-US" altLang="zh-CN" sz="1200" dirty="0">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1988.06-1990.05      </a:t>
            </a:r>
            <a:r>
              <a:rPr lang="zh-CN" altLang="en-US" sz="1200" dirty="0">
                <a:solidFill>
                  <a:prstClr val="black"/>
                </a:solidFill>
                <a:latin typeface="微软雅黑" panose="020B0503020204020204" pitchFamily="34" charset="-122"/>
                <a:ea typeface="微软雅黑" panose="020B0503020204020204" pitchFamily="34" charset="-122"/>
              </a:rPr>
              <a:t>斯坦福大学              博士后</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1990.05-1993.03</a:t>
            </a:r>
            <a:r>
              <a:rPr lang="zh-CN" altLang="en-US" sz="1200" dirty="0">
                <a:solidFill>
                  <a:prstClr val="black"/>
                </a:solidFill>
                <a:latin typeface="微软雅黑" panose="020B0503020204020204" pitchFamily="34" charset="-122"/>
                <a:ea typeface="微软雅黑" panose="020B0503020204020204" pitchFamily="34" charset="-122"/>
              </a:rPr>
              <a:t>      新加坡国立大学       研究员</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1993.05-1995.02      </a:t>
            </a:r>
            <a:r>
              <a:rPr lang="zh-CN" altLang="en-US" sz="1200" dirty="0">
                <a:solidFill>
                  <a:prstClr val="black"/>
                </a:solidFill>
                <a:latin typeface="微软雅黑" panose="020B0503020204020204" pitchFamily="34" charset="-122"/>
                <a:ea typeface="微软雅黑" panose="020B0503020204020204" pitchFamily="34" charset="-122"/>
              </a:rPr>
              <a:t>厦门大学                 副教授      </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1995.02-1997.05      </a:t>
            </a:r>
            <a:r>
              <a:rPr lang="zh-CN" altLang="en-US" sz="1200" dirty="0">
                <a:solidFill>
                  <a:prstClr val="black"/>
                </a:solidFill>
                <a:latin typeface="微软雅黑" panose="020B0503020204020204" pitchFamily="34" charset="-122"/>
                <a:ea typeface="微软雅黑" panose="020B0503020204020204" pitchFamily="34" charset="-122"/>
              </a:rPr>
              <a:t>斯坦福大学             资深博士后</a:t>
            </a: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1998.05-2002.04      </a:t>
            </a:r>
            <a:r>
              <a:rPr lang="zh-CN" altLang="en-US" sz="1200" dirty="0">
                <a:solidFill>
                  <a:prstClr val="black"/>
                </a:solidFill>
                <a:latin typeface="微软雅黑" panose="020B0503020204020204" pitchFamily="34" charset="-122"/>
                <a:ea typeface="微软雅黑" panose="020B0503020204020204" pitchFamily="34" charset="-122"/>
              </a:rPr>
              <a:t>美国</a:t>
            </a:r>
            <a:r>
              <a:rPr lang="en-US" altLang="zh-CN" sz="1200" dirty="0">
                <a:solidFill>
                  <a:prstClr val="black"/>
                </a:solidFill>
                <a:latin typeface="微软雅黑" panose="020B0503020204020204" pitchFamily="34" charset="-122"/>
                <a:ea typeface="微软雅黑" panose="020B0503020204020204" pitchFamily="34" charset="-122"/>
              </a:rPr>
              <a:t>CA</a:t>
            </a:r>
            <a:r>
              <a:rPr lang="zh-CN" altLang="en-US" sz="1200" dirty="0">
                <a:solidFill>
                  <a:prstClr val="black"/>
                </a:solidFill>
                <a:latin typeface="微软雅黑" panose="020B0503020204020204" pitchFamily="34" charset="-122"/>
                <a:ea typeface="微软雅黑" panose="020B0503020204020204" pitchFamily="34" charset="-122"/>
              </a:rPr>
              <a:t>公司            高级咨询顾问</a:t>
            </a: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2002.05-2004.02   </a:t>
            </a:r>
            <a:r>
              <a:rPr lang="zh-CN" altLang="en-US" sz="1200" dirty="0">
                <a:solidFill>
                  <a:prstClr val="black"/>
                </a:solidFill>
                <a:latin typeface="微软雅黑" panose="020B0503020204020204" pitchFamily="34" charset="-122"/>
                <a:ea typeface="微软雅黑" panose="020B0503020204020204" pitchFamily="34" charset="-122"/>
              </a:rPr>
              <a:t>博昇生物科技公司  研发总监            </a:t>
            </a:r>
            <a:r>
              <a:rPr lang="en-US" altLang="zh-CN" sz="1200" dirty="0">
                <a:solidFill>
                  <a:prstClr val="black"/>
                </a:solidFill>
                <a:latin typeface="微软雅黑" panose="020B0503020204020204" pitchFamily="34" charset="-122"/>
                <a:ea typeface="微软雅黑" panose="020B0503020204020204" pitchFamily="34" charset="-122"/>
              </a:rPr>
              <a:t>2004.02-2017.06      </a:t>
            </a:r>
            <a:r>
              <a:rPr lang="zh-CN" altLang="en-US" sz="1200" dirty="0">
                <a:solidFill>
                  <a:prstClr val="black"/>
                </a:solidFill>
                <a:latin typeface="微软雅黑" panose="020B0503020204020204" pitchFamily="34" charset="-122"/>
                <a:ea typeface="微软雅黑" panose="020B0503020204020204" pitchFamily="34" charset="-122"/>
              </a:rPr>
              <a:t>中国科学技术大学   教授</a:t>
            </a: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2017.06- </a:t>
            </a:r>
            <a:r>
              <a:rPr lang="zh-CN" altLang="en-US" sz="1200" dirty="0">
                <a:solidFill>
                  <a:prstClr val="black"/>
                </a:solidFill>
                <a:latin typeface="微软雅黑" panose="020B0503020204020204" pitchFamily="34" charset="-122"/>
                <a:ea typeface="微软雅黑" panose="020B0503020204020204" pitchFamily="34" charset="-122"/>
              </a:rPr>
              <a:t>现在           华南理工大学          教授</a:t>
            </a: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srcRect t="3896" r="91544" b="3088"/>
          <a:stretch>
            <a:fillRect/>
          </a:stretch>
        </p:blipFill>
        <p:spPr bwMode="auto">
          <a:xfrm>
            <a:off x="2570744" y="6010540"/>
            <a:ext cx="309562" cy="358775"/>
          </a:xfrm>
          <a:prstGeom prst="rect">
            <a:avLst/>
          </a:prstGeom>
          <a:noFill/>
          <a:ln w="9525">
            <a:noFill/>
            <a:miter lim="800000"/>
            <a:headEnd/>
            <a:tailEnd/>
          </a:ln>
        </p:spPr>
      </p:pic>
      <p:sp>
        <p:nvSpPr>
          <p:cNvPr id="27" name="文本框 25"/>
          <p:cNvSpPr txBox="1">
            <a:spLocks noChangeArrowheads="1"/>
          </p:cNvSpPr>
          <p:nvPr/>
        </p:nvSpPr>
        <p:spPr bwMode="auto">
          <a:xfrm>
            <a:off x="2879420" y="6010540"/>
            <a:ext cx="902811"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招生要求</a:t>
            </a:r>
          </a:p>
        </p:txBody>
      </p:sp>
      <p:sp>
        <p:nvSpPr>
          <p:cNvPr id="29" name="文本框 11"/>
          <p:cNvSpPr txBox="1">
            <a:spLocks noChangeArrowheads="1"/>
          </p:cNvSpPr>
          <p:nvPr/>
        </p:nvSpPr>
        <p:spPr bwMode="auto">
          <a:xfrm>
            <a:off x="4204233" y="6010540"/>
            <a:ext cx="3996716" cy="461665"/>
          </a:xfrm>
          <a:prstGeom prst="rect">
            <a:avLst/>
          </a:prstGeom>
          <a:noFill/>
          <a:ln w="9525">
            <a:noFill/>
            <a:miter lim="800000"/>
          </a:ln>
        </p:spPr>
        <p:txBody>
          <a:bodyPr wrap="square">
            <a:spAutoFit/>
          </a:bodyPr>
          <a:lstStyle/>
          <a:p>
            <a:pPr lvl="0" eaLnBrk="1" hangingPunct="1">
              <a:defRPr/>
            </a:pPr>
            <a:r>
              <a:rPr lang="zh-CN" altLang="en-US" sz="1200" dirty="0">
                <a:solidFill>
                  <a:prstClr val="black"/>
                </a:solidFill>
                <a:latin typeface="微软雅黑" panose="020B0503020204020204" pitchFamily="34" charset="-122"/>
                <a:ea typeface="微软雅黑" panose="020B0503020204020204" pitchFamily="34" charset="-122"/>
              </a:rPr>
              <a:t>性格开朗，肯吃苦</a:t>
            </a:r>
            <a:r>
              <a:rPr lang="zh-CN" altLang="en-US" sz="1200">
                <a:solidFill>
                  <a:prstClr val="black"/>
                </a:solidFill>
                <a:latin typeface="微软雅黑" panose="020B0503020204020204" pitchFamily="34" charset="-122"/>
                <a:ea typeface="微软雅黑" panose="020B0503020204020204" pitchFamily="34" charset="-122"/>
              </a:rPr>
              <a:t>，热爱科研工作</a:t>
            </a:r>
            <a:endParaRPr lang="en-US" altLang="zh-CN" sz="1200">
              <a:solidFill>
                <a:prstClr val="black"/>
              </a:solidFill>
              <a:latin typeface="微软雅黑" panose="020B0503020204020204" pitchFamily="34" charset="-122"/>
              <a:ea typeface="微软雅黑" panose="020B0503020204020204" pitchFamily="34" charset="-122"/>
            </a:endParaRPr>
          </a:p>
          <a:p>
            <a:pPr lvl="0" eaLnBrk="1" hangingPunct="1">
              <a:defRPr/>
            </a:pPr>
            <a:r>
              <a:rPr lang="zh-CN" altLang="en-US" sz="1200">
                <a:solidFill>
                  <a:prstClr val="black"/>
                </a:solidFill>
                <a:latin typeface="微软雅黑" panose="020B0503020204020204" pitchFamily="34" charset="-122"/>
                <a:ea typeface="微软雅黑" panose="020B0503020204020204" pitchFamily="34" charset="-122"/>
              </a:rPr>
              <a:t>专业为药学、生物学及相关专业</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0" name="文本框 21"/>
          <p:cNvSpPr txBox="1">
            <a:spLocks noChangeArrowheads="1"/>
          </p:cNvSpPr>
          <p:nvPr/>
        </p:nvSpPr>
        <p:spPr bwMode="auto">
          <a:xfrm>
            <a:off x="546259" y="19374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r>
              <a:rPr kumimoji="0" lang="zh-CN" altLang="en-US"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t>
            </a:r>
          </a:p>
          <a:p>
            <a:pPr lvl="0" eaLnBrk="1" hangingPunct="1">
              <a:lnSpc>
                <a:spcPct val="120000"/>
              </a:lnSpc>
              <a:defRPr/>
            </a:pPr>
            <a:r>
              <a:rPr kumimoji="0" lang="zh-CN" altLang="en-US"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华南理工大学医学院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8" name="图片 32"/>
          <p:cNvPicPr>
            <a:picLocks noChangeAspect="1"/>
          </p:cNvPicPr>
          <p:nvPr/>
        </p:nvPicPr>
        <p:blipFill>
          <a:blip r:embed="rId4"/>
          <a:srcRect/>
          <a:stretch>
            <a:fillRect/>
          </a:stretch>
        </p:blipFill>
        <p:spPr bwMode="auto">
          <a:xfrm>
            <a:off x="393453" y="1823383"/>
            <a:ext cx="1716703" cy="1807840"/>
          </a:xfrm>
          <a:prstGeom prst="rect">
            <a:avLst/>
          </a:prstGeom>
          <a:noFill/>
          <a:ln>
            <a:noFill/>
          </a:ln>
        </p:spPr>
      </p:pic>
    </p:spTree>
    <p:extLst>
      <p:ext uri="{BB962C8B-B14F-4D97-AF65-F5344CB8AC3E}">
        <p14:creationId xmlns:p14="http://schemas.microsoft.com/office/powerpoint/2010/main" val="268920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525713"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91157" y="1844053"/>
            <a:ext cx="3579813" cy="613694"/>
          </a:xfrm>
          <a:prstGeom prst="rect">
            <a:avLst/>
          </a:prstGeom>
          <a:noFill/>
          <a:ln w="9525">
            <a:noFill/>
            <a:miter lim="800000"/>
          </a:ln>
        </p:spPr>
        <p:txBody>
          <a:bodyPr wrap="square">
            <a:spAutoFit/>
          </a:bodyPr>
          <a:lstStyle/>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学术型博士：生物学</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学术型硕士：生物医学工程</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330199" y="4103224"/>
            <a:ext cx="2348131" cy="959943"/>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(020) 3938 1036</a:t>
            </a: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200" dirty="0">
                <a:solidFill>
                  <a:prstClr val="black"/>
                </a:solidFill>
                <a:latin typeface="微软雅黑" panose="020B0503020204020204" pitchFamily="34" charset="-122"/>
                <a:ea typeface="微软雅黑" panose="020B0503020204020204" pitchFamily="34" charset="-122"/>
              </a:rPr>
              <a:t>Office: B2-405</a:t>
            </a:r>
            <a:br>
              <a:rPr lang="en-US" altLang="zh-CN" sz="1200" dirty="0">
                <a:solidFill>
                  <a:prstClr val="black"/>
                </a:solidFill>
                <a:latin typeface="微软雅黑" panose="020B0503020204020204" pitchFamily="34" charset="-122"/>
                <a:ea typeface="微软雅黑" panose="020B0503020204020204" pitchFamily="34" charset="-122"/>
              </a:rPr>
            </a:b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Email:</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xiehuafeng@scut.edu.cn</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414" name="文本框 13"/>
          <p:cNvSpPr txBox="1">
            <a:spLocks noChangeArrowheads="1"/>
          </p:cNvSpPr>
          <p:nvPr/>
        </p:nvSpPr>
        <p:spPr bwMode="auto">
          <a:xfrm>
            <a:off x="6857646" y="1765636"/>
            <a:ext cx="4630879" cy="4764061"/>
          </a:xfrm>
          <a:prstGeom prst="rect">
            <a:avLst/>
          </a:prstGeom>
          <a:noFill/>
          <a:ln w="9525">
            <a:noFill/>
            <a:miter lim="800000"/>
          </a:ln>
        </p:spPr>
        <p:txBody>
          <a:bodyPr wrap="square">
            <a:spAutoFit/>
          </a:bodyPr>
          <a:lstStyle/>
          <a:p>
            <a:pPr lvl="0" algn="just" eaLnBrk="1" hangingPunct="1">
              <a:lnSpc>
                <a:spcPct val="120000"/>
              </a:lnSpc>
              <a:spcBef>
                <a:spcPts val="600"/>
              </a:spcBef>
              <a:defRPr/>
            </a:pPr>
            <a:r>
              <a:rPr lang="zh-CN" altLang="en-US" sz="1200" b="1" dirty="0">
                <a:solidFill>
                  <a:prstClr val="black"/>
                </a:solidFill>
                <a:latin typeface="微软雅黑" panose="020B0503020204020204" pitchFamily="34" charset="-122"/>
                <a:ea typeface="微软雅黑" panose="020B0503020204020204" pitchFamily="34" charset="-122"/>
              </a:rPr>
              <a:t>研究方向</a:t>
            </a:r>
            <a:r>
              <a:rPr lang="en-US" altLang="zh-CN" sz="1200" b="1" dirty="0">
                <a:solidFill>
                  <a:prstClr val="black"/>
                </a:solidFill>
                <a:latin typeface="微软雅黑" panose="020B0503020204020204" pitchFamily="34" charset="-122"/>
                <a:ea typeface="微软雅黑" panose="020B0503020204020204" pitchFamily="34" charset="-122"/>
              </a:rPr>
              <a:t>:</a:t>
            </a:r>
          </a:p>
          <a:p>
            <a:pPr marL="228600" lvl="0" indent="-228600" algn="just" eaLnBrk="1" hangingPunct="1">
              <a:lnSpc>
                <a:spcPct val="120000"/>
              </a:lnSpc>
              <a:spcBef>
                <a:spcPts val="600"/>
              </a:spcBef>
              <a:buAutoNum type="arabicPeriod"/>
              <a:defRP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表观遗传对血液发生及免疫细胞功能的调控；</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28600" lvl="0" indent="-228600" algn="just" eaLnBrk="1" hangingPunct="1">
              <a:lnSpc>
                <a:spcPct val="120000"/>
              </a:lnSpc>
              <a:spcBef>
                <a:spcPts val="600"/>
              </a:spcBef>
              <a:buAutoNum type="arabicPeriod"/>
              <a:defRP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表观遗传在白血病及白血病干细胞中的调控；</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28600" lvl="0" indent="-228600" algn="just" eaLnBrk="1" hangingPunct="1">
              <a:lnSpc>
                <a:spcPct val="120000"/>
              </a:lnSpc>
              <a:spcBef>
                <a:spcPts val="600"/>
              </a:spcBef>
              <a:buAutoNum type="arabicPeriod"/>
              <a:defRP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细胞重编程制备细胞产品；</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28600" lvl="0" indent="-228600" algn="just" eaLnBrk="1" hangingPunct="1">
              <a:lnSpc>
                <a:spcPct val="120000"/>
              </a:lnSpc>
              <a:spcBef>
                <a:spcPts val="600"/>
              </a:spcBef>
              <a:buAutoNum type="arabicPeriod"/>
              <a:defRP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细胞免疫治疗研究</a:t>
            </a:r>
            <a:endParaRPr lang="en-US" altLang="zh-CN" sz="1200" b="1"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a:lnSpc>
                <a:spcPct val="120000"/>
              </a:lnSpc>
              <a:spcBef>
                <a:spcPts val="600"/>
              </a:spcBef>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发表论文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多篇，主要研究成果发表于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Cell</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Nature</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Cell Stem Cell</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Cancer Cell</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Molecular cell</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Cancer Discovery</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Immunity</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等著名学术期刊之中。总引用次数超过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2500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次。 </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0" algn="just" eaLnBrk="1" hangingPunct="1">
              <a:lnSpc>
                <a:spcPct val="120000"/>
              </a:lnSpc>
              <a:spcBef>
                <a:spcPts val="600"/>
              </a:spcBef>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zh-CN" altLang="en-US" sz="1200" dirty="0">
                <a:solidFill>
                  <a:prstClr val="black"/>
                </a:solidFill>
                <a:latin typeface="微软雅黑" panose="020B0503020204020204" pitchFamily="34" charset="-122"/>
                <a:ea typeface="微软雅黑" panose="020B0503020204020204" pitchFamily="34" charset="-122"/>
              </a:rPr>
              <a:t>国家重点研发计划干细胞及转化研究重点专项；</a:t>
            </a: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国家自然科学基金面上项目；</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华南理工大学高端引进人才资助</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20000"/>
              </a:lnSpc>
              <a:spcBef>
                <a:spcPts val="600"/>
              </a:spcBef>
              <a:defRPr/>
            </a:pPr>
            <a:endParaRPr lang="en-US" altLang="zh-CN" sz="1200" b="1" dirty="0">
              <a:solidFill>
                <a:prstClr val="black"/>
              </a:solidFill>
              <a:latin typeface="微软雅黑" panose="020B0503020204020204" pitchFamily="34" charset="-122"/>
              <a:ea typeface="微软雅黑" panose="020B0503020204020204" pitchFamily="34" charset="-122"/>
            </a:endParaRPr>
          </a:p>
          <a:p>
            <a:pPr lvl="0"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612337" y="262486"/>
            <a:ext cx="3579812" cy="430374"/>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solidFill>
                  <a:srgbClr val="FFFFFF"/>
                </a:solidFill>
                <a:latin typeface="微软雅黑" panose="020B0503020204020204" pitchFamily="34" charset="-122"/>
                <a:ea typeface="微软雅黑" panose="020B0503020204020204" pitchFamily="34" charset="-122"/>
              </a:rPr>
              <a:t>谢华锋</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3413449" y="349169"/>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特聘研究员，博士生导师</a:t>
            </a: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21" name="文本框 17"/>
          <p:cNvSpPr txBox="1">
            <a:spLocks noChangeArrowheads="1"/>
          </p:cNvSpPr>
          <p:nvPr/>
        </p:nvSpPr>
        <p:spPr bwMode="auto">
          <a:xfrm>
            <a:off x="2808288" y="1300163"/>
            <a:ext cx="3187910" cy="307777"/>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招生专业与类型</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7422" name="图片 24"/>
          <p:cNvPicPr>
            <a:picLocks noChangeAspect="1"/>
          </p:cNvPicPr>
          <p:nvPr/>
        </p:nvPicPr>
        <p:blipFill>
          <a:blip r:embed="rId2" cstate="print"/>
          <a:srcRect t="3896" r="91544" b="3088"/>
          <a:stretch>
            <a:fillRect/>
          </a:stretch>
        </p:blipFill>
        <p:spPr bwMode="auto">
          <a:xfrm>
            <a:off x="2553160" y="2692130"/>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821114" y="2703638"/>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6731000"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7011988"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1" name="文本框 11"/>
          <p:cNvSpPr txBox="1">
            <a:spLocks noChangeArrowheads="1"/>
          </p:cNvSpPr>
          <p:nvPr/>
        </p:nvSpPr>
        <p:spPr bwMode="auto">
          <a:xfrm>
            <a:off x="2691157" y="3137661"/>
            <a:ext cx="3996716" cy="1569660"/>
          </a:xfrm>
          <a:prstGeom prst="rect">
            <a:avLst/>
          </a:prstGeom>
          <a:noFill/>
          <a:ln w="9525">
            <a:noFill/>
            <a:miter lim="800000"/>
          </a:ln>
        </p:spPr>
        <p:txBody>
          <a:bodyPr wrap="square">
            <a:spAutoFit/>
          </a:bodyPr>
          <a:lstStyle/>
          <a:p>
            <a:pPr>
              <a:lnSpc>
                <a:spcPct val="12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1996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武汉大学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学士</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阿尔伯特</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爱因斯坦医学院</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博士</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2006-2013      Dana-Farber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癌症研究所</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博士后</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2013-2018</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哈佛医学院</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讲师</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a:solidFill>
                  <a:prstClr val="black"/>
                </a:solidFill>
                <a:latin typeface="微软雅黑" panose="020B0503020204020204" pitchFamily="34" charset="-122"/>
                <a:ea typeface="微软雅黑" panose="020B0503020204020204" pitchFamily="34" charset="-122"/>
              </a:rPr>
              <a:t>2018-</a:t>
            </a:r>
            <a:r>
              <a:rPr lang="zh-CN" altLang="en-US" sz="1200" dirty="0">
                <a:solidFill>
                  <a:prstClr val="black"/>
                </a:solidFill>
                <a:latin typeface="微软雅黑" panose="020B0503020204020204" pitchFamily="34" charset="-122"/>
                <a:ea typeface="微软雅黑" panose="020B0503020204020204" pitchFamily="34" charset="-122"/>
              </a:rPr>
              <a:t>至今       华南理工大学                       特聘研究</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srcRect t="3896" r="91544" b="3088"/>
          <a:stretch>
            <a:fillRect/>
          </a:stretch>
        </p:blipFill>
        <p:spPr bwMode="auto">
          <a:xfrm>
            <a:off x="2587949" y="4585804"/>
            <a:ext cx="309562" cy="358775"/>
          </a:xfrm>
          <a:prstGeom prst="rect">
            <a:avLst/>
          </a:prstGeom>
          <a:noFill/>
          <a:ln w="9525">
            <a:noFill/>
            <a:miter lim="800000"/>
            <a:headEnd/>
            <a:tailEnd/>
          </a:ln>
        </p:spPr>
      </p:pic>
      <p:sp>
        <p:nvSpPr>
          <p:cNvPr id="27" name="文本框 25"/>
          <p:cNvSpPr txBox="1">
            <a:spLocks noChangeArrowheads="1"/>
          </p:cNvSpPr>
          <p:nvPr/>
        </p:nvSpPr>
        <p:spPr bwMode="auto">
          <a:xfrm>
            <a:off x="2837898" y="4589842"/>
            <a:ext cx="902811"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招生要求</a:t>
            </a:r>
          </a:p>
        </p:txBody>
      </p:sp>
      <p:sp>
        <p:nvSpPr>
          <p:cNvPr id="29" name="文本框 11"/>
          <p:cNvSpPr txBox="1">
            <a:spLocks noChangeArrowheads="1"/>
          </p:cNvSpPr>
          <p:nvPr/>
        </p:nvSpPr>
        <p:spPr bwMode="auto">
          <a:xfrm>
            <a:off x="2707941" y="5023865"/>
            <a:ext cx="3996716" cy="461665"/>
          </a:xfrm>
          <a:prstGeom prst="rect">
            <a:avLst/>
          </a:prstGeom>
          <a:noFill/>
          <a:ln w="9525">
            <a:noFill/>
            <a:miter lim="800000"/>
          </a:ln>
        </p:spPr>
        <p:txBody>
          <a:bodyPr wrap="square">
            <a:spAutoFit/>
          </a:bodyPr>
          <a:lstStyle/>
          <a:p>
            <a:pPr lvl="0" eaLnBrk="1" hangingPunct="1">
              <a:defRPr/>
            </a:pPr>
            <a:r>
              <a:rPr lang="zh-CN" altLang="en-US" sz="1200" dirty="0">
                <a:solidFill>
                  <a:prstClr val="black"/>
                </a:solidFill>
                <a:latin typeface="微软雅黑" panose="020B0503020204020204" pitchFamily="34" charset="-122"/>
                <a:ea typeface="微软雅黑" panose="020B0503020204020204" pitchFamily="34" charset="-122"/>
              </a:rPr>
              <a:t>性格阳光开朗，良好的逻辑、思辨能力， 有梦想有追求</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0" name="文本框 21"/>
          <p:cNvSpPr txBox="1">
            <a:spLocks noChangeArrowheads="1"/>
          </p:cNvSpPr>
          <p:nvPr/>
        </p:nvSpPr>
        <p:spPr bwMode="auto">
          <a:xfrm>
            <a:off x="545569" y="236108"/>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p>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华南理工大学医学院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8" name="Picture 27" descr="IMG_326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77" y="1500157"/>
            <a:ext cx="1828800" cy="2560320"/>
          </a:xfrm>
          <a:prstGeom prst="rect">
            <a:avLst/>
          </a:prstGeom>
        </p:spPr>
      </p:pic>
    </p:spTree>
    <p:extLst>
      <p:ext uri="{BB962C8B-B14F-4D97-AF65-F5344CB8AC3E}">
        <p14:creationId xmlns:p14="http://schemas.microsoft.com/office/powerpoint/2010/main" val="113759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525713"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74379" y="1802108"/>
            <a:ext cx="3579813" cy="645160"/>
          </a:xfrm>
          <a:prstGeom prst="rect">
            <a:avLst/>
          </a:prstGeom>
          <a:noFill/>
          <a:ln w="9525">
            <a:noFill/>
            <a:miter lim="800000"/>
          </a:ln>
        </p:spPr>
        <p:txBody>
          <a:bodyPr wrap="square">
            <a:spAutoFit/>
          </a:bodyPr>
          <a:lstStyle/>
          <a:p>
            <a:pPr lvl="0" eaLnBrk="1" hangingPunct="1">
              <a:lnSpc>
                <a:spcPct val="150000"/>
              </a:lnSpc>
              <a:defRPr/>
            </a:pPr>
            <a:r>
              <a:rPr lang="zh-CN" altLang="en-US" sz="1200" dirty="0" smtClean="0">
                <a:solidFill>
                  <a:prstClr val="black"/>
                </a:solidFill>
                <a:latin typeface="微软雅黑" panose="020B0503020204020204" pitchFamily="34" charset="-122"/>
                <a:ea typeface="微软雅黑" panose="020B0503020204020204" pitchFamily="34" charset="-122"/>
              </a:rPr>
              <a:t>学术型博士</a:t>
            </a:r>
            <a:r>
              <a:rPr lang="zh-CN" altLang="en-US" sz="1200" dirty="0">
                <a:solidFill>
                  <a:prstClr val="black"/>
                </a:solidFill>
                <a:latin typeface="微软雅黑" panose="020B0503020204020204" pitchFamily="34" charset="-122"/>
                <a:ea typeface="微软雅黑" panose="020B0503020204020204" pitchFamily="34" charset="-122"/>
              </a:rPr>
              <a:t>：</a:t>
            </a:r>
            <a:r>
              <a:rPr lang="zh-CN" altLang="en-US" sz="1200" dirty="0" smtClean="0">
                <a:solidFill>
                  <a:prstClr val="black"/>
                </a:solidFill>
                <a:latin typeface="微软雅黑" panose="020B0503020204020204" pitchFamily="34" charset="-122"/>
                <a:ea typeface="微软雅黑" panose="020B0503020204020204" pitchFamily="34" charset="-122"/>
              </a:rPr>
              <a:t>生物医学工程</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lnSpc>
                <a:spcPct val="150000"/>
              </a:lnSpc>
              <a:defRPr/>
            </a:pPr>
            <a:r>
              <a:rPr lang="zh-CN" altLang="en-US" sz="1200" dirty="0" smtClean="0">
                <a:solidFill>
                  <a:prstClr val="black"/>
                </a:solidFill>
                <a:latin typeface="微软雅黑" panose="020B0503020204020204" pitchFamily="34" charset="-122"/>
                <a:ea typeface="微软雅黑" panose="020B0503020204020204" pitchFamily="34" charset="-122"/>
              </a:rPr>
              <a:t>学术型硕士：临床医学</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330199" y="4103224"/>
            <a:ext cx="2348131" cy="535531"/>
          </a:xfrm>
          <a:prstGeom prst="rect">
            <a:avLst/>
          </a:prstGeom>
          <a:noFill/>
          <a:ln w="9525">
            <a:noFill/>
            <a:miter lim="800000"/>
          </a:ln>
        </p:spPr>
        <p:txBody>
          <a:bodyPr wrap="square">
            <a:spAutoFit/>
          </a:bodyPr>
          <a:lstStyle/>
          <a:p>
            <a:pPr lvl="0" eaLnBrk="1" hangingPunct="1">
              <a:lnSpc>
                <a:spcPct val="120000"/>
              </a:lnSpc>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a:t>
            </a:r>
            <a:r>
              <a:rPr lang="en-US" altLang="zh-CN" sz="1200" dirty="0" smtClean="0">
                <a:solidFill>
                  <a:prstClr val="black"/>
                </a:solidFill>
                <a:latin typeface="微软雅黑" panose="020B0503020204020204" pitchFamily="34" charset="-122"/>
                <a:ea typeface="微软雅黑" panose="020B0503020204020204" pitchFamily="34" charset="-122"/>
              </a:rPr>
              <a:t>(20) 83827812 </a:t>
            </a:r>
            <a:br>
              <a:rPr lang="en-US" altLang="zh-CN" sz="1200" dirty="0" smtClean="0">
                <a:solidFill>
                  <a:prstClr val="black"/>
                </a:solidFill>
                <a:latin typeface="微软雅黑" panose="020B0503020204020204" pitchFamily="34" charset="-122"/>
                <a:ea typeface="微软雅黑" panose="020B0503020204020204" pitchFamily="34" charset="-122"/>
              </a:rPr>
            </a:br>
            <a:r>
              <a:rPr kumimoji="0" lang="en-US" altLang="zh-CN" sz="1200" b="0" i="0" u="none" strike="noStrike" kern="120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Email:xlidoct@qq.com</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414" name="文本框 13"/>
          <p:cNvSpPr txBox="1">
            <a:spLocks noChangeArrowheads="1"/>
          </p:cNvSpPr>
          <p:nvPr/>
        </p:nvSpPr>
        <p:spPr bwMode="auto">
          <a:xfrm>
            <a:off x="6849257" y="1597856"/>
            <a:ext cx="4630879" cy="3656386"/>
          </a:xfrm>
          <a:prstGeom prst="rect">
            <a:avLst/>
          </a:prstGeom>
          <a:noFill/>
          <a:ln w="9525">
            <a:noFill/>
            <a:miter lim="800000"/>
          </a:ln>
        </p:spPr>
        <p:txBody>
          <a:bodyPr wrap="square">
            <a:spAutoFit/>
          </a:bodyPr>
          <a:lstStyle/>
          <a:p>
            <a:pPr lvl="0" eaLnBrk="1" hangingPunct="1">
              <a:lnSpc>
                <a:spcPct val="120000"/>
              </a:lnSpc>
              <a:spcBef>
                <a:spcPts val="600"/>
              </a:spcBef>
              <a:defRPr/>
            </a:pPr>
            <a:r>
              <a:rPr lang="zh-CN" altLang="en-US" sz="1200" b="1" dirty="0">
                <a:solidFill>
                  <a:prstClr val="black"/>
                </a:solidFill>
                <a:latin typeface="微软雅黑" panose="020B0503020204020204" pitchFamily="34" charset="-122"/>
                <a:ea typeface="微软雅黑" panose="020B0503020204020204" pitchFamily="34" charset="-122"/>
              </a:rPr>
              <a:t>研究方向</a:t>
            </a:r>
            <a:r>
              <a:rPr lang="en-US" altLang="zh-CN" sz="1200" b="1" dirty="0">
                <a:solidFill>
                  <a:prstClr val="black"/>
                </a:solidFill>
                <a:latin typeface="微软雅黑" panose="020B0503020204020204" pitchFamily="34" charset="-122"/>
                <a:ea typeface="微软雅黑" panose="020B0503020204020204" pitchFamily="34" charset="-122"/>
              </a:rPr>
              <a:t>: </a:t>
            </a:r>
            <a:r>
              <a:rPr lang="zh-CN" altLang="en-US" sz="1200" dirty="0" smtClean="0">
                <a:solidFill>
                  <a:srgbClr val="000000"/>
                </a:solidFill>
                <a:latin typeface="微软雅黑" panose="020B0503020204020204" pitchFamily="34" charset="-122"/>
                <a:ea typeface="微软雅黑" panose="020B0503020204020204" pitchFamily="34" charset="-122"/>
              </a:rPr>
              <a:t>（</a:t>
            </a:r>
            <a:r>
              <a:rPr lang="en-US" altLang="zh-CN" sz="1200" dirty="0" smtClean="0">
                <a:solidFill>
                  <a:srgbClr val="000000"/>
                </a:solidFill>
                <a:latin typeface="微软雅黑" panose="020B0503020204020204" pitchFamily="34" charset="-122"/>
                <a:ea typeface="微软雅黑" panose="020B0503020204020204" pitchFamily="34" charset="-122"/>
              </a:rPr>
              <a:t>1</a:t>
            </a:r>
            <a:r>
              <a:rPr lang="zh-CN" altLang="en-US" sz="1200" dirty="0" smtClean="0">
                <a:solidFill>
                  <a:srgbClr val="000000"/>
                </a:solidFill>
                <a:latin typeface="微软雅黑" panose="020B0503020204020204" pitchFamily="34" charset="-122"/>
                <a:ea typeface="微软雅黑" panose="020B0503020204020204" pitchFamily="34" charset="-122"/>
              </a:rPr>
              <a:t>）大血管疾病临床与基础研究；</a:t>
            </a:r>
          </a:p>
          <a:p>
            <a:pPr lvl="0" eaLnBrk="1" hangingPunct="1">
              <a:lnSpc>
                <a:spcPct val="120000"/>
              </a:lnSpc>
              <a:spcBef>
                <a:spcPts val="600"/>
              </a:spcBef>
              <a:defRPr/>
            </a:pPr>
            <a:r>
              <a:rPr lang="zh-CN" altLang="en-US" sz="1200" dirty="0" smtClean="0">
                <a:solidFill>
                  <a:srgbClr val="000000"/>
                </a:solidFill>
                <a:latin typeface="微软雅黑" panose="020B0503020204020204" pitchFamily="34" charset="-122"/>
                <a:ea typeface="微软雅黑" panose="020B0503020204020204" pitchFamily="34" charset="-122"/>
              </a:rPr>
              <a:t>                （</a:t>
            </a:r>
            <a:r>
              <a:rPr lang="en-US" altLang="zh-CN" sz="1200" dirty="0" smtClean="0">
                <a:solidFill>
                  <a:srgbClr val="000000"/>
                </a:solidFill>
                <a:latin typeface="微软雅黑" panose="020B0503020204020204" pitchFamily="34" charset="-122"/>
                <a:ea typeface="微软雅黑" panose="020B0503020204020204" pitchFamily="34" charset="-122"/>
              </a:rPr>
              <a:t>2</a:t>
            </a:r>
            <a:r>
              <a:rPr lang="zh-CN" altLang="en-US" sz="1200" dirty="0" smtClean="0">
                <a:solidFill>
                  <a:srgbClr val="000000"/>
                </a:solidFill>
                <a:latin typeface="微软雅黑" panose="020B0503020204020204" pitchFamily="34" charset="-122"/>
                <a:ea typeface="微软雅黑" panose="020B0503020204020204" pitchFamily="34" charset="-122"/>
              </a:rPr>
              <a:t>）干细胞衰老、增殖、分化的分子机制研究；</a:t>
            </a:r>
          </a:p>
          <a:p>
            <a:pPr lvl="0" eaLnBrk="1" hangingPunct="1">
              <a:lnSpc>
                <a:spcPct val="120000"/>
              </a:lnSpc>
              <a:spcBef>
                <a:spcPts val="600"/>
              </a:spcBef>
              <a:defRPr/>
            </a:pPr>
            <a:r>
              <a:rPr lang="zh-CN" altLang="en-US" sz="1200" dirty="0" smtClean="0">
                <a:solidFill>
                  <a:srgbClr val="000000"/>
                </a:solidFill>
                <a:latin typeface="微软雅黑" panose="020B0503020204020204" pitchFamily="34" charset="-122"/>
                <a:ea typeface="微软雅黑" panose="020B0503020204020204" pitchFamily="34" charset="-122"/>
              </a:rPr>
              <a:t>                </a:t>
            </a:r>
            <a:r>
              <a:rPr lang="zh-CN" altLang="en-US" sz="12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200" dirty="0" smtClean="0">
                <a:solidFill>
                  <a:srgbClr val="000000"/>
                </a:solidFill>
                <a:latin typeface="微软雅黑" panose="020B0503020204020204" pitchFamily="34" charset="-122"/>
                <a:ea typeface="微软雅黑" panose="020B0503020204020204" pitchFamily="34" charset="-122"/>
                <a:sym typeface="+mn-ea"/>
              </a:rPr>
              <a:t>3</a:t>
            </a:r>
            <a:r>
              <a:rPr lang="zh-CN" altLang="en-US" sz="1200" dirty="0" smtClean="0">
                <a:solidFill>
                  <a:srgbClr val="000000"/>
                </a:solidFill>
                <a:latin typeface="微软雅黑" panose="020B0503020204020204" pitchFamily="34" charset="-122"/>
                <a:ea typeface="微软雅黑" panose="020B0503020204020204" pitchFamily="34" charset="-122"/>
                <a:sym typeface="+mn-ea"/>
              </a:rPr>
              <a:t>）心肺脑复苏临床与基础研究；</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sz="1200" dirty="0" smtClean="0">
                <a:solidFill>
                  <a:srgbClr val="000000"/>
                </a:solidFill>
                <a:latin typeface="微软雅黑" panose="020B0503020204020204" pitchFamily="34" charset="-122"/>
                <a:ea typeface="微软雅黑" panose="020B0503020204020204" pitchFamily="34" charset="-122"/>
              </a:rPr>
              <a:t>在国内外学术期刊，如</a:t>
            </a:r>
            <a:r>
              <a:rPr lang="en-US" altLang="zh-CN" sz="1200" dirty="0" smtClean="0">
                <a:latin typeface="微软雅黑" panose="020B0503020204020204" pitchFamily="34" charset="-122"/>
                <a:ea typeface="微软雅黑" panose="020B0503020204020204" pitchFamily="34" charset="-122"/>
              </a:rPr>
              <a:t>European heart journal</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 Aging Cell</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 </a:t>
            </a:r>
            <a:r>
              <a:rPr lang="en-US" altLang="zh-CN" sz="1200" dirty="0" err="1" smtClean="0">
                <a:latin typeface="微软雅黑" panose="020B0503020204020204" pitchFamily="34" charset="-122"/>
                <a:ea typeface="微软雅黑" panose="020B0503020204020204" pitchFamily="34" charset="-122"/>
              </a:rPr>
              <a:t>Crit</a:t>
            </a:r>
            <a:r>
              <a:rPr lang="en-US" altLang="zh-CN" sz="1200" dirty="0" smtClean="0">
                <a:latin typeface="微软雅黑" panose="020B0503020204020204" pitchFamily="34" charset="-122"/>
                <a:ea typeface="微软雅黑" panose="020B0503020204020204" pitchFamily="34" charset="-122"/>
              </a:rPr>
              <a:t> Care Med</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Stem Cells</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Resuscitation</a:t>
            </a:r>
            <a:r>
              <a:rPr lang="zh-CN" altLang="en-US" sz="1200" dirty="0" smtClean="0">
                <a:solidFill>
                  <a:srgbClr val="000000"/>
                </a:solidFill>
                <a:latin typeface="微软雅黑" panose="020B0503020204020204" pitchFamily="34" charset="-122"/>
                <a:ea typeface="微软雅黑" panose="020B0503020204020204" pitchFamily="34" charset="-122"/>
              </a:rPr>
              <a:t>等国际著名期刊，以</a:t>
            </a:r>
            <a:r>
              <a:rPr lang="zh-CN" altLang="zh-CN" sz="1200" dirty="0" smtClean="0">
                <a:solidFill>
                  <a:srgbClr val="000000"/>
                </a:solidFill>
                <a:latin typeface="微软雅黑" panose="020B0503020204020204" pitchFamily="34" charset="-122"/>
                <a:ea typeface="微软雅黑" panose="020B0503020204020204" pitchFamily="34" charset="-122"/>
              </a:rPr>
              <a:t>第一作</a:t>
            </a:r>
            <a:r>
              <a:rPr lang="zh-CN" altLang="en-US" sz="1200" dirty="0" smtClean="0">
                <a:solidFill>
                  <a:srgbClr val="000000"/>
                </a:solidFill>
                <a:latin typeface="微软雅黑" panose="020B0503020204020204" pitchFamily="34" charset="-122"/>
                <a:ea typeface="微软雅黑" panose="020B0503020204020204" pitchFamily="34" charset="-122"/>
              </a:rPr>
              <a:t>者或通讯作者身份发表</a:t>
            </a:r>
            <a:r>
              <a:rPr lang="zh-CN" altLang="zh-CN" sz="1200" dirty="0" smtClean="0">
                <a:solidFill>
                  <a:srgbClr val="000000"/>
                </a:solidFill>
                <a:latin typeface="微软雅黑" panose="020B0503020204020204" pitchFamily="34" charset="-122"/>
                <a:ea typeface="微软雅黑" panose="020B0503020204020204" pitchFamily="34" charset="-122"/>
              </a:rPr>
              <a:t>SCI论文</a:t>
            </a:r>
            <a:r>
              <a:rPr lang="en-US" altLang="zh-CN" sz="1200" dirty="0" smtClean="0">
                <a:solidFill>
                  <a:srgbClr val="000000"/>
                </a:solidFill>
                <a:latin typeface="微软雅黑" panose="020B0503020204020204" pitchFamily="34" charset="-122"/>
                <a:ea typeface="微软雅黑" panose="020B0503020204020204" pitchFamily="34" charset="-122"/>
              </a:rPr>
              <a:t>40</a:t>
            </a:r>
            <a:r>
              <a:rPr lang="zh-CN" altLang="zh-CN" sz="1200" dirty="0" smtClean="0">
                <a:solidFill>
                  <a:srgbClr val="000000"/>
                </a:solidFill>
                <a:latin typeface="微软雅黑" panose="020B0503020204020204" pitchFamily="34" charset="-122"/>
                <a:ea typeface="微软雅黑" panose="020B0503020204020204" pitchFamily="34" charset="-122"/>
              </a:rPr>
              <a:t>余篇，</a:t>
            </a:r>
            <a:r>
              <a:rPr lang="zh-CN" altLang="en-US" sz="1200" dirty="0" smtClean="0">
                <a:solidFill>
                  <a:srgbClr val="000000"/>
                </a:solidFill>
                <a:latin typeface="微软雅黑" panose="020B0503020204020204" pitchFamily="34" charset="-122"/>
                <a:ea typeface="微软雅黑" panose="020B0503020204020204" pitchFamily="34" charset="-122"/>
              </a:rPr>
              <a:t>其中在</a:t>
            </a:r>
            <a:r>
              <a:rPr lang="zh-CN" altLang="zh-CN" sz="1200" dirty="0" smtClean="0">
                <a:solidFill>
                  <a:srgbClr val="000000"/>
                </a:solidFill>
                <a:latin typeface="微软雅黑" panose="020B0503020204020204" pitchFamily="34" charset="-122"/>
                <a:ea typeface="微软雅黑" panose="020B0503020204020204" pitchFamily="34" charset="-122"/>
              </a:rPr>
              <a:t>总影响因子</a:t>
            </a:r>
            <a:r>
              <a:rPr lang="zh-CN" altLang="en-US" sz="1200" dirty="0" smtClean="0">
                <a:solidFill>
                  <a:srgbClr val="000000"/>
                </a:solidFill>
                <a:latin typeface="微软雅黑" panose="020B0503020204020204" pitchFamily="34" charset="-122"/>
                <a:ea typeface="微软雅黑" panose="020B0503020204020204" pitchFamily="34" charset="-122"/>
              </a:rPr>
              <a:t>大于</a:t>
            </a:r>
            <a:r>
              <a:rPr lang="en-US" altLang="zh-CN" sz="1200" dirty="0" smtClean="0">
                <a:solidFill>
                  <a:srgbClr val="000000"/>
                </a:solidFill>
                <a:latin typeface="微软雅黑" panose="020B0503020204020204" pitchFamily="34" charset="-122"/>
                <a:ea typeface="微软雅黑" panose="020B0503020204020204" pitchFamily="34" charset="-122"/>
              </a:rPr>
              <a:t>150</a:t>
            </a:r>
            <a:r>
              <a:rPr lang="zh-CN" altLang="zh-CN" sz="1200" dirty="0" smtClean="0">
                <a:solidFill>
                  <a:srgbClr val="000000"/>
                </a:solidFill>
                <a:latin typeface="微软雅黑" panose="020B0503020204020204" pitchFamily="34" charset="-122"/>
                <a:ea typeface="微软雅黑" panose="020B0503020204020204" pitchFamily="34" charset="-122"/>
              </a:rPr>
              <a:t>，总引用次数</a:t>
            </a:r>
            <a:r>
              <a:rPr lang="zh-CN" altLang="en-US" sz="1200" dirty="0" smtClean="0">
                <a:solidFill>
                  <a:srgbClr val="000000"/>
                </a:solidFill>
                <a:latin typeface="微软雅黑" panose="020B0503020204020204" pitchFamily="34" charset="-122"/>
                <a:ea typeface="微软雅黑" panose="020B0503020204020204" pitchFamily="34" charset="-122"/>
              </a:rPr>
              <a:t>数百次。</a:t>
            </a:r>
            <a:r>
              <a:rPr lang="zh-CN" altLang="zh-CN" sz="1200" dirty="0" smtClean="0">
                <a:solidFill>
                  <a:srgbClr val="000000"/>
                </a:solidFill>
                <a:latin typeface="微软雅黑" panose="020B0503020204020204" pitchFamily="34" charset="-122"/>
                <a:ea typeface="微软雅黑" panose="020B0503020204020204" pitchFamily="34" charset="-122"/>
              </a:rPr>
              <a:t>主编专著</a:t>
            </a:r>
            <a:r>
              <a:rPr lang="en-US" altLang="zh-CN" sz="1200" dirty="0" smtClean="0">
                <a:solidFill>
                  <a:srgbClr val="000000"/>
                </a:solidFill>
                <a:latin typeface="微软雅黑" panose="020B0503020204020204" pitchFamily="34" charset="-122"/>
                <a:ea typeface="微软雅黑" panose="020B0503020204020204" pitchFamily="34" charset="-122"/>
              </a:rPr>
              <a:t>6</a:t>
            </a:r>
            <a:r>
              <a:rPr lang="zh-CN" altLang="zh-CN" sz="1200" dirty="0" smtClean="0">
                <a:solidFill>
                  <a:srgbClr val="000000"/>
                </a:solidFill>
                <a:latin typeface="微软雅黑" panose="020B0503020204020204" pitchFamily="34" charset="-122"/>
                <a:ea typeface="微软雅黑" panose="020B0503020204020204" pitchFamily="34" charset="-122"/>
              </a:rPr>
              <a:t>部、副主编1部</a:t>
            </a:r>
            <a:r>
              <a:rPr lang="zh-CN" altLang="en-US" sz="1200" dirty="0" smtClean="0">
                <a:solidFill>
                  <a:srgbClr val="000000"/>
                </a:solidFill>
                <a:latin typeface="微软雅黑" panose="020B0503020204020204" pitchFamily="34" charset="-122"/>
                <a:ea typeface="微软雅黑" panose="020B0503020204020204" pitchFamily="34" charset="-122"/>
              </a:rPr>
              <a:t>。已培养多名优秀博后、博士、硕士研究生。获得国家卫计委突出贡献中青年专家、广东</a:t>
            </a:r>
            <a:r>
              <a:rPr lang="en-US" altLang="zh-CN" sz="1200" dirty="0" smtClean="0">
                <a:solidFill>
                  <a:srgbClr val="000000"/>
                </a:solidFill>
                <a:latin typeface="微软雅黑" panose="020B0503020204020204" pitchFamily="34" charset="-122"/>
                <a:ea typeface="微软雅黑" panose="020B0503020204020204" pitchFamily="34" charset="-122"/>
              </a:rPr>
              <a:t>/</a:t>
            </a:r>
            <a:r>
              <a:rPr lang="zh-CN" altLang="en-US" sz="1200" dirty="0" smtClean="0">
                <a:solidFill>
                  <a:srgbClr val="000000"/>
                </a:solidFill>
                <a:latin typeface="微软雅黑" panose="020B0503020204020204" pitchFamily="34" charset="-122"/>
                <a:ea typeface="微软雅黑" panose="020B0503020204020204" pitchFamily="34" charset="-122"/>
              </a:rPr>
              <a:t>西藏组团式援藏首席专家、广东省医学领军人才暨杰出青年医学人才。</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sz="1200" dirty="0" smtClean="0">
                <a:solidFill>
                  <a:srgbClr val="000000"/>
                </a:solidFill>
                <a:latin typeface="微软雅黑" panose="020B0503020204020204" pitchFamily="34" charset="-122"/>
                <a:ea typeface="微软雅黑" panose="020B0503020204020204" pitchFamily="34" charset="-122"/>
              </a:rPr>
              <a:t>先后</a:t>
            </a:r>
            <a:r>
              <a:rPr lang="zh-CN" altLang="zh-CN" sz="1200" dirty="0" smtClean="0">
                <a:solidFill>
                  <a:srgbClr val="000000"/>
                </a:solidFill>
                <a:latin typeface="微软雅黑" panose="020B0503020204020204" pitchFamily="34" charset="-122"/>
                <a:ea typeface="微软雅黑" panose="020B0503020204020204" pitchFamily="34" charset="-122"/>
              </a:rPr>
              <a:t>主持国家自然</a:t>
            </a:r>
            <a:r>
              <a:rPr lang="zh-CN" altLang="en-US" sz="1200" dirty="0" smtClean="0">
                <a:solidFill>
                  <a:srgbClr val="000000"/>
                </a:solidFill>
                <a:latin typeface="微软雅黑" panose="020B0503020204020204" pitchFamily="34" charset="-122"/>
                <a:ea typeface="微软雅黑" panose="020B0503020204020204" pitchFamily="34" charset="-122"/>
              </a:rPr>
              <a:t>科学基金项目</a:t>
            </a:r>
            <a:r>
              <a:rPr lang="en-US" altLang="zh-CN" sz="1200" dirty="0" smtClean="0">
                <a:solidFill>
                  <a:srgbClr val="000000"/>
                </a:solidFill>
                <a:latin typeface="微软雅黑" panose="020B0503020204020204" pitchFamily="34" charset="-122"/>
                <a:ea typeface="微软雅黑" panose="020B0503020204020204" pitchFamily="34" charset="-122"/>
              </a:rPr>
              <a:t>6</a:t>
            </a:r>
            <a:r>
              <a:rPr lang="zh-CN" altLang="zh-CN" sz="1200" dirty="0" smtClean="0">
                <a:solidFill>
                  <a:srgbClr val="000000"/>
                </a:solidFill>
                <a:latin typeface="微软雅黑" panose="020B0503020204020204" pitchFamily="34" charset="-122"/>
                <a:ea typeface="微软雅黑" panose="020B0503020204020204" pitchFamily="34" charset="-122"/>
              </a:rPr>
              <a:t>项、国家重点研发计划</a:t>
            </a:r>
            <a:r>
              <a:rPr lang="en-US" altLang="zh-CN" sz="1200" dirty="0" smtClean="0">
                <a:solidFill>
                  <a:srgbClr val="000000"/>
                </a:solidFill>
                <a:latin typeface="微软雅黑" panose="020B0503020204020204" pitchFamily="34" charset="-122"/>
                <a:ea typeface="微软雅黑" panose="020B0503020204020204" pitchFamily="34" charset="-122"/>
              </a:rPr>
              <a:t>1</a:t>
            </a:r>
            <a:r>
              <a:rPr lang="zh-CN" altLang="en-US" sz="1200" dirty="0" smtClean="0">
                <a:solidFill>
                  <a:srgbClr val="000000"/>
                </a:solidFill>
                <a:latin typeface="微软雅黑" panose="020B0503020204020204" pitchFamily="34" charset="-122"/>
                <a:ea typeface="微软雅黑" panose="020B0503020204020204" pitchFamily="34" charset="-122"/>
              </a:rPr>
              <a:t>项、</a:t>
            </a:r>
            <a:r>
              <a:rPr lang="zh-CN" altLang="zh-CN" sz="1200" dirty="0" smtClean="0">
                <a:solidFill>
                  <a:srgbClr val="000000"/>
                </a:solidFill>
                <a:latin typeface="微软雅黑" panose="020B0503020204020204" pitchFamily="34" charset="-122"/>
                <a:ea typeface="微软雅黑" panose="020B0503020204020204" pitchFamily="34" charset="-122"/>
              </a:rPr>
              <a:t>省自然及省科委攻关项目等</a:t>
            </a:r>
            <a:r>
              <a:rPr lang="en-US" altLang="zh-CN" sz="1200" dirty="0" smtClean="0">
                <a:solidFill>
                  <a:srgbClr val="000000"/>
                </a:solidFill>
                <a:latin typeface="微软雅黑" panose="020B0503020204020204" pitchFamily="34" charset="-122"/>
                <a:ea typeface="微软雅黑" panose="020B0503020204020204" pitchFamily="34" charset="-122"/>
              </a:rPr>
              <a:t>10</a:t>
            </a:r>
            <a:r>
              <a:rPr lang="zh-CN" altLang="en-US" sz="1200" dirty="0" smtClean="0">
                <a:solidFill>
                  <a:srgbClr val="000000"/>
                </a:solidFill>
                <a:latin typeface="微软雅黑" panose="020B0503020204020204" pitchFamily="34" charset="-122"/>
                <a:ea typeface="微软雅黑" panose="020B0503020204020204" pitchFamily="34" charset="-122"/>
              </a:rPr>
              <a:t>余项，总经费超</a:t>
            </a:r>
            <a:r>
              <a:rPr lang="en-US" altLang="zh-CN" sz="1200" dirty="0" smtClean="0">
                <a:solidFill>
                  <a:srgbClr val="000000"/>
                </a:solidFill>
                <a:latin typeface="微软雅黑" panose="020B0503020204020204" pitchFamily="34" charset="-122"/>
                <a:ea typeface="微软雅黑" panose="020B0503020204020204" pitchFamily="34" charset="-122"/>
              </a:rPr>
              <a:t>1000</a:t>
            </a:r>
            <a:r>
              <a:rPr lang="zh-CN" altLang="en-US" sz="1200" dirty="0" smtClean="0">
                <a:solidFill>
                  <a:srgbClr val="000000"/>
                </a:solidFill>
                <a:latin typeface="微软雅黑" panose="020B0503020204020204" pitchFamily="34" charset="-122"/>
                <a:ea typeface="微软雅黑" panose="020B0503020204020204" pitchFamily="34" charset="-122"/>
              </a:rPr>
              <a:t>万。</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20000"/>
              </a:lnSpc>
              <a:spcBef>
                <a:spcPts val="600"/>
              </a:spcBef>
              <a:defRPr/>
            </a:pPr>
            <a:endParaRPr lang="en-US" altLang="zh-CN" sz="1200" b="1" dirty="0">
              <a:solidFill>
                <a:prstClr val="black"/>
              </a:solidFill>
              <a:latin typeface="微软雅黑" panose="020B0503020204020204" pitchFamily="34" charset="-122"/>
              <a:ea typeface="微软雅黑" panose="020B0503020204020204" pitchFamily="34" charset="-122"/>
            </a:endParaRPr>
          </a:p>
          <a:p>
            <a:pPr lvl="0"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673569" y="0"/>
            <a:ext cx="3579812" cy="430374"/>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noProof="0" dirty="0" smtClean="0">
                <a:solidFill>
                  <a:srgbClr val="FFFFFF"/>
                </a:solidFill>
                <a:latin typeface="微软雅黑" panose="020B0503020204020204" pitchFamily="34" charset="-122"/>
                <a:ea typeface="微软雅黑" panose="020B0503020204020204" pitchFamily="34" charset="-122"/>
              </a:rPr>
              <a:t>李欣</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3441125" y="104160"/>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主任医师、教授</a:t>
            </a: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，博士生导师</a:t>
            </a: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21" name="文本框 17"/>
          <p:cNvSpPr txBox="1">
            <a:spLocks noChangeArrowheads="1"/>
          </p:cNvSpPr>
          <p:nvPr/>
        </p:nvSpPr>
        <p:spPr bwMode="auto">
          <a:xfrm>
            <a:off x="2808288" y="1300163"/>
            <a:ext cx="3187910" cy="30670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类型</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7422" name="图片 24"/>
          <p:cNvPicPr>
            <a:picLocks noChangeAspect="1"/>
          </p:cNvPicPr>
          <p:nvPr/>
        </p:nvPicPr>
        <p:blipFill>
          <a:blip r:embed="rId2" cstate="print"/>
          <a:srcRect t="3896" r="91544" b="3088"/>
          <a:stretch>
            <a:fillRect/>
          </a:stretch>
        </p:blipFill>
        <p:spPr bwMode="auto">
          <a:xfrm>
            <a:off x="2553160" y="2692130"/>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821114" y="2703638"/>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6731000"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7011988"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6" name="文本框 12"/>
          <p:cNvSpPr txBox="1">
            <a:spLocks noChangeArrowheads="1"/>
          </p:cNvSpPr>
          <p:nvPr/>
        </p:nvSpPr>
        <p:spPr bwMode="auto">
          <a:xfrm>
            <a:off x="385781" y="1684547"/>
            <a:ext cx="1550595" cy="2086725"/>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3600" dirty="0" smtClean="0">
                <a:solidFill>
                  <a:prstClr val="black"/>
                </a:solidFill>
                <a:latin typeface="微软雅黑" panose="020B0503020204020204" pitchFamily="34" charset="-122"/>
                <a:ea typeface="微软雅黑" panose="020B0503020204020204" pitchFamily="34" charset="-122"/>
              </a:rPr>
              <a:t>插  入导  师图  片</a:t>
            </a:r>
            <a:endParaRPr kumimoji="0" lang="en-US" altLang="zh-CN"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文本框 11"/>
          <p:cNvSpPr txBox="1">
            <a:spLocks noChangeArrowheads="1"/>
          </p:cNvSpPr>
          <p:nvPr/>
        </p:nvSpPr>
        <p:spPr bwMode="auto">
          <a:xfrm>
            <a:off x="2674379" y="3036993"/>
            <a:ext cx="3996716" cy="2677656"/>
          </a:xfrm>
          <a:prstGeom prst="rect">
            <a:avLst/>
          </a:prstGeom>
          <a:noFill/>
          <a:ln w="9525">
            <a:noFill/>
            <a:miter lim="800000"/>
          </a:ln>
        </p:spPr>
        <p:txBody>
          <a:bodyPr wrap="square">
            <a:spAutoFit/>
          </a:bodyPr>
          <a:lstStyle/>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1991.09-1996.06     </a:t>
            </a:r>
            <a:r>
              <a:rPr lang="zh-CN" altLang="en-US" sz="1200" dirty="0" smtClean="0">
                <a:solidFill>
                  <a:prstClr val="black"/>
                </a:solidFill>
                <a:latin typeface="微软雅黑" panose="020B0503020204020204" pitchFamily="34" charset="-122"/>
                <a:ea typeface="微软雅黑" panose="020B0503020204020204" pitchFamily="34" charset="-122"/>
              </a:rPr>
              <a:t>济宁医学院       学士</a:t>
            </a:r>
            <a:endParaRPr lang="en-US" altLang="zh-CN" sz="1200" dirty="0">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2000.09-2003.06     </a:t>
            </a:r>
            <a:r>
              <a:rPr lang="zh-CN" altLang="en-US" sz="1200" dirty="0" smtClean="0">
                <a:solidFill>
                  <a:prstClr val="black"/>
                </a:solidFill>
                <a:latin typeface="微软雅黑" panose="020B0503020204020204" pitchFamily="34" charset="-122"/>
                <a:ea typeface="微软雅黑" panose="020B0503020204020204" pitchFamily="34" charset="-122"/>
              </a:rPr>
              <a:t>中山大学       硕士</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2005.09-2008.06     </a:t>
            </a:r>
            <a:r>
              <a:rPr lang="zh-CN" altLang="en-US" sz="1200" dirty="0" smtClean="0">
                <a:solidFill>
                  <a:prstClr val="black"/>
                </a:solidFill>
                <a:latin typeface="微软雅黑" panose="020B0503020204020204" pitchFamily="34" charset="-122"/>
                <a:ea typeface="微软雅黑" panose="020B0503020204020204" pitchFamily="34" charset="-122"/>
              </a:rPr>
              <a:t>中山大学       博士</a:t>
            </a:r>
            <a:endParaRPr lang="en-US" altLang="zh-CN" sz="1200" dirty="0" smtClean="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2003.07-2015.06</a:t>
            </a:r>
            <a:r>
              <a:rPr lang="zh-CN" altLang="en-US" sz="1200" dirty="0" smtClean="0">
                <a:solidFill>
                  <a:prstClr val="black"/>
                </a:solidFill>
                <a:latin typeface="微软雅黑" panose="020B0503020204020204" pitchFamily="34" charset="-122"/>
                <a:ea typeface="微软雅黑" panose="020B0503020204020204" pitchFamily="34" charset="-122"/>
              </a:rPr>
              <a:t>     中山大学附属第一医院        住院医师、主治医师副主任医师、主任医师</a:t>
            </a:r>
            <a:endParaRPr lang="en-US" altLang="zh-CN" sz="1200" dirty="0" smtClean="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2015.07-</a:t>
            </a:r>
            <a:r>
              <a:rPr lang="zh-CN" altLang="en-US" sz="1200" dirty="0" smtClean="0">
                <a:solidFill>
                  <a:prstClr val="black"/>
                </a:solidFill>
                <a:latin typeface="微软雅黑" panose="020B0503020204020204" pitchFamily="34" charset="-122"/>
                <a:ea typeface="微软雅黑" panose="020B0503020204020204" pitchFamily="34" charset="-122"/>
              </a:rPr>
              <a:t>至今   广东省人民医院急诊科主任，急危重病医学部副主任</a:t>
            </a:r>
            <a:endParaRPr lang="en-US" altLang="zh-CN" sz="1200" dirty="0" smtClean="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2018.09-</a:t>
            </a:r>
            <a:r>
              <a:rPr lang="zh-CN" altLang="en-US" sz="1200" dirty="0" smtClean="0">
                <a:solidFill>
                  <a:prstClr val="black"/>
                </a:solidFill>
                <a:latin typeface="微软雅黑" panose="020B0503020204020204" pitchFamily="34" charset="-122"/>
                <a:ea typeface="微软雅黑" panose="020B0503020204020204" pitchFamily="34" charset="-122"/>
              </a:rPr>
              <a:t>至今     广东省人民医院副院长</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srcRect t="3896" r="91544" b="3088"/>
          <a:stretch>
            <a:fillRect/>
          </a:stretch>
        </p:blipFill>
        <p:spPr bwMode="auto">
          <a:xfrm>
            <a:off x="2596338" y="5391147"/>
            <a:ext cx="309562" cy="358775"/>
          </a:xfrm>
          <a:prstGeom prst="rect">
            <a:avLst/>
          </a:prstGeom>
          <a:noFill/>
          <a:ln w="9525">
            <a:noFill/>
            <a:miter lim="800000"/>
            <a:headEnd/>
            <a:tailEnd/>
          </a:ln>
        </p:spPr>
      </p:pic>
      <p:sp>
        <p:nvSpPr>
          <p:cNvPr id="27" name="文本框 25"/>
          <p:cNvSpPr txBox="1">
            <a:spLocks noChangeArrowheads="1"/>
          </p:cNvSpPr>
          <p:nvPr/>
        </p:nvSpPr>
        <p:spPr bwMode="auto">
          <a:xfrm>
            <a:off x="2846287" y="5420352"/>
            <a:ext cx="902811"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招生要求</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文本框 11"/>
          <p:cNvSpPr txBox="1">
            <a:spLocks noChangeArrowheads="1"/>
          </p:cNvSpPr>
          <p:nvPr/>
        </p:nvSpPr>
        <p:spPr bwMode="auto">
          <a:xfrm>
            <a:off x="2707941" y="5820820"/>
            <a:ext cx="3996716" cy="461665"/>
          </a:xfrm>
          <a:prstGeom prst="rect">
            <a:avLst/>
          </a:prstGeom>
          <a:noFill/>
          <a:ln w="9525">
            <a:noFill/>
            <a:miter lim="800000"/>
          </a:ln>
        </p:spPr>
        <p:txBody>
          <a:bodyPr wrap="square">
            <a:spAutoFit/>
          </a:bodyPr>
          <a:lstStyle/>
          <a:p>
            <a:pPr lvl="0" eaLnBrk="1" hangingPunct="1">
              <a:defRPr/>
            </a:pPr>
            <a:r>
              <a:rPr lang="zh-CN" altLang="en-US" sz="1200" dirty="0" smtClean="0">
                <a:solidFill>
                  <a:prstClr val="black"/>
                </a:solidFill>
                <a:latin typeface="微软雅黑" panose="020B0503020204020204" pitchFamily="34" charset="-122"/>
                <a:ea typeface="微软雅黑" panose="020B0503020204020204" pitchFamily="34" charset="-122"/>
              </a:rPr>
              <a:t>性格开朗，肯吃苦</a:t>
            </a:r>
            <a:r>
              <a:rPr lang="zh-CN" altLang="en-US" sz="1200" smtClean="0">
                <a:solidFill>
                  <a:prstClr val="black"/>
                </a:solidFill>
                <a:latin typeface="微软雅黑" panose="020B0503020204020204" pitchFamily="34" charset="-122"/>
                <a:ea typeface="微软雅黑" panose="020B0503020204020204" pitchFamily="34" charset="-122"/>
              </a:rPr>
              <a:t>，热爱本专业</a:t>
            </a:r>
            <a:r>
              <a:rPr lang="zh-CN" altLang="en-US" sz="1200" dirty="0" smtClean="0">
                <a:solidFill>
                  <a:prstClr val="black"/>
                </a:solidFill>
                <a:latin typeface="微软雅黑" panose="020B0503020204020204" pitchFamily="34" charset="-122"/>
                <a:ea typeface="微软雅黑" panose="020B0503020204020204" pitchFamily="34" charset="-122"/>
              </a:rPr>
              <a:t>，有钻研精神</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449513" y="404374"/>
            <a:ext cx="7061893" cy="954107"/>
          </a:xfrm>
          <a:prstGeom prst="rect">
            <a:avLst/>
          </a:prstGeom>
          <a:noFill/>
        </p:spPr>
        <p:txBody>
          <a:bodyPr wrap="square">
            <a:spAutoFit/>
          </a:bodyPr>
          <a:lstStyle/>
          <a:p>
            <a:pPr eaLnBrk="1" fontAlgn="auto" hangingPunct="1">
              <a:spcBef>
                <a:spcPts val="0"/>
              </a:spcBef>
              <a:spcAft>
                <a:spcPts val="0"/>
              </a:spcAft>
              <a:defRPr/>
            </a:pPr>
            <a:r>
              <a:rPr lang="zh-CN" altLang="en-US" sz="1400" b="1" spc="120" dirty="0" smtClean="0">
                <a:solidFill>
                  <a:srgbClr val="FFFFFF"/>
                </a:solidFill>
                <a:latin typeface="微软雅黑" panose="020B0503020204020204" pitchFamily="34" charset="-122"/>
                <a:ea typeface="微软雅黑" panose="020B0503020204020204" pitchFamily="34" charset="-122"/>
              </a:rPr>
              <a:t>广东省人民医院副院长，急诊科主任，急危重病医学部副主任</a:t>
            </a:r>
            <a:endParaRPr kumimoji="0" lang="en-US" altLang="zh-CN"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学术任职：</a:t>
            </a:r>
            <a:r>
              <a:rPr lang="zh-CN" altLang="en-US" sz="1400" b="1" spc="120" dirty="0" smtClean="0">
                <a:solidFill>
                  <a:srgbClr val="FFFFFF"/>
                </a:solidFill>
                <a:latin typeface="微软雅黑" panose="020B0503020204020204" pitchFamily="34" charset="-122"/>
                <a:ea typeface="微软雅黑" panose="020B0503020204020204" pitchFamily="34" charset="-122"/>
              </a:rPr>
              <a:t>中国医师协会急诊分会委员，中国医师协会急诊分会质控学组副主委，广东省医师协会急诊分会副主委，广东省医学会急诊分会常委</a:t>
            </a:r>
            <a:endParaRPr lang="en-US" altLang="zh-CN" sz="1400" b="1" spc="120" dirty="0" smtClean="0">
              <a:solidFill>
                <a:srgbClr val="FFFFFF"/>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文本框 13"/>
          <p:cNvSpPr txBox="1">
            <a:spLocks noChangeArrowheads="1"/>
          </p:cNvSpPr>
          <p:nvPr/>
        </p:nvSpPr>
        <p:spPr bwMode="auto">
          <a:xfrm>
            <a:off x="7382195" y="5247356"/>
            <a:ext cx="3428680" cy="313932"/>
          </a:xfrm>
          <a:prstGeom prst="rect">
            <a:avLst/>
          </a:prstGeom>
          <a:noFill/>
          <a:ln w="9525">
            <a:noFill/>
            <a:miter lim="800000"/>
          </a:ln>
        </p:spPr>
        <p:txBody>
          <a:bodyPr wrap="square">
            <a:spAutoFit/>
          </a:bodyPr>
          <a:lstStyle/>
          <a:p>
            <a:pPr lvl="0" eaLnBrk="1" hangingPunct="1">
              <a:lnSpc>
                <a:spcPct val="120000"/>
              </a:lnSpc>
              <a:spcBef>
                <a:spcPts val="600"/>
              </a:spcBef>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自由发挥，可放照片或其他文字</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28" name="图片 27" descr="微信图片_20210207091014.jpg"/>
          <p:cNvPicPr>
            <a:picLocks noChangeAspect="1"/>
          </p:cNvPicPr>
          <p:nvPr/>
        </p:nvPicPr>
        <p:blipFill>
          <a:blip r:embed="rId4" cstate="print"/>
          <a:stretch>
            <a:fillRect/>
          </a:stretch>
        </p:blipFill>
        <p:spPr>
          <a:xfrm>
            <a:off x="268448" y="1359017"/>
            <a:ext cx="2013357" cy="2625754"/>
          </a:xfrm>
          <a:prstGeom prst="rect">
            <a:avLst/>
          </a:prstGeom>
        </p:spPr>
      </p:pic>
      <p:pic>
        <p:nvPicPr>
          <p:cNvPr id="33" name="图片 32" descr="微信图片_20200507100339.jpg"/>
          <p:cNvPicPr>
            <a:picLocks noChangeAspect="1"/>
          </p:cNvPicPr>
          <p:nvPr/>
        </p:nvPicPr>
        <p:blipFill>
          <a:blip r:embed="rId5" cstate="print"/>
          <a:stretch>
            <a:fillRect/>
          </a:stretch>
        </p:blipFill>
        <p:spPr>
          <a:xfrm>
            <a:off x="7432648" y="4585282"/>
            <a:ext cx="3187814" cy="1974909"/>
          </a:xfrm>
          <a:prstGeom prst="rect">
            <a:avLst/>
          </a:prstGeom>
        </p:spPr>
      </p:pic>
      <p:sp>
        <p:nvSpPr>
          <p:cNvPr id="2" name="文本框 21"/>
          <p:cNvSpPr txBox="1">
            <a:spLocks noChangeArrowheads="1"/>
          </p:cNvSpPr>
          <p:nvPr/>
        </p:nvSpPr>
        <p:spPr bwMode="auto">
          <a:xfrm>
            <a:off x="594519" y="17633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p>
          <a:p>
            <a:pPr lvl="0" eaLnBrk="1" hangingPunct="1">
              <a:lnSpc>
                <a:spcPct val="120000"/>
              </a:lnSpc>
              <a:defRPr/>
            </a:pPr>
            <a:r>
              <a:rPr lang="zh-CN" altLang="en-US" sz="1200" b="1" dirty="0" smtClean="0">
                <a:solidFill>
                  <a:srgbClr val="FFFFFF"/>
                </a:solidFill>
                <a:latin typeface="微软雅黑" panose="020B0503020204020204" pitchFamily="34" charset="-122"/>
                <a:ea typeface="微软雅黑" panose="020B0503020204020204" pitchFamily="34" charset="-122"/>
              </a:rPr>
              <a:t>附属广东省人民医院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5244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2838" y="1588"/>
            <a:ext cx="8243888"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8435" name="图片 7"/>
          <p:cNvPicPr>
            <a:picLocks noChangeAspect="1"/>
          </p:cNvPicPr>
          <p:nvPr/>
        </p:nvPicPr>
        <p:blipFill>
          <a:blip r:embed="rId3"/>
          <a:srcRect t="3896" r="91544" b="3088"/>
          <a:stretch>
            <a:fillRect/>
          </a:stretch>
        </p:blipFill>
        <p:spPr>
          <a:xfrm>
            <a:off x="2525713" y="1274763"/>
            <a:ext cx="309562" cy="358775"/>
          </a:xfrm>
          <a:prstGeom prst="rect">
            <a:avLst/>
          </a:prstGeom>
          <a:solidFill>
            <a:srgbClr val="F18D00"/>
          </a:solidFill>
          <a:ln w="9525">
            <a:noFill/>
          </a:ln>
        </p:spPr>
      </p:pic>
      <p:sp>
        <p:nvSpPr>
          <p:cNvPr id="18436" name="文本框 11"/>
          <p:cNvSpPr txBox="1"/>
          <p:nvPr/>
        </p:nvSpPr>
        <p:spPr>
          <a:xfrm>
            <a:off x="2646363" y="1635125"/>
            <a:ext cx="3573462" cy="534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200" dirty="0">
                <a:solidFill>
                  <a:srgbClr val="000000"/>
                </a:solidFill>
                <a:latin typeface="微软雅黑" panose="020B0503020204020204" pitchFamily="34" charset="-122"/>
                <a:ea typeface="微软雅黑" panose="020B0503020204020204" pitchFamily="34" charset="-122"/>
              </a:rPr>
              <a:t>学术博士：生物医学工程专业</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zh-CN" altLang="en-US" sz="1200" dirty="0">
                <a:solidFill>
                  <a:srgbClr val="FF0000"/>
                </a:solidFill>
                <a:latin typeface="微软雅黑" panose="020B0503020204020204" pitchFamily="34" charset="-122"/>
                <a:ea typeface="微软雅黑" panose="020B0503020204020204" pitchFamily="34" charset="-122"/>
              </a:rPr>
              <a:t>学术硕士：</a:t>
            </a:r>
            <a:r>
              <a:rPr lang="zh-CN" altLang="en-US" sz="1200" dirty="0" smtClean="0">
                <a:solidFill>
                  <a:srgbClr val="FF0000"/>
                </a:solidFill>
                <a:latin typeface="微软雅黑" panose="020B0503020204020204" pitchFamily="34" charset="-122"/>
                <a:ea typeface="微软雅黑" panose="020B0503020204020204" pitchFamily="34" charset="-122"/>
              </a:rPr>
              <a:t>临床医学</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8437" name="文本框 12"/>
          <p:cNvSpPr txBox="1"/>
          <p:nvPr/>
        </p:nvSpPr>
        <p:spPr>
          <a:xfrm>
            <a:off x="239713" y="4097338"/>
            <a:ext cx="2455862" cy="1181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Tel: (020) 13580569099</a:t>
            </a: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Email:</a:t>
            </a: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shenhong2010168@163.com</a:t>
            </a:r>
          </a:p>
          <a:p>
            <a:pPr marL="0" lvl="0" indent="0" eaLnBrk="1" hangingPunct="1">
              <a:lnSpc>
                <a:spcPct val="120000"/>
              </a:lnSpc>
              <a:spcBef>
                <a:spcPct val="0"/>
              </a:spcBef>
              <a:buFontTx/>
              <a:buNone/>
            </a:pP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8438" name="文本框 13"/>
          <p:cNvSpPr txBox="1"/>
          <p:nvPr/>
        </p:nvSpPr>
        <p:spPr>
          <a:xfrm>
            <a:off x="6846888" y="1600200"/>
            <a:ext cx="4505325" cy="2457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ts val="600"/>
              </a:spcBef>
              <a:buFontTx/>
              <a:buNone/>
            </a:pPr>
            <a:r>
              <a:rPr lang="zh-CN" altLang="en-US" sz="1200" b="1" dirty="0">
                <a:solidFill>
                  <a:srgbClr val="000000"/>
                </a:solidFill>
                <a:latin typeface="微软雅黑" panose="020B0503020204020204" pitchFamily="34" charset="-122"/>
                <a:ea typeface="微软雅黑" panose="020B0503020204020204" pitchFamily="34" charset="-122"/>
              </a:rPr>
              <a:t>研究方向： </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肿瘤及感染病理学； </a:t>
            </a:r>
            <a:r>
              <a:rPr lang="en-US" altLang="zh-CN" sz="1200" dirty="0">
                <a:solidFill>
                  <a:srgbClr val="000000"/>
                </a:solidFill>
                <a:latin typeface="微软雅黑" panose="020B0503020204020204" pitchFamily="34" charset="-122"/>
                <a:ea typeface="微软雅黑" panose="020B0503020204020204" pitchFamily="34" charset="-122"/>
                <a:sym typeface="+mn-ea"/>
              </a:rPr>
              <a:t>2.</a:t>
            </a:r>
            <a:r>
              <a:rPr lang="zh-CN" altLang="en-US" sz="1200" dirty="0">
                <a:solidFill>
                  <a:srgbClr val="000000"/>
                </a:solidFill>
                <a:latin typeface="微软雅黑" panose="020B0503020204020204" pitchFamily="34" charset="-122"/>
                <a:ea typeface="微软雅黑" panose="020B0503020204020204" pitchFamily="34" charset="-122"/>
                <a:sym typeface="+mn-ea"/>
              </a:rPr>
              <a:t>损伤修复与组织工程；                       </a:t>
            </a:r>
            <a:r>
              <a:rPr lang="en-US" altLang="zh-CN" sz="1200" dirty="0">
                <a:solidFill>
                  <a:srgbClr val="000000"/>
                </a:solidFill>
                <a:latin typeface="微软雅黑" panose="020B0503020204020204" pitchFamily="34" charset="-122"/>
                <a:ea typeface="微软雅黑" panose="020B0503020204020204" pitchFamily="34" charset="-122"/>
              </a:rPr>
              <a:t>3.</a:t>
            </a:r>
            <a:r>
              <a:rPr lang="zh-CN" altLang="en-US" sz="1200" dirty="0">
                <a:solidFill>
                  <a:srgbClr val="000000"/>
                </a:solidFill>
                <a:latin typeface="微软雅黑" panose="020B0503020204020204" pitchFamily="34" charset="-122"/>
                <a:ea typeface="微软雅黑" panose="020B0503020204020204" pitchFamily="34" charset="-122"/>
              </a:rPr>
              <a:t>生物体视学、定量病理学及医学诊断试验评价；</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ts val="600"/>
              </a:spcBef>
              <a:buFontTx/>
              <a:buNone/>
            </a:pPr>
            <a:r>
              <a:rPr lang="zh-CN" altLang="en-US" sz="1200" b="1" dirty="0">
                <a:solidFill>
                  <a:srgbClr val="000000"/>
                </a:solidFill>
                <a:latin typeface="微软雅黑" panose="020B0503020204020204" pitchFamily="34" charset="-122"/>
                <a:ea typeface="微软雅黑" panose="020B0503020204020204" pitchFamily="34" charset="-122"/>
              </a:rPr>
              <a:t>学术成绩：</a:t>
            </a:r>
            <a:r>
              <a:rPr lang="zh-CN" altLang="en-US" sz="1200" dirty="0">
                <a:solidFill>
                  <a:srgbClr val="000000"/>
                </a:solidFill>
                <a:latin typeface="微软雅黑" panose="020B0503020204020204" pitchFamily="34" charset="-122"/>
                <a:ea typeface="微软雅黑" panose="020B0503020204020204" pitchFamily="34" charset="-122"/>
              </a:rPr>
              <a:t>发表论文</a:t>
            </a:r>
            <a:r>
              <a:rPr lang="en-US" altLang="zh-CN" sz="1200" dirty="0">
                <a:solidFill>
                  <a:srgbClr val="000000"/>
                </a:solidFill>
                <a:latin typeface="微软雅黑" panose="020B0503020204020204" pitchFamily="34" charset="-122"/>
                <a:ea typeface="微软雅黑" panose="020B0503020204020204" pitchFamily="34" charset="-122"/>
              </a:rPr>
              <a:t>300</a:t>
            </a:r>
            <a:r>
              <a:rPr lang="zh-CN" altLang="en-US" sz="1200" dirty="0">
                <a:solidFill>
                  <a:srgbClr val="000000"/>
                </a:solidFill>
                <a:latin typeface="微软雅黑" panose="020B0503020204020204" pitchFamily="34" charset="-122"/>
                <a:ea typeface="微软雅黑" panose="020B0503020204020204" pitchFamily="34" charset="-122"/>
              </a:rPr>
              <a:t>余篇（含</a:t>
            </a:r>
            <a:r>
              <a:rPr lang="en-US" altLang="zh-CN" sz="1200" dirty="0">
                <a:solidFill>
                  <a:srgbClr val="000000"/>
                </a:solidFill>
                <a:latin typeface="微软雅黑" panose="020B0503020204020204" pitchFamily="34" charset="-122"/>
                <a:ea typeface="微软雅黑" panose="020B0503020204020204" pitchFamily="34" charset="-122"/>
              </a:rPr>
              <a:t>SCI</a:t>
            </a:r>
            <a:r>
              <a:rPr lang="zh-CN" altLang="en-US" sz="1200" dirty="0">
                <a:solidFill>
                  <a:srgbClr val="000000"/>
                </a:solidFill>
                <a:latin typeface="微软雅黑" panose="020B0503020204020204" pitchFamily="34" charset="-122"/>
                <a:ea typeface="微软雅黑" panose="020B0503020204020204" pitchFamily="34" charset="-122"/>
              </a:rPr>
              <a:t>论文</a:t>
            </a:r>
            <a:r>
              <a:rPr lang="en-US" altLang="zh-CN" sz="1200" dirty="0">
                <a:solidFill>
                  <a:srgbClr val="000000"/>
                </a:solidFill>
                <a:latin typeface="微软雅黑" panose="020B0503020204020204" pitchFamily="34" charset="-122"/>
                <a:ea typeface="微软雅黑" panose="020B0503020204020204" pitchFamily="34" charset="-122"/>
              </a:rPr>
              <a:t>50</a:t>
            </a:r>
            <a:r>
              <a:rPr lang="zh-CN" altLang="en-US" sz="1200" dirty="0">
                <a:solidFill>
                  <a:srgbClr val="000000"/>
                </a:solidFill>
                <a:latin typeface="微软雅黑" panose="020B0503020204020204" pitchFamily="34" charset="-122"/>
                <a:ea typeface="微软雅黑" panose="020B0503020204020204" pitchFamily="34" charset="-122"/>
              </a:rPr>
              <a:t>余篇），</a:t>
            </a:r>
            <a:r>
              <a:rPr lang="en-US" altLang="zh-CN" sz="1200" dirty="0">
                <a:solidFill>
                  <a:srgbClr val="000000"/>
                </a:solidFill>
                <a:latin typeface="微软雅黑" panose="020B0503020204020204" pitchFamily="34" charset="-122"/>
                <a:ea typeface="微软雅黑" panose="020B0503020204020204" pitchFamily="34" charset="-122"/>
                <a:sym typeface="+mn-ea"/>
              </a:rPr>
              <a:t>1</a:t>
            </a:r>
            <a:r>
              <a:rPr lang="zh-CN" altLang="en-US" sz="1200" dirty="0">
                <a:solidFill>
                  <a:srgbClr val="000000"/>
                </a:solidFill>
                <a:latin typeface="微软雅黑" panose="020B0503020204020204" pitchFamily="34" charset="-122"/>
                <a:ea typeface="微软雅黑" panose="020B0503020204020204" pitchFamily="34" charset="-122"/>
                <a:sym typeface="+mn-ea"/>
              </a:rPr>
              <a:t>篇论文</a:t>
            </a:r>
            <a:r>
              <a:rPr lang="zh-CN" altLang="en-US" sz="1200" dirty="0">
                <a:solidFill>
                  <a:srgbClr val="000000"/>
                </a:solidFill>
                <a:latin typeface="微软雅黑" panose="020B0503020204020204" pitchFamily="34" charset="-122"/>
                <a:ea typeface="微软雅黑" panose="020B0503020204020204" pitchFamily="34" charset="-122"/>
              </a:rPr>
              <a:t>被科技部信息所评为首届中国百篇国内最具影响优秀学术论文。授权发明专利</a:t>
            </a: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项，实用新型专利</a:t>
            </a:r>
            <a:r>
              <a:rPr lang="en-US" altLang="zh-CN" sz="1200" dirty="0">
                <a:solidFill>
                  <a:srgbClr val="000000"/>
                </a:solidFill>
                <a:latin typeface="微软雅黑" panose="020B0503020204020204" pitchFamily="34" charset="-122"/>
                <a:ea typeface="微软雅黑" panose="020B0503020204020204" pitchFamily="34" charset="-122"/>
              </a:rPr>
              <a:t>3</a:t>
            </a:r>
            <a:r>
              <a:rPr lang="zh-CN" altLang="en-US" sz="1200" dirty="0">
                <a:solidFill>
                  <a:srgbClr val="000000"/>
                </a:solidFill>
                <a:latin typeface="微软雅黑" panose="020B0503020204020204" pitchFamily="34" charset="-122"/>
                <a:ea typeface="微软雅黑" panose="020B0503020204020204" pitchFamily="34" charset="-122"/>
              </a:rPr>
              <a:t>项。著</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实用生物体视学技术</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，共同主编</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病理学</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教材</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部。培养博士和硕士多位。</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ts val="600"/>
              </a:spcBef>
              <a:buFontTx/>
              <a:buNone/>
            </a:pPr>
            <a:r>
              <a:rPr lang="zh-CN" altLang="en-US" sz="1200" b="1" dirty="0">
                <a:solidFill>
                  <a:srgbClr val="000000"/>
                </a:solidFill>
                <a:latin typeface="微软雅黑" panose="020B0503020204020204" pitchFamily="34" charset="-122"/>
                <a:ea typeface="微软雅黑" panose="020B0503020204020204" pitchFamily="34" charset="-122"/>
              </a:rPr>
              <a:t>研究资助：</a:t>
            </a:r>
            <a:r>
              <a:rPr lang="zh-CN" altLang="en-US" sz="1200" dirty="0">
                <a:solidFill>
                  <a:srgbClr val="000000"/>
                </a:solidFill>
                <a:latin typeface="微软雅黑" panose="020B0503020204020204" pitchFamily="34" charset="-122"/>
                <a:ea typeface="微软雅黑" panose="020B0503020204020204" pitchFamily="34" charset="-122"/>
              </a:rPr>
              <a:t>作为项目负责人获得</a:t>
            </a:r>
            <a:r>
              <a:rPr lang="en-US" altLang="zh-CN" sz="1200" dirty="0">
                <a:solidFill>
                  <a:srgbClr val="000000"/>
                </a:solidFill>
                <a:latin typeface="微软雅黑" panose="020B0503020204020204" pitchFamily="34" charset="-122"/>
                <a:ea typeface="微软雅黑" panose="020B0503020204020204" pitchFamily="34" charset="-122"/>
              </a:rPr>
              <a:t>7</a:t>
            </a:r>
            <a:r>
              <a:rPr lang="zh-CN" altLang="en-US" sz="1200" dirty="0">
                <a:solidFill>
                  <a:srgbClr val="000000"/>
                </a:solidFill>
                <a:latin typeface="微软雅黑" panose="020B0503020204020204" pitchFamily="34" charset="-122"/>
                <a:ea typeface="微软雅黑" panose="020B0503020204020204" pitchFamily="34" charset="-122"/>
              </a:rPr>
              <a:t>项国家自然科学基金项目资助，此外获得军队医药科研项目、广东省科技计划项目、广东省自然科学基金项目、广州市科技计划攻关项目、广东省卫生厅重点项目、广东省医药科研项目和教育部博士点项目等的资助。</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mn-lt"/>
              <a:ea typeface="+mn-ea"/>
              <a:cs typeface="+mn-cs"/>
            </a:endParaRPr>
          </a:p>
        </p:txBody>
      </p:sp>
      <p:sp>
        <p:nvSpPr>
          <p:cNvPr id="22" name="文本框 21"/>
          <p:cNvSpPr txBox="1"/>
          <p:nvPr/>
        </p:nvSpPr>
        <p:spPr>
          <a:xfrm>
            <a:off x="2640013" y="76200"/>
            <a:ext cx="7986713" cy="460375"/>
          </a:xfrm>
          <a:prstGeom prst="rect">
            <a:avLst/>
          </a:prstGeom>
          <a:noFill/>
        </p:spPr>
        <p:txBody>
          <a:bodyPr wrap="square">
            <a:spAutoFit/>
          </a:bodyPr>
          <a:lstStyle/>
          <a:p>
            <a:pPr marR="0" defTabSz="914400" eaLnBrk="1" hangingPunct="1">
              <a:lnSpc>
                <a:spcPct val="120000"/>
              </a:lnSpc>
              <a:buClrTx/>
              <a:buSzTx/>
              <a:buFontTx/>
              <a:defRPr/>
            </a:pPr>
            <a:r>
              <a:rPr kumimoji="0" lang="zh-CN" altLang="en-US" sz="2000" b="1" kern="1200" cap="none" spc="0" normalizeH="0" baseline="0" noProof="0" dirty="0">
                <a:solidFill>
                  <a:prstClr val="white"/>
                </a:solidFill>
                <a:latin typeface="微软雅黑" panose="020B0503020204020204" pitchFamily="34" charset="-122"/>
                <a:ea typeface="微软雅黑" panose="020B0503020204020204" pitchFamily="34" charset="-122"/>
                <a:cs typeface="+mn-cs"/>
              </a:rPr>
              <a:t>申 洪   </a:t>
            </a:r>
            <a:r>
              <a:rPr kumimoji="0" lang="zh-CN" altLang="en-US" sz="1400" b="1" kern="1200" cap="none" spc="120" normalizeH="0" baseline="0" noProof="0" dirty="0">
                <a:solidFill>
                  <a:prstClr val="white"/>
                </a:solidFill>
                <a:latin typeface="微软雅黑" panose="020B0503020204020204" pitchFamily="34" charset="-122"/>
                <a:ea typeface="微软雅黑" panose="020B0503020204020204" pitchFamily="34" charset="-122"/>
                <a:cs typeface="+mn-cs"/>
              </a:rPr>
              <a:t>教授（二级）、主任医师、博士生（硕士生）导师，国务院政府特殊津贴专家</a:t>
            </a:r>
            <a:endParaRPr kumimoji="0" lang="en-US" altLang="zh-CN" sz="2000" b="1" kern="1200" cap="none" spc="0" normalizeH="0" baseline="0" noProof="0" dirty="0">
              <a:solidFill>
                <a:prstClr val="white"/>
              </a:solidFill>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2640013" y="458788"/>
            <a:ext cx="7794625" cy="573405"/>
          </a:xfrm>
          <a:prstGeom prst="rect">
            <a:avLst/>
          </a:prstGeom>
          <a:noFill/>
        </p:spPr>
        <p:txBody>
          <a:bodyPr wrap="square">
            <a:spAutoFit/>
          </a:bodyPr>
          <a:lstStyle/>
          <a:p>
            <a:pPr marR="0" defTabSz="914400" eaLnBrk="1" hangingPunct="1">
              <a:lnSpc>
                <a:spcPts val="1880"/>
              </a:lnSpc>
              <a:buClrTx/>
              <a:buSzTx/>
              <a:buFontTx/>
              <a:defRPr/>
            </a:pPr>
            <a:r>
              <a:rPr kumimoji="0" lang="zh-CN" altLang="en-US" sz="1400" b="1" kern="1200" cap="none" spc="120" normalizeH="0" baseline="0" noProof="0" dirty="0">
                <a:solidFill>
                  <a:prstClr val="white"/>
                </a:solidFill>
                <a:latin typeface="微软雅黑" panose="020B0503020204020204" pitchFamily="34" charset="-122"/>
                <a:ea typeface="微软雅黑" panose="020B0503020204020204" pitchFamily="34" charset="-122"/>
                <a:cs typeface="+mn-cs"/>
              </a:rPr>
              <a:t>中国体视学学会前副理事长，中国体视学学会生物医学分会副主任委员，广东省医疗行业协会病理医学管理分会主任委员，</a:t>
            </a:r>
            <a:r>
              <a:rPr kumimoji="0" lang="en-US" altLang="zh-CN" sz="1400" b="1" kern="1200" cap="none" spc="120" normalizeH="0" baseline="0" noProof="0" dirty="0">
                <a:solidFill>
                  <a:prstClr val="white"/>
                </a:solidFill>
                <a:latin typeface="微软雅黑" panose="020B0503020204020204" pitchFamily="34" charset="-122"/>
                <a:ea typeface="微软雅黑" panose="020B0503020204020204" pitchFamily="34" charset="-122"/>
                <a:cs typeface="+mn-cs"/>
              </a:rPr>
              <a:t>Executive Director in Digital </a:t>
            </a:r>
            <a:r>
              <a:rPr kumimoji="0" lang="en-US" altLang="zh-CN" sz="1400" b="1" kern="1200" cap="none" spc="120" normalizeH="0" baseline="0" noProof="0" dirty="0" err="1">
                <a:solidFill>
                  <a:prstClr val="white"/>
                </a:solidFill>
                <a:latin typeface="微软雅黑" panose="020B0503020204020204" pitchFamily="34" charset="-122"/>
                <a:ea typeface="微软雅黑" panose="020B0503020204020204" pitchFamily="34" charset="-122"/>
                <a:cs typeface="+mn-cs"/>
              </a:rPr>
              <a:t>Biocolor</a:t>
            </a:r>
            <a:r>
              <a:rPr kumimoji="0" lang="en-US" altLang="zh-CN" sz="1400" b="1" kern="1200" cap="none" spc="120" normalizeH="0" baseline="0" noProof="0" dirty="0">
                <a:solidFill>
                  <a:prstClr val="white"/>
                </a:solidFill>
                <a:latin typeface="微软雅黑" panose="020B0503020204020204" pitchFamily="34" charset="-122"/>
                <a:ea typeface="微软雅黑" panose="020B0503020204020204" pitchFamily="34" charset="-122"/>
                <a:cs typeface="+mn-cs"/>
              </a:rPr>
              <a:t> Society</a:t>
            </a:r>
            <a:endParaRPr kumimoji="0" lang="zh-CN" altLang="en-US" sz="1400" b="1" kern="1200" cap="none" spc="120" normalizeH="0" baseline="0" noProof="0" dirty="0">
              <a:solidFill>
                <a:prstClr val="white"/>
              </a:solidFill>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444500" y="0"/>
            <a:ext cx="1806575"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443" name="矩形 2"/>
          <p:cNvSpPr/>
          <p:nvPr/>
        </p:nvSpPr>
        <p:spPr>
          <a:xfrm>
            <a:off x="2603500" y="2670175"/>
            <a:ext cx="3571875"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1978.03-1982.01  </a:t>
            </a:r>
            <a:r>
              <a:rPr lang="zh-CN" altLang="en-US" sz="1200" dirty="0">
                <a:solidFill>
                  <a:srgbClr val="000000"/>
                </a:solidFill>
                <a:latin typeface="微软雅黑" panose="020B0503020204020204" pitchFamily="34" charset="-122"/>
                <a:ea typeface="微软雅黑" panose="020B0503020204020204" pitchFamily="34" charset="-122"/>
              </a:rPr>
              <a:t>广东药科大学</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医学学士学位</a:t>
            </a:r>
          </a:p>
          <a:p>
            <a:pPr marL="0" lvl="0" indent="0" eaLnBrk="1" hangingPunct="1">
              <a:lnSpc>
                <a:spcPct val="10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1983.02-1986.01  </a:t>
            </a:r>
            <a:r>
              <a:rPr lang="zh-CN" altLang="en-US" sz="1200" dirty="0">
                <a:solidFill>
                  <a:srgbClr val="000000"/>
                </a:solidFill>
                <a:latin typeface="微软雅黑" panose="020B0503020204020204" pitchFamily="34" charset="-122"/>
                <a:ea typeface="微软雅黑" panose="020B0503020204020204" pitchFamily="34" charset="-122"/>
              </a:rPr>
              <a:t>第一军医大学 </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医学</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硕士学位</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1995.09-1998.07  </a:t>
            </a:r>
            <a:r>
              <a:rPr lang="zh-CN" altLang="en-US" sz="1200" dirty="0">
                <a:solidFill>
                  <a:srgbClr val="000000"/>
                </a:solidFill>
                <a:latin typeface="微软雅黑" panose="020B0503020204020204" pitchFamily="34" charset="-122"/>
                <a:ea typeface="微软雅黑" panose="020B0503020204020204" pitchFamily="34" charset="-122"/>
              </a:rPr>
              <a:t>第一军医大学</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医学</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博士学位</a:t>
            </a:r>
          </a:p>
        </p:txBody>
      </p:sp>
      <p:sp>
        <p:nvSpPr>
          <p:cNvPr id="18444" name="文本框 17"/>
          <p:cNvSpPr txBox="1"/>
          <p:nvPr/>
        </p:nvSpPr>
        <p:spPr>
          <a:xfrm>
            <a:off x="2806700" y="1300163"/>
            <a:ext cx="1441450" cy="3063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400" b="1" dirty="0">
                <a:solidFill>
                  <a:srgbClr val="000000"/>
                </a:solidFill>
                <a:latin typeface="微软雅黑" panose="020B0503020204020204" pitchFamily="34" charset="-122"/>
                <a:ea typeface="微软雅黑" panose="020B0503020204020204" pitchFamily="34" charset="-122"/>
              </a:rPr>
              <a:t>招生专业与类型</a:t>
            </a:r>
          </a:p>
        </p:txBody>
      </p:sp>
      <p:pic>
        <p:nvPicPr>
          <p:cNvPr id="18445" name="图片 24"/>
          <p:cNvPicPr>
            <a:picLocks noChangeAspect="1"/>
          </p:cNvPicPr>
          <p:nvPr/>
        </p:nvPicPr>
        <p:blipFill>
          <a:blip r:embed="rId3"/>
          <a:srcRect t="3896" r="91544" b="3088"/>
          <a:stretch>
            <a:fillRect/>
          </a:stretch>
        </p:blipFill>
        <p:spPr>
          <a:xfrm>
            <a:off x="2517775" y="2292350"/>
            <a:ext cx="307975" cy="358775"/>
          </a:xfrm>
          <a:prstGeom prst="rect">
            <a:avLst/>
          </a:prstGeom>
          <a:noFill/>
          <a:ln w="9525">
            <a:noFill/>
          </a:ln>
        </p:spPr>
      </p:pic>
      <p:sp>
        <p:nvSpPr>
          <p:cNvPr id="18446" name="文本框 25"/>
          <p:cNvSpPr txBox="1"/>
          <p:nvPr/>
        </p:nvSpPr>
        <p:spPr>
          <a:xfrm>
            <a:off x="2798763" y="2332038"/>
            <a:ext cx="903287" cy="307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400" b="1" dirty="0">
                <a:solidFill>
                  <a:srgbClr val="000000"/>
                </a:solidFill>
                <a:latin typeface="微软雅黑" panose="020B0503020204020204" pitchFamily="34" charset="-122"/>
                <a:ea typeface="微软雅黑" panose="020B0503020204020204" pitchFamily="34" charset="-122"/>
              </a:rPr>
              <a:t>教育经历</a:t>
            </a:r>
          </a:p>
        </p:txBody>
      </p:sp>
      <p:pic>
        <p:nvPicPr>
          <p:cNvPr id="18447" name="图片 27"/>
          <p:cNvPicPr>
            <a:picLocks noChangeAspect="1"/>
          </p:cNvPicPr>
          <p:nvPr/>
        </p:nvPicPr>
        <p:blipFill>
          <a:blip r:embed="rId3"/>
          <a:srcRect t="3896" r="91544" b="3088"/>
          <a:stretch>
            <a:fillRect/>
          </a:stretch>
        </p:blipFill>
        <p:spPr>
          <a:xfrm>
            <a:off x="6731000" y="1274763"/>
            <a:ext cx="307975" cy="358775"/>
          </a:xfrm>
          <a:prstGeom prst="rect">
            <a:avLst/>
          </a:prstGeom>
          <a:noFill/>
          <a:ln w="9525">
            <a:noFill/>
          </a:ln>
        </p:spPr>
      </p:pic>
      <p:sp>
        <p:nvSpPr>
          <p:cNvPr id="18448" name="文本框 28"/>
          <p:cNvSpPr txBox="1"/>
          <p:nvPr/>
        </p:nvSpPr>
        <p:spPr>
          <a:xfrm>
            <a:off x="7011988" y="1300163"/>
            <a:ext cx="901700" cy="3063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400" b="1" dirty="0">
                <a:solidFill>
                  <a:srgbClr val="000000"/>
                </a:solidFill>
                <a:latin typeface="微软雅黑" panose="020B0503020204020204" pitchFamily="34" charset="-122"/>
                <a:ea typeface="微软雅黑" panose="020B0503020204020204" pitchFamily="34" charset="-122"/>
              </a:rPr>
              <a:t>科研工作</a:t>
            </a:r>
          </a:p>
        </p:txBody>
      </p:sp>
      <p:sp>
        <p:nvSpPr>
          <p:cNvPr id="18449" name="矩形 31"/>
          <p:cNvSpPr/>
          <p:nvPr/>
        </p:nvSpPr>
        <p:spPr>
          <a:xfrm>
            <a:off x="2622550" y="5607050"/>
            <a:ext cx="3509963" cy="7550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200" dirty="0">
                <a:solidFill>
                  <a:srgbClr val="000000"/>
                </a:solidFill>
                <a:latin typeface="微软雅黑" panose="020B0503020204020204" pitchFamily="34" charset="-122"/>
                <a:ea typeface="微软雅黑" panose="020B0503020204020204" pitchFamily="34" charset="-122"/>
              </a:rPr>
              <a:t>广东省丁颖科技奖，军队科技进步二等奖及医疗成果奖</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广东省科技进步二等奖，中华医学会科技一等奖，荣获总后科技新星。</a:t>
            </a:r>
          </a:p>
        </p:txBody>
      </p:sp>
      <p:pic>
        <p:nvPicPr>
          <p:cNvPr id="18450" name="图片 32"/>
          <p:cNvPicPr>
            <a:picLocks noChangeAspect="1"/>
          </p:cNvPicPr>
          <p:nvPr/>
        </p:nvPicPr>
        <p:blipFill>
          <a:blip r:embed="rId4"/>
          <a:srcRect l="9991" r="8128"/>
          <a:stretch>
            <a:fillRect/>
          </a:stretch>
        </p:blipFill>
        <p:spPr>
          <a:xfrm>
            <a:off x="10810875" y="85725"/>
            <a:ext cx="1123950" cy="1030288"/>
          </a:xfrm>
          <a:prstGeom prst="rect">
            <a:avLst/>
          </a:prstGeom>
          <a:noFill/>
          <a:ln w="9525">
            <a:noFill/>
          </a:ln>
        </p:spPr>
      </p:pic>
      <p:pic>
        <p:nvPicPr>
          <p:cNvPr id="18451" name="图片 1"/>
          <p:cNvPicPr>
            <a:picLocks noChangeAspect="1"/>
          </p:cNvPicPr>
          <p:nvPr/>
        </p:nvPicPr>
        <p:blipFill>
          <a:blip r:embed="rId5"/>
          <a:stretch>
            <a:fillRect/>
          </a:stretch>
        </p:blipFill>
        <p:spPr>
          <a:xfrm>
            <a:off x="455613" y="1300163"/>
            <a:ext cx="1795462" cy="2611437"/>
          </a:xfrm>
          <a:prstGeom prst="rect">
            <a:avLst/>
          </a:prstGeom>
          <a:noFill/>
          <a:ln w="9525">
            <a:noFill/>
          </a:ln>
        </p:spPr>
      </p:pic>
      <p:pic>
        <p:nvPicPr>
          <p:cNvPr id="18452" name="图片 24"/>
          <p:cNvPicPr>
            <a:picLocks noChangeAspect="1"/>
          </p:cNvPicPr>
          <p:nvPr/>
        </p:nvPicPr>
        <p:blipFill>
          <a:blip r:embed="rId3"/>
          <a:srcRect t="3896" r="91544" b="3088"/>
          <a:stretch>
            <a:fillRect/>
          </a:stretch>
        </p:blipFill>
        <p:spPr>
          <a:xfrm>
            <a:off x="2522538" y="3433763"/>
            <a:ext cx="307975" cy="358775"/>
          </a:xfrm>
          <a:prstGeom prst="rect">
            <a:avLst/>
          </a:prstGeom>
          <a:noFill/>
          <a:ln w="9525">
            <a:noFill/>
          </a:ln>
        </p:spPr>
      </p:pic>
      <p:sp>
        <p:nvSpPr>
          <p:cNvPr id="18453" name="矩形 2"/>
          <p:cNvSpPr/>
          <p:nvPr/>
        </p:nvSpPr>
        <p:spPr>
          <a:xfrm>
            <a:off x="2628900" y="3754438"/>
            <a:ext cx="3503613" cy="1422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1986.02-1989.01  </a:t>
            </a:r>
            <a:r>
              <a:rPr lang="zh-CN" altLang="en-US" sz="1200" dirty="0">
                <a:solidFill>
                  <a:srgbClr val="000000"/>
                </a:solidFill>
                <a:latin typeface="微软雅黑" panose="020B0503020204020204" pitchFamily="34" charset="-122"/>
                <a:ea typeface="微软雅黑" panose="020B0503020204020204" pitchFamily="34" charset="-122"/>
              </a:rPr>
              <a:t>助       教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1989.02-1992.11  </a:t>
            </a:r>
            <a:r>
              <a:rPr lang="zh-CN" altLang="en-US" sz="1200" dirty="0">
                <a:solidFill>
                  <a:srgbClr val="000000"/>
                </a:solidFill>
                <a:latin typeface="微软雅黑" panose="020B0503020204020204" pitchFamily="34" charset="-122"/>
                <a:ea typeface="微软雅黑" panose="020B0503020204020204" pitchFamily="34" charset="-122"/>
              </a:rPr>
              <a:t>讲       师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1992.12-1995.08  </a:t>
            </a:r>
            <a:r>
              <a:rPr lang="zh-CN" altLang="en-US" sz="1200" dirty="0">
                <a:solidFill>
                  <a:srgbClr val="000000"/>
                </a:solidFill>
                <a:latin typeface="微软雅黑" panose="020B0503020204020204" pitchFamily="34" charset="-122"/>
                <a:ea typeface="微软雅黑" panose="020B0503020204020204" pitchFamily="34" charset="-122"/>
              </a:rPr>
              <a:t>副  教  授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1995.09-</a:t>
            </a:r>
            <a:r>
              <a:rPr lang="zh-CN" altLang="en-US" sz="1200" dirty="0">
                <a:solidFill>
                  <a:srgbClr val="000000"/>
                </a:solidFill>
                <a:latin typeface="微软雅黑" panose="020B0503020204020204" pitchFamily="34" charset="-122"/>
                <a:ea typeface="微软雅黑" panose="020B0503020204020204" pitchFamily="34" charset="-122"/>
              </a:rPr>
              <a:t>至今      </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教       授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2007.02-</a:t>
            </a:r>
            <a:r>
              <a:rPr lang="zh-CN" altLang="en-US" sz="1200" dirty="0">
                <a:solidFill>
                  <a:srgbClr val="000000"/>
                </a:solidFill>
                <a:latin typeface="微软雅黑" panose="020B0503020204020204" pitchFamily="34" charset="-122"/>
                <a:ea typeface="微软雅黑" panose="020B0503020204020204" pitchFamily="34" charset="-122"/>
              </a:rPr>
              <a:t>至今        主任医师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2011.09-</a:t>
            </a:r>
            <a:r>
              <a:rPr lang="zh-CN" altLang="en-US" sz="1200" dirty="0">
                <a:solidFill>
                  <a:srgbClr val="000000"/>
                </a:solidFill>
                <a:latin typeface="微软雅黑" panose="020B0503020204020204" pitchFamily="34" charset="-122"/>
                <a:ea typeface="微软雅黑" panose="020B0503020204020204" pitchFamily="34" charset="-122"/>
              </a:rPr>
              <a:t>至今      </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教授二级  从事病理学教医研</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8454" name="矩形 3"/>
          <p:cNvSpPr/>
          <p:nvPr/>
        </p:nvSpPr>
        <p:spPr>
          <a:xfrm>
            <a:off x="2773363" y="3463925"/>
            <a:ext cx="1262062" cy="307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400" b="1" dirty="0">
                <a:solidFill>
                  <a:srgbClr val="000000"/>
                </a:solidFill>
                <a:latin typeface="微软雅黑" panose="020B0503020204020204" pitchFamily="34" charset="-122"/>
                <a:ea typeface="微软雅黑" panose="020B0503020204020204" pitchFamily="34" charset="-122"/>
              </a:rPr>
              <a:t>主要工作经历</a:t>
            </a:r>
          </a:p>
        </p:txBody>
      </p:sp>
      <p:pic>
        <p:nvPicPr>
          <p:cNvPr id="18455" name="图片 25"/>
          <p:cNvPicPr>
            <a:picLocks noChangeAspect="1"/>
          </p:cNvPicPr>
          <p:nvPr/>
        </p:nvPicPr>
        <p:blipFill>
          <a:blip r:embed="rId3"/>
          <a:srcRect t="3896" r="91544" b="3088"/>
          <a:stretch>
            <a:fillRect/>
          </a:stretch>
        </p:blipFill>
        <p:spPr>
          <a:xfrm>
            <a:off x="2517775" y="5286375"/>
            <a:ext cx="307975" cy="358775"/>
          </a:xfrm>
          <a:prstGeom prst="rect">
            <a:avLst/>
          </a:prstGeom>
          <a:noFill/>
          <a:ln w="9525">
            <a:noFill/>
          </a:ln>
        </p:spPr>
      </p:pic>
      <p:sp>
        <p:nvSpPr>
          <p:cNvPr id="18456" name="矩形 4"/>
          <p:cNvSpPr/>
          <p:nvPr/>
        </p:nvSpPr>
        <p:spPr>
          <a:xfrm>
            <a:off x="2692400" y="5275263"/>
            <a:ext cx="6127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solidFill>
                  <a:srgbClr val="000000"/>
                </a:solidFill>
                <a:latin typeface="微软雅黑" panose="020B0503020204020204" pitchFamily="34" charset="-122"/>
                <a:ea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rPr>
              <a:t>获奖</a:t>
            </a:r>
          </a:p>
        </p:txBody>
      </p:sp>
      <p:pic>
        <p:nvPicPr>
          <p:cNvPr id="18457" name="图片 27"/>
          <p:cNvPicPr>
            <a:picLocks noChangeAspect="1"/>
          </p:cNvPicPr>
          <p:nvPr/>
        </p:nvPicPr>
        <p:blipFill>
          <a:blip r:embed="rId3"/>
          <a:srcRect t="3896" r="91544" b="3088"/>
          <a:stretch>
            <a:fillRect/>
          </a:stretch>
        </p:blipFill>
        <p:spPr>
          <a:xfrm>
            <a:off x="6757988" y="4087813"/>
            <a:ext cx="307975" cy="358775"/>
          </a:xfrm>
          <a:prstGeom prst="rect">
            <a:avLst/>
          </a:prstGeom>
          <a:noFill/>
          <a:ln w="9525">
            <a:noFill/>
          </a:ln>
        </p:spPr>
      </p:pic>
      <p:sp>
        <p:nvSpPr>
          <p:cNvPr id="18458" name="文本框 28"/>
          <p:cNvSpPr txBox="1"/>
          <p:nvPr/>
        </p:nvSpPr>
        <p:spPr>
          <a:xfrm>
            <a:off x="7038975" y="4113213"/>
            <a:ext cx="1082675" cy="307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400" b="1" dirty="0">
                <a:solidFill>
                  <a:srgbClr val="000000"/>
                </a:solidFill>
                <a:latin typeface="微软雅黑" panose="020B0503020204020204" pitchFamily="34" charset="-122"/>
                <a:ea typeface="微软雅黑" panose="020B0503020204020204" pitchFamily="34" charset="-122"/>
              </a:rPr>
              <a:t>毕业生去向</a:t>
            </a:r>
          </a:p>
        </p:txBody>
      </p:sp>
      <p:sp>
        <p:nvSpPr>
          <p:cNvPr id="18459" name="矩形 6"/>
          <p:cNvSpPr/>
          <p:nvPr/>
        </p:nvSpPr>
        <p:spPr>
          <a:xfrm>
            <a:off x="6877050" y="4408488"/>
            <a:ext cx="4475163" cy="314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200" dirty="0">
                <a:solidFill>
                  <a:srgbClr val="000000"/>
                </a:solidFill>
                <a:latin typeface="微软雅黑" panose="020B0503020204020204" pitchFamily="34" charset="-122"/>
                <a:ea typeface="微软雅黑" panose="020B0503020204020204" pitchFamily="34" charset="-122"/>
              </a:rPr>
              <a:t>医院病理科</a:t>
            </a:r>
            <a:r>
              <a:rPr lang="en-US" altLang="zh-CN" sz="1200" dirty="0">
                <a:solidFill>
                  <a:srgbClr val="000000"/>
                </a:solidFill>
                <a:latin typeface="微软雅黑" panose="020B0503020204020204" pitchFamily="34" charset="-122"/>
                <a:ea typeface="微软雅黑" panose="020B0503020204020204" pitchFamily="34" charset="-122"/>
              </a:rPr>
              <a:t>(80%),</a:t>
            </a:r>
            <a:r>
              <a:rPr lang="zh-CN" altLang="en-US" sz="1200" dirty="0">
                <a:solidFill>
                  <a:srgbClr val="000000"/>
                </a:solidFill>
                <a:latin typeface="微软雅黑" panose="020B0503020204020204" pitchFamily="34" charset="-122"/>
                <a:ea typeface="微软雅黑" panose="020B0503020204020204" pitchFamily="34" charset="-122"/>
              </a:rPr>
              <a:t>临床及其他科室</a:t>
            </a:r>
            <a:r>
              <a:rPr lang="en-US" altLang="zh-CN" sz="1200" dirty="0">
                <a:solidFill>
                  <a:srgbClr val="000000"/>
                </a:solidFill>
                <a:latin typeface="微软雅黑" panose="020B0503020204020204" pitchFamily="34" charset="-122"/>
                <a:ea typeface="微软雅黑" panose="020B0503020204020204" pitchFamily="34" charset="-122"/>
              </a:rPr>
              <a:t>(5%),</a:t>
            </a:r>
            <a:r>
              <a:rPr lang="zh-CN" altLang="en-US" sz="1200" dirty="0">
                <a:solidFill>
                  <a:srgbClr val="000000"/>
                </a:solidFill>
                <a:latin typeface="微软雅黑" panose="020B0503020204020204" pitchFamily="34" charset="-122"/>
                <a:ea typeface="微软雅黑" panose="020B0503020204020204" pitchFamily="34" charset="-122"/>
              </a:rPr>
              <a:t>院校</a:t>
            </a:r>
            <a:r>
              <a:rPr lang="en-US" altLang="zh-CN" sz="1200" dirty="0">
                <a:solidFill>
                  <a:srgbClr val="000000"/>
                </a:solidFill>
                <a:latin typeface="微软雅黑" panose="020B0503020204020204" pitchFamily="34" charset="-122"/>
                <a:ea typeface="微软雅黑" panose="020B0503020204020204" pitchFamily="34" charset="-122"/>
              </a:rPr>
              <a:t>(14%),</a:t>
            </a:r>
            <a:r>
              <a:rPr lang="zh-CN" altLang="en-US" sz="1200" dirty="0">
                <a:solidFill>
                  <a:srgbClr val="000000"/>
                </a:solidFill>
                <a:latin typeface="微软雅黑" panose="020B0503020204020204" pitchFamily="34" charset="-122"/>
                <a:ea typeface="微软雅黑" panose="020B0503020204020204" pitchFamily="34" charset="-122"/>
              </a:rPr>
              <a:t>创业</a:t>
            </a:r>
            <a:r>
              <a:rPr lang="en-US" altLang="zh-CN" sz="1200" dirty="0">
                <a:solidFill>
                  <a:srgbClr val="000000"/>
                </a:solidFill>
                <a:latin typeface="微软雅黑" panose="020B0503020204020204" pitchFamily="34" charset="-122"/>
                <a:ea typeface="微软雅黑" panose="020B0503020204020204" pitchFamily="34" charset="-122"/>
              </a:rPr>
              <a:t>(1%)</a:t>
            </a:r>
          </a:p>
        </p:txBody>
      </p:sp>
      <p:pic>
        <p:nvPicPr>
          <p:cNvPr id="18460" name="Picture 5"/>
          <p:cNvPicPr>
            <a:picLocks noChangeAspect="1"/>
          </p:cNvPicPr>
          <p:nvPr/>
        </p:nvPicPr>
        <p:blipFill>
          <a:blip r:embed="rId6"/>
          <a:stretch>
            <a:fillRect/>
          </a:stretch>
        </p:blipFill>
        <p:spPr>
          <a:xfrm>
            <a:off x="8986838" y="4786313"/>
            <a:ext cx="2165350" cy="1484312"/>
          </a:xfrm>
          <a:prstGeom prst="rect">
            <a:avLst/>
          </a:prstGeom>
          <a:noFill/>
          <a:ln w="9525">
            <a:noFill/>
          </a:ln>
        </p:spPr>
      </p:pic>
      <p:pic>
        <p:nvPicPr>
          <p:cNvPr id="18461" name="Picture 6"/>
          <p:cNvPicPr>
            <a:picLocks noChangeAspect="1"/>
          </p:cNvPicPr>
          <p:nvPr/>
        </p:nvPicPr>
        <p:blipFill>
          <a:blip r:embed="rId7"/>
          <a:stretch>
            <a:fillRect/>
          </a:stretch>
        </p:blipFill>
        <p:spPr>
          <a:xfrm>
            <a:off x="6985000" y="4786313"/>
            <a:ext cx="1979613" cy="1484312"/>
          </a:xfrm>
          <a:prstGeom prst="rect">
            <a:avLst/>
          </a:prstGeom>
          <a:noFill/>
          <a:ln w="9525">
            <a:noFill/>
          </a:ln>
        </p:spPr>
      </p:pic>
    </p:spTree>
    <p:extLst>
      <p:ext uri="{BB962C8B-B14F-4D97-AF65-F5344CB8AC3E}">
        <p14:creationId xmlns:p14="http://schemas.microsoft.com/office/powerpoint/2010/main" val="196944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2"/>
          <p:cNvSpPr/>
          <p:nvPr/>
        </p:nvSpPr>
        <p:spPr>
          <a:xfrm>
            <a:off x="3317451" y="85538"/>
            <a:ext cx="6182640" cy="1095840"/>
          </a:xfrm>
          <a:prstGeom prst="rect">
            <a:avLst/>
          </a:prstGeom>
          <a:solidFill>
            <a:srgbClr val="C55A11"/>
          </a:solidFill>
          <a:ln w="38160">
            <a:noFill/>
          </a:ln>
        </p:spPr>
      </p:sp>
      <p:sp>
        <p:nvSpPr>
          <p:cNvPr id="43" name="CustomShape 4"/>
          <p:cNvSpPr/>
          <p:nvPr/>
        </p:nvSpPr>
        <p:spPr>
          <a:xfrm>
            <a:off x="3311760" y="6557040"/>
            <a:ext cx="6924960" cy="181080"/>
          </a:xfrm>
          <a:prstGeom prst="rect">
            <a:avLst/>
          </a:prstGeom>
          <a:solidFill>
            <a:srgbClr val="C55A11"/>
          </a:solidFill>
          <a:ln w="25560">
            <a:noFill/>
          </a:ln>
        </p:spPr>
      </p:sp>
      <p:sp>
        <p:nvSpPr>
          <p:cNvPr id="44" name="CustomShape 5"/>
          <p:cNvSpPr/>
          <p:nvPr/>
        </p:nvSpPr>
        <p:spPr>
          <a:xfrm>
            <a:off x="3504000" y="75600"/>
            <a:ext cx="2684160" cy="395280"/>
          </a:xfrm>
          <a:prstGeom prst="rect">
            <a:avLst/>
          </a:prstGeom>
          <a:noFill/>
          <a:ln>
            <a:noFill/>
          </a:ln>
        </p:spPr>
        <p:txBody>
          <a:bodyPr lIns="90000" tIns="45000" rIns="90000" bIns="45000"/>
          <a:lstStyle/>
          <a:p>
            <a:pPr>
              <a:lnSpc>
                <a:spcPct val="120000"/>
              </a:lnSpc>
            </a:pPr>
            <a:r>
              <a:rPr lang="en-US" sz="2000" b="1" dirty="0" err="1">
                <a:solidFill>
                  <a:srgbClr val="FFFFFF"/>
                </a:solidFill>
                <a:latin typeface="微软雅黑" panose="020B0503020204020204" pitchFamily="34" charset="-122"/>
                <a:ea typeface="微软雅黑" panose="020B0503020204020204" pitchFamily="34" charset="-122"/>
              </a:rPr>
              <a:t>侯珺</a:t>
            </a:r>
            <a:endParaRPr dirty="0"/>
          </a:p>
        </p:txBody>
      </p:sp>
      <p:sp>
        <p:nvSpPr>
          <p:cNvPr id="45" name="CustomShape 6"/>
          <p:cNvSpPr/>
          <p:nvPr/>
        </p:nvSpPr>
        <p:spPr>
          <a:xfrm>
            <a:off x="4629001" y="171643"/>
            <a:ext cx="4489899" cy="333720"/>
          </a:xfrm>
          <a:prstGeom prst="rect">
            <a:avLst/>
          </a:prstGeom>
          <a:noFill/>
          <a:ln>
            <a:noFill/>
          </a:ln>
        </p:spPr>
        <p:txBody>
          <a:bodyPr lIns="90000" tIns="45000" rIns="90000" bIns="45000"/>
          <a:lstStyle/>
          <a:p>
            <a:pPr>
              <a:lnSpc>
                <a:spcPct val="100000"/>
              </a:lnSpc>
            </a:pPr>
            <a:r>
              <a:rPr lang="en-US" sz="1600" b="1" dirty="0">
                <a:solidFill>
                  <a:srgbClr val="FFFFFF"/>
                </a:solidFill>
                <a:latin typeface="微软雅黑" panose="020B0503020204020204" pitchFamily="34" charset="-122"/>
                <a:ea typeface="微软雅黑" panose="020B0503020204020204" pitchFamily="34" charset="-122"/>
              </a:rPr>
              <a:t>MD PhD</a:t>
            </a:r>
            <a:endParaRPr dirty="0"/>
          </a:p>
        </p:txBody>
      </p:sp>
      <p:sp>
        <p:nvSpPr>
          <p:cNvPr id="46" name="CustomShape 7"/>
          <p:cNvSpPr/>
          <p:nvPr/>
        </p:nvSpPr>
        <p:spPr>
          <a:xfrm>
            <a:off x="429895" y="98425"/>
            <a:ext cx="2783205" cy="1101725"/>
          </a:xfrm>
          <a:prstGeom prst="rect">
            <a:avLst/>
          </a:prstGeom>
          <a:solidFill>
            <a:srgbClr val="C00000"/>
          </a:solidFill>
          <a:ln w="25560">
            <a:noFill/>
          </a:ln>
        </p:spPr>
      </p:sp>
      <p:sp>
        <p:nvSpPr>
          <p:cNvPr id="47" name="CustomShape 8"/>
          <p:cNvSpPr/>
          <p:nvPr/>
        </p:nvSpPr>
        <p:spPr>
          <a:xfrm>
            <a:off x="3590155" y="2789876"/>
            <a:ext cx="3415969" cy="1093680"/>
          </a:xfrm>
          <a:prstGeom prst="rect">
            <a:avLst/>
          </a:prstGeom>
          <a:noFill/>
          <a:ln>
            <a:noFill/>
          </a:ln>
        </p:spPr>
        <p:txBody>
          <a:bodyPr lIns="90000" tIns="45000" rIns="90000" bIns="45000"/>
          <a:lstStyle/>
          <a:p>
            <a:pPr>
              <a:lnSpc>
                <a:spcPct val="150000"/>
              </a:lnSpc>
            </a:pPr>
            <a:r>
              <a:rPr lang="en-US" sz="1200" dirty="0">
                <a:solidFill>
                  <a:srgbClr val="000000"/>
                </a:solidFill>
                <a:latin typeface="微软雅黑" panose="020B0503020204020204" pitchFamily="34" charset="-122"/>
                <a:ea typeface="微软雅黑" panose="020B0503020204020204" pitchFamily="34" charset="-122"/>
              </a:rPr>
              <a:t>2002   </a:t>
            </a:r>
            <a:r>
              <a:rPr lang="en-US" sz="1200" dirty="0" err="1">
                <a:solidFill>
                  <a:srgbClr val="000000"/>
                </a:solidFill>
                <a:latin typeface="微软雅黑" panose="020B0503020204020204" pitchFamily="34" charset="-122"/>
                <a:ea typeface="微软雅黑" panose="020B0503020204020204" pitchFamily="34" charset="-122"/>
              </a:rPr>
              <a:t>兰州大学</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临床医学</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学士</a:t>
            </a:r>
            <a:endParaRPr dirty="0"/>
          </a:p>
          <a:p>
            <a:pPr>
              <a:lnSpc>
                <a:spcPct val="150000"/>
              </a:lnSpc>
            </a:pPr>
            <a:r>
              <a:rPr lang="en-US" sz="1200" dirty="0">
                <a:solidFill>
                  <a:srgbClr val="000000"/>
                </a:solidFill>
                <a:latin typeface="微软雅黑" panose="020B0503020204020204" pitchFamily="34" charset="-122"/>
                <a:ea typeface="微软雅黑" panose="020B0503020204020204" pitchFamily="34" charset="-122"/>
              </a:rPr>
              <a:t>2004   </a:t>
            </a:r>
            <a:r>
              <a:rPr lang="en-US" sz="1200" dirty="0" err="1">
                <a:solidFill>
                  <a:srgbClr val="000000"/>
                </a:solidFill>
                <a:latin typeface="微软雅黑" panose="020B0503020204020204" pitchFamily="34" charset="-122"/>
                <a:ea typeface="微软雅黑" panose="020B0503020204020204" pitchFamily="34" charset="-122"/>
              </a:rPr>
              <a:t>瓦格宁根大学</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生物信息学</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硕士</a:t>
            </a:r>
            <a:endParaRPr dirty="0"/>
          </a:p>
          <a:p>
            <a:pPr marL="446405" indent="-446405">
              <a:lnSpc>
                <a:spcPct val="150000"/>
              </a:lnSpc>
            </a:pPr>
            <a:r>
              <a:rPr lang="en-US" sz="1200" dirty="0">
                <a:solidFill>
                  <a:srgbClr val="000000"/>
                </a:solidFill>
                <a:latin typeface="微软雅黑" panose="020B0503020204020204" pitchFamily="34" charset="-122"/>
                <a:ea typeface="微软雅黑" panose="020B0503020204020204" pitchFamily="34" charset="-122"/>
              </a:rPr>
              <a:t>2010   </a:t>
            </a:r>
            <a:r>
              <a:rPr lang="en-US" sz="1200" dirty="0" err="1">
                <a:solidFill>
                  <a:srgbClr val="000000"/>
                </a:solidFill>
                <a:latin typeface="微软雅黑" panose="020B0503020204020204" pitchFamily="34" charset="-122"/>
                <a:ea typeface="微软雅黑" panose="020B0503020204020204" pitchFamily="34" charset="-122"/>
              </a:rPr>
              <a:t>Erasmus大学医学中心</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医学生物信息学</a:t>
            </a:r>
            <a:r>
              <a:rPr lang="en-US"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博士</a:t>
            </a:r>
            <a:endParaRPr dirty="0"/>
          </a:p>
        </p:txBody>
      </p:sp>
      <p:pic>
        <p:nvPicPr>
          <p:cNvPr id="49" name="图片 24"/>
          <p:cNvPicPr/>
          <p:nvPr/>
        </p:nvPicPr>
        <p:blipFill>
          <a:blip r:embed="rId2"/>
          <a:srcRect t="3890" r="91542" b="3071"/>
          <a:stretch>
            <a:fillRect/>
          </a:stretch>
        </p:blipFill>
        <p:spPr>
          <a:xfrm>
            <a:off x="3511960" y="1254422"/>
            <a:ext cx="221550" cy="358560"/>
          </a:xfrm>
          <a:prstGeom prst="rect">
            <a:avLst/>
          </a:prstGeom>
          <a:ln>
            <a:noFill/>
          </a:ln>
        </p:spPr>
      </p:pic>
      <p:pic>
        <p:nvPicPr>
          <p:cNvPr id="51" name="图片 32"/>
          <p:cNvPicPr/>
          <p:nvPr/>
        </p:nvPicPr>
        <p:blipFill>
          <a:blip r:embed="rId3"/>
          <a:srcRect l="9979" r="8106"/>
          <a:stretch>
            <a:fillRect/>
          </a:stretch>
        </p:blipFill>
        <p:spPr>
          <a:xfrm>
            <a:off x="9632280" y="85680"/>
            <a:ext cx="1097412" cy="1029240"/>
          </a:xfrm>
          <a:prstGeom prst="rect">
            <a:avLst/>
          </a:prstGeom>
          <a:ln>
            <a:noFill/>
          </a:ln>
        </p:spPr>
      </p:pic>
      <p:sp>
        <p:nvSpPr>
          <p:cNvPr id="52" name="CustomShape 11"/>
          <p:cNvSpPr/>
          <p:nvPr/>
        </p:nvSpPr>
        <p:spPr>
          <a:xfrm>
            <a:off x="2552880" y="2165400"/>
            <a:ext cx="33840" cy="369000"/>
          </a:xfrm>
          <a:prstGeom prst="rect">
            <a:avLst/>
          </a:prstGeom>
          <a:solidFill>
            <a:srgbClr val="FFFFFF"/>
          </a:solidFill>
          <a:ln>
            <a:noFill/>
          </a:ln>
        </p:spPr>
      </p:sp>
      <p:sp>
        <p:nvSpPr>
          <p:cNvPr id="53" name="CustomShape 12"/>
          <p:cNvSpPr/>
          <p:nvPr/>
        </p:nvSpPr>
        <p:spPr>
          <a:xfrm>
            <a:off x="7039560" y="1568520"/>
            <a:ext cx="3432130" cy="3161520"/>
          </a:xfrm>
          <a:prstGeom prst="rect">
            <a:avLst/>
          </a:prstGeom>
          <a:noFill/>
          <a:ln>
            <a:noFill/>
          </a:ln>
        </p:spPr>
        <p:txBody>
          <a:bodyPr lIns="90000" tIns="45000" rIns="90000" bIns="45000"/>
          <a:lstStyle/>
          <a:p>
            <a:pPr>
              <a:lnSpc>
                <a:spcPct val="150000"/>
              </a:lnSpc>
            </a:pPr>
            <a:r>
              <a:rPr lang="en-US" sz="1200" b="1" dirty="0" err="1">
                <a:solidFill>
                  <a:srgbClr val="000000"/>
                </a:solidFill>
                <a:latin typeface="微软雅黑" panose="020B0503020204020204" pitchFamily="34" charset="-122"/>
                <a:ea typeface="微软雅黑" panose="020B0503020204020204" pitchFamily="34" charset="-122"/>
              </a:rPr>
              <a:t>研究方向</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基于临床医学和生物信息学等交叉学科</a:t>
            </a:r>
            <a:r>
              <a:rPr lang="en-US"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 专注于多组学整合的系统生物学研究，致力于从多组学、多维度、高通量生物数据中解析癌症和慢性病的重要问题。主要研究方向包括：</a:t>
            </a:r>
            <a:r>
              <a:rPr lang="en-US" sz="1200" dirty="0" err="1">
                <a:solidFill>
                  <a:srgbClr val="000000"/>
                </a:solidFill>
                <a:latin typeface="微软雅黑" panose="020B0503020204020204" pitchFamily="34" charset="-122"/>
                <a:ea typeface="微软雅黑" panose="020B0503020204020204" pitchFamily="34" charset="-122"/>
              </a:rPr>
              <a:t>建立癌症和慢性疾病的分子分型，多组学特征谱</a:t>
            </a:r>
            <a:r>
              <a:rPr lang="zh-CN" altLang="en-US" sz="1200" dirty="0">
                <a:solidFill>
                  <a:srgbClr val="000000"/>
                </a:solidFill>
                <a:latin typeface="微软雅黑" panose="020B0503020204020204" pitchFamily="34" charset="-122"/>
                <a:ea typeface="微软雅黑" panose="020B0503020204020204" pitchFamily="34" charset="-122"/>
              </a:rPr>
              <a:t>；</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整合免疫基因组和单细胞组学</a:t>
            </a:r>
            <a:r>
              <a:rPr lang="zh-CN" altLang="en-US" sz="1200" dirty="0">
                <a:solidFill>
                  <a:srgbClr val="000000"/>
                </a:solidFill>
                <a:latin typeface="微软雅黑" panose="020B0503020204020204" pitchFamily="34" charset="-122"/>
                <a:ea typeface="微软雅黑" panose="020B0503020204020204" pitchFamily="34" charset="-122"/>
              </a:rPr>
              <a:t>、深入探索了肿瘤遗传学病因、分子进化、免疫微环境等肿瘤演化关键问题、以及慢性</a:t>
            </a:r>
            <a:r>
              <a:rPr lang="en-US" sz="1200" dirty="0" err="1">
                <a:solidFill>
                  <a:srgbClr val="000000"/>
                </a:solidFill>
                <a:latin typeface="微软雅黑" panose="020B0503020204020204" pitchFamily="34" charset="-122"/>
                <a:ea typeface="微软雅黑" panose="020B0503020204020204" pitchFamily="34" charset="-122"/>
              </a:rPr>
              <a:t>病发生进展的机制</a:t>
            </a:r>
            <a:r>
              <a:rPr lang="zh-CN" altLang="en-US" sz="1200" dirty="0">
                <a:solidFill>
                  <a:srgbClr val="000000"/>
                </a:solidFill>
                <a:latin typeface="微软雅黑" panose="020B0503020204020204" pitchFamily="34" charset="-122"/>
                <a:ea typeface="微软雅黑" panose="020B0503020204020204" pitchFamily="34" charset="-122"/>
              </a:rPr>
              <a:t>；生物信息方法学开发和优化等</a:t>
            </a:r>
            <a:r>
              <a:rPr lang="en-US" sz="1200" dirty="0">
                <a:solidFill>
                  <a:srgbClr val="000000"/>
                </a:solidFill>
                <a:latin typeface="微软雅黑" panose="020B0503020204020204" pitchFamily="34" charset="-122"/>
                <a:ea typeface="微软雅黑" panose="020B0503020204020204" pitchFamily="34" charset="-122"/>
              </a:rPr>
              <a:t>。</a:t>
            </a:r>
            <a:r>
              <a:rPr lang="en-US" sz="1200" dirty="0" err="1">
                <a:solidFill>
                  <a:srgbClr val="000000"/>
                </a:solidFill>
                <a:latin typeface="微软雅黑" panose="020B0503020204020204" pitchFamily="34" charset="-122"/>
                <a:ea typeface="微软雅黑" panose="020B0503020204020204" pitchFamily="34" charset="-122"/>
              </a:rPr>
              <a:t>是British</a:t>
            </a:r>
            <a:r>
              <a:rPr lang="en-US" sz="1200" dirty="0">
                <a:solidFill>
                  <a:srgbClr val="000000"/>
                </a:solidFill>
                <a:latin typeface="微软雅黑" panose="020B0503020204020204" pitchFamily="34" charset="-122"/>
                <a:ea typeface="微软雅黑" panose="020B0503020204020204" pitchFamily="34" charset="-122"/>
              </a:rPr>
              <a:t> Journal of Cancer </a:t>
            </a:r>
            <a:r>
              <a:rPr lang="en-US" sz="1200" dirty="0" err="1">
                <a:solidFill>
                  <a:srgbClr val="000000"/>
                </a:solidFill>
                <a:latin typeface="微软雅黑" panose="020B0503020204020204" pitchFamily="34" charset="-122"/>
                <a:ea typeface="微软雅黑" panose="020B0503020204020204" pitchFamily="34" charset="-122"/>
              </a:rPr>
              <a:t>等杂志的特邀审稿专家</a:t>
            </a:r>
            <a:r>
              <a:rPr lang="zh-CN" altLang="en-US" sz="1200" dirty="0">
                <a:solidFill>
                  <a:srgbClr val="000000"/>
                </a:solidFill>
                <a:latin typeface="微软雅黑" panose="020B0503020204020204" pitchFamily="34" charset="-122"/>
                <a:ea typeface="微软雅黑" panose="020B0503020204020204" pitchFamily="34" charset="-122"/>
              </a:rPr>
              <a:t>。</a:t>
            </a:r>
            <a:endParaRPr dirty="0"/>
          </a:p>
          <a:p>
            <a:pPr>
              <a:lnSpc>
                <a:spcPct val="150000"/>
              </a:lnSpc>
            </a:pPr>
            <a:r>
              <a:rPr lang="en-US" sz="1200" b="1" dirty="0" err="1">
                <a:solidFill>
                  <a:srgbClr val="000000"/>
                </a:solidFill>
                <a:latin typeface="微软雅黑" panose="020B0503020204020204" pitchFamily="34" charset="-122"/>
                <a:ea typeface="微软雅黑" panose="020B0503020204020204" pitchFamily="34" charset="-122"/>
              </a:rPr>
              <a:t>主要业绩</a:t>
            </a:r>
            <a:r>
              <a:rPr lang="en-US" sz="1200" dirty="0">
                <a:solidFill>
                  <a:srgbClr val="000000"/>
                </a:solidFill>
                <a:latin typeface="微软雅黑" panose="020B0503020204020204" pitchFamily="34" charset="-122"/>
                <a:ea typeface="微软雅黑" panose="020B0503020204020204" pitchFamily="34" charset="-122"/>
              </a:rPr>
              <a:t>: 研究成果申请了</a:t>
            </a:r>
            <a:r>
              <a:rPr lang="en-US" altLang="zh-CN" sz="1200" dirty="0">
                <a:solidFill>
                  <a:srgbClr val="000000"/>
                </a:solidFill>
                <a:latin typeface="微软雅黑" panose="020B0503020204020204" pitchFamily="34" charset="-122"/>
                <a:ea typeface="微软雅黑" panose="020B0503020204020204" pitchFamily="34" charset="-122"/>
              </a:rPr>
              <a:t>4</a:t>
            </a:r>
            <a:r>
              <a:rPr lang="en-US" sz="1200" dirty="0">
                <a:solidFill>
                  <a:srgbClr val="000000"/>
                </a:solidFill>
                <a:latin typeface="微软雅黑" panose="020B0503020204020204" pitchFamily="34" charset="-122"/>
                <a:ea typeface="微软雅黑" panose="020B0503020204020204" pitchFamily="34" charset="-122"/>
              </a:rPr>
              <a:t>个专利，</a:t>
            </a:r>
            <a:r>
              <a:rPr lang="zh-CN" altLang="en-US" sz="1200" dirty="0">
                <a:solidFill>
                  <a:srgbClr val="000000"/>
                </a:solidFill>
                <a:latin typeface="微软雅黑" panose="020B0503020204020204" pitchFamily="34" charset="-122"/>
                <a:ea typeface="微软雅黑" panose="020B0503020204020204" pitchFamily="34" charset="-122"/>
              </a:rPr>
              <a:t>截止</a:t>
            </a:r>
            <a:r>
              <a:rPr lang="en-US" altLang="zh-CN" sz="1200" dirty="0">
                <a:solidFill>
                  <a:srgbClr val="000000"/>
                </a:solidFill>
                <a:latin typeface="微软雅黑" panose="020B0503020204020204" pitchFamily="34" charset="-122"/>
                <a:ea typeface="微软雅黑" panose="020B0503020204020204" pitchFamily="34" charset="-122"/>
              </a:rPr>
              <a:t>2021</a:t>
            </a:r>
            <a:r>
              <a:rPr lang="zh-CN" altLang="en-US" sz="1200" dirty="0">
                <a:solidFill>
                  <a:srgbClr val="000000"/>
                </a:solidFill>
                <a:latin typeface="微软雅黑" panose="020B0503020204020204" pitchFamily="34" charset="-122"/>
                <a:ea typeface="微软雅黑" panose="020B0503020204020204" pitchFamily="34" charset="-122"/>
              </a:rPr>
              <a:t>年</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月，其学术论文引用超过</a:t>
            </a:r>
            <a:r>
              <a:rPr lang="en-US" altLang="zh-CN" sz="1200" dirty="0">
                <a:solidFill>
                  <a:srgbClr val="000000"/>
                </a:solidFill>
                <a:latin typeface="微软雅黑" panose="020B0503020204020204" pitchFamily="34" charset="-122"/>
                <a:ea typeface="微软雅黑" panose="020B0503020204020204" pitchFamily="34" charset="-122"/>
              </a:rPr>
              <a:t>2199</a:t>
            </a:r>
            <a:r>
              <a:rPr lang="zh-CN" altLang="en-US" sz="1200" dirty="0">
                <a:solidFill>
                  <a:srgbClr val="000000"/>
                </a:solidFill>
                <a:latin typeface="微软雅黑" panose="020B0503020204020204" pitchFamily="34" charset="-122"/>
                <a:ea typeface="微软雅黑" panose="020B0503020204020204" pitchFamily="34" charset="-122"/>
              </a:rPr>
              <a:t>次；其中单篇一作引用超过</a:t>
            </a:r>
            <a:r>
              <a:rPr lang="en-US" altLang="zh-CN" sz="1200" dirty="0">
                <a:solidFill>
                  <a:srgbClr val="000000"/>
                </a:solidFill>
                <a:latin typeface="微软雅黑" panose="020B0503020204020204" pitchFamily="34" charset="-122"/>
                <a:ea typeface="微软雅黑" panose="020B0503020204020204" pitchFamily="34" charset="-122"/>
              </a:rPr>
              <a:t>565</a:t>
            </a:r>
            <a:r>
              <a:rPr lang="zh-CN" altLang="en-US" sz="1200" dirty="0">
                <a:solidFill>
                  <a:srgbClr val="000000"/>
                </a:solidFill>
                <a:latin typeface="微软雅黑" panose="020B0503020204020204" pitchFamily="34" charset="-122"/>
                <a:ea typeface="微软雅黑" panose="020B0503020204020204" pitchFamily="34" charset="-122"/>
              </a:rPr>
              <a:t>次；</a:t>
            </a:r>
            <a:r>
              <a:rPr lang="en-GB" altLang="zh-CN" sz="1200" dirty="0">
                <a:solidFill>
                  <a:srgbClr val="000000"/>
                </a:solidFill>
                <a:latin typeface="微软雅黑" panose="020B0503020204020204" pitchFamily="34" charset="-122"/>
                <a:ea typeface="微软雅黑" panose="020B0503020204020204" pitchFamily="34" charset="-122"/>
              </a:rPr>
              <a:t>H-index:17</a:t>
            </a:r>
            <a:r>
              <a:rPr lang="zh-CN" altLang="en-GB" sz="1200" dirty="0">
                <a:solidFill>
                  <a:srgbClr val="000000"/>
                </a:solidFill>
                <a:latin typeface="微软雅黑" panose="020B0503020204020204" pitchFamily="34" charset="-122"/>
                <a:ea typeface="微软雅黑" panose="020B0503020204020204" pitchFamily="34" charset="-122"/>
              </a:rPr>
              <a:t>，</a:t>
            </a:r>
            <a:r>
              <a:rPr lang="en-GB" altLang="zh-CN" sz="1200" dirty="0">
                <a:solidFill>
                  <a:srgbClr val="000000"/>
                </a:solidFill>
                <a:latin typeface="微软雅黑" panose="020B0503020204020204" pitchFamily="34" charset="-122"/>
                <a:ea typeface="微软雅黑" panose="020B0503020204020204" pitchFamily="34" charset="-122"/>
              </a:rPr>
              <a:t>i10-index</a:t>
            </a:r>
            <a:r>
              <a:rPr lang="zh-CN" altLang="en-GB" sz="1200" dirty="0">
                <a:solidFill>
                  <a:srgbClr val="000000"/>
                </a:solidFill>
                <a:latin typeface="微软雅黑" panose="020B0503020204020204" pitchFamily="34" charset="-122"/>
                <a:ea typeface="微软雅黑" panose="020B0503020204020204" pitchFamily="34" charset="-122"/>
              </a:rPr>
              <a:t>：</a:t>
            </a:r>
            <a:r>
              <a:rPr lang="en-GB" altLang="zh-CN" sz="1200" dirty="0">
                <a:solidFill>
                  <a:srgbClr val="000000"/>
                </a:solidFill>
                <a:latin typeface="微软雅黑" panose="020B0503020204020204" pitchFamily="34" charset="-122"/>
                <a:ea typeface="微软雅黑" panose="020B0503020204020204" pitchFamily="34" charset="-122"/>
              </a:rPr>
              <a:t>21</a:t>
            </a:r>
            <a:r>
              <a:rPr lang="en-US" sz="1200" dirty="0">
                <a:solidFill>
                  <a:srgbClr val="000000"/>
                </a:solidFill>
                <a:latin typeface="微软雅黑" panose="020B0503020204020204" pitchFamily="34" charset="-122"/>
                <a:ea typeface="微软雅黑" panose="020B0503020204020204" pitchFamily="34" charset="-122"/>
              </a:rPr>
              <a:t>。</a:t>
            </a:r>
            <a:endParaRPr dirty="0"/>
          </a:p>
          <a:p>
            <a:pPr>
              <a:lnSpc>
                <a:spcPct val="150000"/>
              </a:lnSpc>
            </a:pPr>
            <a:r>
              <a:rPr lang="en-US" sz="1200" b="1" dirty="0" err="1">
                <a:solidFill>
                  <a:srgbClr val="000000"/>
                </a:solidFill>
                <a:latin typeface="微软雅黑" panose="020B0503020204020204" pitchFamily="34" charset="-122"/>
                <a:ea typeface="微软雅黑" panose="020B0503020204020204" pitchFamily="34" charset="-122"/>
              </a:rPr>
              <a:t>研究资助</a:t>
            </a:r>
            <a:r>
              <a:rPr lang="en-US"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 </a:t>
            </a:r>
            <a:r>
              <a:rPr lang="en-US" sz="1200" dirty="0">
                <a:solidFill>
                  <a:srgbClr val="000000"/>
                </a:solidFill>
                <a:latin typeface="微软雅黑" panose="020B0503020204020204" pitchFamily="34" charset="-122"/>
                <a:ea typeface="微软雅黑" panose="020B0503020204020204" pitchFamily="34" charset="-122"/>
              </a:rPr>
              <a:t>主持或参与包括地平线</a:t>
            </a:r>
            <a:r>
              <a:rPr lang="en-US" altLang="zh-CN" sz="1200" dirty="0">
                <a:solidFill>
                  <a:srgbClr val="000000"/>
                </a:solidFill>
                <a:latin typeface="微软雅黑" panose="020B0503020204020204" pitchFamily="34" charset="-122"/>
                <a:ea typeface="微软雅黑" panose="020B0503020204020204" pitchFamily="34" charset="-122"/>
              </a:rPr>
              <a:t>2020</a:t>
            </a:r>
            <a:r>
              <a:rPr lang="zh-CN" altLang="en-US" sz="1200" dirty="0">
                <a:solidFill>
                  <a:srgbClr val="000000"/>
                </a:solidFill>
                <a:latin typeface="微软雅黑" panose="020B0503020204020204" pitchFamily="34" charset="-122"/>
                <a:ea typeface="微软雅黑" panose="020B0503020204020204" pitchFamily="34" charset="-122"/>
              </a:rPr>
              <a:t>等</a:t>
            </a:r>
            <a:r>
              <a:rPr lang="en-US" sz="1200" dirty="0" err="1">
                <a:solidFill>
                  <a:srgbClr val="000000"/>
                </a:solidFill>
                <a:latin typeface="微软雅黑" panose="020B0503020204020204" pitchFamily="34" charset="-122"/>
                <a:ea typeface="微软雅黑" panose="020B0503020204020204" pitchFamily="34" charset="-122"/>
              </a:rPr>
              <a:t>多项欧盟项目，国家重大专项，广州市对外合作专项</a:t>
            </a:r>
            <a:r>
              <a:rPr lang="zh-CN" altLang="en-US" sz="1200" dirty="0">
                <a:solidFill>
                  <a:srgbClr val="000000"/>
                </a:solidFill>
                <a:latin typeface="微软雅黑" panose="020B0503020204020204" pitchFamily="34" charset="-122"/>
                <a:ea typeface="微软雅黑" panose="020B0503020204020204" pitchFamily="34" charset="-122"/>
              </a:rPr>
              <a:t>，</a:t>
            </a:r>
            <a:r>
              <a:rPr lang="en-US" sz="1200" dirty="0" err="1">
                <a:solidFill>
                  <a:srgbClr val="000000"/>
                </a:solidFill>
                <a:latin typeface="微软雅黑" panose="020B0503020204020204" pitchFamily="34" charset="-122"/>
                <a:ea typeface="微软雅黑" panose="020B0503020204020204" pitchFamily="34" charset="-122"/>
              </a:rPr>
              <a:t>及企业合作科研项目</a:t>
            </a:r>
            <a:r>
              <a:rPr lang="en-US" sz="1200" dirty="0">
                <a:solidFill>
                  <a:srgbClr val="000000"/>
                </a:solidFill>
                <a:latin typeface="微软雅黑" panose="020B0503020204020204" pitchFamily="34" charset="-122"/>
                <a:ea typeface="微软雅黑" panose="020B0503020204020204" pitchFamily="34" charset="-122"/>
              </a:rPr>
              <a:t>。</a:t>
            </a:r>
            <a:endParaRPr dirty="0"/>
          </a:p>
        </p:txBody>
      </p:sp>
      <p:pic>
        <p:nvPicPr>
          <p:cNvPr id="54" name="图片 53"/>
          <p:cNvPicPr/>
          <p:nvPr/>
        </p:nvPicPr>
        <p:blipFill>
          <a:blip r:embed="rId2"/>
          <a:srcRect t="3890" r="91542" b="3071"/>
          <a:stretch>
            <a:fillRect/>
          </a:stretch>
        </p:blipFill>
        <p:spPr>
          <a:xfrm>
            <a:off x="6969000" y="1174680"/>
            <a:ext cx="187920" cy="358560"/>
          </a:xfrm>
          <a:prstGeom prst="rect">
            <a:avLst/>
          </a:prstGeom>
          <a:ln>
            <a:noFill/>
          </a:ln>
        </p:spPr>
      </p:pic>
      <p:sp>
        <p:nvSpPr>
          <p:cNvPr id="55" name="CustomShape 13"/>
          <p:cNvSpPr/>
          <p:nvPr/>
        </p:nvSpPr>
        <p:spPr>
          <a:xfrm>
            <a:off x="7129920" y="1200240"/>
            <a:ext cx="923400" cy="303480"/>
          </a:xfrm>
          <a:prstGeom prst="rect">
            <a:avLst/>
          </a:prstGeom>
          <a:noFill/>
          <a:ln>
            <a:noFill/>
          </a:ln>
        </p:spPr>
        <p:txBody>
          <a:bodyPr wrap="none" lIns="90000" tIns="45000" rIns="90000" bIns="45000"/>
          <a:lstStyle/>
          <a:p>
            <a:pPr>
              <a:lnSpc>
                <a:spcPct val="100000"/>
              </a:lnSpc>
            </a:pPr>
            <a:r>
              <a:rPr lang="en-US" sz="1400" b="1">
                <a:solidFill>
                  <a:srgbClr val="000000"/>
                </a:solidFill>
                <a:latin typeface="微软雅黑" panose="020B0503020204020204" pitchFamily="34" charset="-122"/>
                <a:ea typeface="微软雅黑" panose="020B0503020204020204" pitchFamily="34" charset="-122"/>
              </a:rPr>
              <a:t>科研工作</a:t>
            </a:r>
          </a:p>
        </p:txBody>
      </p:sp>
      <p:grpSp>
        <p:nvGrpSpPr>
          <p:cNvPr id="3" name="Group 2"/>
          <p:cNvGrpSpPr/>
          <p:nvPr/>
        </p:nvGrpSpPr>
        <p:grpSpPr>
          <a:xfrm>
            <a:off x="3526013" y="2431317"/>
            <a:ext cx="3480112" cy="2870557"/>
            <a:chOff x="2073412" y="3248408"/>
            <a:chExt cx="3354056" cy="2870557"/>
          </a:xfrm>
        </p:grpSpPr>
        <p:sp>
          <p:nvSpPr>
            <p:cNvPr id="57" name="CustomShape 15"/>
            <p:cNvSpPr/>
            <p:nvPr/>
          </p:nvSpPr>
          <p:spPr>
            <a:xfrm>
              <a:off x="2119656" y="4733830"/>
              <a:ext cx="3307812" cy="1385135"/>
            </a:xfrm>
            <a:prstGeom prst="rect">
              <a:avLst/>
            </a:prstGeom>
            <a:noFill/>
            <a:ln>
              <a:noFill/>
            </a:ln>
          </p:spPr>
          <p:txBody>
            <a:bodyPr lIns="90000" tIns="45000" rIns="90000" bIns="45000"/>
            <a:lstStyle/>
            <a:p>
              <a:pPr marL="1294130" indent="-1294130">
                <a:lnSpc>
                  <a:spcPct val="150000"/>
                </a:lnSpc>
              </a:pPr>
              <a:r>
                <a:rPr lang="en-US" sz="1200" dirty="0">
                  <a:solidFill>
                    <a:srgbClr val="000000"/>
                  </a:solidFill>
                  <a:latin typeface="微软雅黑" panose="020B0503020204020204" pitchFamily="34" charset="-122"/>
                  <a:ea typeface="微软雅黑" panose="020B0503020204020204" pitchFamily="34" charset="-122"/>
                </a:rPr>
                <a:t>2016.10 –</a:t>
              </a:r>
              <a:r>
                <a:rPr lang="en-US" sz="1200" dirty="0" err="1">
                  <a:solidFill>
                    <a:srgbClr val="000000"/>
                  </a:solidFill>
                  <a:latin typeface="微软雅黑" panose="020B0503020204020204" pitchFamily="34" charset="-122"/>
                  <a:ea typeface="微软雅黑" panose="020B0503020204020204" pitchFamily="34" charset="-122"/>
                </a:rPr>
                <a:t>至今</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华南理工大学医学院</a:t>
              </a:r>
              <a:r>
                <a:rPr lang="en-US"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教授</a:t>
              </a:r>
              <a:endParaRPr dirty="0"/>
            </a:p>
            <a:p>
              <a:pPr marL="1294130" indent="-1282700">
                <a:lnSpc>
                  <a:spcPct val="150000"/>
                </a:lnSpc>
              </a:pPr>
              <a:r>
                <a:rPr lang="en-US" sz="1200" dirty="0">
                  <a:solidFill>
                    <a:srgbClr val="000000"/>
                  </a:solidFill>
                  <a:latin typeface="微软雅黑" panose="020B0503020204020204" pitchFamily="34" charset="-122"/>
                  <a:ea typeface="微软雅黑" panose="020B0503020204020204" pitchFamily="34" charset="-122"/>
                </a:rPr>
                <a:t>2012.10 -2016.10  </a:t>
              </a:r>
              <a:r>
                <a:rPr lang="en-US" sz="1200" dirty="0" err="1">
                  <a:solidFill>
                    <a:srgbClr val="000000"/>
                  </a:solidFill>
                  <a:latin typeface="微软雅黑" panose="020B0503020204020204" pitchFamily="34" charset="-122"/>
                  <a:ea typeface="微软雅黑" panose="020B0503020204020204" pitchFamily="34" charset="-122"/>
                </a:rPr>
                <a:t>伊拉姆斯大学医学中心</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高级研究员</a:t>
              </a:r>
              <a:endParaRPr dirty="0"/>
            </a:p>
            <a:p>
              <a:pPr marL="1294130" indent="-1294130">
                <a:lnSpc>
                  <a:spcPct val="150000"/>
                </a:lnSpc>
              </a:pPr>
              <a:r>
                <a:rPr lang="en-US" sz="1200" dirty="0">
                  <a:solidFill>
                    <a:srgbClr val="000000"/>
                  </a:solidFill>
                  <a:latin typeface="微软雅黑" panose="020B0503020204020204" pitchFamily="34" charset="-122"/>
                  <a:ea typeface="微软雅黑" panose="020B0503020204020204" pitchFamily="34" charset="-122"/>
                </a:rPr>
                <a:t>2010.2 -2012.10    </a:t>
              </a:r>
              <a:r>
                <a:rPr lang="en-US" sz="1200" dirty="0" err="1">
                  <a:solidFill>
                    <a:srgbClr val="000000"/>
                  </a:solidFill>
                  <a:latin typeface="微软雅黑" panose="020B0503020204020204" pitchFamily="34" charset="-122"/>
                  <a:ea typeface="微软雅黑" panose="020B0503020204020204" pitchFamily="34" charset="-122"/>
                </a:rPr>
                <a:t>伊拉姆斯大学医学中心</a:t>
              </a:r>
              <a:r>
                <a:rPr lang="en-US" sz="1200" dirty="0">
                  <a:solidFill>
                    <a:srgbClr val="000000"/>
                  </a:solidFill>
                  <a:latin typeface="微软雅黑" panose="020B0503020204020204" pitchFamily="34" charset="-122"/>
                  <a:ea typeface="微软雅黑" panose="020B0503020204020204" pitchFamily="34" charset="-122"/>
                </a:rPr>
                <a:t> </a:t>
              </a:r>
              <a:r>
                <a:rPr lang="en-US" sz="1200" dirty="0" err="1">
                  <a:solidFill>
                    <a:srgbClr val="000000"/>
                  </a:solidFill>
                  <a:latin typeface="微软雅黑" panose="020B0503020204020204" pitchFamily="34" charset="-122"/>
                  <a:ea typeface="微软雅黑" panose="020B0503020204020204" pitchFamily="34" charset="-122"/>
                </a:rPr>
                <a:t>研究员</a:t>
              </a:r>
              <a:endParaRPr dirty="0"/>
            </a:p>
          </p:txBody>
        </p:sp>
        <p:pic>
          <p:nvPicPr>
            <p:cNvPr id="58" name="图片 24"/>
            <p:cNvPicPr/>
            <p:nvPr/>
          </p:nvPicPr>
          <p:blipFill>
            <a:blip r:embed="rId2"/>
            <a:srcRect t="3890" r="91542" b="3071"/>
            <a:stretch>
              <a:fillRect/>
            </a:stretch>
          </p:blipFill>
          <p:spPr>
            <a:xfrm>
              <a:off x="2073412" y="3248408"/>
              <a:ext cx="231120" cy="358560"/>
            </a:xfrm>
            <a:prstGeom prst="rect">
              <a:avLst/>
            </a:prstGeom>
            <a:ln>
              <a:noFill/>
            </a:ln>
          </p:spPr>
        </p:pic>
        <p:sp>
          <p:nvSpPr>
            <p:cNvPr id="59" name="CustomShape 16"/>
            <p:cNvSpPr/>
            <p:nvPr/>
          </p:nvSpPr>
          <p:spPr>
            <a:xfrm>
              <a:off x="2267932" y="3252501"/>
              <a:ext cx="923400" cy="303480"/>
            </a:xfrm>
            <a:prstGeom prst="rect">
              <a:avLst/>
            </a:prstGeom>
            <a:noFill/>
            <a:ln>
              <a:noFill/>
            </a:ln>
          </p:spPr>
          <p:txBody>
            <a:bodyPr wrap="none" lIns="90000" tIns="45000" rIns="90000" bIns="45000"/>
            <a:lstStyle/>
            <a:p>
              <a:pPr>
                <a:lnSpc>
                  <a:spcPct val="100000"/>
                </a:lnSpc>
              </a:pPr>
              <a:r>
                <a:rPr lang="en-US" sz="1400" b="1" dirty="0" err="1">
                  <a:solidFill>
                    <a:srgbClr val="000000"/>
                  </a:solidFill>
                  <a:latin typeface="微软雅黑" panose="020B0503020204020204" pitchFamily="34" charset="-122"/>
                  <a:ea typeface="微软雅黑" panose="020B0503020204020204" pitchFamily="34" charset="-122"/>
                </a:rPr>
                <a:t>教育与工作经历</a:t>
              </a:r>
              <a:endParaRPr dirty="0"/>
            </a:p>
          </p:txBody>
        </p:sp>
      </p:grpSp>
      <p:grpSp>
        <p:nvGrpSpPr>
          <p:cNvPr id="5" name="Group 4"/>
          <p:cNvGrpSpPr/>
          <p:nvPr/>
        </p:nvGrpSpPr>
        <p:grpSpPr>
          <a:xfrm>
            <a:off x="3526013" y="5376781"/>
            <a:ext cx="1166160" cy="385920"/>
            <a:chOff x="2098440" y="5140685"/>
            <a:chExt cx="1123920" cy="385920"/>
          </a:xfrm>
        </p:grpSpPr>
        <p:pic>
          <p:nvPicPr>
            <p:cNvPr id="28" name="图片 24"/>
            <p:cNvPicPr/>
            <p:nvPr/>
          </p:nvPicPr>
          <p:blipFill>
            <a:blip r:embed="rId2"/>
            <a:srcRect t="3890" r="91542" b="3071"/>
            <a:stretch>
              <a:fillRect/>
            </a:stretch>
          </p:blipFill>
          <p:spPr>
            <a:xfrm>
              <a:off x="2098440" y="5168045"/>
              <a:ext cx="231120" cy="358560"/>
            </a:xfrm>
            <a:prstGeom prst="rect">
              <a:avLst/>
            </a:prstGeom>
            <a:ln>
              <a:noFill/>
            </a:ln>
          </p:spPr>
        </p:pic>
        <p:sp>
          <p:nvSpPr>
            <p:cNvPr id="29" name="CustomShape 16"/>
            <p:cNvSpPr/>
            <p:nvPr/>
          </p:nvSpPr>
          <p:spPr>
            <a:xfrm>
              <a:off x="2298960" y="5140685"/>
              <a:ext cx="923400" cy="303480"/>
            </a:xfrm>
            <a:prstGeom prst="rect">
              <a:avLst/>
            </a:prstGeom>
            <a:noFill/>
            <a:ln>
              <a:noFill/>
            </a:ln>
          </p:spPr>
          <p:txBody>
            <a:bodyPr wrap="none" lIns="90000" tIns="45000" rIns="90000" bIns="45000"/>
            <a:lstStyle/>
            <a:p>
              <a:pPr>
                <a:lnSpc>
                  <a:spcPct val="100000"/>
                </a:lnSpc>
              </a:pPr>
              <a:r>
                <a:rPr lang="en-US" sz="1400" b="1" dirty="0" err="1">
                  <a:solidFill>
                    <a:srgbClr val="000000"/>
                  </a:solidFill>
                  <a:latin typeface="微软雅黑" panose="020B0503020204020204" pitchFamily="34" charset="-122"/>
                  <a:ea typeface="微软雅黑" panose="020B0503020204020204" pitchFamily="34" charset="-122"/>
                </a:rPr>
                <a:t>招生要求</a:t>
              </a:r>
              <a:endParaRPr dirty="0"/>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310" y="1616222"/>
            <a:ext cx="1353960" cy="1941855"/>
          </a:xfrm>
          <a:prstGeom prst="rect">
            <a:avLst/>
          </a:prstGeom>
        </p:spPr>
      </p:pic>
      <p:sp>
        <p:nvSpPr>
          <p:cNvPr id="27" name="文本框 21"/>
          <p:cNvSpPr txBox="1">
            <a:spLocks noChangeArrowheads="1"/>
          </p:cNvSpPr>
          <p:nvPr/>
        </p:nvSpPr>
        <p:spPr bwMode="auto">
          <a:xfrm>
            <a:off x="1052830" y="333375"/>
            <a:ext cx="1911985" cy="533400"/>
          </a:xfrm>
          <a:prstGeom prst="rect">
            <a:avLst/>
          </a:prstGeom>
          <a:noFill/>
          <a:ln w="9525">
            <a:noFill/>
            <a:miter lim="800000"/>
          </a:ln>
        </p:spPr>
        <p:txBody>
          <a:bodyPr wrap="square">
            <a:spAutoFit/>
          </a:bodyPr>
          <a:lstStyle/>
          <a:p>
            <a:pPr lvl="0" eaLnBrk="1" hangingPunct="1">
              <a:lnSpc>
                <a:spcPct val="120000"/>
              </a:lnSpc>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rPr>
              <a:t>工作单位：</a:t>
            </a:r>
          </a:p>
          <a:p>
            <a:pPr lvl="0" eaLnBrk="1" hangingPunct="1">
              <a:lnSpc>
                <a:spcPct val="120000"/>
              </a:lnSpc>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rPr>
              <a:t>华南理工大学医学院</a:t>
            </a:r>
          </a:p>
        </p:txBody>
      </p:sp>
      <p:sp>
        <p:nvSpPr>
          <p:cNvPr id="4" name="Rectangle 3"/>
          <p:cNvSpPr/>
          <p:nvPr/>
        </p:nvSpPr>
        <p:spPr>
          <a:xfrm>
            <a:off x="4547052" y="544823"/>
            <a:ext cx="2154436" cy="369332"/>
          </a:xfrm>
          <a:prstGeom prst="rect">
            <a:avLst/>
          </a:prstGeom>
        </p:spPr>
        <p:txBody>
          <a:bodyPr wrap="none">
            <a:spAutoFit/>
          </a:bodyPr>
          <a:lstStyle/>
          <a:p>
            <a:r>
              <a:rPr lang="zh-CN" altLang="en-US" b="1" spc="120" dirty="0">
                <a:solidFill>
                  <a:srgbClr val="FFFFFF"/>
                </a:solidFill>
                <a:latin typeface="微软雅黑" panose="020B0503020204020204" pitchFamily="34" charset="-122"/>
                <a:ea typeface="微软雅黑" panose="020B0503020204020204" pitchFamily="34" charset="-122"/>
              </a:rPr>
              <a:t>教授，博士生导师</a:t>
            </a:r>
            <a:endParaRPr lang="en-US" dirty="0"/>
          </a:p>
        </p:txBody>
      </p:sp>
      <p:sp>
        <p:nvSpPr>
          <p:cNvPr id="31" name="文本框 12"/>
          <p:cNvSpPr txBox="1">
            <a:spLocks noChangeArrowheads="1"/>
          </p:cNvSpPr>
          <p:nvPr/>
        </p:nvSpPr>
        <p:spPr bwMode="auto">
          <a:xfrm>
            <a:off x="887687" y="4154155"/>
            <a:ext cx="2242269" cy="738344"/>
          </a:xfrm>
          <a:prstGeom prst="rect">
            <a:avLst/>
          </a:prstGeom>
          <a:noFill/>
          <a:ln w="9525">
            <a:noFill/>
            <a:miter lim="800000"/>
          </a:ln>
        </p:spPr>
        <p:txBody>
          <a:bodyPr wrap="square">
            <a:spAutoFit/>
          </a:bodyPr>
          <a:lstStyle/>
          <a:p>
            <a:pPr fontAlgn="base">
              <a:lnSpc>
                <a:spcPct val="120000"/>
              </a:lnSpc>
              <a:spcBef>
                <a:spcPct val="0"/>
              </a:spcBef>
              <a:spcAft>
                <a:spcPct val="0"/>
              </a:spcAft>
              <a:defRPr/>
            </a:pPr>
            <a:r>
              <a:rPr lang="en-US" altLang="zh-CN" sz="1200" dirty="0">
                <a:solidFill>
                  <a:prstClr val="black"/>
                </a:solidFill>
                <a:latin typeface="微软雅黑" panose="020B0503020204020204" pitchFamily="34" charset="-122"/>
                <a:ea typeface="微软雅黑" panose="020B0503020204020204" pitchFamily="34" charset="-122"/>
              </a:rPr>
              <a:t>Tel: 18026406126</a:t>
            </a:r>
          </a:p>
          <a:p>
            <a:pPr fontAlgn="base">
              <a:lnSpc>
                <a:spcPct val="120000"/>
              </a:lnSpc>
              <a:spcBef>
                <a:spcPct val="0"/>
              </a:spcBef>
              <a:spcAft>
                <a:spcPct val="0"/>
              </a:spcAft>
              <a:defRPr/>
            </a:pPr>
            <a:r>
              <a:rPr lang="en-US" altLang="zh-CN" sz="1200" dirty="0">
                <a:solidFill>
                  <a:prstClr val="black"/>
                </a:solidFill>
                <a:latin typeface="微软雅黑" panose="020B0503020204020204" pitchFamily="34" charset="-122"/>
                <a:ea typeface="微软雅黑" panose="020B0503020204020204" pitchFamily="34" charset="-122"/>
              </a:rPr>
              <a:t>Office: </a:t>
            </a:r>
            <a:r>
              <a:rPr lang="zh-CN" altLang="en-US" sz="1200" dirty="0">
                <a:solidFill>
                  <a:prstClr val="black"/>
                </a:solidFill>
                <a:latin typeface="微软雅黑" panose="020B0503020204020204" pitchFamily="34" charset="-122"/>
                <a:ea typeface="微软雅黑" panose="020B0503020204020204" pitchFamily="34" charset="-122"/>
              </a:rPr>
              <a:t>医学院</a:t>
            </a:r>
            <a:r>
              <a:rPr lang="en-US" altLang="zh-CN" sz="1200" dirty="0">
                <a:solidFill>
                  <a:prstClr val="black"/>
                </a:solidFill>
                <a:latin typeface="微软雅黑" panose="020B0503020204020204" pitchFamily="34" charset="-122"/>
                <a:ea typeface="微软雅黑" panose="020B0503020204020204" pitchFamily="34" charset="-122"/>
              </a:rPr>
              <a:t>B2-502</a:t>
            </a:r>
            <a:br>
              <a:rPr lang="en-US" altLang="zh-CN" sz="1200" dirty="0">
                <a:solidFill>
                  <a:prstClr val="black"/>
                </a:solidFill>
                <a:latin typeface="微软雅黑" panose="020B0503020204020204" pitchFamily="34" charset="-122"/>
                <a:ea typeface="微软雅黑" panose="020B0503020204020204" pitchFamily="34" charset="-122"/>
              </a:rPr>
            </a:br>
            <a:r>
              <a:rPr lang="en-US" altLang="zh-CN" sz="1200" dirty="0" err="1">
                <a:solidFill>
                  <a:prstClr val="black"/>
                </a:solidFill>
                <a:latin typeface="微软雅黑" panose="020B0503020204020204" pitchFamily="34" charset="-122"/>
                <a:ea typeface="微软雅黑" panose="020B0503020204020204" pitchFamily="34" charset="-122"/>
              </a:rPr>
              <a:t>Email:houj@scut.edu.cn</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2" name="文本框 11"/>
          <p:cNvSpPr txBox="1">
            <a:spLocks noChangeArrowheads="1"/>
          </p:cNvSpPr>
          <p:nvPr/>
        </p:nvSpPr>
        <p:spPr bwMode="auto">
          <a:xfrm>
            <a:off x="3582744" y="1646483"/>
            <a:ext cx="3579813" cy="829945"/>
          </a:xfrm>
          <a:prstGeom prst="rect">
            <a:avLst/>
          </a:prstGeom>
          <a:noFill/>
          <a:ln w="9525">
            <a:noFill/>
            <a:miter lim="800000"/>
          </a:ln>
        </p:spPr>
        <p:txBody>
          <a:bodyPr wrap="square">
            <a:spAutoFit/>
          </a:bodyPr>
          <a:lstStyle/>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学术型博士：生物医学工程</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nSpc>
                <a:spcPct val="150000"/>
              </a:lnSpc>
              <a:defRPr/>
            </a:pPr>
            <a:r>
              <a:rPr lang="zh-CN" altLang="en-US" sz="1200" dirty="0">
                <a:solidFill>
                  <a:srgbClr val="FF0000"/>
                </a:solidFill>
                <a:latin typeface="微软雅黑" panose="020B0503020204020204" pitchFamily="34" charset="-122"/>
                <a:ea typeface="微软雅黑" panose="020B0503020204020204" pitchFamily="34" charset="-122"/>
              </a:rPr>
              <a:t>学术型硕士：临床医学</a:t>
            </a:r>
            <a:endParaRPr lang="en-US" altLang="zh-CN" sz="1200" dirty="0">
              <a:solidFill>
                <a:srgbClr val="FF0000"/>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3" name="文本框 17"/>
          <p:cNvSpPr txBox="1">
            <a:spLocks noChangeArrowheads="1"/>
          </p:cNvSpPr>
          <p:nvPr/>
        </p:nvSpPr>
        <p:spPr bwMode="auto">
          <a:xfrm>
            <a:off x="3717838" y="1250924"/>
            <a:ext cx="3187910" cy="307777"/>
          </a:xfrm>
          <a:prstGeom prst="rect">
            <a:avLst/>
          </a:prstGeom>
          <a:noFill/>
          <a:ln w="9525">
            <a:noFill/>
            <a:miter lim="800000"/>
          </a:ln>
        </p:spPr>
        <p:txBody>
          <a:bodyPr wrap="square">
            <a:spAutoFit/>
          </a:bodyPr>
          <a:lstStyle/>
          <a:p>
            <a:pPr fontAlgn="base">
              <a:spcBef>
                <a:spcPct val="0"/>
              </a:spcBef>
              <a:spcAft>
                <a:spcPct val="0"/>
              </a:spcAft>
              <a:defRPr/>
            </a:pPr>
            <a:r>
              <a:rPr lang="zh-CN" altLang="en-US" sz="1400" b="1" dirty="0">
                <a:solidFill>
                  <a:prstClr val="black"/>
                </a:solidFill>
                <a:latin typeface="微软雅黑" panose="020B0503020204020204" pitchFamily="34" charset="-122"/>
                <a:ea typeface="微软雅黑" panose="020B0503020204020204" pitchFamily="34" charset="-122"/>
              </a:rPr>
              <a:t>招生专业与类型</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34" name="文本框 11"/>
          <p:cNvSpPr txBox="1">
            <a:spLocks noChangeArrowheads="1"/>
          </p:cNvSpPr>
          <p:nvPr/>
        </p:nvSpPr>
        <p:spPr bwMode="auto">
          <a:xfrm>
            <a:off x="3553715" y="5877385"/>
            <a:ext cx="2886415" cy="461665"/>
          </a:xfrm>
          <a:prstGeom prst="rect">
            <a:avLst/>
          </a:prstGeom>
          <a:noFill/>
          <a:ln w="9525">
            <a:noFill/>
            <a:miter lim="800000"/>
          </a:ln>
        </p:spPr>
        <p:txBody>
          <a:bodyPr wrap="square">
            <a:spAutoFit/>
          </a:bodyPr>
          <a:lstStyle/>
          <a:p>
            <a:pPr lvl="0" eaLnBrk="1" hangingPunct="1">
              <a:defRPr/>
            </a:pPr>
            <a:r>
              <a:rPr lang="zh-CN" altLang="en-US" sz="1200" dirty="0">
                <a:solidFill>
                  <a:prstClr val="black"/>
                </a:solidFill>
                <a:latin typeface="微软雅黑" panose="020B0503020204020204" pitchFamily="34" charset="-122"/>
                <a:ea typeface="微软雅黑" panose="020B0503020204020204" pitchFamily="34" charset="-122"/>
              </a:rPr>
              <a:t>热爱科研，专注，诚实，独立</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0961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2838" y="0"/>
            <a:ext cx="8243888"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028" name="图片 7"/>
          <p:cNvPicPr>
            <a:picLocks noChangeAspect="1"/>
          </p:cNvPicPr>
          <p:nvPr/>
        </p:nvPicPr>
        <p:blipFill>
          <a:blip r:embed="rId2"/>
          <a:srcRect t="3896" r="91544" b="3088"/>
          <a:stretch>
            <a:fillRect/>
          </a:stretch>
        </p:blipFill>
        <p:spPr>
          <a:xfrm>
            <a:off x="2559050" y="1274763"/>
            <a:ext cx="309563" cy="358775"/>
          </a:xfrm>
          <a:prstGeom prst="rect">
            <a:avLst/>
          </a:prstGeom>
          <a:solidFill>
            <a:srgbClr val="F18D00"/>
          </a:solidFill>
          <a:ln w="9525">
            <a:noFill/>
          </a:ln>
        </p:spPr>
      </p:pic>
      <p:sp>
        <p:nvSpPr>
          <p:cNvPr id="1029" name="文本框 11"/>
          <p:cNvSpPr txBox="1"/>
          <p:nvPr/>
        </p:nvSpPr>
        <p:spPr>
          <a:xfrm>
            <a:off x="2646363" y="1649413"/>
            <a:ext cx="3573462" cy="533400"/>
          </a:xfrm>
          <a:prstGeom prst="rect">
            <a:avLst/>
          </a:prstGeom>
          <a:noFill/>
          <a:ln w="9525">
            <a:noFill/>
          </a:ln>
        </p:spPr>
        <p:txBody>
          <a:bodyPr>
            <a:spAutoFit/>
          </a:bodyPr>
          <a:lstStyle/>
          <a:p>
            <a:pPr eaLnBrk="1" hangingPunct="1">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学术型博士：生物医学工程</a:t>
            </a:r>
          </a:p>
          <a:p>
            <a:pPr eaLnBrk="1" hangingPunct="1">
              <a:lnSpc>
                <a:spcPct val="120000"/>
              </a:lnSpc>
            </a:pPr>
            <a:r>
              <a:rPr lang="zh-CN" altLang="en-US" sz="1200" dirty="0">
                <a:solidFill>
                  <a:srgbClr val="FF0000"/>
                </a:solidFill>
                <a:latin typeface="微软雅黑" panose="020B0503020204020204" pitchFamily="34" charset="-122"/>
                <a:ea typeface="微软雅黑" panose="020B0503020204020204" pitchFamily="34" charset="-122"/>
              </a:rPr>
              <a:t>学术型硕士：临床医学</a:t>
            </a:r>
          </a:p>
        </p:txBody>
      </p:sp>
      <p:sp>
        <p:nvSpPr>
          <p:cNvPr id="1030" name="文本框 12"/>
          <p:cNvSpPr txBox="1"/>
          <p:nvPr/>
        </p:nvSpPr>
        <p:spPr>
          <a:xfrm>
            <a:off x="334963" y="4681538"/>
            <a:ext cx="1920875" cy="1639570"/>
          </a:xfrm>
          <a:prstGeom prst="rect">
            <a:avLst/>
          </a:prstGeom>
          <a:noFill/>
          <a:ln w="9525">
            <a:noFill/>
          </a:ln>
        </p:spPr>
        <p:txBody>
          <a:bodyPr>
            <a:spAutoFit/>
          </a:bodyPr>
          <a:lstStyle/>
          <a:p>
            <a:pPr eaLnBrk="1" hangingPunct="1">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电话</a:t>
            </a:r>
            <a:r>
              <a:rPr lang="en-US" altLang="zh-CN" sz="1200" dirty="0">
                <a:solidFill>
                  <a:srgbClr val="000000"/>
                </a:solidFill>
                <a:latin typeface="微软雅黑" panose="020B0503020204020204" pitchFamily="34" charset="-122"/>
                <a:ea typeface="微软雅黑" panose="020B0503020204020204" pitchFamily="34" charset="-122"/>
              </a:rPr>
              <a:t>: (20)81048643</a:t>
            </a:r>
          </a:p>
          <a:p>
            <a:pPr eaLnBrk="1" hangingPunct="1">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手机</a:t>
            </a:r>
            <a:r>
              <a:rPr lang="en-US" altLang="zh-CN" sz="1200" dirty="0">
                <a:solidFill>
                  <a:srgbClr val="000000"/>
                </a:solidFill>
                <a:latin typeface="微软雅黑" panose="020B0503020204020204" pitchFamily="34" charset="-122"/>
                <a:ea typeface="微软雅黑" panose="020B0503020204020204" pitchFamily="34" charset="-122"/>
              </a:rPr>
              <a:t>:18122208689</a:t>
            </a:r>
          </a:p>
          <a:p>
            <a:pPr eaLnBrk="1" hangingPunct="1">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邮箱</a:t>
            </a:r>
            <a:r>
              <a:rPr lang="en-US" altLang="zh-CN" sz="1200" dirty="0">
                <a:solidFill>
                  <a:srgbClr val="000000"/>
                </a:solidFill>
                <a:latin typeface="微软雅黑" panose="020B0503020204020204" pitchFamily="34" charset="-122"/>
                <a:ea typeface="微软雅黑" panose="020B0503020204020204" pitchFamily="34" charset="-122"/>
              </a:rPr>
              <a:t>: </a:t>
            </a:r>
          </a:p>
          <a:p>
            <a:pPr eaLnBrk="1" hangingPunct="1">
              <a:lnSpc>
                <a:spcPct val="120000"/>
              </a:lnSpc>
            </a:pPr>
            <a:r>
              <a:rPr lang="en-US" altLang="zh-CN" sz="1200" dirty="0">
                <a:solidFill>
                  <a:srgbClr val="000000"/>
                </a:solidFill>
                <a:latin typeface="微软雅黑" panose="020B0503020204020204" pitchFamily="34" charset="-122"/>
                <a:ea typeface="微软雅黑" panose="020B0503020204020204" pitchFamily="34" charset="-122"/>
              </a:rPr>
              <a:t>eywym@scut.edu.cn</a:t>
            </a:r>
          </a:p>
          <a:p>
            <a:pPr eaLnBrk="1" hangingPunct="1">
              <a:lnSpc>
                <a:spcPct val="120000"/>
              </a:lnSpc>
            </a:pPr>
            <a:r>
              <a:rPr lang="en-US" altLang="zh-CN" sz="1200" dirty="0">
                <a:solidFill>
                  <a:srgbClr val="000000"/>
                </a:solidFill>
                <a:latin typeface="微软雅黑" panose="020B0503020204020204" pitchFamily="34" charset="-122"/>
                <a:ea typeface="微软雅黑" panose="020B0503020204020204" pitchFamily="34" charset="-122"/>
              </a:rPr>
              <a:t>weiyaming@163.com</a:t>
            </a:r>
          </a:p>
          <a:p>
            <a:pPr eaLnBrk="1" hangingPunct="1">
              <a:lnSpc>
                <a:spcPct val="120000"/>
              </a:lnSpc>
            </a:pP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1" name="文本框 13"/>
          <p:cNvSpPr txBox="1"/>
          <p:nvPr/>
        </p:nvSpPr>
        <p:spPr>
          <a:xfrm>
            <a:off x="6846888" y="1600200"/>
            <a:ext cx="4505325" cy="1418590"/>
          </a:xfrm>
          <a:prstGeom prst="rect">
            <a:avLst/>
          </a:prstGeom>
          <a:noFill/>
          <a:ln w="9525">
            <a:noFill/>
          </a:ln>
        </p:spPr>
        <p:txBody>
          <a:bodyPr>
            <a:spAutoFit/>
          </a:bodyPr>
          <a:lstStyle/>
          <a:p>
            <a:pPr eaLnBrk="1" hangingPunct="1">
              <a:lnSpc>
                <a:spcPct val="120000"/>
              </a:lnSpc>
              <a:spcBef>
                <a:spcPts val="600"/>
              </a:spcBef>
            </a:pPr>
            <a:r>
              <a:rPr lang="zh-CN" altLang="zh-CN" sz="1200" dirty="0">
                <a:latin typeface="Calibri" panose="020F0502020204030204" pitchFamily="34" charset="0"/>
              </a:rPr>
              <a:t>医院输血科</a:t>
            </a:r>
            <a:r>
              <a:rPr lang="zh-CN" altLang="en-US" sz="1200" dirty="0">
                <a:latin typeface="Calibri" panose="020F0502020204030204" pitchFamily="34" charset="0"/>
              </a:rPr>
              <a:t>是</a:t>
            </a:r>
            <a:r>
              <a:rPr lang="zh-CN" altLang="zh-CN" sz="1200" dirty="0">
                <a:latin typeface="Calibri" panose="020F0502020204030204" pitchFamily="34" charset="0"/>
              </a:rPr>
              <a:t>广东省力量最雄厚</a:t>
            </a:r>
            <a:r>
              <a:rPr lang="zh-CN" altLang="en-US" sz="1200" dirty="0">
                <a:latin typeface="Calibri" panose="020F0502020204030204" pitchFamily="34" charset="0"/>
              </a:rPr>
              <a:t>、业务范围最广</a:t>
            </a:r>
            <a:r>
              <a:rPr lang="zh-CN" altLang="zh-CN" sz="1200" dirty="0">
                <a:latin typeface="Calibri" panose="020F0502020204030204" pitchFamily="34" charset="0"/>
              </a:rPr>
              <a:t>的输血专科，输血技术与输血治疗平衡发展。输血安全与质量、科研教学处于广东省</a:t>
            </a:r>
            <a:r>
              <a:rPr lang="zh-CN" altLang="en-US" sz="1200" dirty="0">
                <a:latin typeface="Calibri" panose="020F0502020204030204" pitchFamily="34" charset="0"/>
              </a:rPr>
              <a:t>领</a:t>
            </a:r>
            <a:r>
              <a:rPr lang="zh-CN" altLang="zh-CN" sz="1200" dirty="0">
                <a:latin typeface="Calibri" panose="020F0502020204030204" pitchFamily="34" charset="0"/>
              </a:rPr>
              <a:t>先水平。</a:t>
            </a:r>
            <a:r>
              <a:rPr lang="zh-CN" altLang="en-US" sz="1200" dirty="0">
                <a:latin typeface="Calibri" panose="020F0502020204030204" pitchFamily="34" charset="0"/>
              </a:rPr>
              <a:t>主编</a:t>
            </a:r>
            <a:r>
              <a:rPr lang="en-US" altLang="zh-CN" sz="1200" dirty="0">
                <a:latin typeface="Calibri" panose="020F0502020204030204" pitchFamily="34" charset="0"/>
              </a:rPr>
              <a:t>《</a:t>
            </a:r>
            <a:r>
              <a:rPr lang="zh-CN" altLang="en-US" sz="1200" dirty="0">
                <a:latin typeface="Calibri" panose="020F0502020204030204" pitchFamily="34" charset="0"/>
              </a:rPr>
              <a:t>基础输血学</a:t>
            </a:r>
            <a:r>
              <a:rPr lang="en-US" altLang="zh-CN" sz="1200" dirty="0">
                <a:latin typeface="Calibri" panose="020F0502020204030204" pitchFamily="34" charset="0"/>
              </a:rPr>
              <a:t>》《</a:t>
            </a:r>
            <a:r>
              <a:rPr lang="zh-CN" altLang="en-US" sz="1200" dirty="0">
                <a:latin typeface="Calibri" panose="020F0502020204030204" pitchFamily="34" charset="0"/>
              </a:rPr>
              <a:t>血站技术手册</a:t>
            </a:r>
            <a:r>
              <a:rPr lang="en-US" altLang="zh-CN" sz="1200" dirty="0">
                <a:latin typeface="Calibri" panose="020F0502020204030204" pitchFamily="34" charset="0"/>
              </a:rPr>
              <a:t>》</a:t>
            </a:r>
            <a:r>
              <a:rPr lang="zh-CN" altLang="en-US" sz="1200" dirty="0">
                <a:latin typeface="Calibri" panose="020F0502020204030204" pitchFamily="34" charset="0"/>
              </a:rPr>
              <a:t>，参编</a:t>
            </a:r>
            <a:r>
              <a:rPr lang="en-US" altLang="zh-CN" sz="1200" dirty="0">
                <a:latin typeface="Calibri" panose="020F0502020204030204" pitchFamily="34" charset="0"/>
              </a:rPr>
              <a:t>《Stem cell biology in health and disease》</a:t>
            </a:r>
            <a:r>
              <a:rPr lang="zh-CN" altLang="en-US" sz="1200" dirty="0">
                <a:latin typeface="Calibri" panose="020F0502020204030204" pitchFamily="34" charset="0"/>
              </a:rPr>
              <a:t>，</a:t>
            </a:r>
            <a:r>
              <a:rPr lang="en-US" altLang="zh-CN" sz="1200" dirty="0">
                <a:latin typeface="Calibri" panose="020F0502020204030204" pitchFamily="34" charset="0"/>
              </a:rPr>
              <a:t>《</a:t>
            </a:r>
            <a:r>
              <a:rPr lang="zh-CN" altLang="en-US" sz="1200" dirty="0">
                <a:latin typeface="Calibri" panose="020F0502020204030204" pitchFamily="34" charset="0"/>
              </a:rPr>
              <a:t>输血技术规范</a:t>
            </a:r>
            <a:r>
              <a:rPr lang="en-US" altLang="zh-CN" sz="1200" dirty="0">
                <a:latin typeface="Calibri" panose="020F0502020204030204" pitchFamily="34" charset="0"/>
              </a:rPr>
              <a:t>》</a:t>
            </a:r>
            <a:r>
              <a:rPr lang="zh-CN" altLang="en-US" sz="1200" dirty="0">
                <a:latin typeface="Calibri" panose="020F0502020204030204" pitchFamily="34" charset="0"/>
              </a:rPr>
              <a:t>等，国内外刊物发表中英文论文</a:t>
            </a:r>
            <a:r>
              <a:rPr lang="en-US" altLang="zh-CN" sz="1200" dirty="0">
                <a:latin typeface="Calibri" panose="020F0502020204030204" pitchFamily="34" charset="0"/>
              </a:rPr>
              <a:t>150</a:t>
            </a:r>
            <a:r>
              <a:rPr lang="zh-CN" altLang="en-US" sz="1200" dirty="0">
                <a:latin typeface="Calibri" panose="020F0502020204030204" pitchFamily="34" charset="0"/>
              </a:rPr>
              <a:t>余篇（含</a:t>
            </a:r>
            <a:r>
              <a:rPr lang="en-US" altLang="zh-CN" sz="1200" dirty="0">
                <a:latin typeface="Calibri" panose="020F0502020204030204" pitchFamily="34" charset="0"/>
              </a:rPr>
              <a:t>SCI 25</a:t>
            </a:r>
            <a:r>
              <a:rPr lang="zh-CN" altLang="en-US" sz="1200" dirty="0">
                <a:latin typeface="Calibri" panose="020F0502020204030204" pitchFamily="34" charset="0"/>
              </a:rPr>
              <a:t>篇）。主持国家自然、广东省自然、广州市重大民生等各类基金</a:t>
            </a:r>
            <a:r>
              <a:rPr lang="en-US" altLang="zh-CN" sz="1200" dirty="0">
                <a:latin typeface="Calibri" panose="020F0502020204030204" pitchFamily="34" charset="0"/>
              </a:rPr>
              <a:t>20</a:t>
            </a:r>
            <a:r>
              <a:rPr lang="zh-CN" altLang="en-US" sz="1200" dirty="0">
                <a:latin typeface="Calibri" panose="020F0502020204030204" pitchFamily="34" charset="0"/>
              </a:rPr>
              <a:t>项。</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 name="矩形 8"/>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mn-lt"/>
              <a:ea typeface="+mn-ea"/>
              <a:cs typeface="+mn-cs"/>
            </a:endParaRPr>
          </a:p>
        </p:txBody>
      </p:sp>
      <p:sp>
        <p:nvSpPr>
          <p:cNvPr id="10" name="文本框 21"/>
          <p:cNvSpPr txBox="1"/>
          <p:nvPr/>
        </p:nvSpPr>
        <p:spPr>
          <a:xfrm>
            <a:off x="2452688" y="0"/>
            <a:ext cx="8143875" cy="1016000"/>
          </a:xfrm>
          <a:prstGeom prst="rect">
            <a:avLst/>
          </a:prstGeom>
          <a:noFill/>
        </p:spPr>
        <p:txBody>
          <a:bodyPr>
            <a:spAutoFit/>
          </a:bodyPr>
          <a:lstStyle/>
          <a:p>
            <a:pPr marR="0" defTabSz="914400" eaLnBrk="1" hangingPunct="1">
              <a:buClrTx/>
              <a:buSzTx/>
              <a:buFontTx/>
              <a:defRPr/>
            </a:pPr>
            <a:r>
              <a:rPr kumimoji="0" lang="zh-CN" altLang="en-US" sz="2400" b="1" kern="1200" cap="none" spc="0" normalizeH="0" baseline="0" noProof="0" dirty="0">
                <a:solidFill>
                  <a:schemeClr val="bg1"/>
                </a:solidFill>
                <a:latin typeface="Calibri" panose="020F0502020204030204" pitchFamily="34" charset="0"/>
                <a:ea typeface="宋体" panose="02010600030101010101" pitchFamily="2" charset="-122"/>
                <a:cs typeface="+mn-cs"/>
              </a:rPr>
              <a:t>魏亚明</a:t>
            </a:r>
            <a:endParaRPr kumimoji="0" lang="en-US" altLang="zh-CN" sz="2400" b="1" kern="1200" cap="none" spc="0" normalizeH="0" baseline="0" noProof="0" dirty="0">
              <a:solidFill>
                <a:schemeClr val="bg1"/>
              </a:solidFill>
              <a:latin typeface="Calibri" panose="020F0502020204030204" pitchFamily="34" charset="0"/>
              <a:ea typeface="宋体" panose="02010600030101010101" pitchFamily="2" charset="-122"/>
              <a:cs typeface="+mn-cs"/>
            </a:endParaRPr>
          </a:p>
          <a:p>
            <a:pPr marR="0" defTabSz="914400" eaLnBrk="1" hangingPunct="1">
              <a:buClrTx/>
              <a:buSzTx/>
              <a:buFontTx/>
              <a:defRPr/>
            </a:pPr>
            <a:r>
              <a:rPr kumimoji="0" lang="zh-CN" altLang="en-US" b="1" kern="1200" cap="none" spc="0" normalizeH="0" baseline="0" noProof="0" dirty="0">
                <a:solidFill>
                  <a:schemeClr val="bg1"/>
                </a:solidFill>
                <a:latin typeface="+mn-ea"/>
                <a:ea typeface="+mn-ea"/>
                <a:cs typeface="+mn-cs"/>
              </a:rPr>
              <a:t>研究员，主任技师，附属第二医院输血科主任</a:t>
            </a:r>
            <a:endParaRPr kumimoji="0" lang="en-US" altLang="zh-CN" b="1" kern="1200" cap="none" spc="0" normalizeH="0" baseline="0" noProof="0" dirty="0">
              <a:solidFill>
                <a:schemeClr val="bg1"/>
              </a:solidFill>
              <a:latin typeface="+mn-ea"/>
              <a:ea typeface="+mn-ea"/>
              <a:cs typeface="+mn-cs"/>
            </a:endParaRPr>
          </a:p>
          <a:p>
            <a:pPr marR="0" defTabSz="914400" eaLnBrk="1" hangingPunct="1">
              <a:buClrTx/>
              <a:buSzTx/>
              <a:buFontTx/>
              <a:defRPr/>
            </a:pPr>
            <a:r>
              <a:rPr kumimoji="0" lang="zh-CN" altLang="en-US" b="1" kern="1200" cap="none" spc="0" normalizeH="0" baseline="0" noProof="0" dirty="0">
                <a:solidFill>
                  <a:schemeClr val="bg1"/>
                </a:solidFill>
                <a:latin typeface="+mn-ea"/>
                <a:ea typeface="+mn-ea"/>
                <a:cs typeface="+mn-cs"/>
              </a:rPr>
              <a:t>中国医师协会输血科医师分会副会长，中华医学会临床输血分会常委</a:t>
            </a:r>
            <a:endParaRPr kumimoji="0" lang="en-US" altLang="zh-CN" b="1" kern="1200" cap="none" spc="0" normalizeH="0" baseline="0" noProof="0" dirty="0">
              <a:solidFill>
                <a:schemeClr val="bg1"/>
              </a:solidFill>
              <a:latin typeface="+mn-ea"/>
              <a:ea typeface="+mn-ea"/>
              <a:cs typeface="+mn-cs"/>
            </a:endParaRPr>
          </a:p>
        </p:txBody>
      </p:sp>
      <p:sp>
        <p:nvSpPr>
          <p:cNvPr id="1035" name="文本框 17"/>
          <p:cNvSpPr txBox="1"/>
          <p:nvPr/>
        </p:nvSpPr>
        <p:spPr>
          <a:xfrm>
            <a:off x="2806700" y="1300163"/>
            <a:ext cx="1441450" cy="306387"/>
          </a:xfrm>
          <a:prstGeom prst="rect">
            <a:avLst/>
          </a:prstGeom>
          <a:noFill/>
          <a:ln w="9525">
            <a:noFill/>
          </a:ln>
        </p:spPr>
        <p:txBody>
          <a:bodyPr wrap="none">
            <a:spAutoFit/>
          </a:bodyPr>
          <a:lstStyle/>
          <a:p>
            <a:pPr eaLnBrk="1" hangingPunct="1"/>
            <a:r>
              <a:rPr lang="zh-CN" altLang="en-US" sz="1400" b="1" dirty="0">
                <a:solidFill>
                  <a:srgbClr val="000000"/>
                </a:solidFill>
                <a:latin typeface="微软雅黑" panose="020B0503020204020204" pitchFamily="34" charset="-122"/>
                <a:ea typeface="微软雅黑" panose="020B0503020204020204" pitchFamily="34" charset="-122"/>
              </a:rPr>
              <a:t>招生专业与类型</a:t>
            </a:r>
          </a:p>
        </p:txBody>
      </p:sp>
      <p:pic>
        <p:nvPicPr>
          <p:cNvPr id="1036" name="图片 24"/>
          <p:cNvPicPr>
            <a:picLocks noChangeAspect="1"/>
          </p:cNvPicPr>
          <p:nvPr/>
        </p:nvPicPr>
        <p:blipFill>
          <a:blip r:embed="rId2"/>
          <a:srcRect t="3896" r="91544" b="3088"/>
          <a:stretch>
            <a:fillRect/>
          </a:stretch>
        </p:blipFill>
        <p:spPr>
          <a:xfrm>
            <a:off x="2498408" y="2391728"/>
            <a:ext cx="307975" cy="358775"/>
          </a:xfrm>
          <a:prstGeom prst="rect">
            <a:avLst/>
          </a:prstGeom>
          <a:noFill/>
          <a:ln w="9525">
            <a:noFill/>
          </a:ln>
        </p:spPr>
      </p:pic>
      <p:sp>
        <p:nvSpPr>
          <p:cNvPr id="1037" name="文本框 25"/>
          <p:cNvSpPr txBox="1"/>
          <p:nvPr/>
        </p:nvSpPr>
        <p:spPr>
          <a:xfrm>
            <a:off x="3016885" y="2442528"/>
            <a:ext cx="903288" cy="307975"/>
          </a:xfrm>
          <a:prstGeom prst="rect">
            <a:avLst/>
          </a:prstGeom>
          <a:noFill/>
          <a:ln w="9525">
            <a:noFill/>
          </a:ln>
        </p:spPr>
        <p:txBody>
          <a:bodyPr wrap="none">
            <a:spAutoFit/>
          </a:bodyPr>
          <a:lstStyle/>
          <a:p>
            <a:pPr eaLnBrk="1" hangingPunct="1"/>
            <a:r>
              <a:rPr lang="zh-CN" altLang="en-US" sz="1400" b="1" dirty="0">
                <a:solidFill>
                  <a:srgbClr val="000000"/>
                </a:solidFill>
                <a:latin typeface="微软雅黑" panose="020B0503020204020204" pitchFamily="34" charset="-122"/>
                <a:ea typeface="微软雅黑" panose="020B0503020204020204" pitchFamily="34" charset="-122"/>
              </a:rPr>
              <a:t>教育经历</a:t>
            </a:r>
          </a:p>
        </p:txBody>
      </p:sp>
      <p:pic>
        <p:nvPicPr>
          <p:cNvPr id="1038" name="图片 27"/>
          <p:cNvPicPr>
            <a:picLocks noChangeAspect="1"/>
          </p:cNvPicPr>
          <p:nvPr/>
        </p:nvPicPr>
        <p:blipFill>
          <a:blip r:embed="rId2"/>
          <a:srcRect t="3896" r="91544" b="3088"/>
          <a:stretch>
            <a:fillRect/>
          </a:stretch>
        </p:blipFill>
        <p:spPr>
          <a:xfrm>
            <a:off x="6731000" y="1274763"/>
            <a:ext cx="307975" cy="358775"/>
          </a:xfrm>
          <a:prstGeom prst="rect">
            <a:avLst/>
          </a:prstGeom>
          <a:noFill/>
          <a:ln w="9525">
            <a:noFill/>
          </a:ln>
        </p:spPr>
      </p:pic>
      <p:sp>
        <p:nvSpPr>
          <p:cNvPr id="1039" name="文本框 28"/>
          <p:cNvSpPr txBox="1"/>
          <p:nvPr/>
        </p:nvSpPr>
        <p:spPr>
          <a:xfrm>
            <a:off x="7011988" y="1300163"/>
            <a:ext cx="903287" cy="307975"/>
          </a:xfrm>
          <a:prstGeom prst="rect">
            <a:avLst/>
          </a:prstGeom>
          <a:noFill/>
          <a:ln w="9525">
            <a:noFill/>
          </a:ln>
        </p:spPr>
        <p:txBody>
          <a:bodyPr wrap="none">
            <a:spAutoFit/>
          </a:bodyPr>
          <a:lstStyle/>
          <a:p>
            <a:pPr eaLnBrk="1" hangingPunct="1"/>
            <a:r>
              <a:rPr lang="zh-CN" altLang="en-US" sz="1400" b="1" dirty="0">
                <a:solidFill>
                  <a:srgbClr val="000000"/>
                </a:solidFill>
                <a:latin typeface="微软雅黑" panose="020B0503020204020204" pitchFamily="34" charset="-122"/>
                <a:ea typeface="微软雅黑" panose="020B0503020204020204" pitchFamily="34" charset="-122"/>
              </a:rPr>
              <a:t>工作业绩</a:t>
            </a:r>
          </a:p>
        </p:txBody>
      </p:sp>
      <p:sp>
        <p:nvSpPr>
          <p:cNvPr id="1040" name="矩形 31"/>
          <p:cNvSpPr/>
          <p:nvPr/>
        </p:nvSpPr>
        <p:spPr>
          <a:xfrm>
            <a:off x="2676525" y="4793615"/>
            <a:ext cx="3543300" cy="1568450"/>
          </a:xfrm>
          <a:prstGeom prst="rect">
            <a:avLst/>
          </a:prstGeom>
          <a:noFill/>
          <a:ln w="9525">
            <a:noFill/>
          </a:ln>
        </p:spPr>
        <p:txBody>
          <a:bodyPr>
            <a:spAutoFit/>
          </a:bodyPr>
          <a:lstStyle/>
          <a:p>
            <a:pPr eaLnBrk="1" hangingPunct="1"/>
            <a:r>
              <a:rPr lang="zh-CN" altLang="en-US" sz="1200" dirty="0">
                <a:latin typeface="Calibri" panose="020F0502020204030204" pitchFamily="34" charset="0"/>
              </a:rPr>
              <a:t>中国医师协会输血科医师分会副会长</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中华医学会临床输血分会常委</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国家卫计委输血专家委员会委员</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广东省医师协会输血科医师分会首任主任委员</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广州市医师协会输血医学分会主任委员</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广东省医学会临床输血专业委员会副主任委员</a:t>
            </a:r>
            <a:endParaRPr lang="en-US" altLang="zh-CN" sz="1200" dirty="0">
              <a:latin typeface="Calibri" panose="020F0502020204030204" pitchFamily="34" charset="0"/>
            </a:endParaRPr>
          </a:p>
          <a:p>
            <a:pPr eaLnBrk="1" hangingPunct="1"/>
            <a:r>
              <a:rPr lang="zh-CN" altLang="en-US" sz="1200" dirty="0">
                <a:latin typeface="Calibri" panose="020F0502020204030204" pitchFamily="34" charset="0"/>
              </a:rPr>
              <a:t>广州市医学会临床输血专业委员会副主任委员</a:t>
            </a:r>
            <a:endParaRPr lang="en-US" altLang="zh-CN" sz="1200" dirty="0">
              <a:latin typeface="Calibri" panose="020F0502020204030204" pitchFamily="34" charset="0"/>
            </a:endParaRPr>
          </a:p>
          <a:p>
            <a:pPr eaLnBrk="1" hangingPunct="1"/>
            <a:r>
              <a:rPr lang="en-US" altLang="zh-CN" sz="1200" dirty="0">
                <a:latin typeface="Calibri" panose="020F0502020204030204" pitchFamily="34" charset="0"/>
              </a:rPr>
              <a:t>《</a:t>
            </a:r>
            <a:r>
              <a:rPr lang="zh-CN" altLang="en-US" sz="1200" dirty="0">
                <a:latin typeface="Calibri" panose="020F0502020204030204" pitchFamily="34" charset="0"/>
              </a:rPr>
              <a:t>中国输血杂志</a:t>
            </a:r>
            <a:r>
              <a:rPr lang="en-US" altLang="zh-CN" sz="1200" dirty="0">
                <a:latin typeface="Calibri" panose="020F0502020204030204" pitchFamily="34" charset="0"/>
              </a:rPr>
              <a:t>》</a:t>
            </a:r>
            <a:r>
              <a:rPr lang="zh-CN" altLang="en-US" sz="1200" dirty="0">
                <a:latin typeface="Calibri" panose="020F0502020204030204" pitchFamily="34" charset="0"/>
              </a:rPr>
              <a:t>编委</a:t>
            </a:r>
            <a:endParaRPr lang="zh-CN" altLang="en-US" sz="1200" dirty="0">
              <a:solidFill>
                <a:srgbClr val="000000"/>
              </a:solidFill>
              <a:latin typeface="微软雅黑" panose="020B0503020204020204" pitchFamily="34" charset="-122"/>
              <a:ea typeface="微软雅黑" panose="020B0503020204020204" pitchFamily="34" charset="-122"/>
            </a:endParaRPr>
          </a:p>
        </p:txBody>
      </p:sp>
      <p:pic>
        <p:nvPicPr>
          <p:cNvPr id="1041" name="图片 32"/>
          <p:cNvPicPr>
            <a:picLocks noChangeAspect="1"/>
          </p:cNvPicPr>
          <p:nvPr/>
        </p:nvPicPr>
        <p:blipFill>
          <a:blip r:embed="rId3"/>
          <a:srcRect l="9991" r="8128"/>
          <a:stretch>
            <a:fillRect/>
          </a:stretch>
        </p:blipFill>
        <p:spPr>
          <a:xfrm>
            <a:off x="10810875" y="85725"/>
            <a:ext cx="1123950" cy="1030288"/>
          </a:xfrm>
          <a:prstGeom prst="rect">
            <a:avLst/>
          </a:prstGeom>
          <a:noFill/>
          <a:ln w="9525">
            <a:noFill/>
          </a:ln>
        </p:spPr>
      </p:pic>
      <p:pic>
        <p:nvPicPr>
          <p:cNvPr id="1042" name="Picture 2" descr="G:\重要资料\证件\魏亚明.jpg"/>
          <p:cNvPicPr>
            <a:picLocks noChangeAspect="1"/>
          </p:cNvPicPr>
          <p:nvPr/>
        </p:nvPicPr>
        <p:blipFill>
          <a:blip r:embed="rId4"/>
          <a:stretch>
            <a:fillRect/>
          </a:stretch>
        </p:blipFill>
        <p:spPr>
          <a:xfrm>
            <a:off x="266700" y="1770063"/>
            <a:ext cx="1971675" cy="2705100"/>
          </a:xfrm>
          <a:prstGeom prst="rect">
            <a:avLst/>
          </a:prstGeom>
          <a:noFill/>
          <a:ln w="9525">
            <a:noFill/>
          </a:ln>
        </p:spPr>
      </p:pic>
      <p:sp>
        <p:nvSpPr>
          <p:cNvPr id="1043" name="Rectangle 1"/>
          <p:cNvSpPr/>
          <p:nvPr/>
        </p:nvSpPr>
        <p:spPr>
          <a:xfrm>
            <a:off x="2646363" y="2823528"/>
            <a:ext cx="3959225" cy="1385887"/>
          </a:xfrm>
          <a:prstGeom prst="rect">
            <a:avLst/>
          </a:prstGeom>
          <a:noFill/>
          <a:ln w="9525">
            <a:noFill/>
          </a:ln>
        </p:spPr>
        <p:txBody>
          <a:bodyPr anchor="ctr">
            <a:spAutoFit/>
          </a:bodyPr>
          <a:lstStyle/>
          <a:p>
            <a:pPr eaLnBrk="1" hangingPunct="1"/>
            <a:r>
              <a:rPr lang="zh-CN" altLang="zh-CN" sz="1200" dirty="0">
                <a:latin typeface="Times New Roman" panose="02020603050405020304" pitchFamily="18" charset="0"/>
                <a:cs typeface="Times New Roman" panose="02020603050405020304" pitchFamily="18" charset="0"/>
              </a:rPr>
              <a:t>1985-1989 </a:t>
            </a:r>
            <a:r>
              <a:rPr lang="zh-CN" altLang="en-US" sz="1200" dirty="0">
                <a:latin typeface="Times New Roman" panose="02020603050405020304" pitchFamily="18" charset="0"/>
              </a:rPr>
              <a:t>兰州大学，细胞生物学专业，理学学士。</a:t>
            </a:r>
            <a:endParaRPr lang="zh-CN" altLang="en-US" sz="900" dirty="0">
              <a:latin typeface="Arial" panose="020B0604020202020204" pitchFamily="34" charset="0"/>
            </a:endParaRPr>
          </a:p>
          <a:p>
            <a:r>
              <a:rPr lang="zh-CN" altLang="zh-CN" sz="1200" dirty="0">
                <a:latin typeface="Times New Roman" panose="02020603050405020304" pitchFamily="18" charset="0"/>
                <a:cs typeface="Times New Roman" panose="02020603050405020304" pitchFamily="18" charset="0"/>
              </a:rPr>
              <a:t>1989-1992 </a:t>
            </a:r>
            <a:r>
              <a:rPr lang="zh-CN" altLang="en-US" sz="1200" dirty="0">
                <a:latin typeface="Times New Roman" panose="02020603050405020304" pitchFamily="18" charset="0"/>
              </a:rPr>
              <a:t>兰州大学医学院，生物化学专业，医学硕士。</a:t>
            </a:r>
            <a:endParaRPr lang="zh-CN" altLang="en-US" sz="900" dirty="0">
              <a:latin typeface="Arial" panose="020B0604020202020204" pitchFamily="34" charset="0"/>
            </a:endParaRPr>
          </a:p>
          <a:p>
            <a:r>
              <a:rPr lang="zh-CN" altLang="zh-CN" sz="1200" dirty="0">
                <a:latin typeface="Times New Roman" panose="02020603050405020304" pitchFamily="18" charset="0"/>
                <a:cs typeface="Times New Roman" panose="02020603050405020304" pitchFamily="18" charset="0"/>
              </a:rPr>
              <a:t>1998-2001 </a:t>
            </a:r>
            <a:r>
              <a:rPr lang="zh-CN" altLang="en-US" sz="1200" dirty="0">
                <a:latin typeface="Times New Roman" panose="02020603050405020304" pitchFamily="18" charset="0"/>
              </a:rPr>
              <a:t>兰州大学生命科学学院，细胞生物学专业，理学博士。</a:t>
            </a:r>
            <a:endParaRPr lang="zh-CN" altLang="en-US" sz="900" dirty="0">
              <a:latin typeface="Arial" panose="020B0604020202020204" pitchFamily="34" charset="0"/>
            </a:endParaRPr>
          </a:p>
          <a:p>
            <a:r>
              <a:rPr lang="zh-CN" altLang="zh-CN" sz="1200" dirty="0">
                <a:latin typeface="Times New Roman" panose="02020603050405020304" pitchFamily="18" charset="0"/>
                <a:cs typeface="Times New Roman" panose="02020603050405020304" pitchFamily="18" charset="0"/>
              </a:rPr>
              <a:t>2002-2004 </a:t>
            </a:r>
            <a:r>
              <a:rPr lang="zh-CN" altLang="en-US" sz="1200" dirty="0">
                <a:latin typeface="Times New Roman" panose="02020603050405020304" pitchFamily="18" charset="0"/>
              </a:rPr>
              <a:t>第一军医大学南方医院临床医学血液学博士后</a:t>
            </a:r>
            <a:endParaRPr lang="zh-CN" altLang="en-US" sz="900" dirty="0">
              <a:latin typeface="Arial" panose="020B0604020202020204" pitchFamily="34" charset="0"/>
            </a:endParaRPr>
          </a:p>
          <a:p>
            <a:r>
              <a:rPr lang="zh-CN" altLang="zh-CN" sz="1200" dirty="0">
                <a:latin typeface="Times New Roman" panose="02020603050405020304" pitchFamily="18" charset="0"/>
                <a:cs typeface="Times New Roman" panose="02020603050405020304" pitchFamily="18" charset="0"/>
              </a:rPr>
              <a:t>2008-2009 </a:t>
            </a:r>
            <a:r>
              <a:rPr lang="zh-CN" altLang="zh-CN" sz="1200" dirty="0">
                <a:latin typeface="宋体" panose="02010600030101010101" pitchFamily="2" charset="-122"/>
                <a:cs typeface="Times New Roman" panose="02020603050405020304" pitchFamily="18" charset="0"/>
              </a:rPr>
              <a:t>The University of Kansas Medical Center,USA</a:t>
            </a:r>
            <a:r>
              <a:rPr lang="zh-CN" altLang="en-US"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rPr>
              <a:t>访问学者。</a:t>
            </a:r>
            <a:endParaRPr lang="zh-CN" altLang="en-US" dirty="0">
              <a:latin typeface="Arial" panose="020B0604020202020204" pitchFamily="34" charset="0"/>
            </a:endParaRPr>
          </a:p>
        </p:txBody>
      </p:sp>
      <p:sp>
        <p:nvSpPr>
          <p:cNvPr id="1044" name="矩形 20"/>
          <p:cNvSpPr/>
          <p:nvPr/>
        </p:nvSpPr>
        <p:spPr>
          <a:xfrm>
            <a:off x="7078663" y="3182938"/>
            <a:ext cx="903287" cy="350837"/>
          </a:xfrm>
          <a:prstGeom prst="rect">
            <a:avLst/>
          </a:prstGeom>
          <a:noFill/>
          <a:ln w="9525">
            <a:noFill/>
          </a:ln>
        </p:spPr>
        <p:txBody>
          <a:bodyPr wrap="none">
            <a:spAutoFit/>
          </a:bodyPr>
          <a:lstStyle/>
          <a:p>
            <a:pPr eaLnBrk="1" hangingPunct="1">
              <a:lnSpc>
                <a:spcPct val="120000"/>
              </a:lnSpc>
              <a:spcBef>
                <a:spcPts val="600"/>
              </a:spcBef>
            </a:pPr>
            <a:r>
              <a:rPr lang="zh-CN" altLang="en-US" sz="1400" b="1" dirty="0">
                <a:solidFill>
                  <a:srgbClr val="000000"/>
                </a:solidFill>
                <a:latin typeface="微软雅黑" panose="020B0503020204020204" pitchFamily="34" charset="-122"/>
                <a:ea typeface="微软雅黑" panose="020B0503020204020204" pitchFamily="34" charset="-122"/>
              </a:rPr>
              <a:t>研究方向</a:t>
            </a:r>
            <a:endParaRPr lang="en-US" altLang="zh-CN" sz="1400" dirty="0">
              <a:solidFill>
                <a:srgbClr val="000000"/>
              </a:solidFill>
              <a:latin typeface="微软雅黑" panose="020B0503020204020204" pitchFamily="34" charset="-122"/>
              <a:ea typeface="微软雅黑" panose="020B0503020204020204" pitchFamily="34" charset="-122"/>
            </a:endParaRPr>
          </a:p>
        </p:txBody>
      </p:sp>
      <p:pic>
        <p:nvPicPr>
          <p:cNvPr id="1045" name="图片 24"/>
          <p:cNvPicPr>
            <a:picLocks noChangeAspect="1"/>
          </p:cNvPicPr>
          <p:nvPr/>
        </p:nvPicPr>
        <p:blipFill>
          <a:blip r:embed="rId2"/>
          <a:srcRect t="3896" r="91544" b="3088"/>
          <a:stretch>
            <a:fillRect/>
          </a:stretch>
        </p:blipFill>
        <p:spPr>
          <a:xfrm>
            <a:off x="6715125" y="3175000"/>
            <a:ext cx="307975" cy="358775"/>
          </a:xfrm>
          <a:prstGeom prst="rect">
            <a:avLst/>
          </a:prstGeom>
          <a:noFill/>
          <a:ln w="9525">
            <a:noFill/>
          </a:ln>
        </p:spPr>
      </p:pic>
      <p:sp>
        <p:nvSpPr>
          <p:cNvPr id="23" name="矩形 22"/>
          <p:cNvSpPr/>
          <p:nvPr/>
        </p:nvSpPr>
        <p:spPr>
          <a:xfrm>
            <a:off x="8131175" y="3109913"/>
            <a:ext cx="264636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ea"/>
                <a:ea typeface="+mn-ea"/>
                <a:cs typeface="+mn-cs"/>
              </a:rPr>
              <a:t>输血免疫：红细胞与血小板输血免疫</a:t>
            </a:r>
            <a:endParaRPr kumimoji="0" lang="en-US" altLang="zh-CN" sz="12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ea"/>
                <a:ea typeface="+mn-ea"/>
                <a:cs typeface="+mn-cs"/>
              </a:rPr>
              <a:t>细胞治疗：细胞治疗临床应用</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pic>
        <p:nvPicPr>
          <p:cNvPr id="1047" name="图片 24"/>
          <p:cNvPicPr>
            <a:picLocks noChangeAspect="1"/>
          </p:cNvPicPr>
          <p:nvPr/>
        </p:nvPicPr>
        <p:blipFill>
          <a:blip r:embed="rId2"/>
          <a:srcRect t="3896" r="91544" b="3088"/>
          <a:stretch>
            <a:fillRect/>
          </a:stretch>
        </p:blipFill>
        <p:spPr>
          <a:xfrm flipV="1">
            <a:off x="6727825" y="3689350"/>
            <a:ext cx="307975" cy="377825"/>
          </a:xfrm>
          <a:prstGeom prst="rect">
            <a:avLst/>
          </a:prstGeom>
          <a:noFill/>
          <a:ln w="9525">
            <a:noFill/>
          </a:ln>
        </p:spPr>
      </p:pic>
      <p:sp>
        <p:nvSpPr>
          <p:cNvPr id="1048" name="矩形 24"/>
          <p:cNvSpPr/>
          <p:nvPr/>
        </p:nvSpPr>
        <p:spPr>
          <a:xfrm>
            <a:off x="7078663" y="3717925"/>
            <a:ext cx="1262062" cy="350838"/>
          </a:xfrm>
          <a:prstGeom prst="rect">
            <a:avLst/>
          </a:prstGeom>
          <a:noFill/>
          <a:ln w="9525">
            <a:noFill/>
          </a:ln>
        </p:spPr>
        <p:txBody>
          <a:bodyPr wrap="none">
            <a:spAutoFit/>
          </a:bodyPr>
          <a:lstStyle/>
          <a:p>
            <a:pPr eaLnBrk="1" hangingPunct="1">
              <a:lnSpc>
                <a:spcPct val="120000"/>
              </a:lnSpc>
              <a:spcBef>
                <a:spcPts val="600"/>
              </a:spcBef>
            </a:pPr>
            <a:r>
              <a:rPr lang="zh-CN" altLang="en-US" sz="1400" b="1" dirty="0">
                <a:solidFill>
                  <a:srgbClr val="000000"/>
                </a:solidFill>
                <a:latin typeface="微软雅黑" panose="020B0503020204020204" pitchFamily="34" charset="-122"/>
                <a:ea typeface="微软雅黑" panose="020B0503020204020204" pitchFamily="34" charset="-122"/>
              </a:rPr>
              <a:t>学生职业方向</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049" name="矩形 25"/>
          <p:cNvSpPr/>
          <p:nvPr/>
        </p:nvSpPr>
        <p:spPr>
          <a:xfrm>
            <a:off x="8423275" y="3736975"/>
            <a:ext cx="2646363" cy="276225"/>
          </a:xfrm>
          <a:prstGeom prst="rect">
            <a:avLst/>
          </a:prstGeom>
          <a:noFill/>
          <a:ln w="9525">
            <a:noFill/>
          </a:ln>
        </p:spPr>
        <p:txBody>
          <a:bodyPr wrap="none">
            <a:spAutoFit/>
          </a:bodyPr>
          <a:lstStyle/>
          <a:p>
            <a:r>
              <a:rPr lang="zh-CN" altLang="en-US" sz="1200" dirty="0">
                <a:latin typeface="Calibri" panose="020F0502020204030204" pitchFamily="34" charset="0"/>
              </a:rPr>
              <a:t>医院输血科，血液科，检验科，血站</a:t>
            </a:r>
          </a:p>
        </p:txBody>
      </p:sp>
      <p:pic>
        <p:nvPicPr>
          <p:cNvPr id="1050" name="图片 24"/>
          <p:cNvPicPr>
            <a:picLocks noChangeAspect="1"/>
          </p:cNvPicPr>
          <p:nvPr/>
        </p:nvPicPr>
        <p:blipFill>
          <a:blip r:embed="rId2"/>
          <a:srcRect t="3896" r="91544" b="3088"/>
          <a:stretch>
            <a:fillRect/>
          </a:stretch>
        </p:blipFill>
        <p:spPr>
          <a:xfrm flipV="1">
            <a:off x="2558733" y="4328795"/>
            <a:ext cx="307975" cy="376238"/>
          </a:xfrm>
          <a:prstGeom prst="rect">
            <a:avLst/>
          </a:prstGeom>
          <a:noFill/>
          <a:ln w="9525">
            <a:noFill/>
          </a:ln>
        </p:spPr>
      </p:pic>
      <p:sp>
        <p:nvSpPr>
          <p:cNvPr id="1051" name="矩形 27"/>
          <p:cNvSpPr/>
          <p:nvPr/>
        </p:nvSpPr>
        <p:spPr>
          <a:xfrm>
            <a:off x="3017203" y="4352925"/>
            <a:ext cx="903287" cy="328613"/>
          </a:xfrm>
          <a:prstGeom prst="rect">
            <a:avLst/>
          </a:prstGeom>
          <a:noFill/>
          <a:ln w="9525">
            <a:noFill/>
          </a:ln>
        </p:spPr>
        <p:txBody>
          <a:bodyPr wrap="none">
            <a:spAutoFit/>
          </a:bodyPr>
          <a:lstStyle/>
          <a:p>
            <a:pPr eaLnBrk="1" hangingPunct="1">
              <a:lnSpc>
                <a:spcPct val="120000"/>
              </a:lnSpc>
              <a:spcBef>
                <a:spcPts val="600"/>
              </a:spcBef>
            </a:pPr>
            <a:r>
              <a:rPr lang="zh-CN" altLang="en-US" sz="1400" b="1" dirty="0">
                <a:solidFill>
                  <a:srgbClr val="000000"/>
                </a:solidFill>
                <a:latin typeface="微软雅黑" panose="020B0503020204020204" pitchFamily="34" charset="-122"/>
                <a:ea typeface="微软雅黑" panose="020B0503020204020204" pitchFamily="34" charset="-122"/>
              </a:rPr>
              <a:t>社会兼职</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1052" name="Picture 2"/>
          <p:cNvPicPr>
            <a:picLocks noChangeAspect="1"/>
          </p:cNvPicPr>
          <p:nvPr/>
        </p:nvPicPr>
        <p:blipFill>
          <a:blip r:embed="rId5"/>
          <a:stretch>
            <a:fillRect/>
          </a:stretch>
        </p:blipFill>
        <p:spPr>
          <a:xfrm>
            <a:off x="7069138" y="4073525"/>
            <a:ext cx="4211637" cy="2487613"/>
          </a:xfrm>
          <a:prstGeom prst="rect">
            <a:avLst/>
          </a:prstGeom>
          <a:noFill/>
          <a:ln w="9525">
            <a:noFill/>
          </a:ln>
        </p:spPr>
      </p:pic>
      <p:sp>
        <p:nvSpPr>
          <p:cNvPr id="30" name="文本框 21"/>
          <p:cNvSpPr txBox="1">
            <a:spLocks noChangeArrowheads="1"/>
          </p:cNvSpPr>
          <p:nvPr/>
        </p:nvSpPr>
        <p:spPr bwMode="auto">
          <a:xfrm>
            <a:off x="544989" y="173424"/>
            <a:ext cx="1605756" cy="755015"/>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r>
              <a:rPr lang="zh-CN" altLang="en-US" sz="1200" b="1" dirty="0">
                <a:solidFill>
                  <a:srgbClr val="FFFFFF"/>
                </a:solidFill>
                <a:latin typeface="微软雅黑" panose="020B0503020204020204" pitchFamily="34" charset="-122"/>
                <a:ea typeface="微软雅黑" panose="020B0503020204020204" pitchFamily="34" charset="-122"/>
              </a:rPr>
              <a:t>华南理工大学医学院附属第二医院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21"/>
          <p:cNvSpPr txBox="1">
            <a:spLocks noChangeArrowheads="1"/>
          </p:cNvSpPr>
          <p:nvPr/>
        </p:nvSpPr>
        <p:spPr bwMode="auto">
          <a:xfrm>
            <a:off x="546259" y="16326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p>
          <a:p>
            <a:pPr lvl="0" eaLnBrk="1" hangingPunct="1">
              <a:lnSpc>
                <a:spcPct val="120000"/>
              </a:lnSpc>
              <a:defRPr/>
            </a:pPr>
            <a:r>
              <a:rPr lang="zh-CN" altLang="en-US" sz="1200" b="1" dirty="0">
                <a:solidFill>
                  <a:srgbClr val="FFFFFF"/>
                </a:solidFill>
                <a:latin typeface="微软雅黑" panose="020B0503020204020204" pitchFamily="34" charset="-122"/>
                <a:ea typeface="微软雅黑" panose="020B0503020204020204" pitchFamily="34" charset="-122"/>
              </a:rPr>
              <a:t>附属第二医院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843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525713"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91157" y="1503058"/>
            <a:ext cx="3579813" cy="922020"/>
          </a:xfrm>
          <a:prstGeom prst="rect">
            <a:avLst/>
          </a:prstGeom>
          <a:noFill/>
          <a:ln w="9525">
            <a:noFill/>
            <a:miter lim="800000"/>
          </a:ln>
        </p:spPr>
        <p:txBody>
          <a:bodyPr wrap="square">
            <a:spAutoFit/>
          </a:bodyPr>
          <a:lstStyle/>
          <a:p>
            <a:pPr lvl="0" eaLnBrk="1" hangingPunct="1">
              <a:lnSpc>
                <a:spcPct val="150000"/>
              </a:lnSpc>
              <a:defRPr/>
            </a:pPr>
            <a:r>
              <a:rPr lang="zh-CN" altLang="en-US" sz="1200" dirty="0" smtClean="0">
                <a:solidFill>
                  <a:prstClr val="black"/>
                </a:solidFill>
                <a:latin typeface="微软雅黑" panose="020B0503020204020204" pitchFamily="34" charset="-122"/>
                <a:ea typeface="微软雅黑" panose="020B0503020204020204" pitchFamily="34" charset="-122"/>
              </a:rPr>
              <a:t>学术型博士</a:t>
            </a:r>
            <a:r>
              <a:rPr lang="zh-CN" altLang="en-US" sz="1200" dirty="0">
                <a:solidFill>
                  <a:prstClr val="black"/>
                </a:solidFill>
                <a:latin typeface="微软雅黑" panose="020B0503020204020204" pitchFamily="34" charset="-122"/>
                <a:ea typeface="微软雅黑" panose="020B0503020204020204" pitchFamily="34" charset="-122"/>
              </a:rPr>
              <a:t>：生物学</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lnSpc>
                <a:spcPct val="150000"/>
              </a:lnSpc>
              <a:defRPr/>
            </a:pPr>
            <a:r>
              <a:rPr lang="zh-CN" altLang="en-US" sz="1200" dirty="0" smtClean="0">
                <a:solidFill>
                  <a:srgbClr val="FF0000"/>
                </a:solidFill>
                <a:latin typeface="微软雅黑" panose="020B0503020204020204" pitchFamily="34" charset="-122"/>
                <a:ea typeface="微软雅黑" panose="020B0503020204020204" pitchFamily="34" charset="-122"/>
              </a:rPr>
              <a:t>学术型硕士：临床医学</a:t>
            </a:r>
          </a:p>
          <a:p>
            <a:pPr lvl="0" eaLnBrk="1" hangingPunct="1">
              <a:lnSpc>
                <a:spcPct val="150000"/>
              </a:lnSpc>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330199" y="4103224"/>
            <a:ext cx="2348131" cy="757130"/>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13802901228</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200" dirty="0" smtClean="0">
                <a:solidFill>
                  <a:prstClr val="black"/>
                </a:solidFill>
                <a:latin typeface="微软雅黑" panose="020B0503020204020204" pitchFamily="34" charset="-122"/>
                <a:ea typeface="微软雅黑" panose="020B0503020204020204" pitchFamily="34" charset="-122"/>
              </a:rPr>
              <a:t>Office</a:t>
            </a:r>
            <a:r>
              <a:rPr lang="zh-CN" altLang="en-US" sz="1200" dirty="0" smtClean="0">
                <a:solidFill>
                  <a:prstClr val="black"/>
                </a:solidFill>
                <a:latin typeface="微软雅黑" panose="020B0503020204020204" pitchFamily="34" charset="-122"/>
                <a:ea typeface="微软雅黑" panose="020B0503020204020204" pitchFamily="34" charset="-122"/>
              </a:rPr>
              <a:t>：医院办公楼</a:t>
            </a:r>
            <a:r>
              <a:rPr lang="en-US" altLang="zh-CN" sz="1200" dirty="0" smtClean="0">
                <a:solidFill>
                  <a:prstClr val="black"/>
                </a:solidFill>
                <a:latin typeface="微软雅黑" panose="020B0503020204020204" pitchFamily="34" charset="-122"/>
                <a:ea typeface="微软雅黑" panose="020B0503020204020204" pitchFamily="34" charset="-122"/>
              </a:rPr>
              <a:t>806</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Email:linzhanyi@scut.edu.cn</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414" name="文本框 13"/>
          <p:cNvSpPr txBox="1">
            <a:spLocks noChangeArrowheads="1"/>
          </p:cNvSpPr>
          <p:nvPr/>
        </p:nvSpPr>
        <p:spPr bwMode="auto">
          <a:xfrm>
            <a:off x="7059930" y="1636395"/>
            <a:ext cx="4556760" cy="3592195"/>
          </a:xfrm>
          <a:prstGeom prst="rect">
            <a:avLst/>
          </a:prstGeom>
          <a:noFill/>
          <a:ln w="9525">
            <a:noFill/>
            <a:miter lim="800000"/>
          </a:ln>
        </p:spPr>
        <p:txBody>
          <a:bodyPr wrap="square">
            <a:spAutoFit/>
          </a:bodyPr>
          <a:lstStyle/>
          <a:p>
            <a:pPr lvl="0" algn="just" eaLnBrk="1" hangingPunct="1">
              <a:lnSpc>
                <a:spcPct val="120000"/>
              </a:lnSpc>
              <a:spcBef>
                <a:spcPts val="600"/>
              </a:spcBef>
              <a:defRPr/>
            </a:pPr>
            <a:r>
              <a:rPr lang="zh-CN" altLang="en-US" sz="1200" b="1" dirty="0">
                <a:solidFill>
                  <a:prstClr val="black"/>
                </a:solidFill>
                <a:latin typeface="微软雅黑" panose="020B0503020204020204" pitchFamily="34" charset="-122"/>
                <a:ea typeface="微软雅黑" panose="020B0503020204020204" pitchFamily="34" charset="-122"/>
              </a:rPr>
              <a:t>研究方向</a:t>
            </a:r>
            <a:r>
              <a:rPr lang="en-US" altLang="zh-CN" sz="1200" b="1" dirty="0">
                <a:solidFill>
                  <a:prstClr val="black"/>
                </a:solidFill>
                <a:latin typeface="微软雅黑" panose="020B0503020204020204" pitchFamily="34" charset="-122"/>
                <a:ea typeface="微软雅黑" panose="020B0503020204020204" pitchFamily="34" charset="-122"/>
              </a:rPr>
              <a:t>: </a:t>
            </a:r>
            <a:endParaRPr lang="en-US" altLang="zh-CN" sz="1200" b="1" dirty="0" smtClean="0">
              <a:solidFill>
                <a:prstClr val="black"/>
              </a:solidFill>
              <a:latin typeface="微软雅黑" panose="020B0503020204020204" pitchFamily="34" charset="-122"/>
              <a:ea typeface="微软雅黑" panose="020B0503020204020204" pitchFamily="34" charset="-122"/>
            </a:endParaRPr>
          </a:p>
          <a:p>
            <a:pPr marL="0" marR="0" lvl="0" algn="just" rtl="0" eaLnBrk="1" fontAlgn="base" latinLnBrk="0" hangingPunct="1">
              <a:lnSpc>
                <a:spcPct val="120000"/>
              </a:lnSpc>
              <a:spcBef>
                <a:spcPts val="600"/>
              </a:spcBef>
              <a:buClrTx/>
              <a:buSzTx/>
              <a:buFontTx/>
              <a:buNone/>
              <a:defRPr/>
            </a:pP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生物工程血管体外构建及其转化研究；</a:t>
            </a:r>
          </a:p>
          <a:p>
            <a:pPr marL="0" marR="0" lvl="0" algn="just" rtl="0" eaLnBrk="1" fontAlgn="base" latinLnBrk="0" hangingPunct="1">
              <a:lnSpc>
                <a:spcPct val="120000"/>
              </a:lnSpc>
              <a:spcBef>
                <a:spcPts val="600"/>
              </a:spcBef>
              <a:buClrTx/>
              <a:buSzTx/>
              <a:buFontTx/>
              <a:buNone/>
              <a:defRPr/>
            </a:pP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力学刺激与血管重构的病理生理机制；</a:t>
            </a:r>
          </a:p>
          <a:p>
            <a:pPr marL="0" marR="0" lvl="0" algn="just" rtl="0" eaLnBrk="1" fontAlgn="base" latinLnBrk="0" hangingPunct="1">
              <a:lnSpc>
                <a:spcPct val="120000"/>
              </a:lnSpc>
              <a:spcBef>
                <a:spcPts val="600"/>
              </a:spcBef>
              <a:buClrTx/>
              <a:buSzTx/>
              <a:buFontTx/>
              <a:buNone/>
              <a:defRPr/>
            </a:pP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血管细胞外基质材料模拟。</a:t>
            </a:r>
            <a:endPar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Cell Tissue Res</a:t>
            </a:r>
            <a:r>
              <a:rPr lang="zh-CN" altLang="en-US" sz="1200" dirty="0" smtClean="0">
                <a:solidFill>
                  <a:prstClr val="black"/>
                </a:solidFill>
                <a:latin typeface="微软雅黑" panose="020B0503020204020204" pitchFamily="34" charset="-122"/>
                <a:ea typeface="微软雅黑" panose="020B0503020204020204" pitchFamily="34" charset="-122"/>
              </a:rPr>
              <a:t>等</a:t>
            </a:r>
            <a:r>
              <a:rPr lang="zh-CN" altLang="en-US" sz="1200" dirty="0">
                <a:solidFill>
                  <a:prstClr val="black"/>
                </a:solidFill>
                <a:latin typeface="微软雅黑" panose="020B0503020204020204" pitchFamily="34" charset="-122"/>
                <a:ea typeface="微软雅黑" panose="020B0503020204020204" pitchFamily="34" charset="-122"/>
              </a:rPr>
              <a:t>国际权威杂志发表论文十余篇；</a:t>
            </a:r>
          </a:p>
          <a:p>
            <a:pPr lvl="0" algn="just" eaLnBrk="1" hangingPunct="1">
              <a:lnSpc>
                <a:spcPct val="120000"/>
              </a:lnSpc>
              <a:spcBef>
                <a:spcPts val="600"/>
              </a:spcBef>
              <a:defRPr/>
            </a:pPr>
            <a:r>
              <a:rPr lang="zh-CN" altLang="en-US" sz="1200" dirty="0">
                <a:solidFill>
                  <a:prstClr val="black"/>
                </a:solidFill>
                <a:latin typeface="微软雅黑" panose="020B0503020204020204" pitchFamily="34" charset="-122"/>
                <a:ea typeface="微软雅黑" panose="020B0503020204020204" pitchFamily="34" charset="-122"/>
              </a:rPr>
              <a:t> </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获国家专利多项</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buClrTx/>
              <a:buSzTx/>
              <a:buFontTx/>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1.广东省</a:t>
            </a:r>
            <a:r>
              <a:rPr kumimoji="0" lang="zh-CN" altLang="en-US"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实验室</a:t>
            </a: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季华实验室</a:t>
            </a: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)重点研发项目《动静脉</a:t>
            </a:r>
          </a:p>
          <a:p>
            <a:pPr lvl="0" algn="just" eaLnBrk="1" hangingPunct="1">
              <a:lnSpc>
                <a:spcPct val="120000"/>
              </a:lnSpc>
              <a:spcBef>
                <a:spcPts val="600"/>
              </a:spcBef>
              <a:buClrTx/>
              <a:buSzTx/>
              <a:buFontTx/>
              <a:defRPr/>
            </a:pP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造瘘血管移植物体外工程化培养的装置研制》资助</a:t>
            </a:r>
            <a:r>
              <a:rPr kumimoji="0" lang="en-US" altLang="zh-CN" sz="1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998</a:t>
            </a: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万；</a:t>
            </a:r>
          </a:p>
          <a:p>
            <a:pPr lvl="0" algn="just" eaLnBrk="1" hangingPunct="1">
              <a:lnSpc>
                <a:spcPct val="120000"/>
              </a:lnSpc>
              <a:spcBef>
                <a:spcPts val="600"/>
              </a:spcBef>
              <a:buClrTx/>
              <a:buSzTx/>
              <a:buFontTx/>
              <a:defRPr/>
            </a:pPr>
            <a:r>
              <a:rPr kumimoji="0" lang="en-US" altLang="zh-CN" sz="12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2.</a:t>
            </a: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广东省2018</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年高水平医院登峰计划《力学加载模态</a:t>
            </a:r>
          </a:p>
          <a:p>
            <a:pPr lvl="0" algn="just" eaLnBrk="1" hangingPunct="1">
              <a:lnSpc>
                <a:spcPct val="120000"/>
              </a:lnSpc>
              <a:spcBef>
                <a:spcPts val="600"/>
              </a:spcBef>
              <a:buClrTx/>
              <a:buSzTx/>
              <a:buFontTx/>
              <a:defRPr/>
            </a:pP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在组织工程血管构建中的作用及其机制研究》资助</a:t>
            </a:r>
            <a:r>
              <a:rPr lang="en-US" altLang="zh-CN" sz="12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200</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万；</a:t>
            </a:r>
          </a:p>
          <a:p>
            <a:pPr lvl="0" algn="just" eaLnBrk="1" hangingPunct="1">
              <a:lnSpc>
                <a:spcPct val="120000"/>
              </a:lnSpc>
              <a:spcBef>
                <a:spcPts val="600"/>
              </a:spcBef>
              <a:buClrTx/>
              <a:buSzTx/>
              <a:buFontTx/>
              <a:defRPr/>
            </a:pP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3.</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广州市</a:t>
            </a: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2019</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年民生科技攻关计划《</a:t>
            </a: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3D</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打印技术在临</a:t>
            </a:r>
          </a:p>
          <a:p>
            <a:pPr lvl="0" algn="just" eaLnBrk="1" hangingPunct="1">
              <a:lnSpc>
                <a:spcPct val="120000"/>
              </a:lnSpc>
              <a:spcBef>
                <a:spcPts val="600"/>
              </a:spcBef>
              <a:buClrTx/>
              <a:buSzTx/>
              <a:buFontTx/>
              <a:defRPr/>
            </a:pP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en-US" altLang="zh-CN"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床个体化精准药物分剂量中的应用研究》资助</a:t>
            </a:r>
            <a:r>
              <a:rPr lang="en-US" altLang="zh-CN" sz="12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100</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万。</a:t>
            </a:r>
          </a:p>
        </p:txBody>
      </p:sp>
      <p:sp>
        <p:nvSpPr>
          <p:cNvPr id="20" name="矩形 19"/>
          <p:cNvSpPr/>
          <p:nvPr/>
        </p:nvSpPr>
        <p:spPr>
          <a:xfrm>
            <a:off x="2384425" y="6546850"/>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514549" y="312338"/>
            <a:ext cx="1226160" cy="535531"/>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400" b="1" dirty="0" smtClean="0">
                <a:solidFill>
                  <a:srgbClr val="FFFFFF"/>
                </a:solidFill>
                <a:latin typeface="微软雅黑" panose="020B0503020204020204" pitchFamily="34" charset="-122"/>
                <a:ea typeface="微软雅黑" panose="020B0503020204020204" pitchFamily="34" charset="-122"/>
              </a:rPr>
              <a:t>林展翼  </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文本框 22"/>
          <p:cNvSpPr txBox="1"/>
          <p:nvPr/>
        </p:nvSpPr>
        <p:spPr>
          <a:xfrm>
            <a:off x="3703839" y="171740"/>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副院长</a:t>
            </a:r>
            <a:r>
              <a:rPr kumimoji="0" lang="zh-CN" altLang="en-US" sz="1400" b="1" i="0" u="none" strike="noStrike" kern="1200" cap="none" spc="120" normalizeH="0" baseline="0" noProof="0" dirty="0" smtClean="0">
                <a:ln>
                  <a:noFill/>
                </a:ln>
                <a:solidFill>
                  <a:srgbClr val="FFFFFF"/>
                </a:solidFill>
                <a:effectLst/>
                <a:uLnTx/>
                <a:uFillTx/>
                <a:latin typeface="仿宋" panose="02010609060101010101" pitchFamily="49" charset="-122"/>
                <a:ea typeface="仿宋" panose="02010609060101010101" pitchFamily="49" charset="-122"/>
              </a:rPr>
              <a:t>、</a:t>
            </a:r>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主任医师；教授</a:t>
            </a: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，博士生导师</a:t>
            </a: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21" name="文本框 17"/>
          <p:cNvSpPr txBox="1">
            <a:spLocks noChangeArrowheads="1"/>
          </p:cNvSpPr>
          <p:nvPr/>
        </p:nvSpPr>
        <p:spPr bwMode="auto">
          <a:xfrm>
            <a:off x="2808288" y="1300163"/>
            <a:ext cx="3187910" cy="307777"/>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类型</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7422" name="图片 24"/>
          <p:cNvPicPr>
            <a:picLocks noChangeAspect="1"/>
          </p:cNvPicPr>
          <p:nvPr/>
        </p:nvPicPr>
        <p:blipFill>
          <a:blip r:embed="rId2" cstate="print"/>
          <a:srcRect t="3896" r="91544" b="3088"/>
          <a:stretch>
            <a:fillRect/>
          </a:stretch>
        </p:blipFill>
        <p:spPr bwMode="auto">
          <a:xfrm>
            <a:off x="2553160" y="2265410"/>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821114" y="2276918"/>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7059930"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7340918"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6" name="文本框 12"/>
          <p:cNvSpPr txBox="1">
            <a:spLocks noChangeArrowheads="1"/>
          </p:cNvSpPr>
          <p:nvPr/>
        </p:nvSpPr>
        <p:spPr bwMode="auto">
          <a:xfrm>
            <a:off x="385781" y="1684547"/>
            <a:ext cx="1550595" cy="2086725"/>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3600" dirty="0" smtClean="0">
                <a:solidFill>
                  <a:prstClr val="black"/>
                </a:solidFill>
                <a:latin typeface="微软雅黑" panose="020B0503020204020204" pitchFamily="34" charset="-122"/>
                <a:ea typeface="微软雅黑" panose="020B0503020204020204" pitchFamily="34" charset="-122"/>
              </a:rPr>
              <a:t>插  入导  师图  片</a:t>
            </a:r>
            <a:endParaRPr kumimoji="0" lang="en-US" altLang="zh-CN"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文本框 11"/>
          <p:cNvSpPr txBox="1">
            <a:spLocks noChangeArrowheads="1"/>
          </p:cNvSpPr>
          <p:nvPr/>
        </p:nvSpPr>
        <p:spPr bwMode="auto">
          <a:xfrm>
            <a:off x="2691157" y="2613151"/>
            <a:ext cx="3996716" cy="1845310"/>
          </a:xfrm>
          <a:prstGeom prst="rect">
            <a:avLst/>
          </a:prstGeom>
          <a:noFill/>
          <a:ln w="9525">
            <a:noFill/>
            <a:miter lim="800000"/>
          </a:ln>
        </p:spPr>
        <p:txBody>
          <a:bodyPr wrap="square">
            <a:spAutoFit/>
          </a:bodyPr>
          <a:lstStyle/>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1983.09-1989.06        </a:t>
            </a:r>
            <a:r>
              <a:rPr lang="zh-CN" altLang="en-US" sz="1200" dirty="0" smtClean="0">
                <a:solidFill>
                  <a:prstClr val="black"/>
                </a:solidFill>
                <a:latin typeface="微软雅黑" panose="020B0503020204020204" pitchFamily="34" charset="-122"/>
                <a:ea typeface="微软雅黑" panose="020B0503020204020204" pitchFamily="34" charset="-122"/>
              </a:rPr>
              <a:t>中山医科大学医疗系       学士</a:t>
            </a:r>
            <a:endParaRPr lang="en-US" altLang="zh-CN" sz="1200" dirty="0">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1994.09-1997.06        </a:t>
            </a:r>
            <a:r>
              <a:rPr lang="zh-CN" altLang="en-US" sz="1200" dirty="0" smtClean="0">
                <a:solidFill>
                  <a:prstClr val="black"/>
                </a:solidFill>
                <a:latin typeface="微软雅黑" panose="020B0503020204020204" pitchFamily="34" charset="-122"/>
                <a:ea typeface="微软雅黑" panose="020B0503020204020204" pitchFamily="34" charset="-122"/>
              </a:rPr>
              <a:t>广东省心血管病研究所   硕士</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smtClean="0">
                <a:solidFill>
                  <a:prstClr val="black"/>
                </a:solidFill>
                <a:latin typeface="微软雅黑" panose="020B0503020204020204" pitchFamily="34" charset="-122"/>
                <a:ea typeface="微软雅黑" panose="020B0503020204020204" pitchFamily="34" charset="-122"/>
              </a:rPr>
              <a:t>2003.09-2007.06        </a:t>
            </a:r>
            <a:r>
              <a:rPr lang="zh-CN" altLang="en-US" sz="1200" dirty="0" smtClean="0">
                <a:solidFill>
                  <a:prstClr val="black"/>
                </a:solidFill>
                <a:latin typeface="微软雅黑" panose="020B0503020204020204" pitchFamily="34" charset="-122"/>
                <a:ea typeface="微软雅黑" panose="020B0503020204020204" pitchFamily="34" charset="-122"/>
              </a:rPr>
              <a:t>广东省</a:t>
            </a:r>
            <a:r>
              <a:rPr lang="zh-CN" altLang="en-US" sz="1200" dirty="0">
                <a:solidFill>
                  <a:prstClr val="black"/>
                </a:solidFill>
                <a:latin typeface="微软雅黑" panose="020B0503020204020204" pitchFamily="34" charset="-122"/>
                <a:ea typeface="微软雅黑" panose="020B0503020204020204" pitchFamily="34" charset="-122"/>
              </a:rPr>
              <a:t>心血管病</a:t>
            </a:r>
            <a:r>
              <a:rPr lang="zh-CN" altLang="en-US" sz="1200" dirty="0" smtClean="0">
                <a:solidFill>
                  <a:prstClr val="black"/>
                </a:solidFill>
                <a:latin typeface="微软雅黑" panose="020B0503020204020204" pitchFamily="34" charset="-122"/>
                <a:ea typeface="微软雅黑" panose="020B0503020204020204" pitchFamily="34" charset="-122"/>
              </a:rPr>
              <a:t>研究所   博士</a:t>
            </a:r>
            <a:endParaRPr lang="en-US" altLang="zh-CN" sz="1200" dirty="0" smtClean="0">
              <a:solidFill>
                <a:prstClr val="black"/>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1200" noProof="0" dirty="0">
              <a:ln>
                <a:noFill/>
              </a:ln>
              <a:solidFill>
                <a:prstClr val="black"/>
              </a:solidFill>
              <a:effectLst/>
              <a:uLnTx/>
              <a:uFillTx/>
              <a:latin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200" noProof="0" dirty="0">
                <a:ln>
                  <a:noFill/>
                </a:ln>
                <a:solidFill>
                  <a:prstClr val="black"/>
                </a:solidFill>
                <a:effectLst/>
                <a:uLnTx/>
                <a:uFillTx/>
                <a:latin typeface="宋体" panose="02010600030101010101" pitchFamily="2" charset="-122"/>
                <a:sym typeface="+mn-ea"/>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89年大学毕业后，在广东省人民医院心内科工作至今；06年8月到07年12月在美国莱特州立大学和耶鲁大学医学院做访问学者，研究方向为小口径组织工程血管构建；现任广东省人民医院（广东省医学科学院）副院长。</a:t>
            </a:r>
            <a:endPar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srcRect t="3896" r="91544" b="3088"/>
          <a:stretch>
            <a:fillRect/>
          </a:stretch>
        </p:blipFill>
        <p:spPr bwMode="auto">
          <a:xfrm>
            <a:off x="2587949" y="4648034"/>
            <a:ext cx="309562" cy="358775"/>
          </a:xfrm>
          <a:prstGeom prst="rect">
            <a:avLst/>
          </a:prstGeom>
          <a:noFill/>
          <a:ln w="9525">
            <a:noFill/>
            <a:miter lim="800000"/>
            <a:headEnd/>
            <a:tailEnd/>
          </a:ln>
        </p:spPr>
      </p:pic>
      <p:sp>
        <p:nvSpPr>
          <p:cNvPr id="27" name="文本框 25"/>
          <p:cNvSpPr txBox="1">
            <a:spLocks noChangeArrowheads="1"/>
          </p:cNvSpPr>
          <p:nvPr/>
        </p:nvSpPr>
        <p:spPr bwMode="auto">
          <a:xfrm>
            <a:off x="2837898" y="4652072"/>
            <a:ext cx="902811"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招生要求</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文本框 11"/>
          <p:cNvSpPr txBox="1">
            <a:spLocks noChangeArrowheads="1"/>
          </p:cNvSpPr>
          <p:nvPr/>
        </p:nvSpPr>
        <p:spPr bwMode="auto">
          <a:xfrm>
            <a:off x="2823511" y="4952745"/>
            <a:ext cx="3996716" cy="275590"/>
          </a:xfrm>
          <a:prstGeom prst="rect">
            <a:avLst/>
          </a:prstGeom>
          <a:noFill/>
          <a:ln w="9525">
            <a:noFill/>
            <a:miter lim="800000"/>
          </a:ln>
        </p:spPr>
        <p:txBody>
          <a:bodyPr wrap="square">
            <a:spAutoFit/>
          </a:bodyPr>
          <a:lstStyle/>
          <a:p>
            <a:pPr lvl="0" eaLnBrk="1" hangingPunct="1">
              <a:defRPr/>
            </a:pPr>
            <a:r>
              <a:rPr lang="zh-CN" altLang="en-US" sz="1200" dirty="0" smtClean="0">
                <a:solidFill>
                  <a:prstClr val="black"/>
                </a:solidFill>
                <a:latin typeface="微软雅黑" panose="020B0503020204020204" pitchFamily="34" charset="-122"/>
                <a:ea typeface="微软雅黑" panose="020B0503020204020204" pitchFamily="34" charset="-122"/>
              </a:rPr>
              <a:t>性格开朗，肯吃苦，具有团队协作精神，开拓进取</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672347" y="523994"/>
            <a:ext cx="448351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学术任职：中华医学会老年医学分会副主委；</a:t>
            </a:r>
            <a:endParaRPr kumimoji="0" lang="en-US" altLang="zh-CN"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广东省医学会老年医学分会主委</a:t>
            </a:r>
            <a:endPar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280" y="1149090"/>
            <a:ext cx="1803776" cy="2560129"/>
          </a:xfrm>
          <a:prstGeom prst="rect">
            <a:avLst/>
          </a:prstGeom>
        </p:spPr>
      </p:pic>
      <p:sp>
        <p:nvSpPr>
          <p:cNvPr id="3" name="文本框 11"/>
          <p:cNvSpPr txBox="1">
            <a:spLocks noChangeArrowheads="1"/>
          </p:cNvSpPr>
          <p:nvPr/>
        </p:nvSpPr>
        <p:spPr bwMode="auto">
          <a:xfrm>
            <a:off x="2514600" y="5537835"/>
            <a:ext cx="8862060" cy="645160"/>
          </a:xfrm>
          <a:prstGeom prst="rect">
            <a:avLst/>
          </a:prstGeom>
          <a:noFill/>
          <a:ln w="9525">
            <a:noFill/>
            <a:miter lim="800000"/>
          </a:ln>
        </p:spPr>
        <p:txBody>
          <a:bodyPr wrap="square">
            <a:spAutoFit/>
          </a:bodyPr>
          <a:lstStyle/>
          <a:p>
            <a:pPr lvl="0" algn="l" defTabSz="914400" eaLnBrk="1" hangingPunct="1">
              <a:lnSpc>
                <a:spcPct val="100000"/>
              </a:lnSpc>
              <a:spcBef>
                <a:spcPts val="600"/>
              </a:spcBef>
              <a:buClrTx/>
              <a:buSzTx/>
              <a:buFontTx/>
              <a:defRPr/>
            </a:pP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noProof="0" dirty="0" smtClean="0">
                <a:ln>
                  <a:noFill/>
                </a:ln>
                <a:solidFill>
                  <a:prstClr val="black"/>
                </a:solidFill>
                <a:effectLst/>
                <a:uLnTx/>
                <a:uFillTx/>
                <a:latin typeface="微软雅黑" panose="020B0503020204020204" pitchFamily="34" charset="-122"/>
                <a:ea typeface="微软雅黑" panose="020B0503020204020204" pitchFamily="34" charset="-122"/>
              </a:rPr>
              <a:t> 血管组织工程研究是高度交叉融合的学科，也是当今发展非常迅速的领域。经过十几年努力，本研究团队已经汇聚医学﹑生物学﹑机械工程﹑材料学及生物医学工程不同专业背景的老师和学生。目前代表国内在该领域研究的最高水平，是全球为数不多的可在实验室实现有力学性能生物血管构建的实验室之一。欢迎有志于接受挑战的同学参与。</a:t>
            </a:r>
          </a:p>
        </p:txBody>
      </p:sp>
      <p:sp>
        <p:nvSpPr>
          <p:cNvPr id="4" name="文本框 21"/>
          <p:cNvSpPr txBox="1">
            <a:spLocks noChangeArrowheads="1"/>
          </p:cNvSpPr>
          <p:nvPr/>
        </p:nvSpPr>
        <p:spPr bwMode="auto">
          <a:xfrm>
            <a:off x="594519" y="17633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p>
          <a:p>
            <a:pPr lvl="0" eaLnBrk="1" hangingPunct="1">
              <a:lnSpc>
                <a:spcPct val="120000"/>
              </a:lnSpc>
              <a:defRPr/>
            </a:pPr>
            <a:r>
              <a:rPr lang="zh-CN" altLang="en-US" sz="1200" b="1" dirty="0" smtClean="0">
                <a:solidFill>
                  <a:srgbClr val="FFFFFF"/>
                </a:solidFill>
                <a:latin typeface="微软雅黑" panose="020B0503020204020204" pitchFamily="34" charset="-122"/>
                <a:ea typeface="微软雅黑" panose="020B0503020204020204" pitchFamily="34" charset="-122"/>
              </a:rPr>
              <a:t>附属广东省人民医院</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6726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525713"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91157" y="1844053"/>
            <a:ext cx="3579813" cy="553998"/>
          </a:xfrm>
          <a:prstGeom prst="rect">
            <a:avLst/>
          </a:prstGeom>
          <a:noFill/>
          <a:ln w="9525">
            <a:noFill/>
            <a:miter lim="800000"/>
          </a:ln>
        </p:spPr>
        <p:txBody>
          <a:bodyPr wrap="square">
            <a:spAutoFit/>
          </a:bodyPr>
          <a:lstStyle/>
          <a:p>
            <a:pPr lvl="0" eaLnBrk="1"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学术型硕士：临床医学</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330199" y="4103224"/>
            <a:ext cx="2348131" cy="978729"/>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15810657341</a:t>
            </a: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200" dirty="0">
                <a:solidFill>
                  <a:prstClr val="black"/>
                </a:solidFill>
                <a:latin typeface="微软雅黑" panose="020B0503020204020204" pitchFamily="34" charset="-122"/>
                <a:ea typeface="微软雅黑" panose="020B0503020204020204" pitchFamily="34" charset="-122"/>
              </a:rPr>
              <a:t>Office: </a:t>
            </a:r>
            <a:r>
              <a:rPr lang="zh-CN" altLang="en-US" sz="1200" dirty="0">
                <a:solidFill>
                  <a:prstClr val="black"/>
                </a:solidFill>
                <a:latin typeface="微软雅黑" panose="020B0503020204020204" pitchFamily="34" charset="-122"/>
                <a:ea typeface="微软雅黑" panose="020B0503020204020204" pitchFamily="34" charset="-122"/>
              </a:rPr>
              <a:t>解放军总医院第六医学中心检验科</a:t>
            </a:r>
            <a:r>
              <a:rPr lang="en-US" altLang="zh-CN" sz="1200" dirty="0">
                <a:solidFill>
                  <a:prstClr val="black"/>
                </a:solidFill>
                <a:latin typeface="微软雅黑" panose="020B0503020204020204" pitchFamily="34" charset="-122"/>
                <a:ea typeface="微软雅黑" panose="020B0503020204020204" pitchFamily="34" charset="-122"/>
              </a:rPr>
              <a:t/>
            </a:r>
            <a:br>
              <a:rPr lang="en-US" altLang="zh-CN" sz="1200" dirty="0">
                <a:solidFill>
                  <a:prstClr val="black"/>
                </a:solidFill>
                <a:latin typeface="微软雅黑" panose="020B0503020204020204" pitchFamily="34" charset="-122"/>
                <a:ea typeface="微软雅黑" panose="020B0503020204020204" pitchFamily="34" charset="-122"/>
              </a:rPr>
            </a:b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Email:1234</a:t>
            </a:r>
            <a:r>
              <a:rPr lang="en-US" altLang="zh-CN" sz="1200" dirty="0">
                <a:solidFill>
                  <a:prstClr val="black"/>
                </a:solidFill>
                <a:latin typeface="微软雅黑" panose="020B0503020204020204" pitchFamily="34" charset="-122"/>
                <a:ea typeface="微软雅黑" panose="020B0503020204020204" pitchFamily="34" charset="-122"/>
              </a:rPr>
              <a:t>_</a:t>
            </a:r>
            <a:r>
              <a:rPr lang="en-US" altLang="zh-CN" sz="1200" dirty="0" err="1">
                <a:solidFill>
                  <a:prstClr val="black"/>
                </a:solidFill>
                <a:latin typeface="微软雅黑" panose="020B0503020204020204" pitchFamily="34" charset="-122"/>
                <a:ea typeface="微软雅黑" panose="020B0503020204020204" pitchFamily="34" charset="-122"/>
              </a:rPr>
              <a:t>chen</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sina.com</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414" name="文本框 13"/>
          <p:cNvSpPr txBox="1">
            <a:spLocks noChangeArrowheads="1"/>
          </p:cNvSpPr>
          <p:nvPr/>
        </p:nvSpPr>
        <p:spPr bwMode="auto">
          <a:xfrm>
            <a:off x="6857646" y="1765636"/>
            <a:ext cx="4630879" cy="3742563"/>
          </a:xfrm>
          <a:prstGeom prst="rect">
            <a:avLst/>
          </a:prstGeom>
          <a:noFill/>
          <a:ln w="9525">
            <a:noFill/>
            <a:miter lim="800000"/>
          </a:ln>
        </p:spPr>
        <p:txBody>
          <a:bodyPr wrap="square">
            <a:spAutoFit/>
          </a:bodyPr>
          <a:lstStyle/>
          <a:p>
            <a:pPr lvl="0" algn="just" eaLnBrk="1" hangingPunct="1">
              <a:lnSpc>
                <a:spcPct val="120000"/>
              </a:lnSpc>
              <a:spcBef>
                <a:spcPts val="600"/>
              </a:spcBef>
              <a:defRPr/>
            </a:pPr>
            <a:r>
              <a:rPr lang="zh-CN" altLang="en-US" sz="1200" b="1" dirty="0">
                <a:solidFill>
                  <a:prstClr val="black"/>
                </a:solidFill>
                <a:latin typeface="微软雅黑" panose="020B0503020204020204" pitchFamily="34" charset="-122"/>
                <a:ea typeface="微软雅黑" panose="020B0503020204020204" pitchFamily="34" charset="-122"/>
              </a:rPr>
              <a:t>研究方向</a:t>
            </a:r>
            <a:r>
              <a:rPr lang="en-US" altLang="zh-CN" sz="1200" b="1" dirty="0">
                <a:solidFill>
                  <a:prstClr val="black"/>
                </a:solidFill>
                <a:latin typeface="微软雅黑" panose="020B0503020204020204" pitchFamily="34" charset="-122"/>
                <a:ea typeface="微软雅黑" panose="020B0503020204020204" pitchFamily="34" charset="-122"/>
              </a:rPr>
              <a:t>: </a:t>
            </a:r>
            <a:r>
              <a:rPr lang="zh-CN" altLang="en-US" sz="1200" b="1" dirty="0">
                <a:solidFill>
                  <a:prstClr val="black"/>
                </a:solidFill>
                <a:latin typeface="微软雅黑" panose="020B0503020204020204" pitchFamily="34" charset="-122"/>
                <a:ea typeface="微软雅黑" panose="020B0503020204020204" pitchFamily="34" charset="-122"/>
              </a:rPr>
              <a:t>病毒感染与肿瘤发生；血清游离核酸标志物；核酸快速检测方法</a:t>
            </a:r>
            <a:endParaRPr lang="en-US" altLang="zh-CN" sz="1200" b="1"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lang="en-US" altLang="zh-CN" sz="1200" b="1"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en-US" altLang="zh-CN" sz="1200" dirty="0" err="1">
                <a:solidFill>
                  <a:prstClr val="black"/>
                </a:solidFill>
                <a:latin typeface="微软雅黑" panose="020B0503020204020204" pitchFamily="34" charset="-122"/>
                <a:ea typeface="微软雅黑" panose="020B0503020204020204" pitchFamily="34" charset="-122"/>
              </a:rPr>
              <a:t>Oncogen</a:t>
            </a:r>
            <a:r>
              <a:rPr lang="en-US" altLang="zh-CN" sz="1200" dirty="0">
                <a:solidFill>
                  <a:prstClr val="black"/>
                </a:solidFill>
                <a:latin typeface="微软雅黑" panose="020B0503020204020204" pitchFamily="34" charset="-122"/>
                <a:ea typeface="微软雅黑" panose="020B0503020204020204" pitchFamily="34" charset="-122"/>
              </a:rPr>
              <a:t>, American Journal of Pathology</a:t>
            </a:r>
            <a:r>
              <a:rPr lang="zh-CN" altLang="en-US" sz="1200" dirty="0">
                <a:solidFill>
                  <a:prstClr val="black"/>
                </a:solidFill>
                <a:latin typeface="微软雅黑" panose="020B0503020204020204" pitchFamily="34" charset="-122"/>
                <a:ea typeface="微软雅黑" panose="020B0503020204020204" pitchFamily="34" charset="-122"/>
              </a:rPr>
              <a:t>等国际权威杂志发表论文</a:t>
            </a:r>
            <a:r>
              <a:rPr lang="en-US" altLang="zh-CN" sz="1200" dirty="0">
                <a:solidFill>
                  <a:prstClr val="black"/>
                </a:solidFill>
                <a:latin typeface="微软雅黑" panose="020B0503020204020204" pitchFamily="34" charset="-122"/>
                <a:ea typeface="微软雅黑" panose="020B0503020204020204" pitchFamily="34" charset="-122"/>
              </a:rPr>
              <a:t>9</a:t>
            </a:r>
            <a:r>
              <a:rPr lang="zh-CN" altLang="en-US" sz="1200" dirty="0">
                <a:solidFill>
                  <a:prstClr val="black"/>
                </a:solidFill>
                <a:latin typeface="微软雅黑" panose="020B0503020204020204" pitchFamily="34" charset="-122"/>
                <a:ea typeface="微软雅黑" panose="020B0503020204020204" pitchFamily="34" charset="-122"/>
              </a:rPr>
              <a:t>篇。</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20000"/>
              </a:lnSpc>
              <a:spcBef>
                <a:spcPts val="600"/>
              </a:spcBef>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lgn="just"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国家自然科学基金青年项目；首都临床应用特色研究</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20000"/>
              </a:lnSpc>
              <a:spcBef>
                <a:spcPts val="600"/>
              </a:spcBef>
              <a:defRPr/>
            </a:pPr>
            <a:endParaRPr lang="en-US" altLang="zh-CN" sz="1200" b="1" dirty="0">
              <a:solidFill>
                <a:prstClr val="black"/>
              </a:solidFill>
              <a:latin typeface="微软雅黑" panose="020B0503020204020204" pitchFamily="34" charset="-122"/>
              <a:ea typeface="微软雅黑" panose="020B0503020204020204" pitchFamily="34" charset="-122"/>
            </a:endParaRPr>
          </a:p>
          <a:p>
            <a:pPr lvl="0" eaLnBrk="1" hangingPunct="1">
              <a:lnSpc>
                <a:spcPct val="120000"/>
              </a:lnSpc>
              <a:spcBef>
                <a:spcPts val="600"/>
              </a:spcBef>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640013" y="76200"/>
            <a:ext cx="3579812" cy="430374"/>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陈昌国</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3468421" y="162883"/>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副主任技师，硕士生导师</a:t>
            </a:r>
          </a:p>
        </p:txBody>
      </p:sp>
      <p:sp>
        <p:nvSpPr>
          <p:cNvPr id="24" name="矩形 23"/>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21" name="文本框 17"/>
          <p:cNvSpPr txBox="1">
            <a:spLocks noChangeArrowheads="1"/>
          </p:cNvSpPr>
          <p:nvPr/>
        </p:nvSpPr>
        <p:spPr bwMode="auto">
          <a:xfrm>
            <a:off x="2808288" y="1300163"/>
            <a:ext cx="3187910" cy="307777"/>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招生专业与类型</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7422" name="图片 24"/>
          <p:cNvPicPr>
            <a:picLocks noChangeAspect="1"/>
          </p:cNvPicPr>
          <p:nvPr/>
        </p:nvPicPr>
        <p:blipFill>
          <a:blip r:embed="rId2" cstate="print"/>
          <a:srcRect t="3896" r="91544" b="3088"/>
          <a:stretch>
            <a:fillRect/>
          </a:stretch>
        </p:blipFill>
        <p:spPr bwMode="auto">
          <a:xfrm>
            <a:off x="2553160" y="2692130"/>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821114" y="2703638"/>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6731000"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7011988"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6" name="文本框 12"/>
          <p:cNvSpPr txBox="1">
            <a:spLocks noChangeArrowheads="1"/>
          </p:cNvSpPr>
          <p:nvPr/>
        </p:nvSpPr>
        <p:spPr bwMode="auto">
          <a:xfrm>
            <a:off x="385781" y="1684547"/>
            <a:ext cx="1550595" cy="2086725"/>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3600" dirty="0">
                <a:solidFill>
                  <a:prstClr val="black"/>
                </a:solidFill>
                <a:latin typeface="微软雅黑" panose="020B0503020204020204" pitchFamily="34" charset="-122"/>
                <a:ea typeface="微软雅黑" panose="020B0503020204020204" pitchFamily="34" charset="-122"/>
              </a:rPr>
              <a:t>插  入导  师图  片</a:t>
            </a:r>
            <a:endParaRPr kumimoji="0" lang="en-US" altLang="zh-CN"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文本框 11"/>
          <p:cNvSpPr txBox="1">
            <a:spLocks noChangeArrowheads="1"/>
          </p:cNvSpPr>
          <p:nvPr/>
        </p:nvSpPr>
        <p:spPr bwMode="auto">
          <a:xfrm>
            <a:off x="2552132" y="3137661"/>
            <a:ext cx="4285396" cy="1384995"/>
          </a:xfrm>
          <a:prstGeom prst="rect">
            <a:avLst/>
          </a:prstGeom>
          <a:noFill/>
          <a:ln w="9525">
            <a:noFill/>
            <a:miter lim="800000"/>
          </a:ln>
        </p:spPr>
        <p:txBody>
          <a:bodyPr wrap="square">
            <a:spAutoFit/>
          </a:bodyPr>
          <a:lstStyle/>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1999.08-2004.06     </a:t>
            </a:r>
            <a:r>
              <a:rPr lang="zh-CN" altLang="en-US" sz="1200" dirty="0">
                <a:solidFill>
                  <a:prstClr val="black"/>
                </a:solidFill>
                <a:latin typeface="微软雅黑" panose="020B0503020204020204" pitchFamily="34" charset="-122"/>
                <a:ea typeface="微软雅黑" panose="020B0503020204020204" pitchFamily="34" charset="-122"/>
              </a:rPr>
              <a:t>第三军医大学                学士</a:t>
            </a:r>
            <a:endParaRPr lang="en-US" altLang="zh-CN" sz="1200" dirty="0">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2007.08-2012.06    </a:t>
            </a:r>
            <a:r>
              <a:rPr lang="zh-CN" altLang="en-US" sz="1200" dirty="0">
                <a:solidFill>
                  <a:prstClr val="black"/>
                </a:solidFill>
                <a:latin typeface="微软雅黑" panose="020B0503020204020204" pitchFamily="34" charset="-122"/>
                <a:ea typeface="微软雅黑" panose="020B0503020204020204" pitchFamily="34" charset="-122"/>
              </a:rPr>
              <a:t>军事医学科学院           博士（硕博连读）</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2004.07</a:t>
            </a:r>
            <a:r>
              <a:rPr lang="zh-CN" altLang="en-US" sz="1200" dirty="0">
                <a:solidFill>
                  <a:prstClr val="black"/>
                </a:solidFill>
                <a:latin typeface="微软雅黑" panose="020B0503020204020204" pitchFamily="34" charset="-122"/>
                <a:ea typeface="微软雅黑" panose="020B0503020204020204" pitchFamily="34" charset="-122"/>
              </a:rPr>
              <a:t>至今            解放军总医院                 副主任技师</a:t>
            </a:r>
            <a:endParaRPr lang="en-US" altLang="zh-CN" sz="1200" dirty="0">
              <a:solidFill>
                <a:prstClr val="black"/>
              </a:solidFill>
              <a:latin typeface="微软雅黑" panose="020B0503020204020204" pitchFamily="34" charset="-122"/>
              <a:ea typeface="微软雅黑" panose="020B0503020204020204" pitchFamily="34" charset="-122"/>
            </a:endParaRPr>
          </a:p>
          <a:p>
            <a:pPr lvl="0" algn="just" eaLnBrk="1" hangingPunct="1">
              <a:lnSpc>
                <a:spcPct val="150000"/>
              </a:lnSpc>
              <a:defRPr/>
            </a:pP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第六医学中心</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srcRect t="3896" r="91544" b="3088"/>
          <a:stretch>
            <a:fillRect/>
          </a:stretch>
        </p:blipFill>
        <p:spPr bwMode="auto">
          <a:xfrm>
            <a:off x="2587949" y="4585804"/>
            <a:ext cx="309562" cy="358775"/>
          </a:xfrm>
          <a:prstGeom prst="rect">
            <a:avLst/>
          </a:prstGeom>
          <a:noFill/>
          <a:ln w="9525">
            <a:noFill/>
            <a:miter lim="800000"/>
            <a:headEnd/>
            <a:tailEnd/>
          </a:ln>
        </p:spPr>
      </p:pic>
      <p:sp>
        <p:nvSpPr>
          <p:cNvPr id="27" name="文本框 25"/>
          <p:cNvSpPr txBox="1">
            <a:spLocks noChangeArrowheads="1"/>
          </p:cNvSpPr>
          <p:nvPr/>
        </p:nvSpPr>
        <p:spPr bwMode="auto">
          <a:xfrm>
            <a:off x="2837898" y="4589842"/>
            <a:ext cx="902811"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招生要求</a:t>
            </a:r>
          </a:p>
        </p:txBody>
      </p:sp>
      <p:sp>
        <p:nvSpPr>
          <p:cNvPr id="29" name="文本框 11"/>
          <p:cNvSpPr txBox="1">
            <a:spLocks noChangeArrowheads="1"/>
          </p:cNvSpPr>
          <p:nvPr/>
        </p:nvSpPr>
        <p:spPr bwMode="auto">
          <a:xfrm>
            <a:off x="2707941" y="5023865"/>
            <a:ext cx="3996716" cy="830997"/>
          </a:xfrm>
          <a:prstGeom prst="rect">
            <a:avLst/>
          </a:prstGeom>
          <a:noFill/>
          <a:ln w="9525">
            <a:noFill/>
            <a:miter lim="800000"/>
          </a:ln>
        </p:spPr>
        <p:txBody>
          <a:bodyPr wrap="square">
            <a:spAutoFit/>
          </a:bodyPr>
          <a:lstStyle/>
          <a:p>
            <a:pPr lvl="0" eaLnBrk="1" hangingPunct="1">
              <a:defRPr/>
            </a:pPr>
            <a:r>
              <a:rPr lang="zh-CN" altLang="en-US" sz="1200" dirty="0">
                <a:solidFill>
                  <a:prstClr val="black"/>
                </a:solidFill>
                <a:latin typeface="微软雅黑" panose="020B0503020204020204" pitchFamily="34" charset="-122"/>
                <a:ea typeface="微软雅黑" panose="020B0503020204020204" pitchFamily="34" charset="-122"/>
              </a:rPr>
              <a:t>性格开朗，肯吃苦，热爱专业，善于总结勤于思考。具有良好的创新意识，具备较强的沟通表达能力，文献检索和阅读能力，开展实验研究的能力。</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defRPr/>
            </a:pP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30" name="文本框 21"/>
          <p:cNvSpPr txBox="1">
            <a:spLocks noChangeArrowheads="1"/>
          </p:cNvSpPr>
          <p:nvPr/>
        </p:nvSpPr>
        <p:spPr bwMode="auto">
          <a:xfrm>
            <a:off x="545624" y="25470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r>
              <a:rPr lang="zh-CN" altLang="en-US" sz="1200" b="1" dirty="0">
                <a:solidFill>
                  <a:srgbClr val="FFFFFF"/>
                </a:solidFill>
                <a:latin typeface="微软雅黑" panose="020B0503020204020204" pitchFamily="34" charset="-122"/>
                <a:ea typeface="微软雅黑" panose="020B0503020204020204" pitchFamily="34" charset="-122"/>
              </a:rPr>
              <a:t>解放军总医院第六医学中心</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文本框 30"/>
          <p:cNvSpPr txBox="1"/>
          <p:nvPr/>
        </p:nvSpPr>
        <p:spPr>
          <a:xfrm>
            <a:off x="3441124" y="614098"/>
            <a:ext cx="7272369" cy="523220"/>
          </a:xfrm>
          <a:prstGeom prst="rect">
            <a:avLst/>
          </a:prstGeom>
          <a:noFill/>
        </p:spPr>
        <p:txBody>
          <a:bodyPr wrap="square">
            <a:spAutoFit/>
          </a:bodyPr>
          <a:lstStyle/>
          <a:p>
            <a:pPr lvl="0" eaLnBrk="1" fontAlgn="auto" hangingPunct="1">
              <a:spcBef>
                <a:spcPts val="0"/>
              </a:spcBef>
              <a:spcAft>
                <a:spcPts val="0"/>
              </a:spcAft>
              <a:defRPr/>
            </a:pP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学术任职：</a:t>
            </a:r>
            <a:r>
              <a:rPr lang="zh-CN" altLang="zh-CN" sz="1400" b="1" spc="120" dirty="0">
                <a:solidFill>
                  <a:srgbClr val="FFFFFF"/>
                </a:solidFill>
                <a:latin typeface="微软雅黑" panose="020B0503020204020204" pitchFamily="34" charset="-122"/>
                <a:ea typeface="微软雅黑" panose="020B0503020204020204" pitchFamily="34" charset="-122"/>
              </a:rPr>
              <a:t>中国研究型医院协会生物标志专委会委员</a:t>
            </a:r>
            <a:r>
              <a:rPr lang="zh-CN" altLang="en-US" sz="1400" b="1" spc="120" dirty="0">
                <a:solidFill>
                  <a:srgbClr val="FFFFFF"/>
                </a:solidFill>
                <a:latin typeface="微软雅黑" panose="020B0503020204020204" pitchFamily="34" charset="-122"/>
                <a:ea typeface="微软雅黑" panose="020B0503020204020204" pitchFamily="34" charset="-122"/>
              </a:rPr>
              <a:t>、</a:t>
            </a:r>
            <a:r>
              <a:rPr lang="zh-CN" altLang="zh-CN" sz="1400" b="1" spc="120" dirty="0">
                <a:solidFill>
                  <a:srgbClr val="FFFFFF"/>
                </a:solidFill>
                <a:latin typeface="微软雅黑" panose="020B0503020204020204" pitchFamily="34" charset="-122"/>
                <a:ea typeface="微软雅黑" panose="020B0503020204020204" pitchFamily="34" charset="-122"/>
              </a:rPr>
              <a:t>北京医学会检验医学分会青年委员</a:t>
            </a:r>
            <a:r>
              <a:rPr lang="zh-CN" altLang="en-US" sz="1400" b="1" spc="120" dirty="0">
                <a:solidFill>
                  <a:srgbClr val="FFFFFF"/>
                </a:solidFill>
                <a:latin typeface="微软雅黑" panose="020B0503020204020204" pitchFamily="34" charset="-122"/>
                <a:ea typeface="微软雅黑" panose="020B0503020204020204" pitchFamily="34" charset="-122"/>
              </a:rPr>
              <a:t>等</a:t>
            </a:r>
          </a:p>
        </p:txBody>
      </p:sp>
      <p:pic>
        <p:nvPicPr>
          <p:cNvPr id="28" name="图片 27" descr="陈昌国-检验科.jpg"/>
          <p:cNvPicPr>
            <a:picLocks noChangeAspect="1"/>
          </p:cNvPicPr>
          <p:nvPr/>
        </p:nvPicPr>
        <p:blipFill>
          <a:blip r:embed="rId4" cstate="print"/>
          <a:stretch>
            <a:fillRect/>
          </a:stretch>
        </p:blipFill>
        <p:spPr>
          <a:xfrm>
            <a:off x="152895" y="1419367"/>
            <a:ext cx="1949928" cy="2402006"/>
          </a:xfrm>
          <a:prstGeom prst="rect">
            <a:avLst/>
          </a:prstGeom>
        </p:spPr>
      </p:pic>
    </p:spTree>
    <p:extLst>
      <p:ext uri="{BB962C8B-B14F-4D97-AF65-F5344CB8AC3E}">
        <p14:creationId xmlns:p14="http://schemas.microsoft.com/office/powerpoint/2010/main" val="174598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355"/>
            <a:ext cx="8242300"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411" name="图片 7"/>
          <p:cNvPicPr>
            <a:picLocks noChangeAspect="1"/>
          </p:cNvPicPr>
          <p:nvPr/>
        </p:nvPicPr>
        <p:blipFill>
          <a:blip r:embed="rId2" cstate="print"/>
          <a:srcRect t="3896" r="91544" b="3088"/>
          <a:stretch>
            <a:fillRect/>
          </a:stretch>
        </p:blipFill>
        <p:spPr bwMode="auto">
          <a:xfrm>
            <a:off x="2397697" y="1274763"/>
            <a:ext cx="309562" cy="358775"/>
          </a:xfrm>
          <a:prstGeom prst="rect">
            <a:avLst/>
          </a:prstGeom>
          <a:noFill/>
          <a:ln w="9525">
            <a:noFill/>
            <a:miter lim="800000"/>
            <a:headEnd/>
            <a:tailEnd/>
          </a:ln>
        </p:spPr>
      </p:pic>
      <p:sp>
        <p:nvSpPr>
          <p:cNvPr id="17412" name="文本框 11"/>
          <p:cNvSpPr txBox="1">
            <a:spLocks noChangeArrowheads="1"/>
          </p:cNvSpPr>
          <p:nvPr/>
        </p:nvSpPr>
        <p:spPr bwMode="auto">
          <a:xfrm>
            <a:off x="2660043" y="1670836"/>
            <a:ext cx="3579813" cy="275590"/>
          </a:xfrm>
          <a:prstGeom prst="rect">
            <a:avLst/>
          </a:prstGeom>
          <a:noFill/>
          <a:ln w="9525">
            <a:noFill/>
            <a:miter lim="800000"/>
          </a:ln>
        </p:spPr>
        <p:txBody>
          <a:bodyPr wrap="square">
            <a:spAutoFit/>
          </a:bodyPr>
          <a:lstStyle/>
          <a:p>
            <a:pPr lvl="0" eaLnBrk="1" hangingPunct="1">
              <a:defRPr/>
            </a:pPr>
            <a:r>
              <a:rPr lang="zh-CN" altLang="en-US" sz="1200" dirty="0">
                <a:solidFill>
                  <a:prstClr val="black"/>
                </a:solidFill>
                <a:latin typeface="微软雅黑" panose="020B0503020204020204" pitchFamily="34" charset="-122"/>
                <a:ea typeface="微软雅黑" panose="020B0503020204020204" pitchFamily="34" charset="-122"/>
              </a:rPr>
              <a:t>学术硕士：临床医学</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7413" name="文本框 12"/>
          <p:cNvSpPr txBox="1">
            <a:spLocks noChangeArrowheads="1"/>
          </p:cNvSpPr>
          <p:nvPr/>
        </p:nvSpPr>
        <p:spPr bwMode="auto">
          <a:xfrm>
            <a:off x="330200" y="4103224"/>
            <a:ext cx="1920875" cy="757130"/>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18600317076</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Email: liyanjun1230@163.com</a:t>
            </a:r>
          </a:p>
        </p:txBody>
      </p:sp>
      <p:sp>
        <p:nvSpPr>
          <p:cNvPr id="17414" name="文本框 13"/>
          <p:cNvSpPr txBox="1">
            <a:spLocks noChangeArrowheads="1"/>
          </p:cNvSpPr>
          <p:nvPr/>
        </p:nvSpPr>
        <p:spPr bwMode="auto">
          <a:xfrm>
            <a:off x="6857646" y="1655908"/>
            <a:ext cx="4630879" cy="2235835"/>
          </a:xfrm>
          <a:prstGeom prst="rect">
            <a:avLst/>
          </a:prstGeom>
          <a:noFill/>
          <a:ln w="9525">
            <a:noFill/>
            <a:miter lim="800000"/>
          </a:ln>
        </p:spPr>
        <p:txBody>
          <a:bodyPr wrap="square">
            <a:spAutoFit/>
          </a:bodyPr>
          <a:lstStyle/>
          <a:p>
            <a:pPr lvl="0"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研究方向</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临床检验诊断方向，</a:t>
            </a:r>
            <a:r>
              <a:rPr lang="zh-CN" altLang="zh-CN" sz="1200" dirty="0">
                <a:solidFill>
                  <a:prstClr val="black"/>
                </a:solidFill>
                <a:latin typeface="微软雅黑" panose="020B0503020204020204" pitchFamily="34" charset="-122"/>
                <a:ea typeface="微软雅黑" panose="020B0503020204020204" pitchFamily="34" charset="-122"/>
              </a:rPr>
              <a:t>主要从事</a:t>
            </a:r>
            <a:r>
              <a:rPr lang="zh-CN" altLang="en-US" sz="1200" dirty="0">
                <a:solidFill>
                  <a:prstClr val="black"/>
                </a:solidFill>
                <a:latin typeface="微软雅黑" panose="020B0503020204020204" pitchFamily="34" charset="-122"/>
                <a:ea typeface="微软雅黑" panose="020B0503020204020204" pitchFamily="34" charset="-122"/>
              </a:rPr>
              <a:t>临床感染</a:t>
            </a:r>
            <a:r>
              <a:rPr lang="zh-CN" altLang="zh-CN" sz="1200" dirty="0">
                <a:solidFill>
                  <a:prstClr val="black"/>
                </a:solidFill>
                <a:latin typeface="微软雅黑" panose="020B0503020204020204" pitchFamily="34" charset="-122"/>
                <a:ea typeface="微软雅黑" panose="020B0503020204020204" pitchFamily="34" charset="-122"/>
              </a:rPr>
              <a:t>病原的鉴定和溯源研究</a:t>
            </a:r>
            <a:r>
              <a:rPr lang="zh-CN" altLang="en-US" sz="1200" dirty="0">
                <a:solidFill>
                  <a:prstClr val="black"/>
                </a:solidFill>
                <a:latin typeface="微软雅黑" panose="020B0503020204020204" pitchFamily="34" charset="-122"/>
                <a:ea typeface="微软雅黑" panose="020B0503020204020204" pitchFamily="34" charset="-122"/>
              </a:rPr>
              <a:t>、肠道菌群多样性研究</a:t>
            </a:r>
            <a:r>
              <a:rPr lang="zh-CN" altLang="zh-CN" sz="1200" dirty="0">
                <a:solidFill>
                  <a:prstClr val="black"/>
                </a:solidFill>
                <a:latin typeface="微软雅黑" panose="020B0503020204020204" pitchFamily="34" charset="-122"/>
                <a:ea typeface="微软雅黑" panose="020B0503020204020204" pitchFamily="34" charset="-122"/>
              </a:rPr>
              <a:t>海洋细菌</a:t>
            </a:r>
            <a:r>
              <a:rPr lang="zh-CN" altLang="en-US" sz="1200" dirty="0">
                <a:solidFill>
                  <a:prstClr val="black"/>
                </a:solidFill>
                <a:latin typeface="微软雅黑" panose="020B0503020204020204" pitchFamily="34" charset="-122"/>
                <a:ea typeface="微软雅黑" panose="020B0503020204020204" pitchFamily="34" charset="-122"/>
              </a:rPr>
              <a:t>多样性</a:t>
            </a:r>
            <a:r>
              <a:rPr lang="zh-CN" altLang="zh-CN" sz="1200" dirty="0">
                <a:solidFill>
                  <a:prstClr val="black"/>
                </a:solidFill>
                <a:latin typeface="微软雅黑" panose="020B0503020204020204" pitchFamily="34" charset="-122"/>
                <a:ea typeface="微软雅黑" panose="020B0503020204020204" pitchFamily="34" charset="-122"/>
              </a:rPr>
              <a:t>相关研究</a:t>
            </a:r>
            <a:r>
              <a:rPr lang="zh-CN" altLang="en-US" sz="1200" dirty="0">
                <a:solidFill>
                  <a:prstClr val="black"/>
                </a:solidFill>
                <a:latin typeface="微软雅黑" panose="020B0503020204020204" pitchFamily="34" charset="-122"/>
                <a:ea typeface="微软雅黑" panose="020B0503020204020204" pitchFamily="34" charset="-122"/>
              </a:rPr>
              <a:t>等。</a:t>
            </a:r>
            <a:endParaRPr lang="en-US" altLang="zh-CN" sz="1200" dirty="0">
              <a:solidFill>
                <a:prstClr val="black"/>
              </a:solidFill>
              <a:latin typeface="微软雅黑" panose="020B0503020204020204" pitchFamily="34" charset="-122"/>
              <a:ea typeface="微软雅黑" panose="020B0503020204020204" pitchFamily="34" charset="-122"/>
            </a:endParaRPr>
          </a:p>
          <a:p>
            <a:pPr lvl="0"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近年来</a:t>
            </a:r>
            <a:r>
              <a:rPr lang="zh-CN" altLang="en-US" sz="1200" dirty="0">
                <a:solidFill>
                  <a:prstClr val="black"/>
                </a:solidFill>
                <a:latin typeface="微软雅黑" panose="020B0503020204020204" pitchFamily="34" charset="-122"/>
                <a:ea typeface="微软雅黑" panose="020B0503020204020204" pitchFamily="34" charset="-122"/>
              </a:rPr>
              <a:t>以第一作者及通讯作者发表论文</a:t>
            </a:r>
            <a:r>
              <a:rPr lang="en-US" altLang="zh-CN" sz="1200" dirty="0">
                <a:solidFill>
                  <a:prstClr val="black"/>
                </a:solidFill>
                <a:latin typeface="微软雅黑" panose="020B0503020204020204" pitchFamily="34" charset="-122"/>
                <a:ea typeface="微软雅黑" panose="020B0503020204020204" pitchFamily="34" charset="-122"/>
              </a:rPr>
              <a:t>20</a:t>
            </a:r>
            <a:r>
              <a:rPr lang="zh-CN" altLang="en-US" sz="1200" dirty="0">
                <a:solidFill>
                  <a:prstClr val="black"/>
                </a:solidFill>
                <a:latin typeface="微软雅黑" panose="020B0503020204020204" pitchFamily="34" charset="-122"/>
                <a:ea typeface="微软雅黑" panose="020B0503020204020204" pitchFamily="34" charset="-122"/>
              </a:rPr>
              <a:t>余篇，其中</a:t>
            </a:r>
            <a:r>
              <a:rPr lang="en-US" altLang="zh-CN" sz="1200" dirty="0">
                <a:solidFill>
                  <a:prstClr val="black"/>
                </a:solidFill>
                <a:latin typeface="微软雅黑" panose="020B0503020204020204" pitchFamily="34" charset="-122"/>
                <a:ea typeface="微软雅黑" panose="020B0503020204020204" pitchFamily="34" charset="-122"/>
              </a:rPr>
              <a:t>SCI</a:t>
            </a:r>
            <a:r>
              <a:rPr lang="zh-CN" altLang="en-US" sz="1200" dirty="0">
                <a:solidFill>
                  <a:prstClr val="black"/>
                </a:solidFill>
                <a:latin typeface="微软雅黑" panose="020B0503020204020204" pitchFamily="34" charset="-122"/>
                <a:ea typeface="微软雅黑" panose="020B0503020204020204" pitchFamily="34" charset="-122"/>
              </a:rPr>
              <a:t>论文</a:t>
            </a:r>
            <a:r>
              <a:rPr lang="en-US" altLang="zh-CN" sz="1200" dirty="0">
                <a:solidFill>
                  <a:prstClr val="black"/>
                </a:solidFill>
                <a:latin typeface="微软雅黑" panose="020B0503020204020204" pitchFamily="34" charset="-122"/>
                <a:ea typeface="微软雅黑" panose="020B0503020204020204" pitchFamily="34" charset="-122"/>
              </a:rPr>
              <a:t>7</a:t>
            </a:r>
            <a:r>
              <a:rPr lang="zh-CN" altLang="en-US" sz="1200" dirty="0">
                <a:solidFill>
                  <a:prstClr val="black"/>
                </a:solidFill>
                <a:latin typeface="微软雅黑" panose="020B0503020204020204" pitchFamily="34" charset="-122"/>
                <a:ea typeface="微软雅黑" panose="020B0503020204020204" pitchFamily="34" charset="-122"/>
              </a:rPr>
              <a:t>篇、影响因子累计</a:t>
            </a:r>
            <a:r>
              <a:rPr lang="en-US" altLang="zh-CN" sz="1200" dirty="0">
                <a:solidFill>
                  <a:prstClr val="black"/>
                </a:solidFill>
                <a:latin typeface="微软雅黑" panose="020B0503020204020204" pitchFamily="34" charset="-122"/>
                <a:ea typeface="微软雅黑" panose="020B0503020204020204" pitchFamily="34" charset="-122"/>
              </a:rPr>
              <a:t>30</a:t>
            </a:r>
            <a:r>
              <a:rPr lang="zh-CN" altLang="en-US" sz="1200" dirty="0">
                <a:solidFill>
                  <a:prstClr val="black"/>
                </a:solidFill>
                <a:latin typeface="微软雅黑" panose="020B0503020204020204" pitchFamily="34" charset="-122"/>
                <a:ea typeface="微软雅黑" panose="020B0503020204020204" pitchFamily="34" charset="-122"/>
              </a:rPr>
              <a:t>余分；参编参译中英文书著共</a:t>
            </a:r>
            <a:r>
              <a:rPr lang="en-US" altLang="zh-CN" sz="1200" dirty="0">
                <a:solidFill>
                  <a:prstClr val="black"/>
                </a:solidFill>
                <a:latin typeface="微软雅黑" panose="020B0503020204020204" pitchFamily="34" charset="-122"/>
                <a:ea typeface="微软雅黑" panose="020B0503020204020204" pitchFamily="34" charset="-122"/>
              </a:rPr>
              <a:t>3</a:t>
            </a:r>
            <a:r>
              <a:rPr lang="zh-CN" altLang="en-US" sz="1200" dirty="0">
                <a:solidFill>
                  <a:prstClr val="black"/>
                </a:solidFill>
                <a:latin typeface="微软雅黑" panose="020B0503020204020204" pitchFamily="34" charset="-122"/>
                <a:ea typeface="微软雅黑" panose="020B0503020204020204" pitchFamily="34" charset="-122"/>
              </a:rPr>
              <a:t>部；相关科研工作曾获军队科技进步一等奖，曾获个人三等功，全军检验医学专委会青年人才奖，解放军总医院优秀医师等。</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20000"/>
              </a:lnSpc>
              <a:spcBef>
                <a:spcPts val="600"/>
              </a:spcBef>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主持国家自然科学基金面上项目，国家科技重大专项子任务，军队后勤重点项目子课题</a:t>
            </a:r>
            <a:r>
              <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项，原海军总医院创新培育基金、优秀青年骨干人才基金等，资助金额累计</a:t>
            </a:r>
            <a:r>
              <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a:t>
            </a: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余万元。</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4425"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nvSpPr>
        <p:spPr bwMode="auto">
          <a:xfrm>
            <a:off x="2640013" y="76200"/>
            <a:ext cx="3579812" cy="430374"/>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solidFill>
                  <a:srgbClr val="FFFFFF"/>
                </a:solidFill>
                <a:latin typeface="微软雅黑" panose="020B0503020204020204" pitchFamily="34" charset="-122"/>
                <a:ea typeface="微软雅黑" panose="020B0503020204020204" pitchFamily="34" charset="-122"/>
              </a:rPr>
              <a:t>李艳君</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2640013" y="519113"/>
            <a:ext cx="5251450" cy="52197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医学博士 主任医师</a:t>
            </a:r>
            <a:r>
              <a:rPr kumimoji="0" lang="zh-CN" altLang="en-US" sz="1400" b="1" i="0" u="none" strike="noStrike" kern="1200" cap="none" spc="120" normalizeH="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硕士研究生导师</a:t>
            </a:r>
            <a:endParaRPr kumimoji="0" lang="en-US" altLang="zh-CN"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中国人民解放军总医院第六医学中心检验科副主任</a:t>
            </a:r>
          </a:p>
        </p:txBody>
      </p:sp>
      <p:sp>
        <p:nvSpPr>
          <p:cNvPr id="17421" name="文本框 17"/>
          <p:cNvSpPr txBox="1">
            <a:spLocks noChangeArrowheads="1"/>
          </p:cNvSpPr>
          <p:nvPr/>
        </p:nvSpPr>
        <p:spPr bwMode="auto">
          <a:xfrm>
            <a:off x="2680272" y="1300163"/>
            <a:ext cx="1441420"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招生专业与类型</a:t>
            </a:r>
          </a:p>
        </p:txBody>
      </p:sp>
      <p:pic>
        <p:nvPicPr>
          <p:cNvPr id="17422" name="图片 24"/>
          <p:cNvPicPr>
            <a:picLocks noChangeAspect="1"/>
          </p:cNvPicPr>
          <p:nvPr/>
        </p:nvPicPr>
        <p:blipFill>
          <a:blip r:embed="rId2" cstate="print"/>
          <a:srcRect t="3896" r="91544" b="3088"/>
          <a:stretch>
            <a:fillRect/>
          </a:stretch>
        </p:blipFill>
        <p:spPr bwMode="auto">
          <a:xfrm>
            <a:off x="2397697" y="1947329"/>
            <a:ext cx="309562" cy="358775"/>
          </a:xfrm>
          <a:prstGeom prst="rect">
            <a:avLst/>
          </a:prstGeom>
          <a:noFill/>
          <a:ln w="9525">
            <a:noFill/>
            <a:miter lim="800000"/>
            <a:headEnd/>
            <a:tailEnd/>
          </a:ln>
        </p:spPr>
      </p:pic>
      <p:sp>
        <p:nvSpPr>
          <p:cNvPr id="17423" name="文本框 25"/>
          <p:cNvSpPr txBox="1">
            <a:spLocks noChangeArrowheads="1"/>
          </p:cNvSpPr>
          <p:nvPr/>
        </p:nvSpPr>
        <p:spPr bwMode="auto">
          <a:xfrm>
            <a:off x="2680272" y="1972729"/>
            <a:ext cx="1441450"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教育与工作经历</a:t>
            </a:r>
          </a:p>
        </p:txBody>
      </p:sp>
      <p:pic>
        <p:nvPicPr>
          <p:cNvPr id="17424" name="图片 27"/>
          <p:cNvPicPr>
            <a:picLocks noChangeAspect="1"/>
          </p:cNvPicPr>
          <p:nvPr/>
        </p:nvPicPr>
        <p:blipFill>
          <a:blip r:embed="rId2" cstate="print"/>
          <a:srcRect t="3896" r="91544" b="3088"/>
          <a:stretch>
            <a:fillRect/>
          </a:stretch>
        </p:blipFill>
        <p:spPr bwMode="auto">
          <a:xfrm>
            <a:off x="6557264" y="1274763"/>
            <a:ext cx="307975" cy="358775"/>
          </a:xfrm>
          <a:prstGeom prst="rect">
            <a:avLst/>
          </a:prstGeom>
          <a:noFill/>
          <a:ln w="9525">
            <a:noFill/>
            <a:miter lim="800000"/>
            <a:headEnd/>
            <a:tailEnd/>
          </a:ln>
        </p:spPr>
      </p:pic>
      <p:sp>
        <p:nvSpPr>
          <p:cNvPr id="17425" name="文本框 28"/>
          <p:cNvSpPr txBox="1">
            <a:spLocks noChangeArrowheads="1"/>
          </p:cNvSpPr>
          <p:nvPr/>
        </p:nvSpPr>
        <p:spPr bwMode="auto">
          <a:xfrm>
            <a:off x="6856540" y="1300163"/>
            <a:ext cx="903287"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p>
        </p:txBody>
      </p:sp>
      <p:pic>
        <p:nvPicPr>
          <p:cNvPr id="17427" name="图片 24"/>
          <p:cNvPicPr>
            <a:picLocks noChangeAspect="1"/>
          </p:cNvPicPr>
          <p:nvPr/>
        </p:nvPicPr>
        <p:blipFill>
          <a:blip r:embed="rId3" cstate="print"/>
          <a:srcRect l="9991" r="8128"/>
          <a:stretch>
            <a:fillRect/>
          </a:stretch>
        </p:blipFill>
        <p:spPr bwMode="auto">
          <a:xfrm>
            <a:off x="10810875" y="85725"/>
            <a:ext cx="1123950" cy="1030288"/>
          </a:xfrm>
          <a:prstGeom prst="rect">
            <a:avLst/>
          </a:prstGeom>
          <a:noFill/>
          <a:ln w="9525">
            <a:noFill/>
            <a:miter lim="800000"/>
            <a:headEnd/>
            <a:tailEnd/>
          </a:ln>
        </p:spPr>
      </p:pic>
      <p:pic>
        <p:nvPicPr>
          <p:cNvPr id="22" name="图片 24"/>
          <p:cNvPicPr>
            <a:picLocks noChangeAspect="1"/>
          </p:cNvPicPr>
          <p:nvPr/>
        </p:nvPicPr>
        <p:blipFill>
          <a:blip r:embed="rId2" cstate="print"/>
          <a:srcRect t="3896" r="91544" b="3088"/>
          <a:stretch>
            <a:fillRect/>
          </a:stretch>
        </p:blipFill>
        <p:spPr bwMode="auto">
          <a:xfrm>
            <a:off x="2451487" y="3861150"/>
            <a:ext cx="309562" cy="358775"/>
          </a:xfrm>
          <a:prstGeom prst="rect">
            <a:avLst/>
          </a:prstGeom>
          <a:noFill/>
          <a:ln w="9525">
            <a:noFill/>
            <a:miter lim="800000"/>
            <a:headEnd/>
            <a:tailEnd/>
          </a:ln>
        </p:spPr>
      </p:pic>
      <p:sp>
        <p:nvSpPr>
          <p:cNvPr id="25" name="文本框 25"/>
          <p:cNvSpPr txBox="1">
            <a:spLocks noChangeArrowheads="1"/>
          </p:cNvSpPr>
          <p:nvPr/>
        </p:nvSpPr>
        <p:spPr bwMode="auto">
          <a:xfrm>
            <a:off x="6932682" y="3991325"/>
            <a:ext cx="1261884" cy="30777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学术团体任职</a:t>
            </a:r>
          </a:p>
        </p:txBody>
      </p:sp>
      <p:pic>
        <p:nvPicPr>
          <p:cNvPr id="1026" name="Picture 2" descr="D:\新建文件夹\jun_E\navy\证件材料扫描图片\微信图片_20191014100353.jpg"/>
          <p:cNvPicPr>
            <a:picLocks noChangeAspect="1" noChangeArrowheads="1"/>
          </p:cNvPicPr>
          <p:nvPr/>
        </p:nvPicPr>
        <p:blipFill>
          <a:blip r:embed="rId4" cstate="print"/>
          <a:srcRect/>
          <a:stretch>
            <a:fillRect/>
          </a:stretch>
        </p:blipFill>
        <p:spPr bwMode="auto">
          <a:xfrm>
            <a:off x="412532" y="1261872"/>
            <a:ext cx="1913950" cy="2679192"/>
          </a:xfrm>
          <a:prstGeom prst="rect">
            <a:avLst/>
          </a:prstGeom>
          <a:noFill/>
        </p:spPr>
      </p:pic>
      <p:sp>
        <p:nvSpPr>
          <p:cNvPr id="28" name="矩形 27"/>
          <p:cNvSpPr/>
          <p:nvPr/>
        </p:nvSpPr>
        <p:spPr>
          <a:xfrm>
            <a:off x="2633154" y="2346389"/>
            <a:ext cx="3831653" cy="1468755"/>
          </a:xfrm>
          <a:prstGeom prst="rect">
            <a:avLst/>
          </a:prstGeom>
        </p:spPr>
        <p:txBody>
          <a:bodyPr wrap="square">
            <a:spAutoFit/>
          </a:bodyPr>
          <a:lstStyle/>
          <a:p>
            <a:pPr>
              <a:lnSpc>
                <a:spcPct val="120000"/>
              </a:lnSpc>
              <a:spcBef>
                <a:spcPts val="600"/>
              </a:spcBef>
              <a:tabLst>
                <a:tab pos="541020" algn="l"/>
              </a:tabLst>
              <a:defRPr/>
            </a:pPr>
            <a:r>
              <a:rPr lang="en-US" altLang="zh-CN" sz="1200" dirty="0">
                <a:solidFill>
                  <a:prstClr val="black"/>
                </a:solidFill>
                <a:latin typeface="微软雅黑" panose="020B0503020204020204" pitchFamily="34" charset="-122"/>
                <a:ea typeface="微软雅黑" panose="020B0503020204020204" pitchFamily="34" charset="-122"/>
              </a:rPr>
              <a:t>1995  </a:t>
            </a:r>
            <a:r>
              <a:rPr lang="zh-CN" altLang="en-US" sz="1200" dirty="0">
                <a:solidFill>
                  <a:prstClr val="black"/>
                </a:solidFill>
                <a:latin typeface="微软雅黑" panose="020B0503020204020204" pitchFamily="34" charset="-122"/>
                <a:ea typeface="微软雅黑" panose="020B0503020204020204" pitchFamily="34" charset="-122"/>
              </a:rPr>
              <a:t>北华大学（原吉林医学院）医学检验  学士</a:t>
            </a:r>
            <a:endParaRPr lang="en-US" altLang="zh-CN" sz="1200" dirty="0">
              <a:solidFill>
                <a:prstClr val="black"/>
              </a:solidFill>
              <a:latin typeface="微软雅黑" panose="020B0503020204020204" pitchFamily="34" charset="-122"/>
              <a:ea typeface="微软雅黑" panose="020B0503020204020204" pitchFamily="34" charset="-122"/>
            </a:endParaRPr>
          </a:p>
          <a:p>
            <a:pPr marL="228600" indent="-228600">
              <a:lnSpc>
                <a:spcPct val="120000"/>
              </a:lnSpc>
              <a:spcBef>
                <a:spcPts val="600"/>
              </a:spcBef>
              <a:buAutoNum type="arabicPlain" startAt="2000"/>
              <a:tabLst>
                <a:tab pos="541020" algn="l"/>
              </a:tabLst>
              <a:defRPr/>
            </a:pPr>
            <a:r>
              <a:rPr lang="zh-CN" altLang="en-US" sz="1200" dirty="0">
                <a:solidFill>
                  <a:prstClr val="black"/>
                </a:solidFill>
                <a:latin typeface="微软雅黑" panose="020B0503020204020204" pitchFamily="34" charset="-122"/>
                <a:ea typeface="微软雅黑" panose="020B0503020204020204" pitchFamily="34" charset="-122"/>
              </a:rPr>
              <a:t>  原海军总医院检验科 医师</a:t>
            </a:r>
            <a:endParaRPr lang="en-US" altLang="zh-CN" sz="1200" dirty="0">
              <a:solidFill>
                <a:prstClr val="black"/>
              </a:solidFill>
              <a:latin typeface="微软雅黑" panose="020B0503020204020204" pitchFamily="34" charset="-122"/>
              <a:ea typeface="微软雅黑" panose="020B0503020204020204" pitchFamily="34" charset="-122"/>
            </a:endParaRPr>
          </a:p>
          <a:p>
            <a:pPr marL="228600" indent="-228600">
              <a:lnSpc>
                <a:spcPct val="120000"/>
              </a:lnSpc>
              <a:spcBef>
                <a:spcPts val="600"/>
              </a:spcBef>
              <a:buAutoNum type="arabicPlain" startAt="2004"/>
              <a:tabLst>
                <a:tab pos="541020" algn="l"/>
              </a:tabLst>
              <a:defRPr/>
            </a:pPr>
            <a:r>
              <a:rPr lang="zh-CN" altLang="en-US" sz="1200" dirty="0">
                <a:solidFill>
                  <a:prstClr val="black"/>
                </a:solidFill>
                <a:latin typeface="微软雅黑" panose="020B0503020204020204" pitchFamily="34" charset="-122"/>
                <a:ea typeface="微软雅黑" panose="020B0503020204020204" pitchFamily="34" charset="-122"/>
              </a:rPr>
              <a:t>  军事科学院军事医学研究院  硕博连读</a:t>
            </a:r>
            <a:endParaRPr lang="en-US" altLang="zh-CN" sz="1200" dirty="0">
              <a:solidFill>
                <a:prstClr val="black"/>
              </a:solidFill>
              <a:latin typeface="微软雅黑" panose="020B0503020204020204" pitchFamily="34" charset="-122"/>
              <a:ea typeface="微软雅黑" panose="020B0503020204020204" pitchFamily="34" charset="-122"/>
            </a:endParaRPr>
          </a:p>
          <a:p>
            <a:pPr marL="228600" indent="-228600">
              <a:spcBef>
                <a:spcPts val="600"/>
              </a:spcBef>
              <a:buAutoNum type="arabicPlain" startAt="2015"/>
              <a:tabLst>
                <a:tab pos="541020" algn="l"/>
              </a:tabLst>
              <a:defRPr/>
            </a:pPr>
            <a:r>
              <a:rPr lang="zh-CN" altLang="en-US" sz="1200" dirty="0">
                <a:solidFill>
                  <a:prstClr val="black"/>
                </a:solidFill>
                <a:latin typeface="微软雅黑" panose="020B0503020204020204" pitchFamily="34" charset="-122"/>
                <a:ea typeface="微软雅黑" panose="020B0503020204020204" pitchFamily="34" charset="-122"/>
              </a:rPr>
              <a:t>美国</a:t>
            </a:r>
            <a:r>
              <a:rPr lang="en-US" altLang="zh-CN" sz="1200" dirty="0">
                <a:solidFill>
                  <a:prstClr val="black"/>
                </a:solidFill>
                <a:latin typeface="微软雅黑" panose="020B0503020204020204" pitchFamily="34" charset="-122"/>
                <a:ea typeface="微软雅黑" panose="020B0503020204020204" pitchFamily="34" charset="-122"/>
              </a:rPr>
              <a:t>Mayo clinic </a:t>
            </a:r>
            <a:r>
              <a:rPr lang="zh-CN" altLang="en-US" sz="1200" dirty="0">
                <a:solidFill>
                  <a:prstClr val="black"/>
                </a:solidFill>
                <a:latin typeface="微软雅黑" panose="020B0503020204020204" pitchFamily="34" charset="-122"/>
                <a:ea typeface="微软雅黑" panose="020B0503020204020204" pitchFamily="34" charset="-122"/>
              </a:rPr>
              <a:t>访问学者</a:t>
            </a:r>
            <a:endParaRPr lang="en-US" altLang="zh-CN" sz="1200" dirty="0">
              <a:solidFill>
                <a:prstClr val="black"/>
              </a:solidFill>
              <a:latin typeface="微软雅黑" panose="020B0503020204020204" pitchFamily="34" charset="-122"/>
              <a:ea typeface="微软雅黑" panose="020B0503020204020204" pitchFamily="34" charset="-122"/>
            </a:endParaRPr>
          </a:p>
          <a:p>
            <a:pPr marL="228600" indent="-228600">
              <a:lnSpc>
                <a:spcPct val="120000"/>
              </a:lnSpc>
              <a:spcBef>
                <a:spcPts val="600"/>
              </a:spcBef>
              <a:tabLst>
                <a:tab pos="541020" algn="l"/>
              </a:tabLst>
              <a:defRPr/>
            </a:pPr>
            <a:r>
              <a:rPr lang="en-US" altLang="zh-CN" sz="1200" dirty="0">
                <a:solidFill>
                  <a:prstClr val="black"/>
                </a:solidFill>
                <a:latin typeface="微软雅黑" panose="020B0503020204020204" pitchFamily="34" charset="-122"/>
                <a:ea typeface="微软雅黑" panose="020B0503020204020204" pitchFamily="34" charset="-122"/>
              </a:rPr>
              <a:t>2013 </a:t>
            </a:r>
            <a:r>
              <a:rPr lang="zh-CN" altLang="en-US" sz="1200" dirty="0">
                <a:solidFill>
                  <a:prstClr val="black"/>
                </a:solidFill>
                <a:latin typeface="微软雅黑" panose="020B0503020204020204" pitchFamily="34" charset="-122"/>
                <a:ea typeface="微软雅黑" panose="020B0503020204020204" pitchFamily="34" charset="-122"/>
              </a:rPr>
              <a:t>至今 解放军总医院第六医学中心  主任医师</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29" name="文本框 38"/>
          <p:cNvSpPr txBox="1">
            <a:spLocks noChangeArrowheads="1"/>
          </p:cNvSpPr>
          <p:nvPr/>
        </p:nvSpPr>
        <p:spPr bwMode="auto">
          <a:xfrm>
            <a:off x="6866255" y="4383723"/>
            <a:ext cx="4471416" cy="2106930"/>
          </a:xfrm>
          <a:prstGeom prst="rect">
            <a:avLst/>
          </a:prstGeom>
          <a:noFill/>
          <a:ln w="9525">
            <a:noFill/>
            <a:miter lim="800000"/>
          </a:ln>
        </p:spPr>
        <p:txBody>
          <a:bodyPr wrap="square">
            <a:spAutoFit/>
          </a:bodyPr>
          <a:lstStyle/>
          <a:p>
            <a:pPr>
              <a:spcBef>
                <a:spcPts val="600"/>
              </a:spcBef>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中国国家合格评定委员会技术专家</a:t>
            </a:r>
          </a:p>
          <a:p>
            <a:pPr>
              <a:spcBef>
                <a:spcPts val="600"/>
              </a:spcBef>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国家自然科学基金函审专家</a:t>
            </a:r>
          </a:p>
          <a:p>
            <a:pPr>
              <a:spcBef>
                <a:spcPts val="600"/>
              </a:spcBef>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解放军科学技术委员会</a:t>
            </a:r>
            <a:r>
              <a:rPr lang="zh-CN" altLang="zh-CN" sz="1200" dirty="0">
                <a:latin typeface="微软雅黑" panose="020B0503020204020204" pitchFamily="34" charset="-122"/>
                <a:ea typeface="微软雅黑" panose="020B0503020204020204" pitchFamily="34" charset="-122"/>
                <a:cs typeface="Calibri" panose="020F0502020204030204" pitchFamily="34" charset="0"/>
              </a:rPr>
              <a:t>防生物危害医学专业委员会常</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务</a:t>
            </a:r>
            <a:r>
              <a:rPr lang="zh-CN" altLang="zh-CN" sz="1200" dirty="0">
                <a:latin typeface="微软雅黑" panose="020B0503020204020204" pitchFamily="34" charset="-122"/>
                <a:ea typeface="微软雅黑" panose="020B0503020204020204" pitchFamily="34" charset="-122"/>
                <a:cs typeface="Calibri" panose="020F0502020204030204" pitchFamily="34" charset="0"/>
              </a:rPr>
              <a:t>委</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员</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spcBef>
                <a:spcPts val="600"/>
              </a:spcBef>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解放军科学技术委员会检验医学专委会青年委员</a:t>
            </a:r>
            <a:endParaRPr lang="zh-CN" altLang="zh-CN" sz="1200" dirty="0">
              <a:latin typeface="微软雅黑" panose="020B0503020204020204" pitchFamily="34" charset="-122"/>
              <a:ea typeface="微软雅黑" panose="020B0503020204020204" pitchFamily="34" charset="-122"/>
              <a:cs typeface="Calibri" panose="020F0502020204030204" pitchFamily="34" charset="0"/>
            </a:endParaRPr>
          </a:p>
          <a:p>
            <a:pPr>
              <a:spcBef>
                <a:spcPts val="600"/>
              </a:spcBef>
            </a:pPr>
            <a:r>
              <a:rPr lang="zh-CN" altLang="zh-CN" sz="1200" dirty="0">
                <a:latin typeface="微软雅黑" panose="020B0503020204020204" pitchFamily="34" charset="-122"/>
                <a:ea typeface="微软雅黑" panose="020B0503020204020204" pitchFamily="34" charset="-122"/>
                <a:cs typeface="Calibri" panose="020F0502020204030204" pitchFamily="34" charset="0"/>
              </a:rPr>
              <a:t>中国微生物学会医学微生物学与免疫学专委会真菌学组委员</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spcBef>
                <a:spcPts val="600"/>
              </a:spcBef>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中国中西医结合学会检验医学专业委员会青年委员</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spcBef>
                <a:spcPts val="600"/>
              </a:spcBef>
            </a:pPr>
            <a:r>
              <a:rPr lang="zh-CN" altLang="zh-CN" sz="1200" dirty="0">
                <a:latin typeface="微软雅黑" panose="020B0503020204020204" pitchFamily="34" charset="-122"/>
                <a:ea typeface="微软雅黑" panose="020B0503020204020204" pitchFamily="34" charset="-122"/>
                <a:cs typeface="Calibri" panose="020F0502020204030204" pitchFamily="34" charset="0"/>
              </a:rPr>
              <a:t>北京医学会检验医学分委会青年委员</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spcBef>
                <a:spcPts val="600"/>
              </a:spcBef>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检验医学与临床</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，《武警医学》审稿专家</a:t>
            </a:r>
          </a:p>
        </p:txBody>
      </p:sp>
      <p:pic>
        <p:nvPicPr>
          <p:cNvPr id="2" name="图片 24"/>
          <p:cNvPicPr>
            <a:picLocks noChangeAspect="1"/>
          </p:cNvPicPr>
          <p:nvPr/>
        </p:nvPicPr>
        <p:blipFill>
          <a:blip r:embed="rId2" cstate="print"/>
          <a:srcRect t="3896" r="91544" b="3088"/>
          <a:stretch>
            <a:fillRect/>
          </a:stretch>
        </p:blipFill>
        <p:spPr bwMode="auto">
          <a:xfrm>
            <a:off x="6556762" y="3940525"/>
            <a:ext cx="309562" cy="358775"/>
          </a:xfrm>
          <a:prstGeom prst="rect">
            <a:avLst/>
          </a:prstGeom>
          <a:noFill/>
          <a:ln w="9525">
            <a:noFill/>
            <a:miter lim="800000"/>
            <a:headEnd/>
            <a:tailEnd/>
          </a:ln>
        </p:spPr>
      </p:pic>
      <p:sp>
        <p:nvSpPr>
          <p:cNvPr id="3" name="文本框 25"/>
          <p:cNvSpPr txBox="1">
            <a:spLocks noChangeArrowheads="1"/>
          </p:cNvSpPr>
          <p:nvPr/>
        </p:nvSpPr>
        <p:spPr bwMode="auto">
          <a:xfrm>
            <a:off x="2779147" y="3899250"/>
            <a:ext cx="894080" cy="30670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1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招生要求</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文本框 11"/>
          <p:cNvSpPr txBox="1">
            <a:spLocks noChangeArrowheads="1"/>
          </p:cNvSpPr>
          <p:nvPr/>
        </p:nvSpPr>
        <p:spPr bwMode="auto">
          <a:xfrm>
            <a:off x="2684780" y="4318635"/>
            <a:ext cx="3780155" cy="1198880"/>
          </a:xfrm>
          <a:prstGeom prst="rect">
            <a:avLst/>
          </a:prstGeom>
          <a:noFill/>
          <a:ln w="9525">
            <a:noFill/>
            <a:miter lim="800000"/>
          </a:ln>
        </p:spPr>
        <p:txBody>
          <a:bodyPr wrap="square">
            <a:spAutoFit/>
          </a:bodyPr>
          <a:lstStyle/>
          <a:p>
            <a:pPr lvl="0" eaLnBrk="1" latinLnBrk="0" hangingPunct="1">
              <a:lnSpc>
                <a:spcPct val="150000"/>
              </a:lnSpc>
              <a:defRPr/>
            </a:pPr>
            <a:r>
              <a:rPr lang="zh-CN" altLang="en-US" sz="1200" dirty="0">
                <a:solidFill>
                  <a:prstClr val="black"/>
                </a:solidFill>
                <a:latin typeface="微软雅黑" panose="020B0503020204020204" pitchFamily="34" charset="-122"/>
                <a:ea typeface="微软雅黑" panose="020B0503020204020204" pitchFamily="34" charset="-122"/>
              </a:rPr>
              <a:t>性格开朗，踏实认真，热爱学习，具有创新意识和钻研精神，能吃苦耐劳。遵规守纪，具备团队合作意识。医学专业基础扎实，具备英文读写和表达能力。身体健康，心理健康，抗压能力强。</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5" name="矩形 4"/>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21"/>
          <p:cNvSpPr txBox="1">
            <a:spLocks noChangeArrowheads="1"/>
          </p:cNvSpPr>
          <p:nvPr/>
        </p:nvSpPr>
        <p:spPr bwMode="auto">
          <a:xfrm>
            <a:off x="545624" y="254704"/>
            <a:ext cx="1605756" cy="533400"/>
          </a:xfrm>
          <a:prstGeom prst="rect">
            <a:avLst/>
          </a:prstGeom>
          <a:noFill/>
          <a:ln w="9525">
            <a:noFill/>
            <a:miter lim="800000"/>
          </a:ln>
        </p:spPr>
        <p:txBody>
          <a:bodyPr wrap="square">
            <a:spAutoFit/>
          </a:bodyPr>
          <a:lstStyle/>
          <a:p>
            <a:pPr lvl="0" eaLnBrk="1" hangingPunct="1">
              <a:lnSpc>
                <a:spcPct val="120000"/>
              </a:lnSpc>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工作单位：</a:t>
            </a:r>
            <a:r>
              <a:rPr lang="zh-CN" altLang="en-US" sz="1200" b="1" dirty="0">
                <a:solidFill>
                  <a:srgbClr val="FFFFFF"/>
                </a:solidFill>
                <a:latin typeface="微软雅黑" panose="020B0503020204020204" pitchFamily="34" charset="-122"/>
                <a:ea typeface="微软雅黑" panose="020B0503020204020204" pitchFamily="34" charset="-122"/>
              </a:rPr>
              <a:t>解放军总医院第六医学中心</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487524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2524</Words>
  <Application>Microsoft Office PowerPoint</Application>
  <PresentationFormat>宽屏</PresentationFormat>
  <Paragraphs>267</Paragraphs>
  <Slides>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仿宋</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dc:creator>
  <cp:lastModifiedBy>song</cp:lastModifiedBy>
  <cp:revision>5</cp:revision>
  <dcterms:created xsi:type="dcterms:W3CDTF">2021-04-14T04:49:12Z</dcterms:created>
  <dcterms:modified xsi:type="dcterms:W3CDTF">2021-04-18T05:38:53Z</dcterms:modified>
</cp:coreProperties>
</file>