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5" d="100"/>
          <a:sy n="85" d="100"/>
        </p:scale>
        <p:origin x="-112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2017-10-12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2017-10-12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2017-10-12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2017-10-12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2017-10-12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2017-10-12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2017-10-12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18.jpeg"/><Relationship Id="rId4" Type="http://schemas.openxmlformats.org/officeDocument/2006/relationships/image" Target="../media/image17.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42910" y="2714620"/>
            <a:ext cx="7772400" cy="885830"/>
          </a:xfrm>
        </p:spPr>
        <p:txBody>
          <a:bodyPr>
            <a:normAutofit fontScale="90000"/>
          </a:bodyPr>
          <a:lstStyle/>
          <a:p>
            <a:r>
              <a:rPr lang="en-US" altLang="zh-CN" b="1" dirty="0" smtClean="0"/>
              <a:t/>
            </a:r>
            <a:br>
              <a:rPr lang="en-US" altLang="zh-CN" b="1" dirty="0" smtClean="0"/>
            </a:br>
            <a:endParaRPr lang="zh-CN" altLang="en-US" dirty="0"/>
          </a:p>
        </p:txBody>
      </p:sp>
      <p:sp>
        <p:nvSpPr>
          <p:cNvPr id="10" name="页脚占位符 4"/>
          <p:cNvSpPr>
            <a:spLocks noGrp="1"/>
          </p:cNvSpPr>
          <p:nvPr>
            <p:ph type="ftr" sz="quarter" idx="11"/>
          </p:nvPr>
        </p:nvSpPr>
        <p:spPr>
          <a:xfrm>
            <a:off x="6000760" y="6357958"/>
            <a:ext cx="2895600" cy="381000"/>
          </a:xfrm>
          <a:noFill/>
        </p:spPr>
        <p:txBody>
          <a:bodyPr/>
          <a:lstStyle/>
          <a:p>
            <a:r>
              <a:rPr lang="zh-CN" altLang="en-US" sz="1400" b="1" dirty="0" smtClean="0">
                <a:solidFill>
                  <a:srgbClr val="92D050"/>
                </a:solidFill>
                <a:ea typeface="宋体" charset="-122"/>
              </a:rPr>
              <a:t>与客户共同成长</a:t>
            </a:r>
            <a:endParaRPr lang="en-US" altLang="zh-CN" sz="1400" b="1" dirty="0" smtClean="0">
              <a:solidFill>
                <a:srgbClr val="92D050"/>
              </a:solidFill>
              <a:ea typeface="宋体" charset="-122"/>
            </a:endParaRPr>
          </a:p>
        </p:txBody>
      </p:sp>
      <p:pic>
        <p:nvPicPr>
          <p:cNvPr id="4" name="图片 3" descr="行知副本.jpg"/>
          <p:cNvPicPr>
            <a:picLocks noChangeAspect="1"/>
          </p:cNvPicPr>
          <p:nvPr/>
        </p:nvPicPr>
        <p:blipFill>
          <a:blip r:embed="rId2" cstate="print"/>
          <a:stretch>
            <a:fillRect/>
          </a:stretch>
        </p:blipFill>
        <p:spPr>
          <a:xfrm>
            <a:off x="3000364" y="357166"/>
            <a:ext cx="3297762" cy="3071834"/>
          </a:xfrm>
          <a:prstGeom prst="rect">
            <a:avLst/>
          </a:prstGeom>
        </p:spPr>
      </p:pic>
      <p:sp>
        <p:nvSpPr>
          <p:cNvPr id="5" name="矩形 4"/>
          <p:cNvSpPr/>
          <p:nvPr/>
        </p:nvSpPr>
        <p:spPr>
          <a:xfrm>
            <a:off x="2428860" y="3286124"/>
            <a:ext cx="4304383" cy="584775"/>
          </a:xfrm>
          <a:prstGeom prst="rect">
            <a:avLst/>
          </a:prstGeom>
        </p:spPr>
        <p:txBody>
          <a:bodyPr wrap="none">
            <a:spAutoFit/>
          </a:bodyPr>
          <a:lstStyle/>
          <a:p>
            <a:pPr algn="ctr" eaLnBrk="0" hangingPunct="0"/>
            <a:r>
              <a:rPr lang="zh-CN" altLang="en-US" sz="3200" b="1" dirty="0" smtClean="0">
                <a:latin typeface="+mn-ea"/>
              </a:rPr>
              <a:t>广州行知贸易有限公司</a:t>
            </a:r>
            <a:endParaRPr lang="en-US" altLang="zh-CN" sz="3200" b="1" dirty="0">
              <a:latin typeface="+mn-ea"/>
            </a:endParaRPr>
          </a:p>
        </p:txBody>
      </p:sp>
      <p:sp>
        <p:nvSpPr>
          <p:cNvPr id="6" name="Rectangle 13"/>
          <p:cNvSpPr>
            <a:spLocks noChangeArrowheads="1"/>
          </p:cNvSpPr>
          <p:nvPr/>
        </p:nvSpPr>
        <p:spPr bwMode="gray">
          <a:xfrm>
            <a:off x="917575" y="3929066"/>
            <a:ext cx="8226425" cy="3175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lgn="ctr"/>
            <a:endParaRPr kumimoji="1" lang="zh-CN" altLang="zh-CN" sz="2400">
              <a:latin typeface="Tahoma" pitchFamily="34" charset="0"/>
            </a:endParaRPr>
          </a:p>
        </p:txBody>
      </p:sp>
      <p:sp>
        <p:nvSpPr>
          <p:cNvPr id="7" name="矩形 6"/>
          <p:cNvSpPr/>
          <p:nvPr/>
        </p:nvSpPr>
        <p:spPr>
          <a:xfrm>
            <a:off x="2143108" y="4071942"/>
            <a:ext cx="4572000" cy="646331"/>
          </a:xfrm>
          <a:prstGeom prst="rect">
            <a:avLst/>
          </a:prstGeom>
        </p:spPr>
        <p:txBody>
          <a:bodyPr>
            <a:spAutoFit/>
          </a:bodyPr>
          <a:lstStyle/>
          <a:p>
            <a:pPr algn="ctr" eaLnBrk="0" hangingPunct="0"/>
            <a:r>
              <a:rPr lang="zh-CN" altLang="en-US" dirty="0" smtClean="0">
                <a:latin typeface="Verdana" pitchFamily="34" charset="0"/>
              </a:rPr>
              <a:t>我们提供稳定、优质的石油化工产品</a:t>
            </a:r>
            <a:endParaRPr lang="en-US" altLang="zh-CN" dirty="0" smtClean="0">
              <a:latin typeface="Verdana" pitchFamily="34" charset="0"/>
            </a:endParaRPr>
          </a:p>
          <a:p>
            <a:pPr algn="ctr" eaLnBrk="0" hangingPunct="0"/>
            <a:r>
              <a:rPr lang="zh-CN" altLang="en-US" dirty="0" smtClean="0">
                <a:latin typeface="Verdana" pitchFamily="34" charset="0"/>
              </a:rPr>
              <a:t>专业的热熔压敏胶解决方案</a:t>
            </a:r>
            <a:endParaRPr lang="en-US" altLang="zh-CN" dirty="0">
              <a:latin typeface="Verdana" pitchFamily="34" charset="0"/>
            </a:endParaRPr>
          </a:p>
        </p:txBody>
      </p:sp>
      <p:pic>
        <p:nvPicPr>
          <p:cNvPr id="8" name="图片 7" descr="PPT首页图.jpg"/>
          <p:cNvPicPr>
            <a:picLocks noChangeAspect="1"/>
          </p:cNvPicPr>
          <p:nvPr/>
        </p:nvPicPr>
        <p:blipFill>
          <a:blip r:embed="rId3"/>
          <a:stretch>
            <a:fillRect/>
          </a:stretch>
        </p:blipFill>
        <p:spPr>
          <a:xfrm>
            <a:off x="785786" y="4857760"/>
            <a:ext cx="7572428" cy="142876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行知副本.jpg"/>
          <p:cNvPicPr>
            <a:picLocks noChangeAspect="1"/>
          </p:cNvPicPr>
          <p:nvPr/>
        </p:nvPicPr>
        <p:blipFill>
          <a:blip r:embed="rId2" cstate="print"/>
          <a:stretch>
            <a:fillRect/>
          </a:stretch>
        </p:blipFill>
        <p:spPr>
          <a:xfrm>
            <a:off x="7500958" y="214290"/>
            <a:ext cx="1500198" cy="1337331"/>
          </a:xfrm>
          <a:prstGeom prst="rect">
            <a:avLst/>
          </a:prstGeom>
        </p:spPr>
      </p:pic>
      <p:sp>
        <p:nvSpPr>
          <p:cNvPr id="4" name="TextBox 3"/>
          <p:cNvSpPr txBox="1"/>
          <p:nvPr/>
        </p:nvSpPr>
        <p:spPr>
          <a:xfrm>
            <a:off x="500034" y="1000108"/>
            <a:ext cx="4929222" cy="646331"/>
          </a:xfrm>
          <a:prstGeom prst="rect">
            <a:avLst/>
          </a:prstGeom>
          <a:noFill/>
        </p:spPr>
        <p:txBody>
          <a:bodyPr wrap="square" rtlCol="0">
            <a:spAutoFit/>
          </a:bodyPr>
          <a:lstStyle/>
          <a:p>
            <a:pPr lvl="0"/>
            <a:r>
              <a:rPr lang="zh-CN" altLang="en-US" sz="3600" dirty="0" smtClean="0"/>
              <a:t>企业发展愿景及策略</a:t>
            </a:r>
            <a:endParaRPr lang="zh-CN" altLang="en-US" sz="3600" dirty="0"/>
          </a:p>
        </p:txBody>
      </p:sp>
      <p:sp>
        <p:nvSpPr>
          <p:cNvPr id="5" name="TextBox 4"/>
          <p:cNvSpPr txBox="1"/>
          <p:nvPr/>
        </p:nvSpPr>
        <p:spPr>
          <a:xfrm>
            <a:off x="428596" y="2071678"/>
            <a:ext cx="6929486" cy="584775"/>
          </a:xfrm>
          <a:prstGeom prst="rect">
            <a:avLst/>
          </a:prstGeom>
          <a:noFill/>
        </p:spPr>
        <p:txBody>
          <a:bodyPr wrap="square" rtlCol="0">
            <a:spAutoFit/>
          </a:bodyPr>
          <a:lstStyle/>
          <a:p>
            <a:r>
              <a:rPr lang="zh-CN" altLang="en-US" sz="3200" dirty="0" smtClean="0"/>
              <a:t>   </a:t>
            </a:r>
            <a:endParaRPr lang="zh-CN" altLang="en-US" dirty="0"/>
          </a:p>
        </p:txBody>
      </p:sp>
      <p:sp>
        <p:nvSpPr>
          <p:cNvPr id="18" name="TextBox 17"/>
          <p:cNvSpPr txBox="1"/>
          <p:nvPr/>
        </p:nvSpPr>
        <p:spPr>
          <a:xfrm>
            <a:off x="500034" y="1643050"/>
            <a:ext cx="7786742" cy="3477875"/>
          </a:xfrm>
          <a:prstGeom prst="rect">
            <a:avLst/>
          </a:prstGeom>
          <a:noFill/>
        </p:spPr>
        <p:txBody>
          <a:bodyPr wrap="square" rtlCol="0">
            <a:spAutoFit/>
          </a:bodyPr>
          <a:lstStyle/>
          <a:p>
            <a:pPr>
              <a:buFont typeface="Wingdings" pitchFamily="2" charset="2"/>
              <a:buChar char="p"/>
            </a:pPr>
            <a:r>
              <a:rPr lang="zh-CN" altLang="en-US" sz="2000" dirty="0" smtClean="0"/>
              <a:t>专注于石油化工行业，依托于自身多年的行业经验及资源，从客户     需求出发为客户提供性价比高稳定的产品，反应迅速的便捷物流，为客户提供专业的解决方案</a:t>
            </a:r>
            <a:endParaRPr lang="en-US" altLang="zh-CN" sz="2000" dirty="0" smtClean="0"/>
          </a:p>
          <a:p>
            <a:endParaRPr lang="zh-CN" altLang="en-US" sz="2000" dirty="0" smtClean="0"/>
          </a:p>
          <a:p>
            <a:pPr>
              <a:buFont typeface="Wingdings" pitchFamily="2" charset="2"/>
              <a:buChar char="p"/>
            </a:pPr>
            <a:r>
              <a:rPr lang="zh-CN" altLang="en-US" sz="2000" dirty="0" smtClean="0"/>
              <a:t>加强对专业技术团队的培养</a:t>
            </a:r>
            <a:r>
              <a:rPr lang="en-US" altLang="zh-CN" sz="2000" dirty="0" smtClean="0"/>
              <a:t>,</a:t>
            </a:r>
            <a:r>
              <a:rPr lang="zh-CN" altLang="en-US" sz="2000" dirty="0" smtClean="0"/>
              <a:t>及对拳头产品石油树脂的产品成本及质量把控</a:t>
            </a:r>
            <a:endParaRPr lang="en-US" altLang="zh-CN" sz="2000" dirty="0" smtClean="0"/>
          </a:p>
          <a:p>
            <a:endParaRPr lang="zh-CN" altLang="en-US" sz="2000" dirty="0" smtClean="0"/>
          </a:p>
          <a:p>
            <a:pPr>
              <a:buFont typeface="Wingdings" pitchFamily="2" charset="2"/>
              <a:buChar char="p"/>
            </a:pPr>
            <a:r>
              <a:rPr lang="zh-CN" altLang="en-US" sz="2000" dirty="0" smtClean="0"/>
              <a:t>发展全球有竞争力的商业合作伙伴，提供专业稳定的货源</a:t>
            </a:r>
            <a:endParaRPr lang="en-US" altLang="zh-CN" sz="2000" dirty="0" smtClean="0"/>
          </a:p>
          <a:p>
            <a:endParaRPr lang="zh-CN" altLang="en-US" sz="2000" dirty="0" smtClean="0"/>
          </a:p>
          <a:p>
            <a:pPr>
              <a:buFont typeface="Wingdings" pitchFamily="2" charset="2"/>
              <a:buChar char="p"/>
            </a:pPr>
            <a:r>
              <a:rPr lang="zh-CN" altLang="en-US" sz="2000" dirty="0" smtClean="0"/>
              <a:t>与客户共同成长</a:t>
            </a:r>
          </a:p>
          <a:p>
            <a:endParaRPr lang="zh-CN" altLang="en-US" sz="2000" dirty="0"/>
          </a:p>
        </p:txBody>
      </p:sp>
      <p:pic>
        <p:nvPicPr>
          <p:cNvPr id="7" name="图片 6" descr="1 ok.jpg"/>
          <p:cNvPicPr>
            <a:picLocks noChangeAspect="1"/>
          </p:cNvPicPr>
          <p:nvPr/>
        </p:nvPicPr>
        <p:blipFill>
          <a:blip r:embed="rId3" cstate="print"/>
          <a:stretch>
            <a:fillRect/>
          </a:stretch>
        </p:blipFill>
        <p:spPr>
          <a:xfrm>
            <a:off x="357158" y="4857760"/>
            <a:ext cx="2835974" cy="1750207"/>
          </a:xfrm>
          <a:prstGeom prst="rect">
            <a:avLst/>
          </a:prstGeom>
        </p:spPr>
      </p:pic>
      <p:pic>
        <p:nvPicPr>
          <p:cNvPr id="8" name="图片 7" descr="7.jpg"/>
          <p:cNvPicPr>
            <a:picLocks noChangeAspect="1"/>
          </p:cNvPicPr>
          <p:nvPr/>
        </p:nvPicPr>
        <p:blipFill>
          <a:blip r:embed="rId4" cstate="print"/>
          <a:stretch>
            <a:fillRect/>
          </a:stretch>
        </p:blipFill>
        <p:spPr>
          <a:xfrm>
            <a:off x="3428992" y="4857760"/>
            <a:ext cx="2676090" cy="1750231"/>
          </a:xfrm>
          <a:prstGeom prst="rect">
            <a:avLst/>
          </a:prstGeom>
        </p:spPr>
      </p:pic>
      <p:pic>
        <p:nvPicPr>
          <p:cNvPr id="9" name="图片 8" descr="QQ图片20150707141822.jpg"/>
          <p:cNvPicPr>
            <a:picLocks noChangeAspect="1"/>
          </p:cNvPicPr>
          <p:nvPr/>
        </p:nvPicPr>
        <p:blipFill>
          <a:blip r:embed="rId5"/>
          <a:stretch>
            <a:fillRect/>
          </a:stretch>
        </p:blipFill>
        <p:spPr>
          <a:xfrm>
            <a:off x="6215074" y="4857760"/>
            <a:ext cx="2714644" cy="1714512"/>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42910" y="2714620"/>
            <a:ext cx="7772400" cy="885830"/>
          </a:xfrm>
        </p:spPr>
        <p:txBody>
          <a:bodyPr>
            <a:normAutofit fontScale="90000"/>
          </a:bodyPr>
          <a:lstStyle/>
          <a:p>
            <a:r>
              <a:rPr lang="en-US" altLang="zh-CN" b="1" dirty="0" smtClean="0"/>
              <a:t/>
            </a:r>
            <a:br>
              <a:rPr lang="en-US" altLang="zh-CN" b="1" dirty="0" smtClean="0"/>
            </a:br>
            <a:endParaRPr lang="zh-CN" altLang="en-US" dirty="0"/>
          </a:p>
        </p:txBody>
      </p:sp>
      <p:sp>
        <p:nvSpPr>
          <p:cNvPr id="10" name="页脚占位符 4"/>
          <p:cNvSpPr>
            <a:spLocks noGrp="1"/>
          </p:cNvSpPr>
          <p:nvPr>
            <p:ph type="ftr" sz="quarter" idx="11"/>
          </p:nvPr>
        </p:nvSpPr>
        <p:spPr>
          <a:xfrm>
            <a:off x="6000760" y="6357958"/>
            <a:ext cx="2895600" cy="381000"/>
          </a:xfrm>
          <a:noFill/>
        </p:spPr>
        <p:txBody>
          <a:bodyPr/>
          <a:lstStyle/>
          <a:p>
            <a:r>
              <a:rPr lang="zh-CN" altLang="en-US" sz="1400" b="1" dirty="0" smtClean="0">
                <a:solidFill>
                  <a:srgbClr val="92D050"/>
                </a:solidFill>
                <a:ea typeface="宋体" charset="-122"/>
              </a:rPr>
              <a:t>与客户共同成长</a:t>
            </a:r>
            <a:endParaRPr lang="en-US" altLang="zh-CN" sz="1400" b="1" dirty="0" smtClean="0">
              <a:solidFill>
                <a:srgbClr val="92D050"/>
              </a:solidFill>
              <a:ea typeface="宋体" charset="-122"/>
            </a:endParaRPr>
          </a:p>
        </p:txBody>
      </p:sp>
      <p:pic>
        <p:nvPicPr>
          <p:cNvPr id="4" name="图片 3" descr="行知副本.jpg"/>
          <p:cNvPicPr>
            <a:picLocks noChangeAspect="1"/>
          </p:cNvPicPr>
          <p:nvPr/>
        </p:nvPicPr>
        <p:blipFill>
          <a:blip r:embed="rId2" cstate="print"/>
          <a:stretch>
            <a:fillRect/>
          </a:stretch>
        </p:blipFill>
        <p:spPr>
          <a:xfrm>
            <a:off x="3000364" y="357166"/>
            <a:ext cx="3297762" cy="3071834"/>
          </a:xfrm>
          <a:prstGeom prst="rect">
            <a:avLst/>
          </a:prstGeom>
        </p:spPr>
      </p:pic>
      <p:sp>
        <p:nvSpPr>
          <p:cNvPr id="5" name="矩形 4"/>
          <p:cNvSpPr/>
          <p:nvPr/>
        </p:nvSpPr>
        <p:spPr>
          <a:xfrm>
            <a:off x="2714612" y="3286124"/>
            <a:ext cx="3786214" cy="584775"/>
          </a:xfrm>
          <a:prstGeom prst="rect">
            <a:avLst/>
          </a:prstGeom>
        </p:spPr>
        <p:txBody>
          <a:bodyPr wrap="square">
            <a:spAutoFit/>
          </a:bodyPr>
          <a:lstStyle/>
          <a:p>
            <a:pPr algn="ctr" eaLnBrk="0" hangingPunct="0"/>
            <a:r>
              <a:rPr lang="zh-CN" altLang="en-US" sz="3200" b="1" dirty="0" smtClean="0">
                <a:latin typeface="+mn-ea"/>
              </a:rPr>
              <a:t>谢     谢</a:t>
            </a:r>
            <a:endParaRPr lang="en-US" altLang="zh-CN" sz="3200" b="1" dirty="0">
              <a:latin typeface="+mn-ea"/>
            </a:endParaRPr>
          </a:p>
        </p:txBody>
      </p:sp>
      <p:sp>
        <p:nvSpPr>
          <p:cNvPr id="6" name="Rectangle 13"/>
          <p:cNvSpPr>
            <a:spLocks noChangeArrowheads="1"/>
          </p:cNvSpPr>
          <p:nvPr/>
        </p:nvSpPr>
        <p:spPr bwMode="gray">
          <a:xfrm>
            <a:off x="917575" y="3929066"/>
            <a:ext cx="8226425" cy="3175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lgn="ctr"/>
            <a:endParaRPr kumimoji="1" lang="zh-CN" altLang="zh-CN" sz="2400">
              <a:latin typeface="Tahoma" pitchFamily="34" charset="0"/>
            </a:endParaRPr>
          </a:p>
        </p:txBody>
      </p:sp>
      <p:sp>
        <p:nvSpPr>
          <p:cNvPr id="7" name="矩形 6"/>
          <p:cNvSpPr/>
          <p:nvPr/>
        </p:nvSpPr>
        <p:spPr>
          <a:xfrm>
            <a:off x="2143108" y="4071942"/>
            <a:ext cx="4572000" cy="646331"/>
          </a:xfrm>
          <a:prstGeom prst="rect">
            <a:avLst/>
          </a:prstGeom>
        </p:spPr>
        <p:txBody>
          <a:bodyPr>
            <a:spAutoFit/>
          </a:bodyPr>
          <a:lstStyle/>
          <a:p>
            <a:pPr algn="ctr" eaLnBrk="0" hangingPunct="0"/>
            <a:r>
              <a:rPr lang="zh-CN" altLang="en-US" dirty="0" smtClean="0">
                <a:latin typeface="Verdana" pitchFamily="34" charset="0"/>
              </a:rPr>
              <a:t>我们提供稳定、优质的石油化工产品</a:t>
            </a:r>
            <a:endParaRPr lang="en-US" altLang="zh-CN" dirty="0" smtClean="0">
              <a:latin typeface="Verdana" pitchFamily="34" charset="0"/>
            </a:endParaRPr>
          </a:p>
          <a:p>
            <a:pPr algn="ctr" eaLnBrk="0" hangingPunct="0"/>
            <a:r>
              <a:rPr lang="zh-CN" altLang="en-US" dirty="0" smtClean="0">
                <a:latin typeface="Verdana" pitchFamily="34" charset="0"/>
              </a:rPr>
              <a:t>专业的热熔压敏胶解决方案</a:t>
            </a:r>
            <a:endParaRPr lang="en-US" altLang="zh-CN" dirty="0">
              <a:latin typeface="Verdana" pitchFamily="34" charset="0"/>
            </a:endParaRPr>
          </a:p>
        </p:txBody>
      </p:sp>
      <p:pic>
        <p:nvPicPr>
          <p:cNvPr id="8" name="图片 7" descr="PPT首页图.jpg"/>
          <p:cNvPicPr>
            <a:picLocks noChangeAspect="1"/>
          </p:cNvPicPr>
          <p:nvPr/>
        </p:nvPicPr>
        <p:blipFill>
          <a:blip r:embed="rId3"/>
          <a:stretch>
            <a:fillRect/>
          </a:stretch>
        </p:blipFill>
        <p:spPr>
          <a:xfrm>
            <a:off x="785786" y="4857760"/>
            <a:ext cx="7572428" cy="142876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行知副本.jpg"/>
          <p:cNvPicPr>
            <a:picLocks noChangeAspect="1"/>
          </p:cNvPicPr>
          <p:nvPr/>
        </p:nvPicPr>
        <p:blipFill>
          <a:blip r:embed="rId2" cstate="print"/>
          <a:stretch>
            <a:fillRect/>
          </a:stretch>
        </p:blipFill>
        <p:spPr>
          <a:xfrm>
            <a:off x="7500958" y="214290"/>
            <a:ext cx="1500198" cy="1337331"/>
          </a:xfrm>
          <a:prstGeom prst="rect">
            <a:avLst/>
          </a:prstGeom>
        </p:spPr>
      </p:pic>
      <p:sp>
        <p:nvSpPr>
          <p:cNvPr id="4" name="TextBox 3"/>
          <p:cNvSpPr txBox="1"/>
          <p:nvPr/>
        </p:nvSpPr>
        <p:spPr>
          <a:xfrm>
            <a:off x="357158" y="714356"/>
            <a:ext cx="4929222" cy="646331"/>
          </a:xfrm>
          <a:prstGeom prst="rect">
            <a:avLst/>
          </a:prstGeom>
          <a:noFill/>
        </p:spPr>
        <p:txBody>
          <a:bodyPr wrap="square" rtlCol="0">
            <a:spAutoFit/>
          </a:bodyPr>
          <a:lstStyle/>
          <a:p>
            <a:r>
              <a:rPr lang="zh-CN" altLang="en-US" sz="3600" dirty="0" smtClean="0"/>
              <a:t>内容：</a:t>
            </a:r>
          </a:p>
        </p:txBody>
      </p:sp>
      <p:sp>
        <p:nvSpPr>
          <p:cNvPr id="5" name="TextBox 4"/>
          <p:cNvSpPr txBox="1"/>
          <p:nvPr/>
        </p:nvSpPr>
        <p:spPr>
          <a:xfrm>
            <a:off x="428596" y="2071678"/>
            <a:ext cx="6929486" cy="1846659"/>
          </a:xfrm>
          <a:prstGeom prst="rect">
            <a:avLst/>
          </a:prstGeom>
          <a:noFill/>
        </p:spPr>
        <p:txBody>
          <a:bodyPr wrap="square" rtlCol="0">
            <a:spAutoFit/>
          </a:bodyPr>
          <a:lstStyle/>
          <a:p>
            <a:r>
              <a:rPr lang="zh-CN" altLang="en-US" sz="3200" dirty="0" smtClean="0"/>
              <a:t>     行知公司的简介及行业历史</a:t>
            </a:r>
          </a:p>
          <a:p>
            <a:r>
              <a:rPr lang="zh-CN" altLang="en-US" sz="3200" dirty="0" smtClean="0"/>
              <a:t>     行知公司的产品结构及运用</a:t>
            </a:r>
          </a:p>
          <a:p>
            <a:r>
              <a:rPr lang="zh-CN" altLang="en-US" sz="3200" dirty="0" smtClean="0"/>
              <a:t>     行知公司的企业发展愿景及策略</a:t>
            </a:r>
          </a:p>
          <a:p>
            <a:endParaRPr lang="zh-CN" altLang="en-US" dirty="0"/>
          </a:p>
        </p:txBody>
      </p:sp>
      <p:sp>
        <p:nvSpPr>
          <p:cNvPr id="7" name="燕尾形 6"/>
          <p:cNvSpPr/>
          <p:nvPr/>
        </p:nvSpPr>
        <p:spPr>
          <a:xfrm>
            <a:off x="714348" y="2214554"/>
            <a:ext cx="142876" cy="28575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 name="燕尾形 7"/>
          <p:cNvSpPr/>
          <p:nvPr/>
        </p:nvSpPr>
        <p:spPr>
          <a:xfrm>
            <a:off x="714348" y="2714620"/>
            <a:ext cx="142876" cy="28575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 name="燕尾形 8"/>
          <p:cNvSpPr/>
          <p:nvPr/>
        </p:nvSpPr>
        <p:spPr>
          <a:xfrm>
            <a:off x="714348" y="3214686"/>
            <a:ext cx="142876" cy="28575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pic>
        <p:nvPicPr>
          <p:cNvPr id="10" name="图片 9" descr="PPT首页图.jpg"/>
          <p:cNvPicPr>
            <a:picLocks noChangeAspect="1"/>
          </p:cNvPicPr>
          <p:nvPr/>
        </p:nvPicPr>
        <p:blipFill>
          <a:blip r:embed="rId3"/>
          <a:stretch>
            <a:fillRect/>
          </a:stretch>
        </p:blipFill>
        <p:spPr>
          <a:xfrm>
            <a:off x="571472" y="4857760"/>
            <a:ext cx="7643866" cy="1214446"/>
          </a:xfrm>
          <a:prstGeom prst="rect">
            <a:avLst/>
          </a:prstGeom>
        </p:spPr>
      </p:pic>
      <p:sp>
        <p:nvSpPr>
          <p:cNvPr id="12" name="页脚占位符 4"/>
          <p:cNvSpPr>
            <a:spLocks noGrp="1"/>
          </p:cNvSpPr>
          <p:nvPr>
            <p:ph type="ftr" sz="quarter" idx="11"/>
          </p:nvPr>
        </p:nvSpPr>
        <p:spPr>
          <a:xfrm>
            <a:off x="6000760" y="6215082"/>
            <a:ext cx="2895600" cy="381000"/>
          </a:xfrm>
          <a:noFill/>
        </p:spPr>
        <p:txBody>
          <a:bodyPr/>
          <a:lstStyle/>
          <a:p>
            <a:r>
              <a:rPr lang="zh-CN" altLang="en-US" sz="1400" b="1" dirty="0" smtClean="0">
                <a:solidFill>
                  <a:srgbClr val="92D050"/>
                </a:solidFill>
                <a:ea typeface="宋体" charset="-122"/>
              </a:rPr>
              <a:t>与客户共同成长</a:t>
            </a:r>
            <a:endParaRPr lang="en-US" altLang="zh-CN" sz="1400" b="1" dirty="0" smtClean="0">
              <a:solidFill>
                <a:srgbClr val="92D050"/>
              </a:solidFill>
              <a:ea typeface="宋体"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行知副本.jpg"/>
          <p:cNvPicPr>
            <a:picLocks noChangeAspect="1"/>
          </p:cNvPicPr>
          <p:nvPr/>
        </p:nvPicPr>
        <p:blipFill>
          <a:blip r:embed="rId2" cstate="print"/>
          <a:stretch>
            <a:fillRect/>
          </a:stretch>
        </p:blipFill>
        <p:spPr>
          <a:xfrm>
            <a:off x="7500958" y="214290"/>
            <a:ext cx="1500198" cy="1337331"/>
          </a:xfrm>
          <a:prstGeom prst="rect">
            <a:avLst/>
          </a:prstGeom>
        </p:spPr>
      </p:pic>
      <p:sp>
        <p:nvSpPr>
          <p:cNvPr id="4" name="TextBox 3"/>
          <p:cNvSpPr txBox="1"/>
          <p:nvPr/>
        </p:nvSpPr>
        <p:spPr>
          <a:xfrm>
            <a:off x="785786" y="714356"/>
            <a:ext cx="4929222" cy="646331"/>
          </a:xfrm>
          <a:prstGeom prst="rect">
            <a:avLst/>
          </a:prstGeom>
          <a:noFill/>
        </p:spPr>
        <p:txBody>
          <a:bodyPr wrap="square" rtlCol="0">
            <a:spAutoFit/>
          </a:bodyPr>
          <a:lstStyle/>
          <a:p>
            <a:pPr lvl="0"/>
            <a:r>
              <a:rPr lang="zh-CN" altLang="en-US" sz="3600" dirty="0" smtClean="0"/>
              <a:t>广州行知贸易有限公司</a:t>
            </a:r>
            <a:endParaRPr lang="zh-CN" altLang="en-US" sz="3600" dirty="0"/>
          </a:p>
        </p:txBody>
      </p:sp>
      <p:sp>
        <p:nvSpPr>
          <p:cNvPr id="5" name="TextBox 4"/>
          <p:cNvSpPr txBox="1"/>
          <p:nvPr/>
        </p:nvSpPr>
        <p:spPr>
          <a:xfrm>
            <a:off x="428596" y="2071678"/>
            <a:ext cx="6929486" cy="584775"/>
          </a:xfrm>
          <a:prstGeom prst="rect">
            <a:avLst/>
          </a:prstGeom>
          <a:noFill/>
        </p:spPr>
        <p:txBody>
          <a:bodyPr wrap="square" rtlCol="0">
            <a:spAutoFit/>
          </a:bodyPr>
          <a:lstStyle/>
          <a:p>
            <a:r>
              <a:rPr lang="zh-CN" altLang="en-US" sz="3200" dirty="0" smtClean="0"/>
              <a:t>   </a:t>
            </a:r>
            <a:endParaRPr lang="zh-CN" altLang="en-US" dirty="0"/>
          </a:p>
        </p:txBody>
      </p:sp>
      <p:sp>
        <p:nvSpPr>
          <p:cNvPr id="12" name="页脚占位符 4"/>
          <p:cNvSpPr>
            <a:spLocks noGrp="1"/>
          </p:cNvSpPr>
          <p:nvPr>
            <p:ph type="ftr" sz="quarter" idx="11"/>
          </p:nvPr>
        </p:nvSpPr>
        <p:spPr>
          <a:xfrm>
            <a:off x="6072198" y="6143644"/>
            <a:ext cx="2895600" cy="381000"/>
          </a:xfrm>
          <a:noFill/>
        </p:spPr>
        <p:txBody>
          <a:bodyPr/>
          <a:lstStyle/>
          <a:p>
            <a:r>
              <a:rPr lang="zh-CN" altLang="en-US" sz="1400" b="1" dirty="0" smtClean="0">
                <a:solidFill>
                  <a:srgbClr val="92D050"/>
                </a:solidFill>
                <a:ea typeface="宋体" charset="-122"/>
              </a:rPr>
              <a:t>与客户共同成长</a:t>
            </a:r>
            <a:endParaRPr lang="en-US" altLang="zh-CN" sz="1400" b="1" dirty="0" smtClean="0">
              <a:solidFill>
                <a:srgbClr val="92D050"/>
              </a:solidFill>
              <a:ea typeface="宋体" charset="-122"/>
            </a:endParaRPr>
          </a:p>
        </p:txBody>
      </p:sp>
      <p:sp>
        <p:nvSpPr>
          <p:cNvPr id="14" name="右箭头 13"/>
          <p:cNvSpPr/>
          <p:nvPr/>
        </p:nvSpPr>
        <p:spPr>
          <a:xfrm>
            <a:off x="928662" y="1714488"/>
            <a:ext cx="28575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15"/>
          <p:cNvSpPr txBox="1"/>
          <p:nvPr/>
        </p:nvSpPr>
        <p:spPr>
          <a:xfrm>
            <a:off x="1357290" y="1643050"/>
            <a:ext cx="2857520" cy="461665"/>
          </a:xfrm>
          <a:prstGeom prst="rect">
            <a:avLst/>
          </a:prstGeom>
          <a:noFill/>
        </p:spPr>
        <p:txBody>
          <a:bodyPr wrap="square" rtlCol="0">
            <a:spAutoFit/>
          </a:bodyPr>
          <a:lstStyle/>
          <a:p>
            <a:r>
              <a:rPr lang="zh-CN" altLang="en-US" sz="2400" dirty="0" smtClean="0"/>
              <a:t>关于我们</a:t>
            </a:r>
            <a:endParaRPr lang="zh-CN" altLang="en-US" sz="2400" dirty="0"/>
          </a:p>
        </p:txBody>
      </p:sp>
      <p:sp>
        <p:nvSpPr>
          <p:cNvPr id="18" name="TextBox 17"/>
          <p:cNvSpPr txBox="1"/>
          <p:nvPr/>
        </p:nvSpPr>
        <p:spPr>
          <a:xfrm>
            <a:off x="857224" y="2214554"/>
            <a:ext cx="7786742" cy="3416320"/>
          </a:xfrm>
          <a:prstGeom prst="rect">
            <a:avLst/>
          </a:prstGeom>
          <a:noFill/>
        </p:spPr>
        <p:txBody>
          <a:bodyPr wrap="square" rtlCol="0">
            <a:spAutoFit/>
          </a:bodyPr>
          <a:lstStyle/>
          <a:p>
            <a:pPr>
              <a:buFont typeface="Wingdings" pitchFamily="2" charset="2"/>
              <a:buChar char="Ø"/>
            </a:pPr>
            <a:r>
              <a:rPr lang="zh-CN" altLang="en-US" dirty="0" smtClean="0"/>
              <a:t>    </a:t>
            </a:r>
            <a:r>
              <a:rPr lang="zh-CN" altLang="en-US" dirty="0" smtClean="0">
                <a:latin typeface="+mn-ea"/>
              </a:rPr>
              <a:t>广州行知贸易有限公司正式成立于</a:t>
            </a:r>
            <a:r>
              <a:rPr lang="en-US" dirty="0" smtClean="0">
                <a:latin typeface="+mn-ea"/>
              </a:rPr>
              <a:t>2009</a:t>
            </a:r>
            <a:r>
              <a:rPr lang="zh-CN" altLang="en-US" dirty="0" smtClean="0">
                <a:latin typeface="+mn-ea"/>
              </a:rPr>
              <a:t>年</a:t>
            </a:r>
            <a:r>
              <a:rPr lang="en-US" dirty="0" smtClean="0">
                <a:latin typeface="+mn-ea"/>
              </a:rPr>
              <a:t>6</a:t>
            </a:r>
            <a:r>
              <a:rPr lang="zh-CN" altLang="en-US" dirty="0" smtClean="0">
                <a:latin typeface="+mn-ea"/>
              </a:rPr>
              <a:t>月</a:t>
            </a:r>
            <a:r>
              <a:rPr lang="en-US" dirty="0" smtClean="0">
                <a:latin typeface="+mn-ea"/>
              </a:rPr>
              <a:t>8</a:t>
            </a:r>
            <a:r>
              <a:rPr lang="zh-CN" altLang="en-US" dirty="0" smtClean="0">
                <a:latin typeface="+mn-ea"/>
              </a:rPr>
              <a:t>日</a:t>
            </a:r>
            <a:endParaRPr lang="en-US" altLang="zh-CN" dirty="0" smtClean="0">
              <a:latin typeface="+mn-ea"/>
            </a:endParaRPr>
          </a:p>
          <a:p>
            <a:endParaRPr lang="zh-CN" altLang="en-US" dirty="0" smtClean="0">
              <a:latin typeface="+mn-ea"/>
            </a:endParaRPr>
          </a:p>
          <a:p>
            <a:pPr>
              <a:buFont typeface="Wingdings" pitchFamily="2" charset="2"/>
              <a:buChar char="Ø"/>
            </a:pPr>
            <a:r>
              <a:rPr lang="zh-CN" altLang="en-US" dirty="0" smtClean="0">
                <a:latin typeface="+mn-ea"/>
              </a:rPr>
              <a:t>  广州行知贸易有限公司是方田集团旗下的一家以热塑性弹性体</a:t>
            </a:r>
            <a:r>
              <a:rPr lang="en-US" dirty="0" smtClean="0">
                <a:latin typeface="+mn-ea"/>
              </a:rPr>
              <a:t>(TPE)</a:t>
            </a:r>
            <a:r>
              <a:rPr lang="zh-CN" altLang="en-US" dirty="0" smtClean="0">
                <a:latin typeface="+mn-ea"/>
              </a:rPr>
              <a:t>材料为主线，集科、工、贸于一体的综合性企业。现核心产品是石油树脂，热塑性弹性体等石油化工产品衍生产品。</a:t>
            </a:r>
            <a:endParaRPr lang="en-US" altLang="zh-CN" dirty="0" smtClean="0">
              <a:latin typeface="+mn-ea"/>
            </a:endParaRPr>
          </a:p>
          <a:p>
            <a:endParaRPr lang="zh-CN" altLang="en-US" dirty="0" smtClean="0">
              <a:latin typeface="+mn-ea"/>
            </a:endParaRPr>
          </a:p>
          <a:p>
            <a:pPr>
              <a:buFont typeface="Wingdings" pitchFamily="2" charset="2"/>
              <a:buChar char="Ø"/>
            </a:pPr>
            <a:r>
              <a:rPr lang="zh-CN" altLang="en-US" dirty="0" smtClean="0">
                <a:latin typeface="+mn-ea"/>
              </a:rPr>
              <a:t>  广州行知贸易有限公司依托于专业的团队背景，从</a:t>
            </a:r>
            <a:r>
              <a:rPr lang="en-US" dirty="0" smtClean="0">
                <a:latin typeface="+mn-ea"/>
              </a:rPr>
              <a:t>1994</a:t>
            </a:r>
            <a:r>
              <a:rPr lang="zh-CN" altLang="en-US" dirty="0" smtClean="0">
                <a:latin typeface="+mn-ea"/>
              </a:rPr>
              <a:t>年开始接触与胶黏剂行业相关的原料贸易，直接与国内外橡胶和增粘剂制造厂合作开发适用产品。现在广州拥有专业的仓储基地，便捷的物流链，专业负责的检验团队。我们的宗旨是“与客户共同成长”根据客户的需求，专业的为客户提供热熔压敏胶的解决方案。</a:t>
            </a:r>
          </a:p>
          <a:p>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行知副本.jpg"/>
          <p:cNvPicPr>
            <a:picLocks noChangeAspect="1"/>
          </p:cNvPicPr>
          <p:nvPr/>
        </p:nvPicPr>
        <p:blipFill>
          <a:blip r:embed="rId2" cstate="print"/>
          <a:stretch>
            <a:fillRect/>
          </a:stretch>
        </p:blipFill>
        <p:spPr>
          <a:xfrm>
            <a:off x="7500958" y="214290"/>
            <a:ext cx="1500198" cy="1337331"/>
          </a:xfrm>
          <a:prstGeom prst="rect">
            <a:avLst/>
          </a:prstGeom>
        </p:spPr>
      </p:pic>
      <p:sp>
        <p:nvSpPr>
          <p:cNvPr id="4" name="TextBox 3"/>
          <p:cNvSpPr txBox="1"/>
          <p:nvPr/>
        </p:nvSpPr>
        <p:spPr>
          <a:xfrm>
            <a:off x="500034" y="785794"/>
            <a:ext cx="5286412" cy="523220"/>
          </a:xfrm>
          <a:prstGeom prst="rect">
            <a:avLst/>
          </a:prstGeom>
          <a:noFill/>
        </p:spPr>
        <p:txBody>
          <a:bodyPr wrap="square" rtlCol="0">
            <a:spAutoFit/>
          </a:bodyPr>
          <a:lstStyle/>
          <a:p>
            <a:r>
              <a:rPr lang="zh-CN" altLang="en-US" sz="2800" dirty="0" smtClean="0"/>
              <a:t>行知公司的产品结构及运用</a:t>
            </a:r>
          </a:p>
        </p:txBody>
      </p:sp>
      <p:sp>
        <p:nvSpPr>
          <p:cNvPr id="5" name="TextBox 4"/>
          <p:cNvSpPr txBox="1"/>
          <p:nvPr/>
        </p:nvSpPr>
        <p:spPr>
          <a:xfrm>
            <a:off x="428596" y="2071678"/>
            <a:ext cx="6929486" cy="369332"/>
          </a:xfrm>
          <a:prstGeom prst="rect">
            <a:avLst/>
          </a:prstGeom>
          <a:noFill/>
        </p:spPr>
        <p:txBody>
          <a:bodyPr wrap="square" rtlCol="0">
            <a:spAutoFit/>
          </a:bodyPr>
          <a:lstStyle/>
          <a:p>
            <a:endParaRPr lang="zh-CN" altLang="en-US" dirty="0"/>
          </a:p>
        </p:txBody>
      </p:sp>
      <p:sp>
        <p:nvSpPr>
          <p:cNvPr id="12" name="页脚占位符 4"/>
          <p:cNvSpPr>
            <a:spLocks noGrp="1"/>
          </p:cNvSpPr>
          <p:nvPr>
            <p:ph type="ftr" sz="quarter" idx="11"/>
          </p:nvPr>
        </p:nvSpPr>
        <p:spPr>
          <a:xfrm>
            <a:off x="6248400" y="6477000"/>
            <a:ext cx="2895600" cy="381000"/>
          </a:xfrm>
          <a:noFill/>
        </p:spPr>
        <p:txBody>
          <a:bodyPr/>
          <a:lstStyle/>
          <a:p>
            <a:r>
              <a:rPr lang="zh-CN" altLang="en-US" sz="1400" b="1" dirty="0" smtClean="0">
                <a:solidFill>
                  <a:srgbClr val="92D050"/>
                </a:solidFill>
                <a:ea typeface="宋体" charset="-122"/>
              </a:rPr>
              <a:t>与客户共同成长</a:t>
            </a:r>
            <a:endParaRPr lang="en-US" altLang="zh-CN" sz="1400" b="1" dirty="0" smtClean="0">
              <a:solidFill>
                <a:srgbClr val="92D050"/>
              </a:solidFill>
              <a:ea typeface="宋体" charset="-122"/>
            </a:endParaRPr>
          </a:p>
        </p:txBody>
      </p:sp>
      <p:graphicFrame>
        <p:nvGraphicFramePr>
          <p:cNvPr id="7" name="表格 6"/>
          <p:cNvGraphicFramePr>
            <a:graphicFrameLocks noGrp="1"/>
          </p:cNvGraphicFramePr>
          <p:nvPr/>
        </p:nvGraphicFramePr>
        <p:xfrm>
          <a:off x="2500298" y="1785926"/>
          <a:ext cx="5715040" cy="3045520"/>
        </p:xfrm>
        <a:graphic>
          <a:graphicData uri="http://schemas.openxmlformats.org/drawingml/2006/table">
            <a:tbl>
              <a:tblPr firstRow="1" bandRow="1">
                <a:tableStyleId>{5C22544A-7EE6-4342-B048-85BDC9FD1C3A}</a:tableStyleId>
              </a:tblPr>
              <a:tblGrid>
                <a:gridCol w="770568"/>
                <a:gridCol w="1242687"/>
                <a:gridCol w="683730"/>
                <a:gridCol w="939860"/>
                <a:gridCol w="1104041"/>
                <a:gridCol w="974154"/>
              </a:tblGrid>
              <a:tr h="519152">
                <a:tc>
                  <a:txBody>
                    <a:bodyPr/>
                    <a:lstStyle/>
                    <a:p>
                      <a:pPr algn="ctr"/>
                      <a:r>
                        <a:rPr lang="zh-CN" altLang="en-US" sz="1400" baseline="0" dirty="0" smtClean="0">
                          <a:solidFill>
                            <a:schemeClr val="bg1"/>
                          </a:solidFill>
                        </a:rPr>
                        <a:t>胶黏剂</a:t>
                      </a:r>
                      <a:endParaRPr lang="zh-CN" altLang="en-US" sz="1400" baseline="0" dirty="0">
                        <a:solidFill>
                          <a:schemeClr val="bg1"/>
                        </a:solidFill>
                      </a:endParaRPr>
                    </a:p>
                  </a:txBody>
                  <a:tcPr/>
                </a:tc>
                <a:tc>
                  <a:txBody>
                    <a:bodyPr/>
                    <a:lstStyle/>
                    <a:p>
                      <a:pPr algn="ctr"/>
                      <a:r>
                        <a:rPr lang="en-US" altLang="zh-CN" sz="1400" dirty="0" smtClean="0"/>
                        <a:t>TPE</a:t>
                      </a:r>
                      <a:r>
                        <a:rPr lang="zh-CN" altLang="en-US" sz="1400" dirty="0" smtClean="0"/>
                        <a:t>加工改性</a:t>
                      </a:r>
                      <a:endParaRPr lang="zh-CN" altLang="en-US" sz="1400" dirty="0"/>
                    </a:p>
                  </a:txBody>
                  <a:tcPr/>
                </a:tc>
                <a:tc>
                  <a:txBody>
                    <a:bodyPr/>
                    <a:lstStyle/>
                    <a:p>
                      <a:pPr algn="ctr"/>
                      <a:r>
                        <a:rPr lang="zh-CN" altLang="en-US" sz="1400" dirty="0" smtClean="0"/>
                        <a:t>轮胎</a:t>
                      </a:r>
                      <a:endParaRPr lang="zh-CN" altLang="en-US" sz="1400" dirty="0"/>
                    </a:p>
                  </a:txBody>
                  <a:tcPr/>
                </a:tc>
                <a:tc>
                  <a:txBody>
                    <a:bodyPr/>
                    <a:lstStyle/>
                    <a:p>
                      <a:pPr algn="ctr"/>
                      <a:r>
                        <a:rPr lang="zh-CN" altLang="en-US" sz="1400" dirty="0" smtClean="0"/>
                        <a:t>橡胶制品</a:t>
                      </a:r>
                      <a:endParaRPr lang="zh-CN" altLang="en-US" sz="1400" dirty="0"/>
                    </a:p>
                  </a:txBody>
                  <a:tcPr/>
                </a:tc>
                <a:tc>
                  <a:txBody>
                    <a:bodyPr/>
                    <a:lstStyle/>
                    <a:p>
                      <a:r>
                        <a:rPr lang="zh-CN" altLang="en-US" sz="1400" dirty="0" smtClean="0"/>
                        <a:t>聚合物改性</a:t>
                      </a:r>
                      <a:endParaRPr lang="zh-CN" altLang="en-US" sz="1400" dirty="0"/>
                    </a:p>
                  </a:txBody>
                  <a:tcPr/>
                </a:tc>
                <a:tc>
                  <a:txBody>
                    <a:bodyPr/>
                    <a:lstStyle/>
                    <a:p>
                      <a:r>
                        <a:rPr lang="zh-CN" altLang="en-US" sz="1400" dirty="0" smtClean="0"/>
                        <a:t>道路建设</a:t>
                      </a:r>
                      <a:endParaRPr lang="zh-CN" altLang="en-US" sz="1400" dirty="0"/>
                    </a:p>
                  </a:txBody>
                  <a:tcPr/>
                </a:tc>
              </a:tr>
              <a:tr h="641306">
                <a:tc>
                  <a:txBody>
                    <a:bodyPr/>
                    <a:lstStyle/>
                    <a:p>
                      <a:pPr marL="0" algn="ctr" defTabSz="914400" rtl="0" eaLnBrk="1" latinLnBrk="0" hangingPunct="1"/>
                      <a:r>
                        <a:rPr lang="zh-CN" altLang="en-US" sz="1800" kern="1200" dirty="0" smtClean="0">
                          <a:solidFill>
                            <a:schemeClr val="dk1"/>
                          </a:solidFill>
                          <a:latin typeface="+mn-lt"/>
                          <a:ea typeface="+mn-ea"/>
                          <a:cs typeface="+mn-cs"/>
                        </a:rPr>
                        <a:t>√</a:t>
                      </a:r>
                    </a:p>
                  </a:txBody>
                  <a:tcPr anchor="ctr"/>
                </a:tc>
                <a:tc>
                  <a:txBody>
                    <a:bodyPr/>
                    <a:lstStyle/>
                    <a:p>
                      <a:pPr marL="0" algn="ctr" defTabSz="914400" rtl="0" eaLnBrk="1" latinLnBrk="0" hangingPunct="1"/>
                      <a:endParaRPr lang="zh-CN" altLang="en-US" sz="1800" kern="120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kern="1200" dirty="0" smtClean="0">
                          <a:solidFill>
                            <a:schemeClr val="dk1"/>
                          </a:solidFill>
                          <a:latin typeface="+mn-lt"/>
                          <a:ea typeface="+mn-ea"/>
                          <a:cs typeface="+mn-cs"/>
                        </a:rPr>
                        <a:t>√</a:t>
                      </a:r>
                      <a:r>
                        <a:rPr lang="zh-CN" altLang="en-US" sz="1800" kern="1200" baseline="0" dirty="0" smtClean="0">
                          <a:solidFill>
                            <a:schemeClr val="dk1"/>
                          </a:solidFill>
                          <a:latin typeface="+mn-lt"/>
                          <a:ea typeface="+mn-ea"/>
                          <a:cs typeface="+mn-cs"/>
                        </a:rPr>
                        <a:t>    </a:t>
                      </a:r>
                      <a:endParaRPr lang="zh-CN" altLang="en-US" sz="1800" kern="1200" dirty="0" smtClean="0">
                        <a:solidFill>
                          <a:schemeClr val="dk1"/>
                        </a:solidFill>
                        <a:latin typeface="+mn-lt"/>
                        <a:ea typeface="+mn-ea"/>
                        <a:cs typeface="+mn-cs"/>
                      </a:endParaRPr>
                    </a:p>
                  </a:txBody>
                  <a:tcPr anchor="ctr"/>
                </a:tc>
                <a:tc>
                  <a:txBody>
                    <a:bodyPr/>
                    <a:lstStyle/>
                    <a:p>
                      <a:pPr marL="0" algn="ctr" defTabSz="914400" rtl="0" eaLnBrk="1" latinLnBrk="0" hangingPunct="1"/>
                      <a:endParaRPr lang="zh-CN" altLang="en-US" sz="1800" kern="1200" dirty="0" smtClean="0">
                        <a:solidFill>
                          <a:schemeClr val="dk1"/>
                        </a:solidFill>
                        <a:latin typeface="+mn-lt"/>
                        <a:ea typeface="+mn-ea"/>
                        <a:cs typeface="+mn-cs"/>
                      </a:endParaRPr>
                    </a:p>
                  </a:txBody>
                  <a:tcPr/>
                </a:tc>
                <a:tc>
                  <a:txBody>
                    <a:bodyPr/>
                    <a:lstStyle/>
                    <a:p>
                      <a:pPr marL="0" algn="ctr" defTabSz="914400" rtl="0" eaLnBrk="1" latinLnBrk="0" hangingPunct="1"/>
                      <a:endParaRPr lang="zh-CN" altLang="en-US" sz="1800" kern="120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kern="1200" dirty="0" smtClean="0">
                          <a:solidFill>
                            <a:schemeClr val="dk1"/>
                          </a:solidFill>
                          <a:latin typeface="+mn-lt"/>
                          <a:ea typeface="+mn-ea"/>
                          <a:cs typeface="+mn-cs"/>
                        </a:rPr>
                        <a:t>√</a:t>
                      </a:r>
                    </a:p>
                  </a:txBody>
                  <a:tcPr anchor="ctr"/>
                </a:tc>
              </a:tr>
              <a:tr h="4826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kern="1200" dirty="0" smtClean="0">
                          <a:solidFill>
                            <a:schemeClr val="dk1"/>
                          </a:solidFill>
                          <a:latin typeface="+mn-lt"/>
                          <a:ea typeface="+mn-ea"/>
                          <a:cs typeface="+mn-cs"/>
                        </a:rPr>
                        <a:t> √          </a:t>
                      </a:r>
                    </a:p>
                  </a:txBody>
                  <a:tcPr anchor="ctr"/>
                </a:tc>
                <a:tc>
                  <a:txBody>
                    <a:bodyPr/>
                    <a:lstStyle/>
                    <a:p>
                      <a:pPr marL="0" algn="ctr" defTabSz="914400" rtl="0" eaLnBrk="1" latinLnBrk="0" hangingPunct="1"/>
                      <a:endParaRPr lang="zh-CN" altLang="en-US" sz="1800" kern="1200" dirty="0" smtClean="0">
                        <a:solidFill>
                          <a:schemeClr val="dk1"/>
                        </a:solidFill>
                        <a:latin typeface="+mn-lt"/>
                        <a:ea typeface="+mn-ea"/>
                        <a:cs typeface="+mn-cs"/>
                      </a:endParaRPr>
                    </a:p>
                  </a:txBody>
                  <a:tcPr/>
                </a:tc>
                <a:tc>
                  <a:txBody>
                    <a:bodyPr/>
                    <a:lstStyle/>
                    <a:p>
                      <a:pPr marL="0" algn="ctr" defTabSz="914400" rtl="0" eaLnBrk="1" latinLnBrk="0" hangingPunct="1"/>
                      <a:endParaRPr lang="zh-CN" altLang="en-US" sz="1800" kern="1200" dirty="0" smtClean="0">
                        <a:solidFill>
                          <a:schemeClr val="dk1"/>
                        </a:solidFill>
                        <a:latin typeface="+mn-lt"/>
                        <a:ea typeface="+mn-ea"/>
                        <a:cs typeface="+mn-cs"/>
                      </a:endParaRPr>
                    </a:p>
                  </a:txBody>
                  <a:tcPr/>
                </a:tc>
                <a:tc>
                  <a:txBody>
                    <a:bodyPr/>
                    <a:lstStyle/>
                    <a:p>
                      <a:pPr marL="0" algn="ctr" defTabSz="914400" rtl="0" eaLnBrk="1" latinLnBrk="0" hangingPunct="1"/>
                      <a:endParaRPr lang="zh-CN" altLang="en-US" sz="1800" kern="120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kern="1200" dirty="0" smtClean="0">
                          <a:solidFill>
                            <a:schemeClr val="dk1"/>
                          </a:solidFill>
                          <a:latin typeface="+mn-lt"/>
                          <a:ea typeface="+mn-ea"/>
                          <a:cs typeface="+mn-cs"/>
                        </a:rPr>
                        <a:t>√</a:t>
                      </a:r>
                    </a:p>
                  </a:txBody>
                  <a:tcPr anchor="ctr"/>
                </a:tc>
                <a:tc>
                  <a:txBody>
                    <a:bodyPr/>
                    <a:lstStyle/>
                    <a:p>
                      <a:pPr marL="0" algn="ctr" defTabSz="914400" rtl="0" eaLnBrk="1" latinLnBrk="0" hangingPunct="1"/>
                      <a:endParaRPr lang="zh-CN" altLang="en-US" sz="1800" kern="1200" dirty="0" smtClean="0">
                        <a:solidFill>
                          <a:schemeClr val="dk1"/>
                        </a:solidFill>
                        <a:latin typeface="+mn-lt"/>
                        <a:ea typeface="+mn-ea"/>
                        <a:cs typeface="+mn-cs"/>
                      </a:endParaRPr>
                    </a:p>
                  </a:txBody>
                  <a:tcPr/>
                </a:tc>
              </a:tr>
              <a:tr h="485478">
                <a:tc>
                  <a:txBody>
                    <a:bodyPr/>
                    <a:lstStyle/>
                    <a:p>
                      <a:pPr marL="0" algn="ctr" defTabSz="914400" rtl="0" eaLnBrk="1" latinLnBrk="0" hangingPunct="1"/>
                      <a:r>
                        <a:rPr lang="zh-CN" altLang="en-US" sz="1800" kern="1200" dirty="0" smtClean="0">
                          <a:solidFill>
                            <a:schemeClr val="dk1"/>
                          </a:solidFill>
                          <a:latin typeface="+mn-lt"/>
                          <a:ea typeface="+mn-ea"/>
                          <a:cs typeface="+mn-cs"/>
                        </a:rPr>
                        <a:t> √</a:t>
                      </a:r>
                    </a:p>
                  </a:txBody>
                  <a:tcPr anchor="b"/>
                </a:tc>
                <a:tc>
                  <a:txBody>
                    <a:bodyPr/>
                    <a:lstStyle/>
                    <a:p>
                      <a:pPr marL="0" algn="ctr" defTabSz="914400" rtl="0" eaLnBrk="1" latinLnBrk="0" hangingPunct="1"/>
                      <a:endParaRPr lang="zh-CN" altLang="en-US" sz="1800" kern="1200" dirty="0" smtClean="0">
                        <a:solidFill>
                          <a:schemeClr val="dk1"/>
                        </a:solidFill>
                        <a:latin typeface="+mn-lt"/>
                        <a:ea typeface="+mn-ea"/>
                        <a:cs typeface="+mn-cs"/>
                      </a:endParaRPr>
                    </a:p>
                  </a:txBody>
                  <a:tcPr/>
                </a:tc>
                <a:tc>
                  <a:txBody>
                    <a:bodyPr/>
                    <a:lstStyle/>
                    <a:p>
                      <a:pPr marL="0" algn="ctr" defTabSz="914400" rtl="0" eaLnBrk="1" latinLnBrk="0" hangingPunct="1"/>
                      <a:endParaRPr lang="zh-CN" altLang="en-US" sz="1800" kern="1200" dirty="0" smtClean="0">
                        <a:solidFill>
                          <a:schemeClr val="dk1"/>
                        </a:solidFill>
                        <a:latin typeface="+mn-lt"/>
                        <a:ea typeface="+mn-ea"/>
                        <a:cs typeface="+mn-cs"/>
                      </a:endParaRPr>
                    </a:p>
                  </a:txBody>
                  <a:tcPr/>
                </a:tc>
                <a:tc>
                  <a:txBody>
                    <a:bodyPr/>
                    <a:lstStyle/>
                    <a:p>
                      <a:pPr marL="0" algn="ctr" defTabSz="914400" rtl="0" eaLnBrk="1" latinLnBrk="0" hangingPunct="1"/>
                      <a:endParaRPr lang="zh-CN" altLang="en-US" sz="1800" kern="120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kern="1200" dirty="0" smtClean="0">
                          <a:solidFill>
                            <a:schemeClr val="dk1"/>
                          </a:solidFill>
                          <a:latin typeface="+mn-lt"/>
                          <a:ea typeface="+mn-ea"/>
                          <a:cs typeface="+mn-cs"/>
                        </a:rPr>
                        <a:t> √</a:t>
                      </a:r>
                    </a:p>
                  </a:txBody>
                  <a:tcPr anchor="b"/>
                </a:tc>
                <a:tc>
                  <a:txBody>
                    <a:bodyPr/>
                    <a:lstStyle/>
                    <a:p>
                      <a:pPr marL="0" algn="ctr" defTabSz="914400" rtl="0" eaLnBrk="1" latinLnBrk="0" hangingPunct="1"/>
                      <a:endParaRPr lang="zh-CN" altLang="en-US" sz="1800" kern="1200" dirty="0" smtClean="0">
                        <a:solidFill>
                          <a:schemeClr val="dk1"/>
                        </a:solidFill>
                        <a:latin typeface="+mn-lt"/>
                        <a:ea typeface="+mn-ea"/>
                        <a:cs typeface="+mn-cs"/>
                      </a:endParaRPr>
                    </a:p>
                  </a:txBody>
                  <a:tcPr/>
                </a:tc>
              </a:tr>
              <a:tr h="4883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kern="1200" dirty="0" smtClean="0">
                          <a:solidFill>
                            <a:schemeClr val="dk1"/>
                          </a:solidFill>
                          <a:latin typeface="+mn-lt"/>
                          <a:ea typeface="+mn-ea"/>
                          <a:cs typeface="+mn-cs"/>
                        </a:rPr>
                        <a:t> √</a:t>
                      </a:r>
                    </a:p>
                  </a:txBody>
                  <a:tcPr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kern="1200" dirty="0" smtClean="0">
                          <a:solidFill>
                            <a:schemeClr val="dk1"/>
                          </a:solidFill>
                          <a:latin typeface="+mn-lt"/>
                          <a:ea typeface="+mn-ea"/>
                          <a:cs typeface="+mn-cs"/>
                        </a:rPr>
                        <a:t> √</a:t>
                      </a:r>
                    </a:p>
                  </a:txBody>
                  <a:tcPr anchor="b"/>
                </a:tc>
                <a:tc>
                  <a:txBody>
                    <a:bodyPr/>
                    <a:lstStyle/>
                    <a:p>
                      <a:pPr marL="0" algn="ctr" defTabSz="914400" rtl="0" eaLnBrk="1" latinLnBrk="0" hangingPunct="1"/>
                      <a:endParaRPr lang="zh-CN" altLang="en-US" sz="1800" kern="120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kern="1200" dirty="0" smtClean="0">
                          <a:solidFill>
                            <a:schemeClr val="dk1"/>
                          </a:solidFill>
                          <a:latin typeface="+mn-lt"/>
                          <a:ea typeface="+mn-ea"/>
                          <a:cs typeface="+mn-cs"/>
                        </a:rPr>
                        <a:t> √</a:t>
                      </a:r>
                    </a:p>
                  </a:txBody>
                  <a:tcPr anchor="b"/>
                </a:tc>
                <a:tc>
                  <a:txBody>
                    <a:bodyPr/>
                    <a:lstStyle/>
                    <a:p>
                      <a:pPr marL="0" algn="ctr" defTabSz="914400" rtl="0" eaLnBrk="1" latinLnBrk="0" hangingPunct="1"/>
                      <a:endParaRPr lang="zh-CN" altLang="en-US" sz="1800" kern="120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kern="1200" dirty="0" smtClean="0">
                          <a:solidFill>
                            <a:schemeClr val="dk1"/>
                          </a:solidFill>
                          <a:latin typeface="+mn-lt"/>
                          <a:ea typeface="+mn-ea"/>
                          <a:cs typeface="+mn-cs"/>
                        </a:rPr>
                        <a:t> √</a:t>
                      </a:r>
                    </a:p>
                  </a:txBody>
                  <a:tcPr anchor="b"/>
                </a:tc>
              </a:tr>
              <a:tr h="42862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kern="1200" dirty="0" smtClean="0">
                          <a:solidFill>
                            <a:schemeClr val="dk1"/>
                          </a:solidFill>
                          <a:latin typeface="+mn-lt"/>
                          <a:ea typeface="+mn-ea"/>
                          <a:cs typeface="+mn-cs"/>
                        </a:rPr>
                        <a:t> √</a:t>
                      </a:r>
                    </a:p>
                  </a:txBody>
                  <a:tcPr anchor="b"/>
                </a:tc>
                <a:tc>
                  <a:txBody>
                    <a:bodyPr/>
                    <a:lstStyle/>
                    <a:p>
                      <a:pPr marL="0" algn="ctr" defTabSz="914400" rtl="0" eaLnBrk="1" latinLnBrk="0" hangingPunct="1"/>
                      <a:endParaRPr lang="zh-CN" altLang="en-US" sz="1800" kern="1200" dirty="0" smtClean="0">
                        <a:solidFill>
                          <a:schemeClr val="dk1"/>
                        </a:solidFill>
                        <a:latin typeface="+mn-lt"/>
                        <a:ea typeface="+mn-ea"/>
                        <a:cs typeface="+mn-cs"/>
                      </a:endParaRPr>
                    </a:p>
                  </a:txBody>
                  <a:tcPr/>
                </a:tc>
                <a:tc>
                  <a:txBody>
                    <a:bodyPr/>
                    <a:lstStyle/>
                    <a:p>
                      <a:pPr marL="0" algn="ctr" defTabSz="914400" rtl="0" eaLnBrk="1" latinLnBrk="0" hangingPunct="1"/>
                      <a:r>
                        <a:rPr lang="zh-CN" altLang="en-US" sz="1800" kern="1200" dirty="0" smtClean="0">
                          <a:solidFill>
                            <a:schemeClr val="dk1"/>
                          </a:solidFill>
                          <a:latin typeface="+mn-lt"/>
                          <a:ea typeface="+mn-ea"/>
                          <a:cs typeface="+mn-cs"/>
                        </a:rPr>
                        <a:t> √</a:t>
                      </a:r>
                    </a:p>
                  </a:txBody>
                  <a:tcPr anchor="b"/>
                </a:tc>
                <a:tc>
                  <a:txBody>
                    <a:bodyPr/>
                    <a:lstStyle/>
                    <a:p>
                      <a:pPr marL="0" algn="ctr" defTabSz="914400" rtl="0" eaLnBrk="1" latinLnBrk="0" hangingPunct="1"/>
                      <a:r>
                        <a:rPr lang="zh-CN" altLang="en-US" sz="1800" kern="1200" dirty="0" smtClean="0">
                          <a:solidFill>
                            <a:schemeClr val="dk1"/>
                          </a:solidFill>
                          <a:latin typeface="+mn-lt"/>
                          <a:ea typeface="+mn-ea"/>
                          <a:cs typeface="+mn-cs"/>
                        </a:rPr>
                        <a:t> √</a:t>
                      </a:r>
                    </a:p>
                  </a:txBody>
                  <a:tcPr anchor="b"/>
                </a:tc>
                <a:tc>
                  <a:txBody>
                    <a:bodyPr/>
                    <a:lstStyle/>
                    <a:p>
                      <a:pPr marL="0" algn="ctr" defTabSz="914400" rtl="0" eaLnBrk="1" latinLnBrk="0" hangingPunct="1"/>
                      <a:endParaRPr lang="zh-CN" altLang="en-US" sz="1800" kern="1200" dirty="0" smtClean="0">
                        <a:solidFill>
                          <a:schemeClr val="dk1"/>
                        </a:solidFill>
                        <a:latin typeface="+mn-lt"/>
                        <a:ea typeface="+mn-ea"/>
                        <a:cs typeface="+mn-cs"/>
                      </a:endParaRPr>
                    </a:p>
                  </a:txBody>
                  <a:tcPr/>
                </a:tc>
                <a:tc>
                  <a:txBody>
                    <a:bodyPr/>
                    <a:lstStyle/>
                    <a:p>
                      <a:pPr marL="0" algn="ctr" defTabSz="914400" rtl="0" eaLnBrk="1" latinLnBrk="0" hangingPunct="1"/>
                      <a:endParaRPr lang="zh-CN" altLang="en-US" sz="1800" kern="1200" dirty="0" smtClean="0">
                        <a:solidFill>
                          <a:schemeClr val="dk1"/>
                        </a:solidFill>
                        <a:latin typeface="+mn-lt"/>
                        <a:ea typeface="+mn-ea"/>
                        <a:cs typeface="+mn-cs"/>
                      </a:endParaRPr>
                    </a:p>
                  </a:txBody>
                  <a:tcPr/>
                </a:tc>
              </a:tr>
            </a:tbl>
          </a:graphicData>
        </a:graphic>
      </p:graphicFrame>
      <p:sp>
        <p:nvSpPr>
          <p:cNvPr id="8" name="TextBox 7"/>
          <p:cNvSpPr txBox="1"/>
          <p:nvPr/>
        </p:nvSpPr>
        <p:spPr>
          <a:xfrm>
            <a:off x="3071802" y="1357298"/>
            <a:ext cx="4572032" cy="369332"/>
          </a:xfrm>
          <a:prstGeom prst="rect">
            <a:avLst/>
          </a:prstGeom>
          <a:noFill/>
        </p:spPr>
        <p:txBody>
          <a:bodyPr wrap="square" rtlCol="0">
            <a:spAutoFit/>
          </a:bodyPr>
          <a:lstStyle/>
          <a:p>
            <a:pPr algn="ctr"/>
            <a:r>
              <a:rPr lang="zh-CN" altLang="en-US" dirty="0" smtClean="0">
                <a:solidFill>
                  <a:srgbClr val="FF0000"/>
                </a:solidFill>
              </a:rPr>
              <a:t>下游主要运用领域</a:t>
            </a:r>
            <a:endParaRPr lang="zh-CN" altLang="en-US" dirty="0">
              <a:solidFill>
                <a:srgbClr val="FF0000"/>
              </a:solidFill>
            </a:endParaRPr>
          </a:p>
        </p:txBody>
      </p:sp>
      <p:sp>
        <p:nvSpPr>
          <p:cNvPr id="9" name="圆角矩形 8"/>
          <p:cNvSpPr/>
          <p:nvPr/>
        </p:nvSpPr>
        <p:spPr>
          <a:xfrm>
            <a:off x="571472" y="2285992"/>
            <a:ext cx="1143008" cy="500066"/>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CN" altLang="en-US" sz="1400" dirty="0" smtClean="0"/>
              <a:t>碳五系列</a:t>
            </a:r>
            <a:endParaRPr lang="en-US" altLang="zh-CN" sz="1400" dirty="0" smtClean="0"/>
          </a:p>
          <a:p>
            <a:pPr algn="ctr"/>
            <a:r>
              <a:rPr lang="zh-CN" altLang="en-US" sz="1400" dirty="0" smtClean="0"/>
              <a:t>石油树脂</a:t>
            </a:r>
            <a:endParaRPr lang="zh-CN" altLang="en-US" sz="1400" dirty="0"/>
          </a:p>
        </p:txBody>
      </p:sp>
      <p:sp>
        <p:nvSpPr>
          <p:cNvPr id="11" name="圆角矩形 10"/>
          <p:cNvSpPr/>
          <p:nvPr/>
        </p:nvSpPr>
        <p:spPr>
          <a:xfrm>
            <a:off x="500034" y="2928934"/>
            <a:ext cx="1214446" cy="42862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CN" altLang="en-US" sz="1200" dirty="0" smtClean="0"/>
              <a:t>氢化系列</a:t>
            </a:r>
            <a:endParaRPr lang="en-US" altLang="zh-CN" sz="1200" dirty="0" smtClean="0"/>
          </a:p>
          <a:p>
            <a:pPr algn="ctr"/>
            <a:r>
              <a:rPr lang="zh-CN" altLang="en-US" sz="1200" dirty="0" smtClean="0"/>
              <a:t>水白石油树脂</a:t>
            </a:r>
            <a:endParaRPr lang="en-US" altLang="zh-CN" sz="1200" dirty="0" smtClean="0"/>
          </a:p>
        </p:txBody>
      </p:sp>
      <p:sp>
        <p:nvSpPr>
          <p:cNvPr id="14" name="圆角矩形 13"/>
          <p:cNvSpPr/>
          <p:nvPr/>
        </p:nvSpPr>
        <p:spPr>
          <a:xfrm>
            <a:off x="500034" y="3500438"/>
            <a:ext cx="1214446" cy="35719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1400" dirty="0" smtClean="0"/>
              <a:t>SIS</a:t>
            </a:r>
            <a:r>
              <a:rPr lang="zh-CN" altLang="en-US" sz="1400" dirty="0" smtClean="0"/>
              <a:t>弹性体</a:t>
            </a:r>
            <a:endParaRPr lang="en-US" altLang="zh-CN" sz="1400" dirty="0" smtClean="0"/>
          </a:p>
        </p:txBody>
      </p:sp>
      <p:sp>
        <p:nvSpPr>
          <p:cNvPr id="15" name="圆角矩形 14"/>
          <p:cNvSpPr/>
          <p:nvPr/>
        </p:nvSpPr>
        <p:spPr>
          <a:xfrm>
            <a:off x="571472" y="4000504"/>
            <a:ext cx="1143008" cy="35719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1400" dirty="0" smtClean="0"/>
              <a:t>SBS</a:t>
            </a:r>
            <a:r>
              <a:rPr lang="zh-CN" altLang="en-US" sz="1400" dirty="0" smtClean="0"/>
              <a:t>弹性体</a:t>
            </a:r>
            <a:endParaRPr lang="en-US" altLang="zh-CN" sz="1400" dirty="0" smtClean="0"/>
          </a:p>
        </p:txBody>
      </p:sp>
      <p:sp>
        <p:nvSpPr>
          <p:cNvPr id="16" name="圆角矩形 15"/>
          <p:cNvSpPr/>
          <p:nvPr/>
        </p:nvSpPr>
        <p:spPr>
          <a:xfrm>
            <a:off x="571472" y="4429132"/>
            <a:ext cx="1143008" cy="35719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CN" altLang="en-US" sz="1400" dirty="0" smtClean="0"/>
              <a:t>异戊橡胶</a:t>
            </a:r>
            <a:endParaRPr lang="en-US" altLang="zh-CN" sz="1400" dirty="0" smtClean="0"/>
          </a:p>
        </p:txBody>
      </p:sp>
      <p:cxnSp>
        <p:nvCxnSpPr>
          <p:cNvPr id="18" name="直接箭头连接符 17"/>
          <p:cNvCxnSpPr/>
          <p:nvPr/>
        </p:nvCxnSpPr>
        <p:spPr>
          <a:xfrm>
            <a:off x="1714480" y="2643182"/>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a:off x="1714480" y="3214686"/>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a:stCxn id="14" idx="3"/>
          </p:cNvCxnSpPr>
          <p:nvPr/>
        </p:nvCxnSpPr>
        <p:spPr>
          <a:xfrm flipV="1">
            <a:off x="1714480" y="3643314"/>
            <a:ext cx="785818"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a:stCxn id="15" idx="3"/>
          </p:cNvCxnSpPr>
          <p:nvPr/>
        </p:nvCxnSpPr>
        <p:spPr>
          <a:xfrm>
            <a:off x="1714480" y="4179099"/>
            <a:ext cx="785818"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a:stCxn id="16" idx="3"/>
          </p:cNvCxnSpPr>
          <p:nvPr/>
        </p:nvCxnSpPr>
        <p:spPr>
          <a:xfrm>
            <a:off x="1714480" y="4607727"/>
            <a:ext cx="785818" cy="373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42" name="图片 41" descr="PPT首页图.jpg"/>
          <p:cNvPicPr>
            <a:picLocks noChangeAspect="1"/>
          </p:cNvPicPr>
          <p:nvPr/>
        </p:nvPicPr>
        <p:blipFill>
          <a:blip r:embed="rId3"/>
          <a:stretch>
            <a:fillRect/>
          </a:stretch>
        </p:blipFill>
        <p:spPr>
          <a:xfrm>
            <a:off x="285720" y="4929198"/>
            <a:ext cx="2214558" cy="1643074"/>
          </a:xfrm>
          <a:prstGeom prst="rect">
            <a:avLst/>
          </a:prstGeom>
        </p:spPr>
      </p:pic>
      <p:pic>
        <p:nvPicPr>
          <p:cNvPr id="43" name="图片 42" descr="图片1.jpg"/>
          <p:cNvPicPr>
            <a:picLocks noChangeAspect="1"/>
          </p:cNvPicPr>
          <p:nvPr/>
        </p:nvPicPr>
        <p:blipFill>
          <a:blip r:embed="rId4"/>
          <a:stretch>
            <a:fillRect/>
          </a:stretch>
        </p:blipFill>
        <p:spPr>
          <a:xfrm>
            <a:off x="2714612" y="4929198"/>
            <a:ext cx="1928826" cy="1677631"/>
          </a:xfrm>
          <a:prstGeom prst="rect">
            <a:avLst/>
          </a:prstGeom>
        </p:spPr>
      </p:pic>
      <p:pic>
        <p:nvPicPr>
          <p:cNvPr id="44" name="图片 43" descr="1779cfe4-a390-4804-9944-191b2220dad1.jpg"/>
          <p:cNvPicPr>
            <a:picLocks noChangeAspect="1"/>
          </p:cNvPicPr>
          <p:nvPr/>
        </p:nvPicPr>
        <p:blipFill>
          <a:blip r:embed="rId5"/>
          <a:stretch>
            <a:fillRect/>
          </a:stretch>
        </p:blipFill>
        <p:spPr>
          <a:xfrm>
            <a:off x="4714876" y="5000636"/>
            <a:ext cx="2181817" cy="1585071"/>
          </a:xfrm>
          <a:prstGeom prst="rect">
            <a:avLst/>
          </a:prstGeom>
        </p:spPr>
      </p:pic>
      <p:pic>
        <p:nvPicPr>
          <p:cNvPr id="48" name="图片 47" descr="2009021316250794084.jpg"/>
          <p:cNvPicPr>
            <a:picLocks noChangeAspect="1"/>
          </p:cNvPicPr>
          <p:nvPr/>
        </p:nvPicPr>
        <p:blipFill>
          <a:blip r:embed="rId6"/>
          <a:stretch>
            <a:fillRect/>
          </a:stretch>
        </p:blipFill>
        <p:spPr>
          <a:xfrm>
            <a:off x="7000892" y="5072074"/>
            <a:ext cx="1754347" cy="132935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行知副本.jpg"/>
          <p:cNvPicPr>
            <a:picLocks noChangeAspect="1"/>
          </p:cNvPicPr>
          <p:nvPr/>
        </p:nvPicPr>
        <p:blipFill>
          <a:blip r:embed="rId2" cstate="print"/>
          <a:stretch>
            <a:fillRect/>
          </a:stretch>
        </p:blipFill>
        <p:spPr>
          <a:xfrm>
            <a:off x="7500958" y="214290"/>
            <a:ext cx="1500198" cy="1337331"/>
          </a:xfrm>
          <a:prstGeom prst="rect">
            <a:avLst/>
          </a:prstGeom>
        </p:spPr>
      </p:pic>
      <p:sp>
        <p:nvSpPr>
          <p:cNvPr id="5" name="TextBox 4"/>
          <p:cNvSpPr txBox="1"/>
          <p:nvPr/>
        </p:nvSpPr>
        <p:spPr>
          <a:xfrm>
            <a:off x="428596" y="2071678"/>
            <a:ext cx="6929486" cy="584775"/>
          </a:xfrm>
          <a:prstGeom prst="rect">
            <a:avLst/>
          </a:prstGeom>
          <a:noFill/>
        </p:spPr>
        <p:txBody>
          <a:bodyPr wrap="square" rtlCol="0">
            <a:spAutoFit/>
          </a:bodyPr>
          <a:lstStyle/>
          <a:p>
            <a:r>
              <a:rPr lang="zh-CN" altLang="en-US" sz="3200" dirty="0" smtClean="0"/>
              <a:t>   </a:t>
            </a:r>
            <a:endParaRPr lang="zh-CN" altLang="en-US" dirty="0"/>
          </a:p>
        </p:txBody>
      </p:sp>
      <p:sp>
        <p:nvSpPr>
          <p:cNvPr id="18" name="TextBox 17"/>
          <p:cNvSpPr txBox="1"/>
          <p:nvPr/>
        </p:nvSpPr>
        <p:spPr>
          <a:xfrm>
            <a:off x="642910" y="1500174"/>
            <a:ext cx="8072494" cy="1015663"/>
          </a:xfrm>
          <a:prstGeom prst="rect">
            <a:avLst/>
          </a:prstGeom>
          <a:noFill/>
        </p:spPr>
        <p:txBody>
          <a:bodyPr wrap="square" rtlCol="0">
            <a:spAutoFit/>
          </a:bodyPr>
          <a:lstStyle/>
          <a:p>
            <a:r>
              <a:rPr lang="zh-CN" altLang="en-US" sz="1400" dirty="0" smtClean="0"/>
              <a:t>碳五石油树脂是广州行知公司的拳头产品，是由间戊二烯原料经阳离子聚合而成，具有软化点适用、色泽浅、增粘性强等优良品质。</a:t>
            </a:r>
          </a:p>
          <a:p>
            <a:r>
              <a:rPr lang="zh-CN" altLang="en-US" sz="1400" dirty="0" smtClean="0"/>
              <a:t>技术参数：</a:t>
            </a:r>
          </a:p>
          <a:p>
            <a:endParaRPr lang="zh-CN" altLang="en-US" dirty="0"/>
          </a:p>
        </p:txBody>
      </p:sp>
      <p:sp>
        <p:nvSpPr>
          <p:cNvPr id="9" name="TextBox 8"/>
          <p:cNvSpPr txBox="1"/>
          <p:nvPr/>
        </p:nvSpPr>
        <p:spPr>
          <a:xfrm>
            <a:off x="3214678" y="1142984"/>
            <a:ext cx="2928958" cy="400110"/>
          </a:xfrm>
          <a:prstGeom prst="rect">
            <a:avLst/>
          </a:prstGeom>
          <a:noFill/>
        </p:spPr>
        <p:txBody>
          <a:bodyPr wrap="square" rtlCol="0">
            <a:spAutoFit/>
          </a:bodyPr>
          <a:lstStyle/>
          <a:p>
            <a:pPr algn="ctr"/>
            <a:r>
              <a:rPr lang="zh-CN" altLang="en-US" sz="2000" dirty="0" smtClean="0"/>
              <a:t>碳五系列</a:t>
            </a:r>
            <a:endParaRPr lang="zh-CN" altLang="en-US" sz="2000" dirty="0"/>
          </a:p>
        </p:txBody>
      </p:sp>
      <p:graphicFrame>
        <p:nvGraphicFramePr>
          <p:cNvPr id="10" name="表格 9"/>
          <p:cNvGraphicFramePr>
            <a:graphicFrameLocks noGrp="1"/>
          </p:cNvGraphicFramePr>
          <p:nvPr/>
        </p:nvGraphicFramePr>
        <p:xfrm>
          <a:off x="642910" y="2214554"/>
          <a:ext cx="7858180" cy="2028836"/>
        </p:xfrm>
        <a:graphic>
          <a:graphicData uri="http://schemas.openxmlformats.org/drawingml/2006/table">
            <a:tbl>
              <a:tblPr firstRow="1" bandRow="1">
                <a:tableStyleId>{5C22544A-7EE6-4342-B048-85BDC9FD1C3A}</a:tableStyleId>
              </a:tblPr>
              <a:tblGrid>
                <a:gridCol w="1018656"/>
                <a:gridCol w="1195919"/>
                <a:gridCol w="642942"/>
                <a:gridCol w="1928826"/>
                <a:gridCol w="1071570"/>
                <a:gridCol w="1000132"/>
                <a:gridCol w="1000135"/>
              </a:tblGrid>
              <a:tr h="370840">
                <a:tc>
                  <a:txBody>
                    <a:bodyPr/>
                    <a:lstStyle/>
                    <a:p>
                      <a:pPr algn="ctr"/>
                      <a:r>
                        <a:rPr lang="zh-CN" altLang="en-US" sz="1400" b="1" kern="1200" dirty="0" smtClean="0">
                          <a:solidFill>
                            <a:schemeClr val="lt1"/>
                          </a:solidFill>
                          <a:latin typeface="+mn-lt"/>
                          <a:ea typeface="+mn-ea"/>
                          <a:cs typeface="+mn-cs"/>
                        </a:rPr>
                        <a:t>产品牌号</a:t>
                      </a:r>
                      <a:endParaRPr lang="zh-CN"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400" b="1" kern="1200" dirty="0" smtClean="0">
                          <a:solidFill>
                            <a:schemeClr val="lt1"/>
                          </a:solidFill>
                          <a:latin typeface="+mn-lt"/>
                          <a:ea typeface="+mn-ea"/>
                          <a:cs typeface="+mn-cs"/>
                        </a:rPr>
                        <a:t>软化点℃</a:t>
                      </a:r>
                    </a:p>
                    <a:p>
                      <a:pPr marL="0" algn="ctr" defTabSz="914400" rtl="0" eaLnBrk="1" latinLnBrk="0" hangingPunct="1"/>
                      <a:endParaRPr lang="zh-CN" altLang="en-US" sz="1400" b="1" kern="1200" dirty="0" smtClean="0">
                        <a:solidFill>
                          <a:schemeClr val="lt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400" b="1" kern="1200" dirty="0" smtClean="0">
                          <a:solidFill>
                            <a:schemeClr val="lt1"/>
                          </a:solidFill>
                          <a:latin typeface="+mn-lt"/>
                          <a:ea typeface="+mn-ea"/>
                          <a:cs typeface="+mn-cs"/>
                        </a:rPr>
                        <a:t>色相</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400" b="1" kern="1200" dirty="0" smtClean="0">
                          <a:solidFill>
                            <a:schemeClr val="lt1"/>
                          </a:solidFill>
                          <a:latin typeface="+mn-lt"/>
                          <a:ea typeface="+mn-ea"/>
                          <a:cs typeface="+mn-cs"/>
                        </a:rPr>
                        <a:t>YI </a:t>
                      </a:r>
                      <a:r>
                        <a:rPr lang="zh-CN" altLang="en-US" sz="1400" b="1" kern="1200" dirty="0" smtClean="0">
                          <a:solidFill>
                            <a:schemeClr val="lt1"/>
                          </a:solidFill>
                          <a:latin typeface="+mn-lt"/>
                          <a:ea typeface="+mn-ea"/>
                          <a:cs typeface="+mn-cs"/>
                        </a:rPr>
                        <a:t>⑴</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400" b="1" kern="1200" dirty="0" smtClean="0">
                          <a:solidFill>
                            <a:schemeClr val="lt1"/>
                          </a:solidFill>
                          <a:latin typeface="+mn-lt"/>
                          <a:ea typeface="+mn-ea"/>
                          <a:cs typeface="+mn-cs"/>
                        </a:rPr>
                        <a:t>蜡雾点</a:t>
                      </a:r>
                      <a:r>
                        <a:rPr lang="en-US" altLang="en-US" sz="1400" b="1" kern="1200" dirty="0" smtClean="0">
                          <a:solidFill>
                            <a:schemeClr val="lt1"/>
                          </a:solidFill>
                          <a:latin typeface="+mn-lt"/>
                          <a:ea typeface="+mn-ea"/>
                          <a:cs typeface="+mn-cs"/>
                        </a:rPr>
                        <a:t>/</a:t>
                      </a:r>
                      <a:r>
                        <a:rPr lang="zh-CN" altLang="en-US" sz="1400" b="1" kern="1200" dirty="0" smtClean="0">
                          <a:solidFill>
                            <a:schemeClr val="lt1"/>
                          </a:solidFill>
                          <a:latin typeface="+mn-lt"/>
                          <a:ea typeface="+mn-ea"/>
                          <a:cs typeface="+mn-cs"/>
                        </a:rPr>
                        <a:t>℃⑵</a:t>
                      </a: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400" b="1" kern="1200" dirty="0" smtClean="0">
                          <a:solidFill>
                            <a:schemeClr val="lt1"/>
                          </a:solidFill>
                          <a:latin typeface="+mn-lt"/>
                          <a:ea typeface="+mn-ea"/>
                          <a:cs typeface="+mn-cs"/>
                        </a:rPr>
                        <a:t>（</a:t>
                      </a:r>
                      <a:r>
                        <a:rPr lang="en-US" altLang="en-US" sz="1400" b="1" kern="1200" dirty="0" smtClean="0">
                          <a:solidFill>
                            <a:schemeClr val="lt1"/>
                          </a:solidFill>
                          <a:latin typeface="+mn-lt"/>
                          <a:ea typeface="+mn-ea"/>
                          <a:cs typeface="+mn-cs"/>
                        </a:rPr>
                        <a:t>EVA/Resin/Wax)</a:t>
                      </a:r>
                      <a:endParaRPr lang="zh-CN" altLang="en-US" sz="1400" b="1" kern="1200" dirty="0" smtClean="0">
                        <a:solidFill>
                          <a:schemeClr val="lt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400" b="1" kern="1200" dirty="0" smtClean="0">
                          <a:solidFill>
                            <a:schemeClr val="lt1"/>
                          </a:solidFill>
                          <a:latin typeface="+mn-lt"/>
                          <a:ea typeface="+mn-ea"/>
                          <a:cs typeface="+mn-cs"/>
                        </a:rPr>
                        <a:t>熔融粘度</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400" b="1" kern="1200" dirty="0" smtClean="0">
                          <a:solidFill>
                            <a:schemeClr val="lt1"/>
                          </a:solidFill>
                          <a:latin typeface="+mn-lt"/>
                          <a:ea typeface="+mn-ea"/>
                          <a:cs typeface="+mn-cs"/>
                        </a:rPr>
                        <a:t>@160</a:t>
                      </a:r>
                      <a:r>
                        <a:rPr lang="zh-CN" altLang="en-US" sz="1400" b="1" kern="1200" dirty="0" smtClean="0">
                          <a:solidFill>
                            <a:schemeClr val="lt1"/>
                          </a:solidFill>
                          <a:latin typeface="+mn-lt"/>
                          <a:ea typeface="+mn-ea"/>
                          <a:cs typeface="+mn-cs"/>
                        </a:rPr>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400" b="1" kern="1200" dirty="0" smtClean="0">
                          <a:solidFill>
                            <a:schemeClr val="lt1"/>
                          </a:solidFill>
                          <a:latin typeface="+mn-lt"/>
                          <a:ea typeface="+mn-ea"/>
                          <a:cs typeface="+mn-cs"/>
                        </a:rPr>
                        <a:t>不溶物</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400" b="1" kern="1200" dirty="0" err="1" smtClean="0">
                          <a:solidFill>
                            <a:schemeClr val="lt1"/>
                          </a:solidFill>
                          <a:latin typeface="+mn-lt"/>
                          <a:ea typeface="+mn-ea"/>
                          <a:cs typeface="+mn-cs"/>
                        </a:rPr>
                        <a:t>Vol</a:t>
                      </a:r>
                      <a:r>
                        <a:rPr lang="en-US" altLang="en-US" sz="1400" b="1" kern="1200" dirty="0" smtClean="0">
                          <a:solidFill>
                            <a:schemeClr val="lt1"/>
                          </a:solidFill>
                          <a:latin typeface="+mn-lt"/>
                          <a:ea typeface="+mn-ea"/>
                          <a:cs typeface="+mn-cs"/>
                        </a:rPr>
                        <a:t>%</a:t>
                      </a:r>
                      <a:endParaRPr lang="zh-CN" altLang="en-US" sz="1400" b="1" kern="1200" dirty="0" smtClean="0">
                        <a:solidFill>
                          <a:schemeClr val="lt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400" b="1" kern="1200" dirty="0" smtClean="0">
                          <a:solidFill>
                            <a:schemeClr val="lt1"/>
                          </a:solidFill>
                          <a:latin typeface="+mn-lt"/>
                          <a:ea typeface="+mn-ea"/>
                          <a:cs typeface="+mn-cs"/>
                        </a:rPr>
                        <a:t>分子量</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400" b="1" kern="1200" dirty="0" smtClean="0">
                          <a:solidFill>
                            <a:schemeClr val="lt1"/>
                          </a:solidFill>
                          <a:latin typeface="+mn-lt"/>
                          <a:ea typeface="+mn-ea"/>
                          <a:cs typeface="+mn-cs"/>
                        </a:rPr>
                        <a:t>Mw</a:t>
                      </a:r>
                      <a:endParaRPr lang="zh-CN" altLang="en-US" sz="1400" b="1" kern="1200" dirty="0" smtClean="0">
                        <a:solidFill>
                          <a:schemeClr val="lt1"/>
                        </a:solidFill>
                        <a:latin typeface="+mn-lt"/>
                        <a:ea typeface="+mn-ea"/>
                        <a:cs typeface="+mn-cs"/>
                      </a:endParaRPr>
                    </a:p>
                  </a:txBody>
                  <a:tcPr/>
                </a:tc>
              </a:tr>
              <a:tr h="267658">
                <a:tc>
                  <a:txBody>
                    <a:bodyPr/>
                    <a:lstStyle/>
                    <a:p>
                      <a:pPr algn="ctr"/>
                      <a:r>
                        <a:rPr lang="en-US" altLang="zh-CN" sz="1200" kern="1200" dirty="0" smtClean="0">
                          <a:solidFill>
                            <a:schemeClr val="dk1"/>
                          </a:solidFill>
                          <a:latin typeface="+mn-ea"/>
                          <a:ea typeface="+mn-ea"/>
                          <a:cs typeface="+mn-cs"/>
                        </a:rPr>
                        <a:t>XZ-90</a:t>
                      </a:r>
                      <a:endParaRPr lang="zh-CN" altLang="en-US" sz="1200" dirty="0">
                        <a:latin typeface="+mn-ea"/>
                        <a:ea typeface="+mn-ea"/>
                      </a:endParaRPr>
                    </a:p>
                  </a:txBody>
                  <a:tcPr/>
                </a:tc>
                <a:tc>
                  <a:txBody>
                    <a:bodyPr/>
                    <a:lstStyle/>
                    <a:p>
                      <a:pPr marL="0" algn="ctr" defTabSz="914400" rtl="0" eaLnBrk="1" latinLnBrk="0" hangingPunct="1"/>
                      <a:r>
                        <a:rPr lang="en-US" altLang="zh-CN" sz="1200" kern="1200" dirty="0" smtClean="0">
                          <a:solidFill>
                            <a:schemeClr val="dk1"/>
                          </a:solidFill>
                          <a:latin typeface="+mn-ea"/>
                          <a:ea typeface="+mn-ea"/>
                          <a:cs typeface="+mn-cs"/>
                        </a:rPr>
                        <a:t>89.0-96.0</a:t>
                      </a:r>
                      <a:endParaRPr lang="zh-CN" altLang="en-US" sz="1200" kern="1200" dirty="0" smtClean="0">
                        <a:solidFill>
                          <a:schemeClr val="dk1"/>
                        </a:solidFill>
                        <a:latin typeface="+mn-ea"/>
                        <a:ea typeface="+mn-ea"/>
                        <a:cs typeface="+mn-cs"/>
                      </a:endParaRPr>
                    </a:p>
                  </a:txBody>
                  <a:tcPr/>
                </a:tc>
                <a:tc>
                  <a:txBody>
                    <a:bodyPr/>
                    <a:lstStyle/>
                    <a:p>
                      <a:pPr algn="ctr"/>
                      <a:r>
                        <a:rPr lang="en-US" altLang="zh-CN" sz="1200" kern="1200" dirty="0" smtClean="0">
                          <a:solidFill>
                            <a:schemeClr val="dk1"/>
                          </a:solidFill>
                          <a:latin typeface="+mn-ea"/>
                          <a:ea typeface="+mn-ea"/>
                          <a:cs typeface="+mn-cs"/>
                        </a:rPr>
                        <a:t>≤40</a:t>
                      </a:r>
                      <a:endParaRPr lang="zh-CN" altLang="en-US" sz="1200" kern="1200" dirty="0" smtClean="0">
                        <a:solidFill>
                          <a:schemeClr val="dk1"/>
                        </a:solidFill>
                        <a:latin typeface="+mn-ea"/>
                        <a:ea typeface="+mn-ea"/>
                        <a:cs typeface="+mn-cs"/>
                      </a:endParaRPr>
                    </a:p>
                  </a:txBody>
                  <a:tcPr/>
                </a:tc>
                <a:tc>
                  <a:txBody>
                    <a:bodyPr/>
                    <a:lstStyle/>
                    <a:p>
                      <a:pPr algn="ctr"/>
                      <a:r>
                        <a:rPr lang="en-US" altLang="zh-CN" sz="1200" kern="1200" dirty="0" smtClean="0">
                          <a:solidFill>
                            <a:schemeClr val="dk1"/>
                          </a:solidFill>
                          <a:latin typeface="+mn-ea"/>
                          <a:ea typeface="+mn-ea"/>
                          <a:cs typeface="+mn-cs"/>
                        </a:rPr>
                        <a:t>≤105 (30/45/25 )</a:t>
                      </a:r>
                      <a:endParaRPr lang="zh-CN" altLang="en-US" sz="1200" kern="1200" dirty="0" smtClean="0">
                        <a:solidFill>
                          <a:schemeClr val="dk1"/>
                        </a:solidFill>
                        <a:latin typeface="+mn-ea"/>
                        <a:ea typeface="+mn-ea"/>
                        <a:cs typeface="+mn-cs"/>
                      </a:endParaRPr>
                    </a:p>
                  </a:txBody>
                  <a:tcPr/>
                </a:tc>
                <a:tc>
                  <a:txBody>
                    <a:bodyPr/>
                    <a:lstStyle/>
                    <a:p>
                      <a:pPr algn="ctr"/>
                      <a:r>
                        <a:rPr lang="en-US" altLang="zh-CN" sz="1200" kern="1200" dirty="0" smtClean="0">
                          <a:solidFill>
                            <a:schemeClr val="dk1"/>
                          </a:solidFill>
                          <a:latin typeface="+mn-ea"/>
                          <a:ea typeface="+mn-ea"/>
                          <a:cs typeface="+mn-cs"/>
                        </a:rPr>
                        <a:t>≤750</a:t>
                      </a:r>
                      <a:endParaRPr lang="zh-CN" altLang="en-US" sz="1200" kern="1200" dirty="0" smtClean="0">
                        <a:solidFill>
                          <a:schemeClr val="dk1"/>
                        </a:solidFill>
                        <a:latin typeface="+mn-ea"/>
                        <a:ea typeface="+mn-ea"/>
                        <a:cs typeface="+mn-cs"/>
                      </a:endParaRPr>
                    </a:p>
                  </a:txBody>
                  <a:tcPr/>
                </a:tc>
                <a:tc>
                  <a:txBody>
                    <a:bodyPr/>
                    <a:lstStyle/>
                    <a:p>
                      <a:pPr algn="ctr"/>
                      <a:r>
                        <a:rPr lang="en-US" altLang="zh-CN" sz="1200" kern="1200" dirty="0" smtClean="0">
                          <a:solidFill>
                            <a:schemeClr val="dk1"/>
                          </a:solidFill>
                          <a:latin typeface="+mn-ea"/>
                          <a:ea typeface="+mn-ea"/>
                          <a:cs typeface="+mn-cs"/>
                        </a:rPr>
                        <a:t>≤0.05</a:t>
                      </a:r>
                      <a:endParaRPr lang="zh-CN" altLang="en-US" sz="1200" kern="1200" dirty="0" smtClean="0">
                        <a:solidFill>
                          <a:schemeClr val="dk1"/>
                        </a:solidFill>
                        <a:latin typeface="+mn-ea"/>
                        <a:ea typeface="+mn-ea"/>
                        <a:cs typeface="+mn-cs"/>
                      </a:endParaRPr>
                    </a:p>
                  </a:txBody>
                  <a:tcPr/>
                </a:tc>
                <a:tc>
                  <a:txBody>
                    <a:bodyPr/>
                    <a:lstStyle/>
                    <a:p>
                      <a:pPr algn="ctr"/>
                      <a:r>
                        <a:rPr lang="en-US" altLang="zh-CN" sz="1200" kern="1200" dirty="0" smtClean="0">
                          <a:solidFill>
                            <a:schemeClr val="dk1"/>
                          </a:solidFill>
                          <a:latin typeface="+mn-ea"/>
                          <a:ea typeface="+mn-ea"/>
                          <a:cs typeface="+mn-cs"/>
                        </a:rPr>
                        <a:t>1700-1800</a:t>
                      </a:r>
                      <a:endParaRPr lang="zh-CN" altLang="en-US" sz="1200" kern="1200" dirty="0" smtClean="0">
                        <a:solidFill>
                          <a:schemeClr val="dk1"/>
                        </a:solidFill>
                        <a:latin typeface="+mn-ea"/>
                        <a:ea typeface="+mn-ea"/>
                        <a:cs typeface="+mn-cs"/>
                      </a:endParaRPr>
                    </a:p>
                  </a:txBody>
                  <a:tcPr/>
                </a:tc>
              </a:tr>
              <a:tr h="350528">
                <a:tc>
                  <a:txBody>
                    <a:bodyPr/>
                    <a:lstStyle/>
                    <a:p>
                      <a:pPr marL="0" algn="ctr" defTabSz="914400" rtl="0" eaLnBrk="1" latinLnBrk="0" hangingPunct="1"/>
                      <a:r>
                        <a:rPr lang="en-US" altLang="zh-CN" sz="1200" kern="1200" dirty="0" smtClean="0">
                          <a:solidFill>
                            <a:schemeClr val="dk1"/>
                          </a:solidFill>
                          <a:latin typeface="+mn-ea"/>
                          <a:ea typeface="+mn-ea"/>
                          <a:cs typeface="+mn-cs"/>
                        </a:rPr>
                        <a:t>XZ-95</a:t>
                      </a:r>
                      <a:endParaRPr lang="zh-CN" altLang="en-US" sz="1200" kern="1200" dirty="0" smtClean="0">
                        <a:solidFill>
                          <a:schemeClr val="dk1"/>
                        </a:solidFill>
                        <a:latin typeface="+mn-ea"/>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ea"/>
                          <a:ea typeface="+mn-ea"/>
                          <a:cs typeface="+mn-cs"/>
                        </a:rPr>
                        <a:t>90.0-97.0</a:t>
                      </a:r>
                      <a:endParaRPr lang="zh-CN" altLang="en-US" sz="1200" kern="1200" dirty="0" smtClean="0">
                        <a:solidFill>
                          <a:schemeClr val="dk1"/>
                        </a:solidFill>
                        <a:latin typeface="+mn-ea"/>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ea"/>
                          <a:ea typeface="+mn-ea"/>
                          <a:cs typeface="+mn-cs"/>
                        </a:rPr>
                        <a:t>≤40</a:t>
                      </a:r>
                      <a:endParaRPr lang="zh-CN" altLang="en-US" sz="1200" kern="1200" dirty="0" smtClean="0">
                        <a:solidFill>
                          <a:schemeClr val="dk1"/>
                        </a:solidFill>
                        <a:latin typeface="+mn-ea"/>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ea"/>
                          <a:ea typeface="+mn-ea"/>
                          <a:cs typeface="+mn-cs"/>
                        </a:rPr>
                        <a:t>-----</a:t>
                      </a:r>
                      <a:endParaRPr lang="zh-CN" altLang="en-US" sz="1200" kern="1200" dirty="0" smtClean="0">
                        <a:solidFill>
                          <a:schemeClr val="dk1"/>
                        </a:solidFill>
                        <a:latin typeface="+mn-ea"/>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ea"/>
                          <a:ea typeface="+mn-ea"/>
                          <a:cs typeface="+mn-cs"/>
                        </a:rPr>
                        <a:t>≤800</a:t>
                      </a:r>
                      <a:endParaRPr lang="zh-CN" altLang="en-US" sz="1200" kern="1200" dirty="0" smtClean="0">
                        <a:solidFill>
                          <a:schemeClr val="dk1"/>
                        </a:solidFill>
                        <a:latin typeface="+mn-ea"/>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ea"/>
                          <a:ea typeface="+mn-ea"/>
                          <a:cs typeface="+mn-cs"/>
                        </a:rPr>
                        <a:t>≤0.05</a:t>
                      </a:r>
                      <a:endParaRPr lang="zh-CN" altLang="en-US" sz="1200" kern="1200" dirty="0" smtClean="0">
                        <a:solidFill>
                          <a:schemeClr val="dk1"/>
                        </a:solidFill>
                        <a:latin typeface="+mn-ea"/>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ea"/>
                          <a:ea typeface="+mn-ea"/>
                          <a:cs typeface="+mn-cs"/>
                        </a:rPr>
                        <a:t>-----</a:t>
                      </a:r>
                      <a:endParaRPr lang="zh-CN" altLang="en-US" sz="1200" kern="1200" dirty="0" smtClean="0">
                        <a:solidFill>
                          <a:schemeClr val="dk1"/>
                        </a:solidFill>
                        <a:latin typeface="+mn-ea"/>
                        <a:ea typeface="+mn-ea"/>
                        <a:cs typeface="+mn-cs"/>
                      </a:endParaRPr>
                    </a:p>
                    <a:p>
                      <a:pPr marL="0" algn="ctr" defTabSz="914400" rtl="0" eaLnBrk="1" latinLnBrk="0" hangingPunct="1"/>
                      <a:endParaRPr lang="zh-CN" altLang="en-US" sz="1200" kern="1200" dirty="0" smtClean="0">
                        <a:solidFill>
                          <a:schemeClr val="dk1"/>
                        </a:solidFill>
                        <a:latin typeface="+mn-ea"/>
                        <a:ea typeface="+mn-ea"/>
                        <a:cs typeface="+mn-cs"/>
                      </a:endParaRPr>
                    </a:p>
                  </a:txBody>
                  <a:tcPr anchor="ctr"/>
                </a:tc>
              </a:tr>
              <a:tr h="321956">
                <a:tc>
                  <a:txBody>
                    <a:bodyPr/>
                    <a:lstStyle/>
                    <a:p>
                      <a:pPr algn="ctr"/>
                      <a:r>
                        <a:rPr lang="en-US" altLang="zh-CN" sz="1200" dirty="0" smtClean="0">
                          <a:latin typeface="+mn-ea"/>
                          <a:ea typeface="+mn-ea"/>
                        </a:rPr>
                        <a:t>XZ-100</a:t>
                      </a:r>
                      <a:endParaRPr lang="zh-CN" altLang="en-US" sz="1200" dirty="0">
                        <a:latin typeface="+mn-ea"/>
                        <a:ea typeface="+mn-ea"/>
                      </a:endParaRPr>
                    </a:p>
                  </a:txBody>
                  <a:tcPr/>
                </a:tc>
                <a:tc>
                  <a:txBody>
                    <a:bodyPr/>
                    <a:lstStyle/>
                    <a:p>
                      <a:pPr marL="0" algn="ctr" defTabSz="914400" rtl="0" eaLnBrk="1" latinLnBrk="0" hangingPunct="1"/>
                      <a:r>
                        <a:rPr lang="en-US" altLang="zh-CN" sz="1200" kern="1200" dirty="0" smtClean="0">
                          <a:solidFill>
                            <a:schemeClr val="dk1"/>
                          </a:solidFill>
                          <a:latin typeface="+mn-ea"/>
                          <a:ea typeface="+mn-ea"/>
                          <a:cs typeface="+mn-cs"/>
                        </a:rPr>
                        <a:t>96.0-104.0</a:t>
                      </a:r>
                      <a:endParaRPr lang="zh-CN" altLang="en-US" sz="1200" kern="1200" dirty="0" smtClean="0">
                        <a:solidFill>
                          <a:schemeClr val="dk1"/>
                        </a:solidFill>
                        <a:latin typeface="+mn-ea"/>
                        <a:ea typeface="+mn-ea"/>
                        <a:cs typeface="+mn-cs"/>
                      </a:endParaRPr>
                    </a:p>
                  </a:txBody>
                  <a:tcPr/>
                </a:tc>
                <a:tc>
                  <a:txBody>
                    <a:bodyPr/>
                    <a:lstStyle/>
                    <a:p>
                      <a:pPr marL="0" algn="ctr" defTabSz="914400" rtl="0" eaLnBrk="1" latinLnBrk="0" hangingPunct="1"/>
                      <a:r>
                        <a:rPr lang="en-US" altLang="zh-CN" sz="1200" kern="1200" dirty="0" smtClean="0">
                          <a:solidFill>
                            <a:schemeClr val="dk1"/>
                          </a:solidFill>
                          <a:latin typeface="+mn-ea"/>
                          <a:ea typeface="+mn-ea"/>
                          <a:cs typeface="+mn-cs"/>
                        </a:rPr>
                        <a:t>≤40</a:t>
                      </a:r>
                      <a:endParaRPr lang="zh-CN" altLang="en-US" sz="1200" kern="1200" dirty="0" smtClean="0">
                        <a:solidFill>
                          <a:schemeClr val="dk1"/>
                        </a:solidFill>
                        <a:latin typeface="+mn-ea"/>
                        <a:ea typeface="+mn-ea"/>
                        <a:cs typeface="+mn-cs"/>
                      </a:endParaRPr>
                    </a:p>
                  </a:txBody>
                  <a:tcPr/>
                </a:tc>
                <a:tc>
                  <a:txBody>
                    <a:bodyPr/>
                    <a:lstStyle/>
                    <a:p>
                      <a:pPr marL="0" algn="ctr" defTabSz="914400" rtl="0" eaLnBrk="1" latinLnBrk="0" hangingPunct="1"/>
                      <a:r>
                        <a:rPr lang="en-US" altLang="zh-CN" sz="1200" kern="1200" dirty="0" smtClean="0">
                          <a:solidFill>
                            <a:schemeClr val="dk1"/>
                          </a:solidFill>
                          <a:latin typeface="+mn-ea"/>
                          <a:ea typeface="+mn-ea"/>
                          <a:cs typeface="+mn-cs"/>
                        </a:rPr>
                        <a:t>≤85 (22.5/32.5/45 )</a:t>
                      </a:r>
                      <a:endParaRPr lang="zh-CN" altLang="en-US" sz="1200" kern="1200" dirty="0" smtClean="0">
                        <a:solidFill>
                          <a:schemeClr val="dk1"/>
                        </a:solidFill>
                        <a:latin typeface="+mn-ea"/>
                        <a:ea typeface="+mn-ea"/>
                        <a:cs typeface="+mn-cs"/>
                      </a:endParaRPr>
                    </a:p>
                  </a:txBody>
                  <a:tcPr/>
                </a:tc>
                <a:tc>
                  <a:txBody>
                    <a:bodyPr/>
                    <a:lstStyle/>
                    <a:p>
                      <a:pPr marL="0" algn="ctr" defTabSz="914400" rtl="0" eaLnBrk="1" latinLnBrk="0" hangingPunct="1"/>
                      <a:r>
                        <a:rPr lang="en-US" altLang="zh-CN" sz="1200" kern="1200" dirty="0" smtClean="0">
                          <a:solidFill>
                            <a:schemeClr val="dk1"/>
                          </a:solidFill>
                          <a:latin typeface="+mn-ea"/>
                          <a:ea typeface="+mn-ea"/>
                          <a:cs typeface="+mn-cs"/>
                        </a:rPr>
                        <a:t>≤1300</a:t>
                      </a:r>
                      <a:endParaRPr lang="zh-CN" altLang="en-US" sz="1200" kern="1200" dirty="0" smtClean="0">
                        <a:solidFill>
                          <a:schemeClr val="dk1"/>
                        </a:solidFill>
                        <a:latin typeface="+mn-ea"/>
                        <a:ea typeface="+mn-ea"/>
                        <a:cs typeface="+mn-cs"/>
                      </a:endParaRPr>
                    </a:p>
                  </a:txBody>
                  <a:tcPr/>
                </a:tc>
                <a:tc>
                  <a:txBody>
                    <a:bodyPr/>
                    <a:lstStyle/>
                    <a:p>
                      <a:pPr marL="0" algn="ctr" defTabSz="914400" rtl="0" eaLnBrk="1" latinLnBrk="0" hangingPunct="1"/>
                      <a:r>
                        <a:rPr lang="en-US" altLang="zh-CN" sz="1200" kern="1200" dirty="0" smtClean="0">
                          <a:solidFill>
                            <a:schemeClr val="dk1"/>
                          </a:solidFill>
                          <a:latin typeface="+mn-ea"/>
                          <a:ea typeface="+mn-ea"/>
                          <a:cs typeface="+mn-cs"/>
                        </a:rPr>
                        <a:t>≤0.05</a:t>
                      </a:r>
                      <a:endParaRPr lang="zh-CN" altLang="en-US" sz="1200" kern="1200" dirty="0" smtClean="0">
                        <a:solidFill>
                          <a:schemeClr val="dk1"/>
                        </a:solidFill>
                        <a:latin typeface="+mn-ea"/>
                        <a:ea typeface="+mn-ea"/>
                        <a:cs typeface="+mn-cs"/>
                      </a:endParaRPr>
                    </a:p>
                  </a:txBody>
                  <a:tcPr/>
                </a:tc>
                <a:tc>
                  <a:txBody>
                    <a:bodyPr/>
                    <a:lstStyle/>
                    <a:p>
                      <a:pPr marL="0" algn="ctr" defTabSz="914400" rtl="0" eaLnBrk="1" latinLnBrk="0" hangingPunct="1"/>
                      <a:r>
                        <a:rPr lang="en-US" altLang="zh-CN" sz="1200" kern="1200" dirty="0" smtClean="0">
                          <a:solidFill>
                            <a:schemeClr val="dk1"/>
                          </a:solidFill>
                          <a:latin typeface="+mn-ea"/>
                          <a:ea typeface="+mn-ea"/>
                          <a:cs typeface="+mn-cs"/>
                        </a:rPr>
                        <a:t>1800-1900</a:t>
                      </a:r>
                      <a:endParaRPr lang="zh-CN" altLang="en-US" sz="1200" kern="1200" dirty="0" smtClean="0">
                        <a:solidFill>
                          <a:schemeClr val="dk1"/>
                        </a:solidFill>
                        <a:latin typeface="+mn-ea"/>
                        <a:ea typeface="+mn-ea"/>
                        <a:cs typeface="+mn-cs"/>
                      </a:endParaRPr>
                    </a:p>
                  </a:txBody>
                  <a:tcPr/>
                </a:tc>
              </a:tr>
              <a:tr h="357190">
                <a:tc>
                  <a:txBody>
                    <a:bodyPr/>
                    <a:lstStyle/>
                    <a:p>
                      <a:pPr algn="ctr"/>
                      <a:r>
                        <a:rPr lang="en-US" altLang="zh-CN" sz="1200" dirty="0" smtClean="0">
                          <a:latin typeface="+mn-ea"/>
                          <a:ea typeface="+mn-ea"/>
                        </a:rPr>
                        <a:t>XZ-120</a:t>
                      </a:r>
                      <a:endParaRPr lang="zh-CN" altLang="en-US" sz="1200" dirty="0">
                        <a:latin typeface="+mn-ea"/>
                        <a:ea typeface="+mn-ea"/>
                      </a:endParaRPr>
                    </a:p>
                  </a:txBody>
                  <a:tcPr anchor="ctr"/>
                </a:tc>
                <a:tc>
                  <a:txBody>
                    <a:bodyPr/>
                    <a:lstStyle/>
                    <a:p>
                      <a:pPr marL="0" algn="ctr" defTabSz="914400" rtl="0" eaLnBrk="1" latinLnBrk="0" hangingPunct="1"/>
                      <a:r>
                        <a:rPr lang="en-US" altLang="zh-CN" sz="1200" kern="1200" dirty="0" smtClean="0">
                          <a:solidFill>
                            <a:schemeClr val="dk1"/>
                          </a:solidFill>
                          <a:latin typeface="+mn-ea"/>
                          <a:ea typeface="+mn-ea"/>
                          <a:cs typeface="+mn-cs"/>
                        </a:rPr>
                        <a:t>115.0-123.0</a:t>
                      </a:r>
                      <a:endParaRPr lang="zh-CN" altLang="en-US" sz="1200" kern="1200" dirty="0" smtClean="0">
                        <a:solidFill>
                          <a:schemeClr val="dk1"/>
                        </a:solidFill>
                        <a:latin typeface="+mn-ea"/>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ea"/>
                          <a:ea typeface="+mn-ea"/>
                          <a:cs typeface="+mn-cs"/>
                        </a:rPr>
                        <a:t>≤60</a:t>
                      </a:r>
                      <a:endParaRPr lang="zh-CN" altLang="en-US" sz="1200" kern="1200" dirty="0" smtClean="0">
                        <a:solidFill>
                          <a:schemeClr val="dk1"/>
                        </a:solidFill>
                        <a:latin typeface="+mn-ea"/>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ea"/>
                          <a:ea typeface="+mn-ea"/>
                          <a:cs typeface="+mn-cs"/>
                        </a:rPr>
                        <a:t>≤95 (20/20/40 )</a:t>
                      </a:r>
                      <a:endParaRPr lang="zh-CN" altLang="en-US" sz="1200" kern="1200" dirty="0" smtClean="0">
                        <a:solidFill>
                          <a:schemeClr val="dk1"/>
                        </a:solidFill>
                        <a:latin typeface="+mn-ea"/>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ea"/>
                          <a:ea typeface="+mn-ea"/>
                          <a:cs typeface="+mn-cs"/>
                        </a:rPr>
                        <a:t>-----</a:t>
                      </a:r>
                      <a:endParaRPr lang="zh-CN" altLang="en-US" sz="1200" kern="1200" dirty="0" smtClean="0">
                        <a:solidFill>
                          <a:schemeClr val="dk1"/>
                        </a:solidFill>
                        <a:latin typeface="+mn-ea"/>
                        <a:ea typeface="+mn-ea"/>
                        <a:cs typeface="+mn-cs"/>
                      </a:endParaRPr>
                    </a:p>
                    <a:p>
                      <a:pPr marL="0" algn="ctr" defTabSz="914400" rtl="0" eaLnBrk="1" latinLnBrk="0" hangingPunct="1"/>
                      <a:endParaRPr lang="zh-CN" altLang="en-US" sz="1200" kern="1200" dirty="0" smtClean="0">
                        <a:solidFill>
                          <a:schemeClr val="dk1"/>
                        </a:solidFill>
                        <a:latin typeface="+mn-ea"/>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ea"/>
                          <a:ea typeface="+mn-ea"/>
                          <a:cs typeface="+mn-cs"/>
                        </a:rPr>
                        <a:t>≤0.05</a:t>
                      </a:r>
                      <a:endParaRPr lang="zh-CN" altLang="en-US" sz="1200" kern="1200" dirty="0" smtClean="0">
                        <a:solidFill>
                          <a:schemeClr val="dk1"/>
                        </a:solidFill>
                        <a:latin typeface="+mn-ea"/>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ea"/>
                          <a:ea typeface="+mn-ea"/>
                          <a:cs typeface="+mn-cs"/>
                        </a:rPr>
                        <a:t>-----</a:t>
                      </a:r>
                      <a:endParaRPr lang="zh-CN" altLang="en-US" sz="1200" kern="1200" dirty="0" smtClean="0">
                        <a:solidFill>
                          <a:schemeClr val="dk1"/>
                        </a:solidFill>
                        <a:latin typeface="+mn-ea"/>
                        <a:ea typeface="+mn-ea"/>
                        <a:cs typeface="+mn-cs"/>
                      </a:endParaRPr>
                    </a:p>
                    <a:p>
                      <a:pPr marL="0" algn="ctr" defTabSz="914400" rtl="0" eaLnBrk="1" latinLnBrk="0" hangingPunct="1"/>
                      <a:endParaRPr lang="zh-CN" altLang="en-US" sz="1200" kern="1200" dirty="0" smtClean="0">
                        <a:solidFill>
                          <a:schemeClr val="dk1"/>
                        </a:solidFill>
                        <a:latin typeface="+mn-ea"/>
                        <a:ea typeface="+mn-ea"/>
                        <a:cs typeface="+mn-cs"/>
                      </a:endParaRPr>
                    </a:p>
                  </a:txBody>
                  <a:tcPr anchor="ctr"/>
                </a:tc>
              </a:tr>
            </a:tbl>
          </a:graphicData>
        </a:graphic>
      </p:graphicFrame>
      <p:sp>
        <p:nvSpPr>
          <p:cNvPr id="11" name="TextBox 10"/>
          <p:cNvSpPr txBox="1"/>
          <p:nvPr/>
        </p:nvSpPr>
        <p:spPr>
          <a:xfrm>
            <a:off x="714348" y="4214818"/>
            <a:ext cx="7500990" cy="923330"/>
          </a:xfrm>
          <a:prstGeom prst="rect">
            <a:avLst/>
          </a:prstGeom>
          <a:noFill/>
        </p:spPr>
        <p:txBody>
          <a:bodyPr wrap="square" rtlCol="0">
            <a:spAutoFit/>
          </a:bodyPr>
          <a:lstStyle/>
          <a:p>
            <a:r>
              <a:rPr lang="zh-CN" altLang="en-US" sz="1200" b="1" dirty="0" smtClean="0"/>
              <a:t>注释：</a:t>
            </a:r>
            <a:endParaRPr lang="zh-CN" altLang="en-US" sz="1200" dirty="0" smtClean="0"/>
          </a:p>
          <a:p>
            <a:r>
              <a:rPr lang="zh-CN" altLang="en-US" sz="1200" dirty="0" smtClean="0"/>
              <a:t>（</a:t>
            </a:r>
            <a:r>
              <a:rPr lang="en-US" sz="1200" dirty="0" smtClean="0"/>
              <a:t>1</a:t>
            </a:r>
            <a:r>
              <a:rPr lang="zh-CN" altLang="en-US" sz="1200" dirty="0" smtClean="0"/>
              <a:t>）通过分光光度计分析</a:t>
            </a:r>
            <a:r>
              <a:rPr lang="en-US" sz="1200" dirty="0" smtClean="0"/>
              <a:t>50%</a:t>
            </a:r>
            <a:r>
              <a:rPr lang="zh-CN" altLang="en-US" sz="1200" dirty="0" smtClean="0"/>
              <a:t>甲苯</a:t>
            </a:r>
            <a:r>
              <a:rPr lang="en-US" sz="1200" dirty="0" smtClean="0"/>
              <a:t>/50%</a:t>
            </a:r>
            <a:r>
              <a:rPr lang="zh-CN" altLang="en-US" sz="1200" dirty="0" smtClean="0"/>
              <a:t>树脂溶液，以黄色指数（</a:t>
            </a:r>
            <a:r>
              <a:rPr lang="en-US" sz="1200" dirty="0" smtClean="0"/>
              <a:t>YI</a:t>
            </a:r>
            <a:r>
              <a:rPr lang="zh-CN" altLang="en-US" sz="1200" dirty="0" smtClean="0"/>
              <a:t>）为单位；</a:t>
            </a:r>
          </a:p>
          <a:p>
            <a:r>
              <a:rPr lang="zh-CN" altLang="en-US" sz="1200" dirty="0" smtClean="0"/>
              <a:t>（</a:t>
            </a:r>
            <a:r>
              <a:rPr lang="en-US" sz="1200" dirty="0" smtClean="0"/>
              <a:t>2</a:t>
            </a:r>
            <a:r>
              <a:rPr lang="zh-CN" altLang="en-US" sz="1200" dirty="0" smtClean="0"/>
              <a:t>）</a:t>
            </a:r>
            <a:r>
              <a:rPr lang="en-US" sz="1200" dirty="0" smtClean="0"/>
              <a:t>EVA:VAC</a:t>
            </a:r>
            <a:r>
              <a:rPr lang="zh-CN" altLang="en-US" sz="1200" dirty="0" smtClean="0"/>
              <a:t>含量</a:t>
            </a:r>
            <a:r>
              <a:rPr lang="en-US" sz="1200" dirty="0" smtClean="0"/>
              <a:t>27.5%</a:t>
            </a:r>
            <a:r>
              <a:rPr lang="zh-CN" altLang="en-US" sz="1200" dirty="0" smtClean="0"/>
              <a:t>（</a:t>
            </a:r>
            <a:r>
              <a:rPr lang="en-US" sz="1200" dirty="0" smtClean="0"/>
              <a:t>wt</a:t>
            </a:r>
            <a:r>
              <a:rPr lang="zh-CN" altLang="en-US" sz="1200" dirty="0" smtClean="0"/>
              <a:t>）</a:t>
            </a:r>
            <a:r>
              <a:rPr lang="en-US" sz="1200" dirty="0" smtClean="0"/>
              <a:t>; </a:t>
            </a:r>
            <a:r>
              <a:rPr lang="zh-CN" altLang="en-US" sz="1200" dirty="0" smtClean="0"/>
              <a:t>微晶蜡：熔点</a:t>
            </a:r>
            <a:r>
              <a:rPr lang="en-US" sz="1200" dirty="0" smtClean="0"/>
              <a:t>68</a:t>
            </a:r>
            <a:r>
              <a:rPr lang="zh-CN" altLang="en-US" sz="1200" dirty="0" smtClean="0"/>
              <a:t>℃；</a:t>
            </a:r>
          </a:p>
          <a:p>
            <a:endParaRPr lang="zh-CN" altLang="en-US" dirty="0"/>
          </a:p>
        </p:txBody>
      </p:sp>
      <p:pic>
        <p:nvPicPr>
          <p:cNvPr id="15" name="图片 14" descr="1 ok.jpg"/>
          <p:cNvPicPr>
            <a:picLocks noChangeAspect="1"/>
          </p:cNvPicPr>
          <p:nvPr/>
        </p:nvPicPr>
        <p:blipFill>
          <a:blip r:embed="rId3" cstate="print"/>
          <a:stretch>
            <a:fillRect/>
          </a:stretch>
        </p:blipFill>
        <p:spPr>
          <a:xfrm>
            <a:off x="285720" y="4929198"/>
            <a:ext cx="2571768" cy="1678792"/>
          </a:xfrm>
          <a:prstGeom prst="rect">
            <a:avLst/>
          </a:prstGeom>
        </p:spPr>
      </p:pic>
      <p:pic>
        <p:nvPicPr>
          <p:cNvPr id="16" name="图片 15" descr="5.jpg"/>
          <p:cNvPicPr>
            <a:picLocks noChangeAspect="1"/>
          </p:cNvPicPr>
          <p:nvPr/>
        </p:nvPicPr>
        <p:blipFill>
          <a:blip r:embed="rId4" cstate="print"/>
          <a:stretch>
            <a:fillRect/>
          </a:stretch>
        </p:blipFill>
        <p:spPr>
          <a:xfrm>
            <a:off x="3357554" y="4929198"/>
            <a:ext cx="2571768" cy="1732372"/>
          </a:xfrm>
          <a:prstGeom prst="rect">
            <a:avLst/>
          </a:prstGeom>
        </p:spPr>
      </p:pic>
      <p:pic>
        <p:nvPicPr>
          <p:cNvPr id="17" name="图片 16" descr="压敏胶块图3.jpg"/>
          <p:cNvPicPr>
            <a:picLocks noChangeAspect="1"/>
          </p:cNvPicPr>
          <p:nvPr/>
        </p:nvPicPr>
        <p:blipFill>
          <a:blip r:embed="rId5"/>
          <a:stretch>
            <a:fillRect/>
          </a:stretch>
        </p:blipFill>
        <p:spPr>
          <a:xfrm>
            <a:off x="6429388" y="4929198"/>
            <a:ext cx="2286016" cy="179456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行知副本.jpg"/>
          <p:cNvPicPr>
            <a:picLocks noChangeAspect="1"/>
          </p:cNvPicPr>
          <p:nvPr/>
        </p:nvPicPr>
        <p:blipFill>
          <a:blip r:embed="rId2" cstate="print"/>
          <a:stretch>
            <a:fillRect/>
          </a:stretch>
        </p:blipFill>
        <p:spPr>
          <a:xfrm>
            <a:off x="7500958" y="214290"/>
            <a:ext cx="1500198" cy="1337331"/>
          </a:xfrm>
          <a:prstGeom prst="rect">
            <a:avLst/>
          </a:prstGeom>
        </p:spPr>
      </p:pic>
      <p:sp>
        <p:nvSpPr>
          <p:cNvPr id="5" name="TextBox 4"/>
          <p:cNvSpPr txBox="1"/>
          <p:nvPr/>
        </p:nvSpPr>
        <p:spPr>
          <a:xfrm>
            <a:off x="428596" y="2071678"/>
            <a:ext cx="6929486" cy="584775"/>
          </a:xfrm>
          <a:prstGeom prst="rect">
            <a:avLst/>
          </a:prstGeom>
          <a:noFill/>
        </p:spPr>
        <p:txBody>
          <a:bodyPr wrap="square" rtlCol="0">
            <a:spAutoFit/>
          </a:bodyPr>
          <a:lstStyle/>
          <a:p>
            <a:r>
              <a:rPr lang="zh-CN" altLang="en-US" sz="3200" dirty="0" smtClean="0"/>
              <a:t>   </a:t>
            </a:r>
            <a:endParaRPr lang="zh-CN" altLang="en-US" dirty="0"/>
          </a:p>
        </p:txBody>
      </p:sp>
      <p:sp>
        <p:nvSpPr>
          <p:cNvPr id="18" name="TextBox 17"/>
          <p:cNvSpPr txBox="1"/>
          <p:nvPr/>
        </p:nvSpPr>
        <p:spPr>
          <a:xfrm>
            <a:off x="428596" y="1500175"/>
            <a:ext cx="8286808" cy="1231106"/>
          </a:xfrm>
          <a:prstGeom prst="rect">
            <a:avLst/>
          </a:prstGeom>
          <a:noFill/>
        </p:spPr>
        <p:txBody>
          <a:bodyPr wrap="square" rtlCol="0">
            <a:spAutoFit/>
          </a:bodyPr>
          <a:lstStyle/>
          <a:p>
            <a:r>
              <a:rPr lang="zh-CN" altLang="en-US" sz="1400" dirty="0" smtClean="0"/>
              <a:t>广州行知</a:t>
            </a:r>
            <a:r>
              <a:rPr lang="en-US" sz="1400" dirty="0" smtClean="0"/>
              <a:t>DCPD</a:t>
            </a:r>
            <a:r>
              <a:rPr lang="zh-CN" altLang="en-US" sz="1400" dirty="0" smtClean="0"/>
              <a:t>加氢石油树脂是一种水白色脂环族石油树脂，耐热稳定性好、气味小，与</a:t>
            </a:r>
            <a:r>
              <a:rPr lang="en-US" sz="1400" dirty="0" smtClean="0"/>
              <a:t>SIS/EVA</a:t>
            </a:r>
            <a:r>
              <a:rPr lang="zh-CN" altLang="en-US" sz="1400" dirty="0" smtClean="0"/>
              <a:t>相容性好。基于多年与国外橡胶及树脂合作，广州行知的氢化碳五石油树脂系列还包括美国埃克森的副牌氢化碳五石油树脂等</a:t>
            </a:r>
            <a:endParaRPr lang="en-US" altLang="zh-CN" sz="1400" dirty="0" smtClean="0"/>
          </a:p>
          <a:p>
            <a:r>
              <a:rPr lang="zh-CN" altLang="en-US" sz="1400" dirty="0" smtClean="0"/>
              <a:t>技术参数：</a:t>
            </a:r>
          </a:p>
          <a:p>
            <a:endParaRPr lang="zh-CN" altLang="en-US" dirty="0"/>
          </a:p>
        </p:txBody>
      </p:sp>
      <p:sp>
        <p:nvSpPr>
          <p:cNvPr id="9" name="TextBox 8"/>
          <p:cNvSpPr txBox="1"/>
          <p:nvPr/>
        </p:nvSpPr>
        <p:spPr>
          <a:xfrm>
            <a:off x="3143240" y="1142984"/>
            <a:ext cx="2928958" cy="400110"/>
          </a:xfrm>
          <a:prstGeom prst="rect">
            <a:avLst/>
          </a:prstGeom>
          <a:noFill/>
        </p:spPr>
        <p:txBody>
          <a:bodyPr wrap="square" rtlCol="0">
            <a:spAutoFit/>
          </a:bodyPr>
          <a:lstStyle/>
          <a:p>
            <a:pPr algn="ctr"/>
            <a:r>
              <a:rPr lang="zh-CN" altLang="en-US" sz="2000" dirty="0" smtClean="0"/>
              <a:t>氢化系列</a:t>
            </a:r>
            <a:endParaRPr lang="zh-CN" altLang="en-US" sz="2000" dirty="0"/>
          </a:p>
        </p:txBody>
      </p:sp>
      <p:graphicFrame>
        <p:nvGraphicFramePr>
          <p:cNvPr id="10" name="表格 9"/>
          <p:cNvGraphicFramePr>
            <a:graphicFrameLocks noGrp="1"/>
          </p:cNvGraphicFramePr>
          <p:nvPr/>
        </p:nvGraphicFramePr>
        <p:xfrm>
          <a:off x="500034" y="2500306"/>
          <a:ext cx="8072494" cy="1488013"/>
        </p:xfrm>
        <a:graphic>
          <a:graphicData uri="http://schemas.openxmlformats.org/drawingml/2006/table">
            <a:tbl>
              <a:tblPr firstRow="1" bandRow="1">
                <a:tableStyleId>{5C22544A-7EE6-4342-B048-85BDC9FD1C3A}</a:tableStyleId>
              </a:tblPr>
              <a:tblGrid>
                <a:gridCol w="1100794"/>
                <a:gridCol w="1174181"/>
                <a:gridCol w="733863"/>
                <a:gridCol w="1100794"/>
                <a:gridCol w="1174181"/>
                <a:gridCol w="954022"/>
                <a:gridCol w="880636"/>
                <a:gridCol w="954023"/>
              </a:tblGrid>
              <a:tr h="642942">
                <a:tc>
                  <a:txBody>
                    <a:bodyPr/>
                    <a:lstStyle/>
                    <a:p>
                      <a:pPr algn="ctr"/>
                      <a:r>
                        <a:rPr lang="zh-CN" altLang="en-US" sz="1400" b="1" kern="1200" dirty="0" smtClean="0">
                          <a:solidFill>
                            <a:schemeClr val="lt1"/>
                          </a:solidFill>
                          <a:latin typeface="+mn-lt"/>
                          <a:ea typeface="+mn-ea"/>
                          <a:cs typeface="+mn-cs"/>
                        </a:rPr>
                        <a:t>产品牌号</a:t>
                      </a:r>
                      <a:endParaRPr lang="zh-CN"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400" b="1" kern="1200" dirty="0" smtClean="0">
                          <a:solidFill>
                            <a:schemeClr val="lt1"/>
                          </a:solidFill>
                          <a:latin typeface="+mn-lt"/>
                          <a:ea typeface="+mn-ea"/>
                          <a:cs typeface="+mn-cs"/>
                        </a:rPr>
                        <a:t>软化点℃</a:t>
                      </a:r>
                    </a:p>
                    <a:p>
                      <a:pPr marL="0" algn="ctr" defTabSz="914400" rtl="0" eaLnBrk="1" latinLnBrk="0" hangingPunct="1"/>
                      <a:endParaRPr lang="zh-CN" altLang="en-US" sz="1400" b="1" kern="1200" dirty="0" smtClean="0">
                        <a:solidFill>
                          <a:schemeClr val="lt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400" b="1" kern="1200" dirty="0" smtClean="0">
                          <a:solidFill>
                            <a:schemeClr val="lt1"/>
                          </a:solidFill>
                          <a:latin typeface="+mn-lt"/>
                          <a:ea typeface="+mn-ea"/>
                          <a:cs typeface="+mn-cs"/>
                        </a:rPr>
                        <a:t>色相</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400" b="1" kern="1200" dirty="0" smtClean="0">
                          <a:solidFill>
                            <a:schemeClr val="lt1"/>
                          </a:solidFill>
                          <a:latin typeface="+mn-lt"/>
                          <a:ea typeface="+mn-ea"/>
                          <a:cs typeface="+mn-cs"/>
                        </a:rPr>
                        <a:t>YI </a:t>
                      </a:r>
                      <a:r>
                        <a:rPr lang="zh-CN" altLang="en-US" sz="1400" b="1" kern="1200" dirty="0" smtClean="0">
                          <a:solidFill>
                            <a:schemeClr val="lt1"/>
                          </a:solidFill>
                          <a:latin typeface="+mn-lt"/>
                          <a:ea typeface="+mn-ea"/>
                          <a:cs typeface="+mn-cs"/>
                        </a:rPr>
                        <a:t>⑴</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400" b="1" kern="1200" dirty="0" smtClean="0">
                          <a:solidFill>
                            <a:schemeClr val="lt1"/>
                          </a:solidFill>
                          <a:latin typeface="+mn-lt"/>
                          <a:ea typeface="+mn-ea"/>
                          <a:cs typeface="+mn-cs"/>
                        </a:rPr>
                        <a:t>热稳定性</a:t>
                      </a:r>
                      <a:endParaRPr lang="en-US" altLang="zh-CN" sz="14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400" b="1" kern="1200" dirty="0" smtClean="0">
                          <a:solidFill>
                            <a:schemeClr val="lt1"/>
                          </a:solidFill>
                          <a:latin typeface="+mn-lt"/>
                          <a:ea typeface="+mn-ea"/>
                          <a:cs typeface="+mn-cs"/>
                        </a:rPr>
                        <a:t>YI </a:t>
                      </a:r>
                      <a:r>
                        <a:rPr lang="zh-CN" altLang="en-US" sz="1400" b="1" kern="1200" dirty="0" smtClean="0">
                          <a:solidFill>
                            <a:schemeClr val="lt1"/>
                          </a:solidFill>
                          <a:latin typeface="+mn-lt"/>
                          <a:ea typeface="+mn-ea"/>
                          <a:cs typeface="+mn-cs"/>
                        </a:rPr>
                        <a:t>（</a:t>
                      </a:r>
                      <a:r>
                        <a:rPr lang="en-US" altLang="zh-CN" sz="1400" b="1" kern="1200" dirty="0" smtClean="0">
                          <a:solidFill>
                            <a:schemeClr val="lt1"/>
                          </a:solidFill>
                          <a:latin typeface="+mn-lt"/>
                          <a:ea typeface="+mn-ea"/>
                          <a:cs typeface="+mn-cs"/>
                        </a:rPr>
                        <a:t>2</a:t>
                      </a:r>
                      <a:r>
                        <a:rPr lang="zh-CN" altLang="en-US" sz="1400" b="1" kern="1200" dirty="0" smtClean="0">
                          <a:solidFill>
                            <a:schemeClr val="lt1"/>
                          </a:solidFill>
                          <a:latin typeface="+mn-lt"/>
                          <a:ea typeface="+mn-ea"/>
                          <a:cs typeface="+mn-cs"/>
                        </a:rPr>
                        <a: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400" b="1" kern="1200" dirty="0" smtClean="0">
                          <a:solidFill>
                            <a:schemeClr val="lt1"/>
                          </a:solidFill>
                          <a:latin typeface="+mn-lt"/>
                          <a:ea typeface="+mn-ea"/>
                          <a:cs typeface="+mn-cs"/>
                        </a:rPr>
                        <a:t>熔融粘度</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400" b="1" kern="1200" dirty="0" smtClean="0">
                          <a:solidFill>
                            <a:schemeClr val="lt1"/>
                          </a:solidFill>
                          <a:latin typeface="+mn-lt"/>
                          <a:ea typeface="+mn-ea"/>
                          <a:cs typeface="+mn-cs"/>
                        </a:rPr>
                        <a:t>@160</a:t>
                      </a:r>
                      <a:r>
                        <a:rPr lang="zh-CN" altLang="en-US" sz="1400" b="1" kern="1200" dirty="0" smtClean="0">
                          <a:solidFill>
                            <a:schemeClr val="lt1"/>
                          </a:solidFill>
                          <a:latin typeface="+mn-lt"/>
                          <a:ea typeface="+mn-ea"/>
                          <a:cs typeface="+mn-cs"/>
                        </a:rPr>
                        <a: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400" b="1" kern="1200" dirty="0" smtClean="0">
                          <a:solidFill>
                            <a:schemeClr val="lt1"/>
                          </a:solidFill>
                          <a:latin typeface="+mn-lt"/>
                          <a:ea typeface="+mn-ea"/>
                          <a:cs typeface="+mn-cs"/>
                        </a:rPr>
                        <a:t>分子量</a:t>
                      </a:r>
                      <a:endParaRPr lang="en-US" altLang="zh-CN" sz="14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400" b="1" kern="1200" dirty="0" smtClean="0">
                          <a:solidFill>
                            <a:schemeClr val="lt1"/>
                          </a:solidFill>
                          <a:latin typeface="+mn-lt"/>
                          <a:ea typeface="+mn-ea"/>
                          <a:cs typeface="+mn-cs"/>
                        </a:rPr>
                        <a:t>Mw</a:t>
                      </a:r>
                      <a:endParaRPr lang="zh-CN" altLang="en-US" sz="1400" b="1" kern="1200" dirty="0" smtClean="0">
                        <a:solidFill>
                          <a:schemeClr val="lt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400" b="1" kern="1200" dirty="0" smtClean="0">
                          <a:solidFill>
                            <a:schemeClr val="lt1"/>
                          </a:solidFill>
                          <a:latin typeface="+mn-lt"/>
                          <a:ea typeface="+mn-ea"/>
                          <a:cs typeface="+mn-cs"/>
                        </a:rPr>
                        <a:t>不溶物</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err="1" smtClean="0">
                          <a:solidFill>
                            <a:schemeClr val="lt1"/>
                          </a:solidFill>
                          <a:latin typeface="+mn-lt"/>
                          <a:ea typeface="+mn-ea"/>
                          <a:cs typeface="+mn-cs"/>
                        </a:rPr>
                        <a:t>Vol</a:t>
                      </a:r>
                      <a:r>
                        <a:rPr lang="en-US" sz="1400" b="1" kern="1200" dirty="0" smtClean="0">
                          <a:solidFill>
                            <a:schemeClr val="lt1"/>
                          </a:solidFill>
                          <a:latin typeface="+mn-lt"/>
                          <a:ea typeface="+mn-ea"/>
                          <a:cs typeface="+mn-cs"/>
                        </a:rPr>
                        <a:t>%</a:t>
                      </a:r>
                      <a:endParaRPr lang="zh-CN" altLang="en-US" sz="1400" b="1" kern="1200" dirty="0" smtClean="0">
                        <a:solidFill>
                          <a:schemeClr val="lt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400" b="1" kern="1200" dirty="0" smtClean="0">
                          <a:solidFill>
                            <a:schemeClr val="lt1"/>
                          </a:solidFill>
                          <a:latin typeface="+mn-lt"/>
                          <a:ea typeface="+mn-ea"/>
                          <a:cs typeface="+mn-cs"/>
                        </a:rPr>
                        <a:t>挥发物</a:t>
                      </a:r>
                      <a:endParaRPr lang="en-US" altLang="zh-CN" sz="1400" b="1" kern="1200" dirty="0" smtClean="0">
                        <a:solidFill>
                          <a:schemeClr val="lt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lt1"/>
                          </a:solidFill>
                          <a:latin typeface="+mn-lt"/>
                          <a:ea typeface="+mn-ea"/>
                          <a:cs typeface="+mn-cs"/>
                        </a:rPr>
                        <a:t>Wt%</a:t>
                      </a:r>
                      <a:endParaRPr lang="zh-CN" altLang="en-US" sz="1400" b="1" kern="1200" dirty="0" smtClean="0">
                        <a:solidFill>
                          <a:schemeClr val="lt1"/>
                        </a:solidFill>
                        <a:latin typeface="+mn-lt"/>
                        <a:ea typeface="+mn-ea"/>
                        <a:cs typeface="+mn-cs"/>
                      </a:endParaRPr>
                    </a:p>
                  </a:txBody>
                  <a:tcPr anchor="ctr"/>
                </a:tc>
              </a:tr>
              <a:tr h="265702">
                <a:tc>
                  <a:txBody>
                    <a:bodyPr/>
                    <a:lstStyle/>
                    <a:p>
                      <a:pPr marL="0" algn="ctr" defTabSz="914400" rtl="0" eaLnBrk="1" latinLnBrk="0" hangingPunct="1"/>
                      <a:r>
                        <a:rPr lang="en-US" altLang="zh-CN" sz="1400" kern="1200" dirty="0" smtClean="0">
                          <a:solidFill>
                            <a:schemeClr val="dk1"/>
                          </a:solidFill>
                          <a:latin typeface="+mn-ea"/>
                          <a:ea typeface="+mn-ea"/>
                          <a:cs typeface="+mn-cs"/>
                        </a:rPr>
                        <a:t>XZ-200</a:t>
                      </a:r>
                      <a:endParaRPr lang="zh-CN" altLang="en-US" sz="1400" kern="1200" dirty="0">
                        <a:solidFill>
                          <a:schemeClr val="dk1"/>
                        </a:solidFill>
                        <a:latin typeface="+mn-ea"/>
                        <a:ea typeface="+mn-ea"/>
                        <a:cs typeface="+mn-cs"/>
                      </a:endParaRPr>
                    </a:p>
                  </a:txBody>
                  <a:tcPr/>
                </a:tc>
                <a:tc>
                  <a:txBody>
                    <a:bodyPr/>
                    <a:lstStyle/>
                    <a:p>
                      <a:pPr marL="0" algn="ctr" defTabSz="914400" rtl="0" eaLnBrk="1" latinLnBrk="0" hangingPunct="1"/>
                      <a:r>
                        <a:rPr lang="en-US" altLang="zh-CN" sz="1400" kern="1200" dirty="0" smtClean="0">
                          <a:solidFill>
                            <a:schemeClr val="dk1"/>
                          </a:solidFill>
                          <a:latin typeface="+mn-ea"/>
                          <a:ea typeface="+mn-ea"/>
                          <a:cs typeface="+mn-cs"/>
                        </a:rPr>
                        <a:t>100.0-106.0</a:t>
                      </a:r>
                      <a:endParaRPr lang="zh-CN" altLang="en-US" sz="1400" kern="1200" dirty="0" smtClean="0">
                        <a:solidFill>
                          <a:schemeClr val="dk1"/>
                        </a:solidFill>
                        <a:latin typeface="+mn-ea"/>
                        <a:ea typeface="+mn-ea"/>
                        <a:cs typeface="+mn-cs"/>
                      </a:endParaRPr>
                    </a:p>
                  </a:txBody>
                  <a:tcPr/>
                </a:tc>
                <a:tc>
                  <a:txBody>
                    <a:bodyPr/>
                    <a:lstStyle/>
                    <a:p>
                      <a:pPr algn="ctr"/>
                      <a:r>
                        <a:rPr lang="en-US" altLang="zh-CN" sz="1400" kern="1200" dirty="0" smtClean="0">
                          <a:solidFill>
                            <a:schemeClr val="dk1"/>
                          </a:solidFill>
                          <a:latin typeface="+mn-ea"/>
                          <a:ea typeface="+mn-ea"/>
                          <a:cs typeface="+mn-cs"/>
                        </a:rPr>
                        <a:t>≤0.5</a:t>
                      </a:r>
                      <a:endParaRPr lang="zh-CN" altLang="en-US" sz="1400" kern="1200" dirty="0" smtClean="0">
                        <a:solidFill>
                          <a:schemeClr val="dk1"/>
                        </a:solidFill>
                        <a:latin typeface="+mn-ea"/>
                        <a:ea typeface="+mn-ea"/>
                        <a:cs typeface="+mn-cs"/>
                      </a:endParaRPr>
                    </a:p>
                  </a:txBody>
                  <a:tcPr/>
                </a:tc>
                <a:tc>
                  <a:txBody>
                    <a:bodyPr/>
                    <a:lstStyle/>
                    <a:p>
                      <a:pPr algn="ctr"/>
                      <a:r>
                        <a:rPr lang="en-US" altLang="zh-CN" sz="1400" kern="1200" dirty="0" smtClean="0">
                          <a:solidFill>
                            <a:schemeClr val="dk1"/>
                          </a:solidFill>
                          <a:latin typeface="+mn-ea"/>
                          <a:ea typeface="+mn-ea"/>
                          <a:cs typeface="+mn-cs"/>
                        </a:rPr>
                        <a:t>1.6</a:t>
                      </a:r>
                      <a:endParaRPr lang="zh-CN" altLang="en-US" sz="1400" kern="1200" dirty="0" smtClean="0">
                        <a:solidFill>
                          <a:schemeClr val="dk1"/>
                        </a:solidFill>
                        <a:latin typeface="+mn-ea"/>
                        <a:ea typeface="+mn-ea"/>
                        <a:cs typeface="+mn-cs"/>
                      </a:endParaRPr>
                    </a:p>
                  </a:txBody>
                  <a:tcPr/>
                </a:tc>
                <a:tc>
                  <a:txBody>
                    <a:bodyPr/>
                    <a:lstStyle/>
                    <a:p>
                      <a:pPr algn="ctr"/>
                      <a:r>
                        <a:rPr lang="en-US" altLang="zh-CN" sz="1400" kern="1200" dirty="0" smtClean="0">
                          <a:solidFill>
                            <a:schemeClr val="dk1"/>
                          </a:solidFill>
                          <a:latin typeface="+mn-ea"/>
                          <a:ea typeface="+mn-ea"/>
                          <a:cs typeface="+mn-cs"/>
                        </a:rPr>
                        <a:t>≤1000</a:t>
                      </a:r>
                      <a:endParaRPr lang="zh-CN" altLang="en-US" sz="1400" kern="1200" dirty="0" smtClean="0">
                        <a:solidFill>
                          <a:schemeClr val="dk1"/>
                        </a:solidFill>
                        <a:latin typeface="+mn-ea"/>
                        <a:ea typeface="+mn-ea"/>
                        <a:cs typeface="+mn-cs"/>
                      </a:endParaRPr>
                    </a:p>
                  </a:txBody>
                  <a:tcPr/>
                </a:tc>
                <a:tc>
                  <a:txBody>
                    <a:bodyPr/>
                    <a:lstStyle/>
                    <a:p>
                      <a:pPr algn="ctr"/>
                      <a:r>
                        <a:rPr lang="en-US" altLang="zh-CN" sz="1400" kern="1200" dirty="0" smtClean="0">
                          <a:solidFill>
                            <a:schemeClr val="dk1"/>
                          </a:solidFill>
                          <a:latin typeface="+mn-ea"/>
                          <a:ea typeface="+mn-ea"/>
                          <a:cs typeface="+mn-cs"/>
                        </a:rPr>
                        <a:t>520</a:t>
                      </a:r>
                      <a:endParaRPr lang="zh-CN" altLang="en-US" sz="1400" kern="1200" dirty="0" smtClean="0">
                        <a:solidFill>
                          <a:schemeClr val="dk1"/>
                        </a:solidFill>
                        <a:latin typeface="+mn-ea"/>
                        <a:ea typeface="+mn-ea"/>
                        <a:cs typeface="+mn-cs"/>
                      </a:endParaRPr>
                    </a:p>
                  </a:txBody>
                  <a:tcPr/>
                </a:tc>
                <a:tc>
                  <a:txBody>
                    <a:bodyPr/>
                    <a:lstStyle/>
                    <a:p>
                      <a:pPr algn="ctr"/>
                      <a:r>
                        <a:rPr lang="en-US" altLang="zh-CN" sz="1400" kern="1200" dirty="0" smtClean="0">
                          <a:solidFill>
                            <a:schemeClr val="dk1"/>
                          </a:solidFill>
                          <a:latin typeface="+mn-ea"/>
                          <a:ea typeface="+mn-ea"/>
                          <a:cs typeface="+mn-cs"/>
                        </a:rPr>
                        <a:t>≤0.03</a:t>
                      </a:r>
                      <a:endParaRPr lang="zh-CN" altLang="en-US" sz="1400" kern="1200" dirty="0" smtClean="0">
                        <a:solidFill>
                          <a:schemeClr val="dk1"/>
                        </a:solidFill>
                        <a:latin typeface="+mn-ea"/>
                        <a:ea typeface="+mn-ea"/>
                        <a:cs typeface="+mn-cs"/>
                      </a:endParaRPr>
                    </a:p>
                  </a:txBody>
                  <a:tcPr/>
                </a:tc>
                <a:tc>
                  <a:txBody>
                    <a:bodyPr/>
                    <a:lstStyle/>
                    <a:p>
                      <a:pPr algn="ctr"/>
                      <a:r>
                        <a:rPr lang="en-US" altLang="zh-CN" sz="1400" kern="1200" dirty="0" smtClean="0">
                          <a:solidFill>
                            <a:schemeClr val="dk1"/>
                          </a:solidFill>
                          <a:latin typeface="+mn-ea"/>
                          <a:ea typeface="+mn-ea"/>
                          <a:cs typeface="+mn-cs"/>
                        </a:rPr>
                        <a:t>0.08</a:t>
                      </a:r>
                      <a:endParaRPr lang="zh-CN" altLang="en-US" sz="1400" kern="1200" dirty="0" smtClean="0">
                        <a:solidFill>
                          <a:schemeClr val="dk1"/>
                        </a:solidFill>
                        <a:latin typeface="+mn-ea"/>
                        <a:ea typeface="+mn-ea"/>
                        <a:cs typeface="+mn-cs"/>
                      </a:endParaRPr>
                    </a:p>
                  </a:txBody>
                  <a:tcPr/>
                </a:tc>
              </a:tr>
              <a:tr h="451693">
                <a:tc>
                  <a:txBody>
                    <a:bodyPr/>
                    <a:lstStyle/>
                    <a:p>
                      <a:pPr marL="0" algn="ctr" defTabSz="914400" rtl="0" eaLnBrk="1" latinLnBrk="0" hangingPunct="1"/>
                      <a:r>
                        <a:rPr lang="en-US" altLang="zh-CN" sz="1400" kern="1200" dirty="0" smtClean="0">
                          <a:solidFill>
                            <a:schemeClr val="dk1"/>
                          </a:solidFill>
                          <a:latin typeface="+mn-ea"/>
                          <a:ea typeface="+mn-ea"/>
                          <a:cs typeface="+mn-cs"/>
                        </a:rPr>
                        <a:t>XZ-220</a:t>
                      </a:r>
                      <a:endParaRPr lang="zh-CN" altLang="en-US" sz="1400" kern="1200" dirty="0" smtClean="0">
                        <a:solidFill>
                          <a:schemeClr val="dk1"/>
                        </a:solidFill>
                        <a:latin typeface="+mn-ea"/>
                        <a:ea typeface="+mn-ea"/>
                        <a:cs typeface="+mn-cs"/>
                      </a:endParaRPr>
                    </a:p>
                  </a:txBody>
                  <a:tcPr anchor="ctr"/>
                </a:tc>
                <a:tc>
                  <a:txBody>
                    <a:bodyPr/>
                    <a:lstStyle/>
                    <a:p>
                      <a:pPr marL="0" algn="ctr" defTabSz="914400" rtl="0" eaLnBrk="1" latinLnBrk="0" hangingPunct="1"/>
                      <a:r>
                        <a:rPr lang="en-US" altLang="zh-CN" sz="1400" kern="1200" dirty="0" smtClean="0">
                          <a:solidFill>
                            <a:schemeClr val="dk1"/>
                          </a:solidFill>
                          <a:latin typeface="+mn-ea"/>
                          <a:ea typeface="+mn-ea"/>
                          <a:cs typeface="+mn-cs"/>
                        </a:rPr>
                        <a:t>115.0-121.0</a:t>
                      </a:r>
                      <a:endParaRPr lang="zh-CN" altLang="en-US" sz="1400" kern="1200" dirty="0" smtClean="0">
                        <a:solidFill>
                          <a:schemeClr val="dk1"/>
                        </a:solidFill>
                        <a:latin typeface="+mn-ea"/>
                        <a:ea typeface="+mn-ea"/>
                        <a:cs typeface="+mn-cs"/>
                      </a:endParaRPr>
                    </a:p>
                  </a:txBody>
                  <a:tcPr anchor="ctr"/>
                </a:tc>
                <a:tc>
                  <a:txBody>
                    <a:bodyPr/>
                    <a:lstStyle/>
                    <a:p>
                      <a:pPr marL="0" algn="ctr" defTabSz="914400" rtl="0" eaLnBrk="1" latinLnBrk="0" hangingPunct="1"/>
                      <a:r>
                        <a:rPr lang="en-US" altLang="zh-CN" sz="1400" kern="1200" dirty="0" smtClean="0">
                          <a:solidFill>
                            <a:schemeClr val="dk1"/>
                          </a:solidFill>
                          <a:latin typeface="+mn-ea"/>
                          <a:ea typeface="+mn-ea"/>
                          <a:cs typeface="+mn-cs"/>
                        </a:rPr>
                        <a:t>≤0.5</a:t>
                      </a:r>
                      <a:endParaRPr lang="zh-CN" altLang="en-US" sz="1400" kern="1200" dirty="0" smtClean="0">
                        <a:solidFill>
                          <a:schemeClr val="dk1"/>
                        </a:solidFill>
                        <a:latin typeface="+mn-ea"/>
                        <a:ea typeface="+mn-ea"/>
                        <a:cs typeface="+mn-cs"/>
                      </a:endParaRPr>
                    </a:p>
                  </a:txBody>
                  <a:tcPr anchor="ctr"/>
                </a:tc>
                <a:tc>
                  <a:txBody>
                    <a:bodyPr/>
                    <a:lstStyle/>
                    <a:p>
                      <a:pPr marL="0" algn="ctr" defTabSz="914400" rtl="0" eaLnBrk="1" latinLnBrk="0" hangingPunct="1"/>
                      <a:r>
                        <a:rPr lang="en-US" altLang="zh-CN" sz="1400" kern="1200" dirty="0" smtClean="0">
                          <a:solidFill>
                            <a:schemeClr val="dk1"/>
                          </a:solidFill>
                          <a:latin typeface="+mn-ea"/>
                          <a:ea typeface="+mn-ea"/>
                          <a:cs typeface="+mn-cs"/>
                        </a:rPr>
                        <a:t>4.9</a:t>
                      </a:r>
                      <a:endParaRPr lang="zh-CN" altLang="en-US" sz="1400" kern="1200" dirty="0" smtClean="0">
                        <a:solidFill>
                          <a:schemeClr val="dk1"/>
                        </a:solidFill>
                        <a:latin typeface="+mn-ea"/>
                        <a:ea typeface="+mn-ea"/>
                        <a:cs typeface="+mn-cs"/>
                      </a:endParaRPr>
                    </a:p>
                  </a:txBody>
                  <a:tcPr anchor="ctr"/>
                </a:tc>
                <a:tc>
                  <a:txBody>
                    <a:bodyPr/>
                    <a:lstStyle/>
                    <a:p>
                      <a:pPr marL="0" algn="ctr" defTabSz="914400" rtl="0" eaLnBrk="1" latinLnBrk="0" hangingPunct="1"/>
                      <a:r>
                        <a:rPr lang="en-US" altLang="zh-CN" sz="1400" kern="1200" dirty="0" smtClean="0">
                          <a:solidFill>
                            <a:schemeClr val="dk1"/>
                          </a:solidFill>
                          <a:latin typeface="+mn-ea"/>
                          <a:ea typeface="+mn-ea"/>
                          <a:cs typeface="+mn-cs"/>
                        </a:rPr>
                        <a:t>≤650</a:t>
                      </a:r>
                      <a:endParaRPr lang="zh-CN" altLang="en-US" sz="1400" kern="1200" dirty="0" smtClean="0">
                        <a:solidFill>
                          <a:schemeClr val="dk1"/>
                        </a:solidFill>
                        <a:latin typeface="+mn-ea"/>
                        <a:ea typeface="+mn-ea"/>
                        <a:cs typeface="+mn-cs"/>
                      </a:endParaRPr>
                    </a:p>
                  </a:txBody>
                  <a:tcPr anchor="ctr"/>
                </a:tc>
                <a:tc>
                  <a:txBody>
                    <a:bodyPr/>
                    <a:lstStyle/>
                    <a:p>
                      <a:pPr marL="0" algn="ctr" defTabSz="914400" rtl="0" eaLnBrk="1" latinLnBrk="0" hangingPunct="1"/>
                      <a:r>
                        <a:rPr lang="en-US" altLang="zh-CN" sz="1400" kern="1200" dirty="0" smtClean="0">
                          <a:solidFill>
                            <a:schemeClr val="dk1"/>
                          </a:solidFill>
                          <a:latin typeface="+mn-ea"/>
                          <a:ea typeface="+mn-ea"/>
                          <a:cs typeface="+mn-cs"/>
                        </a:rPr>
                        <a:t>560</a:t>
                      </a:r>
                      <a:endParaRPr lang="zh-CN" altLang="en-US" sz="1400" kern="1200" dirty="0" smtClean="0">
                        <a:solidFill>
                          <a:schemeClr val="dk1"/>
                        </a:solidFill>
                        <a:latin typeface="+mn-ea"/>
                        <a:ea typeface="+mn-ea"/>
                        <a:cs typeface="+mn-cs"/>
                      </a:endParaRPr>
                    </a:p>
                  </a:txBody>
                  <a:tcPr anchor="ctr"/>
                </a:tc>
                <a:tc>
                  <a:txBody>
                    <a:bodyPr/>
                    <a:lstStyle/>
                    <a:p>
                      <a:pPr algn="ctr"/>
                      <a:r>
                        <a:rPr lang="en-US" altLang="zh-CN" sz="1400" kern="1200" dirty="0" smtClean="0">
                          <a:solidFill>
                            <a:schemeClr val="dk1"/>
                          </a:solidFill>
                          <a:latin typeface="+mn-ea"/>
                          <a:ea typeface="+mn-ea"/>
                          <a:cs typeface="+mn-cs"/>
                        </a:rPr>
                        <a:t>≤0.03</a:t>
                      </a:r>
                      <a:endParaRPr lang="zh-CN" altLang="en-US" sz="1400" kern="1200" dirty="0" smtClean="0">
                        <a:solidFill>
                          <a:schemeClr val="dk1"/>
                        </a:solidFill>
                        <a:latin typeface="+mn-ea"/>
                        <a:ea typeface="+mn-ea"/>
                        <a:cs typeface="+mn-cs"/>
                      </a:endParaRPr>
                    </a:p>
                  </a:txBody>
                  <a:tcPr anchor="ctr"/>
                </a:tc>
                <a:tc>
                  <a:txBody>
                    <a:bodyPr/>
                    <a:lstStyle/>
                    <a:p>
                      <a:pPr marL="0" algn="ctr" defTabSz="914400" rtl="0" eaLnBrk="1" latinLnBrk="0" hangingPunct="1"/>
                      <a:r>
                        <a:rPr lang="en-US" altLang="zh-CN" sz="1400" kern="1200" dirty="0" smtClean="0">
                          <a:solidFill>
                            <a:schemeClr val="dk1"/>
                          </a:solidFill>
                          <a:latin typeface="+mn-ea"/>
                          <a:ea typeface="+mn-ea"/>
                          <a:cs typeface="+mn-cs"/>
                        </a:rPr>
                        <a:t>0.08</a:t>
                      </a:r>
                      <a:endParaRPr lang="zh-CN" altLang="en-US" sz="1400" kern="1200" dirty="0" smtClean="0">
                        <a:solidFill>
                          <a:schemeClr val="dk1"/>
                        </a:solidFill>
                        <a:latin typeface="+mn-ea"/>
                        <a:ea typeface="+mn-ea"/>
                        <a:cs typeface="+mn-cs"/>
                      </a:endParaRPr>
                    </a:p>
                  </a:txBody>
                  <a:tcPr anchor="ctr"/>
                </a:tc>
              </a:tr>
            </a:tbl>
          </a:graphicData>
        </a:graphic>
      </p:graphicFrame>
      <p:sp>
        <p:nvSpPr>
          <p:cNvPr id="11" name="TextBox 10"/>
          <p:cNvSpPr txBox="1"/>
          <p:nvPr/>
        </p:nvSpPr>
        <p:spPr>
          <a:xfrm>
            <a:off x="571472" y="4071942"/>
            <a:ext cx="7500990" cy="923330"/>
          </a:xfrm>
          <a:prstGeom prst="rect">
            <a:avLst/>
          </a:prstGeom>
          <a:noFill/>
        </p:spPr>
        <p:txBody>
          <a:bodyPr wrap="square" rtlCol="0">
            <a:spAutoFit/>
          </a:bodyPr>
          <a:lstStyle/>
          <a:p>
            <a:r>
              <a:rPr lang="zh-CN" altLang="en-US" sz="1200" b="1" dirty="0" smtClean="0"/>
              <a:t>注释：</a:t>
            </a:r>
            <a:endParaRPr lang="zh-CN" altLang="en-US" sz="1200" dirty="0" smtClean="0"/>
          </a:p>
          <a:p>
            <a:r>
              <a:rPr lang="zh-CN" altLang="en-US" sz="1200" dirty="0" smtClean="0"/>
              <a:t>（</a:t>
            </a:r>
            <a:r>
              <a:rPr lang="en-US" sz="1200" dirty="0" smtClean="0"/>
              <a:t>1</a:t>
            </a:r>
            <a:r>
              <a:rPr lang="zh-CN" altLang="en-US" sz="1200" dirty="0" smtClean="0"/>
              <a:t>）通过分光光度计分析</a:t>
            </a:r>
            <a:r>
              <a:rPr lang="en-US" sz="1200" dirty="0" smtClean="0"/>
              <a:t>50%</a:t>
            </a:r>
            <a:r>
              <a:rPr lang="zh-CN" altLang="en-US" sz="1200" dirty="0" smtClean="0"/>
              <a:t>甲苯</a:t>
            </a:r>
            <a:r>
              <a:rPr lang="en-US" sz="1200" dirty="0" smtClean="0"/>
              <a:t>/50%</a:t>
            </a:r>
            <a:r>
              <a:rPr lang="zh-CN" altLang="en-US" sz="1200" dirty="0" smtClean="0"/>
              <a:t>树脂溶液，以黄色指数（</a:t>
            </a:r>
            <a:r>
              <a:rPr lang="en-US" sz="1200" dirty="0" smtClean="0"/>
              <a:t>YI</a:t>
            </a:r>
            <a:r>
              <a:rPr lang="zh-CN" altLang="en-US" sz="1200" dirty="0" smtClean="0"/>
              <a:t>）为单位；</a:t>
            </a:r>
          </a:p>
          <a:p>
            <a:pPr lvl="0"/>
            <a:r>
              <a:rPr lang="zh-CN" altLang="en-US" sz="1200" dirty="0" smtClean="0"/>
              <a:t>（</a:t>
            </a:r>
            <a:r>
              <a:rPr lang="en-US" sz="1200" dirty="0" smtClean="0"/>
              <a:t>2</a:t>
            </a:r>
            <a:r>
              <a:rPr lang="zh-CN" altLang="en-US" sz="1200" dirty="0" smtClean="0"/>
              <a:t>）检测条件：</a:t>
            </a:r>
            <a:r>
              <a:rPr lang="en-US" sz="1200" dirty="0" smtClean="0"/>
              <a:t>175</a:t>
            </a:r>
            <a:r>
              <a:rPr lang="zh-CN" altLang="en-US" sz="1200" dirty="0" smtClean="0"/>
              <a:t>℃，</a:t>
            </a:r>
            <a:r>
              <a:rPr lang="en-US" sz="1200" dirty="0" smtClean="0"/>
              <a:t>5hr</a:t>
            </a:r>
            <a:endParaRPr lang="zh-CN" altLang="en-US" sz="1200" dirty="0" smtClean="0"/>
          </a:p>
          <a:p>
            <a:endParaRPr lang="zh-CN" altLang="en-US" dirty="0"/>
          </a:p>
        </p:txBody>
      </p:sp>
      <p:pic>
        <p:nvPicPr>
          <p:cNvPr id="13" name="图片 12" descr="16.jpg"/>
          <p:cNvPicPr>
            <a:picLocks noChangeAspect="1"/>
          </p:cNvPicPr>
          <p:nvPr/>
        </p:nvPicPr>
        <p:blipFill>
          <a:blip r:embed="rId3" cstate="print"/>
          <a:stretch>
            <a:fillRect/>
          </a:stretch>
        </p:blipFill>
        <p:spPr>
          <a:xfrm>
            <a:off x="285720" y="4750579"/>
            <a:ext cx="2643206" cy="1928826"/>
          </a:xfrm>
          <a:prstGeom prst="rect">
            <a:avLst/>
          </a:prstGeom>
        </p:spPr>
      </p:pic>
      <p:pic>
        <p:nvPicPr>
          <p:cNvPr id="14" name="图片 13" descr="t010fb9b95c7cdcf99c.jpg"/>
          <p:cNvPicPr>
            <a:picLocks noChangeAspect="1"/>
          </p:cNvPicPr>
          <p:nvPr/>
        </p:nvPicPr>
        <p:blipFill>
          <a:blip r:embed="rId4"/>
          <a:stretch>
            <a:fillRect/>
          </a:stretch>
        </p:blipFill>
        <p:spPr>
          <a:xfrm>
            <a:off x="3286116" y="4786322"/>
            <a:ext cx="3000396" cy="1890706"/>
          </a:xfrm>
          <a:prstGeom prst="rect">
            <a:avLst/>
          </a:prstGeom>
        </p:spPr>
      </p:pic>
      <p:pic>
        <p:nvPicPr>
          <p:cNvPr id="15" name="图片 14" descr="1490104304.jpg"/>
          <p:cNvPicPr>
            <a:picLocks noChangeAspect="1"/>
          </p:cNvPicPr>
          <p:nvPr/>
        </p:nvPicPr>
        <p:blipFill>
          <a:blip r:embed="rId5"/>
          <a:stretch>
            <a:fillRect/>
          </a:stretch>
        </p:blipFill>
        <p:spPr>
          <a:xfrm>
            <a:off x="6572264" y="4786322"/>
            <a:ext cx="2286016" cy="1896679"/>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行知副本.jpg"/>
          <p:cNvPicPr>
            <a:picLocks noChangeAspect="1"/>
          </p:cNvPicPr>
          <p:nvPr/>
        </p:nvPicPr>
        <p:blipFill>
          <a:blip r:embed="rId2" cstate="print"/>
          <a:stretch>
            <a:fillRect/>
          </a:stretch>
        </p:blipFill>
        <p:spPr>
          <a:xfrm>
            <a:off x="7500958" y="214290"/>
            <a:ext cx="1500198" cy="1337331"/>
          </a:xfrm>
          <a:prstGeom prst="rect">
            <a:avLst/>
          </a:prstGeom>
        </p:spPr>
      </p:pic>
      <p:sp>
        <p:nvSpPr>
          <p:cNvPr id="5" name="TextBox 4"/>
          <p:cNvSpPr txBox="1"/>
          <p:nvPr/>
        </p:nvSpPr>
        <p:spPr>
          <a:xfrm>
            <a:off x="428596" y="2071678"/>
            <a:ext cx="6929486" cy="584775"/>
          </a:xfrm>
          <a:prstGeom prst="rect">
            <a:avLst/>
          </a:prstGeom>
          <a:noFill/>
        </p:spPr>
        <p:txBody>
          <a:bodyPr wrap="square" rtlCol="0">
            <a:spAutoFit/>
          </a:bodyPr>
          <a:lstStyle/>
          <a:p>
            <a:r>
              <a:rPr lang="zh-CN" altLang="en-US" sz="3200" dirty="0" smtClean="0"/>
              <a:t>   </a:t>
            </a:r>
            <a:endParaRPr lang="zh-CN" altLang="en-US" dirty="0"/>
          </a:p>
        </p:txBody>
      </p:sp>
      <p:sp>
        <p:nvSpPr>
          <p:cNvPr id="18" name="TextBox 17"/>
          <p:cNvSpPr txBox="1"/>
          <p:nvPr/>
        </p:nvSpPr>
        <p:spPr>
          <a:xfrm>
            <a:off x="285720" y="1357298"/>
            <a:ext cx="8643998" cy="1231106"/>
          </a:xfrm>
          <a:prstGeom prst="rect">
            <a:avLst/>
          </a:prstGeom>
          <a:noFill/>
        </p:spPr>
        <p:txBody>
          <a:bodyPr wrap="square" rtlCol="0">
            <a:spAutoFit/>
          </a:bodyPr>
          <a:lstStyle/>
          <a:p>
            <a:r>
              <a:rPr lang="zh-CN" altLang="en-US" sz="1400" dirty="0" smtClean="0"/>
              <a:t>广州行知</a:t>
            </a:r>
            <a:r>
              <a:rPr lang="en-US" sz="1400" dirty="0" smtClean="0"/>
              <a:t>SIS </a:t>
            </a:r>
            <a:r>
              <a:rPr lang="zh-CN" altLang="en-US" sz="1400" dirty="0" smtClean="0"/>
              <a:t>是以苯乙烯和异戊二烯为单体聚合反应制得的线型嵌段共聚物。广州行知自</a:t>
            </a:r>
            <a:r>
              <a:rPr lang="en-US" sz="1400" dirty="0" smtClean="0"/>
              <a:t>1994</a:t>
            </a:r>
            <a:r>
              <a:rPr lang="zh-CN" altLang="en-US" sz="1400" dirty="0" smtClean="0"/>
              <a:t>年开始接触</a:t>
            </a:r>
            <a:r>
              <a:rPr lang="en-US" sz="1400" dirty="0" smtClean="0"/>
              <a:t>SIS</a:t>
            </a:r>
            <a:r>
              <a:rPr lang="zh-CN" altLang="en-US" sz="1400" dirty="0" smtClean="0"/>
              <a:t>弹性体，并与国内外橡胶和增粘剂制造厂合作开发适用产品。基于多年对产品的专业熟知，根据客户的需求专业为客户提供不同产品需求的解决方案。</a:t>
            </a:r>
          </a:p>
          <a:p>
            <a:r>
              <a:rPr lang="zh-CN" altLang="en-US" sz="1400" dirty="0" smtClean="0"/>
              <a:t>代理国内</a:t>
            </a:r>
            <a:r>
              <a:rPr lang="en-US" sz="1400" dirty="0" smtClean="0"/>
              <a:t>SIS</a:t>
            </a:r>
            <a:r>
              <a:rPr lang="zh-CN" altLang="en-US" sz="1400" dirty="0" smtClean="0"/>
              <a:t>技术参数：</a:t>
            </a:r>
          </a:p>
          <a:p>
            <a:endParaRPr lang="zh-CN" altLang="en-US" dirty="0"/>
          </a:p>
        </p:txBody>
      </p:sp>
      <p:sp>
        <p:nvSpPr>
          <p:cNvPr id="9" name="TextBox 8"/>
          <p:cNvSpPr txBox="1"/>
          <p:nvPr/>
        </p:nvSpPr>
        <p:spPr>
          <a:xfrm>
            <a:off x="3143240" y="785794"/>
            <a:ext cx="2928958" cy="400110"/>
          </a:xfrm>
          <a:prstGeom prst="rect">
            <a:avLst/>
          </a:prstGeom>
          <a:noFill/>
        </p:spPr>
        <p:txBody>
          <a:bodyPr wrap="square" rtlCol="0">
            <a:spAutoFit/>
          </a:bodyPr>
          <a:lstStyle/>
          <a:p>
            <a:pPr algn="ctr"/>
            <a:r>
              <a:rPr lang="en-US" altLang="zh-CN" sz="2000" dirty="0" smtClean="0"/>
              <a:t>SIS</a:t>
            </a:r>
            <a:r>
              <a:rPr lang="zh-CN" altLang="en-US" sz="2000" dirty="0" smtClean="0"/>
              <a:t>弹性体系列</a:t>
            </a:r>
            <a:endParaRPr lang="zh-CN" altLang="en-US" sz="2000" dirty="0"/>
          </a:p>
        </p:txBody>
      </p:sp>
      <p:graphicFrame>
        <p:nvGraphicFramePr>
          <p:cNvPr id="10" name="表格 9"/>
          <p:cNvGraphicFramePr>
            <a:graphicFrameLocks noGrp="1"/>
          </p:cNvGraphicFramePr>
          <p:nvPr/>
        </p:nvGraphicFramePr>
        <p:xfrm>
          <a:off x="285720" y="2357430"/>
          <a:ext cx="8643997" cy="2336607"/>
        </p:xfrm>
        <a:graphic>
          <a:graphicData uri="http://schemas.openxmlformats.org/drawingml/2006/table">
            <a:tbl>
              <a:tblPr firstRow="1" bandRow="1">
                <a:tableStyleId>{5C22544A-7EE6-4342-B048-85BDC9FD1C3A}</a:tableStyleId>
              </a:tblPr>
              <a:tblGrid>
                <a:gridCol w="928693"/>
                <a:gridCol w="1071571"/>
                <a:gridCol w="1000132"/>
                <a:gridCol w="857256"/>
                <a:gridCol w="785818"/>
                <a:gridCol w="857256"/>
                <a:gridCol w="785817"/>
                <a:gridCol w="1000132"/>
                <a:gridCol w="642943"/>
                <a:gridCol w="714379"/>
              </a:tblGrid>
              <a:tr h="623865">
                <a:tc rowSpan="2">
                  <a:txBody>
                    <a:bodyPr/>
                    <a:lstStyle/>
                    <a:p>
                      <a:pPr algn="ctr"/>
                      <a:r>
                        <a:rPr lang="zh-CN" altLang="en-US" sz="1200" dirty="0" smtClean="0"/>
                        <a:t>产品牌号</a:t>
                      </a:r>
                      <a:endParaRPr lang="zh-CN" altLang="en-US"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b="1" kern="1200" dirty="0" smtClean="0">
                          <a:solidFill>
                            <a:schemeClr val="lt1"/>
                          </a:solidFill>
                          <a:latin typeface="+mn-lt"/>
                          <a:ea typeface="+mn-ea"/>
                          <a:cs typeface="+mn-cs"/>
                        </a:rPr>
                        <a:t>苯乙烯含量</a:t>
                      </a:r>
                      <a:endParaRPr lang="en-US" altLang="zh-CN" sz="1200" b="1" kern="1200" dirty="0" smtClean="0">
                        <a:solidFill>
                          <a:schemeClr val="lt1"/>
                        </a:solidFill>
                        <a:latin typeface="+mn-lt"/>
                        <a:ea typeface="+mn-ea"/>
                        <a:cs typeface="+mn-cs"/>
                      </a:endParaRPr>
                    </a:p>
                    <a:p>
                      <a:pPr marL="0" algn="ctr" defTabSz="914400" rtl="0" eaLnBrk="1" latinLnBrk="0" hangingPunct="1"/>
                      <a:endParaRPr lang="zh-CN" altLang="en-US" sz="1200" b="1" kern="1200" dirty="0" smtClean="0">
                        <a:solidFill>
                          <a:schemeClr val="lt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b="1" kern="1200" dirty="0" smtClean="0">
                          <a:solidFill>
                            <a:schemeClr val="lt1"/>
                          </a:solidFill>
                          <a:latin typeface="+mn-lt"/>
                          <a:ea typeface="+mn-ea"/>
                          <a:cs typeface="+mn-cs"/>
                        </a:rPr>
                        <a:t>二嵌段含量</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b="1" kern="1200" dirty="0" smtClean="0">
                          <a:solidFill>
                            <a:schemeClr val="lt1"/>
                          </a:solidFill>
                          <a:latin typeface="+mn-lt"/>
                          <a:ea typeface="+mn-ea"/>
                          <a:cs typeface="+mn-cs"/>
                        </a:rPr>
                        <a:t>融熔指数（</a:t>
                      </a:r>
                      <a:r>
                        <a:rPr lang="en-US" altLang="zh-CN" sz="1200" b="1" kern="1200" dirty="0" smtClean="0">
                          <a:solidFill>
                            <a:schemeClr val="lt1"/>
                          </a:solidFill>
                          <a:latin typeface="+mn-lt"/>
                          <a:ea typeface="+mn-ea"/>
                          <a:cs typeface="+mn-cs"/>
                        </a:rPr>
                        <a:t>1</a:t>
                      </a:r>
                      <a:r>
                        <a:rPr lang="zh-CN" altLang="en-US" sz="1200" b="1" kern="1200" dirty="0" smtClean="0">
                          <a:solidFill>
                            <a:schemeClr val="lt1"/>
                          </a:solidFill>
                          <a:latin typeface="+mn-lt"/>
                          <a:ea typeface="+mn-ea"/>
                          <a:cs typeface="+mn-cs"/>
                        </a:rPr>
                        <a: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b="1" kern="1200" dirty="0" smtClean="0">
                          <a:solidFill>
                            <a:schemeClr val="lt1"/>
                          </a:solidFill>
                          <a:latin typeface="+mn-lt"/>
                          <a:ea typeface="+mn-ea"/>
                          <a:cs typeface="+mn-cs"/>
                        </a:rPr>
                        <a:t>硬度</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b="1" kern="1200" dirty="0" smtClean="0">
                          <a:solidFill>
                            <a:schemeClr val="lt1"/>
                          </a:solidFill>
                          <a:latin typeface="+mn-lt"/>
                          <a:ea typeface="+mn-ea"/>
                          <a:cs typeface="+mn-cs"/>
                        </a:rPr>
                        <a:t>拉伸强度</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b="1" kern="1200" dirty="0" smtClean="0">
                          <a:solidFill>
                            <a:schemeClr val="lt1"/>
                          </a:solidFill>
                          <a:latin typeface="+mn-lt"/>
                          <a:ea typeface="+mn-ea"/>
                          <a:cs typeface="+mn-cs"/>
                        </a:rPr>
                        <a:t>拉扯伸长率</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b="1" kern="1200" dirty="0" smtClean="0">
                          <a:solidFill>
                            <a:schemeClr val="lt1"/>
                          </a:solidFill>
                          <a:latin typeface="+mn-lt"/>
                          <a:ea typeface="+mn-ea"/>
                          <a:cs typeface="+mn-cs"/>
                        </a:rPr>
                        <a:t>溶液粘度（</a:t>
                      </a:r>
                      <a:r>
                        <a:rPr lang="en-US" altLang="zh-CN" sz="1200" b="1" kern="1200" dirty="0" smtClean="0">
                          <a:solidFill>
                            <a:schemeClr val="lt1"/>
                          </a:solidFill>
                          <a:latin typeface="+mn-lt"/>
                          <a:ea typeface="+mn-ea"/>
                          <a:cs typeface="+mn-cs"/>
                        </a:rPr>
                        <a:t>2</a:t>
                      </a:r>
                      <a:r>
                        <a:rPr lang="zh-CN" altLang="en-US" sz="1200" b="1" kern="1200" dirty="0" smtClean="0">
                          <a:solidFill>
                            <a:schemeClr val="lt1"/>
                          </a:solidFill>
                          <a:latin typeface="+mn-lt"/>
                          <a:ea typeface="+mn-ea"/>
                          <a:cs typeface="+mn-cs"/>
                        </a:rPr>
                        <a: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b="1" kern="1200" dirty="0" smtClean="0">
                          <a:solidFill>
                            <a:schemeClr val="lt1"/>
                          </a:solidFill>
                          <a:latin typeface="+mn-lt"/>
                          <a:ea typeface="+mn-ea"/>
                          <a:cs typeface="+mn-cs"/>
                        </a:rPr>
                        <a:t>灰分</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b="1" kern="1200" dirty="0" smtClean="0">
                          <a:solidFill>
                            <a:schemeClr val="lt1"/>
                          </a:solidFill>
                          <a:latin typeface="+mn-lt"/>
                          <a:ea typeface="+mn-ea"/>
                          <a:cs typeface="+mn-cs"/>
                        </a:rPr>
                        <a:t>挥发份</a:t>
                      </a:r>
                    </a:p>
                  </a:txBody>
                  <a:tcPr anchor="ctr"/>
                </a:tc>
              </a:tr>
              <a:tr h="266180">
                <a:tc vMerge="1">
                  <a:txBody>
                    <a:bodyPr/>
                    <a:lstStyle/>
                    <a:p>
                      <a:endParaRPr lang="zh-CN" altLang="en-US" dirty="0"/>
                    </a:p>
                  </a:txBody>
                  <a:tcPr/>
                </a:tc>
                <a:tc>
                  <a:txBody>
                    <a:bodyPr/>
                    <a:lstStyle/>
                    <a:p>
                      <a:pPr algn="ctr"/>
                      <a:r>
                        <a:rPr lang="en-US" sz="1200" b="0" kern="1200" dirty="0" smtClean="0">
                          <a:solidFill>
                            <a:schemeClr val="dk1"/>
                          </a:solidFill>
                          <a:latin typeface="+mn-lt"/>
                          <a:ea typeface="+mn-ea"/>
                          <a:cs typeface="+mn-cs"/>
                        </a:rPr>
                        <a:t>wt%</a:t>
                      </a:r>
                      <a:endParaRPr lang="zh-CN" altLang="en-US" sz="1200" b="0" dirty="0"/>
                    </a:p>
                  </a:txBody>
                  <a:tcPr/>
                </a:tc>
                <a:tc>
                  <a:txBody>
                    <a:bodyPr/>
                    <a:lstStyle/>
                    <a:p>
                      <a:pPr algn="ctr"/>
                      <a:r>
                        <a:rPr lang="en-US" sz="1200" b="0" kern="1200" dirty="0" smtClean="0">
                          <a:solidFill>
                            <a:schemeClr val="dk1"/>
                          </a:solidFill>
                          <a:latin typeface="+mn-lt"/>
                          <a:ea typeface="+mn-ea"/>
                          <a:cs typeface="+mn-cs"/>
                        </a:rPr>
                        <a:t>wt%</a:t>
                      </a:r>
                      <a:endParaRPr lang="zh-CN" altLang="en-US" sz="1200" b="0" dirty="0"/>
                    </a:p>
                  </a:txBody>
                  <a:tcPr/>
                </a:tc>
                <a:tc>
                  <a:txBody>
                    <a:bodyPr/>
                    <a:lstStyle/>
                    <a:p>
                      <a:pPr algn="ctr"/>
                      <a:r>
                        <a:rPr lang="en-US" sz="1200" b="0" kern="1200" dirty="0" smtClean="0">
                          <a:solidFill>
                            <a:schemeClr val="dk1"/>
                          </a:solidFill>
                          <a:latin typeface="+mn-lt"/>
                          <a:ea typeface="+mn-ea"/>
                          <a:cs typeface="+mn-cs"/>
                        </a:rPr>
                        <a:t>g/10min</a:t>
                      </a:r>
                      <a:endParaRPr lang="zh-CN" altLang="en-US" sz="1200" b="0" dirty="0"/>
                    </a:p>
                  </a:txBody>
                  <a:tcPr/>
                </a:tc>
                <a:tc>
                  <a:txBody>
                    <a:bodyPr/>
                    <a:lstStyle/>
                    <a:p>
                      <a:pPr algn="ctr"/>
                      <a:r>
                        <a:rPr lang="en-US" sz="1200" b="0" kern="1200" dirty="0" smtClean="0">
                          <a:solidFill>
                            <a:schemeClr val="dk1"/>
                          </a:solidFill>
                          <a:latin typeface="+mn-lt"/>
                          <a:ea typeface="+mn-ea"/>
                          <a:cs typeface="+mn-cs"/>
                        </a:rPr>
                        <a:t>Shore A</a:t>
                      </a:r>
                      <a:endParaRPr lang="zh-CN" altLang="en-US" sz="1200" b="0" dirty="0"/>
                    </a:p>
                  </a:txBody>
                  <a:tcPr/>
                </a:tc>
                <a:tc>
                  <a:txBody>
                    <a:bodyPr/>
                    <a:lstStyle/>
                    <a:p>
                      <a:pPr algn="ctr"/>
                      <a:r>
                        <a:rPr lang="en-US" sz="1200" b="0" kern="1200" dirty="0" err="1" smtClean="0">
                          <a:solidFill>
                            <a:schemeClr val="dk1"/>
                          </a:solidFill>
                          <a:latin typeface="+mn-lt"/>
                          <a:ea typeface="+mn-ea"/>
                          <a:cs typeface="+mn-cs"/>
                        </a:rPr>
                        <a:t>MPa</a:t>
                      </a:r>
                      <a:endParaRPr lang="zh-CN" altLang="en-US" sz="1200" b="0" dirty="0"/>
                    </a:p>
                  </a:txBody>
                  <a:tcPr/>
                </a:tc>
                <a:tc>
                  <a:txBody>
                    <a:bodyPr/>
                    <a:lstStyle/>
                    <a:p>
                      <a:pPr algn="ctr"/>
                      <a:r>
                        <a:rPr lang="en-US" sz="1200" b="0" kern="1200" dirty="0" smtClean="0">
                          <a:solidFill>
                            <a:schemeClr val="dk1"/>
                          </a:solidFill>
                          <a:latin typeface="+mn-lt"/>
                          <a:ea typeface="+mn-ea"/>
                          <a:cs typeface="+mn-cs"/>
                        </a:rPr>
                        <a:t>%</a:t>
                      </a:r>
                      <a:endParaRPr lang="zh-CN" altLang="en-US" sz="1200" b="0" dirty="0"/>
                    </a:p>
                  </a:txBody>
                  <a:tcPr/>
                </a:tc>
                <a:tc>
                  <a:txBody>
                    <a:bodyPr/>
                    <a:lstStyle/>
                    <a:p>
                      <a:pPr algn="ctr"/>
                      <a:r>
                        <a:rPr lang="en-US" sz="1200" b="0" kern="1200" dirty="0" err="1" smtClean="0">
                          <a:solidFill>
                            <a:schemeClr val="dk1"/>
                          </a:solidFill>
                          <a:latin typeface="+mn-lt"/>
                          <a:ea typeface="+mn-ea"/>
                          <a:cs typeface="+mn-cs"/>
                        </a:rPr>
                        <a:t>Mpa.s</a:t>
                      </a:r>
                      <a:endParaRPr lang="zh-CN" altLang="en-US" sz="1200" b="0" dirty="0"/>
                    </a:p>
                  </a:txBody>
                  <a:tcPr/>
                </a:tc>
                <a:tc>
                  <a:txBody>
                    <a:bodyPr/>
                    <a:lstStyle/>
                    <a:p>
                      <a:pPr algn="ctr"/>
                      <a:r>
                        <a:rPr lang="en-US" sz="1200" b="0" kern="1200" dirty="0" smtClean="0">
                          <a:solidFill>
                            <a:schemeClr val="dk1"/>
                          </a:solidFill>
                          <a:latin typeface="+mn-lt"/>
                          <a:ea typeface="+mn-ea"/>
                          <a:cs typeface="+mn-cs"/>
                        </a:rPr>
                        <a:t>wt%</a:t>
                      </a:r>
                      <a:endParaRPr lang="zh-CN" altLang="en-US" sz="1200" b="0" kern="1200" dirty="0" smtClean="0">
                        <a:solidFill>
                          <a:schemeClr val="dk1"/>
                        </a:solidFill>
                        <a:latin typeface="+mn-ea"/>
                        <a:ea typeface="+mn-ea"/>
                        <a:cs typeface="+mn-cs"/>
                      </a:endParaRPr>
                    </a:p>
                  </a:txBody>
                  <a:tcPr/>
                </a:tc>
                <a:tc>
                  <a:txBody>
                    <a:bodyPr/>
                    <a:lstStyle/>
                    <a:p>
                      <a:pPr algn="ctr"/>
                      <a:r>
                        <a:rPr lang="en-US" sz="1200" b="0" kern="1200" dirty="0" smtClean="0">
                          <a:solidFill>
                            <a:schemeClr val="dk1"/>
                          </a:solidFill>
                          <a:latin typeface="+mn-lt"/>
                          <a:ea typeface="+mn-ea"/>
                          <a:cs typeface="+mn-cs"/>
                        </a:rPr>
                        <a:t>wt%</a:t>
                      </a:r>
                      <a:endParaRPr lang="zh-CN" altLang="en-US" sz="1200" b="0" kern="1200" dirty="0" smtClean="0">
                        <a:solidFill>
                          <a:schemeClr val="dk1"/>
                        </a:solidFill>
                        <a:latin typeface="+mn-ea"/>
                        <a:ea typeface="+mn-ea"/>
                        <a:cs typeface="+mn-cs"/>
                      </a:endParaRPr>
                    </a:p>
                  </a:txBody>
                  <a:tcPr/>
                </a:tc>
              </a:tr>
              <a:tr h="387699">
                <a:tc>
                  <a:txBody>
                    <a:bodyPr/>
                    <a:lstStyle/>
                    <a:p>
                      <a:pPr algn="ctr"/>
                      <a:r>
                        <a:rPr lang="en-US" altLang="zh-CN" sz="1200" b="0" dirty="0" smtClean="0"/>
                        <a:t>8151</a:t>
                      </a:r>
                      <a:endParaRPr lang="zh-CN" altLang="en-US" sz="1200" b="0" dirty="0"/>
                    </a:p>
                  </a:txBody>
                  <a:tcPr anchor="ctr"/>
                </a:tc>
                <a:tc>
                  <a:txBody>
                    <a:bodyPr/>
                    <a:lstStyle/>
                    <a:p>
                      <a:pPr algn="ctr"/>
                      <a:r>
                        <a:rPr lang="en-US" sz="1200" kern="1200" dirty="0" smtClean="0">
                          <a:solidFill>
                            <a:schemeClr val="dk1"/>
                          </a:solidFill>
                          <a:latin typeface="+mn-lt"/>
                          <a:ea typeface="+mn-ea"/>
                          <a:cs typeface="+mn-cs"/>
                        </a:rPr>
                        <a:t>15-17</a:t>
                      </a:r>
                      <a:endParaRPr lang="zh-CN" altLang="en-US" sz="1200" dirty="0"/>
                    </a:p>
                  </a:txBody>
                  <a:tcPr anchor="ctr"/>
                </a:tc>
                <a:tc>
                  <a:txBody>
                    <a:bodyPr/>
                    <a:lstStyle/>
                    <a:p>
                      <a:pPr algn="ctr"/>
                      <a:r>
                        <a:rPr lang="en-US" sz="1200" kern="1200" dirty="0" smtClean="0">
                          <a:solidFill>
                            <a:schemeClr val="dk1"/>
                          </a:solidFill>
                          <a:latin typeface="+mn-lt"/>
                          <a:ea typeface="+mn-ea"/>
                          <a:cs typeface="+mn-cs"/>
                        </a:rPr>
                        <a:t>0</a:t>
                      </a:r>
                      <a:endParaRPr lang="zh-CN" altLang="en-US" sz="1200" dirty="0"/>
                    </a:p>
                  </a:txBody>
                  <a:tcPr anchor="ctr"/>
                </a:tc>
                <a:tc>
                  <a:txBody>
                    <a:bodyPr/>
                    <a:lstStyle/>
                    <a:p>
                      <a:pPr algn="ctr"/>
                      <a:r>
                        <a:rPr lang="en-US" sz="1200" kern="1200" dirty="0" smtClean="0">
                          <a:solidFill>
                            <a:schemeClr val="dk1"/>
                          </a:solidFill>
                          <a:latin typeface="+mn-lt"/>
                          <a:ea typeface="+mn-ea"/>
                          <a:cs typeface="+mn-cs"/>
                        </a:rPr>
                        <a:t>8.0-12.0</a:t>
                      </a:r>
                      <a:endParaRPr lang="zh-CN" altLang="en-US" sz="1200" dirty="0"/>
                    </a:p>
                  </a:txBody>
                  <a:tcPr anchor="ctr"/>
                </a:tc>
                <a:tc>
                  <a:txBody>
                    <a:bodyPr/>
                    <a:lstStyle/>
                    <a:p>
                      <a:pPr algn="ctr"/>
                      <a:r>
                        <a:rPr lang="en-US" sz="1200" kern="1200" dirty="0" smtClean="0">
                          <a:solidFill>
                            <a:schemeClr val="dk1"/>
                          </a:solidFill>
                          <a:latin typeface="+mn-lt"/>
                          <a:ea typeface="+mn-ea"/>
                          <a:cs typeface="+mn-cs"/>
                        </a:rPr>
                        <a:t>35-45</a:t>
                      </a:r>
                      <a:endParaRPr lang="zh-CN" altLang="en-US" sz="1200" dirty="0"/>
                    </a:p>
                  </a:txBody>
                  <a:tcPr anchor="ctr"/>
                </a:tc>
                <a:tc>
                  <a:txBody>
                    <a:bodyPr/>
                    <a:lstStyle/>
                    <a:p>
                      <a:pPr algn="ctr"/>
                      <a:r>
                        <a:rPr lang="zh-CN" altLang="en-US" sz="1200" kern="1200" dirty="0" smtClean="0">
                          <a:solidFill>
                            <a:schemeClr val="dk1"/>
                          </a:solidFill>
                          <a:latin typeface="+mn-lt"/>
                          <a:ea typeface="+mn-ea"/>
                          <a:cs typeface="+mn-cs"/>
                        </a:rPr>
                        <a:t>≥</a:t>
                      </a:r>
                      <a:r>
                        <a:rPr lang="en-US" sz="1200" kern="1200" dirty="0" smtClean="0">
                          <a:solidFill>
                            <a:schemeClr val="dk1"/>
                          </a:solidFill>
                          <a:latin typeface="+mn-lt"/>
                          <a:ea typeface="+mn-ea"/>
                          <a:cs typeface="+mn-cs"/>
                        </a:rPr>
                        <a:t>7</a:t>
                      </a:r>
                      <a:endParaRPr lang="zh-CN" altLang="en-US" sz="1200" dirty="0"/>
                    </a:p>
                  </a:txBody>
                  <a:tcPr anchor="ctr"/>
                </a:tc>
                <a:tc>
                  <a:txBody>
                    <a:bodyPr/>
                    <a:lstStyle/>
                    <a:p>
                      <a:pPr algn="ctr"/>
                      <a:r>
                        <a:rPr lang="zh-CN" altLang="en-US" sz="1200" kern="1200" dirty="0" smtClean="0">
                          <a:solidFill>
                            <a:schemeClr val="dk1"/>
                          </a:solidFill>
                          <a:latin typeface="+mn-lt"/>
                          <a:ea typeface="+mn-ea"/>
                          <a:cs typeface="+mn-cs"/>
                        </a:rPr>
                        <a:t>≥</a:t>
                      </a:r>
                      <a:r>
                        <a:rPr lang="en-US" sz="1200" kern="1200" dirty="0" smtClean="0">
                          <a:solidFill>
                            <a:schemeClr val="dk1"/>
                          </a:solidFill>
                          <a:latin typeface="+mn-lt"/>
                          <a:ea typeface="+mn-ea"/>
                          <a:cs typeface="+mn-cs"/>
                        </a:rPr>
                        <a:t>1000</a:t>
                      </a:r>
                      <a:endParaRPr lang="zh-CN" altLang="en-US" sz="1200" dirty="0"/>
                    </a:p>
                  </a:txBody>
                  <a:tcPr anchor="ctr"/>
                </a:tc>
                <a:tc>
                  <a:txBody>
                    <a:bodyPr/>
                    <a:lstStyle/>
                    <a:p>
                      <a:pPr algn="ctr"/>
                      <a:r>
                        <a:rPr lang="en-US" sz="1200" kern="1200" dirty="0" smtClean="0">
                          <a:solidFill>
                            <a:schemeClr val="dk1"/>
                          </a:solidFill>
                          <a:latin typeface="+mn-lt"/>
                          <a:ea typeface="+mn-ea"/>
                          <a:cs typeface="+mn-cs"/>
                        </a:rPr>
                        <a:t>1300-1700</a:t>
                      </a:r>
                      <a:endParaRPr lang="zh-CN" altLang="en-US" sz="1200" dirty="0"/>
                    </a:p>
                  </a:txBody>
                  <a:tcPr anchor="ctr"/>
                </a:tc>
                <a:tc>
                  <a:txBody>
                    <a:bodyPr/>
                    <a:lstStyle/>
                    <a:p>
                      <a:pPr marL="0" algn="ctr" defTabSz="914400" rtl="0" eaLnBrk="1" latinLnBrk="0" hangingPunct="1"/>
                      <a:r>
                        <a:rPr lang="zh-CN" altLang="en-US" sz="1200" kern="1200" dirty="0" smtClean="0">
                          <a:solidFill>
                            <a:schemeClr val="dk1"/>
                          </a:solidFill>
                          <a:latin typeface="+mn-lt"/>
                          <a:ea typeface="+mn-ea"/>
                          <a:cs typeface="+mn-cs"/>
                        </a:rPr>
                        <a:t>≤</a:t>
                      </a:r>
                      <a:r>
                        <a:rPr lang="en-US" sz="1200" kern="1200" dirty="0" smtClean="0">
                          <a:solidFill>
                            <a:schemeClr val="dk1"/>
                          </a:solidFill>
                          <a:latin typeface="+mn-lt"/>
                          <a:ea typeface="+mn-ea"/>
                          <a:cs typeface="+mn-cs"/>
                        </a:rPr>
                        <a:t>0.15</a:t>
                      </a:r>
                      <a:endParaRPr lang="zh-CN" altLang="en-US" sz="1200" kern="1200" dirty="0" smtClean="0">
                        <a:solidFill>
                          <a:schemeClr val="dk1"/>
                        </a:solidFill>
                        <a:latin typeface="+mn-ea"/>
                        <a:ea typeface="+mn-ea"/>
                        <a:cs typeface="+mn-cs"/>
                      </a:endParaRPr>
                    </a:p>
                  </a:txBody>
                  <a:tcPr anchor="ctr"/>
                </a:tc>
                <a:tc>
                  <a:txBody>
                    <a:bodyPr/>
                    <a:lstStyle/>
                    <a:p>
                      <a:pPr marL="0" algn="ctr" defTabSz="914400" rtl="0" eaLnBrk="1" latinLnBrk="0" hangingPunct="1"/>
                      <a:r>
                        <a:rPr lang="zh-CN" altLang="en-US" sz="1200" kern="1200" dirty="0" smtClean="0">
                          <a:solidFill>
                            <a:schemeClr val="dk1"/>
                          </a:solidFill>
                          <a:latin typeface="+mn-lt"/>
                          <a:ea typeface="+mn-ea"/>
                          <a:cs typeface="+mn-cs"/>
                        </a:rPr>
                        <a:t>≤</a:t>
                      </a:r>
                      <a:r>
                        <a:rPr lang="en-US" sz="1200" kern="1200" dirty="0" smtClean="0">
                          <a:solidFill>
                            <a:schemeClr val="dk1"/>
                          </a:solidFill>
                          <a:latin typeface="+mn-lt"/>
                          <a:ea typeface="+mn-ea"/>
                          <a:cs typeface="+mn-cs"/>
                        </a:rPr>
                        <a:t>0.7</a:t>
                      </a:r>
                      <a:endParaRPr lang="zh-CN" altLang="en-US" sz="1200" kern="1200" dirty="0" smtClean="0">
                        <a:solidFill>
                          <a:schemeClr val="dk1"/>
                        </a:solidFill>
                        <a:latin typeface="+mn-ea"/>
                        <a:ea typeface="+mn-ea"/>
                        <a:cs typeface="+mn-cs"/>
                      </a:endParaRPr>
                    </a:p>
                  </a:txBody>
                  <a:tcPr anchor="ctr"/>
                </a:tc>
              </a:tr>
              <a:tr h="357190">
                <a:tc>
                  <a:txBody>
                    <a:bodyPr/>
                    <a:lstStyle/>
                    <a:p>
                      <a:pPr marL="0" algn="ctr" defTabSz="914400" rtl="0" eaLnBrk="1" latinLnBrk="0" hangingPunct="1"/>
                      <a:r>
                        <a:rPr lang="en-US" altLang="zh-CN" sz="1200" b="0" kern="1200" dirty="0" smtClean="0">
                          <a:solidFill>
                            <a:schemeClr val="dk1"/>
                          </a:solidFill>
                          <a:latin typeface="+mn-ea"/>
                          <a:ea typeface="+mn-ea"/>
                          <a:cs typeface="+mn-cs"/>
                        </a:rPr>
                        <a:t>8152</a:t>
                      </a:r>
                      <a:endParaRPr lang="zh-CN" altLang="en-US" sz="1200" b="0" kern="1200" dirty="0" smtClean="0">
                        <a:solidFill>
                          <a:schemeClr val="dk1"/>
                        </a:solidFill>
                        <a:latin typeface="+mn-ea"/>
                        <a:ea typeface="+mn-ea"/>
                        <a:cs typeface="+mn-cs"/>
                      </a:endParaRPr>
                    </a:p>
                  </a:txBody>
                  <a:tcPr anchor="ctr"/>
                </a:tc>
                <a:tc>
                  <a:txBody>
                    <a:bodyPr/>
                    <a:lstStyle/>
                    <a:p>
                      <a:pPr marL="0" algn="ctr" defTabSz="914400" rtl="0" eaLnBrk="1" latinLnBrk="0" hangingPunct="1"/>
                      <a:r>
                        <a:rPr lang="en-US" sz="1200" kern="1200" dirty="0" smtClean="0">
                          <a:solidFill>
                            <a:schemeClr val="dk1"/>
                          </a:solidFill>
                          <a:latin typeface="+mn-lt"/>
                          <a:ea typeface="+mn-ea"/>
                          <a:cs typeface="+mn-cs"/>
                        </a:rPr>
                        <a:t>15-17</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16-18</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8.0-12.0</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35-50</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dk1"/>
                          </a:solidFill>
                          <a:latin typeface="+mn-lt"/>
                          <a:ea typeface="+mn-ea"/>
                          <a:cs typeface="+mn-cs"/>
                        </a:rPr>
                        <a:t>≥</a:t>
                      </a:r>
                      <a:r>
                        <a:rPr lang="en-US" sz="1200" kern="1200" dirty="0" smtClean="0">
                          <a:solidFill>
                            <a:schemeClr val="dk1"/>
                          </a:solidFill>
                          <a:latin typeface="+mn-lt"/>
                          <a:ea typeface="+mn-ea"/>
                          <a:cs typeface="+mn-cs"/>
                        </a:rPr>
                        <a:t>7</a:t>
                      </a:r>
                      <a:endParaRPr lang="zh-CN" altLang="en-US" sz="12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dk1"/>
                          </a:solidFill>
                          <a:latin typeface="+mn-lt"/>
                          <a:ea typeface="+mn-ea"/>
                          <a:cs typeface="+mn-cs"/>
                        </a:rPr>
                        <a:t>≥</a:t>
                      </a:r>
                      <a:r>
                        <a:rPr lang="en-US" sz="1200" kern="1200" dirty="0" smtClean="0">
                          <a:solidFill>
                            <a:schemeClr val="dk1"/>
                          </a:solidFill>
                          <a:latin typeface="+mn-lt"/>
                          <a:ea typeface="+mn-ea"/>
                          <a:cs typeface="+mn-cs"/>
                        </a:rPr>
                        <a:t>1000</a:t>
                      </a:r>
                      <a:endParaRPr lang="zh-CN" altLang="en-US" sz="1200" dirty="0" smtClean="0"/>
                    </a:p>
                  </a:txBody>
                  <a:tcPr anchor="ctr"/>
                </a:tc>
                <a:tc>
                  <a:txBody>
                    <a:bodyPr/>
                    <a:lstStyle/>
                    <a:p>
                      <a:pPr marL="0" algn="ctr" defTabSz="914400" rtl="0" eaLnBrk="1" latinLnBrk="0" hangingPunct="1"/>
                      <a:r>
                        <a:rPr lang="en-US" altLang="zh-CN" sz="1200" kern="1200" dirty="0" smtClean="0">
                          <a:solidFill>
                            <a:schemeClr val="dk1"/>
                          </a:solidFill>
                          <a:latin typeface="+mn-ea"/>
                          <a:ea typeface="+mn-ea"/>
                          <a:cs typeface="+mn-cs"/>
                        </a:rPr>
                        <a:t>1000-1400</a:t>
                      </a:r>
                      <a:endParaRPr lang="zh-CN" altLang="en-US" sz="1200" kern="1200" dirty="0" smtClean="0">
                        <a:solidFill>
                          <a:schemeClr val="dk1"/>
                        </a:solidFill>
                        <a:latin typeface="+mn-ea"/>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dk1"/>
                          </a:solidFill>
                          <a:latin typeface="+mn-lt"/>
                          <a:ea typeface="+mn-ea"/>
                          <a:cs typeface="+mn-cs"/>
                        </a:rPr>
                        <a:t>≤</a:t>
                      </a:r>
                      <a:r>
                        <a:rPr lang="en-US" sz="1200" kern="1200" dirty="0" smtClean="0">
                          <a:solidFill>
                            <a:schemeClr val="dk1"/>
                          </a:solidFill>
                          <a:latin typeface="+mn-lt"/>
                          <a:ea typeface="+mn-ea"/>
                          <a:cs typeface="+mn-cs"/>
                        </a:rPr>
                        <a:t>0.15</a:t>
                      </a:r>
                      <a:endParaRPr lang="zh-CN" altLang="en-US" sz="1200" kern="1200" dirty="0" smtClean="0">
                        <a:solidFill>
                          <a:schemeClr val="dk1"/>
                        </a:solidFill>
                        <a:latin typeface="+mn-ea"/>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dk1"/>
                          </a:solidFill>
                          <a:latin typeface="+mn-lt"/>
                          <a:ea typeface="+mn-ea"/>
                          <a:cs typeface="+mn-cs"/>
                        </a:rPr>
                        <a:t>≤</a:t>
                      </a:r>
                      <a:r>
                        <a:rPr lang="en-US" sz="1200" kern="1200" dirty="0" smtClean="0">
                          <a:solidFill>
                            <a:schemeClr val="dk1"/>
                          </a:solidFill>
                          <a:latin typeface="+mn-lt"/>
                          <a:ea typeface="+mn-ea"/>
                          <a:cs typeface="+mn-cs"/>
                        </a:rPr>
                        <a:t>0.7</a:t>
                      </a:r>
                      <a:endParaRPr lang="zh-CN" altLang="en-US" sz="1200" kern="1200" dirty="0" smtClean="0">
                        <a:solidFill>
                          <a:schemeClr val="dk1"/>
                        </a:solidFill>
                        <a:latin typeface="+mn-ea"/>
                        <a:ea typeface="+mn-ea"/>
                        <a:cs typeface="+mn-cs"/>
                      </a:endParaRPr>
                    </a:p>
                  </a:txBody>
                  <a:tcPr anchor="ctr"/>
                </a:tc>
              </a:tr>
              <a:tr h="336343">
                <a:tc>
                  <a:txBody>
                    <a:bodyPr/>
                    <a:lstStyle/>
                    <a:p>
                      <a:pPr marL="0" algn="ctr" defTabSz="914400" rtl="0" eaLnBrk="1" latinLnBrk="0" hangingPunct="1"/>
                      <a:r>
                        <a:rPr lang="en-US" altLang="zh-CN" sz="1200" b="0" kern="1200" dirty="0" smtClean="0">
                          <a:solidFill>
                            <a:schemeClr val="dk1"/>
                          </a:solidFill>
                          <a:latin typeface="+mn-ea"/>
                          <a:ea typeface="+mn-ea"/>
                          <a:cs typeface="+mn-cs"/>
                        </a:rPr>
                        <a:t>8161</a:t>
                      </a:r>
                      <a:endParaRPr lang="zh-CN" altLang="en-US" sz="1200" b="0" kern="1200" dirty="0" smtClean="0">
                        <a:solidFill>
                          <a:schemeClr val="dk1"/>
                        </a:solidFill>
                        <a:latin typeface="+mn-ea"/>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14-16</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49-51</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8.0-12.0</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28-38</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dk1"/>
                          </a:solidFill>
                          <a:latin typeface="+mn-lt"/>
                          <a:ea typeface="+mn-ea"/>
                          <a:cs typeface="+mn-cs"/>
                        </a:rPr>
                        <a:t>≥</a:t>
                      </a:r>
                      <a:r>
                        <a:rPr lang="en-US" altLang="zh-CN" sz="1200" kern="1200" dirty="0" smtClean="0">
                          <a:solidFill>
                            <a:schemeClr val="dk1"/>
                          </a:solidFill>
                          <a:latin typeface="+mn-lt"/>
                          <a:ea typeface="+mn-ea"/>
                          <a:cs typeface="+mn-cs"/>
                        </a:rPr>
                        <a:t>4</a:t>
                      </a:r>
                      <a:endParaRPr lang="zh-CN" altLang="en-US" sz="1200" dirty="0" smtClean="0"/>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dk1"/>
                          </a:solidFill>
                          <a:latin typeface="+mn-lt"/>
                          <a:ea typeface="+mn-ea"/>
                          <a:cs typeface="+mn-cs"/>
                        </a:rPr>
                        <a:t>≤</a:t>
                      </a:r>
                      <a:r>
                        <a:rPr lang="en-US" sz="1200" kern="1200" dirty="0" smtClean="0">
                          <a:solidFill>
                            <a:schemeClr val="dk1"/>
                          </a:solidFill>
                          <a:latin typeface="+mn-lt"/>
                          <a:ea typeface="+mn-ea"/>
                          <a:cs typeface="+mn-cs"/>
                        </a:rPr>
                        <a:t>0.15</a:t>
                      </a:r>
                      <a:endParaRPr lang="zh-CN" altLang="en-US" sz="1200" kern="1200" dirty="0" smtClean="0">
                        <a:solidFill>
                          <a:schemeClr val="dk1"/>
                        </a:solidFill>
                        <a:latin typeface="+mn-ea"/>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dk1"/>
                          </a:solidFill>
                          <a:latin typeface="+mn-lt"/>
                          <a:ea typeface="+mn-ea"/>
                          <a:cs typeface="+mn-cs"/>
                        </a:rPr>
                        <a:t>≤</a:t>
                      </a:r>
                      <a:r>
                        <a:rPr lang="en-US" sz="1200" kern="1200" dirty="0" smtClean="0">
                          <a:solidFill>
                            <a:schemeClr val="dk1"/>
                          </a:solidFill>
                          <a:latin typeface="+mn-lt"/>
                          <a:ea typeface="+mn-ea"/>
                          <a:cs typeface="+mn-cs"/>
                        </a:rPr>
                        <a:t>0.7</a:t>
                      </a:r>
                      <a:endParaRPr lang="zh-CN" altLang="en-US" sz="1200" kern="1200" dirty="0" smtClean="0">
                        <a:solidFill>
                          <a:schemeClr val="dk1"/>
                        </a:solidFill>
                        <a:latin typeface="+mn-ea"/>
                        <a:ea typeface="+mn-ea"/>
                        <a:cs typeface="+mn-cs"/>
                      </a:endParaRPr>
                    </a:p>
                  </a:txBody>
                  <a:tcPr anchor="ctr"/>
                </a:tc>
              </a:tr>
              <a:tr h="357190">
                <a:tc>
                  <a:txBody>
                    <a:bodyPr/>
                    <a:lstStyle/>
                    <a:p>
                      <a:pPr marL="0" algn="ctr" defTabSz="914400" rtl="0" eaLnBrk="1" latinLnBrk="0" hangingPunct="1"/>
                      <a:r>
                        <a:rPr lang="en-US" altLang="zh-CN" sz="1200" b="0" kern="1200" dirty="0" smtClean="0">
                          <a:solidFill>
                            <a:schemeClr val="dk1"/>
                          </a:solidFill>
                          <a:latin typeface="+mn-ea"/>
                          <a:ea typeface="+mn-ea"/>
                          <a:cs typeface="+mn-cs"/>
                        </a:rPr>
                        <a:t>8291</a:t>
                      </a:r>
                      <a:endParaRPr lang="zh-CN" altLang="en-US" sz="1200" b="0" kern="1200" dirty="0" smtClean="0">
                        <a:solidFill>
                          <a:schemeClr val="dk1"/>
                        </a:solidFill>
                        <a:latin typeface="+mn-ea"/>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28-30</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0</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8.0-12.0</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60-75</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dk1"/>
                          </a:solidFill>
                          <a:latin typeface="+mn-lt"/>
                          <a:ea typeface="+mn-ea"/>
                          <a:cs typeface="+mn-cs"/>
                        </a:rPr>
                        <a:t>≥</a:t>
                      </a:r>
                      <a:r>
                        <a:rPr lang="en-US" altLang="zh-CN" sz="1200" kern="1200" dirty="0" smtClean="0">
                          <a:solidFill>
                            <a:schemeClr val="dk1"/>
                          </a:solidFill>
                          <a:latin typeface="+mn-lt"/>
                          <a:ea typeface="+mn-ea"/>
                          <a:cs typeface="+mn-cs"/>
                        </a:rPr>
                        <a:t>12</a:t>
                      </a:r>
                      <a:endParaRPr lang="zh-CN" altLang="en-US" sz="12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dk1"/>
                          </a:solidFill>
                          <a:latin typeface="+mn-lt"/>
                          <a:ea typeface="+mn-ea"/>
                          <a:cs typeface="+mn-cs"/>
                        </a:rPr>
                        <a:t>≥</a:t>
                      </a:r>
                      <a:r>
                        <a:rPr lang="en-US" altLang="zh-CN" sz="1200" kern="1200" dirty="0" smtClean="0">
                          <a:solidFill>
                            <a:schemeClr val="dk1"/>
                          </a:solidFill>
                          <a:latin typeface="+mn-lt"/>
                          <a:ea typeface="+mn-ea"/>
                          <a:cs typeface="+mn-cs"/>
                        </a:rPr>
                        <a:t>800</a:t>
                      </a:r>
                      <a:endParaRPr lang="zh-CN" altLang="en-US" sz="1200" dirty="0" smtClean="0"/>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300-500</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dk1"/>
                          </a:solidFill>
                          <a:latin typeface="+mn-lt"/>
                          <a:ea typeface="+mn-ea"/>
                          <a:cs typeface="+mn-cs"/>
                        </a:rPr>
                        <a:t>≤</a:t>
                      </a:r>
                      <a:r>
                        <a:rPr lang="en-US" sz="1200" kern="1200" dirty="0" smtClean="0">
                          <a:solidFill>
                            <a:schemeClr val="dk1"/>
                          </a:solidFill>
                          <a:latin typeface="+mn-lt"/>
                          <a:ea typeface="+mn-ea"/>
                          <a:cs typeface="+mn-cs"/>
                        </a:rPr>
                        <a:t>0.15</a:t>
                      </a:r>
                      <a:endParaRPr lang="zh-CN" altLang="en-US" sz="1200" kern="1200" dirty="0" smtClean="0">
                        <a:solidFill>
                          <a:schemeClr val="dk1"/>
                        </a:solidFill>
                        <a:latin typeface="+mn-ea"/>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dk1"/>
                          </a:solidFill>
                          <a:latin typeface="+mn-lt"/>
                          <a:ea typeface="+mn-ea"/>
                          <a:cs typeface="+mn-cs"/>
                        </a:rPr>
                        <a:t>≤</a:t>
                      </a:r>
                      <a:r>
                        <a:rPr lang="en-US" sz="1200" kern="1200" dirty="0" smtClean="0">
                          <a:solidFill>
                            <a:schemeClr val="dk1"/>
                          </a:solidFill>
                          <a:latin typeface="+mn-lt"/>
                          <a:ea typeface="+mn-ea"/>
                          <a:cs typeface="+mn-cs"/>
                        </a:rPr>
                        <a:t>0.7</a:t>
                      </a:r>
                      <a:endParaRPr lang="zh-CN" altLang="en-US" sz="1200" kern="1200" dirty="0" smtClean="0">
                        <a:solidFill>
                          <a:schemeClr val="dk1"/>
                        </a:solidFill>
                        <a:latin typeface="+mn-ea"/>
                        <a:ea typeface="+mn-ea"/>
                        <a:cs typeface="+mn-cs"/>
                      </a:endParaRPr>
                    </a:p>
                  </a:txBody>
                  <a:tcPr anchor="ctr"/>
                </a:tc>
              </a:tr>
            </a:tbl>
          </a:graphicData>
        </a:graphic>
      </p:graphicFrame>
      <p:sp>
        <p:nvSpPr>
          <p:cNvPr id="14" name="TextBox 13"/>
          <p:cNvSpPr txBox="1"/>
          <p:nvPr/>
        </p:nvSpPr>
        <p:spPr>
          <a:xfrm>
            <a:off x="285720" y="4786322"/>
            <a:ext cx="7286676" cy="923330"/>
          </a:xfrm>
          <a:prstGeom prst="rect">
            <a:avLst/>
          </a:prstGeom>
          <a:noFill/>
        </p:spPr>
        <p:txBody>
          <a:bodyPr wrap="square" rtlCol="0">
            <a:spAutoFit/>
          </a:bodyPr>
          <a:lstStyle/>
          <a:p>
            <a:r>
              <a:rPr lang="zh-CN" altLang="en-US" sz="1200" b="1" dirty="0" smtClean="0"/>
              <a:t>注释：</a:t>
            </a:r>
            <a:endParaRPr lang="zh-CN" altLang="en-US" sz="1200" dirty="0" smtClean="0"/>
          </a:p>
          <a:p>
            <a:pPr lvl="0"/>
            <a:r>
              <a:rPr lang="zh-CN" altLang="en-US" sz="1200" dirty="0" smtClean="0"/>
              <a:t>（</a:t>
            </a:r>
            <a:r>
              <a:rPr lang="en-US" sz="1200" dirty="0" smtClean="0"/>
              <a:t>1</a:t>
            </a:r>
            <a:r>
              <a:rPr lang="zh-CN" altLang="en-US" sz="1200" dirty="0" smtClean="0"/>
              <a:t>）检测条件：</a:t>
            </a:r>
            <a:r>
              <a:rPr lang="en-US" sz="1200" dirty="0" smtClean="0"/>
              <a:t>200</a:t>
            </a:r>
            <a:r>
              <a:rPr lang="zh-CN" altLang="en-US" sz="1200" dirty="0" smtClean="0"/>
              <a:t>℃</a:t>
            </a:r>
            <a:r>
              <a:rPr lang="en-US" sz="1200" dirty="0" smtClean="0"/>
              <a:t>/5KG;</a:t>
            </a:r>
            <a:endParaRPr lang="zh-CN" altLang="en-US" sz="1200" dirty="0" smtClean="0"/>
          </a:p>
          <a:p>
            <a:r>
              <a:rPr lang="zh-CN" altLang="en-US" sz="1200" dirty="0" smtClean="0"/>
              <a:t>（</a:t>
            </a:r>
            <a:r>
              <a:rPr lang="en-US" sz="1200" dirty="0" smtClean="0"/>
              <a:t>2</a:t>
            </a:r>
            <a:r>
              <a:rPr lang="zh-CN" altLang="en-US" sz="1200" dirty="0" smtClean="0"/>
              <a:t>）检测条件：</a:t>
            </a:r>
            <a:r>
              <a:rPr lang="en-US" sz="1200" dirty="0" smtClean="0"/>
              <a:t>25</a:t>
            </a:r>
            <a:r>
              <a:rPr lang="zh-CN" altLang="en-US" sz="1200" dirty="0" smtClean="0"/>
              <a:t>℃，</a:t>
            </a:r>
            <a:r>
              <a:rPr lang="en-US" sz="1200" dirty="0" smtClean="0"/>
              <a:t>25wt%</a:t>
            </a:r>
            <a:r>
              <a:rPr lang="zh-CN" altLang="en-US" sz="1200" dirty="0" smtClean="0"/>
              <a:t>甲苯溶液中；</a:t>
            </a:r>
          </a:p>
          <a:p>
            <a:endParaRPr lang="zh-CN" altLang="en-US" dirty="0"/>
          </a:p>
        </p:txBody>
      </p:sp>
      <p:pic>
        <p:nvPicPr>
          <p:cNvPr id="11" name="图片 10" descr="7.jpg"/>
          <p:cNvPicPr>
            <a:picLocks noChangeAspect="1"/>
          </p:cNvPicPr>
          <p:nvPr/>
        </p:nvPicPr>
        <p:blipFill>
          <a:blip r:embed="rId3" cstate="print"/>
          <a:stretch>
            <a:fillRect/>
          </a:stretch>
        </p:blipFill>
        <p:spPr>
          <a:xfrm>
            <a:off x="428596" y="5464960"/>
            <a:ext cx="2143140" cy="1285884"/>
          </a:xfrm>
          <a:prstGeom prst="rect">
            <a:avLst/>
          </a:prstGeom>
        </p:spPr>
      </p:pic>
      <p:pic>
        <p:nvPicPr>
          <p:cNvPr id="13" name="图片 12" descr="527111790_606727984.jpg"/>
          <p:cNvPicPr>
            <a:picLocks noChangeAspect="1"/>
          </p:cNvPicPr>
          <p:nvPr/>
        </p:nvPicPr>
        <p:blipFill>
          <a:blip r:embed="rId4" cstate="print"/>
          <a:stretch>
            <a:fillRect/>
          </a:stretch>
        </p:blipFill>
        <p:spPr>
          <a:xfrm>
            <a:off x="3428992" y="5500702"/>
            <a:ext cx="2428892" cy="1228824"/>
          </a:xfrm>
          <a:prstGeom prst="rect">
            <a:avLst/>
          </a:prstGeom>
        </p:spPr>
      </p:pic>
      <p:pic>
        <p:nvPicPr>
          <p:cNvPr id="15" name="图片 14" descr="20160219235212941.jpg"/>
          <p:cNvPicPr>
            <a:picLocks noChangeAspect="1"/>
          </p:cNvPicPr>
          <p:nvPr/>
        </p:nvPicPr>
        <p:blipFill>
          <a:blip r:embed="rId5"/>
          <a:stretch>
            <a:fillRect/>
          </a:stretch>
        </p:blipFill>
        <p:spPr>
          <a:xfrm>
            <a:off x="6500826" y="5572140"/>
            <a:ext cx="2143140" cy="114300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行知副本.jpg"/>
          <p:cNvPicPr>
            <a:picLocks noChangeAspect="1"/>
          </p:cNvPicPr>
          <p:nvPr/>
        </p:nvPicPr>
        <p:blipFill>
          <a:blip r:embed="rId2" cstate="print"/>
          <a:stretch>
            <a:fillRect/>
          </a:stretch>
        </p:blipFill>
        <p:spPr>
          <a:xfrm>
            <a:off x="7500958" y="214290"/>
            <a:ext cx="1500198" cy="1337331"/>
          </a:xfrm>
          <a:prstGeom prst="rect">
            <a:avLst/>
          </a:prstGeom>
        </p:spPr>
      </p:pic>
      <p:sp>
        <p:nvSpPr>
          <p:cNvPr id="5" name="TextBox 4"/>
          <p:cNvSpPr txBox="1"/>
          <p:nvPr/>
        </p:nvSpPr>
        <p:spPr>
          <a:xfrm>
            <a:off x="428596" y="2071678"/>
            <a:ext cx="6929486" cy="584775"/>
          </a:xfrm>
          <a:prstGeom prst="rect">
            <a:avLst/>
          </a:prstGeom>
          <a:noFill/>
        </p:spPr>
        <p:txBody>
          <a:bodyPr wrap="square" rtlCol="0">
            <a:spAutoFit/>
          </a:bodyPr>
          <a:lstStyle/>
          <a:p>
            <a:r>
              <a:rPr lang="zh-CN" altLang="en-US" sz="3200" dirty="0" smtClean="0"/>
              <a:t>   </a:t>
            </a:r>
            <a:endParaRPr lang="zh-CN" altLang="en-US" dirty="0"/>
          </a:p>
        </p:txBody>
      </p:sp>
      <p:sp>
        <p:nvSpPr>
          <p:cNvPr id="12" name="页脚占位符 4"/>
          <p:cNvSpPr>
            <a:spLocks noGrp="1"/>
          </p:cNvSpPr>
          <p:nvPr>
            <p:ph type="ftr" sz="quarter" idx="11"/>
          </p:nvPr>
        </p:nvSpPr>
        <p:spPr>
          <a:xfrm>
            <a:off x="6248400" y="6215082"/>
            <a:ext cx="2895600" cy="381000"/>
          </a:xfrm>
          <a:noFill/>
        </p:spPr>
        <p:txBody>
          <a:bodyPr/>
          <a:lstStyle/>
          <a:p>
            <a:r>
              <a:rPr lang="zh-CN" altLang="en-US" sz="1400" b="1" dirty="0" smtClean="0">
                <a:solidFill>
                  <a:srgbClr val="92D050"/>
                </a:solidFill>
                <a:ea typeface="宋体" charset="-122"/>
              </a:rPr>
              <a:t>与客户共同成长</a:t>
            </a:r>
            <a:endParaRPr lang="en-US" altLang="zh-CN" sz="1400" b="1" dirty="0" smtClean="0">
              <a:solidFill>
                <a:srgbClr val="92D050"/>
              </a:solidFill>
              <a:ea typeface="宋体" charset="-122"/>
            </a:endParaRPr>
          </a:p>
        </p:txBody>
      </p:sp>
      <p:sp>
        <p:nvSpPr>
          <p:cNvPr id="9" name="TextBox 8"/>
          <p:cNvSpPr txBox="1"/>
          <p:nvPr/>
        </p:nvSpPr>
        <p:spPr>
          <a:xfrm>
            <a:off x="3071802" y="1071546"/>
            <a:ext cx="2928958" cy="400110"/>
          </a:xfrm>
          <a:prstGeom prst="rect">
            <a:avLst/>
          </a:prstGeom>
          <a:noFill/>
        </p:spPr>
        <p:txBody>
          <a:bodyPr wrap="square" rtlCol="0">
            <a:spAutoFit/>
          </a:bodyPr>
          <a:lstStyle/>
          <a:p>
            <a:pPr algn="ctr"/>
            <a:r>
              <a:rPr lang="en-US" altLang="zh-CN" sz="2000" dirty="0" smtClean="0"/>
              <a:t>SIS</a:t>
            </a:r>
            <a:r>
              <a:rPr lang="zh-CN" altLang="en-US" sz="2000" dirty="0" smtClean="0"/>
              <a:t>弹性体系列</a:t>
            </a:r>
            <a:endParaRPr lang="zh-CN" altLang="en-US" sz="2000" dirty="0"/>
          </a:p>
        </p:txBody>
      </p:sp>
      <p:graphicFrame>
        <p:nvGraphicFramePr>
          <p:cNvPr id="10" name="表格 9"/>
          <p:cNvGraphicFramePr>
            <a:graphicFrameLocks noGrp="1"/>
          </p:cNvGraphicFramePr>
          <p:nvPr/>
        </p:nvGraphicFramePr>
        <p:xfrm>
          <a:off x="428596" y="1928802"/>
          <a:ext cx="8072494" cy="3310669"/>
        </p:xfrm>
        <a:graphic>
          <a:graphicData uri="http://schemas.openxmlformats.org/drawingml/2006/table">
            <a:tbl>
              <a:tblPr firstRow="1" bandRow="1">
                <a:tableStyleId>{5C22544A-7EE6-4342-B048-85BDC9FD1C3A}</a:tableStyleId>
              </a:tblPr>
              <a:tblGrid>
                <a:gridCol w="785818"/>
                <a:gridCol w="1000132"/>
                <a:gridCol w="571504"/>
                <a:gridCol w="1143008"/>
                <a:gridCol w="928694"/>
                <a:gridCol w="1000132"/>
                <a:gridCol w="857256"/>
                <a:gridCol w="928694"/>
                <a:gridCol w="857256"/>
              </a:tblGrid>
              <a:tr h="448735">
                <a:tc rowSpan="2">
                  <a:txBody>
                    <a:bodyPr/>
                    <a:lstStyle/>
                    <a:p>
                      <a:pPr algn="ctr"/>
                      <a:r>
                        <a:rPr lang="zh-CN" altLang="en-US" sz="1100" dirty="0" smtClean="0"/>
                        <a:t>生产公司</a:t>
                      </a:r>
                      <a:endParaRPr lang="zh-CN" altLang="en-US" sz="1100" dirty="0"/>
                    </a:p>
                  </a:txBody>
                  <a:tcPr anchor="ctr"/>
                </a:tc>
                <a:tc rowSpan="2">
                  <a:txBody>
                    <a:bodyPr/>
                    <a:lstStyle/>
                    <a:p>
                      <a:pPr marL="0" algn="ctr" defTabSz="914400" rtl="0" eaLnBrk="1" latinLnBrk="0" hangingPunct="1"/>
                      <a:r>
                        <a:rPr lang="zh-CN" altLang="en-US" sz="1100" b="1" kern="1200" dirty="0" smtClean="0">
                          <a:solidFill>
                            <a:schemeClr val="lt1"/>
                          </a:solidFill>
                          <a:latin typeface="+mn-lt"/>
                          <a:ea typeface="+mn-ea"/>
                          <a:cs typeface="+mn-cs"/>
                        </a:rPr>
                        <a:t>产品牌号</a:t>
                      </a:r>
                    </a:p>
                  </a:txBody>
                  <a:tcPr anchor="ctr"/>
                </a:tc>
                <a:tc rowSpan="2">
                  <a:txBody>
                    <a:bodyPr/>
                    <a:lstStyle/>
                    <a:p>
                      <a:pPr marL="0" algn="ctr" defTabSz="914400" rtl="0" eaLnBrk="1" latinLnBrk="0" hangingPunct="1"/>
                      <a:r>
                        <a:rPr lang="zh-CN" altLang="en-US" sz="1100" b="1" kern="1200" dirty="0" smtClean="0">
                          <a:solidFill>
                            <a:schemeClr val="lt1"/>
                          </a:solidFill>
                          <a:latin typeface="+mn-lt"/>
                          <a:ea typeface="+mn-ea"/>
                          <a:cs typeface="+mn-cs"/>
                        </a:rPr>
                        <a:t>产品类型</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100" b="1" kern="1200" dirty="0" smtClean="0">
                          <a:solidFill>
                            <a:schemeClr val="lt1"/>
                          </a:solidFill>
                          <a:latin typeface="+mn-lt"/>
                          <a:ea typeface="+mn-ea"/>
                          <a:cs typeface="+mn-cs"/>
                        </a:rPr>
                        <a:t>苯乙烯含量</a:t>
                      </a:r>
                      <a:endParaRPr lang="en-US" altLang="zh-CN" sz="1100" b="1" kern="1200" dirty="0" smtClean="0">
                        <a:solidFill>
                          <a:schemeClr val="lt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100" b="1" kern="1200" dirty="0" smtClean="0">
                          <a:solidFill>
                            <a:schemeClr val="lt1"/>
                          </a:solidFill>
                          <a:latin typeface="+mn-lt"/>
                          <a:ea typeface="+mn-ea"/>
                          <a:cs typeface="+mn-cs"/>
                        </a:rPr>
                        <a:t>二嵌段含量</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100" b="1" kern="1200" dirty="0" smtClean="0">
                          <a:solidFill>
                            <a:schemeClr val="lt1"/>
                          </a:solidFill>
                          <a:latin typeface="+mn-lt"/>
                          <a:ea typeface="+mn-ea"/>
                          <a:cs typeface="+mn-cs"/>
                        </a:rPr>
                        <a:t>融熔指数（</a:t>
                      </a:r>
                      <a:r>
                        <a:rPr lang="en-US" altLang="zh-CN" sz="1100" b="1" kern="1200" dirty="0" smtClean="0">
                          <a:solidFill>
                            <a:schemeClr val="lt1"/>
                          </a:solidFill>
                          <a:latin typeface="+mn-lt"/>
                          <a:ea typeface="+mn-ea"/>
                          <a:cs typeface="+mn-cs"/>
                        </a:rPr>
                        <a:t>1</a:t>
                      </a:r>
                      <a:r>
                        <a:rPr lang="zh-CN" altLang="en-US" sz="1100" b="1" kern="1200" dirty="0" smtClean="0">
                          <a:solidFill>
                            <a:schemeClr val="lt1"/>
                          </a:solidFill>
                          <a:latin typeface="+mn-lt"/>
                          <a:ea typeface="+mn-ea"/>
                          <a:cs typeface="+mn-cs"/>
                        </a:rPr>
                        <a: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100" b="1" kern="1200" dirty="0" smtClean="0">
                          <a:solidFill>
                            <a:schemeClr val="lt1"/>
                          </a:solidFill>
                          <a:latin typeface="+mn-lt"/>
                          <a:ea typeface="+mn-ea"/>
                          <a:cs typeface="+mn-cs"/>
                        </a:rPr>
                        <a:t>邵氏硬度</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100" b="1" kern="1200" dirty="0" smtClean="0">
                          <a:solidFill>
                            <a:schemeClr val="lt1"/>
                          </a:solidFill>
                          <a:latin typeface="+mn-lt"/>
                          <a:ea typeface="+mn-ea"/>
                          <a:cs typeface="+mn-cs"/>
                        </a:rPr>
                        <a:t>拉伸强度</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100" b="1" kern="1200" dirty="0" smtClean="0">
                          <a:solidFill>
                            <a:schemeClr val="lt1"/>
                          </a:solidFill>
                          <a:latin typeface="+mn-lt"/>
                          <a:ea typeface="+mn-ea"/>
                          <a:cs typeface="+mn-cs"/>
                        </a:rPr>
                        <a:t>拉长率</a:t>
                      </a:r>
                    </a:p>
                  </a:txBody>
                  <a:tcPr anchor="ctr"/>
                </a:tc>
              </a:tr>
              <a:tr h="271234">
                <a:tc vMerge="1">
                  <a:txBody>
                    <a:bodyPr/>
                    <a:lstStyle/>
                    <a:p>
                      <a:endParaRPr lang="zh-CN" altLang="en-US" dirty="0"/>
                    </a:p>
                  </a:txBody>
                  <a:tcPr/>
                </a:tc>
                <a:tc vMerge="1">
                  <a:txBody>
                    <a:bodyPr/>
                    <a:lstStyle/>
                    <a:p>
                      <a:pPr algn="ctr"/>
                      <a:endParaRPr lang="zh-CN" altLang="en-US" sz="1400" b="0" dirty="0"/>
                    </a:p>
                  </a:txBody>
                  <a:tcPr/>
                </a:tc>
                <a:tc vMerge="1">
                  <a:txBody>
                    <a:bodyPr/>
                    <a:lstStyle/>
                    <a:p>
                      <a:pPr algn="ctr"/>
                      <a:endParaRPr lang="zh-CN" altLang="en-US" sz="1400" b="0" dirty="0"/>
                    </a:p>
                  </a:txBody>
                  <a:tcPr/>
                </a:tc>
                <a:tc>
                  <a:txBody>
                    <a:bodyPr/>
                    <a:lstStyle/>
                    <a:p>
                      <a:pPr algn="ctr"/>
                      <a:r>
                        <a:rPr lang="zh-CN" altLang="en-US" sz="1100" b="0" kern="1200" dirty="0" smtClean="0">
                          <a:solidFill>
                            <a:schemeClr val="dk1"/>
                          </a:solidFill>
                          <a:latin typeface="+mn-lt"/>
                          <a:ea typeface="+mn-ea"/>
                          <a:cs typeface="+mn-cs"/>
                        </a:rPr>
                        <a:t>苯乙烯</a:t>
                      </a:r>
                      <a:r>
                        <a:rPr lang="en-US" altLang="zh-CN" sz="1100" b="0" kern="1200" dirty="0" smtClean="0">
                          <a:solidFill>
                            <a:schemeClr val="dk1"/>
                          </a:solidFill>
                          <a:latin typeface="+mn-lt"/>
                          <a:ea typeface="+mn-ea"/>
                          <a:cs typeface="+mn-cs"/>
                        </a:rPr>
                        <a:t>/</a:t>
                      </a:r>
                      <a:r>
                        <a:rPr lang="zh-CN" altLang="en-US" sz="1100" b="0" kern="1200" dirty="0" smtClean="0">
                          <a:solidFill>
                            <a:schemeClr val="dk1"/>
                          </a:solidFill>
                          <a:latin typeface="+mn-lt"/>
                          <a:ea typeface="+mn-ea"/>
                          <a:cs typeface="+mn-cs"/>
                        </a:rPr>
                        <a:t>橡胶比</a:t>
                      </a:r>
                      <a:endParaRPr lang="zh-CN" altLang="en-US" sz="1100" b="0" dirty="0"/>
                    </a:p>
                  </a:txBody>
                  <a:tcPr anchor="ctr"/>
                </a:tc>
                <a:tc>
                  <a:txBody>
                    <a:bodyPr/>
                    <a:lstStyle/>
                    <a:p>
                      <a:pPr algn="ctr"/>
                      <a:r>
                        <a:rPr lang="en-US" sz="1100" b="0" kern="1200" dirty="0" smtClean="0">
                          <a:solidFill>
                            <a:schemeClr val="dk1"/>
                          </a:solidFill>
                          <a:latin typeface="+mn-lt"/>
                          <a:ea typeface="+mn-ea"/>
                          <a:cs typeface="+mn-cs"/>
                        </a:rPr>
                        <a:t>%</a:t>
                      </a:r>
                      <a:endParaRPr lang="zh-CN" altLang="en-US" sz="1100" b="0" dirty="0"/>
                    </a:p>
                  </a:txBody>
                  <a:tcPr anchor="ctr"/>
                </a:tc>
                <a:tc>
                  <a:txBody>
                    <a:bodyPr/>
                    <a:lstStyle/>
                    <a:p>
                      <a:pPr algn="ctr"/>
                      <a:r>
                        <a:rPr lang="en-US" sz="1100" b="0" kern="1200" dirty="0" smtClean="0">
                          <a:solidFill>
                            <a:schemeClr val="dk1"/>
                          </a:solidFill>
                          <a:latin typeface="+mn-lt"/>
                          <a:ea typeface="+mn-ea"/>
                          <a:cs typeface="+mn-cs"/>
                        </a:rPr>
                        <a:t>g/10min</a:t>
                      </a:r>
                      <a:endParaRPr lang="zh-CN" altLang="en-US" sz="1100" b="0" dirty="0"/>
                    </a:p>
                  </a:txBody>
                  <a:tcPr anchor="ctr"/>
                </a:tc>
                <a:tc>
                  <a:txBody>
                    <a:bodyPr/>
                    <a:lstStyle/>
                    <a:p>
                      <a:pPr algn="ctr"/>
                      <a:r>
                        <a:rPr lang="en-US" altLang="zh-CN" sz="1100" b="0" kern="1200" dirty="0" smtClean="0">
                          <a:solidFill>
                            <a:schemeClr val="dk1"/>
                          </a:solidFill>
                          <a:latin typeface="+mn-lt"/>
                          <a:ea typeface="+mn-ea"/>
                          <a:cs typeface="+mn-cs"/>
                        </a:rPr>
                        <a:t>10min</a:t>
                      </a:r>
                      <a:endParaRPr lang="zh-CN" altLang="en-US" sz="1100" b="0" dirty="0"/>
                    </a:p>
                  </a:txBody>
                  <a:tcPr anchor="ctr"/>
                </a:tc>
                <a:tc>
                  <a:txBody>
                    <a:bodyPr/>
                    <a:lstStyle/>
                    <a:p>
                      <a:pPr algn="ctr"/>
                      <a:r>
                        <a:rPr lang="en-US" sz="1100" b="0" kern="1200" dirty="0" err="1" smtClean="0">
                          <a:solidFill>
                            <a:schemeClr val="dk1"/>
                          </a:solidFill>
                          <a:latin typeface="+mn-lt"/>
                          <a:ea typeface="+mn-ea"/>
                          <a:cs typeface="+mn-cs"/>
                        </a:rPr>
                        <a:t>MPa</a:t>
                      </a:r>
                      <a:endParaRPr lang="zh-CN" altLang="en-US" sz="1100" b="0" dirty="0"/>
                    </a:p>
                  </a:txBody>
                  <a:tcPr anchor="ctr"/>
                </a:tc>
                <a:tc>
                  <a:txBody>
                    <a:bodyPr/>
                    <a:lstStyle/>
                    <a:p>
                      <a:pPr marL="0" algn="ctr" defTabSz="914400" rtl="0" eaLnBrk="1" latinLnBrk="0" hangingPunct="1"/>
                      <a:r>
                        <a:rPr lang="en-US" sz="1100" b="0" kern="1200" dirty="0" smtClean="0">
                          <a:solidFill>
                            <a:schemeClr val="dk1"/>
                          </a:solidFill>
                          <a:latin typeface="+mn-lt"/>
                          <a:ea typeface="+mn-ea"/>
                          <a:cs typeface="+mn-cs"/>
                        </a:rPr>
                        <a:t>psi1.2</a:t>
                      </a:r>
                      <a:endParaRPr lang="zh-CN" altLang="en-US" sz="1100" b="0" kern="1200" dirty="0" smtClean="0">
                        <a:solidFill>
                          <a:schemeClr val="dk1"/>
                        </a:solidFill>
                        <a:latin typeface="+mn-lt"/>
                        <a:ea typeface="+mn-ea"/>
                        <a:cs typeface="+mn-cs"/>
                      </a:endParaRPr>
                    </a:p>
                  </a:txBody>
                  <a:tcPr anchor="ctr"/>
                </a:tc>
              </a:tr>
              <a:tr h="287189">
                <a:tc>
                  <a:txBody>
                    <a:bodyPr/>
                    <a:lstStyle/>
                    <a:p>
                      <a:pPr marL="0" algn="ctr" defTabSz="914400" rtl="0" eaLnBrk="1" latinLnBrk="0" hangingPunct="1"/>
                      <a:r>
                        <a:rPr lang="en-US" sz="1200" kern="1200" dirty="0" err="1" smtClean="0">
                          <a:solidFill>
                            <a:schemeClr val="dk1"/>
                          </a:solidFill>
                          <a:latin typeface="+mn-lt"/>
                          <a:ea typeface="+mn-ea"/>
                          <a:cs typeface="+mn-cs"/>
                        </a:rPr>
                        <a:t>Dexco</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sz="1200" kern="1200" dirty="0" smtClean="0">
                          <a:solidFill>
                            <a:schemeClr val="dk1"/>
                          </a:solidFill>
                          <a:latin typeface="+mn-lt"/>
                          <a:ea typeface="+mn-ea"/>
                          <a:cs typeface="+mn-cs"/>
                        </a:rPr>
                        <a:t>Vector 4111</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sz="1200" kern="1200" dirty="0" smtClean="0">
                          <a:solidFill>
                            <a:schemeClr val="dk1"/>
                          </a:solidFill>
                          <a:latin typeface="+mn-lt"/>
                          <a:ea typeface="+mn-ea"/>
                          <a:cs typeface="+mn-cs"/>
                        </a:rPr>
                        <a:t>SIS</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18/82</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0</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11</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39</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4000</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1200</a:t>
                      </a:r>
                      <a:endParaRPr lang="zh-CN" altLang="en-US" sz="1200" kern="1200" dirty="0" smtClean="0">
                        <a:solidFill>
                          <a:schemeClr val="dk1"/>
                        </a:solidFill>
                        <a:latin typeface="+mn-lt"/>
                        <a:ea typeface="+mn-ea"/>
                        <a:cs typeface="+mn-cs"/>
                      </a:endParaRPr>
                    </a:p>
                  </a:txBody>
                  <a:tcPr anchor="ctr"/>
                </a:tc>
              </a:tr>
              <a:tr h="2991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dk1"/>
                          </a:solidFill>
                          <a:latin typeface="+mn-lt"/>
                          <a:ea typeface="+mn-ea"/>
                          <a:cs typeface="+mn-cs"/>
                        </a:rPr>
                        <a:t>Dexco</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Vector 4113</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SIS</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15/85</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18</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10</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32</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2900</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1300</a:t>
                      </a:r>
                      <a:endParaRPr lang="zh-CN" altLang="en-US" sz="1200" kern="1200" dirty="0" smtClean="0">
                        <a:solidFill>
                          <a:schemeClr val="dk1"/>
                        </a:solidFill>
                        <a:latin typeface="+mn-lt"/>
                        <a:ea typeface="+mn-ea"/>
                        <a:cs typeface="+mn-cs"/>
                      </a:endParaRPr>
                    </a:p>
                  </a:txBody>
                  <a:tcPr anchor="ctr"/>
                </a:tc>
              </a:tr>
              <a:tr h="28718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dk1"/>
                          </a:solidFill>
                          <a:latin typeface="+mn-lt"/>
                          <a:ea typeface="+mn-ea"/>
                          <a:cs typeface="+mn-cs"/>
                        </a:rPr>
                        <a:t>Dexco</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Vector 4114</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SIS</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15/85</a:t>
                      </a:r>
                      <a:endParaRPr lang="zh-CN" altLang="en-US" sz="1200" kern="1200" dirty="0" smtClean="0">
                        <a:solidFill>
                          <a:schemeClr val="dk1"/>
                        </a:solidFill>
                        <a:latin typeface="+mn-lt"/>
                        <a:ea typeface="+mn-ea"/>
                        <a:cs typeface="+mn-cs"/>
                      </a:endParaRPr>
                    </a:p>
                  </a:txBody>
                  <a:tcPr/>
                </a:tc>
                <a:tc>
                  <a:txBody>
                    <a:bodyPr/>
                    <a:lstStyle/>
                    <a:p>
                      <a:pPr marL="0" algn="ctr" defTabSz="914400" rtl="0" eaLnBrk="1" latinLnBrk="0" hangingPunct="1"/>
                      <a:r>
                        <a:rPr lang="en-US" altLang="zh-CN" sz="1200" kern="1200" dirty="0" smtClean="0">
                          <a:solidFill>
                            <a:schemeClr val="dk1"/>
                          </a:solidFill>
                          <a:latin typeface="+mn-lt"/>
                          <a:ea typeface="+mn-ea"/>
                          <a:cs typeface="+mn-cs"/>
                        </a:rPr>
                        <a:t>42</a:t>
                      </a:r>
                      <a:endParaRPr lang="zh-CN" altLang="en-US" sz="1200" kern="1200" dirty="0" smtClean="0">
                        <a:solidFill>
                          <a:schemeClr val="dk1"/>
                        </a:solidFill>
                        <a:latin typeface="+mn-lt"/>
                        <a:ea typeface="+mn-ea"/>
                        <a:cs typeface="+mn-cs"/>
                      </a:endParaRPr>
                    </a:p>
                  </a:txBody>
                  <a:tcPr/>
                </a:tc>
                <a:tc>
                  <a:txBody>
                    <a:bodyPr/>
                    <a:lstStyle/>
                    <a:p>
                      <a:pPr marL="0" algn="ctr" defTabSz="914400" rtl="0" eaLnBrk="1" latinLnBrk="0" hangingPunct="1"/>
                      <a:r>
                        <a:rPr lang="en-US" altLang="zh-CN" sz="1200" kern="1200" dirty="0" smtClean="0">
                          <a:solidFill>
                            <a:schemeClr val="dk1"/>
                          </a:solidFill>
                          <a:latin typeface="+mn-lt"/>
                          <a:ea typeface="+mn-ea"/>
                          <a:cs typeface="+mn-cs"/>
                        </a:rPr>
                        <a:t>24</a:t>
                      </a:r>
                      <a:endParaRPr lang="zh-CN" altLang="en-US" sz="1200" kern="1200" dirty="0" smtClean="0">
                        <a:solidFill>
                          <a:schemeClr val="dk1"/>
                        </a:solidFill>
                        <a:latin typeface="+mn-lt"/>
                        <a:ea typeface="+mn-ea"/>
                        <a:cs typeface="+mn-cs"/>
                      </a:endParaRPr>
                    </a:p>
                  </a:txBody>
                  <a:tcPr/>
                </a:tc>
                <a:tc>
                  <a:txBody>
                    <a:bodyPr/>
                    <a:lstStyle/>
                    <a:p>
                      <a:pPr marL="0" algn="ctr" defTabSz="914400" rtl="0" eaLnBrk="1" latinLnBrk="0" hangingPunct="1"/>
                      <a:r>
                        <a:rPr lang="en-US" altLang="zh-CN" sz="1200" kern="1200" dirty="0" smtClean="0">
                          <a:solidFill>
                            <a:schemeClr val="dk1"/>
                          </a:solidFill>
                          <a:latin typeface="+mn-lt"/>
                          <a:ea typeface="+mn-ea"/>
                          <a:cs typeface="+mn-cs"/>
                        </a:rPr>
                        <a:t>24</a:t>
                      </a:r>
                      <a:endParaRPr lang="zh-CN" altLang="en-US" sz="1200" kern="120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1700</a:t>
                      </a:r>
                      <a:endParaRPr lang="zh-CN" altLang="en-US" sz="1200" kern="1200" dirty="0" smtClean="0">
                        <a:solidFill>
                          <a:schemeClr val="dk1"/>
                        </a:solidFill>
                        <a:latin typeface="+mn-lt"/>
                        <a:ea typeface="+mn-ea"/>
                        <a:cs typeface="+mn-cs"/>
                      </a:endParaRPr>
                    </a:p>
                  </a:txBody>
                  <a:tcPr/>
                </a:tc>
                <a:tc>
                  <a:txBody>
                    <a:bodyPr/>
                    <a:lstStyle/>
                    <a:p>
                      <a:pPr marL="0" algn="ctr" defTabSz="914400" rtl="0" eaLnBrk="1" latinLnBrk="0" hangingPunct="1"/>
                      <a:r>
                        <a:rPr lang="en-US" altLang="zh-CN" sz="1200" kern="1200" dirty="0" smtClean="0">
                          <a:solidFill>
                            <a:schemeClr val="dk1"/>
                          </a:solidFill>
                          <a:latin typeface="+mn-lt"/>
                          <a:ea typeface="+mn-ea"/>
                          <a:cs typeface="+mn-cs"/>
                        </a:rPr>
                        <a:t>1500</a:t>
                      </a:r>
                      <a:endParaRPr lang="zh-CN" altLang="en-US" sz="1200" kern="1200" dirty="0" smtClean="0">
                        <a:solidFill>
                          <a:schemeClr val="dk1"/>
                        </a:solidFill>
                        <a:latin typeface="+mn-lt"/>
                        <a:ea typeface="+mn-ea"/>
                        <a:cs typeface="+mn-cs"/>
                      </a:endParaRPr>
                    </a:p>
                  </a:txBody>
                  <a:tcPr/>
                </a:tc>
              </a:tr>
              <a:tr h="3510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dk1"/>
                          </a:solidFill>
                          <a:latin typeface="+mn-lt"/>
                          <a:ea typeface="+mn-ea"/>
                          <a:cs typeface="+mn-cs"/>
                        </a:rPr>
                        <a:t>Dexco</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Vector 4211</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SIS</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29/71</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0</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13</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60</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3800</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900</a:t>
                      </a:r>
                      <a:endParaRPr lang="zh-CN" altLang="en-US" sz="1200" kern="1200" dirty="0" smtClean="0">
                        <a:solidFill>
                          <a:schemeClr val="dk1"/>
                        </a:solidFill>
                        <a:latin typeface="+mn-lt"/>
                        <a:ea typeface="+mn-ea"/>
                        <a:cs typeface="+mn-cs"/>
                      </a:endParaRPr>
                    </a:p>
                  </a:txBody>
                  <a:tcPr anchor="ctr"/>
                </a:tc>
              </a:tr>
              <a:tr h="35401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dk1"/>
                          </a:solidFill>
                          <a:latin typeface="+mn-lt"/>
                          <a:ea typeface="+mn-ea"/>
                          <a:cs typeface="+mn-cs"/>
                        </a:rPr>
                        <a:t>Dexco</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Vector 4213</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SIS</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25/75</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25</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12</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51</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1900</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1200</a:t>
                      </a:r>
                      <a:endParaRPr lang="zh-CN" altLang="en-US" sz="1200" kern="1200" dirty="0" smtClean="0">
                        <a:solidFill>
                          <a:schemeClr val="dk1"/>
                        </a:solidFill>
                        <a:latin typeface="+mn-lt"/>
                        <a:ea typeface="+mn-ea"/>
                        <a:cs typeface="+mn-cs"/>
                      </a:endParaRPr>
                    </a:p>
                  </a:txBody>
                  <a:tcPr anchor="ctr"/>
                </a:tc>
              </a:tr>
              <a:tr h="3938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dk1"/>
                          </a:solidFill>
                          <a:latin typeface="+mn-lt"/>
                          <a:ea typeface="+mn-ea"/>
                          <a:cs typeface="+mn-cs"/>
                        </a:rPr>
                        <a:t>Dexco</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Vector 4411</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SIS</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44/56</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0</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40</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87</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3000</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750</a:t>
                      </a:r>
                      <a:endParaRPr lang="zh-CN" altLang="en-US" sz="1200" kern="1200" dirty="0" smtClean="0">
                        <a:solidFill>
                          <a:schemeClr val="dk1"/>
                        </a:solidFill>
                        <a:latin typeface="+mn-lt"/>
                        <a:ea typeface="+mn-ea"/>
                        <a:cs typeface="+mn-cs"/>
                      </a:endParaRPr>
                    </a:p>
                  </a:txBody>
                  <a:tcPr anchor="ctr"/>
                </a:tc>
              </a:tr>
              <a:tr h="29915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dk1"/>
                          </a:solidFill>
                          <a:latin typeface="+mn-lt"/>
                          <a:ea typeface="+mn-ea"/>
                          <a:cs typeface="+mn-cs"/>
                        </a:rPr>
                        <a:t>kraton</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D 1161</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SIS</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15/85</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19</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12</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32</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3100</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1300</a:t>
                      </a:r>
                      <a:endParaRPr lang="zh-CN" altLang="en-US" sz="1200" kern="1200" dirty="0" smtClean="0">
                        <a:solidFill>
                          <a:schemeClr val="dk1"/>
                        </a:solidFill>
                        <a:latin typeface="+mn-lt"/>
                        <a:ea typeface="+mn-ea"/>
                        <a:cs typeface="+mn-cs"/>
                      </a:endParaRPr>
                    </a:p>
                  </a:txBody>
                  <a:tcPr anchor="ctr"/>
                </a:tc>
              </a:tr>
              <a:tr h="3190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dirty="0" err="1" smtClean="0">
                          <a:solidFill>
                            <a:schemeClr val="dk1"/>
                          </a:solidFill>
                          <a:latin typeface="+mn-lt"/>
                          <a:ea typeface="+mn-ea"/>
                          <a:cs typeface="+mn-cs"/>
                        </a:rPr>
                        <a:t>kraton</a:t>
                      </a:r>
                      <a:endParaRPr lang="zh-CN" altLang="en-US" sz="14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D</a:t>
                      </a:r>
                      <a:r>
                        <a:rPr lang="en-US" altLang="zh-CN" sz="1200" kern="1200" baseline="0" dirty="0" smtClean="0">
                          <a:solidFill>
                            <a:schemeClr val="dk1"/>
                          </a:solidFill>
                          <a:latin typeface="+mn-lt"/>
                          <a:ea typeface="+mn-ea"/>
                          <a:cs typeface="+mn-cs"/>
                        </a:rPr>
                        <a:t> 1163</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SIS</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15/85</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38</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23</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25</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1500</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1400</a:t>
                      </a:r>
                      <a:endParaRPr lang="zh-CN" altLang="en-US" sz="1200" kern="1200" dirty="0" smtClean="0">
                        <a:solidFill>
                          <a:schemeClr val="dk1"/>
                        </a:solidFill>
                        <a:latin typeface="+mn-lt"/>
                        <a:ea typeface="+mn-ea"/>
                        <a:cs typeface="+mn-cs"/>
                      </a:endParaRPr>
                    </a:p>
                  </a:txBody>
                  <a:tcPr anchor="ctr"/>
                </a:tc>
              </a:tr>
            </a:tbl>
          </a:graphicData>
        </a:graphic>
      </p:graphicFrame>
      <p:sp>
        <p:nvSpPr>
          <p:cNvPr id="11" name="TextBox 10"/>
          <p:cNvSpPr txBox="1"/>
          <p:nvPr/>
        </p:nvSpPr>
        <p:spPr>
          <a:xfrm>
            <a:off x="357158" y="1500174"/>
            <a:ext cx="4429156" cy="369332"/>
          </a:xfrm>
          <a:prstGeom prst="rect">
            <a:avLst/>
          </a:prstGeom>
          <a:noFill/>
        </p:spPr>
        <p:txBody>
          <a:bodyPr wrap="square" rtlCol="0">
            <a:spAutoFit/>
          </a:bodyPr>
          <a:lstStyle/>
          <a:p>
            <a:r>
              <a:rPr lang="zh-CN" altLang="en-US" dirty="0" smtClean="0"/>
              <a:t>国外</a:t>
            </a:r>
            <a:r>
              <a:rPr lang="en-US" altLang="zh-CN" dirty="0" smtClean="0"/>
              <a:t>SIS</a:t>
            </a:r>
            <a:r>
              <a:rPr lang="zh-CN" altLang="en-US" dirty="0" smtClean="0"/>
              <a:t>技术参数：</a:t>
            </a:r>
            <a:endParaRPr lang="zh-CN" altLang="en-US" dirty="0"/>
          </a:p>
        </p:txBody>
      </p:sp>
      <p:sp>
        <p:nvSpPr>
          <p:cNvPr id="15" name="TextBox 14"/>
          <p:cNvSpPr txBox="1"/>
          <p:nvPr/>
        </p:nvSpPr>
        <p:spPr>
          <a:xfrm>
            <a:off x="428596" y="5429264"/>
            <a:ext cx="7072362" cy="738664"/>
          </a:xfrm>
          <a:prstGeom prst="rect">
            <a:avLst/>
          </a:prstGeom>
          <a:noFill/>
        </p:spPr>
        <p:txBody>
          <a:bodyPr wrap="square" rtlCol="0">
            <a:spAutoFit/>
          </a:bodyPr>
          <a:lstStyle/>
          <a:p>
            <a:r>
              <a:rPr lang="zh-CN" altLang="en-US" sz="1200" b="1" dirty="0" smtClean="0"/>
              <a:t>注释：</a:t>
            </a:r>
            <a:endParaRPr lang="zh-CN" altLang="en-US" sz="1200" dirty="0" smtClean="0"/>
          </a:p>
          <a:p>
            <a:pPr lvl="0"/>
            <a:r>
              <a:rPr lang="zh-CN" altLang="en-US" sz="1200" dirty="0" smtClean="0"/>
              <a:t>（</a:t>
            </a:r>
            <a:r>
              <a:rPr lang="en-US" sz="1200" dirty="0" smtClean="0"/>
              <a:t>1</a:t>
            </a:r>
            <a:r>
              <a:rPr lang="zh-CN" altLang="en-US" sz="1200" dirty="0" smtClean="0"/>
              <a:t>）检测条件：</a:t>
            </a:r>
            <a:r>
              <a:rPr lang="en-US" sz="1200" dirty="0" smtClean="0"/>
              <a:t>200</a:t>
            </a:r>
            <a:r>
              <a:rPr lang="zh-CN" altLang="en-US" sz="1200" dirty="0" smtClean="0"/>
              <a:t>℃</a:t>
            </a:r>
            <a:r>
              <a:rPr lang="en-US" sz="1200" dirty="0" smtClean="0"/>
              <a:t>/5KG;</a:t>
            </a:r>
            <a:endParaRPr lang="zh-CN" altLang="en-US" sz="1200" dirty="0" smtClean="0"/>
          </a:p>
          <a:p>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行知副本.jpg"/>
          <p:cNvPicPr>
            <a:picLocks noChangeAspect="1"/>
          </p:cNvPicPr>
          <p:nvPr/>
        </p:nvPicPr>
        <p:blipFill>
          <a:blip r:embed="rId2" cstate="print"/>
          <a:stretch>
            <a:fillRect/>
          </a:stretch>
        </p:blipFill>
        <p:spPr>
          <a:xfrm>
            <a:off x="7500958" y="214290"/>
            <a:ext cx="1500198" cy="1337331"/>
          </a:xfrm>
          <a:prstGeom prst="rect">
            <a:avLst/>
          </a:prstGeom>
        </p:spPr>
      </p:pic>
      <p:sp>
        <p:nvSpPr>
          <p:cNvPr id="5" name="TextBox 4"/>
          <p:cNvSpPr txBox="1"/>
          <p:nvPr/>
        </p:nvSpPr>
        <p:spPr>
          <a:xfrm>
            <a:off x="428596" y="2071678"/>
            <a:ext cx="6929486" cy="584775"/>
          </a:xfrm>
          <a:prstGeom prst="rect">
            <a:avLst/>
          </a:prstGeom>
          <a:noFill/>
        </p:spPr>
        <p:txBody>
          <a:bodyPr wrap="square" rtlCol="0">
            <a:spAutoFit/>
          </a:bodyPr>
          <a:lstStyle/>
          <a:p>
            <a:r>
              <a:rPr lang="zh-CN" altLang="en-US" sz="3200" dirty="0" smtClean="0"/>
              <a:t>   </a:t>
            </a:r>
            <a:endParaRPr lang="zh-CN" altLang="en-US" dirty="0"/>
          </a:p>
        </p:txBody>
      </p:sp>
      <p:sp>
        <p:nvSpPr>
          <p:cNvPr id="12" name="页脚占位符 4"/>
          <p:cNvSpPr>
            <a:spLocks noGrp="1"/>
          </p:cNvSpPr>
          <p:nvPr>
            <p:ph type="ftr" sz="quarter" idx="11"/>
          </p:nvPr>
        </p:nvSpPr>
        <p:spPr>
          <a:xfrm>
            <a:off x="6248400" y="6286520"/>
            <a:ext cx="2895600" cy="381000"/>
          </a:xfrm>
          <a:noFill/>
        </p:spPr>
        <p:txBody>
          <a:bodyPr/>
          <a:lstStyle/>
          <a:p>
            <a:r>
              <a:rPr lang="zh-CN" altLang="en-US" sz="1400" b="1" dirty="0" smtClean="0">
                <a:solidFill>
                  <a:srgbClr val="92D050"/>
                </a:solidFill>
                <a:ea typeface="宋体" charset="-122"/>
              </a:rPr>
              <a:t>与客户共同成长</a:t>
            </a:r>
            <a:endParaRPr lang="en-US" altLang="zh-CN" sz="1400" b="1" dirty="0" smtClean="0">
              <a:solidFill>
                <a:srgbClr val="92D050"/>
              </a:solidFill>
              <a:ea typeface="宋体" charset="-122"/>
            </a:endParaRPr>
          </a:p>
        </p:txBody>
      </p:sp>
      <p:sp>
        <p:nvSpPr>
          <p:cNvPr id="9" name="TextBox 8"/>
          <p:cNvSpPr txBox="1"/>
          <p:nvPr/>
        </p:nvSpPr>
        <p:spPr>
          <a:xfrm>
            <a:off x="3071802" y="1071546"/>
            <a:ext cx="2928958" cy="400110"/>
          </a:xfrm>
          <a:prstGeom prst="rect">
            <a:avLst/>
          </a:prstGeom>
          <a:noFill/>
        </p:spPr>
        <p:txBody>
          <a:bodyPr wrap="square" rtlCol="0">
            <a:spAutoFit/>
          </a:bodyPr>
          <a:lstStyle/>
          <a:p>
            <a:pPr algn="ctr"/>
            <a:r>
              <a:rPr lang="en-US" altLang="zh-CN" sz="2000" dirty="0" smtClean="0"/>
              <a:t>SIS</a:t>
            </a:r>
            <a:r>
              <a:rPr lang="zh-CN" altLang="en-US" sz="2000" dirty="0" smtClean="0"/>
              <a:t>弹性体系列</a:t>
            </a:r>
            <a:endParaRPr lang="zh-CN" altLang="en-US" sz="2000" dirty="0"/>
          </a:p>
        </p:txBody>
      </p:sp>
      <p:graphicFrame>
        <p:nvGraphicFramePr>
          <p:cNvPr id="10" name="表格 9"/>
          <p:cNvGraphicFramePr>
            <a:graphicFrameLocks noGrp="1"/>
          </p:cNvGraphicFramePr>
          <p:nvPr/>
        </p:nvGraphicFramePr>
        <p:xfrm>
          <a:off x="428596" y="1857364"/>
          <a:ext cx="8072494" cy="3362514"/>
        </p:xfrm>
        <a:graphic>
          <a:graphicData uri="http://schemas.openxmlformats.org/drawingml/2006/table">
            <a:tbl>
              <a:tblPr firstRow="1" bandRow="1">
                <a:tableStyleId>{5C22544A-7EE6-4342-B048-85BDC9FD1C3A}</a:tableStyleId>
              </a:tblPr>
              <a:tblGrid>
                <a:gridCol w="785818"/>
                <a:gridCol w="1000132"/>
                <a:gridCol w="571504"/>
                <a:gridCol w="1143008"/>
                <a:gridCol w="928694"/>
                <a:gridCol w="1000132"/>
                <a:gridCol w="857256"/>
                <a:gridCol w="928694"/>
                <a:gridCol w="857256"/>
              </a:tblGrid>
              <a:tr h="448735">
                <a:tc rowSpan="2">
                  <a:txBody>
                    <a:bodyPr/>
                    <a:lstStyle/>
                    <a:p>
                      <a:pPr algn="ctr"/>
                      <a:r>
                        <a:rPr lang="zh-CN" altLang="en-US" sz="1100" dirty="0" smtClean="0"/>
                        <a:t>生产公司</a:t>
                      </a:r>
                      <a:endParaRPr lang="zh-CN" altLang="en-US" sz="1100" dirty="0"/>
                    </a:p>
                  </a:txBody>
                  <a:tcPr anchor="ctr"/>
                </a:tc>
                <a:tc rowSpan="2">
                  <a:txBody>
                    <a:bodyPr/>
                    <a:lstStyle/>
                    <a:p>
                      <a:pPr marL="0" algn="ctr" defTabSz="914400" rtl="0" eaLnBrk="1" latinLnBrk="0" hangingPunct="1"/>
                      <a:r>
                        <a:rPr lang="zh-CN" altLang="en-US" sz="1100" b="1" kern="1200" dirty="0" smtClean="0">
                          <a:solidFill>
                            <a:schemeClr val="lt1"/>
                          </a:solidFill>
                          <a:latin typeface="+mn-lt"/>
                          <a:ea typeface="+mn-ea"/>
                          <a:cs typeface="+mn-cs"/>
                        </a:rPr>
                        <a:t>产品牌号</a:t>
                      </a:r>
                    </a:p>
                  </a:txBody>
                  <a:tcPr anchor="ctr"/>
                </a:tc>
                <a:tc rowSpan="2">
                  <a:txBody>
                    <a:bodyPr/>
                    <a:lstStyle/>
                    <a:p>
                      <a:pPr marL="0" algn="ctr" defTabSz="914400" rtl="0" eaLnBrk="1" latinLnBrk="0" hangingPunct="1"/>
                      <a:r>
                        <a:rPr lang="zh-CN" altLang="en-US" sz="1100" b="1" kern="1200" dirty="0" smtClean="0">
                          <a:solidFill>
                            <a:schemeClr val="lt1"/>
                          </a:solidFill>
                          <a:latin typeface="+mn-lt"/>
                          <a:ea typeface="+mn-ea"/>
                          <a:cs typeface="+mn-cs"/>
                        </a:rPr>
                        <a:t>产品类型</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100" b="1" kern="1200" dirty="0" smtClean="0">
                          <a:solidFill>
                            <a:schemeClr val="lt1"/>
                          </a:solidFill>
                          <a:latin typeface="+mn-lt"/>
                          <a:ea typeface="+mn-ea"/>
                          <a:cs typeface="+mn-cs"/>
                        </a:rPr>
                        <a:t>苯乙烯含量</a:t>
                      </a:r>
                      <a:endParaRPr lang="en-US" altLang="zh-CN" sz="1100" b="1" kern="1200" dirty="0" smtClean="0">
                        <a:solidFill>
                          <a:schemeClr val="lt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100" b="1" kern="1200" dirty="0" smtClean="0">
                          <a:solidFill>
                            <a:schemeClr val="lt1"/>
                          </a:solidFill>
                          <a:latin typeface="+mn-lt"/>
                          <a:ea typeface="+mn-ea"/>
                          <a:cs typeface="+mn-cs"/>
                        </a:rPr>
                        <a:t>二嵌段含量</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100" b="1" kern="1200" dirty="0" smtClean="0">
                          <a:solidFill>
                            <a:schemeClr val="lt1"/>
                          </a:solidFill>
                          <a:latin typeface="+mn-lt"/>
                          <a:ea typeface="+mn-ea"/>
                          <a:cs typeface="+mn-cs"/>
                        </a:rPr>
                        <a:t>融熔指数（</a:t>
                      </a:r>
                      <a:r>
                        <a:rPr lang="en-US" altLang="zh-CN" sz="1100" b="1" kern="1200" dirty="0" smtClean="0">
                          <a:solidFill>
                            <a:schemeClr val="lt1"/>
                          </a:solidFill>
                          <a:latin typeface="+mn-lt"/>
                          <a:ea typeface="+mn-ea"/>
                          <a:cs typeface="+mn-cs"/>
                        </a:rPr>
                        <a:t>1</a:t>
                      </a:r>
                      <a:r>
                        <a:rPr lang="zh-CN" altLang="en-US" sz="1100" b="1" kern="1200" dirty="0" smtClean="0">
                          <a:solidFill>
                            <a:schemeClr val="lt1"/>
                          </a:solidFill>
                          <a:latin typeface="+mn-lt"/>
                          <a:ea typeface="+mn-ea"/>
                          <a:cs typeface="+mn-cs"/>
                        </a:rPr>
                        <a: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100" b="1" kern="1200" dirty="0" smtClean="0">
                          <a:solidFill>
                            <a:schemeClr val="lt1"/>
                          </a:solidFill>
                          <a:latin typeface="+mn-lt"/>
                          <a:ea typeface="+mn-ea"/>
                          <a:cs typeface="+mn-cs"/>
                        </a:rPr>
                        <a:t>邵氏硬度</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100" b="1" kern="1200" dirty="0" smtClean="0">
                          <a:solidFill>
                            <a:schemeClr val="lt1"/>
                          </a:solidFill>
                          <a:latin typeface="+mn-lt"/>
                          <a:ea typeface="+mn-ea"/>
                          <a:cs typeface="+mn-cs"/>
                        </a:rPr>
                        <a:t>拉伸强度</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100" b="1" kern="1200" dirty="0" smtClean="0">
                          <a:solidFill>
                            <a:schemeClr val="lt1"/>
                          </a:solidFill>
                          <a:latin typeface="+mn-lt"/>
                          <a:ea typeface="+mn-ea"/>
                          <a:cs typeface="+mn-cs"/>
                        </a:rPr>
                        <a:t>拉长率</a:t>
                      </a:r>
                    </a:p>
                  </a:txBody>
                  <a:tcPr anchor="ctr"/>
                </a:tc>
              </a:tr>
              <a:tr h="271234">
                <a:tc vMerge="1">
                  <a:txBody>
                    <a:bodyPr/>
                    <a:lstStyle/>
                    <a:p>
                      <a:endParaRPr lang="zh-CN" altLang="en-US" dirty="0"/>
                    </a:p>
                  </a:txBody>
                  <a:tcPr/>
                </a:tc>
                <a:tc vMerge="1">
                  <a:txBody>
                    <a:bodyPr/>
                    <a:lstStyle/>
                    <a:p>
                      <a:pPr algn="ctr"/>
                      <a:endParaRPr lang="zh-CN" altLang="en-US" sz="1400" b="0" dirty="0"/>
                    </a:p>
                  </a:txBody>
                  <a:tcPr/>
                </a:tc>
                <a:tc vMerge="1">
                  <a:txBody>
                    <a:bodyPr/>
                    <a:lstStyle/>
                    <a:p>
                      <a:pPr algn="ctr"/>
                      <a:endParaRPr lang="zh-CN" altLang="en-US" sz="1400" b="0" dirty="0"/>
                    </a:p>
                  </a:txBody>
                  <a:tcPr/>
                </a:tc>
                <a:tc>
                  <a:txBody>
                    <a:bodyPr/>
                    <a:lstStyle/>
                    <a:p>
                      <a:pPr algn="ctr"/>
                      <a:r>
                        <a:rPr lang="zh-CN" altLang="en-US" sz="1100" b="0" kern="1200" dirty="0" smtClean="0">
                          <a:solidFill>
                            <a:schemeClr val="dk1"/>
                          </a:solidFill>
                          <a:latin typeface="+mn-lt"/>
                          <a:ea typeface="+mn-ea"/>
                          <a:cs typeface="+mn-cs"/>
                        </a:rPr>
                        <a:t>苯乙烯</a:t>
                      </a:r>
                      <a:r>
                        <a:rPr lang="en-US" altLang="zh-CN" sz="1100" b="0" kern="1200" dirty="0" smtClean="0">
                          <a:solidFill>
                            <a:schemeClr val="dk1"/>
                          </a:solidFill>
                          <a:latin typeface="+mn-lt"/>
                          <a:ea typeface="+mn-ea"/>
                          <a:cs typeface="+mn-cs"/>
                        </a:rPr>
                        <a:t>/</a:t>
                      </a:r>
                      <a:r>
                        <a:rPr lang="zh-CN" altLang="en-US" sz="1100" b="0" kern="1200" dirty="0" smtClean="0">
                          <a:solidFill>
                            <a:schemeClr val="dk1"/>
                          </a:solidFill>
                          <a:latin typeface="+mn-lt"/>
                          <a:ea typeface="+mn-ea"/>
                          <a:cs typeface="+mn-cs"/>
                        </a:rPr>
                        <a:t>橡胶比</a:t>
                      </a:r>
                      <a:endParaRPr lang="zh-CN" altLang="en-US" sz="1100" b="0" dirty="0"/>
                    </a:p>
                  </a:txBody>
                  <a:tcPr anchor="ctr"/>
                </a:tc>
                <a:tc>
                  <a:txBody>
                    <a:bodyPr/>
                    <a:lstStyle/>
                    <a:p>
                      <a:pPr algn="ctr"/>
                      <a:r>
                        <a:rPr lang="en-US" sz="1100" b="0" kern="1200" dirty="0" smtClean="0">
                          <a:solidFill>
                            <a:schemeClr val="dk1"/>
                          </a:solidFill>
                          <a:latin typeface="+mn-lt"/>
                          <a:ea typeface="+mn-ea"/>
                          <a:cs typeface="+mn-cs"/>
                        </a:rPr>
                        <a:t>%</a:t>
                      </a:r>
                      <a:endParaRPr lang="zh-CN" altLang="en-US" sz="1100" b="0" dirty="0"/>
                    </a:p>
                  </a:txBody>
                  <a:tcPr anchor="ctr"/>
                </a:tc>
                <a:tc>
                  <a:txBody>
                    <a:bodyPr/>
                    <a:lstStyle/>
                    <a:p>
                      <a:pPr algn="ctr"/>
                      <a:r>
                        <a:rPr lang="en-US" sz="1100" b="0" kern="1200" dirty="0" smtClean="0">
                          <a:solidFill>
                            <a:schemeClr val="dk1"/>
                          </a:solidFill>
                          <a:latin typeface="+mn-lt"/>
                          <a:ea typeface="+mn-ea"/>
                          <a:cs typeface="+mn-cs"/>
                        </a:rPr>
                        <a:t>g/10min</a:t>
                      </a:r>
                      <a:endParaRPr lang="zh-CN" altLang="en-US" sz="1100" b="0" dirty="0"/>
                    </a:p>
                  </a:txBody>
                  <a:tcPr anchor="ctr"/>
                </a:tc>
                <a:tc>
                  <a:txBody>
                    <a:bodyPr/>
                    <a:lstStyle/>
                    <a:p>
                      <a:pPr algn="ctr"/>
                      <a:r>
                        <a:rPr lang="en-US" altLang="zh-CN" sz="1100" b="0" kern="1200" dirty="0" smtClean="0">
                          <a:solidFill>
                            <a:schemeClr val="dk1"/>
                          </a:solidFill>
                          <a:latin typeface="+mn-lt"/>
                          <a:ea typeface="+mn-ea"/>
                          <a:cs typeface="+mn-cs"/>
                        </a:rPr>
                        <a:t>10min</a:t>
                      </a:r>
                      <a:endParaRPr lang="zh-CN" altLang="en-US" sz="1100" b="0" dirty="0"/>
                    </a:p>
                  </a:txBody>
                  <a:tcPr anchor="ctr"/>
                </a:tc>
                <a:tc>
                  <a:txBody>
                    <a:bodyPr/>
                    <a:lstStyle/>
                    <a:p>
                      <a:pPr algn="ctr"/>
                      <a:r>
                        <a:rPr lang="en-US" sz="1100" b="0" kern="1200" dirty="0" err="1" smtClean="0">
                          <a:solidFill>
                            <a:schemeClr val="dk1"/>
                          </a:solidFill>
                          <a:latin typeface="+mn-lt"/>
                          <a:ea typeface="+mn-ea"/>
                          <a:cs typeface="+mn-cs"/>
                        </a:rPr>
                        <a:t>MPa</a:t>
                      </a:r>
                      <a:endParaRPr lang="zh-CN" altLang="en-US" sz="1100" b="0" dirty="0"/>
                    </a:p>
                  </a:txBody>
                  <a:tcPr anchor="ctr"/>
                </a:tc>
                <a:tc>
                  <a:txBody>
                    <a:bodyPr/>
                    <a:lstStyle/>
                    <a:p>
                      <a:pPr marL="0" algn="ctr" defTabSz="914400" rtl="0" eaLnBrk="1" latinLnBrk="0" hangingPunct="1"/>
                      <a:r>
                        <a:rPr lang="en-US" sz="1100" b="0" kern="1200" dirty="0" smtClean="0">
                          <a:solidFill>
                            <a:schemeClr val="dk1"/>
                          </a:solidFill>
                          <a:latin typeface="+mn-lt"/>
                          <a:ea typeface="+mn-ea"/>
                          <a:cs typeface="+mn-cs"/>
                        </a:rPr>
                        <a:t>psi1.2</a:t>
                      </a:r>
                      <a:endParaRPr lang="zh-CN" altLang="en-US" sz="1100" b="0" kern="1200" dirty="0" smtClean="0">
                        <a:solidFill>
                          <a:schemeClr val="dk1"/>
                        </a:solidFill>
                        <a:latin typeface="+mn-lt"/>
                        <a:ea typeface="+mn-ea"/>
                        <a:cs typeface="+mn-cs"/>
                      </a:endParaRPr>
                    </a:p>
                  </a:txBody>
                  <a:tcPr anchor="ctr"/>
                </a:tc>
              </a:tr>
              <a:tr h="3540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dirty="0" err="1" smtClean="0">
                          <a:solidFill>
                            <a:schemeClr val="dk1"/>
                          </a:solidFill>
                          <a:latin typeface="+mn-lt"/>
                          <a:ea typeface="+mn-ea"/>
                          <a:cs typeface="+mn-cs"/>
                        </a:rPr>
                        <a:t>kraton</a:t>
                      </a:r>
                      <a:endParaRPr lang="zh-CN" altLang="en-US" sz="14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D</a:t>
                      </a:r>
                      <a:r>
                        <a:rPr lang="en-US" altLang="zh-CN" sz="1200" kern="1200" baseline="0" dirty="0" smtClean="0">
                          <a:solidFill>
                            <a:schemeClr val="dk1"/>
                          </a:solidFill>
                          <a:latin typeface="+mn-lt"/>
                          <a:ea typeface="+mn-ea"/>
                          <a:cs typeface="+mn-cs"/>
                        </a:rPr>
                        <a:t> 1111</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SIS</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22/78</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18</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3</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45</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2900</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1200</a:t>
                      </a:r>
                      <a:endParaRPr lang="zh-CN" altLang="en-US" sz="1200" kern="1200" dirty="0" smtClean="0">
                        <a:solidFill>
                          <a:schemeClr val="dk1"/>
                        </a:solidFill>
                        <a:latin typeface="+mn-lt"/>
                        <a:ea typeface="+mn-ea"/>
                        <a:cs typeface="+mn-cs"/>
                      </a:endParaRPr>
                    </a:p>
                  </a:txBody>
                  <a:tcPr anchor="ctr"/>
                </a:tc>
              </a:tr>
              <a:tr h="37394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dirty="0" err="1" smtClean="0">
                          <a:solidFill>
                            <a:schemeClr val="dk1"/>
                          </a:solidFill>
                          <a:latin typeface="+mn-lt"/>
                          <a:ea typeface="+mn-ea"/>
                          <a:cs typeface="+mn-cs"/>
                        </a:rPr>
                        <a:t>kraton</a:t>
                      </a:r>
                      <a:endParaRPr lang="zh-CN" altLang="en-US" sz="14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D 1119P</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SIS</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22/78</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66</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25</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30</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350</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1000</a:t>
                      </a:r>
                      <a:endParaRPr lang="zh-CN" altLang="en-US" sz="1200" kern="1200" dirty="0" smtClean="0">
                        <a:solidFill>
                          <a:schemeClr val="dk1"/>
                        </a:solidFill>
                        <a:latin typeface="+mn-lt"/>
                        <a:ea typeface="+mn-ea"/>
                        <a:cs typeface="+mn-cs"/>
                      </a:endParaRPr>
                    </a:p>
                  </a:txBody>
                  <a:tcPr anchor="ctr"/>
                </a:tc>
              </a:tr>
              <a:tr h="3190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dirty="0" err="1" smtClean="0">
                          <a:solidFill>
                            <a:schemeClr val="dk1"/>
                          </a:solidFill>
                          <a:latin typeface="+mn-lt"/>
                          <a:ea typeface="+mn-ea"/>
                          <a:cs typeface="+mn-cs"/>
                        </a:rPr>
                        <a:t>kraton</a:t>
                      </a:r>
                      <a:endParaRPr lang="zh-CN" altLang="en-US" sz="14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MD-6455</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SIBS</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18/72</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10</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a:t>
                      </a:r>
                      <a:endParaRPr lang="zh-CN" altLang="en-US" sz="1200" kern="1200" dirty="0" smtClean="0">
                        <a:solidFill>
                          <a:schemeClr val="dk1"/>
                        </a:solidFill>
                        <a:latin typeface="+mn-lt"/>
                        <a:ea typeface="+mn-ea"/>
                        <a:cs typeface="+mn-cs"/>
                      </a:endParaRPr>
                    </a:p>
                  </a:txBody>
                  <a:tcPr anchor="ctr"/>
                </a:tc>
              </a:tr>
              <a:tr h="3190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dirty="0" err="1" smtClean="0">
                          <a:solidFill>
                            <a:schemeClr val="dk1"/>
                          </a:solidFill>
                          <a:latin typeface="+mn-lt"/>
                          <a:ea typeface="+mn-ea"/>
                          <a:cs typeface="+mn-cs"/>
                        </a:rPr>
                        <a:t>kraton</a:t>
                      </a:r>
                      <a:endParaRPr lang="zh-CN" altLang="en-US" sz="14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1181</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SIBS</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13</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38</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1450</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dk1"/>
                          </a:solidFill>
                          <a:latin typeface="+mn-lt"/>
                          <a:ea typeface="+mn-ea"/>
                          <a:cs typeface="+mn-cs"/>
                        </a:rPr>
                        <a:t>＞</a:t>
                      </a:r>
                      <a:r>
                        <a:rPr lang="en-US" altLang="zh-CN" sz="1200" kern="1200" dirty="0" smtClean="0">
                          <a:solidFill>
                            <a:schemeClr val="dk1"/>
                          </a:solidFill>
                          <a:latin typeface="+mn-lt"/>
                          <a:ea typeface="+mn-ea"/>
                          <a:cs typeface="+mn-cs"/>
                        </a:rPr>
                        <a:t>1000</a:t>
                      </a:r>
                      <a:endParaRPr lang="zh-CN" altLang="en-US" sz="1200" kern="1200" dirty="0" smtClean="0">
                        <a:solidFill>
                          <a:schemeClr val="dk1"/>
                        </a:solidFill>
                        <a:latin typeface="+mn-lt"/>
                        <a:ea typeface="+mn-ea"/>
                        <a:cs typeface="+mn-cs"/>
                      </a:endParaRPr>
                    </a:p>
                  </a:txBody>
                  <a:tcPr anchor="ctr"/>
                </a:tc>
              </a:tr>
              <a:tr h="3190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dirty="0" err="1" smtClean="0">
                          <a:solidFill>
                            <a:schemeClr val="dk1"/>
                          </a:solidFill>
                          <a:latin typeface="+mn-lt"/>
                          <a:ea typeface="+mn-ea"/>
                          <a:cs typeface="+mn-cs"/>
                        </a:rPr>
                        <a:t>kraton</a:t>
                      </a:r>
                      <a:endParaRPr lang="zh-CN" altLang="en-US" sz="14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D1113</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SIS</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16/84</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55</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24</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23</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600</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1500</a:t>
                      </a:r>
                      <a:endParaRPr lang="zh-CN" altLang="en-US" sz="1200" kern="1200" dirty="0" smtClean="0">
                        <a:solidFill>
                          <a:schemeClr val="dk1"/>
                        </a:solidFill>
                        <a:latin typeface="+mn-lt"/>
                        <a:ea typeface="+mn-ea"/>
                        <a:cs typeface="+mn-cs"/>
                      </a:endParaRPr>
                    </a:p>
                  </a:txBody>
                  <a:tcPr anchor="ctr"/>
                </a:tc>
              </a:tr>
              <a:tr h="3190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dirty="0" err="1" smtClean="0">
                          <a:solidFill>
                            <a:schemeClr val="dk1"/>
                          </a:solidFill>
                          <a:latin typeface="+mn-lt"/>
                          <a:ea typeface="+mn-ea"/>
                          <a:cs typeface="+mn-cs"/>
                        </a:rPr>
                        <a:t>kraton</a:t>
                      </a:r>
                      <a:endParaRPr lang="zh-CN" altLang="en-US" sz="14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D1114</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SIS</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19/81</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zh-CN" altLang="en-US" sz="1200" kern="1200" dirty="0" smtClean="0">
                          <a:solidFill>
                            <a:schemeClr val="dk1"/>
                          </a:solidFill>
                          <a:latin typeface="+mn-lt"/>
                          <a:ea typeface="+mn-ea"/>
                          <a:cs typeface="+mn-cs"/>
                        </a:rPr>
                        <a:t>＜</a:t>
                      </a:r>
                      <a:r>
                        <a:rPr lang="en-US" altLang="zh-CN" sz="1200" kern="1200" dirty="0" smtClean="0">
                          <a:solidFill>
                            <a:schemeClr val="dk1"/>
                          </a:solidFill>
                          <a:latin typeface="+mn-lt"/>
                          <a:ea typeface="+mn-ea"/>
                          <a:cs typeface="+mn-cs"/>
                        </a:rPr>
                        <a:t>1</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9</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42</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4600</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1300</a:t>
                      </a:r>
                      <a:endParaRPr lang="zh-CN" altLang="en-US" sz="1200" kern="1200" dirty="0" smtClean="0">
                        <a:solidFill>
                          <a:schemeClr val="dk1"/>
                        </a:solidFill>
                        <a:latin typeface="+mn-lt"/>
                        <a:ea typeface="+mn-ea"/>
                        <a:cs typeface="+mn-cs"/>
                      </a:endParaRPr>
                    </a:p>
                  </a:txBody>
                  <a:tcPr anchor="ctr"/>
                </a:tc>
              </a:tr>
              <a:tr h="3190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dirty="0" smtClean="0">
                          <a:solidFill>
                            <a:schemeClr val="dk1"/>
                          </a:solidFill>
                          <a:latin typeface="+mn-lt"/>
                          <a:ea typeface="+mn-ea"/>
                          <a:cs typeface="+mn-cs"/>
                        </a:rPr>
                        <a:t>LCY</a:t>
                      </a:r>
                      <a:endParaRPr lang="zh-CN" altLang="en-US" sz="14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D5516</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SIS</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15/85</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25</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9</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31</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3200</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1100</a:t>
                      </a:r>
                      <a:endParaRPr lang="zh-CN" altLang="en-US" sz="1200" kern="1200" dirty="0" smtClean="0">
                        <a:solidFill>
                          <a:schemeClr val="dk1"/>
                        </a:solidFill>
                        <a:latin typeface="+mn-lt"/>
                        <a:ea typeface="+mn-ea"/>
                        <a:cs typeface="+mn-cs"/>
                      </a:endParaRPr>
                    </a:p>
                  </a:txBody>
                  <a:tcPr anchor="ctr"/>
                </a:tc>
              </a:tr>
              <a:tr h="3190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dirty="0" err="1" smtClean="0">
                          <a:solidFill>
                            <a:schemeClr val="dk1"/>
                          </a:solidFill>
                          <a:latin typeface="+mn-lt"/>
                          <a:ea typeface="+mn-ea"/>
                          <a:cs typeface="+mn-cs"/>
                        </a:rPr>
                        <a:t>kraton</a:t>
                      </a:r>
                      <a:endParaRPr lang="zh-CN" altLang="en-US" sz="14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G</a:t>
                      </a:r>
                      <a:r>
                        <a:rPr lang="en-US" altLang="zh-CN" sz="1200" kern="1200" baseline="0" dirty="0" smtClean="0">
                          <a:solidFill>
                            <a:schemeClr val="dk1"/>
                          </a:solidFill>
                          <a:latin typeface="+mn-lt"/>
                          <a:ea typeface="+mn-ea"/>
                          <a:cs typeface="+mn-cs"/>
                        </a:rPr>
                        <a:t> 1652</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SEBS</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30/70</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dk1"/>
                          </a:solidFill>
                          <a:latin typeface="+mn-lt"/>
                          <a:ea typeface="+mn-ea"/>
                          <a:cs typeface="+mn-cs"/>
                        </a:rPr>
                        <a:t>＜</a:t>
                      </a:r>
                      <a:r>
                        <a:rPr lang="en-US" altLang="zh-CN" sz="1200" kern="1200" dirty="0" smtClean="0">
                          <a:solidFill>
                            <a:schemeClr val="dk1"/>
                          </a:solidFill>
                          <a:latin typeface="+mn-lt"/>
                          <a:ea typeface="+mn-ea"/>
                          <a:cs typeface="+mn-cs"/>
                        </a:rPr>
                        <a:t>1</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dk1"/>
                          </a:solidFill>
                          <a:latin typeface="+mn-lt"/>
                          <a:ea typeface="+mn-ea"/>
                          <a:cs typeface="+mn-cs"/>
                        </a:rPr>
                        <a:t>＜</a:t>
                      </a:r>
                      <a:r>
                        <a:rPr lang="en-US" altLang="zh-CN" sz="1200" kern="1200" dirty="0" smtClean="0">
                          <a:solidFill>
                            <a:schemeClr val="dk1"/>
                          </a:solidFill>
                          <a:latin typeface="+mn-lt"/>
                          <a:ea typeface="+mn-ea"/>
                          <a:cs typeface="+mn-cs"/>
                        </a:rPr>
                        <a:t>1</a:t>
                      </a:r>
                      <a:endParaRPr lang="zh-CN" altLang="en-US" sz="1200" kern="1200" dirty="0" smtClean="0">
                        <a:solidFill>
                          <a:schemeClr val="dk1"/>
                        </a:solidFill>
                        <a:latin typeface="+mn-lt"/>
                        <a:ea typeface="+mn-ea"/>
                        <a:cs typeface="+mn-cs"/>
                      </a:endParaRPr>
                    </a:p>
                  </a:txBody>
                  <a:tcPr anchor="ctr"/>
                </a:tc>
                <a:tc>
                  <a:txBody>
                    <a:bodyPr/>
                    <a:lstStyle/>
                    <a:p>
                      <a:pPr marL="0" algn="ctr" defTabSz="914400" rtl="0" eaLnBrk="1" latinLnBrk="0" hangingPunct="1"/>
                      <a:r>
                        <a:rPr lang="en-US" altLang="zh-CN" sz="1200" kern="1200" dirty="0" smtClean="0">
                          <a:solidFill>
                            <a:schemeClr val="dk1"/>
                          </a:solidFill>
                          <a:latin typeface="+mn-lt"/>
                          <a:ea typeface="+mn-ea"/>
                          <a:cs typeface="+mn-cs"/>
                        </a:rPr>
                        <a:t>70</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4500</a:t>
                      </a:r>
                      <a:endParaRPr lang="zh-CN" altLang="en-US" sz="1200"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dk1"/>
                          </a:solidFill>
                          <a:latin typeface="+mn-lt"/>
                          <a:ea typeface="+mn-ea"/>
                          <a:cs typeface="+mn-cs"/>
                        </a:rPr>
                        <a:t>500</a:t>
                      </a:r>
                      <a:endParaRPr lang="zh-CN" altLang="en-US" sz="1200" kern="1200" dirty="0" smtClean="0">
                        <a:solidFill>
                          <a:schemeClr val="dk1"/>
                        </a:solidFill>
                        <a:latin typeface="+mn-lt"/>
                        <a:ea typeface="+mn-ea"/>
                        <a:cs typeface="+mn-cs"/>
                      </a:endParaRPr>
                    </a:p>
                  </a:txBody>
                  <a:tcPr anchor="ctr"/>
                </a:tc>
              </a:tr>
            </a:tbl>
          </a:graphicData>
        </a:graphic>
      </p:graphicFrame>
      <p:sp>
        <p:nvSpPr>
          <p:cNvPr id="11" name="TextBox 10"/>
          <p:cNvSpPr txBox="1"/>
          <p:nvPr/>
        </p:nvSpPr>
        <p:spPr>
          <a:xfrm>
            <a:off x="357158" y="1357298"/>
            <a:ext cx="4429156" cy="369332"/>
          </a:xfrm>
          <a:prstGeom prst="rect">
            <a:avLst/>
          </a:prstGeom>
          <a:noFill/>
        </p:spPr>
        <p:txBody>
          <a:bodyPr wrap="square" rtlCol="0">
            <a:spAutoFit/>
          </a:bodyPr>
          <a:lstStyle/>
          <a:p>
            <a:r>
              <a:rPr lang="zh-CN" altLang="en-US" dirty="0" smtClean="0"/>
              <a:t>国外</a:t>
            </a:r>
            <a:r>
              <a:rPr lang="en-US" altLang="zh-CN" dirty="0" smtClean="0"/>
              <a:t>SIS</a:t>
            </a:r>
            <a:r>
              <a:rPr lang="zh-CN" altLang="en-US" dirty="0" smtClean="0"/>
              <a:t>技术参数：</a:t>
            </a:r>
            <a:endParaRPr lang="zh-CN" altLang="en-US" dirty="0"/>
          </a:p>
        </p:txBody>
      </p:sp>
      <p:sp>
        <p:nvSpPr>
          <p:cNvPr id="13" name="矩形 12"/>
          <p:cNvSpPr/>
          <p:nvPr/>
        </p:nvSpPr>
        <p:spPr>
          <a:xfrm>
            <a:off x="428596" y="5286388"/>
            <a:ext cx="4572000" cy="461665"/>
          </a:xfrm>
          <a:prstGeom prst="rect">
            <a:avLst/>
          </a:prstGeom>
        </p:spPr>
        <p:txBody>
          <a:bodyPr>
            <a:spAutoFit/>
          </a:bodyPr>
          <a:lstStyle/>
          <a:p>
            <a:r>
              <a:rPr lang="zh-CN" altLang="en-US" sz="1200" b="1" dirty="0" smtClean="0"/>
              <a:t>注释：</a:t>
            </a:r>
            <a:endParaRPr lang="zh-CN" altLang="en-US" sz="1200" dirty="0" smtClean="0"/>
          </a:p>
          <a:p>
            <a:pPr lvl="0"/>
            <a:r>
              <a:rPr lang="zh-CN" altLang="en-US" sz="1200" dirty="0" smtClean="0"/>
              <a:t>（</a:t>
            </a:r>
            <a:r>
              <a:rPr lang="en-US" sz="1200" dirty="0" smtClean="0"/>
              <a:t>1</a:t>
            </a:r>
            <a:r>
              <a:rPr lang="zh-CN" altLang="en-US" sz="1200" dirty="0" smtClean="0"/>
              <a:t>）检测条件：</a:t>
            </a:r>
            <a:r>
              <a:rPr lang="en-US" sz="1200" dirty="0" smtClean="0"/>
              <a:t>200</a:t>
            </a:r>
            <a:r>
              <a:rPr lang="zh-CN" altLang="en-US" sz="1200" dirty="0" smtClean="0"/>
              <a:t>℃</a:t>
            </a:r>
            <a:r>
              <a:rPr lang="en-US" sz="1200" dirty="0" smtClean="0"/>
              <a:t>/5KG;</a:t>
            </a:r>
            <a:endParaRPr lang="zh-CN" altLang="en-US" sz="12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1001</TotalTime>
  <Words>1153</Words>
  <PresentationFormat>全屏显示(4:3)</PresentationFormat>
  <Paragraphs>400</Paragraphs>
  <Slides>11</Slides>
  <Notes>0</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Office 主题</vt:lpstr>
      <vt:lpstr> </vt:lpstr>
      <vt:lpstr>幻灯片 2</vt:lpstr>
      <vt:lpstr>幻灯片 3</vt:lpstr>
      <vt:lpstr>幻灯片 4</vt:lpstr>
      <vt:lpstr>幻灯片 5</vt:lpstr>
      <vt:lpstr>幻灯片 6</vt:lpstr>
      <vt:lpstr>幻灯片 7</vt:lpstr>
      <vt:lpstr>幻灯片 8</vt:lpstr>
      <vt:lpstr>幻灯片 9</vt:lpstr>
      <vt:lpstr>幻灯片 10</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cp:lastModifiedBy>微软用户</cp:lastModifiedBy>
  <cp:revision>101</cp:revision>
  <dcterms:modified xsi:type="dcterms:W3CDTF">2017-10-12T07:17:58Z</dcterms:modified>
</cp:coreProperties>
</file>