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sdx" ContentType="application/vnd.ms-visio.drawing"/>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4" r:id="rId2"/>
  </p:sldMasterIdLst>
  <p:notesMasterIdLst>
    <p:notesMasterId r:id="rId22"/>
  </p:notesMasterIdLst>
  <p:sldIdLst>
    <p:sldId id="259" r:id="rId3"/>
    <p:sldId id="1194" r:id="rId4"/>
    <p:sldId id="344" r:id="rId5"/>
    <p:sldId id="1179" r:id="rId6"/>
    <p:sldId id="1181" r:id="rId7"/>
    <p:sldId id="1182" r:id="rId8"/>
    <p:sldId id="1192" r:id="rId9"/>
    <p:sldId id="1189" r:id="rId10"/>
    <p:sldId id="1196" r:id="rId11"/>
    <p:sldId id="1195" r:id="rId12"/>
    <p:sldId id="1184" r:id="rId13"/>
    <p:sldId id="1185" r:id="rId14"/>
    <p:sldId id="1186" r:id="rId15"/>
    <p:sldId id="1190" r:id="rId16"/>
    <p:sldId id="1100" r:id="rId17"/>
    <p:sldId id="1188" r:id="rId18"/>
    <p:sldId id="1191" r:id="rId19"/>
    <p:sldId id="1094" r:id="rId20"/>
    <p:sldId id="298" r:id="rId21"/>
  </p:sldIdLst>
  <p:sldSz cx="9144000" cy="6858000" type="screen4x3"/>
  <p:notesSz cx="6761163" cy="9942513"/>
  <p:custDataLst>
    <p:tags r:id="rId23"/>
  </p:custDataLst>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9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CCC2"/>
    <a:srgbClr val="0000FF"/>
    <a:srgbClr val="F2F272"/>
    <a:srgbClr val="66CCFF"/>
    <a:srgbClr val="0066FF"/>
    <a:srgbClr val="FFCCFF"/>
    <a:srgbClr val="FF3399"/>
    <a:srgbClr val="B3F2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5"/>
    <p:restoredTop sz="92443"/>
  </p:normalViewPr>
  <p:slideViewPr>
    <p:cSldViewPr showGuides="1">
      <p:cViewPr varScale="1">
        <p:scale>
          <a:sx n="106" d="100"/>
          <a:sy n="106" d="100"/>
        </p:scale>
        <p:origin x="1764" y="102"/>
      </p:cViewPr>
      <p:guideLst>
        <p:guide orient="horz" pos="2160"/>
        <p:guide pos="2932"/>
      </p:guideLst>
    </p:cSldViewPr>
  </p:slid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image" Target="../media/image2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30525"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日期占位符 2"/>
          <p:cNvSpPr>
            <a:spLocks noGrp="1"/>
          </p:cNvSpPr>
          <p:nvPr>
            <p:ph type="dt" idx="1"/>
          </p:nvPr>
        </p:nvSpPr>
        <p:spPr>
          <a:xfrm>
            <a:off x="3829050" y="0"/>
            <a:ext cx="2930525"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743857B0-D043-4ECE-AD08-BB182E7F03A1}" type="datetimeFigureOut">
              <a:rPr kumimoji="0" lang="zh-CN" altLang="en-US" sz="1200" b="0" i="0" u="none" strike="noStrike" kern="1200" cap="none" spc="0" normalizeH="0" baseline="0" noProof="0">
                <a:ln>
                  <a:noFill/>
                </a:ln>
                <a:solidFill>
                  <a:schemeClr val="tx1"/>
                </a:solidFill>
                <a:effectLst/>
                <a:uLnTx/>
                <a:uFillTx/>
                <a:latin typeface="+mn-lt"/>
                <a:ea typeface="+mn-ea"/>
                <a:cs typeface="+mn-cs"/>
              </a:rPr>
              <a:t>2023/04/12</a:t>
            </a:fld>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幻灯片图像占位符 3"/>
          <p:cNvSpPr>
            <a:spLocks noGrp="1" noRot="1" noChangeAspect="1"/>
          </p:cNvSpPr>
          <p:nvPr>
            <p:ph type="sldImg" idx="2"/>
          </p:nvPr>
        </p:nvSpPr>
        <p:spPr>
          <a:xfrm>
            <a:off x="896938" y="746125"/>
            <a:ext cx="4967288" cy="372745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76275" y="4722813"/>
            <a:ext cx="5408613" cy="4473575"/>
          </a:xfrm>
          <a:prstGeom prst="rect">
            <a:avLst/>
          </a:prstGeom>
        </p:spPr>
        <p:txBody>
          <a:bodyPr vert="horz" lIns="91440" tIns="45720" rIns="91440" bIns="45720" rtlCol="0">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单击此处编辑母版文本样式</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p>
        </p:txBody>
      </p:sp>
      <p:sp>
        <p:nvSpPr>
          <p:cNvPr id="6" name="页脚占位符 5"/>
          <p:cNvSpPr>
            <a:spLocks noGrp="1"/>
          </p:cNvSpPr>
          <p:nvPr>
            <p:ph type="ftr" sz="quarter" idx="4"/>
          </p:nvPr>
        </p:nvSpPr>
        <p:spPr>
          <a:xfrm>
            <a:off x="0" y="9444038"/>
            <a:ext cx="2930525" cy="49688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5"/>
          </p:nvPr>
        </p:nvSpPr>
        <p:spPr>
          <a:xfrm>
            <a:off x="3829050" y="9444038"/>
            <a:ext cx="2930525" cy="496888"/>
          </a:xfrm>
          <a:prstGeom prst="rect">
            <a:avLst/>
          </a:prstGeom>
        </p:spPr>
        <p:txBody>
          <a:bodyPr vert="horz" wrap="square" lIns="91440" tIns="45720" rIns="91440" bIns="45720" numCol="1" anchor="b" anchorCtr="0" compatLnSpc="1"/>
          <a:lstStyle>
            <a:lvl1pPr algn="r" eaLnBrk="1" hangingPunct="1">
              <a:defRPr sz="1200">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4DC7544-E186-4640-AE03-8B3816FF3064}" type="slidenum">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a:t>
            </a:fld>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2336243776"/>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幻灯片图像占位符 1"/>
          <p:cNvSpPr>
            <a:spLocks noGrp="1" noRot="1" noChangeAspect="1" noTextEdit="1"/>
          </p:cNvSpPr>
          <p:nvPr>
            <p:ph type="sldImg"/>
          </p:nvPr>
        </p:nvSpPr>
        <p:spPr>
          <a:xfrm>
            <a:off x="896938" y="746125"/>
            <a:ext cx="4967287" cy="3727450"/>
          </a:xfrm>
          <a:ln>
            <a:solidFill>
              <a:srgbClr val="000000">
                <a:alpha val="100000"/>
              </a:srgbClr>
            </a:solidFill>
            <a:miter lim="800000"/>
          </a:ln>
        </p:spPr>
      </p:sp>
      <p:sp>
        <p:nvSpPr>
          <p:cNvPr id="8195" name="备注占位符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zh-CN" altLang="en-US" dirty="0">
              <a:latin typeface="Arial" panose="020B0604020202020204" pitchFamily="34" charset="0"/>
            </a:endParaRPr>
          </a:p>
        </p:txBody>
      </p:sp>
      <p:sp>
        <p:nvSpPr>
          <p:cNvPr id="8196" name="灯片编号占位符 3"/>
          <p:cNvSpPr txBox="1">
            <a:spLocks noGrp="1"/>
          </p:cNvSpPr>
          <p:nvPr>
            <p:ph type="sldNum" sz="quarter"/>
          </p:nvPr>
        </p:nvSpPr>
        <p:spPr>
          <a:xfrm>
            <a:off x="3829050" y="9444038"/>
            <a:ext cx="2930525" cy="496887"/>
          </a:xfrm>
          <a:prstGeom prst="rect">
            <a:avLst/>
          </a:prstGeom>
          <a:noFill/>
          <a:ln w="9525">
            <a:noFill/>
          </a:ln>
        </p:spPr>
        <p:txBody>
          <a:bodyPr anchor="b"/>
          <a:lstStyle/>
          <a:p>
            <a:pPr lvl="0" algn="r" eaLnBrk="1" hangingPunct="1"/>
            <a:fld id="{9A0DB2DC-4C9A-4742-B13C-FB6460FD3503}" type="slidenum">
              <a:rPr lang="en-US" altLang="zh-CN" sz="1200" dirty="0"/>
              <a:t>2</a:t>
            </a:fld>
            <a:endParaRPr lang="en-US" altLang="zh-CN" sz="1200" dirty="0"/>
          </a:p>
        </p:txBody>
      </p:sp>
    </p:spTree>
    <p:extLst>
      <p:ext uri="{BB962C8B-B14F-4D97-AF65-F5344CB8AC3E}">
        <p14:creationId xmlns:p14="http://schemas.microsoft.com/office/powerpoint/2010/main" val="3568434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a:xfrm>
            <a:off x="896938" y="746125"/>
            <a:ext cx="4967287" cy="3727450"/>
          </a:xfrm>
          <a:ln>
            <a:solidFill>
              <a:srgbClr val="000000">
                <a:alpha val="100000"/>
              </a:srgbClr>
            </a:solidFill>
            <a:miter lim="800000"/>
          </a:ln>
        </p:spPr>
      </p:sp>
      <p:sp>
        <p:nvSpPr>
          <p:cNvPr id="16387" name="备注占位符 2"/>
          <p:cNvSpPr>
            <a:spLocks noGrp="1"/>
          </p:cNvSpPr>
          <p:nvPr>
            <p:ph type="body" idx="1"/>
          </p:nvPr>
        </p:nvSpPr>
        <p:spPr>
          <a:noFill/>
          <a:ln>
            <a:noFill/>
          </a:ln>
        </p:spPr>
        <p:txBody>
          <a:bodyPr wrap="square" lIns="91440" tIns="45720" rIns="91440" bIns="45720" anchor="t"/>
          <a:lstStyle/>
          <a:p>
            <a:pPr lvl="0"/>
            <a:r>
              <a:rPr lang="zh-CN" altLang="en-US" dirty="0"/>
              <a:t>该前置滤波器的滤波时间为</a:t>
            </a:r>
            <a:r>
              <a:rPr lang="en-US" altLang="zh-CN" dirty="0"/>
              <a:t>12.5ms</a:t>
            </a:r>
            <a:endParaRPr lang="zh-CN" altLang="en-US" dirty="0"/>
          </a:p>
        </p:txBody>
      </p:sp>
      <p:sp>
        <p:nvSpPr>
          <p:cNvPr id="16388" name="灯片编号占位符 3"/>
          <p:cNvSpPr txBox="1">
            <a:spLocks noGrp="1"/>
          </p:cNvSpPr>
          <p:nvPr>
            <p:ph type="sldNum" sz="quarter"/>
          </p:nvPr>
        </p:nvSpPr>
        <p:spPr>
          <a:xfrm>
            <a:off x="3829050" y="9444038"/>
            <a:ext cx="2930525" cy="496887"/>
          </a:xfrm>
          <a:prstGeom prst="rect">
            <a:avLst/>
          </a:prstGeom>
          <a:noFill/>
          <a:ln w="9525">
            <a:noFill/>
          </a:ln>
        </p:spPr>
        <p:txBody>
          <a:bodyPr anchor="b"/>
          <a:lstStyle/>
          <a:p>
            <a:pPr lvl="0" algn="r" eaLnBrk="1" hangingPunct="1"/>
            <a:fld id="{9A0DB2DC-4C9A-4742-B13C-FB6460FD3503}" type="slidenum">
              <a:rPr lang="zh-CN" altLang="en-US" sz="1200" dirty="0">
                <a:latin typeface="Calibri" panose="020F0502020204030204" pitchFamily="34" charset="0"/>
              </a:rPr>
              <a:t>11</a:t>
            </a:fld>
            <a:endParaRPr lang="zh-CN" altLang="en-US" sz="1200" dirty="0">
              <a:latin typeface="Calibri" panose="020F0502020204030204" pitchFamily="34" charset="0"/>
            </a:endParaRPr>
          </a:p>
        </p:txBody>
      </p:sp>
    </p:spTree>
    <p:extLst>
      <p:ext uri="{BB962C8B-B14F-4D97-AF65-F5344CB8AC3E}">
        <p14:creationId xmlns:p14="http://schemas.microsoft.com/office/powerpoint/2010/main" val="1145899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a:xfrm>
            <a:off x="896938" y="746125"/>
            <a:ext cx="4967287" cy="3727450"/>
          </a:xfrm>
          <a:ln>
            <a:solidFill>
              <a:srgbClr val="000000">
                <a:alpha val="100000"/>
              </a:srgbClr>
            </a:solidFill>
            <a:miter lim="800000"/>
          </a:ln>
        </p:spPr>
      </p:sp>
      <p:sp>
        <p:nvSpPr>
          <p:cNvPr id="16387" name="备注占位符 2"/>
          <p:cNvSpPr>
            <a:spLocks noGrp="1"/>
          </p:cNvSpPr>
          <p:nvPr>
            <p:ph type="body" idx="1"/>
          </p:nvPr>
        </p:nvSpPr>
        <p:spPr>
          <a:noFill/>
          <a:ln>
            <a:noFill/>
          </a:ln>
        </p:spPr>
        <p:txBody>
          <a:bodyPr wrap="square" lIns="91440" tIns="45720" rIns="91440" bIns="45720" anchor="t"/>
          <a:lstStyle/>
          <a:p>
            <a:pPr lvl="0"/>
            <a:r>
              <a:rPr lang="zh-CN" altLang="en-US" dirty="0"/>
              <a:t>该前置滤波器的滤波时间为</a:t>
            </a:r>
            <a:r>
              <a:rPr lang="en-US" altLang="zh-CN" dirty="0"/>
              <a:t>12.5ms</a:t>
            </a:r>
            <a:endParaRPr lang="zh-CN" altLang="en-US" dirty="0"/>
          </a:p>
        </p:txBody>
      </p:sp>
      <p:sp>
        <p:nvSpPr>
          <p:cNvPr id="16388" name="灯片编号占位符 3"/>
          <p:cNvSpPr txBox="1">
            <a:spLocks noGrp="1"/>
          </p:cNvSpPr>
          <p:nvPr>
            <p:ph type="sldNum" sz="quarter"/>
          </p:nvPr>
        </p:nvSpPr>
        <p:spPr>
          <a:xfrm>
            <a:off x="3829050" y="9444038"/>
            <a:ext cx="2930525" cy="496887"/>
          </a:xfrm>
          <a:prstGeom prst="rect">
            <a:avLst/>
          </a:prstGeom>
          <a:noFill/>
          <a:ln w="9525">
            <a:noFill/>
          </a:ln>
        </p:spPr>
        <p:txBody>
          <a:bodyPr anchor="b"/>
          <a:lstStyle/>
          <a:p>
            <a:pPr lvl="0" algn="r" eaLnBrk="1" hangingPunct="1"/>
            <a:fld id="{9A0DB2DC-4C9A-4742-B13C-FB6460FD3503}" type="slidenum">
              <a:rPr lang="zh-CN" altLang="en-US" sz="1200" dirty="0">
                <a:latin typeface="Calibri" panose="020F0502020204030204" pitchFamily="34" charset="0"/>
              </a:rPr>
              <a:t>12</a:t>
            </a:fld>
            <a:endParaRPr lang="zh-CN" altLang="en-US" sz="1200" dirty="0">
              <a:latin typeface="Calibri" panose="020F0502020204030204" pitchFamily="34" charset="0"/>
            </a:endParaRPr>
          </a:p>
        </p:txBody>
      </p:sp>
    </p:spTree>
    <p:extLst>
      <p:ext uri="{BB962C8B-B14F-4D97-AF65-F5344CB8AC3E}">
        <p14:creationId xmlns:p14="http://schemas.microsoft.com/office/powerpoint/2010/main" val="2922552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a:xfrm>
            <a:off x="896938" y="746125"/>
            <a:ext cx="4967287" cy="3727450"/>
          </a:xfrm>
          <a:ln>
            <a:solidFill>
              <a:srgbClr val="000000">
                <a:alpha val="100000"/>
              </a:srgbClr>
            </a:solidFill>
            <a:miter lim="800000"/>
          </a:ln>
        </p:spPr>
      </p:sp>
      <p:sp>
        <p:nvSpPr>
          <p:cNvPr id="16387" name="备注占位符 2"/>
          <p:cNvSpPr>
            <a:spLocks noGrp="1"/>
          </p:cNvSpPr>
          <p:nvPr>
            <p:ph type="body" idx="1"/>
          </p:nvPr>
        </p:nvSpPr>
        <p:spPr>
          <a:noFill/>
          <a:ln>
            <a:noFill/>
          </a:ln>
        </p:spPr>
        <p:txBody>
          <a:bodyPr wrap="square" lIns="91440" tIns="45720" rIns="91440" bIns="45720" anchor="t"/>
          <a:lstStyle/>
          <a:p>
            <a:pPr lvl="0"/>
            <a:r>
              <a:rPr lang="zh-CN" altLang="en-US" dirty="0"/>
              <a:t>该前置滤波器的滤波时间为</a:t>
            </a:r>
            <a:r>
              <a:rPr lang="en-US" altLang="zh-CN" dirty="0"/>
              <a:t>12.5ms</a:t>
            </a:r>
            <a:endParaRPr lang="zh-CN" altLang="en-US" dirty="0"/>
          </a:p>
        </p:txBody>
      </p:sp>
      <p:sp>
        <p:nvSpPr>
          <p:cNvPr id="16388" name="灯片编号占位符 3"/>
          <p:cNvSpPr txBox="1">
            <a:spLocks noGrp="1"/>
          </p:cNvSpPr>
          <p:nvPr>
            <p:ph type="sldNum" sz="quarter"/>
          </p:nvPr>
        </p:nvSpPr>
        <p:spPr>
          <a:xfrm>
            <a:off x="3829050" y="9444038"/>
            <a:ext cx="2930525" cy="496887"/>
          </a:xfrm>
          <a:prstGeom prst="rect">
            <a:avLst/>
          </a:prstGeom>
          <a:noFill/>
          <a:ln w="9525">
            <a:noFill/>
          </a:ln>
        </p:spPr>
        <p:txBody>
          <a:bodyPr anchor="b"/>
          <a:lstStyle/>
          <a:p>
            <a:pPr lvl="0" algn="r" eaLnBrk="1" hangingPunct="1"/>
            <a:fld id="{9A0DB2DC-4C9A-4742-B13C-FB6460FD3503}" type="slidenum">
              <a:rPr lang="zh-CN" altLang="en-US" sz="1200" dirty="0">
                <a:latin typeface="Calibri" panose="020F0502020204030204" pitchFamily="34" charset="0"/>
              </a:rPr>
              <a:t>13</a:t>
            </a:fld>
            <a:endParaRPr lang="zh-CN" altLang="en-US" sz="1200" dirty="0">
              <a:latin typeface="Calibri" panose="020F0502020204030204" pitchFamily="34" charset="0"/>
            </a:endParaRPr>
          </a:p>
        </p:txBody>
      </p:sp>
    </p:spTree>
    <p:extLst>
      <p:ext uri="{BB962C8B-B14F-4D97-AF65-F5344CB8AC3E}">
        <p14:creationId xmlns:p14="http://schemas.microsoft.com/office/powerpoint/2010/main" val="1759323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幻灯片图像占位符 1"/>
          <p:cNvSpPr>
            <a:spLocks noGrp="1" noRot="1" noChangeAspect="1" noTextEdit="1"/>
          </p:cNvSpPr>
          <p:nvPr>
            <p:ph type="sldImg"/>
          </p:nvPr>
        </p:nvSpPr>
        <p:spPr>
          <a:xfrm>
            <a:off x="896938" y="746125"/>
            <a:ext cx="4967287" cy="3727450"/>
          </a:xfrm>
          <a:ln>
            <a:solidFill>
              <a:srgbClr val="000000">
                <a:alpha val="100000"/>
              </a:srgbClr>
            </a:solidFill>
            <a:miter lim="800000"/>
          </a:ln>
        </p:spPr>
      </p:sp>
      <p:sp>
        <p:nvSpPr>
          <p:cNvPr id="8195" name="备注占位符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zh-CN" altLang="en-US" dirty="0">
              <a:latin typeface="Arial" panose="020B0604020202020204" pitchFamily="34" charset="0"/>
            </a:endParaRPr>
          </a:p>
        </p:txBody>
      </p:sp>
      <p:sp>
        <p:nvSpPr>
          <p:cNvPr id="8196" name="灯片编号占位符 3"/>
          <p:cNvSpPr txBox="1">
            <a:spLocks noGrp="1"/>
          </p:cNvSpPr>
          <p:nvPr>
            <p:ph type="sldNum" sz="quarter"/>
          </p:nvPr>
        </p:nvSpPr>
        <p:spPr>
          <a:xfrm>
            <a:off x="3829050" y="9444038"/>
            <a:ext cx="2930525" cy="496887"/>
          </a:xfrm>
          <a:prstGeom prst="rect">
            <a:avLst/>
          </a:prstGeom>
          <a:noFill/>
          <a:ln w="9525">
            <a:noFill/>
          </a:ln>
        </p:spPr>
        <p:txBody>
          <a:bodyPr anchor="b"/>
          <a:lstStyle/>
          <a:p>
            <a:pPr lvl="0" algn="r" eaLnBrk="1" hangingPunct="1"/>
            <a:fld id="{9A0DB2DC-4C9A-4742-B13C-FB6460FD3503}" type="slidenum">
              <a:rPr lang="en-US" altLang="zh-CN" sz="1200" dirty="0"/>
              <a:t>14</a:t>
            </a:fld>
            <a:endParaRPr lang="en-US" altLang="zh-CN" sz="1200" dirty="0"/>
          </a:p>
        </p:txBody>
      </p:sp>
    </p:spTree>
    <p:extLst>
      <p:ext uri="{BB962C8B-B14F-4D97-AF65-F5344CB8AC3E}">
        <p14:creationId xmlns:p14="http://schemas.microsoft.com/office/powerpoint/2010/main" val="1648430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a:xfrm>
            <a:off x="896938" y="746125"/>
            <a:ext cx="4967287" cy="3727450"/>
          </a:xfrm>
          <a:ln>
            <a:solidFill>
              <a:srgbClr val="000000">
                <a:alpha val="100000"/>
              </a:srgbClr>
            </a:solidFill>
            <a:miter lim="800000"/>
          </a:ln>
        </p:spPr>
      </p:sp>
      <p:sp>
        <p:nvSpPr>
          <p:cNvPr id="16387" name="备注占位符 2"/>
          <p:cNvSpPr>
            <a:spLocks noGrp="1"/>
          </p:cNvSpPr>
          <p:nvPr>
            <p:ph type="body" idx="1"/>
          </p:nvPr>
        </p:nvSpPr>
        <p:spPr>
          <a:noFill/>
          <a:ln>
            <a:noFill/>
          </a:ln>
        </p:spPr>
        <p:txBody>
          <a:bodyPr wrap="square" lIns="91440" tIns="45720" rIns="91440" bIns="45720" anchor="t"/>
          <a:lstStyle/>
          <a:p>
            <a:pPr lvl="0"/>
            <a:r>
              <a:rPr lang="zh-CN" altLang="en-US" dirty="0"/>
              <a:t>该前置滤波器的滤波时间为</a:t>
            </a:r>
            <a:r>
              <a:rPr lang="en-US" altLang="zh-CN" dirty="0"/>
              <a:t>12.5ms</a:t>
            </a:r>
            <a:endParaRPr lang="zh-CN" altLang="en-US" dirty="0"/>
          </a:p>
        </p:txBody>
      </p:sp>
      <p:sp>
        <p:nvSpPr>
          <p:cNvPr id="16388" name="灯片编号占位符 3"/>
          <p:cNvSpPr txBox="1">
            <a:spLocks noGrp="1"/>
          </p:cNvSpPr>
          <p:nvPr>
            <p:ph type="sldNum" sz="quarter"/>
          </p:nvPr>
        </p:nvSpPr>
        <p:spPr>
          <a:xfrm>
            <a:off x="3829050" y="9444038"/>
            <a:ext cx="2930525" cy="496887"/>
          </a:xfrm>
          <a:prstGeom prst="rect">
            <a:avLst/>
          </a:prstGeom>
          <a:noFill/>
          <a:ln w="9525">
            <a:noFill/>
          </a:ln>
        </p:spPr>
        <p:txBody>
          <a:bodyPr anchor="b"/>
          <a:lstStyle/>
          <a:p>
            <a:pPr lvl="0" algn="r" eaLnBrk="1" hangingPunct="1"/>
            <a:fld id="{9A0DB2DC-4C9A-4742-B13C-FB6460FD3503}" type="slidenum">
              <a:rPr lang="zh-CN" altLang="en-US" sz="1200" dirty="0">
                <a:latin typeface="Calibri" panose="020F0502020204030204" pitchFamily="34" charset="0"/>
              </a:rPr>
              <a:t>15</a:t>
            </a:fld>
            <a:endParaRPr lang="zh-CN" altLang="en-US" sz="1200" dirty="0">
              <a:latin typeface="Calibri" panose="020F0502020204030204" pitchFamily="34" charset="0"/>
            </a:endParaRPr>
          </a:p>
        </p:txBody>
      </p:sp>
    </p:spTree>
    <p:extLst>
      <p:ext uri="{BB962C8B-B14F-4D97-AF65-F5344CB8AC3E}">
        <p14:creationId xmlns:p14="http://schemas.microsoft.com/office/powerpoint/2010/main" val="8655051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a:xfrm>
            <a:off x="896938" y="746125"/>
            <a:ext cx="4967287" cy="3727450"/>
          </a:xfrm>
          <a:ln>
            <a:solidFill>
              <a:srgbClr val="000000">
                <a:alpha val="100000"/>
              </a:srgbClr>
            </a:solidFill>
            <a:miter lim="800000"/>
          </a:ln>
        </p:spPr>
      </p:sp>
      <p:sp>
        <p:nvSpPr>
          <p:cNvPr id="16387" name="备注占位符 2"/>
          <p:cNvSpPr>
            <a:spLocks noGrp="1"/>
          </p:cNvSpPr>
          <p:nvPr>
            <p:ph type="body" idx="1"/>
          </p:nvPr>
        </p:nvSpPr>
        <p:spPr>
          <a:noFill/>
          <a:ln>
            <a:noFill/>
          </a:ln>
        </p:spPr>
        <p:txBody>
          <a:bodyPr wrap="square" lIns="91440" tIns="45720" rIns="91440" bIns="45720" anchor="t"/>
          <a:lstStyle/>
          <a:p>
            <a:pPr lvl="0"/>
            <a:r>
              <a:rPr lang="zh-CN" altLang="en-US" dirty="0"/>
              <a:t>该前置滤波器的滤波时间为</a:t>
            </a:r>
            <a:r>
              <a:rPr lang="en-US" altLang="zh-CN" dirty="0"/>
              <a:t>12.5ms</a:t>
            </a:r>
            <a:endParaRPr lang="zh-CN" altLang="en-US" dirty="0"/>
          </a:p>
        </p:txBody>
      </p:sp>
      <p:sp>
        <p:nvSpPr>
          <p:cNvPr id="16388" name="灯片编号占位符 3"/>
          <p:cNvSpPr txBox="1">
            <a:spLocks noGrp="1"/>
          </p:cNvSpPr>
          <p:nvPr>
            <p:ph type="sldNum" sz="quarter"/>
          </p:nvPr>
        </p:nvSpPr>
        <p:spPr>
          <a:xfrm>
            <a:off x="3829050" y="9444038"/>
            <a:ext cx="2930525" cy="496887"/>
          </a:xfrm>
          <a:prstGeom prst="rect">
            <a:avLst/>
          </a:prstGeom>
          <a:noFill/>
          <a:ln w="9525">
            <a:noFill/>
          </a:ln>
        </p:spPr>
        <p:txBody>
          <a:bodyPr anchor="b"/>
          <a:lstStyle/>
          <a:p>
            <a:pPr lvl="0" algn="r" eaLnBrk="1" hangingPunct="1"/>
            <a:fld id="{9A0DB2DC-4C9A-4742-B13C-FB6460FD3503}" type="slidenum">
              <a:rPr lang="zh-CN" altLang="en-US" sz="1200" dirty="0">
                <a:latin typeface="Calibri" panose="020F0502020204030204" pitchFamily="34" charset="0"/>
              </a:rPr>
              <a:t>16</a:t>
            </a:fld>
            <a:endParaRPr lang="zh-CN" altLang="en-US" sz="1200" dirty="0">
              <a:latin typeface="Calibri" panose="020F0502020204030204" pitchFamily="34" charset="0"/>
            </a:endParaRPr>
          </a:p>
        </p:txBody>
      </p:sp>
    </p:spTree>
    <p:extLst>
      <p:ext uri="{BB962C8B-B14F-4D97-AF65-F5344CB8AC3E}">
        <p14:creationId xmlns:p14="http://schemas.microsoft.com/office/powerpoint/2010/main" val="5980241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幻灯片图像占位符 1"/>
          <p:cNvSpPr>
            <a:spLocks noGrp="1" noRot="1" noChangeAspect="1" noTextEdit="1"/>
          </p:cNvSpPr>
          <p:nvPr>
            <p:ph type="sldImg"/>
          </p:nvPr>
        </p:nvSpPr>
        <p:spPr>
          <a:xfrm>
            <a:off x="896938" y="746125"/>
            <a:ext cx="4967287" cy="3727450"/>
          </a:xfrm>
          <a:ln>
            <a:solidFill>
              <a:srgbClr val="000000">
                <a:alpha val="100000"/>
              </a:srgbClr>
            </a:solidFill>
            <a:miter lim="800000"/>
          </a:ln>
        </p:spPr>
      </p:sp>
      <p:sp>
        <p:nvSpPr>
          <p:cNvPr id="8195" name="备注占位符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zh-CN" altLang="en-US" dirty="0">
              <a:latin typeface="Arial" panose="020B0604020202020204" pitchFamily="34" charset="0"/>
            </a:endParaRPr>
          </a:p>
        </p:txBody>
      </p:sp>
      <p:sp>
        <p:nvSpPr>
          <p:cNvPr id="8196" name="灯片编号占位符 3"/>
          <p:cNvSpPr txBox="1">
            <a:spLocks noGrp="1"/>
          </p:cNvSpPr>
          <p:nvPr>
            <p:ph type="sldNum" sz="quarter"/>
          </p:nvPr>
        </p:nvSpPr>
        <p:spPr>
          <a:xfrm>
            <a:off x="3829050" y="9444038"/>
            <a:ext cx="2930525" cy="496887"/>
          </a:xfrm>
          <a:prstGeom prst="rect">
            <a:avLst/>
          </a:prstGeom>
          <a:noFill/>
          <a:ln w="9525">
            <a:noFill/>
          </a:ln>
        </p:spPr>
        <p:txBody>
          <a:bodyPr anchor="b"/>
          <a:lstStyle/>
          <a:p>
            <a:pPr lvl="0" algn="r" eaLnBrk="1" hangingPunct="1"/>
            <a:fld id="{9A0DB2DC-4C9A-4742-B13C-FB6460FD3503}" type="slidenum">
              <a:rPr lang="en-US" altLang="zh-CN" sz="1200" dirty="0"/>
              <a:t>17</a:t>
            </a:fld>
            <a:endParaRPr lang="en-US" altLang="zh-CN" sz="1200" dirty="0"/>
          </a:p>
        </p:txBody>
      </p:sp>
    </p:spTree>
    <p:extLst>
      <p:ext uri="{BB962C8B-B14F-4D97-AF65-F5344CB8AC3E}">
        <p14:creationId xmlns:p14="http://schemas.microsoft.com/office/powerpoint/2010/main" val="17343311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a:xfrm>
            <a:off x="896938" y="746125"/>
            <a:ext cx="4967287" cy="3727450"/>
          </a:xfrm>
          <a:ln>
            <a:solidFill>
              <a:srgbClr val="000000">
                <a:alpha val="100000"/>
              </a:srgbClr>
            </a:solidFill>
            <a:miter lim="800000"/>
          </a:ln>
        </p:spPr>
      </p:sp>
      <p:sp>
        <p:nvSpPr>
          <p:cNvPr id="16387" name="备注占位符 2"/>
          <p:cNvSpPr>
            <a:spLocks noGrp="1"/>
          </p:cNvSpPr>
          <p:nvPr>
            <p:ph type="body" idx="1"/>
          </p:nvPr>
        </p:nvSpPr>
        <p:spPr>
          <a:noFill/>
          <a:ln>
            <a:noFill/>
          </a:ln>
        </p:spPr>
        <p:txBody>
          <a:bodyPr wrap="square" lIns="91440" tIns="45720" rIns="91440" bIns="45720" anchor="t"/>
          <a:lstStyle/>
          <a:p>
            <a:pPr lvl="0"/>
            <a:endParaRPr lang="zh-CN" altLang="en-US" dirty="0"/>
          </a:p>
        </p:txBody>
      </p:sp>
      <p:sp>
        <p:nvSpPr>
          <p:cNvPr id="16388" name="灯片编号占位符 3"/>
          <p:cNvSpPr txBox="1">
            <a:spLocks noGrp="1"/>
          </p:cNvSpPr>
          <p:nvPr>
            <p:ph type="sldNum" sz="quarter"/>
          </p:nvPr>
        </p:nvSpPr>
        <p:spPr>
          <a:xfrm>
            <a:off x="3829050" y="9444038"/>
            <a:ext cx="2930525" cy="496887"/>
          </a:xfrm>
          <a:prstGeom prst="rect">
            <a:avLst/>
          </a:prstGeom>
          <a:noFill/>
          <a:ln w="9525">
            <a:noFill/>
          </a:ln>
        </p:spPr>
        <p:txBody>
          <a:bodyPr anchor="b"/>
          <a:lstStyle/>
          <a:p>
            <a:pPr lvl="0" algn="r" eaLnBrk="1" hangingPunct="1"/>
            <a:fld id="{9A0DB2DC-4C9A-4742-B13C-FB6460FD3503}" type="slidenum">
              <a:rPr lang="zh-CN" altLang="en-US" sz="1200" dirty="0">
                <a:latin typeface="Calibri" panose="020F0502020204030204" pitchFamily="34" charset="0"/>
              </a:rPr>
              <a:t>18</a:t>
            </a:fld>
            <a:endParaRPr lang="zh-CN" altLang="en-US" sz="1200" dirty="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896938" y="746125"/>
            <a:ext cx="4967287" cy="372745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a:xfrm>
            <a:off x="896938" y="746125"/>
            <a:ext cx="4967287" cy="3727450"/>
          </a:xfrm>
          <a:ln>
            <a:solidFill>
              <a:srgbClr val="000000">
                <a:alpha val="100000"/>
              </a:srgbClr>
            </a:solidFill>
            <a:miter lim="800000"/>
          </a:ln>
        </p:spPr>
      </p:sp>
      <p:sp>
        <p:nvSpPr>
          <p:cNvPr id="16387" name="备注占位符 2"/>
          <p:cNvSpPr>
            <a:spLocks noGrp="1"/>
          </p:cNvSpPr>
          <p:nvPr>
            <p:ph type="body" idx="1"/>
          </p:nvPr>
        </p:nvSpPr>
        <p:spPr>
          <a:noFill/>
          <a:ln>
            <a:noFill/>
          </a:ln>
        </p:spPr>
        <p:txBody>
          <a:bodyPr wrap="square" lIns="91440" tIns="45720" rIns="91440" bIns="45720" anchor="t"/>
          <a:lstStyle/>
          <a:p>
            <a:pPr lvl="0"/>
            <a:r>
              <a:rPr lang="zh-CN" altLang="en-US" dirty="0"/>
              <a:t>该前置滤波器的滤波时间为</a:t>
            </a:r>
            <a:r>
              <a:rPr lang="en-US" altLang="zh-CN" dirty="0"/>
              <a:t>12.5ms</a:t>
            </a:r>
            <a:endParaRPr lang="zh-CN" altLang="en-US" dirty="0"/>
          </a:p>
        </p:txBody>
      </p:sp>
      <p:sp>
        <p:nvSpPr>
          <p:cNvPr id="16388" name="灯片编号占位符 3"/>
          <p:cNvSpPr txBox="1">
            <a:spLocks noGrp="1"/>
          </p:cNvSpPr>
          <p:nvPr>
            <p:ph type="sldNum" sz="quarter"/>
          </p:nvPr>
        </p:nvSpPr>
        <p:spPr>
          <a:xfrm>
            <a:off x="3829050" y="9444038"/>
            <a:ext cx="2930525" cy="496887"/>
          </a:xfrm>
          <a:prstGeom prst="rect">
            <a:avLst/>
          </a:prstGeom>
          <a:noFill/>
          <a:ln w="9525">
            <a:noFill/>
          </a:ln>
        </p:spPr>
        <p:txBody>
          <a:bodyPr anchor="b"/>
          <a:lstStyle/>
          <a:p>
            <a:pPr lvl="0" algn="r" eaLnBrk="1" hangingPunct="1"/>
            <a:fld id="{9A0DB2DC-4C9A-4742-B13C-FB6460FD3503}" type="slidenum">
              <a:rPr lang="zh-CN" altLang="en-US" sz="1200" dirty="0">
                <a:latin typeface="Calibri" panose="020F0502020204030204" pitchFamily="34" charset="0"/>
              </a:rPr>
              <a:t>4</a:t>
            </a:fld>
            <a:endParaRPr lang="zh-CN" altLang="en-US" sz="1200" dirty="0">
              <a:latin typeface="Calibri" panose="020F0502020204030204" pitchFamily="34" charset="0"/>
            </a:endParaRPr>
          </a:p>
        </p:txBody>
      </p:sp>
    </p:spTree>
    <p:extLst>
      <p:ext uri="{BB962C8B-B14F-4D97-AF65-F5344CB8AC3E}">
        <p14:creationId xmlns:p14="http://schemas.microsoft.com/office/powerpoint/2010/main" val="397656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a:xfrm>
            <a:off x="896938" y="746125"/>
            <a:ext cx="4967287" cy="3727450"/>
          </a:xfrm>
          <a:ln>
            <a:solidFill>
              <a:srgbClr val="000000">
                <a:alpha val="100000"/>
              </a:srgbClr>
            </a:solidFill>
            <a:miter lim="800000"/>
          </a:ln>
        </p:spPr>
      </p:sp>
      <p:sp>
        <p:nvSpPr>
          <p:cNvPr id="16387" name="备注占位符 2"/>
          <p:cNvSpPr>
            <a:spLocks noGrp="1"/>
          </p:cNvSpPr>
          <p:nvPr>
            <p:ph type="body" idx="1"/>
          </p:nvPr>
        </p:nvSpPr>
        <p:spPr>
          <a:noFill/>
          <a:ln>
            <a:noFill/>
          </a:ln>
        </p:spPr>
        <p:txBody>
          <a:bodyPr wrap="square" lIns="91440" tIns="45720" rIns="91440" bIns="45720" anchor="t"/>
          <a:lstStyle/>
          <a:p>
            <a:pPr lvl="0"/>
            <a:r>
              <a:rPr lang="zh-CN" altLang="en-US" dirty="0"/>
              <a:t>该前置滤波器的滤波时间为</a:t>
            </a:r>
            <a:r>
              <a:rPr lang="en-US" altLang="zh-CN" dirty="0"/>
              <a:t>12.5ms</a:t>
            </a:r>
            <a:endParaRPr lang="zh-CN" altLang="en-US" dirty="0"/>
          </a:p>
        </p:txBody>
      </p:sp>
      <p:sp>
        <p:nvSpPr>
          <p:cNvPr id="16388" name="灯片编号占位符 3"/>
          <p:cNvSpPr txBox="1">
            <a:spLocks noGrp="1"/>
          </p:cNvSpPr>
          <p:nvPr>
            <p:ph type="sldNum" sz="quarter"/>
          </p:nvPr>
        </p:nvSpPr>
        <p:spPr>
          <a:xfrm>
            <a:off x="3829050" y="9444038"/>
            <a:ext cx="2930525" cy="496887"/>
          </a:xfrm>
          <a:prstGeom prst="rect">
            <a:avLst/>
          </a:prstGeom>
          <a:noFill/>
          <a:ln w="9525">
            <a:noFill/>
          </a:ln>
        </p:spPr>
        <p:txBody>
          <a:bodyPr anchor="b"/>
          <a:lstStyle/>
          <a:p>
            <a:pPr lvl="0" algn="r" eaLnBrk="1" hangingPunct="1"/>
            <a:fld id="{9A0DB2DC-4C9A-4742-B13C-FB6460FD3503}" type="slidenum">
              <a:rPr lang="zh-CN" altLang="en-US" sz="1200" dirty="0">
                <a:latin typeface="Calibri" panose="020F0502020204030204" pitchFamily="34" charset="0"/>
              </a:rPr>
              <a:t>5</a:t>
            </a:fld>
            <a:endParaRPr lang="zh-CN" altLang="en-US" sz="1200" dirty="0">
              <a:latin typeface="Calibri" panose="020F0502020204030204" pitchFamily="34" charset="0"/>
            </a:endParaRPr>
          </a:p>
        </p:txBody>
      </p:sp>
    </p:spTree>
    <p:extLst>
      <p:ext uri="{BB962C8B-B14F-4D97-AF65-F5344CB8AC3E}">
        <p14:creationId xmlns:p14="http://schemas.microsoft.com/office/powerpoint/2010/main" val="3606231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a:xfrm>
            <a:off x="896938" y="746125"/>
            <a:ext cx="4967287" cy="3727450"/>
          </a:xfrm>
          <a:ln>
            <a:solidFill>
              <a:srgbClr val="000000">
                <a:alpha val="100000"/>
              </a:srgbClr>
            </a:solidFill>
            <a:miter lim="800000"/>
          </a:ln>
        </p:spPr>
      </p:sp>
      <p:sp>
        <p:nvSpPr>
          <p:cNvPr id="16387" name="备注占位符 2"/>
          <p:cNvSpPr>
            <a:spLocks noGrp="1"/>
          </p:cNvSpPr>
          <p:nvPr>
            <p:ph type="body" idx="1"/>
          </p:nvPr>
        </p:nvSpPr>
        <p:spPr>
          <a:noFill/>
          <a:ln>
            <a:noFill/>
          </a:ln>
        </p:spPr>
        <p:txBody>
          <a:bodyPr wrap="square" lIns="91440" tIns="45720" rIns="91440" bIns="45720" anchor="t"/>
          <a:lstStyle/>
          <a:p>
            <a:pPr lvl="0"/>
            <a:r>
              <a:rPr lang="zh-CN" altLang="en-US" dirty="0"/>
              <a:t>该前置滤波器的滤波时间为</a:t>
            </a:r>
            <a:r>
              <a:rPr lang="en-US" altLang="zh-CN" dirty="0"/>
              <a:t>12.5ms</a:t>
            </a:r>
            <a:endParaRPr lang="zh-CN" altLang="en-US" dirty="0"/>
          </a:p>
        </p:txBody>
      </p:sp>
      <p:sp>
        <p:nvSpPr>
          <p:cNvPr id="16388" name="灯片编号占位符 3"/>
          <p:cNvSpPr txBox="1">
            <a:spLocks noGrp="1"/>
          </p:cNvSpPr>
          <p:nvPr>
            <p:ph type="sldNum" sz="quarter"/>
          </p:nvPr>
        </p:nvSpPr>
        <p:spPr>
          <a:xfrm>
            <a:off x="3829050" y="9444038"/>
            <a:ext cx="2930525" cy="496887"/>
          </a:xfrm>
          <a:prstGeom prst="rect">
            <a:avLst/>
          </a:prstGeom>
          <a:noFill/>
          <a:ln w="9525">
            <a:noFill/>
          </a:ln>
        </p:spPr>
        <p:txBody>
          <a:bodyPr anchor="b"/>
          <a:lstStyle/>
          <a:p>
            <a:pPr lvl="0" algn="r" eaLnBrk="1" hangingPunct="1"/>
            <a:fld id="{9A0DB2DC-4C9A-4742-B13C-FB6460FD3503}" type="slidenum">
              <a:rPr lang="zh-CN" altLang="en-US" sz="1200" dirty="0">
                <a:latin typeface="Calibri" panose="020F0502020204030204" pitchFamily="34" charset="0"/>
              </a:rPr>
              <a:t>6</a:t>
            </a:fld>
            <a:endParaRPr lang="zh-CN" altLang="en-US" sz="1200" dirty="0">
              <a:latin typeface="Calibri" panose="020F0502020204030204" pitchFamily="34" charset="0"/>
            </a:endParaRPr>
          </a:p>
        </p:txBody>
      </p:sp>
    </p:spTree>
    <p:extLst>
      <p:ext uri="{BB962C8B-B14F-4D97-AF65-F5344CB8AC3E}">
        <p14:creationId xmlns:p14="http://schemas.microsoft.com/office/powerpoint/2010/main" val="3447124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a:xfrm>
            <a:off x="896938" y="746125"/>
            <a:ext cx="4967287" cy="3727450"/>
          </a:xfrm>
          <a:ln>
            <a:solidFill>
              <a:srgbClr val="000000">
                <a:alpha val="100000"/>
              </a:srgbClr>
            </a:solidFill>
            <a:miter lim="800000"/>
          </a:ln>
        </p:spPr>
      </p:sp>
      <p:sp>
        <p:nvSpPr>
          <p:cNvPr id="16387" name="备注占位符 2"/>
          <p:cNvSpPr>
            <a:spLocks noGrp="1"/>
          </p:cNvSpPr>
          <p:nvPr>
            <p:ph type="body" idx="1"/>
          </p:nvPr>
        </p:nvSpPr>
        <p:spPr>
          <a:noFill/>
          <a:ln>
            <a:noFill/>
          </a:ln>
        </p:spPr>
        <p:txBody>
          <a:bodyPr wrap="square" lIns="91440" tIns="45720" rIns="91440" bIns="45720" anchor="t"/>
          <a:lstStyle/>
          <a:p>
            <a:pPr lvl="0"/>
            <a:r>
              <a:rPr lang="zh-CN" altLang="en-US" dirty="0"/>
              <a:t>该前置滤波器的滤波时间为</a:t>
            </a:r>
            <a:r>
              <a:rPr lang="en-US" altLang="zh-CN" dirty="0"/>
              <a:t>12.5ms</a:t>
            </a:r>
            <a:endParaRPr lang="zh-CN" altLang="en-US" dirty="0"/>
          </a:p>
        </p:txBody>
      </p:sp>
      <p:sp>
        <p:nvSpPr>
          <p:cNvPr id="16388" name="灯片编号占位符 3"/>
          <p:cNvSpPr txBox="1">
            <a:spLocks noGrp="1"/>
          </p:cNvSpPr>
          <p:nvPr>
            <p:ph type="sldNum" sz="quarter"/>
          </p:nvPr>
        </p:nvSpPr>
        <p:spPr>
          <a:xfrm>
            <a:off x="3829050" y="9444038"/>
            <a:ext cx="2930525" cy="496887"/>
          </a:xfrm>
          <a:prstGeom prst="rect">
            <a:avLst/>
          </a:prstGeom>
          <a:noFill/>
          <a:ln w="9525">
            <a:noFill/>
          </a:ln>
        </p:spPr>
        <p:txBody>
          <a:bodyPr anchor="b"/>
          <a:lstStyle/>
          <a:p>
            <a:pPr lvl="0" algn="r" eaLnBrk="1" hangingPunct="1"/>
            <a:fld id="{9A0DB2DC-4C9A-4742-B13C-FB6460FD3503}" type="slidenum">
              <a:rPr lang="zh-CN" altLang="en-US" sz="1200" dirty="0">
                <a:latin typeface="Calibri" panose="020F0502020204030204" pitchFamily="34" charset="0"/>
              </a:rPr>
              <a:t>7</a:t>
            </a:fld>
            <a:endParaRPr lang="zh-CN" altLang="en-US" sz="1200" dirty="0">
              <a:latin typeface="Calibri" panose="020F0502020204030204" pitchFamily="34" charset="0"/>
            </a:endParaRPr>
          </a:p>
        </p:txBody>
      </p:sp>
    </p:spTree>
    <p:extLst>
      <p:ext uri="{BB962C8B-B14F-4D97-AF65-F5344CB8AC3E}">
        <p14:creationId xmlns:p14="http://schemas.microsoft.com/office/powerpoint/2010/main" val="3085019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幻灯片图像占位符 1"/>
          <p:cNvSpPr>
            <a:spLocks noGrp="1" noRot="1" noChangeAspect="1" noTextEdit="1"/>
          </p:cNvSpPr>
          <p:nvPr>
            <p:ph type="sldImg"/>
          </p:nvPr>
        </p:nvSpPr>
        <p:spPr>
          <a:xfrm>
            <a:off x="896938" y="746125"/>
            <a:ext cx="4967287" cy="3727450"/>
          </a:xfrm>
          <a:ln>
            <a:solidFill>
              <a:srgbClr val="000000">
                <a:alpha val="100000"/>
              </a:srgbClr>
            </a:solidFill>
            <a:miter lim="800000"/>
          </a:ln>
        </p:spPr>
      </p:sp>
      <p:sp>
        <p:nvSpPr>
          <p:cNvPr id="8195" name="备注占位符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zh-CN" altLang="en-US" dirty="0">
              <a:latin typeface="Arial" panose="020B0604020202020204" pitchFamily="34" charset="0"/>
            </a:endParaRPr>
          </a:p>
        </p:txBody>
      </p:sp>
      <p:sp>
        <p:nvSpPr>
          <p:cNvPr id="8196" name="灯片编号占位符 3"/>
          <p:cNvSpPr txBox="1">
            <a:spLocks noGrp="1"/>
          </p:cNvSpPr>
          <p:nvPr>
            <p:ph type="sldNum" sz="quarter"/>
          </p:nvPr>
        </p:nvSpPr>
        <p:spPr>
          <a:xfrm>
            <a:off x="3829050" y="9444038"/>
            <a:ext cx="2930525" cy="496887"/>
          </a:xfrm>
          <a:prstGeom prst="rect">
            <a:avLst/>
          </a:prstGeom>
          <a:noFill/>
          <a:ln w="9525">
            <a:noFill/>
          </a:ln>
        </p:spPr>
        <p:txBody>
          <a:bodyPr anchor="b"/>
          <a:lstStyle/>
          <a:p>
            <a:pPr lvl="0" algn="r" eaLnBrk="1" hangingPunct="1"/>
            <a:fld id="{9A0DB2DC-4C9A-4742-B13C-FB6460FD3503}" type="slidenum">
              <a:rPr lang="en-US" altLang="zh-CN" sz="1200" dirty="0"/>
              <a:t>8</a:t>
            </a:fld>
            <a:endParaRPr lang="en-US" altLang="zh-CN" sz="1200" dirty="0"/>
          </a:p>
        </p:txBody>
      </p:sp>
    </p:spTree>
    <p:extLst>
      <p:ext uri="{BB962C8B-B14F-4D97-AF65-F5344CB8AC3E}">
        <p14:creationId xmlns:p14="http://schemas.microsoft.com/office/powerpoint/2010/main" val="2077333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a:xfrm>
            <a:off x="896938" y="746125"/>
            <a:ext cx="4967287" cy="3727450"/>
          </a:xfrm>
          <a:ln>
            <a:solidFill>
              <a:srgbClr val="000000">
                <a:alpha val="100000"/>
              </a:srgbClr>
            </a:solidFill>
            <a:miter lim="800000"/>
          </a:ln>
        </p:spPr>
      </p:sp>
      <p:sp>
        <p:nvSpPr>
          <p:cNvPr id="16387" name="备注占位符 2"/>
          <p:cNvSpPr>
            <a:spLocks noGrp="1"/>
          </p:cNvSpPr>
          <p:nvPr>
            <p:ph type="body" idx="1"/>
          </p:nvPr>
        </p:nvSpPr>
        <p:spPr>
          <a:noFill/>
          <a:ln>
            <a:noFill/>
          </a:ln>
        </p:spPr>
        <p:txBody>
          <a:bodyPr wrap="square" lIns="91440" tIns="45720" rIns="91440" bIns="45720" anchor="t"/>
          <a:lstStyle/>
          <a:p>
            <a:pPr lvl="0"/>
            <a:r>
              <a:rPr lang="zh-CN" altLang="en-US" dirty="0"/>
              <a:t>该前置滤波器的滤波时间为</a:t>
            </a:r>
            <a:r>
              <a:rPr lang="en-US" altLang="zh-CN" dirty="0"/>
              <a:t>12.5ms</a:t>
            </a:r>
            <a:endParaRPr lang="zh-CN" altLang="en-US" dirty="0"/>
          </a:p>
        </p:txBody>
      </p:sp>
      <p:sp>
        <p:nvSpPr>
          <p:cNvPr id="16388" name="灯片编号占位符 3"/>
          <p:cNvSpPr txBox="1">
            <a:spLocks noGrp="1"/>
          </p:cNvSpPr>
          <p:nvPr>
            <p:ph type="sldNum" sz="quarter"/>
          </p:nvPr>
        </p:nvSpPr>
        <p:spPr>
          <a:xfrm>
            <a:off x="3829050" y="9444038"/>
            <a:ext cx="2930525" cy="496887"/>
          </a:xfrm>
          <a:prstGeom prst="rect">
            <a:avLst/>
          </a:prstGeom>
          <a:noFill/>
          <a:ln w="9525">
            <a:noFill/>
          </a:ln>
        </p:spPr>
        <p:txBody>
          <a:bodyPr anchor="b"/>
          <a:lstStyle/>
          <a:p>
            <a:pPr lvl="0" algn="r" eaLnBrk="1" hangingPunct="1"/>
            <a:fld id="{9A0DB2DC-4C9A-4742-B13C-FB6460FD3503}" type="slidenum">
              <a:rPr lang="zh-CN" altLang="en-US" sz="1200" dirty="0">
                <a:latin typeface="Calibri" panose="020F0502020204030204" pitchFamily="34" charset="0"/>
              </a:rPr>
              <a:t>9</a:t>
            </a:fld>
            <a:endParaRPr lang="zh-CN" altLang="en-US" sz="1200" dirty="0">
              <a:latin typeface="Calibri" panose="020F0502020204030204" pitchFamily="34" charset="0"/>
            </a:endParaRPr>
          </a:p>
        </p:txBody>
      </p:sp>
    </p:spTree>
    <p:extLst>
      <p:ext uri="{BB962C8B-B14F-4D97-AF65-F5344CB8AC3E}">
        <p14:creationId xmlns:p14="http://schemas.microsoft.com/office/powerpoint/2010/main" val="3807649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a:xfrm>
            <a:off x="896938" y="746125"/>
            <a:ext cx="4967287" cy="3727450"/>
          </a:xfrm>
          <a:ln>
            <a:solidFill>
              <a:srgbClr val="000000">
                <a:alpha val="100000"/>
              </a:srgbClr>
            </a:solidFill>
            <a:miter lim="800000"/>
          </a:ln>
        </p:spPr>
      </p:sp>
      <p:sp>
        <p:nvSpPr>
          <p:cNvPr id="16387" name="备注占位符 2"/>
          <p:cNvSpPr>
            <a:spLocks noGrp="1"/>
          </p:cNvSpPr>
          <p:nvPr>
            <p:ph type="body" idx="1"/>
          </p:nvPr>
        </p:nvSpPr>
        <p:spPr>
          <a:noFill/>
          <a:ln>
            <a:noFill/>
          </a:ln>
        </p:spPr>
        <p:txBody>
          <a:bodyPr wrap="square" lIns="91440" tIns="45720" rIns="91440" bIns="45720" anchor="t"/>
          <a:lstStyle/>
          <a:p>
            <a:pPr lvl="0"/>
            <a:r>
              <a:rPr lang="zh-CN" altLang="en-US" dirty="0"/>
              <a:t>该前置滤波器的滤波时间为</a:t>
            </a:r>
            <a:r>
              <a:rPr lang="en-US" altLang="zh-CN" dirty="0"/>
              <a:t>12.5ms</a:t>
            </a:r>
            <a:endParaRPr lang="zh-CN" altLang="en-US" dirty="0"/>
          </a:p>
        </p:txBody>
      </p:sp>
      <p:sp>
        <p:nvSpPr>
          <p:cNvPr id="16388" name="灯片编号占位符 3"/>
          <p:cNvSpPr txBox="1">
            <a:spLocks noGrp="1"/>
          </p:cNvSpPr>
          <p:nvPr>
            <p:ph type="sldNum" sz="quarter"/>
          </p:nvPr>
        </p:nvSpPr>
        <p:spPr>
          <a:xfrm>
            <a:off x="3829050" y="9444038"/>
            <a:ext cx="2930525" cy="496887"/>
          </a:xfrm>
          <a:prstGeom prst="rect">
            <a:avLst/>
          </a:prstGeom>
          <a:noFill/>
          <a:ln w="9525">
            <a:noFill/>
          </a:ln>
        </p:spPr>
        <p:txBody>
          <a:bodyPr anchor="b"/>
          <a:lstStyle/>
          <a:p>
            <a:pPr lvl="0" algn="r" eaLnBrk="1" hangingPunct="1"/>
            <a:fld id="{9A0DB2DC-4C9A-4742-B13C-FB6460FD3503}" type="slidenum">
              <a:rPr lang="zh-CN" altLang="en-US" sz="1200" dirty="0">
                <a:latin typeface="Calibri" panose="020F0502020204030204" pitchFamily="34" charset="0"/>
              </a:rPr>
              <a:t>10</a:t>
            </a:fld>
            <a:endParaRPr lang="zh-CN" altLang="en-US" sz="1200" dirty="0">
              <a:latin typeface="Calibri" panose="020F0502020204030204" pitchFamily="34" charset="0"/>
            </a:endParaRPr>
          </a:p>
        </p:txBody>
      </p:sp>
    </p:spTree>
    <p:extLst>
      <p:ext uri="{BB962C8B-B14F-4D97-AF65-F5344CB8AC3E}">
        <p14:creationId xmlns:p14="http://schemas.microsoft.com/office/powerpoint/2010/main" val="32787103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picTx" preserve="1">
  <p:cSld name="图片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14" name="直角三角形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 name="任意多边形 6"/>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6" name="任意多边形 7"/>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pic>
        <p:nvPicPr>
          <p:cNvPr id="4101" name="Picture 11"/>
          <p:cNvPicPr>
            <a:picLocks noChangeAspect="1"/>
          </p:cNvPicPr>
          <p:nvPr userDrawn="1"/>
        </p:nvPicPr>
        <p:blipFill>
          <a:blip r:embed="rId3"/>
          <a:stretch>
            <a:fillRect/>
          </a:stretch>
        </p:blipFill>
        <p:spPr>
          <a:xfrm>
            <a:off x="2843213" y="0"/>
            <a:ext cx="6300787" cy="925513"/>
          </a:xfrm>
          <a:prstGeom prst="rect">
            <a:avLst/>
          </a:prstGeom>
          <a:noFill/>
          <a:ln w="9525">
            <a:noFill/>
          </a:ln>
        </p:spPr>
      </p:pic>
      <p:pic>
        <p:nvPicPr>
          <p:cNvPr id="4102" name="Picture 12"/>
          <p:cNvPicPr>
            <a:picLocks noChangeAspect="1"/>
          </p:cNvPicPr>
          <p:nvPr userDrawn="1"/>
        </p:nvPicPr>
        <p:blipFill>
          <a:blip r:embed="rId4"/>
          <a:stretch>
            <a:fillRect/>
          </a:stretch>
        </p:blipFill>
        <p:spPr>
          <a:xfrm>
            <a:off x="2195513" y="0"/>
            <a:ext cx="914400" cy="925513"/>
          </a:xfrm>
          <a:prstGeom prst="rect">
            <a:avLst/>
          </a:prstGeom>
          <a:noFill/>
          <a:ln w="9525">
            <a:noFill/>
          </a:ln>
        </p:spPr>
      </p:pic>
      <p:pic>
        <p:nvPicPr>
          <p:cNvPr id="4103" name="Picture 13"/>
          <p:cNvPicPr>
            <a:picLocks noChangeAspect="1"/>
          </p:cNvPicPr>
          <p:nvPr userDrawn="1"/>
        </p:nvPicPr>
        <p:blipFill>
          <a:blip r:embed="rId4"/>
          <a:stretch>
            <a:fillRect/>
          </a:stretch>
        </p:blipFill>
        <p:spPr>
          <a:xfrm>
            <a:off x="0" y="0"/>
            <a:ext cx="914400" cy="925513"/>
          </a:xfrm>
          <a:prstGeom prst="rect">
            <a:avLst/>
          </a:prstGeom>
          <a:noFill/>
          <a:ln w="9525">
            <a:noFill/>
          </a:ln>
        </p:spPr>
      </p:pic>
      <p:pic>
        <p:nvPicPr>
          <p:cNvPr id="4104" name="Picture 14"/>
          <p:cNvPicPr>
            <a:picLocks noChangeAspect="1"/>
          </p:cNvPicPr>
          <p:nvPr userDrawn="1"/>
        </p:nvPicPr>
        <p:blipFill>
          <a:blip r:embed="rId4"/>
          <a:stretch>
            <a:fillRect/>
          </a:stretch>
        </p:blipFill>
        <p:spPr>
          <a:xfrm>
            <a:off x="900113" y="0"/>
            <a:ext cx="1295400" cy="925513"/>
          </a:xfrm>
          <a:prstGeom prst="rect">
            <a:avLst/>
          </a:prstGeom>
          <a:noFill/>
          <a:ln w="9525">
            <a:noFill/>
          </a:ln>
        </p:spPr>
      </p:pic>
      <p:pic>
        <p:nvPicPr>
          <p:cNvPr id="4105" name="Picture 15"/>
          <p:cNvPicPr>
            <a:picLocks noChangeAspect="1"/>
          </p:cNvPicPr>
          <p:nvPr userDrawn="1"/>
        </p:nvPicPr>
        <p:blipFill>
          <a:blip r:embed="rId4"/>
          <a:stretch>
            <a:fillRect/>
          </a:stretch>
        </p:blipFill>
        <p:spPr>
          <a:xfrm>
            <a:off x="4716463" y="0"/>
            <a:ext cx="1295400" cy="925513"/>
          </a:xfrm>
          <a:prstGeom prst="rect">
            <a:avLst/>
          </a:prstGeom>
          <a:noFill/>
          <a:ln w="9525">
            <a:noFill/>
          </a:ln>
        </p:spPr>
      </p:pic>
      <p:pic>
        <p:nvPicPr>
          <p:cNvPr id="4106" name="Picture 16"/>
          <p:cNvPicPr>
            <a:picLocks noChangeAspect="1"/>
          </p:cNvPicPr>
          <p:nvPr userDrawn="1"/>
        </p:nvPicPr>
        <p:blipFill>
          <a:blip r:embed="rId4"/>
          <a:stretch>
            <a:fillRect/>
          </a:stretch>
        </p:blipFill>
        <p:spPr>
          <a:xfrm>
            <a:off x="6011863" y="0"/>
            <a:ext cx="1295400" cy="925513"/>
          </a:xfrm>
          <a:prstGeom prst="rect">
            <a:avLst/>
          </a:prstGeom>
          <a:noFill/>
          <a:ln w="9525">
            <a:noFill/>
          </a:ln>
        </p:spPr>
      </p:pic>
      <p:pic>
        <p:nvPicPr>
          <p:cNvPr id="4107" name="Picture 17"/>
          <p:cNvPicPr>
            <a:picLocks noChangeAspect="1"/>
          </p:cNvPicPr>
          <p:nvPr userDrawn="1"/>
        </p:nvPicPr>
        <p:blipFill>
          <a:blip r:embed="rId4"/>
          <a:stretch>
            <a:fillRect/>
          </a:stretch>
        </p:blipFill>
        <p:spPr>
          <a:xfrm>
            <a:off x="3419475" y="0"/>
            <a:ext cx="1295400" cy="925513"/>
          </a:xfrm>
          <a:prstGeom prst="rect">
            <a:avLst/>
          </a:prstGeom>
          <a:noFill/>
          <a:ln w="9525">
            <a:noFill/>
          </a:ln>
        </p:spPr>
      </p:pic>
      <p:pic>
        <p:nvPicPr>
          <p:cNvPr id="4108" name="Picture 4" descr="c:\documents and settings\administrator\桌面\20080512053838109.jpg"/>
          <p:cNvPicPr>
            <a:picLocks noChangeAspect="1"/>
          </p:cNvPicPr>
          <p:nvPr userDrawn="1"/>
        </p:nvPicPr>
        <p:blipFill>
          <a:blip r:embed="rId5"/>
          <a:stretch>
            <a:fillRect/>
          </a:stretch>
        </p:blipFill>
        <p:spPr>
          <a:xfrm>
            <a:off x="7632700" y="0"/>
            <a:ext cx="1476375" cy="938213"/>
          </a:xfrm>
          <a:prstGeom prst="rect">
            <a:avLst/>
          </a:prstGeom>
          <a:noFill/>
          <a:ln w="9525">
            <a:noFill/>
          </a:ln>
        </p:spPr>
      </p:pic>
      <p:sp>
        <p:nvSpPr>
          <p:cNvPr id="2" name="标题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zh-CN" altLang="en-US"/>
              <a:t>单击此处编辑母版标题样式</a:t>
            </a:r>
            <a:endParaRPr lang="en-US"/>
          </a:p>
        </p:txBody>
      </p:sp>
      <p:sp>
        <p:nvSpPr>
          <p:cNvPr id="4" name="文本占位符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zh-CN" altLang="en-US"/>
              <a:t>单击此处编辑母版文本样式</a:t>
            </a:r>
          </a:p>
        </p:txBody>
      </p:sp>
      <p:sp>
        <p:nvSpPr>
          <p:cNvPr id="3" name="图片占位符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vert="horz" wrap="square" lIns="91440" tIns="45720" rIns="91440" bIns="45720" numCol="1" anchor="t" anchorCtr="0" compatLnSpc="1">
            <a:normAutofit/>
          </a:bodyPr>
          <a:lstStyle>
            <a:lvl1pPr marL="0" indent="0">
              <a:buNone/>
              <a:defRPr sz="3200"/>
            </a:lvl1p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None/>
              <a:defRPr/>
            </a:pPr>
            <a:r>
              <a:rPr kumimoji="0" lang="zh-CN" altLang="en-US" sz="3200" b="0" i="0" u="none" strike="noStrike" kern="1200" cap="none" spc="0" normalizeH="0" baseline="0" noProof="0">
                <a:ln>
                  <a:noFill/>
                </a:ln>
                <a:solidFill>
                  <a:schemeClr val="tx1"/>
                </a:solidFill>
                <a:effectLst/>
                <a:uLnTx/>
                <a:uFillTx/>
                <a:latin typeface="+mn-lt"/>
                <a:ea typeface="+mn-ea"/>
                <a:cs typeface="+mn-cs"/>
              </a:rPr>
              <a:t>单击图标添加图片</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7" name="日期占位符 4"/>
          <p:cNvSpPr>
            <a:spLocks noGrp="1"/>
          </p:cNvSpPr>
          <p:nvPr>
            <p:ph type="dt" sz="half" idx="12"/>
          </p:nvPr>
        </p:nvSpPr>
        <p:spPr>
          <a:xfrm>
            <a:off x="457200" y="6356350"/>
            <a:ext cx="2133600" cy="365125"/>
          </a:xfrm>
          <a:prstGeom prst="rect">
            <a:avLst/>
          </a:prstGeom>
        </p:spPr>
        <p:txBody>
          <a:bodyPr vert="horz" lIns="0" tIns="0" rIns="0" bIns="0" anchor="b"/>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A1149348-557D-4CE0-AD55-2E4EAE6C35EB}" type="datetimeFigureOut">
              <a:rPr kumimoji="0" lang="zh-CN" altLang="en-US" sz="1200" b="0" i="0" u="none" strike="noStrike" kern="1200" cap="none" spc="0" normalizeH="0" baseline="0" noProof="0">
                <a:ln>
                  <a:noFill/>
                </a:ln>
                <a:solidFill>
                  <a:schemeClr val="tx2">
                    <a:shade val="90000"/>
                  </a:schemeClr>
                </a:solidFill>
                <a:effectLst/>
                <a:uLnTx/>
                <a:uFillTx/>
                <a:latin typeface="+mn-lt"/>
                <a:ea typeface="+mn-ea"/>
                <a:cs typeface="+mn-cs"/>
              </a:rPr>
              <a:t>2023/04/12</a:t>
            </a:fld>
            <a:endParaRPr kumimoji="0" lang="zh-CN" altLang="en-US" sz="1200" b="0" i="0" u="none" strike="noStrike" kern="1200" cap="none" spc="0" normalizeH="0" baseline="0" noProof="0">
              <a:ln>
                <a:noFill/>
              </a:ln>
              <a:solidFill>
                <a:schemeClr val="tx2">
                  <a:shade val="90000"/>
                </a:schemeClr>
              </a:solidFill>
              <a:effectLst/>
              <a:uLnTx/>
              <a:uFillTx/>
              <a:latin typeface="+mn-lt"/>
              <a:ea typeface="+mn-ea"/>
              <a:cs typeface="+mn-cs"/>
            </a:endParaRPr>
          </a:p>
        </p:txBody>
      </p:sp>
      <p:sp>
        <p:nvSpPr>
          <p:cNvPr id="28" name="页脚占位符 5"/>
          <p:cNvSpPr>
            <a:spLocks noGrp="1"/>
          </p:cNvSpPr>
          <p:nvPr>
            <p:ph type="ftr" sz="quarter" idx="3"/>
          </p:nvPr>
        </p:nvSpPr>
        <p:spPr>
          <a:xfrm>
            <a:off x="2667000" y="6356350"/>
            <a:ext cx="3352800" cy="365125"/>
          </a:xfrm>
          <a:prstGeom prst="rect">
            <a:avLst/>
          </a:prstGeom>
        </p:spPr>
        <p:txBody>
          <a:bodyPr vert="horz" lIns="0" tIns="0" rIns="0" bIns="0" anchor="b"/>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mn-lt"/>
              <a:ea typeface="+mn-ea"/>
              <a:cs typeface="+mn-cs"/>
            </a:endParaRPr>
          </a:p>
        </p:txBody>
      </p:sp>
      <p:sp>
        <p:nvSpPr>
          <p:cNvPr id="29" name="灯片编号占位符 6"/>
          <p:cNvSpPr>
            <a:spLocks noGrp="1"/>
          </p:cNvSpPr>
          <p:nvPr>
            <p:ph type="sldNum" sz="quarter" idx="4"/>
          </p:nvPr>
        </p:nvSpPr>
        <p:spPr>
          <a:xfrm>
            <a:off x="8077200" y="6356350"/>
            <a:ext cx="609600" cy="365125"/>
          </a:xfrm>
          <a:prstGeom prst="rect">
            <a:avLst/>
          </a:prstGeom>
        </p:spPr>
        <p:txBody>
          <a:bodyPr vert="horz" wrap="square" lIns="0" tIns="0" rIns="0" bIns="0" numCol="1" anchor="b"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FBA93105-045E-45D9-9CEA-6C3FCC42E5CC}" type="slidenum">
              <a:rPr kumimoji="0" lang="zh-CN" altLang="en-US" sz="1200" b="0" i="0" u="none" strike="noStrike" kern="1200" cap="none" spc="0" normalizeH="0" baseline="0" noProof="0">
                <a:ln>
                  <a:noFill/>
                </a:ln>
                <a:solidFill>
                  <a:srgbClr val="045C75"/>
                </a:solidFill>
                <a:effectLst/>
                <a:uLnTx/>
                <a:uFillTx/>
                <a:latin typeface="Constantia" panose="02030602050306030303" pitchFamily="18" charset="0"/>
                <a:ea typeface="宋体" panose="02010600030101010101" pitchFamily="2" charset="-122"/>
                <a:cs typeface="+mn-cs"/>
              </a:rPr>
              <a:t>‹#›</a:t>
            </a:fld>
            <a:endParaRPr kumimoji="0" lang="en-US" altLang="zh-CN" sz="1200" b="0" i="0" u="none" strike="noStrike" kern="1200" cap="none" spc="0" normalizeH="0" baseline="0" noProof="0">
              <a:ln>
                <a:noFill/>
              </a:ln>
              <a:solidFill>
                <a:srgbClr val="045C75"/>
              </a:solidFill>
              <a:effectLst/>
              <a:uLnTx/>
              <a:uFillTx/>
              <a:latin typeface="Constantia" panose="02030602050306030303" pitchFamily="18" charset="0"/>
              <a:ea typeface="宋体" panose="02010600030101010101" pitchFamily="2" charset="-122"/>
              <a:cs typeface="+mn-cs"/>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3D4CF838-536A-4B54-9A8E-3DA9EBDA6C9E}" type="datetimeFigureOut">
              <a:rPr kumimoji="0" lang="zh-CN" altLang="en-US" sz="1200" b="0" i="0" u="none" strike="noStrike" kern="1200" cap="none" spc="0" normalizeH="0" baseline="0" noProof="0">
                <a:ln>
                  <a:noFill/>
                </a:ln>
                <a:solidFill>
                  <a:schemeClr val="tx2">
                    <a:shade val="90000"/>
                  </a:schemeClr>
                </a:solidFill>
                <a:effectLst/>
                <a:uLnTx/>
                <a:uFillTx/>
                <a:latin typeface="+mn-lt"/>
                <a:ea typeface="+mn-ea"/>
                <a:cs typeface="+mn-cs"/>
              </a:rPr>
              <a:t>2023/04/12</a:t>
            </a:fld>
            <a:endParaRPr kumimoji="0" lang="zh-CN" altLang="en-US" sz="1200" b="0" i="0" u="none" strike="noStrike" kern="1200" cap="none" spc="0" normalizeH="0" baseline="0" noProof="0">
              <a:ln>
                <a:noFill/>
              </a:ln>
              <a:solidFill>
                <a:schemeClr val="tx2">
                  <a:shade val="90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F1FA2A87-1E15-4B69-AEE9-02543B601822}" type="slidenum">
              <a:rPr kumimoji="0" lang="zh-CN" altLang="en-US" sz="1200" b="0" i="0" u="none" strike="noStrike" kern="1200" cap="none" spc="0" normalizeH="0" baseline="0" noProof="0">
                <a:ln>
                  <a:noFill/>
                </a:ln>
                <a:solidFill>
                  <a:srgbClr val="045C75"/>
                </a:solidFill>
                <a:effectLst/>
                <a:uLnTx/>
                <a:uFillTx/>
                <a:latin typeface="Constantia" panose="02030602050306030303" pitchFamily="18" charset="0"/>
                <a:ea typeface="宋体" panose="02010600030101010101" pitchFamily="2" charset="-122"/>
                <a:cs typeface="+mn-cs"/>
              </a:rPr>
              <a:t>‹#›</a:t>
            </a:fld>
            <a:endParaRPr kumimoji="0" lang="en-US" altLang="zh-CN" sz="1200" b="0" i="0" u="none" strike="noStrike" kern="1200" cap="none" spc="0" normalizeH="0" baseline="0" noProof="0">
              <a:ln>
                <a:noFill/>
              </a:ln>
              <a:solidFill>
                <a:srgbClr val="045C75"/>
              </a:solidFill>
              <a:effectLst/>
              <a:uLnTx/>
              <a:uFillTx/>
              <a:latin typeface="Constantia" panose="02030602050306030303" pitchFamily="18" charset="0"/>
              <a:ea typeface="宋体" panose="02010600030101010101" pitchFamily="2" charset="-122"/>
              <a:cs typeface="+mn-cs"/>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3D4CF838-536A-4B54-9A8E-3DA9EBDA6C9E}" type="datetimeFigureOut">
              <a:rPr kumimoji="0" lang="zh-CN" altLang="en-US" sz="1200" b="0" i="0" u="none" strike="noStrike" kern="1200" cap="none" spc="0" normalizeH="0" baseline="0" noProof="0">
                <a:ln>
                  <a:noFill/>
                </a:ln>
                <a:solidFill>
                  <a:schemeClr val="tx2">
                    <a:shade val="90000"/>
                  </a:schemeClr>
                </a:solidFill>
                <a:effectLst/>
                <a:uLnTx/>
                <a:uFillTx/>
                <a:latin typeface="+mn-lt"/>
                <a:ea typeface="+mn-ea"/>
                <a:cs typeface="+mn-cs"/>
              </a:rPr>
              <a:t>2023/04/12</a:t>
            </a:fld>
            <a:endParaRPr kumimoji="0" lang="zh-CN" altLang="en-US" sz="1200" b="0" i="0" u="none" strike="noStrike" kern="1200" cap="none" spc="0" normalizeH="0" baseline="0" noProof="0">
              <a:ln>
                <a:noFill/>
              </a:ln>
              <a:solidFill>
                <a:schemeClr val="tx2">
                  <a:shade val="90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F1FA2A87-1E15-4B69-AEE9-02543B601822}" type="slidenum">
              <a:rPr kumimoji="0" lang="zh-CN" altLang="en-US" sz="1200" b="0" i="0" u="none" strike="noStrike" kern="1200" cap="none" spc="0" normalizeH="0" baseline="0" noProof="0">
                <a:ln>
                  <a:noFill/>
                </a:ln>
                <a:solidFill>
                  <a:srgbClr val="045C75"/>
                </a:solidFill>
                <a:effectLst/>
                <a:uLnTx/>
                <a:uFillTx/>
                <a:latin typeface="Constantia" panose="02030602050306030303" pitchFamily="18" charset="0"/>
                <a:ea typeface="宋体" panose="02010600030101010101" pitchFamily="2" charset="-122"/>
                <a:cs typeface="+mn-cs"/>
              </a:rPr>
              <a:t>‹#›</a:t>
            </a:fld>
            <a:endParaRPr kumimoji="0" lang="en-US" altLang="zh-CN" sz="1200" b="0" i="0" u="none" strike="noStrike" kern="1200" cap="none" spc="0" normalizeH="0" baseline="0" noProof="0">
              <a:ln>
                <a:noFill/>
              </a:ln>
              <a:solidFill>
                <a:srgbClr val="045C75"/>
              </a:solidFill>
              <a:effectLst/>
              <a:uLnTx/>
              <a:uFillTx/>
              <a:latin typeface="Constantia" panose="02030602050306030303" pitchFamily="18" charset="0"/>
              <a:ea typeface="宋体" panose="02010600030101010101" pitchFamily="2" charset="-122"/>
              <a:cs typeface="+mn-cs"/>
            </a:endParaRP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3D4CF838-536A-4B54-9A8E-3DA9EBDA6C9E}" type="datetimeFigureOut">
              <a:rPr kumimoji="0" lang="zh-CN" altLang="en-US" sz="1200" b="0" i="0" u="none" strike="noStrike" kern="1200" cap="none" spc="0" normalizeH="0" baseline="0" noProof="0">
                <a:ln>
                  <a:noFill/>
                </a:ln>
                <a:solidFill>
                  <a:schemeClr val="tx2">
                    <a:shade val="90000"/>
                  </a:schemeClr>
                </a:solidFill>
                <a:effectLst/>
                <a:uLnTx/>
                <a:uFillTx/>
                <a:latin typeface="+mn-lt"/>
                <a:ea typeface="+mn-ea"/>
                <a:cs typeface="+mn-cs"/>
              </a:rPr>
              <a:t>2023/04/12</a:t>
            </a:fld>
            <a:endParaRPr kumimoji="0" lang="zh-CN" altLang="en-US" sz="1200" b="0" i="0" u="none" strike="noStrike" kern="1200" cap="none" spc="0" normalizeH="0" baseline="0" noProof="0">
              <a:ln>
                <a:noFill/>
              </a:ln>
              <a:solidFill>
                <a:schemeClr val="tx2">
                  <a:shade val="90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F1FA2A87-1E15-4B69-AEE9-02543B601822}" type="slidenum">
              <a:rPr kumimoji="0" lang="zh-CN" altLang="en-US" sz="1200" b="0" i="0" u="none" strike="noStrike" kern="1200" cap="none" spc="0" normalizeH="0" baseline="0" noProof="0">
                <a:ln>
                  <a:noFill/>
                </a:ln>
                <a:solidFill>
                  <a:srgbClr val="045C75"/>
                </a:solidFill>
                <a:effectLst/>
                <a:uLnTx/>
                <a:uFillTx/>
                <a:latin typeface="Constantia" panose="02030602050306030303" pitchFamily="18" charset="0"/>
                <a:ea typeface="宋体" panose="02010600030101010101" pitchFamily="2" charset="-122"/>
                <a:cs typeface="+mn-cs"/>
              </a:rPr>
              <a:t>‹#›</a:t>
            </a:fld>
            <a:endParaRPr kumimoji="0" lang="en-US" altLang="zh-CN" sz="1200" b="0" i="0" u="none" strike="noStrike" kern="1200" cap="none" spc="0" normalizeH="0" baseline="0" noProof="0">
              <a:ln>
                <a:noFill/>
              </a:ln>
              <a:solidFill>
                <a:srgbClr val="045C75"/>
              </a:solidFill>
              <a:effectLst/>
              <a:uLnTx/>
              <a:uFillTx/>
              <a:latin typeface="Constantia" panose="02030602050306030303" pitchFamily="18" charset="0"/>
              <a:ea typeface="宋体" panose="02010600030101010101" pitchFamily="2" charset="-122"/>
              <a:cs typeface="+mn-cs"/>
            </a:endParaRP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96063" y="0"/>
            <a:ext cx="2090737" cy="63246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323850" y="0"/>
            <a:ext cx="6119813" cy="63246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3D4CF838-536A-4B54-9A8E-3DA9EBDA6C9E}" type="datetimeFigureOut">
              <a:rPr kumimoji="0" lang="zh-CN" altLang="en-US" sz="1200" b="0" i="0" u="none" strike="noStrike" kern="1200" cap="none" spc="0" normalizeH="0" baseline="0" noProof="0">
                <a:ln>
                  <a:noFill/>
                </a:ln>
                <a:solidFill>
                  <a:schemeClr val="tx2">
                    <a:shade val="90000"/>
                  </a:schemeClr>
                </a:solidFill>
                <a:effectLst/>
                <a:uLnTx/>
                <a:uFillTx/>
                <a:latin typeface="+mn-lt"/>
                <a:ea typeface="+mn-ea"/>
                <a:cs typeface="+mn-cs"/>
              </a:rPr>
              <a:t>2023/04/12</a:t>
            </a:fld>
            <a:endParaRPr kumimoji="0" lang="zh-CN" altLang="en-US" sz="1200" b="0" i="0" u="none" strike="noStrike" kern="1200" cap="none" spc="0" normalizeH="0" baseline="0" noProof="0">
              <a:ln>
                <a:noFill/>
              </a:ln>
              <a:solidFill>
                <a:schemeClr val="tx2">
                  <a:shade val="90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F1FA2A87-1E15-4B69-AEE9-02543B601822}" type="slidenum">
              <a:rPr kumimoji="0" lang="zh-CN" altLang="en-US" sz="1200" b="0" i="0" u="none" strike="noStrike" kern="1200" cap="none" spc="0" normalizeH="0" baseline="0" noProof="0">
                <a:ln>
                  <a:noFill/>
                </a:ln>
                <a:solidFill>
                  <a:srgbClr val="045C75"/>
                </a:solidFill>
                <a:effectLst/>
                <a:uLnTx/>
                <a:uFillTx/>
                <a:latin typeface="Constantia" panose="02030602050306030303" pitchFamily="18" charset="0"/>
                <a:ea typeface="宋体" panose="02010600030101010101" pitchFamily="2" charset="-122"/>
                <a:cs typeface="+mn-cs"/>
              </a:rPr>
              <a:t>‹#›</a:t>
            </a:fld>
            <a:endParaRPr kumimoji="0" lang="en-US" altLang="zh-CN" sz="1200" b="0" i="0" u="none" strike="noStrike" kern="1200" cap="none" spc="0" normalizeH="0" baseline="0" noProof="0">
              <a:ln>
                <a:noFill/>
              </a:ln>
              <a:solidFill>
                <a:srgbClr val="045C75"/>
              </a:solidFill>
              <a:effectLst/>
              <a:uLnTx/>
              <a:uFillTx/>
              <a:latin typeface="Constantia" panose="02030602050306030303" pitchFamily="18" charset="0"/>
              <a:ea typeface="宋体" panose="02010600030101010101" pitchFamily="2" charset="-122"/>
              <a:cs typeface="+mn-cs"/>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1941F08-BA2E-4A0E-ADE0-5C23BA1B2093}" type="datetimeFigureOut">
              <a:rPr kumimoji="0" lang="zh-CN" altLang="en-US" sz="1200" b="0" i="0" u="none" strike="noStrike" kern="1200" cap="none" spc="0" normalizeH="0" baseline="0" noProof="0">
                <a:ln>
                  <a:noFill/>
                </a:ln>
                <a:solidFill>
                  <a:schemeClr val="tx2">
                    <a:shade val="90000"/>
                  </a:schemeClr>
                </a:solidFill>
                <a:effectLst/>
                <a:uLnTx/>
                <a:uFillTx/>
                <a:latin typeface="+mn-lt"/>
                <a:ea typeface="+mn-ea"/>
                <a:cs typeface="+mn-cs"/>
              </a:rPr>
              <a:t>2023/04/12</a:t>
            </a:fld>
            <a:endParaRPr kumimoji="0" lang="zh-CN" altLang="en-US" sz="1200" b="0" i="0" u="none" strike="noStrike" kern="1200" cap="none" spc="0" normalizeH="0" baseline="0" noProof="0">
              <a:ln>
                <a:noFill/>
              </a:ln>
              <a:solidFill>
                <a:schemeClr val="tx2">
                  <a:shade val="90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hade val="90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526DBCD-2E51-4705-A53D-14BCDB1EF8BA}" type="slidenum">
              <a:rPr kumimoji="0" lang="zh-CN" altLang="en-US" sz="1200" b="0" i="0" u="none" strike="noStrike" kern="1200" cap="none" spc="0" normalizeH="0" baseline="0" noProof="0">
                <a:ln>
                  <a:noFill/>
                </a:ln>
                <a:solidFill>
                  <a:srgbClr val="045C75"/>
                </a:solidFill>
                <a:effectLst/>
                <a:uLnTx/>
                <a:uFillTx/>
                <a:latin typeface="Constantia" panose="02030602050306030303" pitchFamily="18" charset="0"/>
                <a:ea typeface="宋体" panose="02010600030101010101" pitchFamily="2" charset="-122"/>
                <a:cs typeface="+mn-cs"/>
              </a:rPr>
              <a:t>‹#›</a:t>
            </a:fld>
            <a:endParaRPr kumimoji="0" lang="zh-CN" altLang="en-US" sz="1200" b="0" i="0" u="none" strike="noStrike" kern="1200" cap="none" spc="0" normalizeH="0" baseline="0" noProof="0">
              <a:ln>
                <a:noFill/>
              </a:ln>
              <a:solidFill>
                <a:srgbClr val="045C75"/>
              </a:solidFill>
              <a:effectLst/>
              <a:uLnTx/>
              <a:uFillTx/>
              <a:latin typeface="Constantia" panose="02030602050306030303" pitchFamily="18" charset="0"/>
              <a:ea typeface="宋体" panose="02010600030101010101" pitchFamily="2" charset="-122"/>
              <a:cs typeface="+mn-cs"/>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3D4CF838-536A-4B54-9A8E-3DA9EBDA6C9E}" type="datetimeFigureOut">
              <a:rPr kumimoji="0" lang="zh-CN" altLang="en-US" sz="1200" b="0" i="0" u="none" strike="noStrike" kern="1200" cap="none" spc="0" normalizeH="0" baseline="0" noProof="0">
                <a:ln>
                  <a:noFill/>
                </a:ln>
                <a:solidFill>
                  <a:schemeClr val="tx2">
                    <a:shade val="90000"/>
                  </a:schemeClr>
                </a:solidFill>
                <a:effectLst/>
                <a:uLnTx/>
                <a:uFillTx/>
                <a:latin typeface="+mn-lt"/>
                <a:ea typeface="+mn-ea"/>
                <a:cs typeface="+mn-cs"/>
              </a:rPr>
              <a:t>2023/04/12</a:t>
            </a:fld>
            <a:endParaRPr kumimoji="0" lang="zh-CN" altLang="en-US" sz="1200" b="0" i="0" u="none" strike="noStrike" kern="1200" cap="none" spc="0" normalizeH="0" baseline="0" noProof="0">
              <a:ln>
                <a:noFill/>
              </a:ln>
              <a:solidFill>
                <a:schemeClr val="tx2">
                  <a:shade val="90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F1FA2A87-1E15-4B69-AEE9-02543B601822}" type="slidenum">
              <a:rPr kumimoji="0" lang="zh-CN" altLang="en-US" sz="1200" b="0" i="0" u="none" strike="noStrike" kern="1200" cap="none" spc="0" normalizeH="0" baseline="0" noProof="0">
                <a:ln>
                  <a:noFill/>
                </a:ln>
                <a:solidFill>
                  <a:srgbClr val="045C75"/>
                </a:solidFill>
                <a:effectLst/>
                <a:uLnTx/>
                <a:uFillTx/>
                <a:latin typeface="Constantia" panose="02030602050306030303" pitchFamily="18" charset="0"/>
                <a:ea typeface="宋体" panose="02010600030101010101" pitchFamily="2" charset="-122"/>
                <a:cs typeface="+mn-cs"/>
              </a:rPr>
              <a:t>‹#›</a:t>
            </a:fld>
            <a:endParaRPr kumimoji="0" lang="en-US" altLang="zh-CN" sz="1200" b="0" i="0" u="none" strike="noStrike" kern="1200" cap="none" spc="0" normalizeH="0" baseline="0" noProof="0">
              <a:ln>
                <a:noFill/>
              </a:ln>
              <a:solidFill>
                <a:srgbClr val="045C75"/>
              </a:solidFill>
              <a:effectLst/>
              <a:uLnTx/>
              <a:uFillTx/>
              <a:latin typeface="Constantia" panose="02030602050306030303" pitchFamily="18" charset="0"/>
              <a:ea typeface="宋体" panose="02010600030101010101" pitchFamily="2" charset="-122"/>
              <a:cs typeface="+mn-cs"/>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3D4CF838-536A-4B54-9A8E-3DA9EBDA6C9E}" type="datetimeFigureOut">
              <a:rPr kumimoji="0" lang="zh-CN" altLang="en-US" sz="1200" b="0" i="0" u="none" strike="noStrike" kern="1200" cap="none" spc="0" normalizeH="0" baseline="0" noProof="0">
                <a:ln>
                  <a:noFill/>
                </a:ln>
                <a:solidFill>
                  <a:schemeClr val="tx2">
                    <a:shade val="90000"/>
                  </a:schemeClr>
                </a:solidFill>
                <a:effectLst/>
                <a:uLnTx/>
                <a:uFillTx/>
                <a:latin typeface="+mn-lt"/>
                <a:ea typeface="+mn-ea"/>
                <a:cs typeface="+mn-cs"/>
              </a:rPr>
              <a:t>2023/04/12</a:t>
            </a:fld>
            <a:endParaRPr kumimoji="0" lang="zh-CN" altLang="en-US" sz="1200" b="0" i="0" u="none" strike="noStrike" kern="1200" cap="none" spc="0" normalizeH="0" baseline="0" noProof="0">
              <a:ln>
                <a:noFill/>
              </a:ln>
              <a:solidFill>
                <a:schemeClr val="tx2">
                  <a:shade val="90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F1FA2A87-1E15-4B69-AEE9-02543B601822}" type="slidenum">
              <a:rPr kumimoji="0" lang="zh-CN" altLang="en-US" sz="1200" b="0" i="0" u="none" strike="noStrike" kern="1200" cap="none" spc="0" normalizeH="0" baseline="0" noProof="0">
                <a:ln>
                  <a:noFill/>
                </a:ln>
                <a:solidFill>
                  <a:srgbClr val="045C75"/>
                </a:solidFill>
                <a:effectLst/>
                <a:uLnTx/>
                <a:uFillTx/>
                <a:latin typeface="Constantia" panose="02030602050306030303" pitchFamily="18" charset="0"/>
                <a:ea typeface="宋体" panose="02010600030101010101" pitchFamily="2" charset="-122"/>
                <a:cs typeface="+mn-cs"/>
              </a:rPr>
              <a:t>‹#›</a:t>
            </a:fld>
            <a:endParaRPr kumimoji="0" lang="en-US" altLang="zh-CN" sz="1200" b="0" i="0" u="none" strike="noStrike" kern="1200" cap="none" spc="0" normalizeH="0" baseline="0" noProof="0">
              <a:ln>
                <a:noFill/>
              </a:ln>
              <a:solidFill>
                <a:srgbClr val="045C75"/>
              </a:solidFill>
              <a:effectLst/>
              <a:uLnTx/>
              <a:uFillTx/>
              <a:latin typeface="Constantia" panose="02030602050306030303" pitchFamily="18" charset="0"/>
              <a:ea typeface="宋体" panose="02010600030101010101" pitchFamily="2" charset="-122"/>
              <a:cs typeface="+mn-cs"/>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3D4CF838-536A-4B54-9A8E-3DA9EBDA6C9E}" type="datetimeFigureOut">
              <a:rPr kumimoji="0" lang="zh-CN" altLang="en-US" sz="1200" b="0" i="0" u="none" strike="noStrike" kern="1200" cap="none" spc="0" normalizeH="0" baseline="0" noProof="0">
                <a:ln>
                  <a:noFill/>
                </a:ln>
                <a:solidFill>
                  <a:schemeClr val="tx2">
                    <a:shade val="90000"/>
                  </a:schemeClr>
                </a:solidFill>
                <a:effectLst/>
                <a:uLnTx/>
                <a:uFillTx/>
                <a:latin typeface="+mn-lt"/>
                <a:ea typeface="+mn-ea"/>
                <a:cs typeface="+mn-cs"/>
              </a:rPr>
              <a:t>2023/04/12</a:t>
            </a:fld>
            <a:endParaRPr kumimoji="0" lang="zh-CN" altLang="en-US" sz="1200" b="0" i="0" u="none" strike="noStrike" kern="1200" cap="none" spc="0" normalizeH="0" baseline="0" noProof="0">
              <a:ln>
                <a:noFill/>
              </a:ln>
              <a:solidFill>
                <a:schemeClr val="tx2">
                  <a:shade val="90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F1FA2A87-1E15-4B69-AEE9-02543B601822}" type="slidenum">
              <a:rPr kumimoji="0" lang="zh-CN" altLang="en-US" sz="1200" b="0" i="0" u="none" strike="noStrike" kern="1200" cap="none" spc="0" normalizeH="0" baseline="0" noProof="0">
                <a:ln>
                  <a:noFill/>
                </a:ln>
                <a:solidFill>
                  <a:srgbClr val="045C75"/>
                </a:solidFill>
                <a:effectLst/>
                <a:uLnTx/>
                <a:uFillTx/>
                <a:latin typeface="Constantia" panose="02030602050306030303" pitchFamily="18" charset="0"/>
                <a:ea typeface="宋体" panose="02010600030101010101" pitchFamily="2" charset="-122"/>
                <a:cs typeface="+mn-cs"/>
              </a:rPr>
              <a:t>‹#›</a:t>
            </a:fld>
            <a:endParaRPr kumimoji="0" lang="en-US" altLang="zh-CN" sz="1200" b="0" i="0" u="none" strike="noStrike" kern="1200" cap="none" spc="0" normalizeH="0" baseline="0" noProof="0">
              <a:ln>
                <a:noFill/>
              </a:ln>
              <a:solidFill>
                <a:srgbClr val="045C75"/>
              </a:solidFill>
              <a:effectLst/>
              <a:uLnTx/>
              <a:uFillTx/>
              <a:latin typeface="Constantia" panose="02030602050306030303" pitchFamily="18" charset="0"/>
              <a:ea typeface="宋体" panose="02010600030101010101" pitchFamily="2" charset="-122"/>
              <a:cs typeface="+mn-cs"/>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3D4CF838-536A-4B54-9A8E-3DA9EBDA6C9E}" type="datetimeFigureOut">
              <a:rPr kumimoji="0" lang="zh-CN" altLang="en-US" sz="1200" b="0" i="0" u="none" strike="noStrike" kern="1200" cap="none" spc="0" normalizeH="0" baseline="0" noProof="0">
                <a:ln>
                  <a:noFill/>
                </a:ln>
                <a:solidFill>
                  <a:schemeClr val="tx2">
                    <a:shade val="90000"/>
                  </a:schemeClr>
                </a:solidFill>
                <a:effectLst/>
                <a:uLnTx/>
                <a:uFillTx/>
                <a:latin typeface="+mn-lt"/>
                <a:ea typeface="+mn-ea"/>
                <a:cs typeface="+mn-cs"/>
              </a:rPr>
              <a:t>2023/04/12</a:t>
            </a:fld>
            <a:endParaRPr kumimoji="0" lang="zh-CN" altLang="en-US" sz="1200" b="0" i="0" u="none" strike="noStrike" kern="1200" cap="none" spc="0" normalizeH="0" baseline="0" noProof="0">
              <a:ln>
                <a:noFill/>
              </a:ln>
              <a:solidFill>
                <a:schemeClr val="tx2">
                  <a:shade val="90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F1FA2A87-1E15-4B69-AEE9-02543B601822}" type="slidenum">
              <a:rPr kumimoji="0" lang="zh-CN" altLang="en-US" sz="1200" b="0" i="0" u="none" strike="noStrike" kern="1200" cap="none" spc="0" normalizeH="0" baseline="0" noProof="0">
                <a:ln>
                  <a:noFill/>
                </a:ln>
                <a:solidFill>
                  <a:srgbClr val="045C75"/>
                </a:solidFill>
                <a:effectLst/>
                <a:uLnTx/>
                <a:uFillTx/>
                <a:latin typeface="Constantia" panose="02030602050306030303" pitchFamily="18" charset="0"/>
                <a:ea typeface="宋体" panose="02010600030101010101" pitchFamily="2" charset="-122"/>
                <a:cs typeface="+mn-cs"/>
              </a:rPr>
              <a:t>‹#›</a:t>
            </a:fld>
            <a:endParaRPr kumimoji="0" lang="en-US" altLang="zh-CN" sz="1200" b="0" i="0" u="none" strike="noStrike" kern="1200" cap="none" spc="0" normalizeH="0" baseline="0" noProof="0">
              <a:ln>
                <a:noFill/>
              </a:ln>
              <a:solidFill>
                <a:srgbClr val="045C75"/>
              </a:solidFill>
              <a:effectLst/>
              <a:uLnTx/>
              <a:uFillTx/>
              <a:latin typeface="Constantia" panose="02030602050306030303" pitchFamily="18" charset="0"/>
              <a:ea typeface="宋体" panose="02010600030101010101" pitchFamily="2" charset="-122"/>
              <a:cs typeface="+mn-cs"/>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3D4CF838-536A-4B54-9A8E-3DA9EBDA6C9E}" type="datetimeFigureOut">
              <a:rPr kumimoji="0" lang="zh-CN" altLang="en-US" sz="1200" b="0" i="0" u="none" strike="noStrike" kern="1200" cap="none" spc="0" normalizeH="0" baseline="0" noProof="0">
                <a:ln>
                  <a:noFill/>
                </a:ln>
                <a:solidFill>
                  <a:schemeClr val="tx2">
                    <a:shade val="90000"/>
                  </a:schemeClr>
                </a:solidFill>
                <a:effectLst/>
                <a:uLnTx/>
                <a:uFillTx/>
                <a:latin typeface="+mn-lt"/>
                <a:ea typeface="+mn-ea"/>
                <a:cs typeface="+mn-cs"/>
              </a:rPr>
              <a:t>2023/04/12</a:t>
            </a:fld>
            <a:endParaRPr kumimoji="0" lang="zh-CN" altLang="en-US" sz="1200" b="0" i="0" u="none" strike="noStrike" kern="1200" cap="none" spc="0" normalizeH="0" baseline="0" noProof="0">
              <a:ln>
                <a:noFill/>
              </a:ln>
              <a:solidFill>
                <a:schemeClr val="tx2">
                  <a:shade val="90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mn-lt"/>
              <a:ea typeface="+mn-ea"/>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F1FA2A87-1E15-4B69-AEE9-02543B601822}" type="slidenum">
              <a:rPr kumimoji="0" lang="zh-CN" altLang="en-US" sz="1200" b="0" i="0" u="none" strike="noStrike" kern="1200" cap="none" spc="0" normalizeH="0" baseline="0" noProof="0">
                <a:ln>
                  <a:noFill/>
                </a:ln>
                <a:solidFill>
                  <a:srgbClr val="045C75"/>
                </a:solidFill>
                <a:effectLst/>
                <a:uLnTx/>
                <a:uFillTx/>
                <a:latin typeface="Constantia" panose="02030602050306030303" pitchFamily="18" charset="0"/>
                <a:ea typeface="宋体" panose="02010600030101010101" pitchFamily="2" charset="-122"/>
                <a:cs typeface="+mn-cs"/>
              </a:rPr>
              <a:t>‹#›</a:t>
            </a:fld>
            <a:endParaRPr kumimoji="0" lang="en-US" altLang="zh-CN" sz="1200" b="0" i="0" u="none" strike="noStrike" kern="1200" cap="none" spc="0" normalizeH="0" baseline="0" noProof="0">
              <a:ln>
                <a:noFill/>
              </a:ln>
              <a:solidFill>
                <a:srgbClr val="045C75"/>
              </a:solidFill>
              <a:effectLst/>
              <a:uLnTx/>
              <a:uFillTx/>
              <a:latin typeface="Constantia" panose="02030602050306030303" pitchFamily="18" charset="0"/>
              <a:ea typeface="宋体" panose="02010600030101010101" pitchFamily="2" charset="-122"/>
              <a:cs typeface="+mn-cs"/>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3D4CF838-536A-4B54-9A8E-3DA9EBDA6C9E}" type="datetimeFigureOut">
              <a:rPr kumimoji="0" lang="zh-CN" altLang="en-US" sz="1200" b="0" i="0" u="none" strike="noStrike" kern="1200" cap="none" spc="0" normalizeH="0" baseline="0" noProof="0">
                <a:ln>
                  <a:noFill/>
                </a:ln>
                <a:solidFill>
                  <a:schemeClr val="tx2">
                    <a:shade val="90000"/>
                  </a:schemeClr>
                </a:solidFill>
                <a:effectLst/>
                <a:uLnTx/>
                <a:uFillTx/>
                <a:latin typeface="+mn-lt"/>
                <a:ea typeface="+mn-ea"/>
                <a:cs typeface="+mn-cs"/>
              </a:rPr>
              <a:t>2023/04/12</a:t>
            </a:fld>
            <a:endParaRPr kumimoji="0" lang="zh-CN" altLang="en-US" sz="1200" b="0" i="0" u="none" strike="noStrike" kern="1200" cap="none" spc="0" normalizeH="0" baseline="0" noProof="0">
              <a:ln>
                <a:noFill/>
              </a:ln>
              <a:solidFill>
                <a:schemeClr val="tx2">
                  <a:shade val="90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F1FA2A87-1E15-4B69-AEE9-02543B601822}" type="slidenum">
              <a:rPr kumimoji="0" lang="zh-CN" altLang="en-US" sz="1200" b="0" i="0" u="none" strike="noStrike" kern="1200" cap="none" spc="0" normalizeH="0" baseline="0" noProof="0">
                <a:ln>
                  <a:noFill/>
                </a:ln>
                <a:solidFill>
                  <a:srgbClr val="045C75"/>
                </a:solidFill>
                <a:effectLst/>
                <a:uLnTx/>
                <a:uFillTx/>
                <a:latin typeface="Constantia" panose="02030602050306030303" pitchFamily="18" charset="0"/>
                <a:ea typeface="宋体" panose="02010600030101010101" pitchFamily="2" charset="-122"/>
                <a:cs typeface="+mn-cs"/>
              </a:rPr>
              <a:t>‹#›</a:t>
            </a:fld>
            <a:endParaRPr kumimoji="0" lang="en-US" altLang="zh-CN" sz="1200" b="0" i="0" u="none" strike="noStrike" kern="1200" cap="none" spc="0" normalizeH="0" baseline="0" noProof="0">
              <a:ln>
                <a:noFill/>
              </a:ln>
              <a:solidFill>
                <a:srgbClr val="045C75"/>
              </a:solidFill>
              <a:effectLst/>
              <a:uLnTx/>
              <a:uFillTx/>
              <a:latin typeface="Constantia" panose="02030602050306030303" pitchFamily="18" charset="0"/>
              <a:ea typeface="宋体" panose="02010600030101010101" pitchFamily="2" charset="-122"/>
              <a:cs typeface="+mn-cs"/>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3D4CF838-536A-4B54-9A8E-3DA9EBDA6C9E}" type="datetimeFigureOut">
              <a:rPr kumimoji="0" lang="zh-CN" altLang="en-US" sz="1200" b="0" i="0" u="none" strike="noStrike" kern="1200" cap="none" spc="0" normalizeH="0" baseline="0" noProof="0">
                <a:ln>
                  <a:noFill/>
                </a:ln>
                <a:solidFill>
                  <a:schemeClr val="tx2">
                    <a:shade val="90000"/>
                  </a:schemeClr>
                </a:solidFill>
                <a:effectLst/>
                <a:uLnTx/>
                <a:uFillTx/>
                <a:latin typeface="+mn-lt"/>
                <a:ea typeface="+mn-ea"/>
                <a:cs typeface="+mn-cs"/>
              </a:rPr>
              <a:t>2023/04/12</a:t>
            </a:fld>
            <a:endParaRPr kumimoji="0" lang="zh-CN" altLang="en-US" sz="1200" b="0" i="0" u="none" strike="noStrike" kern="1200" cap="none" spc="0" normalizeH="0" baseline="0" noProof="0">
              <a:ln>
                <a:noFill/>
              </a:ln>
              <a:solidFill>
                <a:schemeClr val="tx2">
                  <a:shade val="90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F1FA2A87-1E15-4B69-AEE9-02543B601822}" type="slidenum">
              <a:rPr kumimoji="0" lang="zh-CN" altLang="en-US" sz="1200" b="0" i="0" u="none" strike="noStrike" kern="1200" cap="none" spc="0" normalizeH="0" baseline="0" noProof="0">
                <a:ln>
                  <a:noFill/>
                </a:ln>
                <a:solidFill>
                  <a:srgbClr val="045C75"/>
                </a:solidFill>
                <a:effectLst/>
                <a:uLnTx/>
                <a:uFillTx/>
                <a:latin typeface="Constantia" panose="02030602050306030303" pitchFamily="18" charset="0"/>
                <a:ea typeface="宋体" panose="02010600030101010101" pitchFamily="2" charset="-122"/>
                <a:cs typeface="+mn-cs"/>
              </a:rPr>
              <a:t>‹#›</a:t>
            </a:fld>
            <a:endParaRPr kumimoji="0" lang="en-US" altLang="zh-CN" sz="1200" b="0" i="0" u="none" strike="noStrike" kern="1200" cap="none" spc="0" normalizeH="0" baseline="0" noProof="0">
              <a:ln>
                <a:noFill/>
              </a:ln>
              <a:solidFill>
                <a:srgbClr val="045C75"/>
              </a:solidFill>
              <a:effectLst/>
              <a:uLnTx/>
              <a:uFillTx/>
              <a:latin typeface="Constantia" panose="02030602050306030303" pitchFamily="18" charset="0"/>
              <a:ea typeface="宋体" panose="02010600030101010101" pitchFamily="2" charset="-122"/>
              <a:cs typeface="+mn-cs"/>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3.wmf"/><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7.jpe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6" Type="http://schemas.openxmlformats.org/officeDocument/2006/relationships/image" Target="../media/image3.wmf"/><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5.png"/><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4"/>
          <a:stretch>
            <a:fillRect/>
          </a:stretch>
        </a:blipFill>
        <a:effectLst/>
      </p:bgPr>
    </p:bg>
    <p:spTree>
      <p:nvGrpSpPr>
        <p:cNvPr id="1" name=""/>
        <p:cNvGrpSpPr/>
        <p:nvPr/>
      </p:nvGrpSpPr>
      <p:grpSpPr>
        <a:xfrm>
          <a:off x="0" y="0"/>
          <a:ext cx="0" cy="0"/>
          <a:chOff x="0" y="0"/>
          <a:chExt cx="0" cy="0"/>
        </a:xfrm>
      </p:grpSpPr>
      <p:sp>
        <p:nvSpPr>
          <p:cNvPr id="7" name="任意多边形 6"/>
          <p:cNvSpPr/>
          <p:nvPr/>
        </p:nvSpPr>
        <p:spPr bwMode="auto">
          <a:xfrm>
            <a:off x="-9525" y="-7937"/>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8" name="任意多边形 7"/>
          <p:cNvSpPr/>
          <p:nvPr/>
        </p:nvSpPr>
        <p:spPr bwMode="auto">
          <a:xfrm>
            <a:off x="4381500" y="-7937"/>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9" name="标题占位符 8"/>
          <p:cNvSpPr>
            <a:spLocks noGrp="1"/>
          </p:cNvSpPr>
          <p:nvPr>
            <p:ph type="title"/>
          </p:nvPr>
        </p:nvSpPr>
        <p:spPr>
          <a:xfrm>
            <a:off x="457200" y="704850"/>
            <a:ext cx="8229600" cy="1143000"/>
          </a:xfrm>
          <a:prstGeom prst="rect">
            <a:avLst/>
          </a:prstGeom>
          <a:noFill/>
          <a:ln w="9525">
            <a:noFill/>
          </a:ln>
        </p:spPr>
        <p:txBody>
          <a:bodyPr lIns="0" rIns="0" bIns="0" anchor="b"/>
          <a:lstStyle/>
          <a:p>
            <a:pPr lvl="0"/>
            <a:r>
              <a:rPr lang="zh-CN" altLang="en-US" dirty="0"/>
              <a:t>单击此处编辑母版标题样式</a:t>
            </a:r>
            <a:endParaRPr lang="en-US" altLang="zh-CN" dirty="0"/>
          </a:p>
        </p:txBody>
      </p:sp>
      <p:sp>
        <p:nvSpPr>
          <p:cNvPr id="1029" name="文本占位符 29"/>
          <p:cNvSpPr>
            <a:spLocks noGrp="1"/>
          </p:cNvSpPr>
          <p:nvPr>
            <p:ph type="body" idx="1"/>
          </p:nvPr>
        </p:nvSpPr>
        <p:spPr>
          <a:xfrm>
            <a:off x="457200" y="1935163"/>
            <a:ext cx="8229600" cy="4389437"/>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altLang="zh-CN" dirty="0"/>
          </a:p>
        </p:txBody>
      </p:sp>
      <p:sp>
        <p:nvSpPr>
          <p:cNvPr id="10" name="日期占位符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1941F08-BA2E-4A0E-ADE0-5C23BA1B2093}" type="datetimeFigureOut">
              <a:rPr kumimoji="0" lang="zh-CN" altLang="en-US" sz="1200" b="0" i="0" u="none" strike="noStrike" kern="1200" cap="none" spc="0" normalizeH="0" baseline="0" noProof="0">
                <a:ln>
                  <a:noFill/>
                </a:ln>
                <a:solidFill>
                  <a:schemeClr val="tx2">
                    <a:shade val="90000"/>
                  </a:schemeClr>
                </a:solidFill>
                <a:effectLst/>
                <a:uLnTx/>
                <a:uFillTx/>
                <a:latin typeface="+mn-lt"/>
                <a:ea typeface="+mn-ea"/>
                <a:cs typeface="+mn-cs"/>
              </a:rPr>
              <a:t>2023/04/12</a:t>
            </a:fld>
            <a:endParaRPr kumimoji="0" lang="zh-CN" altLang="en-US" sz="1200" b="0" i="0" u="none" strike="noStrike" kern="1200" cap="none" spc="0" normalizeH="0" baseline="0" noProof="0">
              <a:ln>
                <a:noFill/>
              </a:ln>
              <a:solidFill>
                <a:schemeClr val="tx2">
                  <a:shade val="90000"/>
                </a:schemeClr>
              </a:solidFill>
              <a:effectLst/>
              <a:uLnTx/>
              <a:uFillTx/>
              <a:latin typeface="+mn-lt"/>
              <a:ea typeface="+mn-ea"/>
              <a:cs typeface="+mn-cs"/>
            </a:endParaRPr>
          </a:p>
        </p:txBody>
      </p:sp>
      <p:sp>
        <p:nvSpPr>
          <p:cNvPr id="22" name="页脚占位符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2">
                  <a:shade val="90000"/>
                </a:schemeClr>
              </a:solidFill>
              <a:effectLst/>
              <a:uLnTx/>
              <a:uFillTx/>
              <a:latin typeface="+mn-lt"/>
              <a:ea typeface="+mn-ea"/>
              <a:cs typeface="+mn-cs"/>
            </a:endParaRPr>
          </a:p>
        </p:txBody>
      </p:sp>
      <p:sp>
        <p:nvSpPr>
          <p:cNvPr id="18" name="灯片编号占位符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lstStyle>
            <a:lvl1pPr algn="r" eaLnBrk="1" hangingPunct="1">
              <a:defRPr sz="1200">
                <a:solidFill>
                  <a:srgbClr val="045C75"/>
                </a:solidFill>
                <a:latin typeface="Constantia" panose="02030602050306030303" pitchFamily="18"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0526DBCD-2E51-4705-A53D-14BCDB1EF8BA}" type="slidenum">
              <a:rPr kumimoji="0" lang="zh-CN" altLang="en-US" sz="1200" b="0" i="0" u="none" strike="noStrike" kern="1200" cap="none" spc="0" normalizeH="0" baseline="0" noProof="0">
                <a:ln>
                  <a:noFill/>
                </a:ln>
                <a:solidFill>
                  <a:srgbClr val="045C75"/>
                </a:solidFill>
                <a:effectLst/>
                <a:uLnTx/>
                <a:uFillTx/>
                <a:latin typeface="Constantia" panose="02030602050306030303" pitchFamily="18" charset="0"/>
                <a:ea typeface="宋体" panose="02010600030101010101" pitchFamily="2" charset="-122"/>
                <a:cs typeface="+mn-cs"/>
              </a:rPr>
              <a:t>‹#›</a:t>
            </a:fld>
            <a:endParaRPr kumimoji="0" lang="zh-CN" altLang="en-US" sz="1200" b="0" i="0" u="none" strike="noStrike" kern="1200" cap="none" spc="0" normalizeH="0" baseline="0" noProof="0">
              <a:ln>
                <a:noFill/>
              </a:ln>
              <a:solidFill>
                <a:srgbClr val="045C75"/>
              </a:solidFill>
              <a:effectLst/>
              <a:uLnTx/>
              <a:uFillTx/>
              <a:latin typeface="Constantia" panose="02030602050306030303" pitchFamily="18" charset="0"/>
              <a:ea typeface="宋体" panose="02010600030101010101" pitchFamily="2" charset="-122"/>
              <a:cs typeface="+mn-cs"/>
            </a:endParaRPr>
          </a:p>
        </p:txBody>
      </p:sp>
      <p:grpSp>
        <p:nvGrpSpPr>
          <p:cNvPr id="1033" name="组合 1"/>
          <p:cNvGrpSpPr/>
          <p:nvPr/>
        </p:nvGrpSpPr>
        <p:grpSpPr>
          <a:xfrm>
            <a:off x="-19050" y="203200"/>
            <a:ext cx="9180513" cy="647700"/>
            <a:chOff x="-19045" y="216550"/>
            <a:chExt cx="9180548" cy="649224"/>
          </a:xfrm>
        </p:grpSpPr>
        <p:sp>
          <p:nvSpPr>
            <p:cNvPr id="12" name="任意多边形 11"/>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3" name="任意多边形 12"/>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grpSp>
      <p:pic>
        <p:nvPicPr>
          <p:cNvPr id="1034" name="Picture 22" descr="scut_new_logo2"/>
          <p:cNvPicPr>
            <a:picLocks noChangeAspect="1"/>
          </p:cNvPicPr>
          <p:nvPr userDrawn="1"/>
        </p:nvPicPr>
        <p:blipFill>
          <a:blip r:embed="rId5"/>
          <a:stretch>
            <a:fillRect/>
          </a:stretch>
        </p:blipFill>
        <p:spPr>
          <a:xfrm>
            <a:off x="101600" y="106363"/>
            <a:ext cx="2598738" cy="585787"/>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2"/>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hf sldNum="0"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anose="020F0502020204030204" pitchFamily="34" charset="0"/>
          <a:ea typeface="隶书" panose="02010509060101010101" pitchFamily="49" charset="-122"/>
        </a:defRPr>
      </a:lvl2pPr>
      <a:lvl3pPr algn="l" rtl="0" eaLnBrk="0" fontAlgn="base" hangingPunct="0">
        <a:spcBef>
          <a:spcPct val="0"/>
        </a:spcBef>
        <a:spcAft>
          <a:spcPct val="0"/>
        </a:spcAft>
        <a:defRPr sz="5000">
          <a:solidFill>
            <a:schemeClr val="tx2"/>
          </a:solidFill>
          <a:latin typeface="Calibri" panose="020F0502020204030204" pitchFamily="34" charset="0"/>
          <a:ea typeface="隶书" panose="02010509060101010101" pitchFamily="49" charset="-122"/>
        </a:defRPr>
      </a:lvl3pPr>
      <a:lvl4pPr algn="l" rtl="0" eaLnBrk="0" fontAlgn="base" hangingPunct="0">
        <a:spcBef>
          <a:spcPct val="0"/>
        </a:spcBef>
        <a:spcAft>
          <a:spcPct val="0"/>
        </a:spcAft>
        <a:defRPr sz="5000">
          <a:solidFill>
            <a:schemeClr val="tx2"/>
          </a:solidFill>
          <a:latin typeface="Calibri" panose="020F0502020204030204" pitchFamily="34" charset="0"/>
          <a:ea typeface="隶书" panose="02010509060101010101" pitchFamily="49" charset="-122"/>
        </a:defRPr>
      </a:lvl4pPr>
      <a:lvl5pPr algn="l" rtl="0" eaLnBrk="0" fontAlgn="base" hangingPunct="0">
        <a:spcBef>
          <a:spcPct val="0"/>
        </a:spcBef>
        <a:spcAft>
          <a:spcPct val="0"/>
        </a:spcAft>
        <a:defRPr sz="5000">
          <a:solidFill>
            <a:schemeClr val="tx2"/>
          </a:solidFill>
          <a:latin typeface="Calibri" panose="020F0502020204030204" pitchFamily="34" charset="0"/>
          <a:ea typeface="隶书" panose="02010509060101010101" pitchFamily="49" charset="-122"/>
        </a:defRPr>
      </a:lvl5pPr>
      <a:lvl6pPr marL="457200" algn="l" rtl="0" fontAlgn="base">
        <a:spcBef>
          <a:spcPct val="0"/>
        </a:spcBef>
        <a:spcAft>
          <a:spcPct val="0"/>
        </a:spcAft>
        <a:defRPr sz="5000">
          <a:solidFill>
            <a:schemeClr val="tx2"/>
          </a:solidFill>
          <a:latin typeface="Calibri" panose="020F0502020204030204" pitchFamily="34" charset="0"/>
          <a:ea typeface="隶书" panose="02010509060101010101" pitchFamily="49" charset="-122"/>
        </a:defRPr>
      </a:lvl6pPr>
      <a:lvl7pPr marL="914400" algn="l" rtl="0" fontAlgn="base">
        <a:spcBef>
          <a:spcPct val="0"/>
        </a:spcBef>
        <a:spcAft>
          <a:spcPct val="0"/>
        </a:spcAft>
        <a:defRPr sz="5000">
          <a:solidFill>
            <a:schemeClr val="tx2"/>
          </a:solidFill>
          <a:latin typeface="Calibri" panose="020F0502020204030204" pitchFamily="34" charset="0"/>
          <a:ea typeface="隶书" panose="02010509060101010101" pitchFamily="49" charset="-122"/>
        </a:defRPr>
      </a:lvl7pPr>
      <a:lvl8pPr marL="1371600" algn="l" rtl="0" fontAlgn="base">
        <a:spcBef>
          <a:spcPct val="0"/>
        </a:spcBef>
        <a:spcAft>
          <a:spcPct val="0"/>
        </a:spcAft>
        <a:defRPr sz="5000">
          <a:solidFill>
            <a:schemeClr val="tx2"/>
          </a:solidFill>
          <a:latin typeface="Calibri" panose="020F0502020204030204" pitchFamily="34" charset="0"/>
          <a:ea typeface="隶书" panose="02010509060101010101" pitchFamily="49" charset="-122"/>
        </a:defRPr>
      </a:lvl8pPr>
      <a:lvl9pPr marL="1828800" algn="l" rtl="0" fontAlgn="base">
        <a:spcBef>
          <a:spcPct val="0"/>
        </a:spcBef>
        <a:spcAft>
          <a:spcPct val="0"/>
        </a:spcAft>
        <a:defRPr sz="5000">
          <a:solidFill>
            <a:schemeClr val="tx2"/>
          </a:solidFill>
          <a:latin typeface="Calibri" panose="020F0502020204030204" pitchFamily="34" charset="0"/>
          <a:ea typeface="隶书" panose="02010509060101010101" pitchFamily="49" charset="-122"/>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185" algn="l" rtl="0" eaLnBrk="1" latinLnBrk="0" hangingPunct="1">
        <a:spcBef>
          <a:spcPct val="20000"/>
        </a:spcBef>
        <a:buClr>
          <a:schemeClr val="accent5"/>
        </a:buClr>
        <a:buSzPct val="80000"/>
        <a:buFont typeface="Wingdings 2" panose="05020102010507070707"/>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panose="05020102010507070707"/>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14" name="单圆角矩形 4"/>
          <p:cNvSpPr/>
          <p:nvPr/>
        </p:nvSpPr>
        <p:spPr>
          <a:xfrm rot="420000" flipV="1">
            <a:off x="3165475" y="1258888"/>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 name="直角三角形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 name="任意多边形 6"/>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7" name="任意多边形 7"/>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078" name="文本占位符 29"/>
          <p:cNvSpPr>
            <a:spLocks noGrp="1"/>
          </p:cNvSpPr>
          <p:nvPr>
            <p:ph type="body" idx="1"/>
          </p:nvPr>
        </p:nvSpPr>
        <p:spPr>
          <a:xfrm>
            <a:off x="457200" y="1935163"/>
            <a:ext cx="8229600" cy="4389437"/>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altLang="zh-CN" dirty="0"/>
          </a:p>
        </p:txBody>
      </p:sp>
      <p:sp>
        <p:nvSpPr>
          <p:cNvPr id="19" name="日期占位符 4"/>
          <p:cNvSpPr>
            <a:spLocks noGrp="1"/>
          </p:cNvSpPr>
          <p:nvPr>
            <p:ph type="dt" sz="half" idx="2"/>
          </p:nvPr>
        </p:nvSpPr>
        <p:spPr>
          <a:xfrm>
            <a:off x="457200" y="6356350"/>
            <a:ext cx="2133600" cy="365125"/>
          </a:xfrm>
          <a:prstGeom prst="rect">
            <a:avLst/>
          </a:prstGeom>
        </p:spPr>
        <p:txBody>
          <a:bodyPr vert="horz" lIns="0" tIns="0" rIns="0" bIns="0" anchor="b"/>
          <a:lstStyle>
            <a:lvl1pPr eaLnBrk="1" fontAlgn="auto" hangingPunct="1">
              <a:spcBef>
                <a:spcPts val="0"/>
              </a:spcBef>
              <a:spcAft>
                <a:spcPts val="0"/>
              </a:spcAft>
              <a:defRPr sz="1200">
                <a:solidFill>
                  <a:schemeClr val="tx2">
                    <a:shade val="90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3D4CF838-536A-4B54-9A8E-3DA9EBDA6C9E}" type="datetimeFigureOut">
              <a:rPr kumimoji="0" lang="zh-CN" altLang="en-US" sz="1200" b="0" i="0" u="none" strike="noStrike" kern="1200" cap="none" spc="0" normalizeH="0" baseline="0" noProof="0">
                <a:ln>
                  <a:noFill/>
                </a:ln>
                <a:solidFill>
                  <a:schemeClr val="tx2">
                    <a:shade val="90000"/>
                  </a:schemeClr>
                </a:solidFill>
                <a:effectLst/>
                <a:uLnTx/>
                <a:uFillTx/>
                <a:latin typeface="+mn-lt"/>
                <a:ea typeface="+mn-ea"/>
                <a:cs typeface="+mn-cs"/>
              </a:rPr>
              <a:t>2023/04/12</a:t>
            </a:fld>
            <a:endParaRPr kumimoji="0" lang="zh-CN" altLang="en-US" sz="1200" b="0" i="0" u="none" strike="noStrike" kern="1200" cap="none" spc="0" normalizeH="0" baseline="0" noProof="0">
              <a:ln>
                <a:noFill/>
              </a:ln>
              <a:solidFill>
                <a:schemeClr val="tx2">
                  <a:shade val="90000"/>
                </a:schemeClr>
              </a:solidFill>
              <a:effectLst/>
              <a:uLnTx/>
              <a:uFillTx/>
              <a:latin typeface="+mn-lt"/>
              <a:ea typeface="+mn-ea"/>
              <a:cs typeface="+mn-cs"/>
            </a:endParaRPr>
          </a:p>
        </p:txBody>
      </p:sp>
      <p:sp>
        <p:nvSpPr>
          <p:cNvPr id="20" name="页脚占位符 5"/>
          <p:cNvSpPr>
            <a:spLocks noGrp="1"/>
          </p:cNvSpPr>
          <p:nvPr>
            <p:ph type="ftr" sz="quarter" idx="3"/>
          </p:nvPr>
        </p:nvSpPr>
        <p:spPr>
          <a:xfrm>
            <a:off x="2667000" y="6356350"/>
            <a:ext cx="3352800" cy="365125"/>
          </a:xfrm>
          <a:prstGeom prst="rect">
            <a:avLst/>
          </a:prstGeom>
        </p:spPr>
        <p:txBody>
          <a:bodyPr vert="horz" lIns="0" tIns="0" rIns="0" bIns="0" anchor="b"/>
          <a:lstStyle>
            <a:lvl1pPr eaLnBrk="1" fontAlgn="auto" hangingPunct="1">
              <a:spcBef>
                <a:spcPts val="0"/>
              </a:spcBef>
              <a:spcAft>
                <a:spcPts val="0"/>
              </a:spcAft>
              <a:defRPr sz="1200">
                <a:solidFill>
                  <a:schemeClr val="tx2">
                    <a:shade val="90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mn-lt"/>
              <a:ea typeface="+mn-ea"/>
              <a:cs typeface="+mn-cs"/>
            </a:endParaRPr>
          </a:p>
        </p:txBody>
      </p:sp>
      <p:sp>
        <p:nvSpPr>
          <p:cNvPr id="21" name="灯片编号占位符 6"/>
          <p:cNvSpPr>
            <a:spLocks noGrp="1"/>
          </p:cNvSpPr>
          <p:nvPr>
            <p:ph type="sldNum" sz="quarter" idx="4"/>
          </p:nvPr>
        </p:nvSpPr>
        <p:spPr>
          <a:xfrm>
            <a:off x="8077200" y="6356350"/>
            <a:ext cx="609600" cy="365125"/>
          </a:xfrm>
          <a:prstGeom prst="rect">
            <a:avLst/>
          </a:prstGeom>
        </p:spPr>
        <p:txBody>
          <a:bodyPr vert="horz" wrap="square" lIns="0" tIns="0" rIns="0" bIns="0" numCol="1" anchor="b" anchorCtr="0" compatLnSpc="1"/>
          <a:lstStyle>
            <a:lvl1pPr algn="r" eaLnBrk="1" hangingPunct="1">
              <a:defRPr sz="1200">
                <a:solidFill>
                  <a:srgbClr val="045C75"/>
                </a:solidFill>
                <a:latin typeface="Constantia" panose="02030602050306030303" pitchFamily="18"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F1FA2A87-1E15-4B69-AEE9-02543B601822}" type="slidenum">
              <a:rPr kumimoji="0" lang="zh-CN" altLang="en-US" sz="1200" b="0" i="0" u="none" strike="noStrike" kern="1200" cap="none" spc="0" normalizeH="0" baseline="0" noProof="0">
                <a:ln>
                  <a:noFill/>
                </a:ln>
                <a:solidFill>
                  <a:srgbClr val="045C75"/>
                </a:solidFill>
                <a:effectLst/>
                <a:uLnTx/>
                <a:uFillTx/>
                <a:latin typeface="Constantia" panose="02030602050306030303" pitchFamily="18" charset="0"/>
                <a:ea typeface="宋体" panose="02010600030101010101" pitchFamily="2" charset="-122"/>
                <a:cs typeface="+mn-cs"/>
              </a:rPr>
              <a:t>‹#›</a:t>
            </a:fld>
            <a:endParaRPr kumimoji="0" lang="en-US" altLang="zh-CN" sz="1200" b="0" i="0" u="none" strike="noStrike" kern="1200" cap="none" spc="0" normalizeH="0" baseline="0" noProof="0">
              <a:ln>
                <a:noFill/>
              </a:ln>
              <a:solidFill>
                <a:srgbClr val="045C75"/>
              </a:solidFill>
              <a:effectLst/>
              <a:uLnTx/>
              <a:uFillTx/>
              <a:latin typeface="Constantia" panose="02030602050306030303" pitchFamily="18" charset="0"/>
              <a:ea typeface="宋体" panose="02010600030101010101" pitchFamily="2" charset="-122"/>
              <a:cs typeface="+mn-cs"/>
            </a:endParaRPr>
          </a:p>
        </p:txBody>
      </p:sp>
      <p:pic>
        <p:nvPicPr>
          <p:cNvPr id="3082" name="Picture 10"/>
          <p:cNvPicPr>
            <a:picLocks noChangeAspect="1"/>
          </p:cNvPicPr>
          <p:nvPr userDrawn="1"/>
        </p:nvPicPr>
        <p:blipFill>
          <a:blip r:embed="rId14"/>
          <a:stretch>
            <a:fillRect/>
          </a:stretch>
        </p:blipFill>
        <p:spPr>
          <a:xfrm>
            <a:off x="2843213" y="0"/>
            <a:ext cx="6300787" cy="925513"/>
          </a:xfrm>
          <a:prstGeom prst="rect">
            <a:avLst/>
          </a:prstGeom>
          <a:noFill/>
          <a:ln w="9525">
            <a:noFill/>
          </a:ln>
        </p:spPr>
      </p:pic>
      <p:pic>
        <p:nvPicPr>
          <p:cNvPr id="3083" name="Picture 11"/>
          <p:cNvPicPr>
            <a:picLocks noChangeAspect="1"/>
          </p:cNvPicPr>
          <p:nvPr userDrawn="1"/>
        </p:nvPicPr>
        <p:blipFill>
          <a:blip r:embed="rId15"/>
          <a:stretch>
            <a:fillRect/>
          </a:stretch>
        </p:blipFill>
        <p:spPr>
          <a:xfrm>
            <a:off x="2195513" y="0"/>
            <a:ext cx="914400" cy="925513"/>
          </a:xfrm>
          <a:prstGeom prst="rect">
            <a:avLst/>
          </a:prstGeom>
          <a:noFill/>
          <a:ln w="9525">
            <a:noFill/>
          </a:ln>
        </p:spPr>
      </p:pic>
      <p:pic>
        <p:nvPicPr>
          <p:cNvPr id="3084" name="Picture 12"/>
          <p:cNvPicPr>
            <a:picLocks noChangeAspect="1"/>
          </p:cNvPicPr>
          <p:nvPr userDrawn="1"/>
        </p:nvPicPr>
        <p:blipFill>
          <a:blip r:embed="rId15"/>
          <a:stretch>
            <a:fillRect/>
          </a:stretch>
        </p:blipFill>
        <p:spPr>
          <a:xfrm>
            <a:off x="0" y="0"/>
            <a:ext cx="914400" cy="925513"/>
          </a:xfrm>
          <a:prstGeom prst="rect">
            <a:avLst/>
          </a:prstGeom>
          <a:noFill/>
          <a:ln w="9525">
            <a:noFill/>
          </a:ln>
        </p:spPr>
      </p:pic>
      <p:pic>
        <p:nvPicPr>
          <p:cNvPr id="3085" name="Picture 13"/>
          <p:cNvPicPr>
            <a:picLocks noChangeAspect="1"/>
          </p:cNvPicPr>
          <p:nvPr userDrawn="1"/>
        </p:nvPicPr>
        <p:blipFill>
          <a:blip r:embed="rId15"/>
          <a:stretch>
            <a:fillRect/>
          </a:stretch>
        </p:blipFill>
        <p:spPr>
          <a:xfrm>
            <a:off x="900113" y="0"/>
            <a:ext cx="1295400" cy="925513"/>
          </a:xfrm>
          <a:prstGeom prst="rect">
            <a:avLst/>
          </a:prstGeom>
          <a:noFill/>
          <a:ln w="9525">
            <a:noFill/>
          </a:ln>
        </p:spPr>
      </p:pic>
      <p:pic>
        <p:nvPicPr>
          <p:cNvPr id="3086" name="Picture 14"/>
          <p:cNvPicPr>
            <a:picLocks noChangeAspect="1"/>
          </p:cNvPicPr>
          <p:nvPr userDrawn="1"/>
        </p:nvPicPr>
        <p:blipFill>
          <a:blip r:embed="rId15"/>
          <a:stretch>
            <a:fillRect/>
          </a:stretch>
        </p:blipFill>
        <p:spPr>
          <a:xfrm>
            <a:off x="4716463" y="0"/>
            <a:ext cx="1295400" cy="925513"/>
          </a:xfrm>
          <a:prstGeom prst="rect">
            <a:avLst/>
          </a:prstGeom>
          <a:noFill/>
          <a:ln w="9525">
            <a:noFill/>
          </a:ln>
        </p:spPr>
      </p:pic>
      <p:pic>
        <p:nvPicPr>
          <p:cNvPr id="3087" name="Picture 15"/>
          <p:cNvPicPr>
            <a:picLocks noChangeAspect="1"/>
          </p:cNvPicPr>
          <p:nvPr userDrawn="1"/>
        </p:nvPicPr>
        <p:blipFill>
          <a:blip r:embed="rId15"/>
          <a:stretch>
            <a:fillRect/>
          </a:stretch>
        </p:blipFill>
        <p:spPr>
          <a:xfrm>
            <a:off x="6011863" y="0"/>
            <a:ext cx="1295400" cy="925513"/>
          </a:xfrm>
          <a:prstGeom prst="rect">
            <a:avLst/>
          </a:prstGeom>
          <a:noFill/>
          <a:ln w="9525">
            <a:noFill/>
          </a:ln>
        </p:spPr>
      </p:pic>
      <p:pic>
        <p:nvPicPr>
          <p:cNvPr id="3088" name="Picture 16"/>
          <p:cNvPicPr>
            <a:picLocks noChangeAspect="1"/>
          </p:cNvPicPr>
          <p:nvPr userDrawn="1"/>
        </p:nvPicPr>
        <p:blipFill>
          <a:blip r:embed="rId15"/>
          <a:stretch>
            <a:fillRect/>
          </a:stretch>
        </p:blipFill>
        <p:spPr>
          <a:xfrm>
            <a:off x="3419475" y="0"/>
            <a:ext cx="1295400" cy="925513"/>
          </a:xfrm>
          <a:prstGeom prst="rect">
            <a:avLst/>
          </a:prstGeom>
          <a:noFill/>
          <a:ln w="9525">
            <a:noFill/>
          </a:ln>
        </p:spPr>
      </p:pic>
      <p:sp>
        <p:nvSpPr>
          <p:cNvPr id="211985" name="标题占位符 8"/>
          <p:cNvSpPr>
            <a:spLocks noGrp="1"/>
          </p:cNvSpPr>
          <p:nvPr>
            <p:ph type="title"/>
          </p:nvPr>
        </p:nvSpPr>
        <p:spPr>
          <a:xfrm>
            <a:off x="323850" y="0"/>
            <a:ext cx="6635750" cy="836613"/>
          </a:xfrm>
          <a:prstGeom prst="rect">
            <a:avLst/>
          </a:prstGeom>
          <a:noFill/>
          <a:ln w="9525">
            <a:noFill/>
          </a:ln>
        </p:spPr>
        <p:txBody>
          <a:bodyPr lIns="0" rIns="0" bIns="0" anchor="b"/>
          <a:lstStyle/>
          <a:p>
            <a:pPr lvl="0"/>
            <a:r>
              <a:rPr lang="zh-CN" altLang="en-US" dirty="0"/>
              <a:t>单击此处编辑母版标题样式</a:t>
            </a:r>
            <a:endParaRPr lang="en-US" altLang="zh-CN" dirty="0"/>
          </a:p>
        </p:txBody>
      </p:sp>
      <p:pic>
        <p:nvPicPr>
          <p:cNvPr id="3090" name="Picture 18" descr="scut_new_logo2"/>
          <p:cNvPicPr>
            <a:picLocks noChangeAspect="1"/>
          </p:cNvPicPr>
          <p:nvPr userDrawn="1"/>
        </p:nvPicPr>
        <p:blipFill>
          <a:blip r:embed="rId16"/>
          <a:stretch>
            <a:fillRect/>
          </a:stretch>
        </p:blipFill>
        <p:spPr>
          <a:xfrm>
            <a:off x="6804025" y="6308725"/>
            <a:ext cx="2266950" cy="511175"/>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119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85" grpId="0" autoUpdateAnimBg="0"/>
    </p:bldLst>
  </p:timing>
  <p:hf sldNum="0" hdr="0" ft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Calibri" panose="020F0502020204030204" pitchFamily="34" charset="0"/>
          <a:ea typeface="宋体" panose="02010600030101010101" pitchFamily="2" charset="-122"/>
        </a:defRPr>
      </a:lvl2pPr>
      <a:lvl3pPr algn="l" rtl="0" eaLnBrk="0" fontAlgn="base" hangingPunct="0">
        <a:spcBef>
          <a:spcPct val="0"/>
        </a:spcBef>
        <a:spcAft>
          <a:spcPct val="0"/>
        </a:spcAft>
        <a:defRPr sz="4200">
          <a:solidFill>
            <a:schemeClr val="tx2"/>
          </a:solidFill>
          <a:latin typeface="Calibri" panose="020F0502020204030204" pitchFamily="34" charset="0"/>
          <a:ea typeface="宋体" panose="02010600030101010101" pitchFamily="2" charset="-122"/>
        </a:defRPr>
      </a:lvl3pPr>
      <a:lvl4pPr algn="l" rtl="0" eaLnBrk="0" fontAlgn="base" hangingPunct="0">
        <a:spcBef>
          <a:spcPct val="0"/>
        </a:spcBef>
        <a:spcAft>
          <a:spcPct val="0"/>
        </a:spcAft>
        <a:defRPr sz="4200">
          <a:solidFill>
            <a:schemeClr val="tx2"/>
          </a:solidFill>
          <a:latin typeface="Calibri" panose="020F0502020204030204" pitchFamily="34" charset="0"/>
          <a:ea typeface="宋体" panose="02010600030101010101" pitchFamily="2" charset="-122"/>
        </a:defRPr>
      </a:lvl4pPr>
      <a:lvl5pPr algn="l" rtl="0" eaLnBrk="0" fontAlgn="base" hangingPunct="0">
        <a:spcBef>
          <a:spcPct val="0"/>
        </a:spcBef>
        <a:spcAft>
          <a:spcPct val="0"/>
        </a:spcAft>
        <a:defRPr sz="4200">
          <a:solidFill>
            <a:schemeClr val="tx2"/>
          </a:solidFill>
          <a:latin typeface="Calibri" panose="020F0502020204030204" pitchFamily="34" charset="0"/>
          <a:ea typeface="宋体" panose="02010600030101010101" pitchFamily="2" charset="-122"/>
        </a:defRPr>
      </a:lvl5pPr>
      <a:lvl6pPr marL="457200" algn="l" rtl="0" fontAlgn="base">
        <a:spcBef>
          <a:spcPct val="0"/>
        </a:spcBef>
        <a:spcAft>
          <a:spcPct val="0"/>
        </a:spcAft>
        <a:defRPr sz="4200">
          <a:solidFill>
            <a:schemeClr val="tx2"/>
          </a:solidFill>
          <a:latin typeface="Calibri" panose="020F0502020204030204" pitchFamily="34" charset="0"/>
          <a:ea typeface="宋体" panose="02010600030101010101" pitchFamily="2" charset="-122"/>
        </a:defRPr>
      </a:lvl6pPr>
      <a:lvl7pPr marL="914400" algn="l" rtl="0" fontAlgn="base">
        <a:spcBef>
          <a:spcPct val="0"/>
        </a:spcBef>
        <a:spcAft>
          <a:spcPct val="0"/>
        </a:spcAft>
        <a:defRPr sz="4200">
          <a:solidFill>
            <a:schemeClr val="tx2"/>
          </a:solidFill>
          <a:latin typeface="Calibri" panose="020F0502020204030204" pitchFamily="34" charset="0"/>
          <a:ea typeface="宋体" panose="02010600030101010101" pitchFamily="2" charset="-122"/>
        </a:defRPr>
      </a:lvl7pPr>
      <a:lvl8pPr marL="1371600" algn="l" rtl="0" fontAlgn="base">
        <a:spcBef>
          <a:spcPct val="0"/>
        </a:spcBef>
        <a:spcAft>
          <a:spcPct val="0"/>
        </a:spcAft>
        <a:defRPr sz="4200">
          <a:solidFill>
            <a:schemeClr val="tx2"/>
          </a:solidFill>
          <a:latin typeface="Calibri" panose="020F0502020204030204" pitchFamily="34" charset="0"/>
          <a:ea typeface="宋体" panose="02010600030101010101" pitchFamily="2" charset="-122"/>
        </a:defRPr>
      </a:lvl8pPr>
      <a:lvl9pPr marL="1828800" algn="l" rtl="0" fontAlgn="base">
        <a:spcBef>
          <a:spcPct val="0"/>
        </a:spcBef>
        <a:spcAft>
          <a:spcPct val="0"/>
        </a:spcAft>
        <a:defRPr sz="4200">
          <a:solidFill>
            <a:schemeClr val="tx2"/>
          </a:solidFill>
          <a:latin typeface="Calibri" panose="020F0502020204030204" pitchFamily="34" charset="0"/>
          <a:ea typeface="宋体" panose="02010600030101010101" pitchFamily="2" charset="-122"/>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a:solidFill>
            <a:schemeClr val="tx1"/>
          </a:solidFill>
          <a:latin typeface="+mn-lt"/>
          <a:ea typeface="+mn-ea"/>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a:solidFill>
            <a:schemeClr val="tx1"/>
          </a:solidFill>
          <a:latin typeface="+mn-lt"/>
          <a:ea typeface="+mn-ea"/>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a:solidFill>
            <a:schemeClr val="tx1"/>
          </a:solidFill>
          <a:latin typeface="+mn-lt"/>
          <a:ea typeface="+mn-ea"/>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mn-lt"/>
          <a:ea typeface="+mn-ea"/>
        </a:defRPr>
      </a:lvl5pPr>
      <a:lvl6pPr marL="1919605" indent="-209550" algn="l" rtl="0" fontAlgn="base">
        <a:spcBef>
          <a:spcPct val="20000"/>
        </a:spcBef>
        <a:spcAft>
          <a:spcPct val="0"/>
        </a:spcAft>
        <a:buClr>
          <a:srgbClr val="10CF9B"/>
        </a:buClr>
        <a:buSzPct val="65000"/>
        <a:buFont typeface="Wingdings 2" panose="05020102010507070707" pitchFamily="18" charset="2"/>
        <a:buChar char=""/>
        <a:defRPr sz="2000">
          <a:solidFill>
            <a:schemeClr val="tx1"/>
          </a:solidFill>
          <a:latin typeface="+mn-lt"/>
          <a:ea typeface="+mn-ea"/>
        </a:defRPr>
      </a:lvl6pPr>
      <a:lvl7pPr marL="2376805" indent="-209550" algn="l" rtl="0" fontAlgn="base">
        <a:spcBef>
          <a:spcPct val="20000"/>
        </a:spcBef>
        <a:spcAft>
          <a:spcPct val="0"/>
        </a:spcAft>
        <a:buClr>
          <a:srgbClr val="10CF9B"/>
        </a:buClr>
        <a:buSzPct val="65000"/>
        <a:buFont typeface="Wingdings 2" panose="05020102010507070707" pitchFamily="18" charset="2"/>
        <a:buChar char=""/>
        <a:defRPr sz="2000">
          <a:solidFill>
            <a:schemeClr val="tx1"/>
          </a:solidFill>
          <a:latin typeface="+mn-lt"/>
          <a:ea typeface="+mn-ea"/>
        </a:defRPr>
      </a:lvl7pPr>
      <a:lvl8pPr marL="2834005" indent="-209550" algn="l" rtl="0" fontAlgn="base">
        <a:spcBef>
          <a:spcPct val="20000"/>
        </a:spcBef>
        <a:spcAft>
          <a:spcPct val="0"/>
        </a:spcAft>
        <a:buClr>
          <a:srgbClr val="10CF9B"/>
        </a:buClr>
        <a:buSzPct val="65000"/>
        <a:buFont typeface="Wingdings 2" panose="05020102010507070707" pitchFamily="18" charset="2"/>
        <a:buChar char=""/>
        <a:defRPr sz="2000">
          <a:solidFill>
            <a:schemeClr val="tx1"/>
          </a:solidFill>
          <a:latin typeface="+mn-lt"/>
          <a:ea typeface="+mn-ea"/>
        </a:defRPr>
      </a:lvl8pPr>
      <a:lvl9pPr marL="3291205" indent="-209550" algn="l" rtl="0" fontAlgn="base">
        <a:spcBef>
          <a:spcPct val="20000"/>
        </a:spcBef>
        <a:spcAft>
          <a:spcPct val="0"/>
        </a:spcAft>
        <a:buClr>
          <a:srgbClr val="10CF9B"/>
        </a:buClr>
        <a:buSzPct val="65000"/>
        <a:buFont typeface="Wingdings 2" panose="05020102010507070707" pitchFamily="18"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notesSlide" Target="../notesSlides/notesSlide9.xml"/><Relationship Id="rId7"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0.emf"/><Relationship Id="rId5" Type="http://schemas.openxmlformats.org/officeDocument/2006/relationships/image" Target="../media/image17.emf"/><Relationship Id="rId10" Type="http://schemas.openxmlformats.org/officeDocument/2006/relationships/image" Target="../media/image19.emf"/><Relationship Id="rId4" Type="http://schemas.openxmlformats.org/officeDocument/2006/relationships/oleObject" Target="../embeddings/oleObject1.bin"/><Relationship Id="rId9"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image" Target="../media/image21.emf"/><Relationship Id="rId7" Type="http://schemas.openxmlformats.org/officeDocument/2006/relationships/image" Target="../media/image25.wmf"/><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4.wmf"/><Relationship Id="rId5" Type="http://schemas.openxmlformats.org/officeDocument/2006/relationships/image" Target="../media/image23.emf"/><Relationship Id="rId4" Type="http://schemas.openxmlformats.org/officeDocument/2006/relationships/image" Target="../media/image22.emf"/></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notesSlide" Target="../notesSlides/notesSlide11.xml"/><Relationship Id="rId7" Type="http://schemas.openxmlformats.org/officeDocument/2006/relationships/image" Target="../media/image28.em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package" Target="../embeddings/Microsoft_Visio___.vsdx"/><Relationship Id="rId5" Type="http://schemas.openxmlformats.org/officeDocument/2006/relationships/image" Target="../media/image27.emf"/><Relationship Id="rId10" Type="http://schemas.openxmlformats.org/officeDocument/2006/relationships/image" Target="../media/image29.emf"/><Relationship Id="rId4" Type="http://schemas.openxmlformats.org/officeDocument/2006/relationships/oleObject" Target="../embeddings/oleObject4.bin"/><Relationship Id="rId9" Type="http://schemas.openxmlformats.org/officeDocument/2006/relationships/package" Target="../embeddings/Microsoft_Visio___1.vsdx"/></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4.jpg"/></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p:cNvPicPr>
            <a:picLocks noChangeAspect="1"/>
          </p:cNvPicPr>
          <p:nvPr/>
        </p:nvPicPr>
        <p:blipFill>
          <a:blip r:embed="rId2"/>
          <a:stretch>
            <a:fillRect/>
          </a:stretch>
        </p:blipFill>
        <p:spPr>
          <a:xfrm>
            <a:off x="5715000" y="6029325"/>
            <a:ext cx="3429000" cy="828675"/>
          </a:xfrm>
          <a:prstGeom prst="rect">
            <a:avLst/>
          </a:prstGeom>
          <a:noFill/>
          <a:ln w="9525">
            <a:noFill/>
          </a:ln>
        </p:spPr>
      </p:pic>
      <p:pic>
        <p:nvPicPr>
          <p:cNvPr id="6147" name="Picture 4"/>
          <p:cNvPicPr>
            <a:picLocks noChangeAspect="1"/>
          </p:cNvPicPr>
          <p:nvPr/>
        </p:nvPicPr>
        <p:blipFill>
          <a:blip r:embed="rId3"/>
          <a:stretch>
            <a:fillRect/>
          </a:stretch>
        </p:blipFill>
        <p:spPr>
          <a:xfrm>
            <a:off x="6848475" y="5180013"/>
            <a:ext cx="2295525" cy="847725"/>
          </a:xfrm>
          <a:prstGeom prst="rect">
            <a:avLst/>
          </a:prstGeom>
          <a:noFill/>
          <a:ln w="9525">
            <a:noFill/>
          </a:ln>
        </p:spPr>
      </p:pic>
      <p:pic>
        <p:nvPicPr>
          <p:cNvPr id="6148" name="Picture 5"/>
          <p:cNvPicPr>
            <a:picLocks noChangeAspect="1"/>
          </p:cNvPicPr>
          <p:nvPr/>
        </p:nvPicPr>
        <p:blipFill>
          <a:blip r:embed="rId4"/>
          <a:stretch>
            <a:fillRect/>
          </a:stretch>
        </p:blipFill>
        <p:spPr>
          <a:xfrm>
            <a:off x="8251825" y="4035425"/>
            <a:ext cx="866775" cy="1143000"/>
          </a:xfrm>
          <a:prstGeom prst="rect">
            <a:avLst/>
          </a:prstGeom>
          <a:noFill/>
          <a:ln w="9525">
            <a:noFill/>
          </a:ln>
        </p:spPr>
      </p:pic>
      <p:sp>
        <p:nvSpPr>
          <p:cNvPr id="6151" name="Rectangle 32"/>
          <p:cNvSpPr/>
          <p:nvPr/>
        </p:nvSpPr>
        <p:spPr>
          <a:xfrm>
            <a:off x="1004253" y="3404553"/>
            <a:ext cx="6769100" cy="2362200"/>
          </a:xfrm>
          <a:prstGeom prst="rect">
            <a:avLst/>
          </a:prstGeom>
          <a:noFill/>
          <a:ln w="9525">
            <a:noFill/>
          </a:ln>
        </p:spPr>
        <p:txBody>
          <a:bodyPr/>
          <a:lstStyle/>
          <a:p>
            <a:pPr algn="ctr" eaLnBrk="1" hangingPunct="1">
              <a:lnSpc>
                <a:spcPct val="90000"/>
              </a:lnSpc>
              <a:spcBef>
                <a:spcPct val="20000"/>
              </a:spcBef>
              <a:buClr>
                <a:srgbClr val="686733"/>
              </a:buClr>
              <a:buSzPct val="75000"/>
            </a:pP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rPr>
              <a:t>华南理工大学电力学院</a:t>
            </a:r>
            <a:endParaRPr lang="zh-CN" altLang="en-US" sz="2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ctr" eaLnBrk="1" hangingPunct="1">
              <a:lnSpc>
                <a:spcPct val="90000"/>
              </a:lnSpc>
              <a:spcBef>
                <a:spcPct val="20000"/>
              </a:spcBef>
              <a:buClr>
                <a:srgbClr val="686733"/>
              </a:buClr>
              <a:buSzPct val="75000"/>
            </a:pPr>
            <a:endParaRPr lang="zh-CN" altLang="en-US" sz="2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ctr" eaLnBrk="1" hangingPunct="1">
              <a:lnSpc>
                <a:spcPct val="90000"/>
              </a:lnSpc>
              <a:spcBef>
                <a:spcPct val="20000"/>
              </a:spcBef>
              <a:buClr>
                <a:srgbClr val="686733"/>
              </a:buClr>
              <a:buSzPct val="75000"/>
            </a:pPr>
            <a:r>
              <a:rPr lang="en-US" altLang="zh-CN" sz="24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2023</a:t>
            </a:r>
            <a:r>
              <a:rPr lang="zh-CN" altLang="en-US" sz="24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2400" b="1" dirty="0" smtClean="0">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24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月</a:t>
            </a:r>
            <a:endParaRPr lang="zh-CN" altLang="en-US" sz="2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7" name="标题 6"/>
          <p:cNvSpPr>
            <a:spLocks noChangeArrowheads="1"/>
          </p:cNvSpPr>
          <p:nvPr/>
        </p:nvSpPr>
        <p:spPr bwMode="auto">
          <a:xfrm>
            <a:off x="861060" y="1513205"/>
            <a:ext cx="7421880" cy="1319530"/>
          </a:xfrm>
          <a:prstGeom prst="rect">
            <a:avLst/>
          </a:prstGeom>
          <a:noFill/>
          <a:ln>
            <a:noFill/>
          </a:ln>
          <a:effectLst/>
        </p:spPr>
        <p:txBody>
          <a:bodyPr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0" hangingPunct="0">
              <a:defRPr/>
            </a:pPr>
            <a:r>
              <a:rPr lang="zh-CN" altLang="en-US" sz="3600" b="1" cap="all" dirty="0">
                <a:ln w="0"/>
                <a:solidFill>
                  <a:schemeClr val="accent1">
                    <a:lumMod val="50000"/>
                  </a:schemeClr>
                </a:solidFill>
                <a:latin typeface="微软雅黑" panose="020B0503020204020204" pitchFamily="34" charset="-122"/>
                <a:ea typeface="微软雅黑" panose="020B0503020204020204" pitchFamily="34" charset="-122"/>
                <a:sym typeface="+mn-ea"/>
              </a:rPr>
              <a:t>交直流电网运行控制技术团队</a:t>
            </a:r>
            <a:endParaRPr lang="zh-CN" altLang="en-US" sz="3600" b="1" cap="all" dirty="0">
              <a:ln w="0"/>
              <a:solidFill>
                <a:schemeClr val="accent1">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p:transition advTm="4089"/>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p:cNvSpPr>
          <p:nvPr>
            <p:ph type="title"/>
          </p:nvPr>
        </p:nvSpPr>
        <p:spPr>
          <a:xfrm>
            <a:off x="359535" y="140299"/>
            <a:ext cx="6981403" cy="575965"/>
          </a:xfrm>
        </p:spPr>
        <p:txBody>
          <a:bodyPr vert="horz" wrap="square" lIns="0" tIns="45720" rIns="0" bIns="0" anchor="b"/>
          <a:lstStyle/>
          <a:p>
            <a:r>
              <a:rPr lang="zh-CN" altLang="en-US" sz="3600" b="0" kern="1200" dirty="0">
                <a:solidFill>
                  <a:srgbClr val="CC0000"/>
                </a:solidFill>
                <a:latin typeface="+mj-lt"/>
                <a:ea typeface="+mj-ea"/>
                <a:cs typeface="+mj-cs"/>
              </a:rPr>
              <a:t>研究</a:t>
            </a:r>
            <a:r>
              <a:rPr lang="zh-CN" altLang="en-US" sz="3600" b="0" dirty="0">
                <a:solidFill>
                  <a:srgbClr val="CC0000"/>
                </a:solidFill>
              </a:rPr>
              <a:t>方向（一）</a:t>
            </a:r>
            <a:endParaRPr lang="zh-CN" altLang="en-US" sz="3600" b="0" kern="1200" dirty="0">
              <a:solidFill>
                <a:srgbClr val="CC0000"/>
              </a:solidFill>
              <a:latin typeface="+mj-lt"/>
              <a:ea typeface="+mj-ea"/>
              <a:cs typeface="+mj-cs"/>
            </a:endParaRPr>
          </a:p>
        </p:txBody>
      </p:sp>
      <p:sp>
        <p:nvSpPr>
          <p:cNvPr id="10" name="矩形 9">
            <a:extLst>
              <a:ext uri="{FF2B5EF4-FFF2-40B4-BE49-F238E27FC236}">
                <a16:creationId xmlns:a16="http://schemas.microsoft.com/office/drawing/2014/main" id="{ED872299-327B-484A-87A3-3B9A2697BBDB}"/>
              </a:ext>
            </a:extLst>
          </p:cNvPr>
          <p:cNvSpPr/>
          <p:nvPr/>
        </p:nvSpPr>
        <p:spPr>
          <a:xfrm>
            <a:off x="1788319" y="5774532"/>
            <a:ext cx="6924675" cy="136922"/>
          </a:xfrm>
          <a:prstGeom prst="rect">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defTabSz="685800" eaLnBrk="1" hangingPunct="1">
              <a:defRPr/>
            </a:pPr>
            <a:endParaRPr lang="en-US" altLang="zh-CN" sz="900" dirty="0">
              <a:solidFill>
                <a:prstClr val="white"/>
              </a:solidFill>
              <a:latin typeface="Calibri" panose="020F0502020204030204"/>
              <a:ea typeface="宋体" panose="02010600030101010101" pitchFamily="2" charset="-122"/>
            </a:endParaRPr>
          </a:p>
        </p:txBody>
      </p:sp>
      <p:sp>
        <p:nvSpPr>
          <p:cNvPr id="11" name="文本框 3">
            <a:extLst>
              <a:ext uri="{FF2B5EF4-FFF2-40B4-BE49-F238E27FC236}">
                <a16:creationId xmlns:a16="http://schemas.microsoft.com/office/drawing/2014/main" id="{BA560831-E40B-4EE2-94BA-EECA4CFA68B2}"/>
              </a:ext>
            </a:extLst>
          </p:cNvPr>
          <p:cNvSpPr txBox="1">
            <a:spLocks noChangeArrowheads="1"/>
          </p:cNvSpPr>
          <p:nvPr/>
        </p:nvSpPr>
        <p:spPr bwMode="auto">
          <a:xfrm>
            <a:off x="1028700" y="2481262"/>
            <a:ext cx="34529" cy="300082"/>
          </a:xfrm>
          <a:prstGeom prst="rect">
            <a:avLst/>
          </a:prstGeom>
          <a:solidFill>
            <a:schemeClr val="bg1"/>
          </a:solidFill>
          <a:ln w="9525">
            <a:noFill/>
            <a:miter lim="800000"/>
          </a:ln>
        </p:spPr>
        <p:txBody>
          <a:bodyPr>
            <a:spAutoFit/>
          </a:bodyPr>
          <a:lstStyle/>
          <a:p>
            <a:pPr defTabSz="685800" eaLnBrk="1" hangingPunct="1">
              <a:defRPr/>
            </a:pPr>
            <a:endParaRPr lang="zh-CN" altLang="en-US" sz="1350">
              <a:solidFill>
                <a:prstClr val="black"/>
              </a:solidFill>
              <a:latin typeface="Calibri" panose="020F0502020204030204" pitchFamily="34" charset="0"/>
            </a:endParaRPr>
          </a:p>
        </p:txBody>
      </p:sp>
      <p:sp>
        <p:nvSpPr>
          <p:cNvPr id="12" name="矩形 11">
            <a:extLst>
              <a:ext uri="{FF2B5EF4-FFF2-40B4-BE49-F238E27FC236}">
                <a16:creationId xmlns:a16="http://schemas.microsoft.com/office/drawing/2014/main" id="{121665A4-472A-4BE5-A447-B0BC3663F4FE}"/>
              </a:ext>
            </a:extLst>
          </p:cNvPr>
          <p:cNvSpPr/>
          <p:nvPr/>
        </p:nvSpPr>
        <p:spPr>
          <a:xfrm>
            <a:off x="3419873" y="235375"/>
            <a:ext cx="3921066" cy="461665"/>
          </a:xfrm>
          <a:prstGeom prst="rect">
            <a:avLst/>
          </a:prstGeom>
        </p:spPr>
        <p:txBody>
          <a:bodyPr wrap="square">
            <a:spAutoFit/>
          </a:bodyPr>
          <a:lstStyle/>
          <a:p>
            <a:pPr fontAlgn="auto">
              <a:spcBef>
                <a:spcPts val="450"/>
              </a:spcBef>
              <a:spcAft>
                <a:spcPts val="0"/>
              </a:spcAft>
              <a:buClr>
                <a:srgbClr val="BE029A"/>
              </a:buClr>
              <a:buSzPct val="95000"/>
              <a:defRPr/>
            </a:pPr>
            <a:r>
              <a:rPr lang="zh-CN" altLang="en-US" sz="2400" b="1" dirty="0">
                <a:solidFill>
                  <a:srgbClr val="0000CC"/>
                </a:solidFill>
                <a:latin typeface="华文楷体" panose="02010600040101010101" pitchFamily="2" charset="-122"/>
                <a:ea typeface="华文楷体" panose="02010600040101010101" pitchFamily="2" charset="-122"/>
              </a:rPr>
              <a:t>高压直流控制策略的研究</a:t>
            </a:r>
            <a:endParaRPr lang="en-US" altLang="zh-CN" sz="2400" dirty="0">
              <a:latin typeface="华文楷体" panose="02010600040101010101" pitchFamily="2" charset="-122"/>
              <a:ea typeface="华文楷体" panose="02010600040101010101" pitchFamily="2" charset="-122"/>
            </a:endParaRPr>
          </a:p>
        </p:txBody>
      </p:sp>
      <p:sp>
        <p:nvSpPr>
          <p:cNvPr id="2" name="Rectangle 2">
            <a:extLst>
              <a:ext uri="{FF2B5EF4-FFF2-40B4-BE49-F238E27FC236}">
                <a16:creationId xmlns:a16="http://schemas.microsoft.com/office/drawing/2014/main" id="{BFE6B27D-1EEC-42CE-80F8-E5570F14955A}"/>
              </a:ext>
            </a:extLst>
          </p:cNvPr>
          <p:cNvSpPr>
            <a:spLocks noChangeArrowheads="1"/>
          </p:cNvSpPr>
          <p:nvPr/>
        </p:nvSpPr>
        <p:spPr bwMode="auto">
          <a:xfrm>
            <a:off x="670947" y="175774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7" name="对象 16">
            <a:extLst>
              <a:ext uri="{FF2B5EF4-FFF2-40B4-BE49-F238E27FC236}">
                <a16:creationId xmlns:a16="http://schemas.microsoft.com/office/drawing/2014/main" id="{8D02FF7B-9B7F-4736-ACBA-4527C607C2A0}"/>
              </a:ext>
            </a:extLst>
          </p:cNvPr>
          <p:cNvGraphicFramePr>
            <a:graphicFrameLocks noChangeAspect="1"/>
          </p:cNvGraphicFramePr>
          <p:nvPr/>
        </p:nvGraphicFramePr>
        <p:xfrm>
          <a:off x="4426756" y="3596277"/>
          <a:ext cx="4329168" cy="1919631"/>
        </p:xfrm>
        <a:graphic>
          <a:graphicData uri="http://schemas.openxmlformats.org/presentationml/2006/ole">
            <mc:AlternateContent xmlns:mc="http://schemas.openxmlformats.org/markup-compatibility/2006">
              <mc:Choice xmlns:v="urn:schemas-microsoft-com:vml" Requires="v">
                <p:oleObj spid="_x0000_s1086" r:id="rId4" imgW="5324302" imgH="2352637" progId="Visio.Drawing.15">
                  <p:embed/>
                </p:oleObj>
              </mc:Choice>
              <mc:Fallback>
                <p:oleObj r:id="rId4" imgW="5324302" imgH="2352637" progId="Visio.Drawing.15">
                  <p:embed/>
                  <p:pic>
                    <p:nvPicPr>
                      <p:cNvPr id="17" name="对象 16">
                        <a:extLst>
                          <a:ext uri="{FF2B5EF4-FFF2-40B4-BE49-F238E27FC236}">
                            <a16:creationId xmlns:a16="http://schemas.microsoft.com/office/drawing/2014/main" id="{8D02FF7B-9B7F-4736-ACBA-4527C607C2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6756" y="3596277"/>
                        <a:ext cx="4329168" cy="1919631"/>
                      </a:xfrm>
                      <a:prstGeom prst="rect">
                        <a:avLst/>
                      </a:prstGeom>
                      <a:noFill/>
                    </p:spPr>
                  </p:pic>
                </p:oleObj>
              </mc:Fallback>
            </mc:AlternateContent>
          </a:graphicData>
        </a:graphic>
      </p:graphicFrame>
      <p:sp>
        <p:nvSpPr>
          <p:cNvPr id="19" name="文本框 18">
            <a:extLst>
              <a:ext uri="{FF2B5EF4-FFF2-40B4-BE49-F238E27FC236}">
                <a16:creationId xmlns:a16="http://schemas.microsoft.com/office/drawing/2014/main" id="{28ED6F3F-6226-4E1C-994A-927DC6D3B22F}"/>
              </a:ext>
            </a:extLst>
          </p:cNvPr>
          <p:cNvSpPr txBox="1"/>
          <p:nvPr/>
        </p:nvSpPr>
        <p:spPr>
          <a:xfrm>
            <a:off x="6012160" y="5446956"/>
            <a:ext cx="1825504" cy="369332"/>
          </a:xfrm>
          <a:prstGeom prst="rect">
            <a:avLst/>
          </a:prstGeom>
          <a:noFill/>
        </p:spPr>
        <p:txBody>
          <a:bodyPr wrap="square">
            <a:spAutoFit/>
          </a:bodyPr>
          <a:lstStyle/>
          <a:p>
            <a:r>
              <a:rPr lang="zh-CN" altLang="en-US" sz="1800" dirty="0">
                <a:solidFill>
                  <a:prstClr val="black"/>
                </a:solidFill>
                <a:latin typeface="微软雅黑" panose="020B0503020204020204" pitchFamily="34" charset="-122"/>
                <a:ea typeface="微软雅黑" panose="020B0503020204020204" pitchFamily="34" charset="-122"/>
              </a:rPr>
              <a:t>锁相环工作原理</a:t>
            </a:r>
            <a:endParaRPr lang="zh-CN" altLang="en-US" dirty="0"/>
          </a:p>
        </p:txBody>
      </p:sp>
      <p:pic>
        <p:nvPicPr>
          <p:cNvPr id="20" name="图片 19">
            <a:extLst>
              <a:ext uri="{FF2B5EF4-FFF2-40B4-BE49-F238E27FC236}">
                <a16:creationId xmlns:a16="http://schemas.microsoft.com/office/drawing/2014/main" id="{0FC24DFC-E481-4E9F-9926-898AB0431878}"/>
              </a:ext>
            </a:extLst>
          </p:cNvPr>
          <p:cNvPicPr>
            <a:picLocks noChangeAspect="1"/>
          </p:cNvPicPr>
          <p:nvPr/>
        </p:nvPicPr>
        <p:blipFill>
          <a:blip r:embed="rId6"/>
          <a:stretch>
            <a:fillRect/>
          </a:stretch>
        </p:blipFill>
        <p:spPr>
          <a:xfrm>
            <a:off x="4860032" y="903016"/>
            <a:ext cx="3835127" cy="2309960"/>
          </a:xfrm>
          <a:prstGeom prst="rect">
            <a:avLst/>
          </a:prstGeom>
        </p:spPr>
      </p:pic>
      <p:sp>
        <p:nvSpPr>
          <p:cNvPr id="21" name="文本框 20">
            <a:extLst>
              <a:ext uri="{FF2B5EF4-FFF2-40B4-BE49-F238E27FC236}">
                <a16:creationId xmlns:a16="http://schemas.microsoft.com/office/drawing/2014/main" id="{EBBB564E-EC49-4C39-913F-457AAE3C02FA}"/>
              </a:ext>
            </a:extLst>
          </p:cNvPr>
          <p:cNvSpPr txBox="1"/>
          <p:nvPr/>
        </p:nvSpPr>
        <p:spPr>
          <a:xfrm>
            <a:off x="4894389" y="3115634"/>
            <a:ext cx="4070099" cy="369332"/>
          </a:xfrm>
          <a:prstGeom prst="rect">
            <a:avLst/>
          </a:prstGeom>
          <a:noFill/>
        </p:spPr>
        <p:txBody>
          <a:bodyPr wrap="square">
            <a:spAutoFit/>
          </a:bodyPr>
          <a:lstStyle/>
          <a:p>
            <a:r>
              <a:rPr lang="zh-CN" altLang="en-US" sz="1800" dirty="0">
                <a:solidFill>
                  <a:prstClr val="black"/>
                </a:solidFill>
                <a:latin typeface="微软雅黑" panose="020B0503020204020204" pitchFamily="34" charset="-122"/>
                <a:ea typeface="微软雅黑" panose="020B0503020204020204" pitchFamily="34" charset="-122"/>
              </a:rPr>
              <a:t>六脉动换流</a:t>
            </a:r>
            <a:r>
              <a:rPr lang="zh-CN" altLang="en-US" dirty="0">
                <a:solidFill>
                  <a:prstClr val="black"/>
                </a:solidFill>
                <a:latin typeface="微软雅黑" panose="020B0503020204020204" pitchFamily="34" charset="-122"/>
                <a:ea typeface="微软雅黑" panose="020B0503020204020204" pitchFamily="34" charset="-122"/>
              </a:rPr>
              <a:t>器换相过程（</a:t>
            </a:r>
            <a:r>
              <a:rPr lang="en-US" altLang="zh-CN" sz="1800" dirty="0">
                <a:solidFill>
                  <a:prstClr val="black"/>
                </a:solidFill>
                <a:latin typeface="微软雅黑" panose="020B0503020204020204" pitchFamily="34" charset="-122"/>
                <a:ea typeface="微软雅黑" panose="020B0503020204020204" pitchFamily="34" charset="-122"/>
              </a:rPr>
              <a:t>V</a:t>
            </a:r>
            <a:r>
              <a:rPr lang="en-US" altLang="zh-CN" sz="1800" baseline="-25000" dirty="0">
                <a:solidFill>
                  <a:prstClr val="black"/>
                </a:solidFill>
                <a:latin typeface="微软雅黑" panose="020B0503020204020204" pitchFamily="34" charset="-122"/>
                <a:ea typeface="微软雅黑" panose="020B0503020204020204" pitchFamily="34" charset="-122"/>
              </a:rPr>
              <a:t>T1y</a:t>
            </a:r>
            <a:r>
              <a:rPr lang="zh-CN" altLang="en-US" sz="1800" dirty="0">
                <a:solidFill>
                  <a:prstClr val="black"/>
                </a:solidFill>
                <a:latin typeface="微软雅黑" panose="020B0503020204020204" pitchFamily="34" charset="-122"/>
                <a:ea typeface="微软雅黑" panose="020B0503020204020204" pitchFamily="34" charset="-122"/>
              </a:rPr>
              <a:t>→</a:t>
            </a:r>
            <a:r>
              <a:rPr lang="en-US" altLang="zh-CN" sz="1800" dirty="0">
                <a:solidFill>
                  <a:prstClr val="black"/>
                </a:solidFill>
                <a:latin typeface="微软雅黑" panose="020B0503020204020204" pitchFamily="34" charset="-122"/>
                <a:ea typeface="微软雅黑" panose="020B0503020204020204" pitchFamily="34" charset="-122"/>
              </a:rPr>
              <a:t> V</a:t>
            </a:r>
            <a:r>
              <a:rPr lang="en-US" altLang="zh-CN" sz="1800" baseline="-25000" dirty="0">
                <a:solidFill>
                  <a:prstClr val="black"/>
                </a:solidFill>
                <a:latin typeface="微软雅黑" panose="020B0503020204020204" pitchFamily="34" charset="-122"/>
                <a:ea typeface="微软雅黑" panose="020B0503020204020204" pitchFamily="34" charset="-122"/>
              </a:rPr>
              <a:t>T3y</a:t>
            </a:r>
            <a:r>
              <a:rPr lang="zh-CN" altLang="en-US" sz="1800" dirty="0">
                <a:solidFill>
                  <a:prstClr val="black"/>
                </a:solidFill>
                <a:latin typeface="微软雅黑" panose="020B0503020204020204" pitchFamily="34" charset="-122"/>
                <a:ea typeface="微软雅黑" panose="020B0503020204020204" pitchFamily="34" charset="-122"/>
              </a:rPr>
              <a:t>）</a:t>
            </a:r>
            <a:endParaRPr lang="zh-CN" altLang="en-US" sz="1800" dirty="0"/>
          </a:p>
        </p:txBody>
      </p:sp>
      <p:sp>
        <p:nvSpPr>
          <p:cNvPr id="22" name="矩形 21">
            <a:extLst>
              <a:ext uri="{FF2B5EF4-FFF2-40B4-BE49-F238E27FC236}">
                <a16:creationId xmlns:a16="http://schemas.microsoft.com/office/drawing/2014/main" id="{D2C2D614-AC9E-483C-8F85-788B38A9DE1F}"/>
              </a:ext>
            </a:extLst>
          </p:cNvPr>
          <p:cNvSpPr/>
          <p:nvPr/>
        </p:nvSpPr>
        <p:spPr>
          <a:xfrm>
            <a:off x="331502" y="5941748"/>
            <a:ext cx="8704994" cy="646331"/>
          </a:xfrm>
          <a:prstGeom prst="rect">
            <a:avLst/>
          </a:prstGeom>
        </p:spPr>
        <p:txBody>
          <a:bodyPr wrap="square">
            <a:spAutoFit/>
          </a:bodyPr>
          <a:lstStyle/>
          <a:p>
            <a:pPr fontAlgn="auto">
              <a:spcBef>
                <a:spcPts val="450"/>
              </a:spcBef>
              <a:spcAft>
                <a:spcPts val="0"/>
              </a:spcAft>
              <a:buClr>
                <a:srgbClr val="BE029A"/>
              </a:buClr>
              <a:buSzPct val="95000"/>
              <a:defRPr/>
            </a:pPr>
            <a:r>
              <a:rPr lang="zh-CN" altLang="en-US" b="1" dirty="0">
                <a:solidFill>
                  <a:srgbClr val="0000CC"/>
                </a:solidFill>
                <a:latin typeface="华文楷体" panose="02010600040101010101" pitchFamily="2" charset="-122"/>
                <a:ea typeface="华文楷体" panose="02010600040101010101" pitchFamily="2" charset="-122"/>
              </a:rPr>
              <a:t>故障后换相电压畸变、锁相环相位误差是引起高压直流发生换相失败的主要原因，通过快速准确地检测交流故障、改善锁相环跟踪性能可有效提升高压直流控制性能。</a:t>
            </a:r>
            <a:endParaRPr lang="en-US" altLang="zh-CN" dirty="0">
              <a:latin typeface="华文楷体" panose="02010600040101010101" pitchFamily="2" charset="-122"/>
              <a:ea typeface="华文楷体" panose="02010600040101010101" pitchFamily="2" charset="-122"/>
            </a:endParaRPr>
          </a:p>
        </p:txBody>
      </p:sp>
      <p:sp>
        <p:nvSpPr>
          <p:cNvPr id="3" name="Rectangle 2">
            <a:extLst>
              <a:ext uri="{FF2B5EF4-FFF2-40B4-BE49-F238E27FC236}">
                <a16:creationId xmlns:a16="http://schemas.microsoft.com/office/drawing/2014/main" id="{CA9DEC0D-2FBF-4A56-9904-BF0589A90872}"/>
              </a:ext>
            </a:extLst>
          </p:cNvPr>
          <p:cNvSpPr>
            <a:spLocks noChangeArrowheads="1"/>
          </p:cNvSpPr>
          <p:nvPr/>
        </p:nvSpPr>
        <p:spPr bwMode="auto">
          <a:xfrm>
            <a:off x="84710" y="133798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 name="对象 3">
            <a:extLst>
              <a:ext uri="{FF2B5EF4-FFF2-40B4-BE49-F238E27FC236}">
                <a16:creationId xmlns:a16="http://schemas.microsoft.com/office/drawing/2014/main" id="{B16029B4-EB3B-4E6E-87D5-6E2587DBCADC}"/>
              </a:ext>
            </a:extLst>
          </p:cNvPr>
          <p:cNvGraphicFramePr>
            <a:graphicFrameLocks noChangeAspect="1"/>
          </p:cNvGraphicFramePr>
          <p:nvPr/>
        </p:nvGraphicFramePr>
        <p:xfrm>
          <a:off x="84710" y="1414783"/>
          <a:ext cx="4591050" cy="1438275"/>
        </p:xfrm>
        <a:graphic>
          <a:graphicData uri="http://schemas.openxmlformats.org/presentationml/2006/ole">
            <mc:AlternateContent xmlns:mc="http://schemas.openxmlformats.org/markup-compatibility/2006">
              <mc:Choice xmlns:v="urn:schemas-microsoft-com:vml" Requires="v">
                <p:oleObj spid="_x0000_s1087" name="Visio" r:id="rId7" imgW="4238452" imgH="1333195" progId="Visio.DrawingConvertable.15">
                  <p:embed/>
                </p:oleObj>
              </mc:Choice>
              <mc:Fallback>
                <p:oleObj name="Visio" r:id="rId7" imgW="4238452" imgH="1333195" progId="Visio.DrawingConvertable.15">
                  <p:embed/>
                  <p:pic>
                    <p:nvPicPr>
                      <p:cNvPr id="4" name="对象 3">
                        <a:extLst>
                          <a:ext uri="{FF2B5EF4-FFF2-40B4-BE49-F238E27FC236}">
                            <a16:creationId xmlns:a16="http://schemas.microsoft.com/office/drawing/2014/main" id="{B16029B4-EB3B-4E6E-87D5-6E2587DBCAD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710" y="1414783"/>
                        <a:ext cx="4591050" cy="1438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文本框 22">
            <a:extLst>
              <a:ext uri="{FF2B5EF4-FFF2-40B4-BE49-F238E27FC236}">
                <a16:creationId xmlns:a16="http://schemas.microsoft.com/office/drawing/2014/main" id="{564DA87A-FFB0-4A19-9B29-6B5D225E62D8}"/>
              </a:ext>
            </a:extLst>
          </p:cNvPr>
          <p:cNvSpPr txBox="1"/>
          <p:nvPr/>
        </p:nvSpPr>
        <p:spPr>
          <a:xfrm>
            <a:off x="1338492" y="3039700"/>
            <a:ext cx="2383960" cy="369332"/>
          </a:xfrm>
          <a:prstGeom prst="rect">
            <a:avLst/>
          </a:prstGeom>
          <a:noFill/>
        </p:spPr>
        <p:txBody>
          <a:bodyPr wrap="square">
            <a:spAutoFit/>
          </a:bodyPr>
          <a:lstStyle/>
          <a:p>
            <a:r>
              <a:rPr lang="en-US" altLang="zh-CN" sz="1800" dirty="0">
                <a:solidFill>
                  <a:prstClr val="black"/>
                </a:solidFill>
                <a:latin typeface="微软雅黑" panose="020B0503020204020204" pitchFamily="34" charset="-122"/>
                <a:ea typeface="微软雅黑" panose="020B0503020204020204" pitchFamily="34" charset="-122"/>
              </a:rPr>
              <a:t>HVDC</a:t>
            </a:r>
            <a:r>
              <a:rPr lang="zh-CN" altLang="en-US" sz="1800" dirty="0">
                <a:solidFill>
                  <a:prstClr val="black"/>
                </a:solidFill>
                <a:latin typeface="微软雅黑" panose="020B0503020204020204" pitchFamily="34" charset="-122"/>
                <a:ea typeface="微软雅黑" panose="020B0503020204020204" pitchFamily="34" charset="-122"/>
              </a:rPr>
              <a:t>标准测试模型</a:t>
            </a:r>
            <a:endParaRPr lang="zh-CN" altLang="en-US" sz="1800" dirty="0"/>
          </a:p>
        </p:txBody>
      </p:sp>
      <p:sp>
        <p:nvSpPr>
          <p:cNvPr id="5" name="Rectangle 4">
            <a:extLst>
              <a:ext uri="{FF2B5EF4-FFF2-40B4-BE49-F238E27FC236}">
                <a16:creationId xmlns:a16="http://schemas.microsoft.com/office/drawing/2014/main" id="{A5F91775-093B-4E7D-A858-D9AEE92ADB5A}"/>
              </a:ext>
            </a:extLst>
          </p:cNvPr>
          <p:cNvSpPr>
            <a:spLocks noChangeArrowheads="1"/>
          </p:cNvSpPr>
          <p:nvPr/>
        </p:nvSpPr>
        <p:spPr bwMode="auto">
          <a:xfrm>
            <a:off x="539552" y="325697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6" name="对象 5">
            <a:extLst>
              <a:ext uri="{FF2B5EF4-FFF2-40B4-BE49-F238E27FC236}">
                <a16:creationId xmlns:a16="http://schemas.microsoft.com/office/drawing/2014/main" id="{786503F1-B4F0-4F23-BFD3-937FD3494514}"/>
              </a:ext>
            </a:extLst>
          </p:cNvPr>
          <p:cNvGraphicFramePr>
            <a:graphicFrameLocks noChangeAspect="1"/>
          </p:cNvGraphicFramePr>
          <p:nvPr/>
        </p:nvGraphicFramePr>
        <p:xfrm>
          <a:off x="539552" y="3256974"/>
          <a:ext cx="3438525" cy="2028825"/>
        </p:xfrm>
        <a:graphic>
          <a:graphicData uri="http://schemas.openxmlformats.org/presentationml/2006/ole">
            <mc:AlternateContent xmlns:mc="http://schemas.openxmlformats.org/markup-compatibility/2006">
              <mc:Choice xmlns:v="urn:schemas-microsoft-com:vml" Requires="v">
                <p:oleObj spid="_x0000_s1088" name="Visio" r:id="rId9" imgW="5715000" imgH="3381337" progId="Visio.DrawingConvertable.15">
                  <p:embed/>
                </p:oleObj>
              </mc:Choice>
              <mc:Fallback>
                <p:oleObj name="Visio" r:id="rId9" imgW="5715000" imgH="3381337" progId="Visio.DrawingConvertable.15">
                  <p:embed/>
                  <p:pic>
                    <p:nvPicPr>
                      <p:cNvPr id="6" name="对象 5">
                        <a:extLst>
                          <a:ext uri="{FF2B5EF4-FFF2-40B4-BE49-F238E27FC236}">
                            <a16:creationId xmlns:a16="http://schemas.microsoft.com/office/drawing/2014/main" id="{786503F1-B4F0-4F23-BFD3-937FD349451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9552" y="3256974"/>
                        <a:ext cx="3438525" cy="2028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文本框 23">
            <a:extLst>
              <a:ext uri="{FF2B5EF4-FFF2-40B4-BE49-F238E27FC236}">
                <a16:creationId xmlns:a16="http://schemas.microsoft.com/office/drawing/2014/main" id="{A1F12F93-ACEA-40D3-89A1-F96D2C342786}"/>
              </a:ext>
            </a:extLst>
          </p:cNvPr>
          <p:cNvSpPr txBox="1"/>
          <p:nvPr/>
        </p:nvSpPr>
        <p:spPr>
          <a:xfrm>
            <a:off x="388076" y="5359757"/>
            <a:ext cx="4911504" cy="369332"/>
          </a:xfrm>
          <a:prstGeom prst="rect">
            <a:avLst/>
          </a:prstGeom>
          <a:noFill/>
        </p:spPr>
        <p:txBody>
          <a:bodyPr wrap="square">
            <a:spAutoFit/>
          </a:bodyPr>
          <a:lstStyle/>
          <a:p>
            <a:r>
              <a:rPr lang="zh-CN" altLang="zh-CN" sz="1800" kern="100" dirty="0">
                <a:effectLst/>
                <a:latin typeface="Times New Roman" panose="02020603050405020304" pitchFamily="18" charset="0"/>
                <a:ea typeface="黑体" panose="02010609060101010101" pitchFamily="49" charset="-122"/>
                <a:cs typeface="Times New Roman" panose="02020603050405020304" pitchFamily="18" charset="0"/>
              </a:rPr>
              <a:t>晶闸管关断时间和反向恢复电荷示意图</a:t>
            </a:r>
            <a:endParaRPr lang="zh-CN" altLang="en-US" dirty="0"/>
          </a:p>
        </p:txBody>
      </p:sp>
    </p:spTree>
    <p:extLst>
      <p:ext uri="{BB962C8B-B14F-4D97-AF65-F5344CB8AC3E}">
        <p14:creationId xmlns:p14="http://schemas.microsoft.com/office/powerpoint/2010/main" val="1696700804"/>
      </p:ext>
    </p:extLst>
  </p:cSld>
  <p:clrMapOvr>
    <a:masterClrMapping/>
  </p:clrMapOvr>
  <p:transition advTm="20409"/>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p:cNvSpPr>
          <p:nvPr>
            <p:ph type="title"/>
          </p:nvPr>
        </p:nvSpPr>
        <p:spPr>
          <a:xfrm>
            <a:off x="359535" y="140299"/>
            <a:ext cx="6981403" cy="575965"/>
          </a:xfrm>
        </p:spPr>
        <p:txBody>
          <a:bodyPr vert="horz" wrap="square" lIns="0" tIns="45720" rIns="0" bIns="0" anchor="b"/>
          <a:lstStyle/>
          <a:p>
            <a:r>
              <a:rPr lang="zh-CN" altLang="en-US" sz="3600" b="0" kern="1200" dirty="0">
                <a:solidFill>
                  <a:srgbClr val="CC0000"/>
                </a:solidFill>
                <a:latin typeface="+mj-lt"/>
                <a:ea typeface="+mj-ea"/>
                <a:cs typeface="+mj-cs"/>
              </a:rPr>
              <a:t>研究</a:t>
            </a:r>
            <a:r>
              <a:rPr lang="zh-CN" altLang="en-US" sz="3600" b="0" dirty="0">
                <a:solidFill>
                  <a:srgbClr val="CC0000"/>
                </a:solidFill>
              </a:rPr>
              <a:t>方向（二）</a:t>
            </a:r>
            <a:endParaRPr lang="zh-CN" altLang="en-US" sz="3600" b="0" kern="1200" dirty="0">
              <a:solidFill>
                <a:srgbClr val="CC0000"/>
              </a:solidFill>
              <a:latin typeface="+mj-lt"/>
              <a:ea typeface="+mj-ea"/>
              <a:cs typeface="+mj-cs"/>
            </a:endParaRPr>
          </a:p>
        </p:txBody>
      </p:sp>
      <p:sp>
        <p:nvSpPr>
          <p:cNvPr id="10" name="矩形 9">
            <a:extLst>
              <a:ext uri="{FF2B5EF4-FFF2-40B4-BE49-F238E27FC236}">
                <a16:creationId xmlns:a16="http://schemas.microsoft.com/office/drawing/2014/main" id="{ED872299-327B-484A-87A3-3B9A2697BBDB}"/>
              </a:ext>
            </a:extLst>
          </p:cNvPr>
          <p:cNvSpPr/>
          <p:nvPr/>
        </p:nvSpPr>
        <p:spPr>
          <a:xfrm>
            <a:off x="1788319" y="5774532"/>
            <a:ext cx="6924675" cy="136922"/>
          </a:xfrm>
          <a:prstGeom prst="rect">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defTabSz="685800" eaLnBrk="1" hangingPunct="1">
              <a:defRPr/>
            </a:pPr>
            <a:endParaRPr lang="en-US" altLang="zh-CN" sz="900" dirty="0">
              <a:solidFill>
                <a:prstClr val="white"/>
              </a:solidFill>
              <a:latin typeface="Calibri" panose="020F0502020204030204"/>
              <a:ea typeface="宋体" panose="02010600030101010101" pitchFamily="2" charset="-122"/>
            </a:endParaRPr>
          </a:p>
        </p:txBody>
      </p:sp>
      <p:sp>
        <p:nvSpPr>
          <p:cNvPr id="11" name="文本框 3">
            <a:extLst>
              <a:ext uri="{FF2B5EF4-FFF2-40B4-BE49-F238E27FC236}">
                <a16:creationId xmlns:a16="http://schemas.microsoft.com/office/drawing/2014/main" id="{BA560831-E40B-4EE2-94BA-EECA4CFA68B2}"/>
              </a:ext>
            </a:extLst>
          </p:cNvPr>
          <p:cNvSpPr txBox="1">
            <a:spLocks noChangeArrowheads="1"/>
          </p:cNvSpPr>
          <p:nvPr/>
        </p:nvSpPr>
        <p:spPr bwMode="auto">
          <a:xfrm>
            <a:off x="1028700" y="2481262"/>
            <a:ext cx="34529" cy="300082"/>
          </a:xfrm>
          <a:prstGeom prst="rect">
            <a:avLst/>
          </a:prstGeom>
          <a:solidFill>
            <a:schemeClr val="bg1"/>
          </a:solidFill>
          <a:ln w="9525">
            <a:noFill/>
            <a:miter lim="800000"/>
          </a:ln>
        </p:spPr>
        <p:txBody>
          <a:bodyPr>
            <a:spAutoFit/>
          </a:bodyPr>
          <a:lstStyle/>
          <a:p>
            <a:pPr defTabSz="685800" eaLnBrk="1" hangingPunct="1">
              <a:defRPr/>
            </a:pPr>
            <a:endParaRPr lang="zh-CN" altLang="en-US" sz="1350">
              <a:solidFill>
                <a:prstClr val="black"/>
              </a:solidFill>
              <a:latin typeface="Calibri" panose="020F0502020204030204" pitchFamily="34" charset="0"/>
            </a:endParaRPr>
          </a:p>
        </p:txBody>
      </p:sp>
      <p:sp>
        <p:nvSpPr>
          <p:cNvPr id="12" name="矩形 11">
            <a:extLst>
              <a:ext uri="{FF2B5EF4-FFF2-40B4-BE49-F238E27FC236}">
                <a16:creationId xmlns:a16="http://schemas.microsoft.com/office/drawing/2014/main" id="{121665A4-472A-4BE5-A447-B0BC3663F4FE}"/>
              </a:ext>
            </a:extLst>
          </p:cNvPr>
          <p:cNvSpPr/>
          <p:nvPr/>
        </p:nvSpPr>
        <p:spPr>
          <a:xfrm>
            <a:off x="3419873" y="235375"/>
            <a:ext cx="3921066" cy="461665"/>
          </a:xfrm>
          <a:prstGeom prst="rect">
            <a:avLst/>
          </a:prstGeom>
        </p:spPr>
        <p:txBody>
          <a:bodyPr wrap="square">
            <a:spAutoFit/>
          </a:bodyPr>
          <a:lstStyle/>
          <a:p>
            <a:pPr fontAlgn="auto">
              <a:spcBef>
                <a:spcPts val="450"/>
              </a:spcBef>
              <a:spcAft>
                <a:spcPts val="0"/>
              </a:spcAft>
              <a:buClr>
                <a:srgbClr val="BE029A"/>
              </a:buClr>
              <a:buSzPct val="95000"/>
              <a:defRPr/>
            </a:pPr>
            <a:r>
              <a:rPr lang="zh-CN" altLang="en-US" sz="2400" b="1" dirty="0">
                <a:solidFill>
                  <a:srgbClr val="0000CC"/>
                </a:solidFill>
                <a:latin typeface="华文楷体" panose="02010600040101010101" pitchFamily="2" charset="-122"/>
                <a:ea typeface="华文楷体" panose="02010600040101010101" pitchFamily="2" charset="-122"/>
              </a:rPr>
              <a:t>高压直流控制参数的整定</a:t>
            </a:r>
            <a:endParaRPr lang="en-US" altLang="zh-CN" sz="2400" dirty="0">
              <a:latin typeface="华文楷体" panose="02010600040101010101" pitchFamily="2" charset="-122"/>
              <a:ea typeface="华文楷体" panose="02010600040101010101" pitchFamily="2" charset="-122"/>
            </a:endParaRPr>
          </a:p>
        </p:txBody>
      </p:sp>
      <p:sp>
        <p:nvSpPr>
          <p:cNvPr id="2" name="Rectangle 2">
            <a:extLst>
              <a:ext uri="{FF2B5EF4-FFF2-40B4-BE49-F238E27FC236}">
                <a16:creationId xmlns:a16="http://schemas.microsoft.com/office/drawing/2014/main" id="{BFE6B27D-1EEC-42CE-80F8-E5570F14955A}"/>
              </a:ext>
            </a:extLst>
          </p:cNvPr>
          <p:cNvSpPr>
            <a:spLocks noChangeArrowheads="1"/>
          </p:cNvSpPr>
          <p:nvPr/>
        </p:nvSpPr>
        <p:spPr bwMode="auto">
          <a:xfrm>
            <a:off x="670947" y="175774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2" name="矩形 21">
            <a:extLst>
              <a:ext uri="{FF2B5EF4-FFF2-40B4-BE49-F238E27FC236}">
                <a16:creationId xmlns:a16="http://schemas.microsoft.com/office/drawing/2014/main" id="{D2C2D614-AC9E-483C-8F85-788B38A9DE1F}"/>
              </a:ext>
            </a:extLst>
          </p:cNvPr>
          <p:cNvSpPr/>
          <p:nvPr/>
        </p:nvSpPr>
        <p:spPr>
          <a:xfrm>
            <a:off x="331502" y="5941748"/>
            <a:ext cx="8704994" cy="646331"/>
          </a:xfrm>
          <a:prstGeom prst="rect">
            <a:avLst/>
          </a:prstGeom>
        </p:spPr>
        <p:txBody>
          <a:bodyPr wrap="square">
            <a:spAutoFit/>
          </a:bodyPr>
          <a:lstStyle/>
          <a:p>
            <a:pPr fontAlgn="auto">
              <a:spcBef>
                <a:spcPts val="450"/>
              </a:spcBef>
              <a:spcAft>
                <a:spcPts val="0"/>
              </a:spcAft>
              <a:buClr>
                <a:srgbClr val="BE029A"/>
              </a:buClr>
              <a:buSzPct val="95000"/>
              <a:defRPr/>
            </a:pPr>
            <a:r>
              <a:rPr lang="zh-CN" altLang="en-US" b="1" dirty="0">
                <a:solidFill>
                  <a:srgbClr val="0000CC"/>
                </a:solidFill>
                <a:latin typeface="华文楷体" panose="02010600040101010101" pitchFamily="2" charset="-122"/>
                <a:ea typeface="华文楷体" panose="02010600040101010101" pitchFamily="2" charset="-122"/>
              </a:rPr>
              <a:t>现有直流工程控制参数的整定均通过经验或仿真归纳，缺乏相应的理论依据。通过小信号分析来整定控制参数，可实现对高压直流的准确控制。</a:t>
            </a:r>
            <a:endParaRPr lang="en-US" altLang="zh-CN" dirty="0">
              <a:latin typeface="华文楷体" panose="02010600040101010101" pitchFamily="2" charset="-122"/>
              <a:ea typeface="华文楷体" panose="02010600040101010101" pitchFamily="2" charset="-122"/>
            </a:endParaRPr>
          </a:p>
        </p:txBody>
      </p:sp>
      <p:sp>
        <p:nvSpPr>
          <p:cNvPr id="3" name="Rectangle 2">
            <a:extLst>
              <a:ext uri="{FF2B5EF4-FFF2-40B4-BE49-F238E27FC236}">
                <a16:creationId xmlns:a16="http://schemas.microsoft.com/office/drawing/2014/main" id="{CA9DEC0D-2FBF-4A56-9904-BF0589A90872}"/>
              </a:ext>
            </a:extLst>
          </p:cNvPr>
          <p:cNvSpPr>
            <a:spLocks noChangeArrowheads="1"/>
          </p:cNvSpPr>
          <p:nvPr/>
        </p:nvSpPr>
        <p:spPr bwMode="auto">
          <a:xfrm>
            <a:off x="84710" y="133798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3" name="文本框 22">
            <a:extLst>
              <a:ext uri="{FF2B5EF4-FFF2-40B4-BE49-F238E27FC236}">
                <a16:creationId xmlns:a16="http://schemas.microsoft.com/office/drawing/2014/main" id="{564DA87A-FFB0-4A19-9B29-6B5D225E62D8}"/>
              </a:ext>
            </a:extLst>
          </p:cNvPr>
          <p:cNvSpPr txBox="1"/>
          <p:nvPr/>
        </p:nvSpPr>
        <p:spPr>
          <a:xfrm>
            <a:off x="2096862" y="2306579"/>
            <a:ext cx="2383960" cy="338554"/>
          </a:xfrm>
          <a:prstGeom prst="rect">
            <a:avLst/>
          </a:prstGeom>
          <a:noFill/>
        </p:spPr>
        <p:txBody>
          <a:bodyPr wrap="square">
            <a:spAutoFit/>
          </a:bodyPr>
          <a:lstStyle/>
          <a:p>
            <a:r>
              <a:rPr lang="zh-CN" altLang="zh-CN" sz="1600" kern="100" dirty="0">
                <a:effectLst/>
                <a:latin typeface="Times New Roman" panose="02020603050405020304" pitchFamily="18" charset="0"/>
                <a:ea typeface="方正书宋_GBK"/>
                <a:cs typeface="Times New Roman" panose="02020603050405020304" pitchFamily="18" charset="0"/>
              </a:rPr>
              <a:t>整流侧定电流控制</a:t>
            </a:r>
            <a:endParaRPr lang="zh-CN" altLang="en-US" sz="1600" dirty="0"/>
          </a:p>
        </p:txBody>
      </p:sp>
      <p:sp>
        <p:nvSpPr>
          <p:cNvPr id="5" name="Rectangle 4">
            <a:extLst>
              <a:ext uri="{FF2B5EF4-FFF2-40B4-BE49-F238E27FC236}">
                <a16:creationId xmlns:a16="http://schemas.microsoft.com/office/drawing/2014/main" id="{A5F91775-093B-4E7D-A858-D9AEE92ADB5A}"/>
              </a:ext>
            </a:extLst>
          </p:cNvPr>
          <p:cNvSpPr>
            <a:spLocks noChangeArrowheads="1"/>
          </p:cNvSpPr>
          <p:nvPr/>
        </p:nvSpPr>
        <p:spPr bwMode="auto">
          <a:xfrm>
            <a:off x="539552" y="325697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3074" name="对象 3">
            <a:extLst>
              <a:ext uri="{FF2B5EF4-FFF2-40B4-BE49-F238E27FC236}">
                <a16:creationId xmlns:a16="http://schemas.microsoft.com/office/drawing/2014/main" id="{76928324-75F6-4C2B-80F7-96B3E40E8C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106" y="811340"/>
            <a:ext cx="5604810" cy="152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a:extLst>
              <a:ext uri="{FF2B5EF4-FFF2-40B4-BE49-F238E27FC236}">
                <a16:creationId xmlns:a16="http://schemas.microsoft.com/office/drawing/2014/main" id="{FB15D7EC-2FA1-458C-A0D3-6F99513DC6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780" y="2494518"/>
            <a:ext cx="5524085" cy="1524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对象 5">
            <a:extLst>
              <a:ext uri="{FF2B5EF4-FFF2-40B4-BE49-F238E27FC236}">
                <a16:creationId xmlns:a16="http://schemas.microsoft.com/office/drawing/2014/main" id="{35F3A41D-1607-490B-BE1A-D77C5E1B41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33" y="4285559"/>
            <a:ext cx="6289832" cy="1218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文本框 24">
            <a:extLst>
              <a:ext uri="{FF2B5EF4-FFF2-40B4-BE49-F238E27FC236}">
                <a16:creationId xmlns:a16="http://schemas.microsoft.com/office/drawing/2014/main" id="{5C71BC2D-698C-409B-8D0B-7D59D2181279}"/>
              </a:ext>
            </a:extLst>
          </p:cNvPr>
          <p:cNvSpPr txBox="1"/>
          <p:nvPr/>
        </p:nvSpPr>
        <p:spPr>
          <a:xfrm>
            <a:off x="2068442" y="3926529"/>
            <a:ext cx="1966759" cy="338554"/>
          </a:xfrm>
          <a:prstGeom prst="rect">
            <a:avLst/>
          </a:prstGeom>
          <a:noFill/>
        </p:spPr>
        <p:txBody>
          <a:bodyPr wrap="square">
            <a:spAutoFit/>
          </a:bodyPr>
          <a:lstStyle/>
          <a:p>
            <a:r>
              <a:rPr lang="zh-CN" altLang="zh-CN" sz="1600" kern="100" dirty="0">
                <a:effectLst/>
                <a:latin typeface="Times New Roman" panose="02020603050405020304" pitchFamily="18" charset="0"/>
                <a:ea typeface="方正书宋_GBK"/>
                <a:cs typeface="Times New Roman" panose="02020603050405020304" pitchFamily="18" charset="0"/>
              </a:rPr>
              <a:t>逆变侧定电压控制</a:t>
            </a:r>
            <a:endParaRPr lang="zh-CN" altLang="en-US" sz="1600" dirty="0"/>
          </a:p>
        </p:txBody>
      </p:sp>
      <p:sp>
        <p:nvSpPr>
          <p:cNvPr id="26" name="文本框 25">
            <a:extLst>
              <a:ext uri="{FF2B5EF4-FFF2-40B4-BE49-F238E27FC236}">
                <a16:creationId xmlns:a16="http://schemas.microsoft.com/office/drawing/2014/main" id="{5FA68345-1974-4509-8813-7D4228E1D323}"/>
              </a:ext>
            </a:extLst>
          </p:cNvPr>
          <p:cNvSpPr txBox="1"/>
          <p:nvPr/>
        </p:nvSpPr>
        <p:spPr>
          <a:xfrm>
            <a:off x="2068442" y="5351790"/>
            <a:ext cx="2215526" cy="338554"/>
          </a:xfrm>
          <a:prstGeom prst="rect">
            <a:avLst/>
          </a:prstGeom>
          <a:noFill/>
        </p:spPr>
        <p:txBody>
          <a:bodyPr wrap="square">
            <a:spAutoFit/>
          </a:bodyPr>
          <a:lstStyle/>
          <a:p>
            <a:r>
              <a:rPr lang="zh-CN" altLang="en-US" sz="1600" kern="100" dirty="0">
                <a:effectLst/>
                <a:latin typeface="Times New Roman" panose="02020603050405020304" pitchFamily="18" charset="0"/>
                <a:ea typeface="方正书宋_GBK"/>
                <a:cs typeface="Times New Roman" panose="02020603050405020304" pitchFamily="18" charset="0"/>
              </a:rPr>
              <a:t>锁相环</a:t>
            </a:r>
            <a:r>
              <a:rPr lang="en-US" altLang="zh-CN" sz="1600" kern="100" dirty="0">
                <a:effectLst/>
                <a:latin typeface="Times New Roman" panose="02020603050405020304" pitchFamily="18" charset="0"/>
                <a:ea typeface="方正书宋_GBK"/>
                <a:cs typeface="Times New Roman" panose="02020603050405020304" pitchFamily="18" charset="0"/>
              </a:rPr>
              <a:t>PLL</a:t>
            </a:r>
            <a:r>
              <a:rPr lang="zh-CN" altLang="zh-CN" sz="1600" kern="100" dirty="0">
                <a:effectLst/>
                <a:latin typeface="Times New Roman" panose="02020603050405020304" pitchFamily="18" charset="0"/>
                <a:ea typeface="方正书宋_GBK"/>
                <a:cs typeface="Times New Roman" panose="02020603050405020304" pitchFamily="18" charset="0"/>
              </a:rPr>
              <a:t>控制</a:t>
            </a:r>
            <a:endParaRPr lang="zh-CN" altLang="en-US" sz="1600" dirty="0"/>
          </a:p>
        </p:txBody>
      </p:sp>
      <p:pic>
        <p:nvPicPr>
          <p:cNvPr id="3077" name="对象 6">
            <a:extLst>
              <a:ext uri="{FF2B5EF4-FFF2-40B4-BE49-F238E27FC236}">
                <a16:creationId xmlns:a16="http://schemas.microsoft.com/office/drawing/2014/main" id="{C4006C06-0611-432B-9EA8-E8C68E88D5C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72200" y="1413486"/>
            <a:ext cx="1693876" cy="484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对象 7">
            <a:extLst>
              <a:ext uri="{FF2B5EF4-FFF2-40B4-BE49-F238E27FC236}">
                <a16:creationId xmlns:a16="http://schemas.microsoft.com/office/drawing/2014/main" id="{A524F7C6-3850-4D73-A10C-097D012505D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39631" y="2207115"/>
            <a:ext cx="3296865" cy="1888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对象 8">
            <a:extLst>
              <a:ext uri="{FF2B5EF4-FFF2-40B4-BE49-F238E27FC236}">
                <a16:creationId xmlns:a16="http://schemas.microsoft.com/office/drawing/2014/main" id="{9ECC220B-E4C8-40F0-9755-161FAD49E4C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07817" y="4271989"/>
            <a:ext cx="1434125" cy="367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2576288"/>
      </p:ext>
    </p:extLst>
  </p:cSld>
  <p:clrMapOvr>
    <a:masterClrMapping/>
  </p:clrMapOvr>
  <p:transition advTm="20409"/>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p:cNvSpPr>
          <p:nvPr>
            <p:ph type="title"/>
          </p:nvPr>
        </p:nvSpPr>
        <p:spPr>
          <a:xfrm>
            <a:off x="359535" y="140299"/>
            <a:ext cx="6981403" cy="575965"/>
          </a:xfrm>
        </p:spPr>
        <p:txBody>
          <a:bodyPr vert="horz" wrap="square" lIns="0" tIns="45720" rIns="0" bIns="0" anchor="b"/>
          <a:lstStyle/>
          <a:p>
            <a:r>
              <a:rPr lang="zh-CN" altLang="en-US" sz="3600" b="0" kern="1200" dirty="0">
                <a:solidFill>
                  <a:srgbClr val="CC0000"/>
                </a:solidFill>
                <a:latin typeface="+mj-lt"/>
                <a:ea typeface="+mj-ea"/>
                <a:cs typeface="+mj-cs"/>
              </a:rPr>
              <a:t>研究</a:t>
            </a:r>
            <a:r>
              <a:rPr lang="zh-CN" altLang="en-US" sz="3600" b="0" dirty="0">
                <a:solidFill>
                  <a:srgbClr val="CC0000"/>
                </a:solidFill>
              </a:rPr>
              <a:t>方向（三）</a:t>
            </a:r>
            <a:endParaRPr lang="zh-CN" altLang="en-US" sz="3600" b="0" kern="1200" dirty="0">
              <a:solidFill>
                <a:srgbClr val="CC0000"/>
              </a:solidFill>
              <a:latin typeface="+mj-lt"/>
              <a:ea typeface="+mj-ea"/>
              <a:cs typeface="+mj-cs"/>
            </a:endParaRPr>
          </a:p>
        </p:txBody>
      </p:sp>
      <p:sp>
        <p:nvSpPr>
          <p:cNvPr id="10" name="矩形 9">
            <a:extLst>
              <a:ext uri="{FF2B5EF4-FFF2-40B4-BE49-F238E27FC236}">
                <a16:creationId xmlns:a16="http://schemas.microsoft.com/office/drawing/2014/main" id="{ED872299-327B-484A-87A3-3B9A2697BBDB}"/>
              </a:ext>
            </a:extLst>
          </p:cNvPr>
          <p:cNvSpPr/>
          <p:nvPr/>
        </p:nvSpPr>
        <p:spPr>
          <a:xfrm>
            <a:off x="1788319" y="5774532"/>
            <a:ext cx="6924675" cy="136922"/>
          </a:xfrm>
          <a:prstGeom prst="rect">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defTabSz="685800" eaLnBrk="1" hangingPunct="1">
              <a:defRPr/>
            </a:pPr>
            <a:endParaRPr lang="en-US" altLang="zh-CN" sz="900" dirty="0">
              <a:solidFill>
                <a:prstClr val="white"/>
              </a:solidFill>
              <a:latin typeface="Calibri" panose="020F0502020204030204"/>
              <a:ea typeface="宋体" panose="02010600030101010101" pitchFamily="2" charset="-122"/>
            </a:endParaRPr>
          </a:p>
        </p:txBody>
      </p:sp>
      <p:sp>
        <p:nvSpPr>
          <p:cNvPr id="11" name="文本框 3">
            <a:extLst>
              <a:ext uri="{FF2B5EF4-FFF2-40B4-BE49-F238E27FC236}">
                <a16:creationId xmlns:a16="http://schemas.microsoft.com/office/drawing/2014/main" id="{BA560831-E40B-4EE2-94BA-EECA4CFA68B2}"/>
              </a:ext>
            </a:extLst>
          </p:cNvPr>
          <p:cNvSpPr txBox="1">
            <a:spLocks noChangeArrowheads="1"/>
          </p:cNvSpPr>
          <p:nvPr/>
        </p:nvSpPr>
        <p:spPr bwMode="auto">
          <a:xfrm>
            <a:off x="1028700" y="2481262"/>
            <a:ext cx="34529" cy="300082"/>
          </a:xfrm>
          <a:prstGeom prst="rect">
            <a:avLst/>
          </a:prstGeom>
          <a:solidFill>
            <a:schemeClr val="bg1"/>
          </a:solidFill>
          <a:ln w="9525">
            <a:noFill/>
            <a:miter lim="800000"/>
          </a:ln>
        </p:spPr>
        <p:txBody>
          <a:bodyPr>
            <a:spAutoFit/>
          </a:bodyPr>
          <a:lstStyle/>
          <a:p>
            <a:pPr defTabSz="685800" eaLnBrk="1" hangingPunct="1">
              <a:defRPr/>
            </a:pPr>
            <a:endParaRPr lang="zh-CN" altLang="en-US" sz="1350">
              <a:solidFill>
                <a:prstClr val="black"/>
              </a:solidFill>
              <a:latin typeface="Calibri" panose="020F0502020204030204" pitchFamily="34" charset="0"/>
            </a:endParaRPr>
          </a:p>
        </p:txBody>
      </p:sp>
      <p:sp>
        <p:nvSpPr>
          <p:cNvPr id="12" name="矩形 11">
            <a:extLst>
              <a:ext uri="{FF2B5EF4-FFF2-40B4-BE49-F238E27FC236}">
                <a16:creationId xmlns:a16="http://schemas.microsoft.com/office/drawing/2014/main" id="{121665A4-472A-4BE5-A447-B0BC3663F4FE}"/>
              </a:ext>
            </a:extLst>
          </p:cNvPr>
          <p:cNvSpPr/>
          <p:nvPr/>
        </p:nvSpPr>
        <p:spPr>
          <a:xfrm>
            <a:off x="3419873" y="235375"/>
            <a:ext cx="3921066" cy="461665"/>
          </a:xfrm>
          <a:prstGeom prst="rect">
            <a:avLst/>
          </a:prstGeom>
        </p:spPr>
        <p:txBody>
          <a:bodyPr wrap="square">
            <a:spAutoFit/>
          </a:bodyPr>
          <a:lstStyle/>
          <a:p>
            <a:pPr fontAlgn="auto">
              <a:spcBef>
                <a:spcPts val="450"/>
              </a:spcBef>
              <a:spcAft>
                <a:spcPts val="0"/>
              </a:spcAft>
              <a:buClr>
                <a:srgbClr val="BE029A"/>
              </a:buClr>
              <a:buSzPct val="95000"/>
              <a:defRPr/>
            </a:pPr>
            <a:r>
              <a:rPr lang="zh-CN" altLang="en-US" sz="2400" b="1" dirty="0">
                <a:solidFill>
                  <a:srgbClr val="0000CC"/>
                </a:solidFill>
                <a:latin typeface="华文楷体" panose="02010600040101010101" pitchFamily="2" charset="-122"/>
                <a:ea typeface="华文楷体" panose="02010600040101010101" pitchFamily="2" charset="-122"/>
              </a:rPr>
              <a:t>柔性直流输电技术的研究</a:t>
            </a:r>
            <a:endParaRPr lang="en-US" altLang="zh-CN" sz="2400" dirty="0">
              <a:latin typeface="华文楷体" panose="02010600040101010101" pitchFamily="2" charset="-122"/>
              <a:ea typeface="华文楷体" panose="02010600040101010101" pitchFamily="2" charset="-122"/>
            </a:endParaRPr>
          </a:p>
        </p:txBody>
      </p:sp>
      <p:sp>
        <p:nvSpPr>
          <p:cNvPr id="2" name="Rectangle 2">
            <a:extLst>
              <a:ext uri="{FF2B5EF4-FFF2-40B4-BE49-F238E27FC236}">
                <a16:creationId xmlns:a16="http://schemas.microsoft.com/office/drawing/2014/main" id="{BFE6B27D-1EEC-42CE-80F8-E5570F14955A}"/>
              </a:ext>
            </a:extLst>
          </p:cNvPr>
          <p:cNvSpPr>
            <a:spLocks noChangeArrowheads="1"/>
          </p:cNvSpPr>
          <p:nvPr/>
        </p:nvSpPr>
        <p:spPr bwMode="auto">
          <a:xfrm>
            <a:off x="670947" y="175774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2" name="矩形 21">
            <a:extLst>
              <a:ext uri="{FF2B5EF4-FFF2-40B4-BE49-F238E27FC236}">
                <a16:creationId xmlns:a16="http://schemas.microsoft.com/office/drawing/2014/main" id="{D2C2D614-AC9E-483C-8F85-788B38A9DE1F}"/>
              </a:ext>
            </a:extLst>
          </p:cNvPr>
          <p:cNvSpPr/>
          <p:nvPr/>
        </p:nvSpPr>
        <p:spPr>
          <a:xfrm>
            <a:off x="331502" y="5941748"/>
            <a:ext cx="8704994" cy="646331"/>
          </a:xfrm>
          <a:prstGeom prst="rect">
            <a:avLst/>
          </a:prstGeom>
        </p:spPr>
        <p:txBody>
          <a:bodyPr wrap="square">
            <a:spAutoFit/>
          </a:bodyPr>
          <a:lstStyle/>
          <a:p>
            <a:pPr fontAlgn="auto">
              <a:spcBef>
                <a:spcPts val="450"/>
              </a:spcBef>
              <a:spcAft>
                <a:spcPts val="0"/>
              </a:spcAft>
              <a:buClr>
                <a:srgbClr val="BE029A"/>
              </a:buClr>
              <a:buSzPct val="95000"/>
              <a:defRPr/>
            </a:pPr>
            <a:r>
              <a:rPr lang="zh-CN" altLang="en-US" b="1" dirty="0">
                <a:solidFill>
                  <a:srgbClr val="0000CC"/>
                </a:solidFill>
                <a:latin typeface="华文楷体" panose="02010600040101010101" pitchFamily="2" charset="-122"/>
                <a:ea typeface="华文楷体" panose="02010600040101010101" pitchFamily="2" charset="-122"/>
              </a:rPr>
              <a:t>链路延时、外环控制、桥臂电感、电压前馈控制等是引起</a:t>
            </a:r>
            <a:r>
              <a:rPr lang="en-US" altLang="zh-CN" b="1" dirty="0">
                <a:solidFill>
                  <a:srgbClr val="0000CC"/>
                </a:solidFill>
                <a:latin typeface="华文楷体" panose="02010600040101010101" pitchFamily="2" charset="-122"/>
                <a:ea typeface="华文楷体" panose="02010600040101010101" pitchFamily="2" charset="-122"/>
              </a:rPr>
              <a:t>MMC-HVDC</a:t>
            </a:r>
            <a:r>
              <a:rPr lang="zh-CN" altLang="en-US" b="1" dirty="0">
                <a:solidFill>
                  <a:srgbClr val="0000CC"/>
                </a:solidFill>
                <a:latin typeface="华文楷体" panose="02010600040101010101" pitchFamily="2" charset="-122"/>
                <a:ea typeface="华文楷体" panose="02010600040101010101" pitchFamily="2" charset="-122"/>
              </a:rPr>
              <a:t>发生中高频谐振的主要原因，可通过阻抗法来分析高频谐振的发生机理，并提出对应的抑制策略。</a:t>
            </a:r>
            <a:endParaRPr lang="en-US" altLang="zh-CN" dirty="0">
              <a:latin typeface="华文楷体" panose="02010600040101010101" pitchFamily="2" charset="-122"/>
              <a:ea typeface="华文楷体" panose="02010600040101010101" pitchFamily="2" charset="-122"/>
            </a:endParaRPr>
          </a:p>
        </p:txBody>
      </p:sp>
      <p:sp>
        <p:nvSpPr>
          <p:cNvPr id="3" name="Rectangle 2">
            <a:extLst>
              <a:ext uri="{FF2B5EF4-FFF2-40B4-BE49-F238E27FC236}">
                <a16:creationId xmlns:a16="http://schemas.microsoft.com/office/drawing/2014/main" id="{CA9DEC0D-2FBF-4A56-9904-BF0589A90872}"/>
              </a:ext>
            </a:extLst>
          </p:cNvPr>
          <p:cNvSpPr>
            <a:spLocks noChangeArrowheads="1"/>
          </p:cNvSpPr>
          <p:nvPr/>
        </p:nvSpPr>
        <p:spPr bwMode="auto">
          <a:xfrm>
            <a:off x="84710" y="133798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 name="Rectangle 4">
            <a:extLst>
              <a:ext uri="{FF2B5EF4-FFF2-40B4-BE49-F238E27FC236}">
                <a16:creationId xmlns:a16="http://schemas.microsoft.com/office/drawing/2014/main" id="{A5F91775-093B-4E7D-A858-D9AEE92ADB5A}"/>
              </a:ext>
            </a:extLst>
          </p:cNvPr>
          <p:cNvSpPr>
            <a:spLocks noChangeArrowheads="1"/>
          </p:cNvSpPr>
          <p:nvPr/>
        </p:nvSpPr>
        <p:spPr bwMode="auto">
          <a:xfrm>
            <a:off x="539552" y="325697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2">
            <a:extLst>
              <a:ext uri="{FF2B5EF4-FFF2-40B4-BE49-F238E27FC236}">
                <a16:creationId xmlns:a16="http://schemas.microsoft.com/office/drawing/2014/main" id="{732EE67B-BE36-46C1-93D8-7CF8D6951F16}"/>
              </a:ext>
            </a:extLst>
          </p:cNvPr>
          <p:cNvSpPr>
            <a:spLocks noChangeArrowheads="1"/>
          </p:cNvSpPr>
          <p:nvPr/>
        </p:nvSpPr>
        <p:spPr bwMode="auto">
          <a:xfrm>
            <a:off x="270380" y="1162132"/>
            <a:ext cx="1043960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15" name="矩形 14">
            <a:extLst>
              <a:ext uri="{FF2B5EF4-FFF2-40B4-BE49-F238E27FC236}">
                <a16:creationId xmlns:a16="http://schemas.microsoft.com/office/drawing/2014/main" id="{982DDC0D-064B-4DB6-99AB-F951680D51B3}"/>
              </a:ext>
            </a:extLst>
          </p:cNvPr>
          <p:cNvSpPr/>
          <p:nvPr/>
        </p:nvSpPr>
        <p:spPr>
          <a:xfrm>
            <a:off x="5767133" y="5180125"/>
            <a:ext cx="2521844" cy="338554"/>
          </a:xfrm>
          <a:prstGeom prst="rect">
            <a:avLst/>
          </a:prstGeom>
        </p:spPr>
        <p:txBody>
          <a:bodyPr wrap="none">
            <a:spAutoFit/>
          </a:bodyPr>
          <a:lstStyle/>
          <a:p>
            <a:r>
              <a:rPr lang="en-US" altLang="zh-CN" sz="1600" kern="0" dirty="0">
                <a:ea typeface="微软雅黑" pitchFamily="34" charset="-122"/>
              </a:rPr>
              <a:t>MMC</a:t>
            </a:r>
            <a:r>
              <a:rPr lang="zh-CN" altLang="en-US" sz="1600" kern="0" dirty="0">
                <a:ea typeface="微软雅黑" pitchFamily="34" charset="-122"/>
              </a:rPr>
              <a:t>柔性直流的拓扑结构</a:t>
            </a:r>
            <a:endParaRPr lang="zh-CN" altLang="en-US" sz="1600" dirty="0"/>
          </a:p>
        </p:txBody>
      </p:sp>
      <p:graphicFrame>
        <p:nvGraphicFramePr>
          <p:cNvPr id="16" name="对象 15">
            <a:extLst>
              <a:ext uri="{FF2B5EF4-FFF2-40B4-BE49-F238E27FC236}">
                <a16:creationId xmlns:a16="http://schemas.microsoft.com/office/drawing/2014/main" id="{FAFDD72E-BE05-4DB8-9833-EADA04E6C6EE}"/>
              </a:ext>
            </a:extLst>
          </p:cNvPr>
          <p:cNvGraphicFramePr>
            <a:graphicFrameLocks noChangeAspect="1"/>
          </p:cNvGraphicFramePr>
          <p:nvPr>
            <p:extLst>
              <p:ext uri="{D42A27DB-BD31-4B8C-83A1-F6EECF244321}">
                <p14:modId xmlns:p14="http://schemas.microsoft.com/office/powerpoint/2010/main" val="192253782"/>
              </p:ext>
            </p:extLst>
          </p:nvPr>
        </p:nvGraphicFramePr>
        <p:xfrm>
          <a:off x="4097048" y="1038552"/>
          <a:ext cx="4939448" cy="4061707"/>
        </p:xfrm>
        <a:graphic>
          <a:graphicData uri="http://schemas.openxmlformats.org/presentationml/2006/ole">
            <mc:AlternateContent xmlns:mc="http://schemas.openxmlformats.org/markup-compatibility/2006">
              <mc:Choice xmlns:v="urn:schemas-microsoft-com:vml" Requires="v">
                <p:oleObj spid="_x0000_s2110" name="Visio" r:id="rId4" imgW="7236669" imgH="5840650" progId="Visio.Drawing.11">
                  <p:embed/>
                </p:oleObj>
              </mc:Choice>
              <mc:Fallback>
                <p:oleObj name="Visio" r:id="rId4" imgW="7236669" imgH="5840650" progId="Visio.Drawing.11">
                  <p:embed/>
                  <p:pic>
                    <p:nvPicPr>
                      <p:cNvPr id="10" name="对象 9">
                        <a:extLst>
                          <a:ext uri="{FF2B5EF4-FFF2-40B4-BE49-F238E27FC236}">
                            <a16:creationId xmlns:a16="http://schemas.microsoft.com/office/drawing/2014/main" id="{899B0F2E-A04F-41C5-8D3D-AB96CEA5ECBB}"/>
                          </a:ext>
                        </a:extLst>
                      </p:cNvPr>
                      <p:cNvPicPr>
                        <a:picLocks noChangeAspect="1" noChangeArrowheads="1"/>
                      </p:cNvPicPr>
                      <p:nvPr/>
                    </p:nvPicPr>
                    <p:blipFill>
                      <a:blip r:embed="rId5"/>
                      <a:srcRect/>
                      <a:stretch>
                        <a:fillRect/>
                      </a:stretch>
                    </p:blipFill>
                    <p:spPr bwMode="auto">
                      <a:xfrm>
                        <a:off x="4097048" y="1038552"/>
                        <a:ext cx="4939448" cy="4061707"/>
                      </a:xfrm>
                      <a:prstGeom prst="rect">
                        <a:avLst/>
                      </a:prstGeom>
                      <a:noFill/>
                    </p:spPr>
                  </p:pic>
                </p:oleObj>
              </mc:Fallback>
            </mc:AlternateContent>
          </a:graphicData>
        </a:graphic>
      </p:graphicFrame>
      <p:sp>
        <p:nvSpPr>
          <p:cNvPr id="27" name="矩形 26">
            <a:extLst>
              <a:ext uri="{FF2B5EF4-FFF2-40B4-BE49-F238E27FC236}">
                <a16:creationId xmlns:a16="http://schemas.microsoft.com/office/drawing/2014/main" id="{A82BC8A2-847D-4E0A-9282-165167F26DD8}"/>
              </a:ext>
            </a:extLst>
          </p:cNvPr>
          <p:cNvSpPr/>
          <p:nvPr/>
        </p:nvSpPr>
        <p:spPr>
          <a:xfrm>
            <a:off x="816738" y="2342183"/>
            <a:ext cx="1943161" cy="338554"/>
          </a:xfrm>
          <a:prstGeom prst="rect">
            <a:avLst/>
          </a:prstGeom>
        </p:spPr>
        <p:txBody>
          <a:bodyPr wrap="none">
            <a:spAutoFit/>
          </a:bodyPr>
          <a:lstStyle/>
          <a:p>
            <a:r>
              <a:rPr lang="en-US" altLang="zh-CN" sz="1600" b="1" dirty="0"/>
              <a:t>MMC-HVDC</a:t>
            </a:r>
            <a:r>
              <a:rPr lang="zh-CN" altLang="en-US" sz="1600" b="1" dirty="0"/>
              <a:t>原理图</a:t>
            </a:r>
          </a:p>
        </p:txBody>
      </p:sp>
      <p:sp>
        <p:nvSpPr>
          <p:cNvPr id="29" name="矩形 28">
            <a:extLst>
              <a:ext uri="{FF2B5EF4-FFF2-40B4-BE49-F238E27FC236}">
                <a16:creationId xmlns:a16="http://schemas.microsoft.com/office/drawing/2014/main" id="{0B357E52-A038-4B39-8DDF-627B4A18832B}"/>
              </a:ext>
            </a:extLst>
          </p:cNvPr>
          <p:cNvSpPr/>
          <p:nvPr/>
        </p:nvSpPr>
        <p:spPr>
          <a:xfrm>
            <a:off x="567471" y="3826567"/>
            <a:ext cx="2441694" cy="338554"/>
          </a:xfrm>
          <a:prstGeom prst="rect">
            <a:avLst/>
          </a:prstGeom>
        </p:spPr>
        <p:txBody>
          <a:bodyPr wrap="none">
            <a:spAutoFit/>
          </a:bodyPr>
          <a:lstStyle/>
          <a:p>
            <a:r>
              <a:rPr lang="zh-CN" altLang="en-US" sz="1600" b="1" dirty="0"/>
              <a:t>柔性直流系统等效电路图</a:t>
            </a:r>
          </a:p>
        </p:txBody>
      </p:sp>
      <p:graphicFrame>
        <p:nvGraphicFramePr>
          <p:cNvPr id="30" name="对象 29">
            <a:extLst>
              <a:ext uri="{FF2B5EF4-FFF2-40B4-BE49-F238E27FC236}">
                <a16:creationId xmlns:a16="http://schemas.microsoft.com/office/drawing/2014/main" id="{EB4FB37F-6465-46CD-AC9C-6C5AEDED79F5}"/>
              </a:ext>
            </a:extLst>
          </p:cNvPr>
          <p:cNvGraphicFramePr>
            <a:graphicFrameLocks noChangeAspect="1"/>
          </p:cNvGraphicFramePr>
          <p:nvPr>
            <p:extLst>
              <p:ext uri="{D42A27DB-BD31-4B8C-83A1-F6EECF244321}">
                <p14:modId xmlns:p14="http://schemas.microsoft.com/office/powerpoint/2010/main" val="3927039321"/>
              </p:ext>
            </p:extLst>
          </p:nvPr>
        </p:nvGraphicFramePr>
        <p:xfrm>
          <a:off x="232352" y="2481813"/>
          <a:ext cx="2792951" cy="1344754"/>
        </p:xfrm>
        <a:graphic>
          <a:graphicData uri="http://schemas.openxmlformats.org/presentationml/2006/ole">
            <mc:AlternateContent xmlns:mc="http://schemas.openxmlformats.org/markup-compatibility/2006">
              <mc:Choice xmlns:v="urn:schemas-microsoft-com:vml" Requires="v">
                <p:oleObj spid="_x0000_s2111" name="Visio" r:id="rId6" imgW="4114800" imgH="1990415" progId="Visio.Drawing.15">
                  <p:embed/>
                </p:oleObj>
              </mc:Choice>
              <mc:Fallback>
                <p:oleObj name="Visio" r:id="rId6" imgW="4114800" imgH="1990415" progId="Visio.Drawing.15">
                  <p:embed/>
                  <p:pic>
                    <p:nvPicPr>
                      <p:cNvPr id="15" name="对象 14">
                        <a:extLst>
                          <a:ext uri="{FF2B5EF4-FFF2-40B4-BE49-F238E27FC236}">
                            <a16:creationId xmlns:a16="http://schemas.microsoft.com/office/drawing/2014/main" id="{751AC561-D4FF-4383-BAAF-B2BB4D22732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2352" y="2481813"/>
                        <a:ext cx="2792951" cy="1344754"/>
                      </a:xfrm>
                      <a:prstGeom prst="rect">
                        <a:avLst/>
                      </a:prstGeom>
                      <a:noFill/>
                    </p:spPr>
                  </p:pic>
                </p:oleObj>
              </mc:Fallback>
            </mc:AlternateContent>
          </a:graphicData>
        </a:graphic>
      </p:graphicFrame>
      <p:pic>
        <p:nvPicPr>
          <p:cNvPr id="31" name="图片 30">
            <a:extLst>
              <a:ext uri="{FF2B5EF4-FFF2-40B4-BE49-F238E27FC236}">
                <a16:creationId xmlns:a16="http://schemas.microsoft.com/office/drawing/2014/main" id="{4BECDF65-F7BF-4488-AB54-1CCD231D7657}"/>
              </a:ext>
            </a:extLst>
          </p:cNvPr>
          <p:cNvPicPr>
            <a:picLocks noChangeAspect="1"/>
          </p:cNvPicPr>
          <p:nvPr/>
        </p:nvPicPr>
        <p:blipFill rotWithShape="1">
          <a:blip r:embed="rId8"/>
          <a:srcRect b="14597"/>
          <a:stretch/>
        </p:blipFill>
        <p:spPr>
          <a:xfrm>
            <a:off x="127411" y="1069025"/>
            <a:ext cx="3926936" cy="1227850"/>
          </a:xfrm>
          <a:prstGeom prst="rect">
            <a:avLst/>
          </a:prstGeom>
        </p:spPr>
      </p:pic>
      <p:graphicFrame>
        <p:nvGraphicFramePr>
          <p:cNvPr id="32" name="对象 31">
            <a:extLst>
              <a:ext uri="{FF2B5EF4-FFF2-40B4-BE49-F238E27FC236}">
                <a16:creationId xmlns:a16="http://schemas.microsoft.com/office/drawing/2014/main" id="{D617A9A3-697E-4B07-A725-2DF66EE1E840}"/>
              </a:ext>
            </a:extLst>
          </p:cNvPr>
          <p:cNvGraphicFramePr>
            <a:graphicFrameLocks noChangeAspect="1"/>
          </p:cNvGraphicFramePr>
          <p:nvPr>
            <p:extLst>
              <p:ext uri="{D42A27DB-BD31-4B8C-83A1-F6EECF244321}">
                <p14:modId xmlns:p14="http://schemas.microsoft.com/office/powerpoint/2010/main" val="182560303"/>
              </p:ext>
            </p:extLst>
          </p:nvPr>
        </p:nvGraphicFramePr>
        <p:xfrm>
          <a:off x="452527" y="4034171"/>
          <a:ext cx="3942295" cy="1877283"/>
        </p:xfrm>
        <a:graphic>
          <a:graphicData uri="http://schemas.openxmlformats.org/presentationml/2006/ole">
            <mc:AlternateContent xmlns:mc="http://schemas.openxmlformats.org/markup-compatibility/2006">
              <mc:Choice xmlns:v="urn:schemas-microsoft-com:vml" Requires="v">
                <p:oleObj spid="_x0000_s2112" name="Visio" r:id="rId9" imgW="5981534" imgH="2866803" progId="Visio.Drawing.15">
                  <p:embed/>
                </p:oleObj>
              </mc:Choice>
              <mc:Fallback>
                <p:oleObj name="Visio" r:id="rId9" imgW="5981534" imgH="2866803" progId="Visio.Drawing.15">
                  <p:embed/>
                  <p:pic>
                    <p:nvPicPr>
                      <p:cNvPr id="8" name="对象 7">
                        <a:extLst>
                          <a:ext uri="{FF2B5EF4-FFF2-40B4-BE49-F238E27FC236}">
                            <a16:creationId xmlns:a16="http://schemas.microsoft.com/office/drawing/2014/main" id="{D8E6D7CC-8FE3-454B-9460-30C416D9AD3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2527" y="4034171"/>
                        <a:ext cx="3942295" cy="1877283"/>
                      </a:xfrm>
                      <a:prstGeom prst="rect">
                        <a:avLst/>
                      </a:prstGeom>
                      <a:noFill/>
                    </p:spPr>
                  </p:pic>
                </p:oleObj>
              </mc:Fallback>
            </mc:AlternateContent>
          </a:graphicData>
        </a:graphic>
      </p:graphicFrame>
      <p:sp>
        <p:nvSpPr>
          <p:cNvPr id="33" name="文本框 32">
            <a:extLst>
              <a:ext uri="{FF2B5EF4-FFF2-40B4-BE49-F238E27FC236}">
                <a16:creationId xmlns:a16="http://schemas.microsoft.com/office/drawing/2014/main" id="{B791E206-6F1D-42B5-904E-D03A5E6A9316}"/>
              </a:ext>
            </a:extLst>
          </p:cNvPr>
          <p:cNvSpPr txBox="1"/>
          <p:nvPr/>
        </p:nvSpPr>
        <p:spPr>
          <a:xfrm>
            <a:off x="3259946" y="4332357"/>
            <a:ext cx="2624107" cy="338554"/>
          </a:xfrm>
          <a:prstGeom prst="rect">
            <a:avLst/>
          </a:prstGeom>
          <a:noFill/>
        </p:spPr>
        <p:txBody>
          <a:bodyPr wrap="square">
            <a:spAutoFit/>
          </a:bodyPr>
          <a:lstStyle/>
          <a:p>
            <a:r>
              <a:rPr lang="zh-CN" altLang="zh-CN" sz="1600" b="1" spc="10" dirty="0">
                <a:effectLst/>
                <a:latin typeface="Times New Roman" panose="02020603050405020304" pitchFamily="18" charset="0"/>
                <a:ea typeface="宋体" panose="02010600030101010101" pitchFamily="2" charset="-122"/>
                <a:cs typeface="Times New Roman" panose="02020603050405020304" pitchFamily="18" charset="0"/>
              </a:rPr>
              <a:t>附加阻尼控制原理图</a:t>
            </a:r>
            <a:endParaRPr lang="zh-CN" altLang="en-US" sz="1600" b="1" dirty="0"/>
          </a:p>
        </p:txBody>
      </p:sp>
    </p:spTree>
    <p:extLst>
      <p:ext uri="{BB962C8B-B14F-4D97-AF65-F5344CB8AC3E}">
        <p14:creationId xmlns:p14="http://schemas.microsoft.com/office/powerpoint/2010/main" val="3098094188"/>
      </p:ext>
    </p:extLst>
  </p:cSld>
  <p:clrMapOvr>
    <a:masterClrMapping/>
  </p:clrMapOvr>
  <p:transition advTm="20409"/>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圆角 32">
            <a:extLst>
              <a:ext uri="{FF2B5EF4-FFF2-40B4-BE49-F238E27FC236}">
                <a16:creationId xmlns:a16="http://schemas.microsoft.com/office/drawing/2014/main" id="{852F5044-1091-4C84-919D-FFABB82BE174}"/>
              </a:ext>
            </a:extLst>
          </p:cNvPr>
          <p:cNvSpPr/>
          <p:nvPr/>
        </p:nvSpPr>
        <p:spPr>
          <a:xfrm>
            <a:off x="5401455" y="4423293"/>
            <a:ext cx="2037480" cy="445867"/>
          </a:xfrm>
          <a:prstGeom prst="roundRect">
            <a:avLst/>
          </a:prstGeom>
          <a:solidFill>
            <a:srgbClr val="FFCCFF"/>
          </a:solidFill>
          <a:ln w="28575">
            <a:solidFill>
              <a:schemeClr val="accent2"/>
            </a:solidFill>
            <a:miter lim="800000"/>
          </a:ln>
        </p:spPr>
        <p:txBody>
          <a:bodyPr wrap="square" rtlCol="0" anchor="ctr">
            <a:spAutoFit/>
          </a:bodyPr>
          <a:lstStyle/>
          <a:p>
            <a:pPr algn="l">
              <a:lnSpc>
                <a:spcPct val="120000"/>
              </a:lnSpc>
              <a:buClrTx/>
              <a:buSzTx/>
              <a:buFontTx/>
            </a:pPr>
            <a:endParaRPr lang="zh-CN" altLang="en-US" sz="2500" b="1" dirty="0">
              <a:solidFill>
                <a:schemeClr val="tx1"/>
              </a:solidFill>
              <a:sym typeface="+mn-ea"/>
            </a:endParaRPr>
          </a:p>
        </p:txBody>
      </p:sp>
      <p:sp>
        <p:nvSpPr>
          <p:cNvPr id="8" name="标注: 十字箭头 7">
            <a:extLst>
              <a:ext uri="{FF2B5EF4-FFF2-40B4-BE49-F238E27FC236}">
                <a16:creationId xmlns:a16="http://schemas.microsoft.com/office/drawing/2014/main" id="{99B25783-56C9-49BE-A905-C6D8835D1B1A}"/>
              </a:ext>
            </a:extLst>
          </p:cNvPr>
          <p:cNvSpPr/>
          <p:nvPr/>
        </p:nvSpPr>
        <p:spPr>
          <a:xfrm>
            <a:off x="5134679" y="1916832"/>
            <a:ext cx="2561517" cy="2265020"/>
          </a:xfrm>
          <a:prstGeom prst="quadArrowCallout">
            <a:avLst/>
          </a:prstGeom>
          <a:solidFill>
            <a:srgbClr val="FFCCFF"/>
          </a:solidFill>
          <a:ln w="28575">
            <a:solidFill>
              <a:schemeClr val="accent2"/>
            </a:solidFill>
            <a:miter lim="800000"/>
          </a:ln>
        </p:spPr>
        <p:txBody>
          <a:bodyPr wrap="square" rtlCol="0" anchor="ctr">
            <a:spAutoFit/>
          </a:bodyPr>
          <a:lstStyle/>
          <a:p>
            <a:pPr algn="l">
              <a:lnSpc>
                <a:spcPct val="120000"/>
              </a:lnSpc>
              <a:buClrTx/>
              <a:buSzTx/>
              <a:buFontTx/>
            </a:pPr>
            <a:endParaRPr lang="zh-CN" altLang="en-US" sz="2500" b="1" dirty="0">
              <a:solidFill>
                <a:schemeClr val="tx1"/>
              </a:solidFill>
              <a:sym typeface="+mn-ea"/>
            </a:endParaRPr>
          </a:p>
        </p:txBody>
      </p:sp>
      <p:sp>
        <p:nvSpPr>
          <p:cNvPr id="15362" name="Rectangle 3"/>
          <p:cNvSpPr>
            <a:spLocks noGrp="1"/>
          </p:cNvSpPr>
          <p:nvPr>
            <p:ph type="title"/>
          </p:nvPr>
        </p:nvSpPr>
        <p:spPr>
          <a:xfrm>
            <a:off x="359535" y="140299"/>
            <a:ext cx="6981403" cy="575965"/>
          </a:xfrm>
        </p:spPr>
        <p:txBody>
          <a:bodyPr vert="horz" wrap="square" lIns="0" tIns="45720" rIns="0" bIns="0" anchor="b"/>
          <a:lstStyle/>
          <a:p>
            <a:r>
              <a:rPr lang="zh-CN" altLang="en-US" sz="3600" b="0" kern="1200" dirty="0">
                <a:solidFill>
                  <a:srgbClr val="CC0000"/>
                </a:solidFill>
                <a:latin typeface="+mj-lt"/>
                <a:ea typeface="+mj-ea"/>
                <a:cs typeface="+mj-cs"/>
              </a:rPr>
              <a:t>研究</a:t>
            </a:r>
            <a:r>
              <a:rPr lang="zh-CN" altLang="en-US" sz="3600" b="0" dirty="0">
                <a:solidFill>
                  <a:srgbClr val="CC0000"/>
                </a:solidFill>
              </a:rPr>
              <a:t>方向（四）</a:t>
            </a:r>
            <a:endParaRPr lang="zh-CN" altLang="en-US" sz="3600" b="0" kern="1200" dirty="0">
              <a:solidFill>
                <a:srgbClr val="CC0000"/>
              </a:solidFill>
              <a:latin typeface="+mj-lt"/>
              <a:ea typeface="+mj-ea"/>
              <a:cs typeface="+mj-cs"/>
            </a:endParaRPr>
          </a:p>
        </p:txBody>
      </p:sp>
      <p:sp>
        <p:nvSpPr>
          <p:cNvPr id="10" name="矩形 9">
            <a:extLst>
              <a:ext uri="{FF2B5EF4-FFF2-40B4-BE49-F238E27FC236}">
                <a16:creationId xmlns:a16="http://schemas.microsoft.com/office/drawing/2014/main" id="{ED872299-327B-484A-87A3-3B9A2697BBDB}"/>
              </a:ext>
            </a:extLst>
          </p:cNvPr>
          <p:cNvSpPr/>
          <p:nvPr/>
        </p:nvSpPr>
        <p:spPr>
          <a:xfrm>
            <a:off x="1788319" y="5774532"/>
            <a:ext cx="6924675" cy="136922"/>
          </a:xfrm>
          <a:prstGeom prst="rect">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defTabSz="685800" eaLnBrk="1" hangingPunct="1">
              <a:defRPr/>
            </a:pPr>
            <a:endParaRPr lang="en-US" altLang="zh-CN" sz="900" dirty="0">
              <a:solidFill>
                <a:prstClr val="white"/>
              </a:solidFill>
              <a:latin typeface="Calibri" panose="020F0502020204030204"/>
              <a:ea typeface="宋体" panose="02010600030101010101" pitchFamily="2" charset="-122"/>
            </a:endParaRPr>
          </a:p>
        </p:txBody>
      </p:sp>
      <p:sp>
        <p:nvSpPr>
          <p:cNvPr id="12" name="矩形 11">
            <a:extLst>
              <a:ext uri="{FF2B5EF4-FFF2-40B4-BE49-F238E27FC236}">
                <a16:creationId xmlns:a16="http://schemas.microsoft.com/office/drawing/2014/main" id="{121665A4-472A-4BE5-A447-B0BC3663F4FE}"/>
              </a:ext>
            </a:extLst>
          </p:cNvPr>
          <p:cNvSpPr/>
          <p:nvPr/>
        </p:nvSpPr>
        <p:spPr>
          <a:xfrm>
            <a:off x="3419873" y="235375"/>
            <a:ext cx="3921066" cy="461665"/>
          </a:xfrm>
          <a:prstGeom prst="rect">
            <a:avLst/>
          </a:prstGeom>
        </p:spPr>
        <p:txBody>
          <a:bodyPr wrap="square">
            <a:spAutoFit/>
          </a:bodyPr>
          <a:lstStyle/>
          <a:p>
            <a:pPr fontAlgn="auto">
              <a:spcBef>
                <a:spcPts val="450"/>
              </a:spcBef>
              <a:spcAft>
                <a:spcPts val="0"/>
              </a:spcAft>
              <a:buClr>
                <a:srgbClr val="BE029A"/>
              </a:buClr>
              <a:buSzPct val="95000"/>
              <a:defRPr/>
            </a:pPr>
            <a:r>
              <a:rPr lang="zh-CN" altLang="en-US" sz="2400" b="1" dirty="0">
                <a:solidFill>
                  <a:srgbClr val="0000CC"/>
                </a:solidFill>
                <a:latin typeface="华文楷体" panose="02010600040101010101" pitchFamily="2" charset="-122"/>
                <a:ea typeface="华文楷体" panose="02010600040101010101" pitchFamily="2" charset="-122"/>
              </a:rPr>
              <a:t>新能源并网技术的研究</a:t>
            </a:r>
            <a:endParaRPr lang="en-US" altLang="zh-CN" sz="2400" dirty="0">
              <a:latin typeface="华文楷体" panose="02010600040101010101" pitchFamily="2" charset="-122"/>
              <a:ea typeface="华文楷体" panose="02010600040101010101" pitchFamily="2" charset="-122"/>
            </a:endParaRPr>
          </a:p>
        </p:txBody>
      </p:sp>
      <p:sp>
        <p:nvSpPr>
          <p:cNvPr id="22" name="矩形 21">
            <a:extLst>
              <a:ext uri="{FF2B5EF4-FFF2-40B4-BE49-F238E27FC236}">
                <a16:creationId xmlns:a16="http://schemas.microsoft.com/office/drawing/2014/main" id="{D2C2D614-AC9E-483C-8F85-788B38A9DE1F}"/>
              </a:ext>
            </a:extLst>
          </p:cNvPr>
          <p:cNvSpPr/>
          <p:nvPr/>
        </p:nvSpPr>
        <p:spPr>
          <a:xfrm>
            <a:off x="475518" y="5941748"/>
            <a:ext cx="8632986" cy="923330"/>
          </a:xfrm>
          <a:prstGeom prst="rect">
            <a:avLst/>
          </a:prstGeom>
        </p:spPr>
        <p:txBody>
          <a:bodyPr wrap="square">
            <a:spAutoFit/>
          </a:bodyPr>
          <a:lstStyle/>
          <a:p>
            <a:pPr fontAlgn="auto">
              <a:spcBef>
                <a:spcPts val="450"/>
              </a:spcBef>
              <a:spcAft>
                <a:spcPts val="0"/>
              </a:spcAft>
              <a:buClr>
                <a:srgbClr val="BE029A"/>
              </a:buClr>
              <a:buSzPct val="95000"/>
              <a:defRPr/>
            </a:pPr>
            <a:r>
              <a:rPr lang="zh-CN" altLang="en-US" b="1" dirty="0">
                <a:solidFill>
                  <a:srgbClr val="0000CC"/>
                </a:solidFill>
                <a:latin typeface="华文楷体" panose="02010600040101010101" pitchFamily="2" charset="-122"/>
                <a:ea typeface="华文楷体" panose="02010600040101010101" pitchFamily="2" charset="-122"/>
              </a:rPr>
              <a:t>风电、光伏等新能源因其随机性、间歇性等特点，并网</a:t>
            </a:r>
            <a:r>
              <a:rPr lang="zh-CN" altLang="en-US" b="1" dirty="0" smtClean="0">
                <a:solidFill>
                  <a:srgbClr val="0000CC"/>
                </a:solidFill>
                <a:latin typeface="华文楷体" panose="02010600040101010101" pitchFamily="2" charset="-122"/>
                <a:ea typeface="华文楷体" panose="02010600040101010101" pitchFamily="2" charset="-122"/>
              </a:rPr>
              <a:t>后会引起</a:t>
            </a:r>
            <a:r>
              <a:rPr lang="zh-CN" altLang="en-US" b="1" dirty="0">
                <a:solidFill>
                  <a:srgbClr val="0000CC"/>
                </a:solidFill>
                <a:latin typeface="华文楷体" panose="02010600040101010101" pitchFamily="2" charset="-122"/>
                <a:ea typeface="华文楷体" panose="02010600040101010101" pitchFamily="2" charset="-122"/>
              </a:rPr>
              <a:t>系统惯量下降、系统潮流多变、风电机组无低电压穿越能力等问题，通过对逆变器的控制策略进行深入研究，可有效解决上述并网问题。</a:t>
            </a:r>
            <a:endParaRPr lang="en-US" altLang="zh-CN" dirty="0">
              <a:latin typeface="华文楷体" panose="02010600040101010101" pitchFamily="2" charset="-122"/>
              <a:ea typeface="华文楷体" panose="02010600040101010101" pitchFamily="2" charset="-122"/>
            </a:endParaRPr>
          </a:p>
        </p:txBody>
      </p:sp>
      <p:grpSp>
        <p:nvGrpSpPr>
          <p:cNvPr id="13" name="组合 12">
            <a:extLst>
              <a:ext uri="{FF2B5EF4-FFF2-40B4-BE49-F238E27FC236}">
                <a16:creationId xmlns:a16="http://schemas.microsoft.com/office/drawing/2014/main" id="{2368AAE3-9A05-4C34-84DD-E85B488F96C0}"/>
              </a:ext>
            </a:extLst>
          </p:cNvPr>
          <p:cNvGrpSpPr/>
          <p:nvPr/>
        </p:nvGrpSpPr>
        <p:grpSpPr>
          <a:xfrm>
            <a:off x="5350703" y="1268760"/>
            <a:ext cx="2126829" cy="445867"/>
            <a:chOff x="3275856" y="1463159"/>
            <a:chExt cx="2126829" cy="445867"/>
          </a:xfrm>
        </p:grpSpPr>
        <p:sp>
          <p:nvSpPr>
            <p:cNvPr id="9" name="矩形: 圆角 8">
              <a:extLst>
                <a:ext uri="{FF2B5EF4-FFF2-40B4-BE49-F238E27FC236}">
                  <a16:creationId xmlns:a16="http://schemas.microsoft.com/office/drawing/2014/main" id="{52BB2B9A-CA1C-4DB6-A1FE-32785FB184D3}"/>
                </a:ext>
              </a:extLst>
            </p:cNvPr>
            <p:cNvSpPr/>
            <p:nvPr/>
          </p:nvSpPr>
          <p:spPr>
            <a:xfrm>
              <a:off x="3275856" y="1463159"/>
              <a:ext cx="2037480" cy="445867"/>
            </a:xfrm>
            <a:prstGeom prst="roundRect">
              <a:avLst/>
            </a:prstGeom>
            <a:solidFill>
              <a:srgbClr val="FFCCFF"/>
            </a:solidFill>
            <a:ln w="28575">
              <a:solidFill>
                <a:schemeClr val="accent2"/>
              </a:solidFill>
              <a:miter lim="800000"/>
            </a:ln>
          </p:spPr>
          <p:txBody>
            <a:bodyPr wrap="square" rtlCol="0" anchor="ctr">
              <a:spAutoFit/>
            </a:bodyPr>
            <a:lstStyle/>
            <a:p>
              <a:pPr algn="l">
                <a:lnSpc>
                  <a:spcPct val="120000"/>
                </a:lnSpc>
                <a:buClrTx/>
                <a:buSzTx/>
                <a:buFontTx/>
              </a:pPr>
              <a:endParaRPr lang="zh-CN" altLang="en-US" sz="2500" b="1" dirty="0">
                <a:solidFill>
                  <a:schemeClr val="tx1"/>
                </a:solidFill>
                <a:sym typeface="+mn-ea"/>
              </a:endParaRPr>
            </a:p>
          </p:txBody>
        </p:sp>
        <p:sp>
          <p:nvSpPr>
            <p:cNvPr id="20" name="文本框 19">
              <a:extLst>
                <a:ext uri="{FF2B5EF4-FFF2-40B4-BE49-F238E27FC236}">
                  <a16:creationId xmlns:a16="http://schemas.microsoft.com/office/drawing/2014/main" id="{C5A492A3-B38E-4D12-BAC9-BA9C29A69B2F}"/>
                </a:ext>
              </a:extLst>
            </p:cNvPr>
            <p:cNvSpPr txBox="1"/>
            <p:nvPr/>
          </p:nvSpPr>
          <p:spPr>
            <a:xfrm>
              <a:off x="3309266" y="1516053"/>
              <a:ext cx="2093419" cy="369332"/>
            </a:xfrm>
            <a:prstGeom prst="rect">
              <a:avLst/>
            </a:prstGeom>
            <a:noFill/>
          </p:spPr>
          <p:txBody>
            <a:bodyPr wrap="square">
              <a:spAutoFit/>
            </a:bodyPr>
            <a:lstStyle/>
            <a:p>
              <a:r>
                <a:rPr lang="zh-CN" altLang="en-US" sz="1800" kern="100" dirty="0">
                  <a:effectLst/>
                  <a:latin typeface="Times New Roman" panose="02020603050405020304" pitchFamily="18" charset="0"/>
                  <a:ea typeface="黑体" panose="02010609060101010101" pitchFamily="49" charset="-122"/>
                  <a:cs typeface="Times New Roman" panose="02020603050405020304" pitchFamily="18" charset="0"/>
                </a:rPr>
                <a:t>对调峰调频的影响</a:t>
              </a:r>
              <a:endParaRPr lang="zh-CN" altLang="en-US" dirty="0"/>
            </a:p>
          </p:txBody>
        </p:sp>
      </p:grpSp>
      <p:sp>
        <p:nvSpPr>
          <p:cNvPr id="25" name="文本框 24">
            <a:extLst>
              <a:ext uri="{FF2B5EF4-FFF2-40B4-BE49-F238E27FC236}">
                <a16:creationId xmlns:a16="http://schemas.microsoft.com/office/drawing/2014/main" id="{334A35C3-E924-4A63-AE13-553265C5F1C6}"/>
              </a:ext>
            </a:extLst>
          </p:cNvPr>
          <p:cNvSpPr txBox="1"/>
          <p:nvPr/>
        </p:nvSpPr>
        <p:spPr>
          <a:xfrm>
            <a:off x="5849657" y="2605046"/>
            <a:ext cx="1157230" cy="923330"/>
          </a:xfrm>
          <a:prstGeom prst="rect">
            <a:avLst/>
          </a:prstGeom>
          <a:noFill/>
        </p:spPr>
        <p:txBody>
          <a:bodyPr wrap="square">
            <a:spAutoFit/>
          </a:bodyPr>
          <a:lstStyle/>
          <a:p>
            <a:pPr algn="ctr"/>
            <a:r>
              <a:rPr lang="zh-CN" altLang="en-US" sz="1800" kern="100" dirty="0">
                <a:effectLst/>
                <a:latin typeface="Times New Roman" panose="02020603050405020304" pitchFamily="18" charset="0"/>
                <a:ea typeface="黑体" panose="02010609060101010101" pitchFamily="49" charset="-122"/>
                <a:cs typeface="Times New Roman" panose="02020603050405020304" pitchFamily="18" charset="0"/>
              </a:rPr>
              <a:t>新能源并网对电网的影响</a:t>
            </a:r>
            <a:endParaRPr lang="zh-CN" altLang="en-US" dirty="0"/>
          </a:p>
        </p:txBody>
      </p:sp>
      <p:grpSp>
        <p:nvGrpSpPr>
          <p:cNvPr id="14" name="组合 13">
            <a:extLst>
              <a:ext uri="{FF2B5EF4-FFF2-40B4-BE49-F238E27FC236}">
                <a16:creationId xmlns:a16="http://schemas.microsoft.com/office/drawing/2014/main" id="{C0030E97-BE4D-46DC-9348-80E91E74B608}"/>
              </a:ext>
            </a:extLst>
          </p:cNvPr>
          <p:cNvGrpSpPr/>
          <p:nvPr/>
        </p:nvGrpSpPr>
        <p:grpSpPr>
          <a:xfrm>
            <a:off x="4198575" y="1772816"/>
            <a:ext cx="445868" cy="2594148"/>
            <a:chOff x="1613041" y="2053004"/>
            <a:chExt cx="445868" cy="2594148"/>
          </a:xfrm>
        </p:grpSpPr>
        <p:sp>
          <p:nvSpPr>
            <p:cNvPr id="29" name="矩形: 圆角 28">
              <a:extLst>
                <a:ext uri="{FF2B5EF4-FFF2-40B4-BE49-F238E27FC236}">
                  <a16:creationId xmlns:a16="http://schemas.microsoft.com/office/drawing/2014/main" id="{7E1CCDF5-E7BE-4561-B4C4-E20D5E4C3408}"/>
                </a:ext>
              </a:extLst>
            </p:cNvPr>
            <p:cNvSpPr/>
            <p:nvPr/>
          </p:nvSpPr>
          <p:spPr>
            <a:xfrm rot="5400000">
              <a:off x="538901" y="3127144"/>
              <a:ext cx="2594148" cy="445867"/>
            </a:xfrm>
            <a:prstGeom prst="roundRect">
              <a:avLst/>
            </a:prstGeom>
            <a:solidFill>
              <a:srgbClr val="FFCCFF"/>
            </a:solidFill>
            <a:ln w="28575">
              <a:solidFill>
                <a:schemeClr val="accent2"/>
              </a:solidFill>
              <a:miter lim="800000"/>
            </a:ln>
          </p:spPr>
          <p:txBody>
            <a:bodyPr wrap="square" rtlCol="0" anchor="ctr">
              <a:spAutoFit/>
            </a:bodyPr>
            <a:lstStyle/>
            <a:p>
              <a:pPr algn="l">
                <a:lnSpc>
                  <a:spcPct val="120000"/>
                </a:lnSpc>
                <a:buClrTx/>
                <a:buSzTx/>
                <a:buFontTx/>
              </a:pPr>
              <a:endParaRPr lang="zh-CN" altLang="en-US" sz="2500" b="1" dirty="0">
                <a:solidFill>
                  <a:schemeClr val="tx1"/>
                </a:solidFill>
                <a:sym typeface="+mn-ea"/>
              </a:endParaRPr>
            </a:p>
          </p:txBody>
        </p:sp>
        <p:sp>
          <p:nvSpPr>
            <p:cNvPr id="27" name="文本框 26">
              <a:extLst>
                <a:ext uri="{FF2B5EF4-FFF2-40B4-BE49-F238E27FC236}">
                  <a16:creationId xmlns:a16="http://schemas.microsoft.com/office/drawing/2014/main" id="{9EE8D2CA-EF52-4243-83C8-B5C4F659BDB3}"/>
                </a:ext>
              </a:extLst>
            </p:cNvPr>
            <p:cNvSpPr txBox="1"/>
            <p:nvPr/>
          </p:nvSpPr>
          <p:spPr>
            <a:xfrm>
              <a:off x="1629245" y="2061827"/>
              <a:ext cx="429664" cy="2585323"/>
            </a:xfrm>
            <a:prstGeom prst="rect">
              <a:avLst/>
            </a:prstGeom>
            <a:noFill/>
          </p:spPr>
          <p:txBody>
            <a:bodyPr wrap="square">
              <a:spAutoFit/>
            </a:bodyPr>
            <a:lstStyle/>
            <a:p>
              <a:r>
                <a:rPr lang="zh-CN" altLang="en-US" sz="1800" kern="100" dirty="0">
                  <a:effectLst/>
                  <a:latin typeface="Times New Roman" panose="02020603050405020304" pitchFamily="18" charset="0"/>
                  <a:ea typeface="黑体" panose="02010609060101010101" pitchFamily="49" charset="-122"/>
                  <a:cs typeface="Times New Roman" panose="02020603050405020304" pitchFamily="18" charset="0"/>
                </a:rPr>
                <a:t>对电网稳定性的影响</a:t>
              </a:r>
              <a:endParaRPr lang="zh-CN" altLang="en-US" dirty="0"/>
            </a:p>
          </p:txBody>
        </p:sp>
      </p:grpSp>
      <p:sp>
        <p:nvSpPr>
          <p:cNvPr id="28" name="文本框 27">
            <a:extLst>
              <a:ext uri="{FF2B5EF4-FFF2-40B4-BE49-F238E27FC236}">
                <a16:creationId xmlns:a16="http://schemas.microsoft.com/office/drawing/2014/main" id="{9A1A98A8-4210-422D-BF4D-DFC5B3D931A6}"/>
              </a:ext>
            </a:extLst>
          </p:cNvPr>
          <p:cNvSpPr txBox="1"/>
          <p:nvPr/>
        </p:nvSpPr>
        <p:spPr>
          <a:xfrm>
            <a:off x="5422711" y="4470053"/>
            <a:ext cx="2148316" cy="369332"/>
          </a:xfrm>
          <a:prstGeom prst="rect">
            <a:avLst/>
          </a:prstGeom>
          <a:noFill/>
        </p:spPr>
        <p:txBody>
          <a:bodyPr wrap="square">
            <a:spAutoFit/>
          </a:bodyPr>
          <a:lstStyle/>
          <a:p>
            <a:r>
              <a:rPr lang="zh-CN" altLang="en-US" sz="1800" kern="100" dirty="0">
                <a:effectLst/>
                <a:latin typeface="Times New Roman" panose="02020603050405020304" pitchFamily="18" charset="0"/>
                <a:ea typeface="黑体" panose="02010609060101010101" pitchFamily="49" charset="-122"/>
                <a:cs typeface="Times New Roman" panose="02020603050405020304" pitchFamily="18" charset="0"/>
              </a:rPr>
              <a:t>对电能质量的影响</a:t>
            </a:r>
            <a:endParaRPr lang="zh-CN" altLang="en-US" dirty="0"/>
          </a:p>
        </p:txBody>
      </p:sp>
      <p:sp>
        <p:nvSpPr>
          <p:cNvPr id="30" name="矩形: 圆角 29">
            <a:extLst>
              <a:ext uri="{FF2B5EF4-FFF2-40B4-BE49-F238E27FC236}">
                <a16:creationId xmlns:a16="http://schemas.microsoft.com/office/drawing/2014/main" id="{F9E883B2-F89E-441A-B078-B6AB28825B66}"/>
              </a:ext>
            </a:extLst>
          </p:cNvPr>
          <p:cNvSpPr/>
          <p:nvPr/>
        </p:nvSpPr>
        <p:spPr>
          <a:xfrm rot="5400000">
            <a:off x="7084875" y="2866721"/>
            <a:ext cx="2594148" cy="445867"/>
          </a:xfrm>
          <a:prstGeom prst="roundRect">
            <a:avLst/>
          </a:prstGeom>
          <a:solidFill>
            <a:srgbClr val="FFCCFF"/>
          </a:solidFill>
          <a:ln w="28575">
            <a:solidFill>
              <a:schemeClr val="accent2"/>
            </a:solidFill>
            <a:miter lim="800000"/>
          </a:ln>
        </p:spPr>
        <p:txBody>
          <a:bodyPr wrap="square" rtlCol="0" anchor="ctr">
            <a:spAutoFit/>
          </a:bodyPr>
          <a:lstStyle/>
          <a:p>
            <a:pPr algn="l">
              <a:lnSpc>
                <a:spcPct val="120000"/>
              </a:lnSpc>
              <a:buClrTx/>
              <a:buSzTx/>
              <a:buFontTx/>
            </a:pPr>
            <a:endParaRPr lang="zh-CN" altLang="en-US" sz="2500" b="1" dirty="0">
              <a:solidFill>
                <a:schemeClr val="tx1"/>
              </a:solidFill>
              <a:sym typeface="+mn-ea"/>
            </a:endParaRPr>
          </a:p>
        </p:txBody>
      </p:sp>
      <p:sp>
        <p:nvSpPr>
          <p:cNvPr id="31" name="文本框 3">
            <a:extLst>
              <a:ext uri="{FF2B5EF4-FFF2-40B4-BE49-F238E27FC236}">
                <a16:creationId xmlns:a16="http://schemas.microsoft.com/office/drawing/2014/main" id="{4D225D29-2D0B-451E-AD2A-EE78ABEE63F1}"/>
              </a:ext>
            </a:extLst>
          </p:cNvPr>
          <p:cNvSpPr txBox="1">
            <a:spLocks noChangeArrowheads="1"/>
          </p:cNvSpPr>
          <p:nvPr/>
        </p:nvSpPr>
        <p:spPr bwMode="auto">
          <a:xfrm>
            <a:off x="6869230" y="2571654"/>
            <a:ext cx="34529" cy="300082"/>
          </a:xfrm>
          <a:prstGeom prst="rect">
            <a:avLst/>
          </a:prstGeom>
          <a:solidFill>
            <a:schemeClr val="bg1"/>
          </a:solidFill>
          <a:ln w="9525">
            <a:noFill/>
            <a:miter lim="800000"/>
          </a:ln>
        </p:spPr>
        <p:txBody>
          <a:bodyPr>
            <a:spAutoFit/>
          </a:bodyPr>
          <a:lstStyle/>
          <a:p>
            <a:pPr defTabSz="685800" eaLnBrk="1" hangingPunct="1">
              <a:defRPr/>
            </a:pPr>
            <a:endParaRPr lang="zh-CN" altLang="en-US" sz="1350">
              <a:solidFill>
                <a:prstClr val="black"/>
              </a:solidFill>
              <a:latin typeface="Calibri" panose="020F0502020204030204" pitchFamily="34" charset="0"/>
            </a:endParaRPr>
          </a:p>
        </p:txBody>
      </p:sp>
      <p:sp>
        <p:nvSpPr>
          <p:cNvPr id="32" name="文本框 31">
            <a:extLst>
              <a:ext uri="{FF2B5EF4-FFF2-40B4-BE49-F238E27FC236}">
                <a16:creationId xmlns:a16="http://schemas.microsoft.com/office/drawing/2014/main" id="{1216A9FB-EA77-494C-B380-0D28AE92EB6E}"/>
              </a:ext>
            </a:extLst>
          </p:cNvPr>
          <p:cNvSpPr txBox="1"/>
          <p:nvPr/>
        </p:nvSpPr>
        <p:spPr>
          <a:xfrm>
            <a:off x="8185591" y="1892140"/>
            <a:ext cx="562873" cy="2308324"/>
          </a:xfrm>
          <a:prstGeom prst="rect">
            <a:avLst/>
          </a:prstGeom>
          <a:noFill/>
        </p:spPr>
        <p:txBody>
          <a:bodyPr wrap="square">
            <a:spAutoFit/>
          </a:bodyPr>
          <a:lstStyle/>
          <a:p>
            <a:r>
              <a:rPr lang="zh-CN" altLang="en-US" sz="1800" kern="100" dirty="0">
                <a:effectLst/>
                <a:latin typeface="Times New Roman" panose="02020603050405020304" pitchFamily="18" charset="0"/>
                <a:ea typeface="黑体" panose="02010609060101010101" pitchFamily="49" charset="-122"/>
                <a:cs typeface="Times New Roman" panose="02020603050405020304" pitchFamily="18" charset="0"/>
              </a:rPr>
              <a:t>对无功平衡的影响</a:t>
            </a:r>
            <a:endParaRPr lang="zh-CN" altLang="en-US" dirty="0"/>
          </a:p>
        </p:txBody>
      </p:sp>
      <p:pic>
        <p:nvPicPr>
          <p:cNvPr id="1026" name="Picture 2">
            <a:extLst>
              <a:ext uri="{FF2B5EF4-FFF2-40B4-BE49-F238E27FC236}">
                <a16:creationId xmlns:a16="http://schemas.microsoft.com/office/drawing/2014/main" id="{BBCD0FE8-7BAD-42A3-907C-5E47070AD48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3330" y="1218217"/>
            <a:ext cx="2754149" cy="17716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FD39EA1A-2701-4837-829D-7840352DBF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569" y="3562177"/>
            <a:ext cx="2834719" cy="1771699"/>
          </a:xfrm>
          <a:prstGeom prst="rect">
            <a:avLst/>
          </a:prstGeom>
          <a:noFill/>
          <a:extLst>
            <a:ext uri="{909E8E84-426E-40DD-AFC4-6F175D3DCCD1}">
              <a14:hiddenFill xmlns:a14="http://schemas.microsoft.com/office/drawing/2010/main">
                <a:solidFill>
                  <a:srgbClr val="FFFFFF"/>
                </a:solidFill>
              </a14:hiddenFill>
            </a:ext>
          </a:extLst>
        </p:spPr>
      </p:pic>
      <p:sp>
        <p:nvSpPr>
          <p:cNvPr id="36" name="文本框 35">
            <a:extLst>
              <a:ext uri="{FF2B5EF4-FFF2-40B4-BE49-F238E27FC236}">
                <a16:creationId xmlns:a16="http://schemas.microsoft.com/office/drawing/2014/main" id="{6CCD50F0-5EB5-4238-A36F-786489E901EB}"/>
              </a:ext>
            </a:extLst>
          </p:cNvPr>
          <p:cNvSpPr txBox="1"/>
          <p:nvPr/>
        </p:nvSpPr>
        <p:spPr>
          <a:xfrm>
            <a:off x="1626524" y="3039700"/>
            <a:ext cx="929252" cy="369332"/>
          </a:xfrm>
          <a:prstGeom prst="rect">
            <a:avLst/>
          </a:prstGeom>
          <a:noFill/>
        </p:spPr>
        <p:txBody>
          <a:bodyPr wrap="square">
            <a:spAutoFit/>
          </a:bodyPr>
          <a:lstStyle/>
          <a:p>
            <a:r>
              <a:rPr lang="zh-CN" altLang="en-US" sz="1800" dirty="0">
                <a:solidFill>
                  <a:prstClr val="black"/>
                </a:solidFill>
                <a:latin typeface="微软雅黑" panose="020B0503020204020204" pitchFamily="34" charset="-122"/>
                <a:ea typeface="微软雅黑" panose="020B0503020204020204" pitchFamily="34" charset="-122"/>
              </a:rPr>
              <a:t>风电场</a:t>
            </a:r>
            <a:endParaRPr lang="zh-CN" altLang="en-US" sz="1800" dirty="0"/>
          </a:p>
        </p:txBody>
      </p:sp>
      <p:sp>
        <p:nvSpPr>
          <p:cNvPr id="37" name="文本框 36">
            <a:extLst>
              <a:ext uri="{FF2B5EF4-FFF2-40B4-BE49-F238E27FC236}">
                <a16:creationId xmlns:a16="http://schemas.microsoft.com/office/drawing/2014/main" id="{8CD227C1-981F-4EDD-ABE2-026B7A1E59D2}"/>
              </a:ext>
            </a:extLst>
          </p:cNvPr>
          <p:cNvSpPr txBox="1"/>
          <p:nvPr/>
        </p:nvSpPr>
        <p:spPr>
          <a:xfrm>
            <a:off x="1629222" y="5372603"/>
            <a:ext cx="1142577" cy="369332"/>
          </a:xfrm>
          <a:prstGeom prst="rect">
            <a:avLst/>
          </a:prstGeom>
          <a:noFill/>
        </p:spPr>
        <p:txBody>
          <a:bodyPr wrap="square">
            <a:spAutoFit/>
          </a:bodyPr>
          <a:lstStyle/>
          <a:p>
            <a:r>
              <a:rPr lang="zh-CN" altLang="en-US" dirty="0">
                <a:solidFill>
                  <a:prstClr val="black"/>
                </a:solidFill>
                <a:latin typeface="微软雅黑" panose="020B0503020204020204" pitchFamily="34" charset="-122"/>
                <a:ea typeface="微软雅黑" panose="020B0503020204020204" pitchFamily="34" charset="-122"/>
              </a:rPr>
              <a:t>光伏电站</a:t>
            </a:r>
            <a:endParaRPr lang="zh-CN" altLang="en-US" sz="1800" dirty="0"/>
          </a:p>
        </p:txBody>
      </p:sp>
    </p:spTree>
    <p:extLst>
      <p:ext uri="{BB962C8B-B14F-4D97-AF65-F5344CB8AC3E}">
        <p14:creationId xmlns:p14="http://schemas.microsoft.com/office/powerpoint/2010/main" val="2784619489"/>
      </p:ext>
    </p:extLst>
  </p:cSld>
  <p:clrMapOvr>
    <a:masterClrMapping/>
  </p:clrMapOvr>
  <p:transition advTm="20409"/>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Line 6"/>
          <p:cNvSpPr/>
          <p:nvPr/>
        </p:nvSpPr>
        <p:spPr>
          <a:xfrm>
            <a:off x="2212975" y="2760663"/>
            <a:ext cx="4800600" cy="0"/>
          </a:xfrm>
          <a:prstGeom prst="line">
            <a:avLst/>
          </a:prstGeom>
          <a:ln w="25400" cap="flat" cmpd="sng">
            <a:solidFill>
              <a:schemeClr val="tx1"/>
            </a:solidFill>
            <a:prstDash val="sysDot"/>
            <a:headEnd type="none" w="med" len="med"/>
            <a:tailEnd type="oval" w="med" len="med"/>
          </a:ln>
        </p:spPr>
      </p:sp>
      <p:sp>
        <p:nvSpPr>
          <p:cNvPr id="7171" name="Rectangle 7"/>
          <p:cNvSpPr/>
          <p:nvPr/>
        </p:nvSpPr>
        <p:spPr>
          <a:xfrm rot="3419336">
            <a:off x="1928813" y="2184400"/>
            <a:ext cx="479425" cy="520700"/>
          </a:xfrm>
          <a:prstGeom prst="rect">
            <a:avLst/>
          </a:prstGeom>
          <a:gradFill rotWithShape="1">
            <a:gsLst>
              <a:gs pos="0">
                <a:schemeClr val="accent1"/>
              </a:gs>
              <a:gs pos="100000">
                <a:srgbClr val="576869"/>
              </a:gs>
            </a:gsLst>
            <a:lin ang="5400000" scaled="1"/>
            <a:tileRect/>
          </a:gradFill>
          <a:ln w="9525" cap="flat" cmpd="sng">
            <a:prstDash val="solid"/>
            <a:miter/>
            <a:headEnd type="none" w="med" len="med"/>
            <a:tailEnd type="none" w="med" len="med"/>
          </a:ln>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rot="10800000" vert="eaVert" wrap="none" anchor="ctr">
            <a:flatTx/>
          </a:bodyPr>
          <a:lstStyle/>
          <a:p>
            <a:pPr eaLnBrk="1" hangingPunct="1"/>
            <a:endParaRPr lang="zh-CN" altLang="en-US" dirty="0">
              <a:latin typeface="Arial" panose="020B0604020202020204" pitchFamily="34" charset="0"/>
            </a:endParaRPr>
          </a:p>
        </p:txBody>
      </p:sp>
      <p:sp>
        <p:nvSpPr>
          <p:cNvPr id="7172" name="Text Box 9"/>
          <p:cNvSpPr txBox="1"/>
          <p:nvPr/>
        </p:nvSpPr>
        <p:spPr>
          <a:xfrm>
            <a:off x="2057400" y="2205038"/>
            <a:ext cx="354013" cy="457200"/>
          </a:xfrm>
          <a:prstGeom prst="rect">
            <a:avLst/>
          </a:prstGeom>
          <a:noFill/>
          <a:ln w="9525">
            <a:noFill/>
          </a:ln>
        </p:spPr>
        <p:txBody>
          <a:bodyPr wrap="none">
            <a:spAutoFit/>
          </a:bodyPr>
          <a:lstStyle/>
          <a:p>
            <a:pPr algn="ctr"/>
            <a:r>
              <a:rPr lang="en-US" altLang="zh-CN" sz="2400" b="1" dirty="0">
                <a:solidFill>
                  <a:srgbClr val="FFFFFF"/>
                </a:solidFill>
                <a:latin typeface="Arial" panose="020B0604020202020204" pitchFamily="34" charset="0"/>
                <a:cs typeface="Arial" panose="020B0604020202020204" pitchFamily="34" charset="0"/>
              </a:rPr>
              <a:t>1</a:t>
            </a:r>
            <a:endParaRPr lang="en-US" altLang="zh-CN" sz="2400" b="1" dirty="0">
              <a:solidFill>
                <a:srgbClr val="FFFFFF"/>
              </a:solidFill>
              <a:latin typeface="Arial" panose="020B0604020202020204" pitchFamily="34" charset="0"/>
              <a:ea typeface="Arial" panose="020B0604020202020204" pitchFamily="34" charset="0"/>
            </a:endParaRPr>
          </a:p>
        </p:txBody>
      </p:sp>
      <p:sp>
        <p:nvSpPr>
          <p:cNvPr id="7173" name="Line 10"/>
          <p:cNvSpPr/>
          <p:nvPr/>
        </p:nvSpPr>
        <p:spPr>
          <a:xfrm>
            <a:off x="2212975" y="3598863"/>
            <a:ext cx="4800600" cy="0"/>
          </a:xfrm>
          <a:prstGeom prst="line">
            <a:avLst/>
          </a:prstGeom>
          <a:ln w="25400" cap="flat" cmpd="sng">
            <a:solidFill>
              <a:schemeClr val="tx1"/>
            </a:solidFill>
            <a:prstDash val="sysDot"/>
            <a:headEnd type="none" w="med" len="med"/>
            <a:tailEnd type="oval" w="med" len="med"/>
          </a:ln>
        </p:spPr>
      </p:sp>
      <p:sp>
        <p:nvSpPr>
          <p:cNvPr id="7174" name="Rectangle 11"/>
          <p:cNvSpPr/>
          <p:nvPr/>
        </p:nvSpPr>
        <p:spPr>
          <a:xfrm rot="3419336">
            <a:off x="1928813" y="3022600"/>
            <a:ext cx="479425" cy="520700"/>
          </a:xfrm>
          <a:prstGeom prst="rect">
            <a:avLst/>
          </a:prstGeom>
          <a:gradFill rotWithShape="1">
            <a:gsLst>
              <a:gs pos="0">
                <a:schemeClr val="accent2"/>
              </a:gs>
              <a:gs pos="100000">
                <a:srgbClr val="181847"/>
              </a:gs>
            </a:gsLst>
            <a:lin ang="5400000" scaled="1"/>
            <a:tileRect/>
          </a:gradFill>
          <a:ln w="9525" cap="flat" cmpd="sng">
            <a:prstDash val="solid"/>
            <a:miter/>
            <a:headEnd type="none" w="med" len="med"/>
            <a:tailEnd type="none" w="med" len="med"/>
          </a:ln>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p:spPr>
        <p:txBody>
          <a:bodyPr rot="10800000" vert="eaVert" wrap="none" anchor="ctr">
            <a:flatTx/>
          </a:bodyPr>
          <a:lstStyle/>
          <a:p>
            <a:pPr eaLnBrk="1" hangingPunct="1"/>
            <a:endParaRPr lang="zh-CN" altLang="en-US" dirty="0">
              <a:latin typeface="Arial" panose="020B0604020202020204" pitchFamily="34" charset="0"/>
            </a:endParaRPr>
          </a:p>
        </p:txBody>
      </p:sp>
      <p:sp>
        <p:nvSpPr>
          <p:cNvPr id="7175" name="Text Box 12"/>
          <p:cNvSpPr txBox="1"/>
          <p:nvPr/>
        </p:nvSpPr>
        <p:spPr>
          <a:xfrm>
            <a:off x="2057400" y="2997200"/>
            <a:ext cx="354013" cy="457200"/>
          </a:xfrm>
          <a:prstGeom prst="rect">
            <a:avLst/>
          </a:prstGeom>
          <a:noFill/>
          <a:ln w="9525">
            <a:noFill/>
          </a:ln>
        </p:spPr>
        <p:txBody>
          <a:bodyPr wrap="none">
            <a:spAutoFit/>
          </a:bodyPr>
          <a:lstStyle/>
          <a:p>
            <a:pPr algn="ctr"/>
            <a:r>
              <a:rPr lang="en-US" altLang="zh-CN" sz="2400" b="1" dirty="0">
                <a:solidFill>
                  <a:srgbClr val="FFFFFF"/>
                </a:solidFill>
                <a:latin typeface="Arial" panose="020B0604020202020204" pitchFamily="34" charset="0"/>
                <a:cs typeface="Arial" panose="020B0604020202020204" pitchFamily="34" charset="0"/>
              </a:rPr>
              <a:t>2</a:t>
            </a:r>
            <a:endParaRPr lang="en-US" altLang="zh-CN" sz="2400" b="1" dirty="0">
              <a:solidFill>
                <a:srgbClr val="FFFFFF"/>
              </a:solidFill>
              <a:latin typeface="Arial" panose="020B0604020202020204" pitchFamily="34" charset="0"/>
              <a:ea typeface="Arial" panose="020B0604020202020204" pitchFamily="34" charset="0"/>
            </a:endParaRPr>
          </a:p>
        </p:txBody>
      </p:sp>
      <p:sp>
        <p:nvSpPr>
          <p:cNvPr id="7176" name="Line 13"/>
          <p:cNvSpPr/>
          <p:nvPr/>
        </p:nvSpPr>
        <p:spPr>
          <a:xfrm>
            <a:off x="2214563" y="4435475"/>
            <a:ext cx="4799012" cy="1588"/>
          </a:xfrm>
          <a:prstGeom prst="line">
            <a:avLst/>
          </a:prstGeom>
          <a:ln w="25400" cap="flat" cmpd="sng">
            <a:solidFill>
              <a:schemeClr val="tx1"/>
            </a:solidFill>
            <a:prstDash val="sysDot"/>
            <a:headEnd type="none" w="med" len="med"/>
            <a:tailEnd type="oval" w="med" len="med"/>
          </a:ln>
        </p:spPr>
      </p:sp>
      <p:sp>
        <p:nvSpPr>
          <p:cNvPr id="7177" name="Rectangle 14"/>
          <p:cNvSpPr/>
          <p:nvPr/>
        </p:nvSpPr>
        <p:spPr>
          <a:xfrm rot="3419336">
            <a:off x="1928813" y="3860800"/>
            <a:ext cx="479425" cy="520700"/>
          </a:xfrm>
          <a:prstGeom prst="rect">
            <a:avLst/>
          </a:prstGeom>
          <a:gradFill rotWithShape="1">
            <a:gsLst>
              <a:gs pos="0">
                <a:schemeClr val="hlink"/>
              </a:gs>
              <a:gs pos="100000">
                <a:srgbClr val="004747"/>
              </a:gs>
            </a:gsLst>
            <a:lin ang="5400000" scaled="1"/>
            <a:tileRect/>
          </a:gradFill>
          <a:ln w="9525" cap="flat" cmpd="sng">
            <a:prstDash val="solid"/>
            <a:miter/>
            <a:headEnd type="none" w="med" len="med"/>
            <a:tailEnd type="none" w="med" len="med"/>
          </a:ln>
          <a:scene3d>
            <a:camera prst="legacyPerspectiveFront">
              <a:rot lat="0" lon="1500000" rev="0"/>
            </a:camera>
            <a:lightRig rig="legacyFlat4" dir="b"/>
          </a:scene3d>
          <a:sp3d extrusionH="430200" prstMaterial="legacyMatte">
            <a:bevelT w="13500" h="13500" prst="angle"/>
            <a:bevelB w="13500" h="13500" prst="angle"/>
            <a:extrusionClr>
              <a:schemeClr val="hlink"/>
            </a:extrusionClr>
          </a:sp3d>
        </p:spPr>
        <p:txBody>
          <a:bodyPr rot="10800000" vert="eaVert" wrap="none" anchor="ctr">
            <a:flatTx/>
          </a:bodyPr>
          <a:lstStyle/>
          <a:p>
            <a:pPr eaLnBrk="1" hangingPunct="1"/>
            <a:endParaRPr lang="zh-CN" altLang="en-US" dirty="0">
              <a:latin typeface="Arial" panose="020B0604020202020204" pitchFamily="34" charset="0"/>
            </a:endParaRPr>
          </a:p>
        </p:txBody>
      </p:sp>
      <p:sp>
        <p:nvSpPr>
          <p:cNvPr id="7178" name="Text Box 15"/>
          <p:cNvSpPr txBox="1"/>
          <p:nvPr/>
        </p:nvSpPr>
        <p:spPr>
          <a:xfrm>
            <a:off x="2057400" y="3860800"/>
            <a:ext cx="354013" cy="457200"/>
          </a:xfrm>
          <a:prstGeom prst="rect">
            <a:avLst/>
          </a:prstGeom>
          <a:noFill/>
          <a:ln w="9525">
            <a:noFill/>
          </a:ln>
        </p:spPr>
        <p:txBody>
          <a:bodyPr wrap="none">
            <a:spAutoFit/>
          </a:bodyPr>
          <a:lstStyle/>
          <a:p>
            <a:pPr algn="ctr"/>
            <a:r>
              <a:rPr lang="en-US" altLang="zh-CN" sz="2400" b="1" dirty="0">
                <a:solidFill>
                  <a:srgbClr val="FFFFFF"/>
                </a:solidFill>
                <a:latin typeface="Arial" panose="020B0604020202020204" pitchFamily="34" charset="0"/>
                <a:cs typeface="Arial" panose="020B0604020202020204" pitchFamily="34" charset="0"/>
              </a:rPr>
              <a:t>3</a:t>
            </a:r>
            <a:endParaRPr lang="en-US" altLang="zh-CN" sz="2400" b="1" dirty="0">
              <a:solidFill>
                <a:srgbClr val="FFFFFF"/>
              </a:solidFill>
              <a:latin typeface="Arial" panose="020B0604020202020204" pitchFamily="34" charset="0"/>
              <a:ea typeface="Arial" panose="020B0604020202020204" pitchFamily="34" charset="0"/>
            </a:endParaRPr>
          </a:p>
        </p:txBody>
      </p:sp>
      <p:sp>
        <p:nvSpPr>
          <p:cNvPr id="7179" name="Text Box 22"/>
          <p:cNvSpPr txBox="1"/>
          <p:nvPr/>
        </p:nvSpPr>
        <p:spPr>
          <a:xfrm>
            <a:off x="2693988" y="2105025"/>
            <a:ext cx="4176712" cy="584775"/>
          </a:xfrm>
          <a:prstGeom prst="rect">
            <a:avLst/>
          </a:prstGeom>
          <a:noFill/>
          <a:ln w="9525">
            <a:noFill/>
          </a:ln>
        </p:spPr>
        <p:txBody>
          <a:bodyPr>
            <a:spAutoFit/>
          </a:bodyPr>
          <a:lstStyle/>
          <a:p>
            <a:pPr eaLnBrk="1" hangingPunct="1">
              <a:spcBef>
                <a:spcPct val="50000"/>
              </a:spcBef>
            </a:pPr>
            <a:r>
              <a:rPr lang="zh-CN" altLang="en-US" sz="3200" b="1" dirty="0">
                <a:solidFill>
                  <a:srgbClr val="DCCCC2"/>
                </a:solidFill>
                <a:latin typeface="Arial" panose="020B0604020202020204" pitchFamily="34" charset="0"/>
              </a:rPr>
              <a:t>团队成员</a:t>
            </a:r>
          </a:p>
        </p:txBody>
      </p:sp>
      <p:sp>
        <p:nvSpPr>
          <p:cNvPr id="7180" name="Rectangle 23"/>
          <p:cNvSpPr/>
          <p:nvPr/>
        </p:nvSpPr>
        <p:spPr>
          <a:xfrm>
            <a:off x="3491880" y="516732"/>
            <a:ext cx="2448446" cy="981075"/>
          </a:xfrm>
          <a:prstGeom prst="rect">
            <a:avLst/>
          </a:prstGeom>
          <a:noFill/>
          <a:ln w="9525">
            <a:noFill/>
          </a:ln>
        </p:spPr>
        <p:txBody>
          <a:bodyPr lIns="0" rIns="0" bIns="0" anchor="b"/>
          <a:lstStyle/>
          <a:p>
            <a:r>
              <a:rPr lang="zh-CN" altLang="en-US" sz="4000" b="1" dirty="0">
                <a:solidFill>
                  <a:srgbClr val="CC0000"/>
                </a:solidFill>
                <a:latin typeface="Calibri" panose="020F0502020204030204" pitchFamily="34" charset="0"/>
                <a:ea typeface="华文中宋" panose="02010600040101010101" pitchFamily="2" charset="-122"/>
              </a:rPr>
              <a:t> 报告内容</a:t>
            </a:r>
          </a:p>
        </p:txBody>
      </p:sp>
      <p:sp>
        <p:nvSpPr>
          <p:cNvPr id="7181" name="Text Box 24"/>
          <p:cNvSpPr txBox="1"/>
          <p:nvPr/>
        </p:nvSpPr>
        <p:spPr>
          <a:xfrm>
            <a:off x="2765425" y="2968625"/>
            <a:ext cx="5062220" cy="583565"/>
          </a:xfrm>
          <a:prstGeom prst="rect">
            <a:avLst/>
          </a:prstGeom>
          <a:noFill/>
          <a:ln w="9525">
            <a:noFill/>
          </a:ln>
        </p:spPr>
        <p:txBody>
          <a:bodyPr wrap="square">
            <a:spAutoFit/>
          </a:bodyPr>
          <a:lstStyle/>
          <a:p>
            <a:pPr eaLnBrk="1" hangingPunct="1">
              <a:spcBef>
                <a:spcPct val="50000"/>
              </a:spcBef>
            </a:pPr>
            <a:r>
              <a:rPr lang="zh-CN" altLang="en-US" sz="3200" b="1" dirty="0">
                <a:solidFill>
                  <a:srgbClr val="DCCCC2"/>
                </a:solidFill>
                <a:latin typeface="Arial" panose="020B0604020202020204" pitchFamily="34" charset="0"/>
              </a:rPr>
              <a:t>研究方向</a:t>
            </a:r>
          </a:p>
        </p:txBody>
      </p:sp>
      <p:sp>
        <p:nvSpPr>
          <p:cNvPr id="7182" name="Text Box 25"/>
          <p:cNvSpPr txBox="1"/>
          <p:nvPr/>
        </p:nvSpPr>
        <p:spPr>
          <a:xfrm>
            <a:off x="2765425" y="3832225"/>
            <a:ext cx="4857750" cy="583565"/>
          </a:xfrm>
          <a:prstGeom prst="rect">
            <a:avLst/>
          </a:prstGeom>
          <a:noFill/>
          <a:ln w="9525">
            <a:noFill/>
          </a:ln>
        </p:spPr>
        <p:txBody>
          <a:bodyPr wrap="square">
            <a:spAutoFit/>
          </a:bodyPr>
          <a:lstStyle/>
          <a:p>
            <a:pPr eaLnBrk="1" hangingPunct="1">
              <a:spcBef>
                <a:spcPct val="50000"/>
              </a:spcBef>
            </a:pPr>
            <a:r>
              <a:rPr lang="zh-CN" altLang="en-US" sz="3200" b="1" dirty="0">
                <a:solidFill>
                  <a:srgbClr val="0000FF"/>
                </a:solidFill>
              </a:rPr>
              <a:t>代表</a:t>
            </a:r>
            <a:r>
              <a:rPr lang="zh-CN" altLang="en-US" sz="3200" b="1" dirty="0">
                <a:solidFill>
                  <a:srgbClr val="0000FF"/>
                </a:solidFill>
                <a:latin typeface="Arial" panose="020B0604020202020204" pitchFamily="34" charset="0"/>
              </a:rPr>
              <a:t>成果</a:t>
            </a:r>
          </a:p>
        </p:txBody>
      </p:sp>
      <p:sp>
        <p:nvSpPr>
          <p:cNvPr id="7183" name="Rectangle 14"/>
          <p:cNvSpPr/>
          <p:nvPr/>
        </p:nvSpPr>
        <p:spPr>
          <a:xfrm rot="3419336">
            <a:off x="1944688" y="4664075"/>
            <a:ext cx="479425" cy="520700"/>
          </a:xfrm>
          <a:prstGeom prst="rect">
            <a:avLst/>
          </a:prstGeom>
          <a:gradFill rotWithShape="1">
            <a:gsLst>
              <a:gs pos="0">
                <a:schemeClr val="hlink"/>
              </a:gs>
              <a:gs pos="100000">
                <a:srgbClr val="004747"/>
              </a:gs>
            </a:gsLst>
            <a:lin ang="5400000" scaled="1"/>
            <a:tileRect/>
          </a:gradFill>
          <a:ln w="9525" cap="flat" cmpd="sng">
            <a:prstDash val="solid"/>
            <a:miter/>
            <a:headEnd type="none" w="med" len="med"/>
            <a:tailEnd type="none" w="med" len="med"/>
          </a:ln>
          <a:scene3d>
            <a:camera prst="legacyPerspectiveFront">
              <a:rot lat="0" lon="1500000" rev="0"/>
            </a:camera>
            <a:lightRig rig="legacyFlat4" dir="b"/>
          </a:scene3d>
          <a:sp3d extrusionH="430200" prstMaterial="legacyMatte">
            <a:bevelT w="13500" h="13500" prst="angle"/>
            <a:bevelB w="13500" h="13500" prst="angle"/>
            <a:extrusionClr>
              <a:schemeClr val="hlink"/>
            </a:extrusionClr>
          </a:sp3d>
        </p:spPr>
        <p:txBody>
          <a:bodyPr rot="10800000" vert="eaVert" wrap="none" anchor="ctr">
            <a:flatTx/>
          </a:bodyPr>
          <a:lstStyle/>
          <a:p>
            <a:pPr eaLnBrk="1" hangingPunct="1"/>
            <a:endParaRPr lang="zh-CN" altLang="en-US" dirty="0">
              <a:latin typeface="Arial" panose="020B0604020202020204" pitchFamily="34" charset="0"/>
            </a:endParaRPr>
          </a:p>
        </p:txBody>
      </p:sp>
      <p:sp>
        <p:nvSpPr>
          <p:cNvPr id="7184" name="Text Box 25"/>
          <p:cNvSpPr txBox="1"/>
          <p:nvPr/>
        </p:nvSpPr>
        <p:spPr>
          <a:xfrm>
            <a:off x="2781300" y="4635500"/>
            <a:ext cx="4176713" cy="583565"/>
          </a:xfrm>
          <a:prstGeom prst="rect">
            <a:avLst/>
          </a:prstGeom>
          <a:noFill/>
          <a:ln w="9525">
            <a:noFill/>
          </a:ln>
        </p:spPr>
        <p:txBody>
          <a:bodyPr>
            <a:spAutoFit/>
          </a:bodyPr>
          <a:lstStyle/>
          <a:p>
            <a:pPr eaLnBrk="1" hangingPunct="1">
              <a:spcBef>
                <a:spcPct val="50000"/>
              </a:spcBef>
            </a:pPr>
            <a:r>
              <a:rPr lang="zh-CN" altLang="en-US" sz="3200" b="1" dirty="0">
                <a:solidFill>
                  <a:srgbClr val="DCCCC2"/>
                </a:solidFill>
                <a:latin typeface="Arial" panose="020B0604020202020204" pitchFamily="34" charset="0"/>
              </a:rPr>
              <a:t>团队风采</a:t>
            </a:r>
          </a:p>
        </p:txBody>
      </p:sp>
      <p:sp>
        <p:nvSpPr>
          <p:cNvPr id="7185" name="Text Box 15"/>
          <p:cNvSpPr txBox="1"/>
          <p:nvPr/>
        </p:nvSpPr>
        <p:spPr>
          <a:xfrm>
            <a:off x="2058194" y="4652963"/>
            <a:ext cx="352425" cy="460375"/>
          </a:xfrm>
          <a:prstGeom prst="rect">
            <a:avLst/>
          </a:prstGeom>
          <a:noFill/>
          <a:ln w="9525">
            <a:noFill/>
          </a:ln>
        </p:spPr>
        <p:txBody>
          <a:bodyPr wrap="none">
            <a:spAutoFit/>
          </a:bodyPr>
          <a:lstStyle/>
          <a:p>
            <a:pPr algn="ctr"/>
            <a:r>
              <a:rPr lang="en-US" altLang="zh-CN" sz="2400" b="1" dirty="0">
                <a:solidFill>
                  <a:srgbClr val="FFFFFF"/>
                </a:solidFill>
                <a:latin typeface="Arial" panose="020B0604020202020204" pitchFamily="34" charset="0"/>
                <a:cs typeface="Arial" panose="020B0604020202020204" pitchFamily="34" charset="0"/>
              </a:rPr>
              <a:t>4</a:t>
            </a:r>
            <a:endParaRPr lang="en-US" altLang="zh-CN" sz="2400" b="1" dirty="0">
              <a:solidFill>
                <a:srgbClr val="FFFFFF"/>
              </a:solidFill>
              <a:latin typeface="Arial" panose="020B0604020202020204" pitchFamily="34" charset="0"/>
              <a:ea typeface="Arial" panose="020B0604020202020204" pitchFamily="34" charset="0"/>
            </a:endParaRPr>
          </a:p>
        </p:txBody>
      </p:sp>
      <p:sp>
        <p:nvSpPr>
          <p:cNvPr id="7186" name="Line 13"/>
          <p:cNvSpPr/>
          <p:nvPr/>
        </p:nvSpPr>
        <p:spPr>
          <a:xfrm>
            <a:off x="2201863" y="5253038"/>
            <a:ext cx="4799012" cy="1587"/>
          </a:xfrm>
          <a:prstGeom prst="line">
            <a:avLst/>
          </a:prstGeom>
          <a:ln w="25400" cap="flat" cmpd="sng">
            <a:solidFill>
              <a:schemeClr val="tx1"/>
            </a:solidFill>
            <a:prstDash val="sysDot"/>
            <a:headEnd type="none" w="med" len="med"/>
            <a:tailEnd type="oval" w="med" len="med"/>
          </a:ln>
        </p:spPr>
      </p:sp>
      <p:pic>
        <p:nvPicPr>
          <p:cNvPr id="3" name="图片 2">
            <a:extLst>
              <a:ext uri="{FF2B5EF4-FFF2-40B4-BE49-F238E27FC236}">
                <a16:creationId xmlns:a16="http://schemas.microsoft.com/office/drawing/2014/main" id="{0034A6A0-B580-44EB-8AA3-22C426F04D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172" y="3812467"/>
            <a:ext cx="870816" cy="696653"/>
          </a:xfrm>
          <a:prstGeom prst="rect">
            <a:avLst/>
          </a:prstGeom>
        </p:spPr>
      </p:pic>
    </p:spTree>
    <p:extLst>
      <p:ext uri="{BB962C8B-B14F-4D97-AF65-F5344CB8AC3E}">
        <p14:creationId xmlns:p14="http://schemas.microsoft.com/office/powerpoint/2010/main" val="3556623569"/>
      </p:ext>
    </p:extLst>
  </p:cSld>
  <p:clrMapOvr>
    <a:masterClrMapping/>
  </p:clrMapOvr>
  <p:transition advTm="2166"/>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p:cNvSpPr>
          <p:nvPr>
            <p:ph type="title"/>
          </p:nvPr>
        </p:nvSpPr>
        <p:spPr>
          <a:xfrm>
            <a:off x="542925" y="0"/>
            <a:ext cx="6329363" cy="836613"/>
          </a:xfrm>
        </p:spPr>
        <p:txBody>
          <a:bodyPr vert="horz" wrap="square" lIns="0" tIns="45720" rIns="0" bIns="0" anchor="b"/>
          <a:lstStyle/>
          <a:p>
            <a:r>
              <a:rPr lang="zh-CN" altLang="en-US" sz="4200" b="0" dirty="0">
                <a:solidFill>
                  <a:srgbClr val="CC0000"/>
                </a:solidFill>
              </a:rPr>
              <a:t>三</a:t>
            </a:r>
            <a:r>
              <a:rPr lang="zh-CN" altLang="en-US" sz="4200" b="0" kern="1200" dirty="0">
                <a:solidFill>
                  <a:srgbClr val="CC0000"/>
                </a:solidFill>
                <a:latin typeface="+mj-lt"/>
                <a:ea typeface="+mj-ea"/>
                <a:cs typeface="+mj-cs"/>
              </a:rPr>
              <a:t>、代表成果</a:t>
            </a:r>
          </a:p>
        </p:txBody>
      </p:sp>
      <p:sp>
        <p:nvSpPr>
          <p:cNvPr id="7" name="矩形 6">
            <a:extLst>
              <a:ext uri="{FF2B5EF4-FFF2-40B4-BE49-F238E27FC236}">
                <a16:creationId xmlns:a16="http://schemas.microsoft.com/office/drawing/2014/main" id="{96DB79C5-2C02-479D-AF90-538BF32FB9EF}"/>
              </a:ext>
            </a:extLst>
          </p:cNvPr>
          <p:cNvSpPr/>
          <p:nvPr/>
        </p:nvSpPr>
        <p:spPr>
          <a:xfrm>
            <a:off x="3995936" y="321548"/>
            <a:ext cx="3921066" cy="461665"/>
          </a:xfrm>
          <a:prstGeom prst="rect">
            <a:avLst/>
          </a:prstGeom>
        </p:spPr>
        <p:txBody>
          <a:bodyPr wrap="square">
            <a:spAutoFit/>
          </a:bodyPr>
          <a:lstStyle/>
          <a:p>
            <a:pPr fontAlgn="auto">
              <a:spcBef>
                <a:spcPts val="450"/>
              </a:spcBef>
              <a:spcAft>
                <a:spcPts val="0"/>
              </a:spcAft>
              <a:buClr>
                <a:srgbClr val="BE029A"/>
              </a:buClr>
              <a:buSzPct val="95000"/>
              <a:defRPr/>
            </a:pPr>
            <a:r>
              <a:rPr lang="zh-CN" altLang="en-US" sz="2400" b="1" dirty="0">
                <a:solidFill>
                  <a:srgbClr val="0000CC"/>
                </a:solidFill>
                <a:latin typeface="华文楷体" panose="02010600040101010101" pitchFamily="2" charset="-122"/>
                <a:ea typeface="华文楷体" panose="02010600040101010101" pitchFamily="2" charset="-122"/>
              </a:rPr>
              <a:t>期刊论文</a:t>
            </a:r>
            <a:endParaRPr lang="en-US" altLang="zh-CN" sz="2400" dirty="0">
              <a:latin typeface="华文楷体" panose="02010600040101010101" pitchFamily="2" charset="-122"/>
              <a:ea typeface="华文楷体" panose="02010600040101010101" pitchFamily="2" charset="-122"/>
            </a:endParaRPr>
          </a:p>
        </p:txBody>
      </p:sp>
      <p:sp>
        <p:nvSpPr>
          <p:cNvPr id="10" name="文本框 9">
            <a:extLst>
              <a:ext uri="{FF2B5EF4-FFF2-40B4-BE49-F238E27FC236}">
                <a16:creationId xmlns:a16="http://schemas.microsoft.com/office/drawing/2014/main" id="{24A21DF4-D3B8-4C33-B2F3-66F2170F5E25}"/>
              </a:ext>
            </a:extLst>
          </p:cNvPr>
          <p:cNvSpPr txBox="1"/>
          <p:nvPr/>
        </p:nvSpPr>
        <p:spPr>
          <a:xfrm>
            <a:off x="107504" y="908720"/>
            <a:ext cx="8928992" cy="5878532"/>
          </a:xfrm>
          <a:prstGeom prst="rect">
            <a:avLst/>
          </a:prstGeom>
          <a:noFill/>
        </p:spPr>
        <p:txBody>
          <a:bodyPr wrap="square">
            <a:spAutoFit/>
          </a:bodyPr>
          <a:lstStyle/>
          <a:p>
            <a:pPr marL="357505" indent="-357505" fontAlgn="auto">
              <a:spcBef>
                <a:spcPts val="600"/>
              </a:spcBef>
              <a:spcAft>
                <a:spcPts val="0"/>
              </a:spcAft>
              <a:buClr>
                <a:srgbClr val="BE029A"/>
              </a:buClr>
              <a:buSzPct val="95000"/>
              <a:defRPr/>
            </a:pPr>
            <a:r>
              <a:rPr lang="en-US" altLang="zh-CN" sz="1200" dirty="0">
                <a:latin typeface="Times New Roman" panose="02020603050405020304" pitchFamily="18" charset="0"/>
                <a:cs typeface="Times New Roman" panose="02020603050405020304" pitchFamily="18" charset="0"/>
              </a:rPr>
              <a:t>[1] </a:t>
            </a:r>
            <a:r>
              <a:rPr lang="en-US" altLang="zh-CN" sz="1200" dirty="0" smtClean="0">
                <a:latin typeface="Times New Roman" panose="02020603050405020304" pitchFamily="18" charset="0"/>
                <a:cs typeface="Times New Roman" panose="02020603050405020304" pitchFamily="18" charset="0"/>
              </a:rPr>
              <a:t>   </a:t>
            </a:r>
            <a:r>
              <a:rPr lang="en-US" altLang="zh-CN" sz="1200" dirty="0" err="1" smtClean="0">
                <a:latin typeface="Times New Roman" panose="02020603050405020304" pitchFamily="18" charset="0"/>
                <a:cs typeface="Times New Roman" panose="02020603050405020304" pitchFamily="18" charset="0"/>
              </a:rPr>
              <a:t>Zhenxiao</a:t>
            </a:r>
            <a:r>
              <a:rPr lang="en-US" altLang="zh-CN" sz="1200" dirty="0" smtClean="0">
                <a:latin typeface="Times New Roman" panose="02020603050405020304" pitchFamily="18" charset="0"/>
                <a:cs typeface="Times New Roman" panose="02020603050405020304" pitchFamily="18" charset="0"/>
              </a:rPr>
              <a:t> </a:t>
            </a:r>
            <a:r>
              <a:rPr lang="en-US" altLang="zh-CN" sz="1200" dirty="0">
                <a:latin typeface="Times New Roman" panose="02020603050405020304" pitchFamily="18" charset="0"/>
                <a:cs typeface="Times New Roman" panose="02020603050405020304" pitchFamily="18" charset="0"/>
              </a:rPr>
              <a:t>Yu, </a:t>
            </a:r>
            <a:r>
              <a:rPr lang="en-US" altLang="zh-CN" sz="1200" b="1" dirty="0" err="1">
                <a:latin typeface="Times New Roman" panose="02020603050405020304" pitchFamily="18" charset="0"/>
                <a:cs typeface="Times New Roman" panose="02020603050405020304" pitchFamily="18" charset="0"/>
              </a:rPr>
              <a:t>Juanjuan</a:t>
            </a:r>
            <a:r>
              <a:rPr lang="en-US" altLang="zh-CN" sz="1200" b="1" dirty="0">
                <a:latin typeface="Times New Roman" panose="02020603050405020304" pitchFamily="18" charset="0"/>
                <a:cs typeface="Times New Roman" panose="02020603050405020304" pitchFamily="18" charset="0"/>
              </a:rPr>
              <a:t> Wang</a:t>
            </a:r>
            <a:r>
              <a:rPr lang="en-US" altLang="zh-CN" sz="1200" dirty="0">
                <a:latin typeface="Times New Roman" panose="02020603050405020304" pitchFamily="18" charset="0"/>
                <a:cs typeface="Times New Roman" panose="02020603050405020304" pitchFamily="18" charset="0"/>
              </a:rPr>
              <a:t>, Chuang Fu, et al. An improved HVDC Synchronous Firing Control Method Based on Order Switching and Phase Compensation[J]. IEEE Trans. on Power Delivery, </a:t>
            </a:r>
            <a:r>
              <a:rPr lang="en-US" altLang="zh-CN" sz="1200" dirty="0" smtClean="0">
                <a:latin typeface="Times New Roman" panose="02020603050405020304" pitchFamily="18" charset="0"/>
                <a:cs typeface="Times New Roman" panose="02020603050405020304" pitchFamily="18" charset="0"/>
              </a:rPr>
              <a:t>2023, 38(2): 966-978.</a:t>
            </a:r>
          </a:p>
          <a:p>
            <a:pPr marL="357505" indent="-357505" fontAlgn="auto">
              <a:spcBef>
                <a:spcPts val="600"/>
              </a:spcBef>
              <a:spcAft>
                <a:spcPts val="0"/>
              </a:spcAft>
              <a:buClr>
                <a:srgbClr val="BE029A"/>
              </a:buClr>
              <a:buSzPct val="95000"/>
              <a:defRPr/>
            </a:pPr>
            <a:r>
              <a:rPr lang="en-US" altLang="zh-CN" sz="1200" dirty="0" smtClean="0">
                <a:latin typeface="Times New Roman" panose="02020603050405020304" pitchFamily="18" charset="0"/>
                <a:cs typeface="Times New Roman" panose="02020603050405020304" pitchFamily="18" charset="0"/>
              </a:rPr>
              <a:t>[2]    </a:t>
            </a:r>
            <a:r>
              <a:rPr lang="en-US" altLang="zh-CN" sz="1200" b="1" dirty="0" err="1" smtClean="0">
                <a:latin typeface="Times New Roman" panose="02020603050405020304" pitchFamily="18" charset="0"/>
                <a:cs typeface="Times New Roman" panose="02020603050405020304" pitchFamily="18" charset="0"/>
              </a:rPr>
              <a:t>Juanjuan</a:t>
            </a:r>
            <a:r>
              <a:rPr lang="en-US" altLang="zh-CN" sz="1200" b="1" dirty="0" smtClean="0">
                <a:latin typeface="Times New Roman" panose="02020603050405020304" pitchFamily="18" charset="0"/>
                <a:cs typeface="Times New Roman" panose="02020603050405020304" pitchFamily="18" charset="0"/>
              </a:rPr>
              <a:t> </a:t>
            </a:r>
            <a:r>
              <a:rPr lang="en-US" altLang="zh-CN" sz="1200" b="1" dirty="0">
                <a:latin typeface="Times New Roman" panose="02020603050405020304" pitchFamily="18" charset="0"/>
                <a:cs typeface="Times New Roman" panose="02020603050405020304" pitchFamily="18" charset="0"/>
              </a:rPr>
              <a:t>Wang</a:t>
            </a:r>
            <a:r>
              <a:rPr lang="en-US" altLang="zh-CN" sz="1200" dirty="0">
                <a:latin typeface="Times New Roman" panose="02020603050405020304" pitchFamily="18" charset="0"/>
                <a:cs typeface="Times New Roman" panose="02020603050405020304" pitchFamily="18" charset="0"/>
              </a:rPr>
              <a:t>, </a:t>
            </a:r>
            <a:r>
              <a:rPr lang="en-US" altLang="zh-CN" sz="1200" dirty="0" err="1">
                <a:latin typeface="Times New Roman" panose="02020603050405020304" pitchFamily="18" charset="0"/>
                <a:cs typeface="Times New Roman" panose="02020603050405020304" pitchFamily="18" charset="0"/>
              </a:rPr>
              <a:t>Yingming</a:t>
            </a:r>
            <a:r>
              <a:rPr lang="en-US" altLang="zh-CN" sz="1200" dirty="0">
                <a:latin typeface="Times New Roman" panose="02020603050405020304" pitchFamily="18" charset="0"/>
                <a:cs typeface="Times New Roman" panose="02020603050405020304" pitchFamily="18" charset="0"/>
              </a:rPr>
              <a:t> Gong, Chuang Fu, </a:t>
            </a:r>
            <a:r>
              <a:rPr lang="en-US" altLang="zh-CN" sz="1200" dirty="0" err="1">
                <a:latin typeface="Times New Roman" panose="02020603050405020304" pitchFamily="18" charset="0"/>
                <a:cs typeface="Times New Roman" panose="02020603050405020304" pitchFamily="18" charset="0"/>
              </a:rPr>
              <a:t>Zhaoxin</a:t>
            </a:r>
            <a:r>
              <a:rPr lang="en-US" altLang="zh-CN" sz="1200" dirty="0">
                <a:latin typeface="Times New Roman" panose="02020603050405020304" pitchFamily="18" charset="0"/>
                <a:cs typeface="Times New Roman" panose="02020603050405020304" pitchFamily="18" charset="0"/>
              </a:rPr>
              <a:t> Wen, </a:t>
            </a:r>
            <a:r>
              <a:rPr lang="en-US" altLang="zh-CN" sz="1200" dirty="0" err="1">
                <a:latin typeface="Times New Roman" panose="02020603050405020304" pitchFamily="18" charset="0"/>
                <a:cs typeface="Times New Roman" panose="02020603050405020304" pitchFamily="18" charset="0"/>
              </a:rPr>
              <a:t>Qiumei</a:t>
            </a:r>
            <a:r>
              <a:rPr lang="en-US" altLang="zh-CN" sz="1200" dirty="0">
                <a:latin typeface="Times New Roman" panose="02020603050405020304" pitchFamily="18" charset="0"/>
                <a:cs typeface="Times New Roman" panose="02020603050405020304" pitchFamily="18" charset="0"/>
              </a:rPr>
              <a:t> Wu. A novel phase-locked loop for mitigating the subsequent commutation failures of LCC-HVDC systems[J]. IEEE Transactions on power delivery, 2021, 36(3): 1756-1767. </a:t>
            </a:r>
            <a:endParaRPr lang="zh-CN" altLang="zh-CN" sz="1200" dirty="0">
              <a:latin typeface="Times New Roman" panose="02020603050405020304" pitchFamily="18" charset="0"/>
              <a:cs typeface="Times New Roman" panose="02020603050405020304" pitchFamily="18" charset="0"/>
            </a:endParaRPr>
          </a:p>
          <a:p>
            <a:pPr marL="357505" indent="-357505" fontAlgn="auto">
              <a:spcBef>
                <a:spcPts val="600"/>
              </a:spcBef>
              <a:spcAft>
                <a:spcPts val="0"/>
              </a:spcAft>
              <a:buClr>
                <a:srgbClr val="BE029A"/>
              </a:buClr>
              <a:buSzPct val="95000"/>
              <a:defRPr/>
            </a:pPr>
            <a:r>
              <a:rPr lang="en-US" altLang="zh-CN" sz="1200" dirty="0" smtClean="0">
                <a:latin typeface="Times New Roman" panose="02020603050405020304" pitchFamily="18" charset="0"/>
                <a:cs typeface="Times New Roman" panose="02020603050405020304" pitchFamily="18" charset="0"/>
              </a:rPr>
              <a:t>[3]</a:t>
            </a:r>
            <a:r>
              <a:rPr lang="en-US" altLang="zh-CN" sz="1200" dirty="0">
                <a:latin typeface="Times New Roman" panose="02020603050405020304" pitchFamily="18" charset="0"/>
                <a:cs typeface="Times New Roman" panose="02020603050405020304" pitchFamily="18" charset="0"/>
              </a:rPr>
              <a:t> </a:t>
            </a:r>
            <a:r>
              <a:rPr lang="en-US" altLang="zh-CN" sz="1200" dirty="0" smtClean="0">
                <a:latin typeface="Times New Roman" panose="02020603050405020304" pitchFamily="18" charset="0"/>
                <a:cs typeface="Times New Roman" panose="02020603050405020304" pitchFamily="18" charset="0"/>
              </a:rPr>
              <a:t>   </a:t>
            </a:r>
            <a:r>
              <a:rPr lang="en-US" altLang="zh-CN" sz="1200" b="1" dirty="0" err="1" smtClean="0">
                <a:latin typeface="Times New Roman" panose="02020603050405020304" pitchFamily="18" charset="0"/>
                <a:cs typeface="Times New Roman" panose="02020603050405020304" pitchFamily="18" charset="0"/>
              </a:rPr>
              <a:t>Juanjuan</a:t>
            </a:r>
            <a:r>
              <a:rPr lang="en-US" altLang="zh-CN" sz="1200" b="1" dirty="0" smtClean="0">
                <a:latin typeface="Times New Roman" panose="02020603050405020304" pitchFamily="18" charset="0"/>
                <a:cs typeface="Times New Roman" panose="02020603050405020304" pitchFamily="18" charset="0"/>
              </a:rPr>
              <a:t> </a:t>
            </a:r>
            <a:r>
              <a:rPr lang="en-US" altLang="zh-CN" sz="1200" b="1" dirty="0">
                <a:latin typeface="Times New Roman" panose="02020603050405020304" pitchFamily="18" charset="0"/>
                <a:cs typeface="Times New Roman" panose="02020603050405020304" pitchFamily="18" charset="0"/>
              </a:rPr>
              <a:t>Wang</a:t>
            </a:r>
            <a:r>
              <a:rPr lang="en-US" altLang="zh-CN" sz="1200" dirty="0">
                <a:latin typeface="Times New Roman" panose="02020603050405020304" pitchFamily="18" charset="0"/>
                <a:cs typeface="Times New Roman" panose="02020603050405020304" pitchFamily="18" charset="0"/>
              </a:rPr>
              <a:t>, </a:t>
            </a:r>
            <a:r>
              <a:rPr lang="en-US" altLang="zh-CN" sz="1200" dirty="0" err="1">
                <a:latin typeface="Times New Roman" panose="02020603050405020304" pitchFamily="18" charset="0"/>
                <a:cs typeface="Times New Roman" panose="02020603050405020304" pitchFamily="18" charset="0"/>
              </a:rPr>
              <a:t>Zhaoxin</a:t>
            </a:r>
            <a:r>
              <a:rPr lang="en-US" altLang="zh-CN" sz="1200" dirty="0">
                <a:latin typeface="Times New Roman" panose="02020603050405020304" pitchFamily="18" charset="0"/>
                <a:cs typeface="Times New Roman" panose="02020603050405020304" pitchFamily="18" charset="0"/>
              </a:rPr>
              <a:t> Wen, Chuang Fu,  </a:t>
            </a:r>
            <a:r>
              <a:rPr lang="en-US" altLang="zh-CN" sz="1200" dirty="0" err="1">
                <a:latin typeface="Times New Roman" panose="02020603050405020304" pitchFamily="18" charset="0"/>
                <a:cs typeface="Times New Roman" panose="02020603050405020304" pitchFamily="18" charset="0"/>
              </a:rPr>
              <a:t>Qiumei</a:t>
            </a:r>
            <a:r>
              <a:rPr lang="en-US" altLang="zh-CN" sz="1200" dirty="0">
                <a:latin typeface="Times New Roman" panose="02020603050405020304" pitchFamily="18" charset="0"/>
                <a:cs typeface="Times New Roman" panose="02020603050405020304" pitchFamily="18" charset="0"/>
              </a:rPr>
              <a:t> Wu, </a:t>
            </a:r>
            <a:r>
              <a:rPr lang="en-US" altLang="zh-CN" sz="1200" dirty="0" err="1">
                <a:latin typeface="Times New Roman" panose="02020603050405020304" pitchFamily="18" charset="0"/>
                <a:cs typeface="Times New Roman" panose="02020603050405020304" pitchFamily="18" charset="0"/>
              </a:rPr>
              <a:t>Yingming</a:t>
            </a:r>
            <a:r>
              <a:rPr lang="en-US" altLang="zh-CN" sz="1200" dirty="0">
                <a:latin typeface="Times New Roman" panose="02020603050405020304" pitchFamily="18" charset="0"/>
                <a:cs typeface="Times New Roman" panose="02020603050405020304" pitchFamily="18" charset="0"/>
              </a:rPr>
              <a:t> Gong, </a:t>
            </a:r>
            <a:r>
              <a:rPr lang="en-US" altLang="zh-CN" sz="1200" dirty="0" err="1">
                <a:latin typeface="Times New Roman" panose="02020603050405020304" pitchFamily="18" charset="0"/>
                <a:cs typeface="Times New Roman" panose="02020603050405020304" pitchFamily="18" charset="0"/>
              </a:rPr>
              <a:t>Shuyong</a:t>
            </a:r>
            <a:r>
              <a:rPr lang="en-US" altLang="zh-CN" sz="1200" dirty="0">
                <a:latin typeface="Times New Roman" panose="02020603050405020304" pitchFamily="18" charset="0"/>
                <a:cs typeface="Times New Roman" panose="02020603050405020304" pitchFamily="18" charset="0"/>
              </a:rPr>
              <a:t> Li, </a:t>
            </a:r>
            <a:r>
              <a:rPr lang="en-US" altLang="zh-CN" sz="1200" dirty="0" err="1">
                <a:latin typeface="Times New Roman" panose="02020603050405020304" pitchFamily="18" charset="0"/>
                <a:cs typeface="Times New Roman" panose="02020603050405020304" pitchFamily="18" charset="0"/>
              </a:rPr>
              <a:t>Baorong</a:t>
            </a:r>
            <a:r>
              <a:rPr lang="en-US" altLang="zh-CN" sz="1200" dirty="0">
                <a:latin typeface="Times New Roman" panose="02020603050405020304" pitchFamily="18" charset="0"/>
                <a:cs typeface="Times New Roman" panose="02020603050405020304" pitchFamily="18" charset="0"/>
              </a:rPr>
              <a:t> Zhou, </a:t>
            </a:r>
            <a:r>
              <a:rPr lang="en-US" altLang="zh-CN" sz="1200" dirty="0" err="1">
                <a:latin typeface="Times New Roman" panose="02020603050405020304" pitchFamily="18" charset="0"/>
                <a:cs typeface="Times New Roman" panose="02020603050405020304" pitchFamily="18" charset="0"/>
              </a:rPr>
              <a:t>Shukai</a:t>
            </a:r>
            <a:r>
              <a:rPr lang="en-US" altLang="zh-CN" sz="1200" dirty="0">
                <a:latin typeface="Times New Roman" panose="02020603050405020304" pitchFamily="18" charset="0"/>
                <a:cs typeface="Times New Roman" panose="02020603050405020304" pitchFamily="18" charset="0"/>
              </a:rPr>
              <a:t> Xu, Jian Yang, </a:t>
            </a:r>
            <a:r>
              <a:rPr lang="en-US" altLang="zh-CN" sz="1200" dirty="0" err="1">
                <a:latin typeface="Times New Roman" panose="02020603050405020304" pitchFamily="18" charset="0"/>
                <a:cs typeface="Times New Roman" panose="02020603050405020304" pitchFamily="18" charset="0"/>
              </a:rPr>
              <a:t>Xiaohua</a:t>
            </a:r>
            <a:r>
              <a:rPr lang="en-US" altLang="zh-CN" sz="1200" dirty="0">
                <a:latin typeface="Times New Roman" panose="02020603050405020304" pitchFamily="18" charset="0"/>
                <a:cs typeface="Times New Roman" panose="02020603050405020304" pitchFamily="18" charset="0"/>
              </a:rPr>
              <a:t> Li. Improved Predictive Calculation-Based Extinction Angle Control For HVDC[J]. International Journal of Electrical Power and Energy Systems. 2021, 128(2)</a:t>
            </a:r>
            <a:r>
              <a:rPr lang="zh-CN" altLang="zh-CN" sz="1200" dirty="0">
                <a:latin typeface="Times New Roman" panose="02020603050405020304" pitchFamily="18" charset="0"/>
                <a:cs typeface="Times New Roman" panose="02020603050405020304" pitchFamily="18" charset="0"/>
              </a:rPr>
              <a:t>：</a:t>
            </a:r>
            <a:r>
              <a:rPr lang="en-US" altLang="zh-CN" sz="1200" dirty="0">
                <a:latin typeface="Times New Roman" panose="02020603050405020304" pitchFamily="18" charset="0"/>
                <a:cs typeface="Times New Roman" panose="02020603050405020304" pitchFamily="18" charset="0"/>
              </a:rPr>
              <a:t>1-12</a:t>
            </a:r>
            <a:r>
              <a:rPr lang="en-US" altLang="zh-CN" sz="1200" dirty="0" smtClean="0">
                <a:latin typeface="Times New Roman" panose="02020603050405020304" pitchFamily="18" charset="0"/>
                <a:cs typeface="Times New Roman" panose="02020603050405020304" pitchFamily="18" charset="0"/>
              </a:rPr>
              <a:t>.</a:t>
            </a:r>
          </a:p>
          <a:p>
            <a:pPr marL="357505" indent="-357505" fontAlgn="auto">
              <a:spcBef>
                <a:spcPts val="600"/>
              </a:spcBef>
              <a:spcAft>
                <a:spcPts val="0"/>
              </a:spcAft>
              <a:buClr>
                <a:srgbClr val="BE029A"/>
              </a:buClr>
              <a:buSzPct val="95000"/>
              <a:defRPr/>
            </a:pPr>
            <a:r>
              <a:rPr lang="en-US" altLang="zh-CN" sz="1200" dirty="0" smtClean="0">
                <a:latin typeface="Times New Roman" panose="02020603050405020304" pitchFamily="18" charset="0"/>
                <a:cs typeface="Times New Roman" panose="02020603050405020304" pitchFamily="18" charset="0"/>
              </a:rPr>
              <a:t>[4]    </a:t>
            </a:r>
            <a:r>
              <a:rPr lang="en-US" altLang="zh-CN" sz="1200" b="1" dirty="0" err="1">
                <a:latin typeface="Times New Roman" panose="02020603050405020304" pitchFamily="18" charset="0"/>
                <a:cs typeface="Times New Roman" panose="02020603050405020304" pitchFamily="18" charset="0"/>
              </a:rPr>
              <a:t>Juanjuan</a:t>
            </a:r>
            <a:r>
              <a:rPr lang="en-US" altLang="zh-CN" sz="1200" b="1" dirty="0">
                <a:latin typeface="Times New Roman" panose="02020603050405020304" pitchFamily="18" charset="0"/>
                <a:cs typeface="Times New Roman" panose="02020603050405020304" pitchFamily="18" charset="0"/>
              </a:rPr>
              <a:t> Wang</a:t>
            </a:r>
            <a:r>
              <a:rPr lang="en-US" altLang="zh-CN" sz="1200" dirty="0">
                <a:latin typeface="Times New Roman" panose="02020603050405020304" pitchFamily="18" charset="0"/>
                <a:cs typeface="Times New Roman" panose="02020603050405020304" pitchFamily="18" charset="0"/>
              </a:rPr>
              <a:t>, </a:t>
            </a:r>
            <a:r>
              <a:rPr lang="en-US" altLang="zh-CN" sz="1200" dirty="0" err="1">
                <a:latin typeface="Times New Roman" panose="02020603050405020304" pitchFamily="18" charset="0"/>
                <a:cs typeface="Times New Roman" panose="02020603050405020304" pitchFamily="18" charset="0"/>
              </a:rPr>
              <a:t>Menghua</a:t>
            </a:r>
            <a:r>
              <a:rPr lang="en-US" altLang="zh-CN" sz="1200" dirty="0">
                <a:latin typeface="Times New Roman" panose="02020603050405020304" pitchFamily="18" charset="0"/>
                <a:cs typeface="Times New Roman" panose="02020603050405020304" pitchFamily="18" charset="0"/>
              </a:rPr>
              <a:t> Huang, Chuang Fu, </a:t>
            </a:r>
            <a:r>
              <a:rPr lang="en-US" altLang="zh-CN" sz="1200" dirty="0" err="1">
                <a:latin typeface="Times New Roman" panose="02020603050405020304" pitchFamily="18" charset="0"/>
                <a:cs typeface="Times New Roman" panose="02020603050405020304" pitchFamily="18" charset="0"/>
              </a:rPr>
              <a:t>Huan</a:t>
            </a:r>
            <a:r>
              <a:rPr lang="en-US" altLang="zh-CN" sz="1200" dirty="0">
                <a:latin typeface="Times New Roman" panose="02020603050405020304" pitchFamily="18" charset="0"/>
                <a:cs typeface="Times New Roman" panose="02020603050405020304" pitchFamily="18" charset="0"/>
              </a:rPr>
              <a:t> Li, </a:t>
            </a:r>
            <a:r>
              <a:rPr lang="en-US" altLang="zh-CN" sz="1200" dirty="0" err="1">
                <a:latin typeface="Times New Roman" panose="02020603050405020304" pitchFamily="18" charset="0"/>
                <a:cs typeface="Times New Roman" panose="02020603050405020304" pitchFamily="18" charset="0"/>
              </a:rPr>
              <a:t>Shukai</a:t>
            </a:r>
            <a:r>
              <a:rPr lang="en-US" altLang="zh-CN" sz="1200" dirty="0">
                <a:latin typeface="Times New Roman" panose="02020603050405020304" pitchFamily="18" charset="0"/>
                <a:cs typeface="Times New Roman" panose="02020603050405020304" pitchFamily="18" charset="0"/>
              </a:rPr>
              <a:t> Xu, </a:t>
            </a:r>
            <a:r>
              <a:rPr lang="en-US" altLang="zh-CN" sz="1200" dirty="0" err="1">
                <a:latin typeface="Times New Roman" panose="02020603050405020304" pitchFamily="18" charset="0"/>
                <a:cs typeface="Times New Roman" panose="02020603050405020304" pitchFamily="18" charset="0"/>
              </a:rPr>
              <a:t>Xiaohua</a:t>
            </a:r>
            <a:r>
              <a:rPr lang="en-US" altLang="zh-CN" sz="1200" dirty="0">
                <a:latin typeface="Times New Roman" panose="02020603050405020304" pitchFamily="18" charset="0"/>
                <a:cs typeface="Times New Roman" panose="02020603050405020304" pitchFamily="18" charset="0"/>
              </a:rPr>
              <a:t> Li. A New Recovery Strategy of HVDC System during AC Faults[J]. IEEE Transactions on power delivery, 2019, 34(2): 486-495.</a:t>
            </a:r>
            <a:endParaRPr lang="zh-CN" altLang="zh-CN" sz="1200" dirty="0">
              <a:latin typeface="Times New Roman" panose="02020603050405020304" pitchFamily="18" charset="0"/>
              <a:cs typeface="Times New Roman" panose="02020603050405020304" pitchFamily="18" charset="0"/>
            </a:endParaRPr>
          </a:p>
          <a:p>
            <a:pPr marL="357505" indent="-357505" algn="l" fontAlgn="auto">
              <a:lnSpc>
                <a:spcPct val="100000"/>
              </a:lnSpc>
              <a:spcBef>
                <a:spcPts val="600"/>
              </a:spcBef>
              <a:spcAft>
                <a:spcPts val="0"/>
              </a:spcAft>
              <a:buClr>
                <a:srgbClr val="BE029A"/>
              </a:buClr>
              <a:buSzPct val="95000"/>
              <a:buFontTx/>
              <a:defRPr/>
            </a:pPr>
            <a:r>
              <a:rPr lang="en-US" altLang="zh-CN" sz="1200" dirty="0" smtClean="0">
                <a:latin typeface="Times New Roman" panose="02020603050405020304" pitchFamily="18" charset="0"/>
                <a:cs typeface="Times New Roman" panose="02020603050405020304" pitchFamily="18" charset="0"/>
              </a:rPr>
              <a:t>[</a:t>
            </a:r>
            <a:r>
              <a:rPr lang="en-US" altLang="zh-CN" sz="1200" dirty="0">
                <a:latin typeface="Times New Roman" panose="02020603050405020304" pitchFamily="18" charset="0"/>
                <a:cs typeface="Times New Roman" panose="02020603050405020304" pitchFamily="18" charset="0"/>
              </a:rPr>
              <a:t>4] </a:t>
            </a:r>
            <a:r>
              <a:rPr lang="en-US" altLang="zh-CN" sz="1200" dirty="0" smtClean="0">
                <a:latin typeface="Times New Roman" panose="02020603050405020304" pitchFamily="18" charset="0"/>
                <a:cs typeface="Times New Roman" panose="02020603050405020304" pitchFamily="18" charset="0"/>
              </a:rPr>
              <a:t>   </a:t>
            </a:r>
            <a:r>
              <a:rPr lang="en-US" altLang="zh-CN" sz="1200" b="1" dirty="0" err="1" smtClean="0">
                <a:latin typeface="Times New Roman" panose="02020603050405020304" pitchFamily="18" charset="0"/>
                <a:cs typeface="Times New Roman" panose="02020603050405020304" pitchFamily="18" charset="0"/>
              </a:rPr>
              <a:t>Honglei</a:t>
            </a:r>
            <a:r>
              <a:rPr lang="en-US" altLang="zh-CN" sz="1200" b="1" dirty="0" smtClean="0">
                <a:latin typeface="Times New Roman" panose="02020603050405020304" pitchFamily="18" charset="0"/>
                <a:cs typeface="Times New Roman" panose="02020603050405020304" pitchFamily="18" charset="0"/>
              </a:rPr>
              <a:t> </a:t>
            </a:r>
            <a:r>
              <a:rPr lang="en-US" altLang="zh-CN" sz="1200" b="1" dirty="0">
                <a:latin typeface="Times New Roman" panose="02020603050405020304" pitchFamily="18" charset="0"/>
                <a:cs typeface="Times New Roman" panose="02020603050405020304" pitchFamily="18" charset="0"/>
              </a:rPr>
              <a:t>Deng</a:t>
            </a:r>
            <a:r>
              <a:rPr lang="en-US" altLang="zh-CN" sz="1200" dirty="0">
                <a:latin typeface="Times New Roman" panose="02020603050405020304" pitchFamily="18" charset="0"/>
                <a:cs typeface="Times New Roman" panose="02020603050405020304" pitchFamily="18" charset="0"/>
              </a:rPr>
              <a:t>,  </a:t>
            </a:r>
            <a:r>
              <a:rPr lang="en-US" altLang="zh-CN" sz="1200" dirty="0" err="1">
                <a:latin typeface="Times New Roman" panose="02020603050405020304" pitchFamily="18" charset="0"/>
                <a:cs typeface="Times New Roman" panose="02020603050405020304" pitchFamily="18" charset="0"/>
              </a:rPr>
              <a:t>Zhanfeng</a:t>
            </a:r>
            <a:r>
              <a:rPr lang="en-US" altLang="zh-CN" sz="1200" dirty="0">
                <a:latin typeface="Times New Roman" panose="02020603050405020304" pitchFamily="18" charset="0"/>
                <a:cs typeface="Times New Roman" panose="02020603050405020304" pitchFamily="18" charset="0"/>
              </a:rPr>
              <a:t> He, Li Chen. Ultrasonic Guided Wave-based Detection of Composite Insulator Debonding [J], IEEE TRANSACTIONS on DIELECTRICS and Electrical Insulation, 2017,24(1): 535-542. </a:t>
            </a:r>
          </a:p>
          <a:p>
            <a:pPr marL="357505" indent="-357505" algn="l" fontAlgn="auto">
              <a:lnSpc>
                <a:spcPct val="100000"/>
              </a:lnSpc>
              <a:spcBef>
                <a:spcPts val="600"/>
              </a:spcBef>
              <a:spcAft>
                <a:spcPts val="0"/>
              </a:spcAft>
              <a:buClr>
                <a:srgbClr val="BE029A"/>
              </a:buClr>
              <a:buSzPct val="95000"/>
              <a:buFontTx/>
              <a:defRPr/>
            </a:pPr>
            <a:r>
              <a:rPr lang="en-US" altLang="zh-CN" sz="1200" dirty="0">
                <a:latin typeface="Times New Roman" panose="02020603050405020304" pitchFamily="18" charset="0"/>
                <a:cs typeface="Times New Roman" panose="02020603050405020304" pitchFamily="18" charset="0"/>
              </a:rPr>
              <a:t>[5] </a:t>
            </a:r>
            <a:r>
              <a:rPr lang="en-US" altLang="zh-CN" sz="1200" dirty="0" smtClean="0">
                <a:latin typeface="Times New Roman" panose="02020603050405020304" pitchFamily="18" charset="0"/>
                <a:cs typeface="Times New Roman" panose="02020603050405020304" pitchFamily="18" charset="0"/>
              </a:rPr>
              <a:t>   Zhao </a:t>
            </a:r>
            <a:r>
              <a:rPr lang="en-US" altLang="zh-CN" sz="1200" dirty="0">
                <a:latin typeface="Times New Roman" panose="02020603050405020304" pitchFamily="18" charset="0"/>
                <a:cs typeface="Times New Roman" panose="02020603050405020304" pitchFamily="18" charset="0"/>
              </a:rPr>
              <a:t>Liu, </a:t>
            </a:r>
            <a:r>
              <a:rPr lang="en-US" altLang="zh-CN" sz="1200" b="1" dirty="0" err="1">
                <a:latin typeface="Times New Roman" panose="02020603050405020304" pitchFamily="18" charset="0"/>
                <a:cs typeface="Times New Roman" panose="02020603050405020304" pitchFamily="18" charset="0"/>
              </a:rPr>
              <a:t>Honglei</a:t>
            </a:r>
            <a:r>
              <a:rPr lang="en-US" altLang="zh-CN" sz="1200" b="1" dirty="0">
                <a:latin typeface="Times New Roman" panose="02020603050405020304" pitchFamily="18" charset="0"/>
                <a:cs typeface="Times New Roman" panose="02020603050405020304" pitchFamily="18" charset="0"/>
              </a:rPr>
              <a:t> Deng</a:t>
            </a:r>
            <a:r>
              <a:rPr lang="en-US" altLang="zh-CN" sz="1200" dirty="0">
                <a:latin typeface="Times New Roman" panose="02020603050405020304" pitchFamily="18" charset="0"/>
                <a:cs typeface="Times New Roman" panose="02020603050405020304" pitchFamily="18" charset="0"/>
              </a:rPr>
              <a:t>, </a:t>
            </a:r>
            <a:r>
              <a:rPr lang="en-US" altLang="zh-CN" sz="1200" dirty="0" err="1">
                <a:latin typeface="Times New Roman" panose="02020603050405020304" pitchFamily="18" charset="0"/>
                <a:cs typeface="Times New Roman" panose="02020603050405020304" pitchFamily="18" charset="0"/>
              </a:rPr>
              <a:t>Ruidong</a:t>
            </a:r>
            <a:r>
              <a:rPr lang="en-US" altLang="zh-CN" sz="1200" dirty="0">
                <a:latin typeface="Times New Roman" panose="02020603050405020304" pitchFamily="18" charset="0"/>
                <a:cs typeface="Times New Roman" panose="02020603050405020304" pitchFamily="18" charset="0"/>
              </a:rPr>
              <a:t> Peng, et al. An Equivalent Heat Transfer Model Instead of Wind Speed Measuring for Dynamic Thermal Rating of Transmission Lines. Energies 2020, 13(18), 4679.</a:t>
            </a:r>
          </a:p>
          <a:p>
            <a:pPr marL="357505" indent="-357505" fontAlgn="auto">
              <a:spcBef>
                <a:spcPts val="600"/>
              </a:spcBef>
              <a:spcAft>
                <a:spcPts val="0"/>
              </a:spcAft>
              <a:buClr>
                <a:srgbClr val="BE029A"/>
              </a:buClr>
              <a:buSzPct val="95000"/>
              <a:defRPr/>
            </a:pPr>
            <a:r>
              <a:rPr lang="en-US" altLang="zh-CN" sz="1200" dirty="0">
                <a:latin typeface="Times New Roman" panose="02020603050405020304" pitchFamily="18" charset="0"/>
                <a:cs typeface="Times New Roman" panose="02020603050405020304" pitchFamily="18" charset="0"/>
              </a:rPr>
              <a:t>[6</a:t>
            </a:r>
            <a:r>
              <a:rPr lang="en-US" altLang="zh-CN" sz="1200" b="1" dirty="0">
                <a:latin typeface="Times New Roman" panose="02020603050405020304" pitchFamily="18" charset="0"/>
                <a:cs typeface="Times New Roman" panose="02020603050405020304" pitchFamily="18" charset="0"/>
              </a:rPr>
              <a:t>]  </a:t>
            </a:r>
            <a:r>
              <a:rPr lang="en-US" altLang="zh-CN" sz="1200" b="1" dirty="0" smtClean="0">
                <a:latin typeface="Times New Roman" panose="02020603050405020304" pitchFamily="18" charset="0"/>
                <a:cs typeface="Times New Roman" panose="02020603050405020304" pitchFamily="18" charset="0"/>
              </a:rPr>
              <a:t>  </a:t>
            </a:r>
            <a:r>
              <a:rPr lang="en-US" altLang="zh-CN" sz="1200" b="1" dirty="0" err="1" smtClean="0">
                <a:effectLst/>
              </a:rPr>
              <a:t>Xuemei</a:t>
            </a:r>
            <a:r>
              <a:rPr lang="en-US" altLang="zh-CN" sz="1200" b="1" dirty="0" smtClean="0">
                <a:effectLst/>
              </a:rPr>
              <a:t> </a:t>
            </a:r>
            <a:r>
              <a:rPr lang="en-US" altLang="zh-CN" sz="1200" b="1" dirty="0">
                <a:effectLst/>
              </a:rPr>
              <a:t>Wang</a:t>
            </a:r>
            <a:r>
              <a:rPr lang="en-US" altLang="zh-CN" sz="1200" dirty="0">
                <a:effectLst/>
              </a:rPr>
              <a:t>, Bo Zhang, and </a:t>
            </a:r>
            <a:r>
              <a:rPr lang="en-US" altLang="zh-CN" sz="1200" dirty="0" err="1">
                <a:effectLst/>
              </a:rPr>
              <a:t>Dongyuan</a:t>
            </a:r>
            <a:r>
              <a:rPr lang="en-US" altLang="zh-CN" sz="1200" dirty="0">
                <a:effectLst/>
              </a:rPr>
              <a:t> Qi. </a:t>
            </a:r>
            <a:r>
              <a:rPr lang="en-US" altLang="zh-CN" sz="1200" dirty="0">
                <a:latin typeface="Times New Roman" panose="02020603050405020304" pitchFamily="18" charset="0"/>
                <a:cs typeface="Times New Roman" panose="02020603050405020304" pitchFamily="18" charset="0"/>
              </a:rPr>
              <a:t>The Quantitative Characterization of Symbolic Series of Boost Converter, IEEE Transactions on Power Electronics, 2011,26(8)</a:t>
            </a:r>
            <a:r>
              <a:rPr lang="zh-CN" altLang="en-US" sz="1200" dirty="0">
                <a:latin typeface="Times New Roman" panose="02020603050405020304" pitchFamily="18" charset="0"/>
                <a:cs typeface="Times New Roman" panose="02020603050405020304" pitchFamily="18" charset="0"/>
              </a:rPr>
              <a:t>：</a:t>
            </a:r>
            <a:r>
              <a:rPr lang="en-US" altLang="zh-CN" sz="1200" dirty="0">
                <a:latin typeface="Times New Roman" panose="02020603050405020304" pitchFamily="18" charset="0"/>
                <a:cs typeface="Times New Roman" panose="02020603050405020304" pitchFamily="18" charset="0"/>
              </a:rPr>
              <a:t>2101-2105.</a:t>
            </a:r>
          </a:p>
          <a:p>
            <a:pPr marL="357505" indent="-357505" fontAlgn="auto">
              <a:spcBef>
                <a:spcPts val="600"/>
              </a:spcBef>
              <a:spcAft>
                <a:spcPts val="0"/>
              </a:spcAft>
              <a:buClr>
                <a:srgbClr val="BE029A"/>
              </a:buClr>
              <a:buSzPct val="95000"/>
              <a:defRPr/>
            </a:pPr>
            <a:r>
              <a:rPr lang="en-US" altLang="zh-CN" sz="1200" dirty="0">
                <a:latin typeface="Times New Roman" panose="02020603050405020304" pitchFamily="18" charset="0"/>
                <a:cs typeface="Times New Roman" panose="02020603050405020304" pitchFamily="18" charset="0"/>
                <a:sym typeface="+mn-ea"/>
              </a:rPr>
              <a:t>[7] </a:t>
            </a:r>
            <a:r>
              <a:rPr lang="en-US" altLang="zh-CN" sz="1200" dirty="0" smtClean="0">
                <a:latin typeface="Times New Roman" panose="02020603050405020304" pitchFamily="18" charset="0"/>
                <a:cs typeface="Times New Roman" panose="02020603050405020304" pitchFamily="18" charset="0"/>
                <a:sym typeface="+mn-ea"/>
              </a:rPr>
              <a:t>  </a:t>
            </a:r>
            <a:r>
              <a:rPr lang="zh-CN" altLang="en-US" sz="1200" b="1" dirty="0" smtClean="0">
                <a:latin typeface="Times New Roman" panose="02020603050405020304" pitchFamily="18" charset="0"/>
                <a:cs typeface="Times New Roman" panose="02020603050405020304" pitchFamily="18" charset="0"/>
                <a:sym typeface="+mn-ea"/>
              </a:rPr>
              <a:t>汪娟娟</a:t>
            </a:r>
            <a:r>
              <a:rPr lang="en-US" altLang="zh-CN" sz="1200" dirty="0" smtClean="0">
                <a:latin typeface="Times New Roman" panose="02020603050405020304" pitchFamily="18" charset="0"/>
                <a:cs typeface="Times New Roman" panose="02020603050405020304" pitchFamily="18" charset="0"/>
                <a:sym typeface="+mn-ea"/>
              </a:rPr>
              <a:t>, </a:t>
            </a:r>
            <a:r>
              <a:rPr lang="zh-CN" altLang="en-US" sz="1200" dirty="0" smtClean="0">
                <a:latin typeface="Times New Roman" panose="02020603050405020304" pitchFamily="18" charset="0"/>
                <a:cs typeface="Times New Roman" panose="02020603050405020304" pitchFamily="18" charset="0"/>
                <a:sym typeface="+mn-ea"/>
              </a:rPr>
              <a:t>郑睿娜</a:t>
            </a:r>
            <a:r>
              <a:rPr lang="en-US" altLang="zh-CN" sz="1200" dirty="0" smtClean="0">
                <a:latin typeface="Times New Roman" panose="02020603050405020304" pitchFamily="18" charset="0"/>
                <a:cs typeface="Times New Roman" panose="02020603050405020304" pitchFamily="18" charset="0"/>
                <a:sym typeface="+mn-ea"/>
              </a:rPr>
              <a:t>, </a:t>
            </a:r>
            <a:r>
              <a:rPr lang="zh-CN" altLang="en-US" sz="1200" dirty="0" smtClean="0">
                <a:latin typeface="Times New Roman" panose="02020603050405020304" pitchFamily="18" charset="0"/>
                <a:cs typeface="Times New Roman" panose="02020603050405020304" pitchFamily="18" charset="0"/>
                <a:sym typeface="+mn-ea"/>
              </a:rPr>
              <a:t>等</a:t>
            </a:r>
            <a:r>
              <a:rPr lang="en-US" altLang="zh-CN" sz="1200" dirty="0" smtClean="0">
                <a:latin typeface="Times New Roman" panose="02020603050405020304" pitchFamily="18" charset="0"/>
                <a:cs typeface="Times New Roman" panose="02020603050405020304" pitchFamily="18" charset="0"/>
                <a:sym typeface="+mn-ea"/>
              </a:rPr>
              <a:t>. </a:t>
            </a:r>
            <a:r>
              <a:rPr lang="zh-CN" altLang="en-US" sz="1200" dirty="0" smtClean="0">
                <a:latin typeface="Times New Roman" panose="02020603050405020304" pitchFamily="18" charset="0"/>
                <a:cs typeface="Times New Roman" panose="02020603050405020304" pitchFamily="18" charset="0"/>
                <a:sym typeface="+mn-ea"/>
              </a:rPr>
              <a:t>基于逆变站动态无功控制的后续换相失败抑制方法</a:t>
            </a:r>
            <a:r>
              <a:rPr lang="en-US" altLang="zh-CN" sz="1200" dirty="0">
                <a:latin typeface="Times New Roman" panose="02020603050405020304" pitchFamily="18" charset="0"/>
                <a:cs typeface="Times New Roman" panose="02020603050405020304" pitchFamily="18" charset="0"/>
                <a:sym typeface="+mn-ea"/>
              </a:rPr>
              <a:t>[J].</a:t>
            </a:r>
            <a:r>
              <a:rPr lang="en-US" altLang="zh-CN" sz="1200" dirty="0" smtClean="0">
                <a:latin typeface="Times New Roman" panose="02020603050405020304" pitchFamily="18" charset="0"/>
                <a:cs typeface="Times New Roman" panose="02020603050405020304" pitchFamily="18" charset="0"/>
                <a:sym typeface="+mn-ea"/>
              </a:rPr>
              <a:t>电</a:t>
            </a:r>
            <a:r>
              <a:rPr lang="zh-CN" altLang="en-US" sz="1200" dirty="0" smtClean="0">
                <a:latin typeface="Times New Roman" panose="02020603050405020304" pitchFamily="18" charset="0"/>
                <a:cs typeface="Times New Roman" panose="02020603050405020304" pitchFamily="18" charset="0"/>
                <a:sym typeface="+mn-ea"/>
              </a:rPr>
              <a:t>工技术学报</a:t>
            </a:r>
            <a:r>
              <a:rPr lang="en-US" altLang="zh-CN" sz="1200" dirty="0" smtClean="0">
                <a:latin typeface="Times New Roman" panose="02020603050405020304" pitchFamily="18" charset="0"/>
                <a:cs typeface="Times New Roman" panose="02020603050405020304" pitchFamily="18" charset="0"/>
                <a:sym typeface="+mn-ea"/>
              </a:rPr>
              <a:t>, 2023-03-09, </a:t>
            </a:r>
            <a:r>
              <a:rPr lang="zh-CN" altLang="en-US" sz="1200" dirty="0" smtClean="0">
                <a:latin typeface="Times New Roman" panose="02020603050405020304" pitchFamily="18" charset="0"/>
                <a:cs typeface="Times New Roman" panose="02020603050405020304" pitchFamily="18" charset="0"/>
                <a:sym typeface="+mn-ea"/>
              </a:rPr>
              <a:t>网络首发</a:t>
            </a:r>
            <a:r>
              <a:rPr lang="en-US" altLang="zh-CN" sz="1200" dirty="0" smtClean="0">
                <a:latin typeface="Times New Roman" panose="02020603050405020304" pitchFamily="18" charset="0"/>
                <a:cs typeface="Times New Roman" panose="02020603050405020304" pitchFamily="18" charset="0"/>
                <a:sym typeface="+mn-ea"/>
              </a:rPr>
              <a:t>.</a:t>
            </a:r>
            <a:endParaRPr lang="en-US" altLang="zh-CN" sz="1200" dirty="0" smtClean="0">
              <a:latin typeface="Times New Roman" panose="02020603050405020304" pitchFamily="18" charset="0"/>
              <a:cs typeface="Times New Roman" panose="02020603050405020304" pitchFamily="18" charset="0"/>
            </a:endParaRPr>
          </a:p>
          <a:p>
            <a:pPr marL="357505" indent="-357505" fontAlgn="auto">
              <a:spcBef>
                <a:spcPts val="600"/>
              </a:spcBef>
              <a:spcAft>
                <a:spcPts val="0"/>
              </a:spcAft>
              <a:buClr>
                <a:srgbClr val="BE029A"/>
              </a:buClr>
              <a:buSzPct val="95000"/>
              <a:defRPr/>
            </a:pPr>
            <a:r>
              <a:rPr lang="en-US" altLang="zh-CN" sz="1200" dirty="0" smtClean="0">
                <a:latin typeface="Times New Roman" panose="02020603050405020304" pitchFamily="18" charset="0"/>
                <a:cs typeface="Times New Roman" panose="02020603050405020304" pitchFamily="18" charset="0"/>
                <a:sym typeface="+mn-ea"/>
              </a:rPr>
              <a:t>[8]   </a:t>
            </a:r>
            <a:r>
              <a:rPr lang="zh-CN" altLang="en-US" sz="1200" b="1" dirty="0" smtClean="0">
                <a:latin typeface="Times New Roman" panose="02020603050405020304" pitchFamily="18" charset="0"/>
                <a:cs typeface="Times New Roman" panose="02020603050405020304" pitchFamily="18" charset="0"/>
                <a:sym typeface="+mn-ea"/>
              </a:rPr>
              <a:t>汪娟娟</a:t>
            </a:r>
            <a:r>
              <a:rPr lang="en-US" altLang="zh-CN" sz="1200" dirty="0" smtClean="0">
                <a:latin typeface="Times New Roman" panose="02020603050405020304" pitchFamily="18" charset="0"/>
                <a:cs typeface="Times New Roman" panose="02020603050405020304" pitchFamily="18" charset="0"/>
                <a:sym typeface="+mn-ea"/>
              </a:rPr>
              <a:t>, </a:t>
            </a:r>
            <a:r>
              <a:rPr lang="zh-CN" altLang="en-US" sz="1200" dirty="0" smtClean="0">
                <a:latin typeface="Times New Roman" panose="02020603050405020304" pitchFamily="18" charset="0"/>
                <a:cs typeface="Times New Roman" panose="02020603050405020304" pitchFamily="18" charset="0"/>
                <a:sym typeface="+mn-ea"/>
              </a:rPr>
              <a:t>余震霄</a:t>
            </a:r>
            <a:r>
              <a:rPr lang="en-US" altLang="zh-CN" sz="1200" dirty="0" smtClean="0">
                <a:latin typeface="Times New Roman" panose="02020603050405020304" pitchFamily="18" charset="0"/>
                <a:cs typeface="Times New Roman" panose="02020603050405020304" pitchFamily="18" charset="0"/>
                <a:sym typeface="+mn-ea"/>
              </a:rPr>
              <a:t>, </a:t>
            </a:r>
            <a:r>
              <a:rPr lang="zh-CN" altLang="en-US" sz="1200" dirty="0" smtClean="0">
                <a:latin typeface="Times New Roman" panose="02020603050405020304" pitchFamily="18" charset="0"/>
                <a:cs typeface="Times New Roman" panose="02020603050405020304" pitchFamily="18" charset="0"/>
                <a:sym typeface="+mn-ea"/>
              </a:rPr>
              <a:t>等</a:t>
            </a:r>
            <a:r>
              <a:rPr lang="en-US" altLang="zh-CN" sz="1200" dirty="0" smtClean="0">
                <a:latin typeface="Times New Roman" panose="02020603050405020304" pitchFamily="18" charset="0"/>
                <a:cs typeface="Times New Roman" panose="02020603050405020304" pitchFamily="18" charset="0"/>
                <a:sym typeface="+mn-ea"/>
              </a:rPr>
              <a:t>. </a:t>
            </a:r>
            <a:r>
              <a:rPr lang="zh-CN" altLang="en-US" sz="1200" dirty="0" smtClean="0">
                <a:latin typeface="Times New Roman" panose="02020603050405020304" pitchFamily="18" charset="0"/>
                <a:cs typeface="Times New Roman" panose="02020603050405020304" pitchFamily="18" charset="0"/>
                <a:sym typeface="+mn-ea"/>
              </a:rPr>
              <a:t>考虑</a:t>
            </a:r>
            <a:r>
              <a:rPr lang="en-US" altLang="zh-CN" sz="1200" dirty="0" smtClean="0">
                <a:latin typeface="Times New Roman" panose="02020603050405020304" pitchFamily="18" charset="0"/>
                <a:cs typeface="Times New Roman" panose="02020603050405020304" pitchFamily="18" charset="0"/>
                <a:sym typeface="+mn-ea"/>
              </a:rPr>
              <a:t>MAF</a:t>
            </a:r>
            <a:r>
              <a:rPr lang="zh-CN" altLang="en-US" sz="1200" dirty="0" smtClean="0">
                <a:latin typeface="Times New Roman" panose="02020603050405020304" pitchFamily="18" charset="0"/>
                <a:cs typeface="Times New Roman" panose="02020603050405020304" pitchFamily="18" charset="0"/>
                <a:sym typeface="+mn-ea"/>
              </a:rPr>
              <a:t>延时和前馈补偿的高压直流快速锁相环</a:t>
            </a:r>
            <a:r>
              <a:rPr lang="en-US" altLang="zh-CN" sz="1200" dirty="0">
                <a:latin typeface="Times New Roman" panose="02020603050405020304" pitchFamily="18" charset="0"/>
                <a:cs typeface="Times New Roman" panose="02020603050405020304" pitchFamily="18" charset="0"/>
                <a:sym typeface="+mn-ea"/>
              </a:rPr>
              <a:t>[J</a:t>
            </a:r>
            <a:r>
              <a:rPr lang="en-US" altLang="zh-CN" sz="1200" dirty="0" smtClean="0">
                <a:latin typeface="Times New Roman" panose="02020603050405020304" pitchFamily="18" charset="0"/>
                <a:cs typeface="Times New Roman" panose="02020603050405020304" pitchFamily="18" charset="0"/>
                <a:sym typeface="+mn-ea"/>
              </a:rPr>
              <a:t>].</a:t>
            </a:r>
            <a:r>
              <a:rPr lang="en-US" altLang="zh-CN" sz="1200" dirty="0" err="1" smtClean="0">
                <a:latin typeface="Times New Roman" panose="02020603050405020304" pitchFamily="18" charset="0"/>
                <a:cs typeface="Times New Roman" panose="02020603050405020304" pitchFamily="18" charset="0"/>
                <a:sym typeface="+mn-ea"/>
              </a:rPr>
              <a:t>中国电机工程学报</a:t>
            </a:r>
            <a:r>
              <a:rPr lang="en-US" altLang="zh-CN" sz="1200" dirty="0">
                <a:latin typeface="Times New Roman" panose="02020603050405020304" pitchFamily="18" charset="0"/>
                <a:cs typeface="Times New Roman" panose="02020603050405020304" pitchFamily="18" charset="0"/>
                <a:sym typeface="+mn-ea"/>
              </a:rPr>
              <a:t>, </a:t>
            </a:r>
            <a:r>
              <a:rPr lang="en-US" altLang="zh-CN" sz="1200" dirty="0" smtClean="0">
                <a:latin typeface="Times New Roman" panose="02020603050405020304" pitchFamily="18" charset="0"/>
                <a:cs typeface="Times New Roman" panose="02020603050405020304" pitchFamily="18" charset="0"/>
                <a:sym typeface="+mn-ea"/>
              </a:rPr>
              <a:t>2022-12-29, </a:t>
            </a:r>
            <a:r>
              <a:rPr lang="zh-CN" altLang="en-US" sz="1200" dirty="0">
                <a:latin typeface="Times New Roman" panose="02020603050405020304" pitchFamily="18" charset="0"/>
                <a:cs typeface="Times New Roman" panose="02020603050405020304" pitchFamily="18" charset="0"/>
                <a:sym typeface="+mn-ea"/>
              </a:rPr>
              <a:t>网络首发</a:t>
            </a:r>
            <a:r>
              <a:rPr lang="en-US" altLang="zh-CN" sz="1200" dirty="0">
                <a:latin typeface="Times New Roman" panose="02020603050405020304" pitchFamily="18" charset="0"/>
                <a:cs typeface="Times New Roman" panose="02020603050405020304" pitchFamily="18" charset="0"/>
                <a:sym typeface="+mn-ea"/>
              </a:rPr>
              <a:t>.</a:t>
            </a:r>
            <a:endParaRPr lang="en-US" altLang="zh-CN" sz="1200" dirty="0">
              <a:latin typeface="Times New Roman" panose="02020603050405020304" pitchFamily="18" charset="0"/>
              <a:cs typeface="Times New Roman" panose="02020603050405020304" pitchFamily="18" charset="0"/>
            </a:endParaRPr>
          </a:p>
          <a:p>
            <a:pPr marL="357505" indent="-357505" fontAlgn="auto">
              <a:spcBef>
                <a:spcPts val="600"/>
              </a:spcBef>
              <a:spcAft>
                <a:spcPts val="0"/>
              </a:spcAft>
              <a:buClr>
                <a:srgbClr val="BE029A"/>
              </a:buClr>
              <a:buSzPct val="95000"/>
              <a:defRPr/>
            </a:pPr>
            <a:r>
              <a:rPr lang="en-US" altLang="zh-CN" sz="1200" dirty="0" smtClean="0">
                <a:latin typeface="Times New Roman" panose="02020603050405020304" pitchFamily="18" charset="0"/>
                <a:cs typeface="Times New Roman" panose="02020603050405020304" pitchFamily="18" charset="0"/>
                <a:sym typeface="+mn-ea"/>
              </a:rPr>
              <a:t>[9]   </a:t>
            </a:r>
            <a:r>
              <a:rPr lang="zh-CN" altLang="en-US" sz="1200" dirty="0" smtClean="0">
                <a:latin typeface="Times New Roman" panose="02020603050405020304" pitchFamily="18" charset="0"/>
                <a:cs typeface="Times New Roman" panose="02020603050405020304" pitchFamily="18" charset="0"/>
                <a:sym typeface="+mn-ea"/>
              </a:rPr>
              <a:t>王泽昊</a:t>
            </a:r>
            <a:r>
              <a:rPr lang="en-US" altLang="zh-CN" sz="1200" dirty="0" smtClean="0">
                <a:latin typeface="Times New Roman" panose="02020603050405020304" pitchFamily="18" charset="0"/>
                <a:cs typeface="Times New Roman" panose="02020603050405020304" pitchFamily="18" charset="0"/>
                <a:sym typeface="+mn-ea"/>
              </a:rPr>
              <a:t>, </a:t>
            </a:r>
            <a:r>
              <a:rPr lang="zh-CN" altLang="en-US" sz="1200" b="1" dirty="0" smtClean="0">
                <a:latin typeface="Times New Roman" panose="02020603050405020304" pitchFamily="18" charset="0"/>
                <a:cs typeface="Times New Roman" panose="02020603050405020304" pitchFamily="18" charset="0"/>
                <a:sym typeface="+mn-ea"/>
              </a:rPr>
              <a:t>汪娟娟</a:t>
            </a:r>
            <a:r>
              <a:rPr lang="en-US" altLang="zh-CN" sz="1200" dirty="0" smtClean="0">
                <a:latin typeface="Times New Roman" panose="02020603050405020304" pitchFamily="18" charset="0"/>
                <a:cs typeface="Times New Roman" panose="02020603050405020304" pitchFamily="18" charset="0"/>
                <a:sym typeface="+mn-ea"/>
              </a:rPr>
              <a:t>, </a:t>
            </a:r>
            <a:r>
              <a:rPr lang="zh-CN" altLang="en-US" sz="1200" dirty="0" smtClean="0">
                <a:latin typeface="Times New Roman" panose="02020603050405020304" pitchFamily="18" charset="0"/>
                <a:cs typeface="Times New Roman" panose="02020603050405020304" pitchFamily="18" charset="0"/>
                <a:sym typeface="+mn-ea"/>
              </a:rPr>
              <a:t>等</a:t>
            </a:r>
            <a:r>
              <a:rPr lang="en-US" altLang="zh-CN" sz="1200" dirty="0" smtClean="0">
                <a:latin typeface="Times New Roman" panose="02020603050405020304" pitchFamily="18" charset="0"/>
                <a:cs typeface="Times New Roman" panose="02020603050405020304" pitchFamily="18" charset="0"/>
                <a:sym typeface="+mn-ea"/>
              </a:rPr>
              <a:t>.</a:t>
            </a:r>
            <a:r>
              <a:rPr lang="zh-CN" altLang="en-US" sz="1200" dirty="0" smtClean="0">
                <a:latin typeface="Times New Roman" panose="02020603050405020304" pitchFamily="18" charset="0"/>
                <a:cs typeface="Times New Roman" panose="02020603050405020304" pitchFamily="18" charset="0"/>
                <a:sym typeface="+mn-ea"/>
              </a:rPr>
              <a:t>考虑频率耦合效应的柔性直流输电高频谐振抑制措施</a:t>
            </a:r>
            <a:r>
              <a:rPr lang="en-US" altLang="zh-CN" sz="1200" dirty="0">
                <a:latin typeface="Times New Roman" panose="02020603050405020304" pitchFamily="18" charset="0"/>
                <a:cs typeface="Times New Roman" panose="02020603050405020304" pitchFamily="18" charset="0"/>
                <a:sym typeface="+mn-ea"/>
              </a:rPr>
              <a:t>[J</a:t>
            </a:r>
            <a:r>
              <a:rPr lang="en-US" altLang="zh-CN" sz="1200" dirty="0" smtClean="0">
                <a:latin typeface="Times New Roman" panose="02020603050405020304" pitchFamily="18" charset="0"/>
                <a:cs typeface="Times New Roman" panose="02020603050405020304" pitchFamily="18" charset="0"/>
                <a:sym typeface="+mn-ea"/>
              </a:rPr>
              <a:t>].</a:t>
            </a:r>
            <a:r>
              <a:rPr lang="zh-CN" altLang="en-US" sz="1200" dirty="0" smtClean="0">
                <a:latin typeface="Times New Roman" panose="02020603050405020304" pitchFamily="18" charset="0"/>
                <a:cs typeface="Times New Roman" panose="02020603050405020304" pitchFamily="18" charset="0"/>
                <a:sym typeface="+mn-ea"/>
              </a:rPr>
              <a:t>电力系统自动化</a:t>
            </a:r>
            <a:r>
              <a:rPr lang="en-US" altLang="zh-CN" sz="1200" dirty="0" smtClean="0">
                <a:latin typeface="Times New Roman" panose="02020603050405020304" pitchFamily="18" charset="0"/>
                <a:cs typeface="Times New Roman" panose="02020603050405020304" pitchFamily="18" charset="0"/>
                <a:sym typeface="+mn-ea"/>
              </a:rPr>
              <a:t>, 2022-11-30, </a:t>
            </a:r>
            <a:r>
              <a:rPr lang="zh-CN" altLang="en-US" sz="1200" dirty="0">
                <a:latin typeface="Times New Roman" panose="02020603050405020304" pitchFamily="18" charset="0"/>
                <a:cs typeface="Times New Roman" panose="02020603050405020304" pitchFamily="18" charset="0"/>
                <a:sym typeface="+mn-ea"/>
              </a:rPr>
              <a:t>网络</a:t>
            </a:r>
            <a:r>
              <a:rPr lang="zh-CN" altLang="en-US" sz="1200" dirty="0" smtClean="0">
                <a:latin typeface="Times New Roman" panose="02020603050405020304" pitchFamily="18" charset="0"/>
                <a:cs typeface="Times New Roman" panose="02020603050405020304" pitchFamily="18" charset="0"/>
                <a:sym typeface="+mn-ea"/>
              </a:rPr>
              <a:t>首发</a:t>
            </a:r>
            <a:r>
              <a:rPr lang="en-US" altLang="zh-CN" sz="1200" dirty="0" smtClean="0">
                <a:latin typeface="Times New Roman" panose="02020603050405020304" pitchFamily="18" charset="0"/>
                <a:cs typeface="Times New Roman" panose="02020603050405020304" pitchFamily="18" charset="0"/>
                <a:sym typeface="+mn-ea"/>
              </a:rPr>
              <a:t>.</a:t>
            </a:r>
            <a:endParaRPr lang="en-US" altLang="zh-CN" sz="1200" dirty="0" smtClean="0">
              <a:latin typeface="Times New Roman" panose="02020603050405020304" pitchFamily="18" charset="0"/>
              <a:cs typeface="Times New Roman" panose="02020603050405020304" pitchFamily="18" charset="0"/>
            </a:endParaRPr>
          </a:p>
          <a:p>
            <a:pPr marL="357505" indent="-357505" fontAlgn="auto">
              <a:spcBef>
                <a:spcPts val="600"/>
              </a:spcBef>
              <a:spcAft>
                <a:spcPts val="0"/>
              </a:spcAft>
              <a:buClr>
                <a:srgbClr val="BE029A"/>
              </a:buClr>
              <a:buSzPct val="95000"/>
              <a:defRPr/>
            </a:pPr>
            <a:r>
              <a:rPr lang="en-US" altLang="zh-CN" sz="1200" dirty="0" smtClean="0">
                <a:latin typeface="Times New Roman" panose="02020603050405020304" pitchFamily="18" charset="0"/>
                <a:cs typeface="Times New Roman" panose="02020603050405020304" pitchFamily="18" charset="0"/>
                <a:sym typeface="+mn-ea"/>
              </a:rPr>
              <a:t>[10]  </a:t>
            </a:r>
            <a:r>
              <a:rPr lang="zh-CN" altLang="en-US" sz="1200" dirty="0" smtClean="0">
                <a:latin typeface="Times New Roman" panose="02020603050405020304" pitchFamily="18" charset="0"/>
                <a:cs typeface="Times New Roman" panose="02020603050405020304" pitchFamily="18" charset="0"/>
                <a:sym typeface="+mn-ea"/>
              </a:rPr>
              <a:t>刘岳坤</a:t>
            </a:r>
            <a:r>
              <a:rPr lang="en-US" altLang="zh-CN" sz="1200" dirty="0" smtClean="0">
                <a:latin typeface="Times New Roman" panose="02020603050405020304" pitchFamily="18" charset="0"/>
                <a:cs typeface="Times New Roman" panose="02020603050405020304" pitchFamily="18" charset="0"/>
                <a:sym typeface="+mn-ea"/>
              </a:rPr>
              <a:t>, </a:t>
            </a:r>
            <a:r>
              <a:rPr lang="en-US" altLang="zh-CN" sz="1200" b="1" dirty="0" err="1" smtClean="0">
                <a:latin typeface="Times New Roman" panose="02020603050405020304" pitchFamily="18" charset="0"/>
                <a:cs typeface="Times New Roman" panose="02020603050405020304" pitchFamily="18" charset="0"/>
                <a:sym typeface="+mn-ea"/>
              </a:rPr>
              <a:t>汪娟娟</a:t>
            </a:r>
            <a:r>
              <a:rPr lang="en-US" altLang="zh-CN" sz="1200" dirty="0" smtClean="0">
                <a:latin typeface="Times New Roman" panose="02020603050405020304" pitchFamily="18" charset="0"/>
                <a:cs typeface="Times New Roman" panose="02020603050405020304" pitchFamily="18" charset="0"/>
                <a:sym typeface="+mn-ea"/>
              </a:rPr>
              <a:t>, 等. </a:t>
            </a:r>
            <a:r>
              <a:rPr lang="zh-CN" altLang="en-US" sz="1200" dirty="0" smtClean="0">
                <a:latin typeface="Times New Roman" panose="02020603050405020304" pitchFamily="18" charset="0"/>
                <a:cs typeface="Times New Roman" panose="02020603050405020304" pitchFamily="18" charset="0"/>
                <a:sym typeface="+mn-ea"/>
              </a:rPr>
              <a:t>定功率控制下柔性直流输电系统交流侧导纳矩阵建模及频率耦合抑制策略研究</a:t>
            </a:r>
            <a:r>
              <a:rPr lang="en-US" altLang="zh-CN" sz="1200" dirty="0" smtClean="0">
                <a:latin typeface="Times New Roman" panose="02020603050405020304" pitchFamily="18" charset="0"/>
                <a:cs typeface="Times New Roman" panose="02020603050405020304" pitchFamily="18" charset="0"/>
                <a:sym typeface="+mn-ea"/>
              </a:rPr>
              <a:t> [J</a:t>
            </a:r>
            <a:r>
              <a:rPr lang="en-US" altLang="zh-CN" sz="1200" dirty="0">
                <a:latin typeface="Times New Roman" panose="02020603050405020304" pitchFamily="18" charset="0"/>
                <a:cs typeface="Times New Roman" panose="02020603050405020304" pitchFamily="18" charset="0"/>
                <a:sym typeface="+mn-ea"/>
              </a:rPr>
              <a:t>],</a:t>
            </a:r>
            <a:r>
              <a:rPr lang="en-US" altLang="zh-CN" sz="1200" dirty="0" err="1">
                <a:latin typeface="Times New Roman" panose="02020603050405020304" pitchFamily="18" charset="0"/>
                <a:cs typeface="Times New Roman" panose="02020603050405020304" pitchFamily="18" charset="0"/>
                <a:sym typeface="+mn-ea"/>
              </a:rPr>
              <a:t>中国电机工程学报</a:t>
            </a:r>
            <a:r>
              <a:rPr lang="en-US" altLang="zh-CN" sz="1200" dirty="0">
                <a:latin typeface="Times New Roman" panose="02020603050405020304" pitchFamily="18" charset="0"/>
                <a:cs typeface="Times New Roman" panose="02020603050405020304" pitchFamily="18" charset="0"/>
                <a:sym typeface="+mn-ea"/>
              </a:rPr>
              <a:t>, </a:t>
            </a:r>
            <a:r>
              <a:rPr lang="en-US" altLang="zh-CN" sz="1200" dirty="0" smtClean="0">
                <a:latin typeface="Times New Roman" panose="02020603050405020304" pitchFamily="18" charset="0"/>
                <a:cs typeface="Times New Roman" panose="02020603050405020304" pitchFamily="18" charset="0"/>
                <a:sym typeface="+mn-ea"/>
              </a:rPr>
              <a:t>2022-6-20, </a:t>
            </a:r>
            <a:r>
              <a:rPr lang="zh-CN" altLang="en-US" sz="1200" dirty="0">
                <a:latin typeface="Times New Roman" panose="02020603050405020304" pitchFamily="18" charset="0"/>
                <a:cs typeface="Times New Roman" panose="02020603050405020304" pitchFamily="18" charset="0"/>
                <a:sym typeface="+mn-ea"/>
              </a:rPr>
              <a:t>网络首发</a:t>
            </a:r>
            <a:r>
              <a:rPr lang="en-US" altLang="zh-CN" sz="1200" dirty="0" smtClean="0">
                <a:latin typeface="Times New Roman" panose="02020603050405020304" pitchFamily="18" charset="0"/>
                <a:cs typeface="Times New Roman" panose="02020603050405020304" pitchFamily="18" charset="0"/>
                <a:sym typeface="+mn-ea"/>
              </a:rPr>
              <a:t>.</a:t>
            </a:r>
          </a:p>
          <a:p>
            <a:pPr marL="357505" indent="-357505" fontAlgn="auto">
              <a:spcBef>
                <a:spcPts val="600"/>
              </a:spcBef>
              <a:spcAft>
                <a:spcPts val="0"/>
              </a:spcAft>
              <a:buClr>
                <a:srgbClr val="BE029A"/>
              </a:buClr>
              <a:buSzPct val="95000"/>
              <a:defRPr/>
            </a:pPr>
            <a:r>
              <a:rPr lang="en-US" altLang="zh-CN" sz="1200" dirty="0" smtClean="0">
                <a:latin typeface="Times New Roman" panose="02020603050405020304" pitchFamily="18" charset="0"/>
                <a:cs typeface="Times New Roman" panose="02020603050405020304" pitchFamily="18" charset="0"/>
                <a:sym typeface="+mn-ea"/>
              </a:rPr>
              <a:t>[11]  </a:t>
            </a:r>
            <a:r>
              <a:rPr lang="zh-CN" altLang="en-US" sz="1200" dirty="0" smtClean="0">
                <a:latin typeface="Times New Roman" panose="02020603050405020304" pitchFamily="18" charset="0"/>
                <a:cs typeface="Times New Roman" panose="02020603050405020304" pitchFamily="18" charset="0"/>
                <a:sym typeface="+mn-ea"/>
              </a:rPr>
              <a:t>周盛宇</a:t>
            </a:r>
            <a:r>
              <a:rPr lang="en-US" altLang="zh-CN" sz="1200" dirty="0" smtClean="0">
                <a:latin typeface="Times New Roman" panose="02020603050405020304" pitchFamily="18" charset="0"/>
                <a:cs typeface="Times New Roman" panose="02020603050405020304" pitchFamily="18" charset="0"/>
                <a:sym typeface="+mn-ea"/>
              </a:rPr>
              <a:t>, </a:t>
            </a:r>
            <a:r>
              <a:rPr lang="zh-CN" altLang="en-US" sz="1200" b="1" dirty="0" smtClean="0">
                <a:latin typeface="Times New Roman" panose="02020603050405020304" pitchFamily="18" charset="0"/>
                <a:cs typeface="Times New Roman" panose="02020603050405020304" pitchFamily="18" charset="0"/>
                <a:sym typeface="+mn-ea"/>
              </a:rPr>
              <a:t>汪娟娟</a:t>
            </a:r>
            <a:r>
              <a:rPr lang="en-US" altLang="zh-CN" sz="1200" dirty="0" smtClean="0">
                <a:latin typeface="Times New Roman" panose="02020603050405020304" pitchFamily="18" charset="0"/>
                <a:cs typeface="Times New Roman" panose="02020603050405020304" pitchFamily="18" charset="0"/>
                <a:sym typeface="+mn-ea"/>
              </a:rPr>
              <a:t>, </a:t>
            </a:r>
            <a:r>
              <a:rPr lang="zh-CN" altLang="en-US" sz="1200" dirty="0" smtClean="0">
                <a:latin typeface="Times New Roman" panose="02020603050405020304" pitchFamily="18" charset="0"/>
                <a:cs typeface="Times New Roman" panose="02020603050405020304" pitchFamily="18" charset="0"/>
                <a:sym typeface="+mn-ea"/>
              </a:rPr>
              <a:t>等</a:t>
            </a:r>
            <a:r>
              <a:rPr lang="en-US" altLang="zh-CN" sz="1200" dirty="0" smtClean="0">
                <a:latin typeface="Times New Roman" panose="02020603050405020304" pitchFamily="18" charset="0"/>
                <a:cs typeface="Times New Roman" panose="02020603050405020304" pitchFamily="18" charset="0"/>
                <a:sym typeface="+mn-ea"/>
              </a:rPr>
              <a:t>. </a:t>
            </a:r>
            <a:r>
              <a:rPr lang="zh-CN" altLang="en-US" sz="1200" dirty="0" smtClean="0">
                <a:latin typeface="Times New Roman" panose="02020603050405020304" pitchFamily="18" charset="0"/>
                <a:cs typeface="Times New Roman" panose="02020603050405020304" pitchFamily="18" charset="0"/>
                <a:sym typeface="+mn-ea"/>
              </a:rPr>
              <a:t>考虑换流阀阻尼电路的</a:t>
            </a:r>
            <a:r>
              <a:rPr lang="en-US" altLang="zh-CN" sz="1200" dirty="0" smtClean="0">
                <a:latin typeface="Times New Roman" panose="02020603050405020304" pitchFamily="18" charset="0"/>
                <a:cs typeface="Times New Roman" panose="02020603050405020304" pitchFamily="18" charset="0"/>
                <a:sym typeface="+mn-ea"/>
              </a:rPr>
              <a:t>LCC-HVDC</a:t>
            </a:r>
            <a:r>
              <a:rPr lang="zh-CN" altLang="en-US" sz="1200" dirty="0" smtClean="0">
                <a:latin typeface="Times New Roman" panose="02020603050405020304" pitchFamily="18" charset="0"/>
                <a:cs typeface="Times New Roman" panose="02020603050405020304" pitchFamily="18" charset="0"/>
                <a:sym typeface="+mn-ea"/>
              </a:rPr>
              <a:t>系统小信号精准建模</a:t>
            </a:r>
            <a:r>
              <a:rPr lang="en-US" altLang="zh-CN" sz="1200" dirty="0">
                <a:latin typeface="Times New Roman" panose="02020603050405020304" pitchFamily="18" charset="0"/>
                <a:cs typeface="Times New Roman" panose="02020603050405020304" pitchFamily="18" charset="0"/>
              </a:rPr>
              <a:t>[J</a:t>
            </a:r>
            <a:r>
              <a:rPr lang="en-US" altLang="zh-CN" sz="1200" dirty="0">
                <a:latin typeface="Times New Roman" panose="02020603050405020304" pitchFamily="18" charset="0"/>
                <a:cs typeface="Times New Roman" panose="02020603050405020304" pitchFamily="18" charset="0"/>
                <a:sym typeface="+mn-ea"/>
              </a:rPr>
              <a:t> </a:t>
            </a:r>
            <a:r>
              <a:rPr lang="en-US" altLang="zh-CN" sz="1200" dirty="0" smtClean="0">
                <a:latin typeface="Times New Roman" panose="02020603050405020304" pitchFamily="18" charset="0"/>
                <a:cs typeface="Times New Roman" panose="02020603050405020304" pitchFamily="18" charset="0"/>
                <a:sym typeface="+mn-ea"/>
              </a:rPr>
              <a:t>].</a:t>
            </a:r>
            <a:r>
              <a:rPr lang="zh-CN" altLang="en-US" sz="1200" dirty="0" smtClean="0">
                <a:latin typeface="Times New Roman" panose="02020603050405020304" pitchFamily="18" charset="0"/>
                <a:cs typeface="Times New Roman" panose="02020603050405020304" pitchFamily="18" charset="0"/>
                <a:sym typeface="+mn-ea"/>
              </a:rPr>
              <a:t>电网技术</a:t>
            </a:r>
            <a:r>
              <a:rPr lang="en-US" altLang="zh-CN" sz="1200" dirty="0" smtClean="0">
                <a:latin typeface="Times New Roman" panose="02020603050405020304" pitchFamily="18" charset="0"/>
                <a:cs typeface="Times New Roman" panose="02020603050405020304" pitchFamily="18" charset="0"/>
              </a:rPr>
              <a:t>, 2022, 46(10): 3730-3744.</a:t>
            </a:r>
            <a:endParaRPr lang="en-US" altLang="zh-CN" sz="1200" dirty="0" smtClean="0">
              <a:latin typeface="Times New Roman" panose="02020603050405020304" pitchFamily="18" charset="0"/>
              <a:cs typeface="Times New Roman" panose="02020603050405020304" pitchFamily="18" charset="0"/>
              <a:sym typeface="+mn-ea"/>
            </a:endParaRPr>
          </a:p>
          <a:p>
            <a:pPr marL="357505" indent="-357505" fontAlgn="auto">
              <a:spcBef>
                <a:spcPts val="600"/>
              </a:spcBef>
              <a:spcAft>
                <a:spcPts val="0"/>
              </a:spcAft>
              <a:buClr>
                <a:srgbClr val="BE029A"/>
              </a:buClr>
              <a:buSzPct val="95000"/>
              <a:defRPr/>
            </a:pPr>
            <a:r>
              <a:rPr lang="en-US" altLang="zh-CN" sz="1200" dirty="0" smtClean="0">
                <a:latin typeface="Times New Roman" panose="02020603050405020304" pitchFamily="18" charset="0"/>
                <a:cs typeface="Times New Roman" panose="02020603050405020304" pitchFamily="18" charset="0"/>
                <a:sym typeface="+mn-ea"/>
              </a:rPr>
              <a:t>[12]  </a:t>
            </a:r>
            <a:r>
              <a:rPr lang="zh-CN" altLang="en-US" sz="1200" dirty="0" smtClean="0">
                <a:latin typeface="Times New Roman" panose="02020603050405020304" pitchFamily="18" charset="0"/>
                <a:cs typeface="Times New Roman" panose="02020603050405020304" pitchFamily="18" charset="0"/>
                <a:sym typeface="+mn-ea"/>
              </a:rPr>
              <a:t>莫泽</a:t>
            </a:r>
            <a:r>
              <a:rPr lang="en-US" altLang="zh-CN" sz="1200" dirty="0" smtClean="0">
                <a:latin typeface="Times New Roman" panose="02020603050405020304" pitchFamily="18" charset="0"/>
                <a:cs typeface="Times New Roman" panose="02020603050405020304" pitchFamily="18" charset="0"/>
                <a:sym typeface="+mn-ea"/>
              </a:rPr>
              <a:t>, </a:t>
            </a:r>
            <a:r>
              <a:rPr lang="zh-CN" altLang="en-US" sz="1200" b="1" dirty="0" smtClean="0">
                <a:latin typeface="Times New Roman" panose="02020603050405020304" pitchFamily="18" charset="0"/>
                <a:cs typeface="Times New Roman" panose="02020603050405020304" pitchFamily="18" charset="0"/>
                <a:sym typeface="+mn-ea"/>
              </a:rPr>
              <a:t>汪娟娟</a:t>
            </a:r>
            <a:r>
              <a:rPr lang="en-US" altLang="zh-CN" sz="1200" dirty="0" smtClean="0">
                <a:latin typeface="Times New Roman" panose="02020603050405020304" pitchFamily="18" charset="0"/>
                <a:cs typeface="Times New Roman" panose="02020603050405020304" pitchFamily="18" charset="0"/>
                <a:sym typeface="+mn-ea"/>
              </a:rPr>
              <a:t>, </a:t>
            </a:r>
            <a:r>
              <a:rPr lang="zh-CN" altLang="en-US" sz="1200" dirty="0" smtClean="0">
                <a:latin typeface="Times New Roman" panose="02020603050405020304" pitchFamily="18" charset="0"/>
                <a:cs typeface="Times New Roman" panose="02020603050405020304" pitchFamily="18" charset="0"/>
                <a:sym typeface="+mn-ea"/>
              </a:rPr>
              <a:t>等</a:t>
            </a:r>
            <a:r>
              <a:rPr lang="en-US" altLang="zh-CN" sz="1200" dirty="0" smtClean="0">
                <a:latin typeface="Times New Roman" panose="02020603050405020304" pitchFamily="18" charset="0"/>
                <a:cs typeface="Times New Roman" panose="02020603050405020304" pitchFamily="18" charset="0"/>
                <a:sym typeface="+mn-ea"/>
              </a:rPr>
              <a:t>. </a:t>
            </a:r>
            <a:r>
              <a:rPr lang="zh-CN" altLang="en-US" sz="1200" dirty="0" smtClean="0">
                <a:latin typeface="Times New Roman" panose="02020603050405020304" pitchFamily="18" charset="0"/>
                <a:cs typeface="Times New Roman" panose="02020603050405020304" pitchFamily="18" charset="0"/>
                <a:sym typeface="+mn-ea"/>
              </a:rPr>
              <a:t>基于改进开关函数的</a:t>
            </a:r>
            <a:r>
              <a:rPr lang="en-US" altLang="zh-CN" sz="1200" dirty="0" smtClean="0">
                <a:latin typeface="Times New Roman" panose="02020603050405020304" pitchFamily="18" charset="0"/>
                <a:cs typeface="Times New Roman" panose="02020603050405020304" pitchFamily="18" charset="0"/>
                <a:sym typeface="+mn-ea"/>
              </a:rPr>
              <a:t>LCC-HVDC</a:t>
            </a:r>
            <a:r>
              <a:rPr lang="zh-CN" altLang="en-US" sz="1200" dirty="0" smtClean="0">
                <a:latin typeface="Times New Roman" panose="02020603050405020304" pitchFamily="18" charset="0"/>
                <a:cs typeface="Times New Roman" panose="02020603050405020304" pitchFamily="18" charset="0"/>
                <a:sym typeface="+mn-ea"/>
              </a:rPr>
              <a:t>直流阻抗建模及小扰动稳定性分析</a:t>
            </a:r>
            <a:r>
              <a:rPr lang="en-US" altLang="zh-CN" sz="1200" dirty="0">
                <a:latin typeface="Times New Roman" panose="02020603050405020304" pitchFamily="18" charset="0"/>
                <a:cs typeface="Times New Roman" panose="02020603050405020304" pitchFamily="18" charset="0"/>
              </a:rPr>
              <a:t>[J</a:t>
            </a:r>
            <a:r>
              <a:rPr lang="en-US" altLang="zh-CN" sz="1200" dirty="0">
                <a:latin typeface="Times New Roman" panose="02020603050405020304" pitchFamily="18" charset="0"/>
                <a:cs typeface="Times New Roman" panose="02020603050405020304" pitchFamily="18" charset="0"/>
                <a:sym typeface="+mn-ea"/>
              </a:rPr>
              <a:t> </a:t>
            </a:r>
            <a:r>
              <a:rPr lang="en-US" altLang="zh-CN" sz="1200" dirty="0" smtClean="0">
                <a:latin typeface="Times New Roman" panose="02020603050405020304" pitchFamily="18" charset="0"/>
                <a:cs typeface="Times New Roman" panose="02020603050405020304" pitchFamily="18" charset="0"/>
                <a:sym typeface="+mn-ea"/>
              </a:rPr>
              <a:t>].</a:t>
            </a:r>
            <a:r>
              <a:rPr lang="zh-CN" altLang="en-US" sz="1200" dirty="0" smtClean="0">
                <a:latin typeface="Times New Roman" panose="02020603050405020304" pitchFamily="18" charset="0"/>
                <a:cs typeface="Times New Roman" panose="02020603050405020304" pitchFamily="18" charset="0"/>
                <a:sym typeface="+mn-ea"/>
              </a:rPr>
              <a:t>电网技术</a:t>
            </a:r>
            <a:r>
              <a:rPr lang="en-US" altLang="zh-CN" sz="1200" dirty="0" smtClean="0">
                <a:latin typeface="Times New Roman" panose="02020603050405020304" pitchFamily="18" charset="0"/>
                <a:cs typeface="Times New Roman" panose="02020603050405020304" pitchFamily="18" charset="0"/>
              </a:rPr>
              <a:t>, 2022, 46(11</a:t>
            </a:r>
            <a:r>
              <a:rPr lang="en-US" altLang="zh-CN" sz="1200" dirty="0">
                <a:latin typeface="Times New Roman" panose="02020603050405020304" pitchFamily="18" charset="0"/>
                <a:cs typeface="Times New Roman" panose="02020603050405020304" pitchFamily="18" charset="0"/>
              </a:rPr>
              <a:t>): </a:t>
            </a:r>
            <a:r>
              <a:rPr lang="en-US" altLang="zh-CN" sz="1200" dirty="0" smtClean="0">
                <a:latin typeface="Times New Roman" panose="02020603050405020304" pitchFamily="18" charset="0"/>
                <a:cs typeface="Times New Roman" panose="02020603050405020304" pitchFamily="18" charset="0"/>
              </a:rPr>
              <a:t>4491-4505.</a:t>
            </a:r>
            <a:endParaRPr lang="en-US" altLang="zh-CN" sz="1200" dirty="0" smtClean="0">
              <a:latin typeface="Times New Roman" panose="02020603050405020304" pitchFamily="18" charset="0"/>
              <a:cs typeface="Times New Roman" panose="02020603050405020304" pitchFamily="18" charset="0"/>
              <a:sym typeface="+mn-ea"/>
            </a:endParaRPr>
          </a:p>
          <a:p>
            <a:pPr marL="357505" indent="-357505" fontAlgn="auto">
              <a:spcBef>
                <a:spcPts val="600"/>
              </a:spcBef>
              <a:spcAft>
                <a:spcPts val="0"/>
              </a:spcAft>
              <a:buClr>
                <a:srgbClr val="BE029A"/>
              </a:buClr>
              <a:buSzPct val="95000"/>
              <a:defRPr/>
            </a:pPr>
            <a:r>
              <a:rPr lang="en-US" altLang="zh-CN" sz="1200" dirty="0" smtClean="0">
                <a:latin typeface="Times New Roman" panose="02020603050405020304" pitchFamily="18" charset="0"/>
                <a:cs typeface="Times New Roman" panose="02020603050405020304" pitchFamily="18" charset="0"/>
              </a:rPr>
              <a:t>[13]  </a:t>
            </a:r>
            <a:r>
              <a:rPr lang="en-US" altLang="zh-CN" sz="1200" b="1" dirty="0" err="1" smtClean="0">
                <a:latin typeface="Times New Roman" panose="02020603050405020304" pitchFamily="18" charset="0"/>
                <a:cs typeface="Times New Roman" panose="02020603050405020304" pitchFamily="18" charset="0"/>
              </a:rPr>
              <a:t>汪娟娟</a:t>
            </a:r>
            <a:r>
              <a:rPr lang="en-US" altLang="zh-CN" sz="1200" dirty="0" smtClean="0">
                <a:latin typeface="Times New Roman" panose="02020603050405020304" pitchFamily="18" charset="0"/>
                <a:cs typeface="Times New Roman" panose="02020603050405020304" pitchFamily="18" charset="0"/>
                <a:sym typeface="+mn-ea"/>
              </a:rPr>
              <a:t>, </a:t>
            </a:r>
            <a:r>
              <a:rPr lang="en-US" altLang="zh-CN" sz="1200" dirty="0" err="1" smtClean="0">
                <a:latin typeface="Times New Roman" panose="02020603050405020304" pitchFamily="18" charset="0"/>
                <a:cs typeface="Times New Roman" panose="02020603050405020304" pitchFamily="18" charset="0"/>
              </a:rPr>
              <a:t>文兆新</a:t>
            </a:r>
            <a:r>
              <a:rPr lang="en-US" altLang="zh-CN" sz="1200" dirty="0" smtClean="0">
                <a:latin typeface="Times New Roman" panose="02020603050405020304" pitchFamily="18" charset="0"/>
                <a:cs typeface="Times New Roman" panose="02020603050405020304" pitchFamily="18" charset="0"/>
              </a:rPr>
              <a:t>, </a:t>
            </a:r>
            <a:r>
              <a:rPr lang="zh-CN" altLang="en-US" sz="1200" dirty="0" smtClean="0">
                <a:latin typeface="Times New Roman" panose="02020603050405020304" pitchFamily="18" charset="0"/>
                <a:cs typeface="Times New Roman" panose="02020603050405020304" pitchFamily="18" charset="0"/>
              </a:rPr>
              <a:t>等</a:t>
            </a:r>
            <a:r>
              <a:rPr lang="en-US" altLang="zh-CN" sz="1200" dirty="0" smtClean="0">
                <a:latin typeface="Times New Roman" panose="02020603050405020304" pitchFamily="18" charset="0"/>
                <a:cs typeface="Times New Roman" panose="02020603050405020304" pitchFamily="18" charset="0"/>
              </a:rPr>
              <a:t>. </a:t>
            </a:r>
            <a:r>
              <a:rPr lang="zh-CN" altLang="en-US" sz="1200" dirty="0" smtClean="0">
                <a:latin typeface="Times New Roman" panose="02020603050405020304" pitchFamily="18" charset="0"/>
                <a:cs typeface="Times New Roman" panose="02020603050405020304" pitchFamily="18" charset="0"/>
              </a:rPr>
              <a:t>交流故障下高压直流系统的首次换相失败抑制策略</a:t>
            </a:r>
            <a:r>
              <a:rPr lang="en-US" altLang="zh-CN" sz="1200" dirty="0" smtClean="0">
                <a:latin typeface="Times New Roman" panose="02020603050405020304" pitchFamily="18" charset="0"/>
                <a:cs typeface="Times New Roman" panose="02020603050405020304" pitchFamily="18" charset="0"/>
              </a:rPr>
              <a:t>[J</a:t>
            </a:r>
            <a:r>
              <a:rPr lang="en-US" altLang="zh-CN" sz="1200" dirty="0">
                <a:latin typeface="Times New Roman" panose="02020603050405020304" pitchFamily="18" charset="0"/>
                <a:cs typeface="Times New Roman" panose="02020603050405020304" pitchFamily="18" charset="0"/>
                <a:sym typeface="+mn-ea"/>
              </a:rPr>
              <a:t> ].</a:t>
            </a:r>
            <a:r>
              <a:rPr lang="en-US" altLang="zh-CN" sz="1200" dirty="0" err="1">
                <a:latin typeface="Times New Roman" panose="02020603050405020304" pitchFamily="18" charset="0"/>
                <a:cs typeface="Times New Roman" panose="02020603050405020304" pitchFamily="18" charset="0"/>
                <a:sym typeface="+mn-ea"/>
              </a:rPr>
              <a:t>中国电机工程学报</a:t>
            </a:r>
            <a:r>
              <a:rPr lang="en-US" altLang="zh-CN" sz="1200" dirty="0" smtClean="0">
                <a:latin typeface="Times New Roman" panose="02020603050405020304" pitchFamily="18" charset="0"/>
                <a:cs typeface="Times New Roman" panose="02020603050405020304" pitchFamily="18" charset="0"/>
              </a:rPr>
              <a:t>, 2021, 41(21): 7314-7326.</a:t>
            </a:r>
          </a:p>
          <a:p>
            <a:pPr marL="357505" indent="-357505" algn="l" fontAlgn="auto" latinLnBrk="0">
              <a:lnSpc>
                <a:spcPct val="100000"/>
              </a:lnSpc>
              <a:spcBef>
                <a:spcPts val="600"/>
              </a:spcBef>
              <a:spcAft>
                <a:spcPts val="0"/>
              </a:spcAft>
              <a:buClr>
                <a:srgbClr val="BE029A"/>
              </a:buClr>
              <a:buSzPct val="95000"/>
              <a:buFontTx/>
              <a:defRPr/>
            </a:pPr>
            <a:endParaRPr lang="en-US" altLang="zh-CN"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835801"/>
      </p:ext>
    </p:extLst>
  </p:cSld>
  <p:clrMapOvr>
    <a:masterClrMapping/>
  </p:clrMapOvr>
  <p:transition advTm="20409"/>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p:cNvSpPr>
          <p:nvPr>
            <p:ph type="title"/>
          </p:nvPr>
        </p:nvSpPr>
        <p:spPr>
          <a:xfrm>
            <a:off x="542925" y="0"/>
            <a:ext cx="6329363" cy="836613"/>
          </a:xfrm>
        </p:spPr>
        <p:txBody>
          <a:bodyPr vert="horz" wrap="square" lIns="0" tIns="45720" rIns="0" bIns="0" anchor="b"/>
          <a:lstStyle/>
          <a:p>
            <a:r>
              <a:rPr lang="zh-CN" altLang="en-US" sz="4200" b="0" dirty="0">
                <a:solidFill>
                  <a:srgbClr val="CC0000"/>
                </a:solidFill>
              </a:rPr>
              <a:t>三</a:t>
            </a:r>
            <a:r>
              <a:rPr lang="zh-CN" altLang="en-US" sz="4200" b="0" kern="1200" dirty="0">
                <a:solidFill>
                  <a:srgbClr val="CC0000"/>
                </a:solidFill>
                <a:latin typeface="+mj-lt"/>
                <a:ea typeface="+mj-ea"/>
                <a:cs typeface="+mj-cs"/>
              </a:rPr>
              <a:t>、代表成果</a:t>
            </a:r>
          </a:p>
        </p:txBody>
      </p:sp>
      <p:sp>
        <p:nvSpPr>
          <p:cNvPr id="7" name="矩形 6">
            <a:extLst>
              <a:ext uri="{FF2B5EF4-FFF2-40B4-BE49-F238E27FC236}">
                <a16:creationId xmlns:a16="http://schemas.microsoft.com/office/drawing/2014/main" id="{96DB79C5-2C02-479D-AF90-538BF32FB9EF}"/>
              </a:ext>
            </a:extLst>
          </p:cNvPr>
          <p:cNvSpPr/>
          <p:nvPr/>
        </p:nvSpPr>
        <p:spPr>
          <a:xfrm>
            <a:off x="3995936" y="321548"/>
            <a:ext cx="3921066" cy="461665"/>
          </a:xfrm>
          <a:prstGeom prst="rect">
            <a:avLst/>
          </a:prstGeom>
        </p:spPr>
        <p:txBody>
          <a:bodyPr wrap="square">
            <a:spAutoFit/>
          </a:bodyPr>
          <a:lstStyle/>
          <a:p>
            <a:pPr fontAlgn="auto">
              <a:spcBef>
                <a:spcPts val="450"/>
              </a:spcBef>
              <a:spcAft>
                <a:spcPts val="0"/>
              </a:spcAft>
              <a:buClr>
                <a:srgbClr val="BE029A"/>
              </a:buClr>
              <a:buSzPct val="95000"/>
              <a:defRPr/>
            </a:pPr>
            <a:r>
              <a:rPr lang="zh-CN" altLang="en-US" sz="2400" b="1" dirty="0">
                <a:solidFill>
                  <a:srgbClr val="0000CC"/>
                </a:solidFill>
                <a:latin typeface="华文楷体" panose="02010600040101010101" pitchFamily="2" charset="-122"/>
                <a:ea typeface="华文楷体" panose="02010600040101010101" pitchFamily="2" charset="-122"/>
              </a:rPr>
              <a:t>科研奖励</a:t>
            </a:r>
            <a:endParaRPr lang="en-US" altLang="zh-CN" sz="2400" dirty="0">
              <a:latin typeface="华文楷体" panose="02010600040101010101" pitchFamily="2" charset="-122"/>
              <a:ea typeface="华文楷体" panose="02010600040101010101" pitchFamily="2" charset="-122"/>
            </a:endParaRPr>
          </a:p>
        </p:txBody>
      </p:sp>
      <p:pic>
        <p:nvPicPr>
          <p:cNvPr id="11" name="Picture 3" descr="C:\Users\WANG\AppData\Roaming\Tencent\Users\541091380\QQ\WinTemp\RichOle\9FJ2B7%E5[R)}HJ36G%8W}J.png">
            <a:extLst>
              <a:ext uri="{FF2B5EF4-FFF2-40B4-BE49-F238E27FC236}">
                <a16:creationId xmlns:a16="http://schemas.microsoft.com/office/drawing/2014/main" id="{698EFCE2-C810-4A17-8AD3-1DEC1768DCFD}"/>
              </a:ext>
            </a:extLst>
          </p:cNvPr>
          <p:cNvPicPr>
            <a:picLocks noChangeAspect="1" noChangeArrowheads="1"/>
          </p:cNvPicPr>
          <p:nvPr/>
        </p:nvPicPr>
        <p:blipFill>
          <a:blip r:embed="rId3" cstate="print"/>
          <a:srcRect/>
          <a:stretch>
            <a:fillRect/>
          </a:stretch>
        </p:blipFill>
        <p:spPr bwMode="auto">
          <a:xfrm>
            <a:off x="3851921" y="3429001"/>
            <a:ext cx="4320480" cy="2907462"/>
          </a:xfrm>
          <a:prstGeom prst="rect">
            <a:avLst/>
          </a:prstGeom>
          <a:noFill/>
        </p:spPr>
      </p:pic>
      <p:pic>
        <p:nvPicPr>
          <p:cNvPr id="4" name="图片 3">
            <a:extLst>
              <a:ext uri="{FF2B5EF4-FFF2-40B4-BE49-F238E27FC236}">
                <a16:creationId xmlns:a16="http://schemas.microsoft.com/office/drawing/2014/main" id="{45EEB7F6-1F62-4949-84D1-E4144D1C3F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2228" y="1098720"/>
            <a:ext cx="3225378" cy="4556487"/>
          </a:xfrm>
          <a:prstGeom prst="rect">
            <a:avLst/>
          </a:prstGeom>
        </p:spPr>
      </p:pic>
      <p:pic>
        <p:nvPicPr>
          <p:cNvPr id="2" name="图片 1"/>
          <p:cNvPicPr>
            <a:picLocks noChangeAspect="1"/>
          </p:cNvPicPr>
          <p:nvPr/>
        </p:nvPicPr>
        <p:blipFill rotWithShape="1">
          <a:blip r:embed="rId5" cstate="print">
            <a:extLst>
              <a:ext uri="{28A0092B-C50C-407E-A947-70E740481C1C}">
                <a14:useLocalDpi xmlns:a14="http://schemas.microsoft.com/office/drawing/2010/main" val="0"/>
              </a:ext>
            </a:extLst>
          </a:blip>
          <a:srcRect l="4138" t="5231" r="4399" b="5850"/>
          <a:stretch/>
        </p:blipFill>
        <p:spPr>
          <a:xfrm>
            <a:off x="4006488" y="935370"/>
            <a:ext cx="3672408" cy="2448272"/>
          </a:xfrm>
          <a:prstGeom prst="rect">
            <a:avLst/>
          </a:prstGeom>
        </p:spPr>
      </p:pic>
    </p:spTree>
    <p:extLst>
      <p:ext uri="{BB962C8B-B14F-4D97-AF65-F5344CB8AC3E}">
        <p14:creationId xmlns:p14="http://schemas.microsoft.com/office/powerpoint/2010/main" val="2102386827"/>
      </p:ext>
    </p:extLst>
  </p:cSld>
  <p:clrMapOvr>
    <a:masterClrMapping/>
  </p:clrMapOvr>
  <p:transition advTm="2040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Line 6"/>
          <p:cNvSpPr/>
          <p:nvPr/>
        </p:nvSpPr>
        <p:spPr>
          <a:xfrm>
            <a:off x="2212975" y="2760663"/>
            <a:ext cx="4800600" cy="0"/>
          </a:xfrm>
          <a:prstGeom prst="line">
            <a:avLst/>
          </a:prstGeom>
          <a:ln w="25400" cap="flat" cmpd="sng">
            <a:solidFill>
              <a:schemeClr val="tx1"/>
            </a:solidFill>
            <a:prstDash val="sysDot"/>
            <a:headEnd type="none" w="med" len="med"/>
            <a:tailEnd type="oval" w="med" len="med"/>
          </a:ln>
        </p:spPr>
      </p:sp>
      <p:sp>
        <p:nvSpPr>
          <p:cNvPr id="7171" name="Rectangle 7"/>
          <p:cNvSpPr/>
          <p:nvPr/>
        </p:nvSpPr>
        <p:spPr>
          <a:xfrm rot="3419336">
            <a:off x="1928813" y="2184400"/>
            <a:ext cx="479425" cy="520700"/>
          </a:xfrm>
          <a:prstGeom prst="rect">
            <a:avLst/>
          </a:prstGeom>
          <a:gradFill rotWithShape="1">
            <a:gsLst>
              <a:gs pos="0">
                <a:schemeClr val="accent1"/>
              </a:gs>
              <a:gs pos="100000">
                <a:srgbClr val="576869"/>
              </a:gs>
            </a:gsLst>
            <a:lin ang="5400000" scaled="1"/>
            <a:tileRect/>
          </a:gradFill>
          <a:ln w="9525" cap="flat" cmpd="sng">
            <a:prstDash val="solid"/>
            <a:miter/>
            <a:headEnd type="none" w="med" len="med"/>
            <a:tailEnd type="none" w="med" len="med"/>
          </a:ln>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rot="10800000" vert="eaVert" wrap="none" anchor="ctr">
            <a:flatTx/>
          </a:bodyPr>
          <a:lstStyle/>
          <a:p>
            <a:pPr eaLnBrk="1" hangingPunct="1"/>
            <a:endParaRPr lang="zh-CN" altLang="en-US" dirty="0">
              <a:latin typeface="Arial" panose="020B0604020202020204" pitchFamily="34" charset="0"/>
            </a:endParaRPr>
          </a:p>
        </p:txBody>
      </p:sp>
      <p:sp>
        <p:nvSpPr>
          <p:cNvPr id="7172" name="Text Box 9"/>
          <p:cNvSpPr txBox="1"/>
          <p:nvPr/>
        </p:nvSpPr>
        <p:spPr>
          <a:xfrm>
            <a:off x="2057400" y="2205038"/>
            <a:ext cx="354013" cy="457200"/>
          </a:xfrm>
          <a:prstGeom prst="rect">
            <a:avLst/>
          </a:prstGeom>
          <a:noFill/>
          <a:ln w="9525">
            <a:noFill/>
          </a:ln>
        </p:spPr>
        <p:txBody>
          <a:bodyPr wrap="none">
            <a:spAutoFit/>
          </a:bodyPr>
          <a:lstStyle/>
          <a:p>
            <a:pPr algn="ctr"/>
            <a:r>
              <a:rPr lang="en-US" altLang="zh-CN" sz="2400" b="1" dirty="0">
                <a:solidFill>
                  <a:srgbClr val="FFFFFF"/>
                </a:solidFill>
                <a:latin typeface="Arial" panose="020B0604020202020204" pitchFamily="34" charset="0"/>
                <a:cs typeface="Arial" panose="020B0604020202020204" pitchFamily="34" charset="0"/>
              </a:rPr>
              <a:t>1</a:t>
            </a:r>
            <a:endParaRPr lang="en-US" altLang="zh-CN" sz="2400" b="1" dirty="0">
              <a:solidFill>
                <a:srgbClr val="FFFFFF"/>
              </a:solidFill>
              <a:latin typeface="Arial" panose="020B0604020202020204" pitchFamily="34" charset="0"/>
              <a:ea typeface="Arial" panose="020B0604020202020204" pitchFamily="34" charset="0"/>
            </a:endParaRPr>
          </a:p>
        </p:txBody>
      </p:sp>
      <p:sp>
        <p:nvSpPr>
          <p:cNvPr id="7173" name="Line 10"/>
          <p:cNvSpPr/>
          <p:nvPr/>
        </p:nvSpPr>
        <p:spPr>
          <a:xfrm>
            <a:off x="2212975" y="3598863"/>
            <a:ext cx="4800600" cy="0"/>
          </a:xfrm>
          <a:prstGeom prst="line">
            <a:avLst/>
          </a:prstGeom>
          <a:ln w="25400" cap="flat" cmpd="sng">
            <a:solidFill>
              <a:schemeClr val="tx1"/>
            </a:solidFill>
            <a:prstDash val="sysDot"/>
            <a:headEnd type="none" w="med" len="med"/>
            <a:tailEnd type="oval" w="med" len="med"/>
          </a:ln>
        </p:spPr>
      </p:sp>
      <p:sp>
        <p:nvSpPr>
          <p:cNvPr id="7174" name="Rectangle 11"/>
          <p:cNvSpPr/>
          <p:nvPr/>
        </p:nvSpPr>
        <p:spPr>
          <a:xfrm rot="3419336">
            <a:off x="1928813" y="3022600"/>
            <a:ext cx="479425" cy="520700"/>
          </a:xfrm>
          <a:prstGeom prst="rect">
            <a:avLst/>
          </a:prstGeom>
          <a:gradFill rotWithShape="1">
            <a:gsLst>
              <a:gs pos="0">
                <a:schemeClr val="accent2"/>
              </a:gs>
              <a:gs pos="100000">
                <a:srgbClr val="181847"/>
              </a:gs>
            </a:gsLst>
            <a:lin ang="5400000" scaled="1"/>
            <a:tileRect/>
          </a:gradFill>
          <a:ln w="9525" cap="flat" cmpd="sng">
            <a:prstDash val="solid"/>
            <a:miter/>
            <a:headEnd type="none" w="med" len="med"/>
            <a:tailEnd type="none" w="med" len="med"/>
          </a:ln>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p:spPr>
        <p:txBody>
          <a:bodyPr rot="10800000" vert="eaVert" wrap="none" anchor="ctr">
            <a:flatTx/>
          </a:bodyPr>
          <a:lstStyle/>
          <a:p>
            <a:pPr eaLnBrk="1" hangingPunct="1"/>
            <a:endParaRPr lang="zh-CN" altLang="en-US" dirty="0">
              <a:latin typeface="Arial" panose="020B0604020202020204" pitchFamily="34" charset="0"/>
            </a:endParaRPr>
          </a:p>
        </p:txBody>
      </p:sp>
      <p:sp>
        <p:nvSpPr>
          <p:cNvPr id="7175" name="Text Box 12"/>
          <p:cNvSpPr txBox="1"/>
          <p:nvPr/>
        </p:nvSpPr>
        <p:spPr>
          <a:xfrm>
            <a:off x="2057400" y="2997200"/>
            <a:ext cx="354013" cy="457200"/>
          </a:xfrm>
          <a:prstGeom prst="rect">
            <a:avLst/>
          </a:prstGeom>
          <a:noFill/>
          <a:ln w="9525">
            <a:noFill/>
          </a:ln>
        </p:spPr>
        <p:txBody>
          <a:bodyPr wrap="none">
            <a:spAutoFit/>
          </a:bodyPr>
          <a:lstStyle/>
          <a:p>
            <a:pPr algn="ctr"/>
            <a:r>
              <a:rPr lang="en-US" altLang="zh-CN" sz="2400" b="1" dirty="0">
                <a:solidFill>
                  <a:srgbClr val="FFFFFF"/>
                </a:solidFill>
                <a:latin typeface="Arial" panose="020B0604020202020204" pitchFamily="34" charset="0"/>
                <a:cs typeface="Arial" panose="020B0604020202020204" pitchFamily="34" charset="0"/>
              </a:rPr>
              <a:t>2</a:t>
            </a:r>
            <a:endParaRPr lang="en-US" altLang="zh-CN" sz="2400" b="1" dirty="0">
              <a:solidFill>
                <a:srgbClr val="FFFFFF"/>
              </a:solidFill>
              <a:latin typeface="Arial" panose="020B0604020202020204" pitchFamily="34" charset="0"/>
              <a:ea typeface="Arial" panose="020B0604020202020204" pitchFamily="34" charset="0"/>
            </a:endParaRPr>
          </a:p>
        </p:txBody>
      </p:sp>
      <p:sp>
        <p:nvSpPr>
          <p:cNvPr id="7176" name="Line 13"/>
          <p:cNvSpPr/>
          <p:nvPr/>
        </p:nvSpPr>
        <p:spPr>
          <a:xfrm>
            <a:off x="2214563" y="4435475"/>
            <a:ext cx="4799012" cy="1588"/>
          </a:xfrm>
          <a:prstGeom prst="line">
            <a:avLst/>
          </a:prstGeom>
          <a:ln w="25400" cap="flat" cmpd="sng">
            <a:solidFill>
              <a:schemeClr val="tx1"/>
            </a:solidFill>
            <a:prstDash val="sysDot"/>
            <a:headEnd type="none" w="med" len="med"/>
            <a:tailEnd type="oval" w="med" len="med"/>
          </a:ln>
        </p:spPr>
      </p:sp>
      <p:sp>
        <p:nvSpPr>
          <p:cNvPr id="7177" name="Rectangle 14"/>
          <p:cNvSpPr/>
          <p:nvPr/>
        </p:nvSpPr>
        <p:spPr>
          <a:xfrm rot="3419336">
            <a:off x="1928813" y="3860800"/>
            <a:ext cx="479425" cy="520700"/>
          </a:xfrm>
          <a:prstGeom prst="rect">
            <a:avLst/>
          </a:prstGeom>
          <a:gradFill rotWithShape="1">
            <a:gsLst>
              <a:gs pos="0">
                <a:schemeClr val="hlink"/>
              </a:gs>
              <a:gs pos="100000">
                <a:srgbClr val="004747"/>
              </a:gs>
            </a:gsLst>
            <a:lin ang="5400000" scaled="1"/>
            <a:tileRect/>
          </a:gradFill>
          <a:ln w="9525" cap="flat" cmpd="sng">
            <a:prstDash val="solid"/>
            <a:miter/>
            <a:headEnd type="none" w="med" len="med"/>
            <a:tailEnd type="none" w="med" len="med"/>
          </a:ln>
          <a:scene3d>
            <a:camera prst="legacyPerspectiveFront">
              <a:rot lat="0" lon="1500000" rev="0"/>
            </a:camera>
            <a:lightRig rig="legacyFlat4" dir="b"/>
          </a:scene3d>
          <a:sp3d extrusionH="430200" prstMaterial="legacyMatte">
            <a:bevelT w="13500" h="13500" prst="angle"/>
            <a:bevelB w="13500" h="13500" prst="angle"/>
            <a:extrusionClr>
              <a:schemeClr val="hlink"/>
            </a:extrusionClr>
          </a:sp3d>
        </p:spPr>
        <p:txBody>
          <a:bodyPr rot="10800000" vert="eaVert" wrap="none" anchor="ctr">
            <a:flatTx/>
          </a:bodyPr>
          <a:lstStyle/>
          <a:p>
            <a:pPr eaLnBrk="1" hangingPunct="1"/>
            <a:endParaRPr lang="zh-CN" altLang="en-US" dirty="0">
              <a:latin typeface="Arial" panose="020B0604020202020204" pitchFamily="34" charset="0"/>
            </a:endParaRPr>
          </a:p>
        </p:txBody>
      </p:sp>
      <p:sp>
        <p:nvSpPr>
          <p:cNvPr id="7178" name="Text Box 15"/>
          <p:cNvSpPr txBox="1"/>
          <p:nvPr/>
        </p:nvSpPr>
        <p:spPr>
          <a:xfrm>
            <a:off x="2057400" y="3860800"/>
            <a:ext cx="354013" cy="457200"/>
          </a:xfrm>
          <a:prstGeom prst="rect">
            <a:avLst/>
          </a:prstGeom>
          <a:noFill/>
          <a:ln w="9525">
            <a:noFill/>
          </a:ln>
        </p:spPr>
        <p:txBody>
          <a:bodyPr wrap="none">
            <a:spAutoFit/>
          </a:bodyPr>
          <a:lstStyle/>
          <a:p>
            <a:pPr algn="ctr"/>
            <a:r>
              <a:rPr lang="en-US" altLang="zh-CN" sz="2400" b="1" dirty="0">
                <a:solidFill>
                  <a:srgbClr val="FFFFFF"/>
                </a:solidFill>
                <a:latin typeface="Arial" panose="020B0604020202020204" pitchFamily="34" charset="0"/>
                <a:cs typeface="Arial" panose="020B0604020202020204" pitchFamily="34" charset="0"/>
              </a:rPr>
              <a:t>3</a:t>
            </a:r>
            <a:endParaRPr lang="en-US" altLang="zh-CN" sz="2400" b="1" dirty="0">
              <a:solidFill>
                <a:srgbClr val="FFFFFF"/>
              </a:solidFill>
              <a:latin typeface="Arial" panose="020B0604020202020204" pitchFamily="34" charset="0"/>
              <a:ea typeface="Arial" panose="020B0604020202020204" pitchFamily="34" charset="0"/>
            </a:endParaRPr>
          </a:p>
        </p:txBody>
      </p:sp>
      <p:sp>
        <p:nvSpPr>
          <p:cNvPr id="7179" name="Text Box 22"/>
          <p:cNvSpPr txBox="1"/>
          <p:nvPr/>
        </p:nvSpPr>
        <p:spPr>
          <a:xfrm>
            <a:off x="2693988" y="2105025"/>
            <a:ext cx="4176712" cy="584775"/>
          </a:xfrm>
          <a:prstGeom prst="rect">
            <a:avLst/>
          </a:prstGeom>
          <a:noFill/>
          <a:ln w="9525">
            <a:noFill/>
          </a:ln>
        </p:spPr>
        <p:txBody>
          <a:bodyPr>
            <a:spAutoFit/>
          </a:bodyPr>
          <a:lstStyle/>
          <a:p>
            <a:pPr eaLnBrk="1" hangingPunct="1">
              <a:spcBef>
                <a:spcPct val="50000"/>
              </a:spcBef>
            </a:pPr>
            <a:r>
              <a:rPr lang="zh-CN" altLang="en-US" sz="3200" b="1" dirty="0">
                <a:solidFill>
                  <a:srgbClr val="DCCCC2"/>
                </a:solidFill>
                <a:latin typeface="Arial" panose="020B0604020202020204" pitchFamily="34" charset="0"/>
              </a:rPr>
              <a:t>团队成员</a:t>
            </a:r>
          </a:p>
        </p:txBody>
      </p:sp>
      <p:sp>
        <p:nvSpPr>
          <p:cNvPr id="7180" name="Rectangle 23"/>
          <p:cNvSpPr/>
          <p:nvPr/>
        </p:nvSpPr>
        <p:spPr>
          <a:xfrm>
            <a:off x="3347864" y="499110"/>
            <a:ext cx="2664296" cy="981075"/>
          </a:xfrm>
          <a:prstGeom prst="rect">
            <a:avLst/>
          </a:prstGeom>
          <a:noFill/>
          <a:ln w="9525">
            <a:noFill/>
          </a:ln>
        </p:spPr>
        <p:txBody>
          <a:bodyPr lIns="0" rIns="0" bIns="0" anchor="b"/>
          <a:lstStyle/>
          <a:p>
            <a:r>
              <a:rPr lang="zh-CN" altLang="en-US" sz="4000" b="1" dirty="0">
                <a:solidFill>
                  <a:srgbClr val="CC0000"/>
                </a:solidFill>
                <a:latin typeface="Calibri" panose="020F0502020204030204" pitchFamily="34" charset="0"/>
                <a:ea typeface="华文中宋" panose="02010600040101010101" pitchFamily="2" charset="-122"/>
              </a:rPr>
              <a:t> 报告内容</a:t>
            </a:r>
          </a:p>
        </p:txBody>
      </p:sp>
      <p:sp>
        <p:nvSpPr>
          <p:cNvPr id="7181" name="Text Box 24"/>
          <p:cNvSpPr txBox="1"/>
          <p:nvPr/>
        </p:nvSpPr>
        <p:spPr>
          <a:xfrm>
            <a:off x="2765425" y="2968625"/>
            <a:ext cx="5062220" cy="583565"/>
          </a:xfrm>
          <a:prstGeom prst="rect">
            <a:avLst/>
          </a:prstGeom>
          <a:noFill/>
          <a:ln w="9525">
            <a:noFill/>
          </a:ln>
        </p:spPr>
        <p:txBody>
          <a:bodyPr wrap="square">
            <a:spAutoFit/>
          </a:bodyPr>
          <a:lstStyle/>
          <a:p>
            <a:pPr eaLnBrk="1" hangingPunct="1">
              <a:spcBef>
                <a:spcPct val="50000"/>
              </a:spcBef>
            </a:pPr>
            <a:r>
              <a:rPr lang="zh-CN" altLang="en-US" sz="3200" b="1" dirty="0">
                <a:solidFill>
                  <a:srgbClr val="DCCCC2"/>
                </a:solidFill>
                <a:latin typeface="Arial" panose="020B0604020202020204" pitchFamily="34" charset="0"/>
              </a:rPr>
              <a:t>研究方向</a:t>
            </a:r>
          </a:p>
        </p:txBody>
      </p:sp>
      <p:sp>
        <p:nvSpPr>
          <p:cNvPr id="7182" name="Text Box 25"/>
          <p:cNvSpPr txBox="1"/>
          <p:nvPr/>
        </p:nvSpPr>
        <p:spPr>
          <a:xfrm>
            <a:off x="2765425" y="3832225"/>
            <a:ext cx="4857750" cy="583565"/>
          </a:xfrm>
          <a:prstGeom prst="rect">
            <a:avLst/>
          </a:prstGeom>
          <a:noFill/>
          <a:ln w="9525">
            <a:noFill/>
          </a:ln>
        </p:spPr>
        <p:txBody>
          <a:bodyPr wrap="square">
            <a:spAutoFit/>
          </a:bodyPr>
          <a:lstStyle/>
          <a:p>
            <a:pPr eaLnBrk="1" hangingPunct="1">
              <a:spcBef>
                <a:spcPct val="50000"/>
              </a:spcBef>
            </a:pPr>
            <a:r>
              <a:rPr lang="zh-CN" altLang="en-US" sz="3200" b="1" dirty="0">
                <a:solidFill>
                  <a:srgbClr val="DCCCC2"/>
                </a:solidFill>
              </a:rPr>
              <a:t>代表</a:t>
            </a:r>
            <a:r>
              <a:rPr lang="zh-CN" altLang="en-US" sz="3200" b="1" dirty="0">
                <a:solidFill>
                  <a:srgbClr val="DCCCC2"/>
                </a:solidFill>
                <a:latin typeface="Arial" panose="020B0604020202020204" pitchFamily="34" charset="0"/>
              </a:rPr>
              <a:t>成果</a:t>
            </a:r>
          </a:p>
        </p:txBody>
      </p:sp>
      <p:sp>
        <p:nvSpPr>
          <p:cNvPr id="7183" name="Rectangle 14"/>
          <p:cNvSpPr/>
          <p:nvPr/>
        </p:nvSpPr>
        <p:spPr>
          <a:xfrm rot="3419336">
            <a:off x="1944688" y="4664075"/>
            <a:ext cx="479425" cy="520700"/>
          </a:xfrm>
          <a:prstGeom prst="rect">
            <a:avLst/>
          </a:prstGeom>
          <a:gradFill rotWithShape="1">
            <a:gsLst>
              <a:gs pos="0">
                <a:schemeClr val="hlink"/>
              </a:gs>
              <a:gs pos="100000">
                <a:srgbClr val="004747"/>
              </a:gs>
            </a:gsLst>
            <a:lin ang="5400000" scaled="1"/>
            <a:tileRect/>
          </a:gradFill>
          <a:ln w="9525" cap="flat" cmpd="sng">
            <a:prstDash val="solid"/>
            <a:miter/>
            <a:headEnd type="none" w="med" len="med"/>
            <a:tailEnd type="none" w="med" len="med"/>
          </a:ln>
          <a:scene3d>
            <a:camera prst="legacyPerspectiveFront">
              <a:rot lat="0" lon="1500000" rev="0"/>
            </a:camera>
            <a:lightRig rig="legacyFlat4" dir="b"/>
          </a:scene3d>
          <a:sp3d extrusionH="430200" prstMaterial="legacyMatte">
            <a:bevelT w="13500" h="13500" prst="angle"/>
            <a:bevelB w="13500" h="13500" prst="angle"/>
            <a:extrusionClr>
              <a:schemeClr val="hlink"/>
            </a:extrusionClr>
          </a:sp3d>
        </p:spPr>
        <p:txBody>
          <a:bodyPr rot="10800000" vert="eaVert" wrap="none" anchor="ctr">
            <a:flatTx/>
          </a:bodyPr>
          <a:lstStyle/>
          <a:p>
            <a:pPr eaLnBrk="1" hangingPunct="1"/>
            <a:endParaRPr lang="zh-CN" altLang="en-US" dirty="0">
              <a:latin typeface="Arial" panose="020B0604020202020204" pitchFamily="34" charset="0"/>
            </a:endParaRPr>
          </a:p>
        </p:txBody>
      </p:sp>
      <p:sp>
        <p:nvSpPr>
          <p:cNvPr id="7184" name="Text Box 25"/>
          <p:cNvSpPr txBox="1"/>
          <p:nvPr/>
        </p:nvSpPr>
        <p:spPr>
          <a:xfrm>
            <a:off x="2781300" y="4635500"/>
            <a:ext cx="4176713" cy="583565"/>
          </a:xfrm>
          <a:prstGeom prst="rect">
            <a:avLst/>
          </a:prstGeom>
          <a:noFill/>
          <a:ln w="9525">
            <a:noFill/>
          </a:ln>
        </p:spPr>
        <p:txBody>
          <a:bodyPr>
            <a:spAutoFit/>
          </a:bodyPr>
          <a:lstStyle/>
          <a:p>
            <a:pPr eaLnBrk="1" hangingPunct="1">
              <a:spcBef>
                <a:spcPct val="50000"/>
              </a:spcBef>
            </a:pPr>
            <a:r>
              <a:rPr lang="zh-CN" altLang="en-US" sz="3200" b="1" dirty="0">
                <a:solidFill>
                  <a:srgbClr val="0000FF"/>
                </a:solidFill>
                <a:latin typeface="Arial" panose="020B0604020202020204" pitchFamily="34" charset="0"/>
              </a:rPr>
              <a:t>团队风采</a:t>
            </a:r>
          </a:p>
        </p:txBody>
      </p:sp>
      <p:sp>
        <p:nvSpPr>
          <p:cNvPr id="7185" name="Text Box 15"/>
          <p:cNvSpPr txBox="1"/>
          <p:nvPr/>
        </p:nvSpPr>
        <p:spPr>
          <a:xfrm>
            <a:off x="2058194" y="4652963"/>
            <a:ext cx="352425" cy="460375"/>
          </a:xfrm>
          <a:prstGeom prst="rect">
            <a:avLst/>
          </a:prstGeom>
          <a:noFill/>
          <a:ln w="9525">
            <a:noFill/>
          </a:ln>
        </p:spPr>
        <p:txBody>
          <a:bodyPr wrap="none">
            <a:spAutoFit/>
          </a:bodyPr>
          <a:lstStyle/>
          <a:p>
            <a:pPr algn="ctr"/>
            <a:r>
              <a:rPr lang="en-US" altLang="zh-CN" sz="2400" b="1" dirty="0">
                <a:solidFill>
                  <a:srgbClr val="FFFFFF"/>
                </a:solidFill>
                <a:latin typeface="Arial" panose="020B0604020202020204" pitchFamily="34" charset="0"/>
                <a:cs typeface="Arial" panose="020B0604020202020204" pitchFamily="34" charset="0"/>
              </a:rPr>
              <a:t>4</a:t>
            </a:r>
            <a:endParaRPr lang="en-US" altLang="zh-CN" sz="2400" b="1" dirty="0">
              <a:solidFill>
                <a:srgbClr val="FFFFFF"/>
              </a:solidFill>
              <a:latin typeface="Arial" panose="020B0604020202020204" pitchFamily="34" charset="0"/>
              <a:ea typeface="Arial" panose="020B0604020202020204" pitchFamily="34" charset="0"/>
            </a:endParaRPr>
          </a:p>
        </p:txBody>
      </p:sp>
      <p:sp>
        <p:nvSpPr>
          <p:cNvPr id="7186" name="Line 13"/>
          <p:cNvSpPr/>
          <p:nvPr/>
        </p:nvSpPr>
        <p:spPr>
          <a:xfrm>
            <a:off x="2201863" y="5253038"/>
            <a:ext cx="4799012" cy="1587"/>
          </a:xfrm>
          <a:prstGeom prst="line">
            <a:avLst/>
          </a:prstGeom>
          <a:ln w="25400" cap="flat" cmpd="sng">
            <a:solidFill>
              <a:schemeClr val="tx1"/>
            </a:solidFill>
            <a:prstDash val="sysDot"/>
            <a:headEnd type="none" w="med" len="med"/>
            <a:tailEnd type="oval" w="med" len="med"/>
          </a:ln>
        </p:spPr>
      </p:sp>
      <p:pic>
        <p:nvPicPr>
          <p:cNvPr id="3" name="图片 2">
            <a:extLst>
              <a:ext uri="{FF2B5EF4-FFF2-40B4-BE49-F238E27FC236}">
                <a16:creationId xmlns:a16="http://schemas.microsoft.com/office/drawing/2014/main" id="{0034A6A0-B580-44EB-8AA3-22C426F04D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172" y="4532547"/>
            <a:ext cx="870816" cy="696653"/>
          </a:xfrm>
          <a:prstGeom prst="rect">
            <a:avLst/>
          </a:prstGeom>
        </p:spPr>
      </p:pic>
    </p:spTree>
    <p:extLst>
      <p:ext uri="{BB962C8B-B14F-4D97-AF65-F5344CB8AC3E}">
        <p14:creationId xmlns:p14="http://schemas.microsoft.com/office/powerpoint/2010/main" val="2004232949"/>
      </p:ext>
    </p:extLst>
  </p:cSld>
  <p:clrMapOvr>
    <a:masterClrMapping/>
  </p:clrMapOvr>
  <p:transition advTm="2166"/>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p:cNvSpPr>
          <p:nvPr>
            <p:ph type="title"/>
          </p:nvPr>
        </p:nvSpPr>
        <p:spPr>
          <a:xfrm>
            <a:off x="542925" y="0"/>
            <a:ext cx="6329363" cy="836613"/>
          </a:xfrm>
        </p:spPr>
        <p:txBody>
          <a:bodyPr vert="horz" wrap="square" lIns="0" tIns="45720" rIns="0" bIns="0" anchor="b"/>
          <a:lstStyle/>
          <a:p>
            <a:r>
              <a:rPr lang="zh-CN" altLang="en-US" sz="4200" b="0" dirty="0">
                <a:solidFill>
                  <a:srgbClr val="CC0000"/>
                </a:solidFill>
              </a:rPr>
              <a:t>四</a:t>
            </a:r>
            <a:r>
              <a:rPr lang="zh-CN" altLang="en-US" sz="4200" b="0" kern="1200" dirty="0">
                <a:solidFill>
                  <a:srgbClr val="CC0000"/>
                </a:solidFill>
                <a:latin typeface="+mj-lt"/>
                <a:ea typeface="+mj-ea"/>
                <a:cs typeface="+mj-cs"/>
              </a:rPr>
              <a:t>、团队风采</a:t>
            </a:r>
          </a:p>
        </p:txBody>
      </p:sp>
      <p:pic>
        <p:nvPicPr>
          <p:cNvPr id="4" name="图片 3">
            <a:extLst>
              <a:ext uri="{FF2B5EF4-FFF2-40B4-BE49-F238E27FC236}">
                <a16:creationId xmlns:a16="http://schemas.microsoft.com/office/drawing/2014/main" id="{A8A4F661-0A0F-4D76-B487-94E50DCDA7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5296" y="1124744"/>
            <a:ext cx="3209446" cy="2139630"/>
          </a:xfrm>
          <a:prstGeom prst="rect">
            <a:avLst/>
          </a:prstGeom>
        </p:spPr>
      </p:pic>
      <p:pic>
        <p:nvPicPr>
          <p:cNvPr id="6" name="图片 5">
            <a:extLst>
              <a:ext uri="{FF2B5EF4-FFF2-40B4-BE49-F238E27FC236}">
                <a16:creationId xmlns:a16="http://schemas.microsoft.com/office/drawing/2014/main" id="{0B81261A-2A0F-4009-80AE-1B37D6F00A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63724" y="1182315"/>
            <a:ext cx="3059832" cy="2039888"/>
          </a:xfrm>
          <a:prstGeom prst="rect">
            <a:avLst/>
          </a:prstGeom>
        </p:spPr>
      </p:pic>
      <p:pic>
        <p:nvPicPr>
          <p:cNvPr id="13" name="图片 12" descr="IMG_5423.JPG">
            <a:extLst>
              <a:ext uri="{FF2B5EF4-FFF2-40B4-BE49-F238E27FC236}">
                <a16:creationId xmlns:a16="http://schemas.microsoft.com/office/drawing/2014/main" id="{FDF8061D-2AD5-43D4-B5C1-1F8A022EB22D}"/>
              </a:ext>
            </a:extLst>
          </p:cNvPr>
          <p:cNvPicPr>
            <a:picLocks noChangeAspect="1"/>
          </p:cNvPicPr>
          <p:nvPr/>
        </p:nvPicPr>
        <p:blipFill>
          <a:blip r:embed="rId5" cstate="print"/>
          <a:stretch>
            <a:fillRect/>
          </a:stretch>
        </p:blipFill>
        <p:spPr>
          <a:xfrm>
            <a:off x="885296" y="3546338"/>
            <a:ext cx="3209446" cy="2407084"/>
          </a:xfrm>
          <a:prstGeom prst="rect">
            <a:avLst/>
          </a:prstGeom>
          <a:ln>
            <a:noFill/>
          </a:ln>
          <a:effectLst>
            <a:outerShdw blurRad="292100" dist="139700" dir="2700000" algn="tl" rotWithShape="0">
              <a:srgbClr val="333333">
                <a:alpha val="65000"/>
              </a:srgbClr>
            </a:outerShdw>
          </a:effectLst>
        </p:spPr>
      </p:pic>
      <p:pic>
        <p:nvPicPr>
          <p:cNvPr id="10" name="图片 9">
            <a:extLst>
              <a:ext uri="{FF2B5EF4-FFF2-40B4-BE49-F238E27FC236}">
                <a16:creationId xmlns:a16="http://schemas.microsoft.com/office/drawing/2014/main" id="{3AC0D56A-E6E7-40D9-9309-7B42D264183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63724" y="3525525"/>
            <a:ext cx="3136668" cy="2352501"/>
          </a:xfrm>
          <a:prstGeom prst="rect">
            <a:avLst/>
          </a:prstGeom>
        </p:spPr>
      </p:pic>
    </p:spTree>
  </p:cSld>
  <p:clrMapOvr>
    <a:masterClrMapping/>
  </p:clrMapOvr>
  <p:transition advTm="336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Group 2"/>
          <p:cNvGrpSpPr/>
          <p:nvPr/>
        </p:nvGrpSpPr>
        <p:grpSpPr>
          <a:xfrm>
            <a:off x="1403350" y="1268413"/>
            <a:ext cx="5945188" cy="5111750"/>
            <a:chOff x="884" y="799"/>
            <a:chExt cx="3745" cy="3220"/>
          </a:xfrm>
        </p:grpSpPr>
        <p:pic>
          <p:nvPicPr>
            <p:cNvPr id="23556" name="Picture 3" descr="j0229389"/>
            <p:cNvPicPr>
              <a:picLocks noChangeAspect="1"/>
            </p:cNvPicPr>
            <p:nvPr/>
          </p:nvPicPr>
          <p:blipFill>
            <a:blip r:embed="rId2"/>
            <a:stretch>
              <a:fillRect/>
            </a:stretch>
          </p:blipFill>
          <p:spPr>
            <a:xfrm>
              <a:off x="884" y="1797"/>
              <a:ext cx="2110" cy="2222"/>
            </a:xfrm>
            <a:prstGeom prst="rect">
              <a:avLst/>
            </a:prstGeom>
            <a:noFill/>
            <a:ln w="9525">
              <a:noFill/>
            </a:ln>
          </p:spPr>
        </p:pic>
        <p:pic>
          <p:nvPicPr>
            <p:cNvPr id="23557" name="Picture 4" descr="j0229389"/>
            <p:cNvPicPr>
              <a:picLocks noChangeAspect="1"/>
            </p:cNvPicPr>
            <p:nvPr/>
          </p:nvPicPr>
          <p:blipFill>
            <a:blip r:embed="rId2"/>
            <a:stretch>
              <a:fillRect/>
            </a:stretch>
          </p:blipFill>
          <p:spPr>
            <a:xfrm>
              <a:off x="1701" y="799"/>
              <a:ext cx="2928" cy="3085"/>
            </a:xfrm>
            <a:prstGeom prst="rect">
              <a:avLst/>
            </a:prstGeom>
            <a:noFill/>
            <a:ln w="9525">
              <a:noFill/>
            </a:ln>
          </p:spPr>
        </p:pic>
      </p:grpSp>
      <p:sp>
        <p:nvSpPr>
          <p:cNvPr id="96261" name="Rectangle 5"/>
          <p:cNvSpPr>
            <a:spLocks noGrp="1"/>
          </p:cNvSpPr>
          <p:nvPr>
            <p:ph type="subTitle" idx="1"/>
          </p:nvPr>
        </p:nvSpPr>
        <p:spPr>
          <a:xfrm>
            <a:off x="1619250" y="2924175"/>
            <a:ext cx="7235825" cy="1223963"/>
          </a:xfrm>
        </p:spPr>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anose="05020102010507070707" pitchFamily="18" charset="2"/>
              <a:buNone/>
              <a:defRPr/>
            </a:pPr>
            <a:r>
              <a:rPr lang="zh-CN" altLang="en-US" sz="5200" b="1" dirty="0">
                <a:solidFill>
                  <a:srgbClr val="990033"/>
                </a:solidFill>
                <a:effectLst>
                  <a:outerShdw blurRad="38100" dist="38100" dir="2700000" algn="tl">
                    <a:srgbClr val="C0C0C0"/>
                  </a:outerShdw>
                </a:effectLst>
                <a:latin typeface="华文楷体" panose="02010600040101010101" pitchFamily="2" charset="-122"/>
                <a:ea typeface="华文楷体" panose="02010600040101010101" pitchFamily="2" charset="-122"/>
              </a:rPr>
              <a:t>期待你的加入</a:t>
            </a:r>
            <a:r>
              <a:rPr kumimoji="0" lang="zh-CN" altLang="en-US" sz="5200" b="1" i="0" u="none" strike="noStrike" kern="0" cap="none" spc="0" normalizeH="0" baseline="0" noProof="0" dirty="0">
                <a:ln>
                  <a:noFill/>
                </a:ln>
                <a:solidFill>
                  <a:srgbClr val="990033"/>
                </a:solidFill>
                <a:effectLst>
                  <a:outerShdw blurRad="38100" dist="38100" dir="2700000" algn="tl">
                    <a:srgbClr val="C0C0C0"/>
                  </a:outerShdw>
                </a:effectLst>
                <a:uLnTx/>
                <a:uFillTx/>
                <a:latin typeface="华文楷体" panose="02010600040101010101" pitchFamily="2" charset="-122"/>
                <a:ea typeface="华文楷体" panose="02010600040101010101" pitchFamily="2" charset="-122"/>
                <a:cs typeface="+mn-cs"/>
              </a:rPr>
              <a:t> ！</a:t>
            </a:r>
          </a:p>
        </p:txBody>
      </p:sp>
    </p:spTree>
  </p:cSld>
  <p:clrMapOvr>
    <a:masterClrMapping/>
  </p:clrMapOvr>
  <p:transition advTm="336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Line 6"/>
          <p:cNvSpPr/>
          <p:nvPr/>
        </p:nvSpPr>
        <p:spPr>
          <a:xfrm>
            <a:off x="2212975" y="2760663"/>
            <a:ext cx="4800600" cy="0"/>
          </a:xfrm>
          <a:prstGeom prst="line">
            <a:avLst/>
          </a:prstGeom>
          <a:ln w="25400" cap="flat" cmpd="sng">
            <a:solidFill>
              <a:schemeClr val="tx1"/>
            </a:solidFill>
            <a:prstDash val="sysDot"/>
            <a:headEnd type="none" w="med" len="med"/>
            <a:tailEnd type="oval" w="med" len="med"/>
          </a:ln>
        </p:spPr>
      </p:sp>
      <p:sp>
        <p:nvSpPr>
          <p:cNvPr id="7171" name="Rectangle 7"/>
          <p:cNvSpPr/>
          <p:nvPr/>
        </p:nvSpPr>
        <p:spPr>
          <a:xfrm rot="3419336">
            <a:off x="1928813" y="2184400"/>
            <a:ext cx="479425" cy="520700"/>
          </a:xfrm>
          <a:prstGeom prst="rect">
            <a:avLst/>
          </a:prstGeom>
          <a:gradFill rotWithShape="1">
            <a:gsLst>
              <a:gs pos="0">
                <a:schemeClr val="accent1"/>
              </a:gs>
              <a:gs pos="100000">
                <a:srgbClr val="576869"/>
              </a:gs>
            </a:gsLst>
            <a:lin ang="5400000" scaled="1"/>
            <a:tileRect/>
          </a:gradFill>
          <a:ln w="9525" cap="flat" cmpd="sng">
            <a:prstDash val="solid"/>
            <a:miter/>
            <a:headEnd type="none" w="med" len="med"/>
            <a:tailEnd type="none" w="med" len="med"/>
          </a:ln>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rot="10800000" vert="eaVert" wrap="none" anchor="ctr">
            <a:flatTx/>
          </a:bodyPr>
          <a:lstStyle/>
          <a:p>
            <a:pPr eaLnBrk="1" hangingPunct="1"/>
            <a:endParaRPr lang="zh-CN" altLang="en-US" dirty="0">
              <a:latin typeface="Arial" panose="020B0604020202020204" pitchFamily="34" charset="0"/>
            </a:endParaRPr>
          </a:p>
        </p:txBody>
      </p:sp>
      <p:sp>
        <p:nvSpPr>
          <p:cNvPr id="7172" name="Text Box 9"/>
          <p:cNvSpPr txBox="1"/>
          <p:nvPr/>
        </p:nvSpPr>
        <p:spPr>
          <a:xfrm>
            <a:off x="2057400" y="2205038"/>
            <a:ext cx="354013" cy="457200"/>
          </a:xfrm>
          <a:prstGeom prst="rect">
            <a:avLst/>
          </a:prstGeom>
          <a:noFill/>
          <a:ln w="9525">
            <a:noFill/>
          </a:ln>
        </p:spPr>
        <p:txBody>
          <a:bodyPr wrap="none">
            <a:spAutoFit/>
          </a:bodyPr>
          <a:lstStyle/>
          <a:p>
            <a:pPr algn="ctr"/>
            <a:r>
              <a:rPr lang="en-US" altLang="zh-CN" sz="2400" b="1" dirty="0">
                <a:solidFill>
                  <a:srgbClr val="FFFFFF"/>
                </a:solidFill>
                <a:latin typeface="Arial" panose="020B0604020202020204" pitchFamily="34" charset="0"/>
                <a:cs typeface="Arial" panose="020B0604020202020204" pitchFamily="34" charset="0"/>
              </a:rPr>
              <a:t>1</a:t>
            </a:r>
            <a:endParaRPr lang="en-US" altLang="zh-CN" sz="2400" b="1" dirty="0">
              <a:solidFill>
                <a:srgbClr val="FFFFFF"/>
              </a:solidFill>
              <a:latin typeface="Arial" panose="020B0604020202020204" pitchFamily="34" charset="0"/>
              <a:ea typeface="Arial" panose="020B0604020202020204" pitchFamily="34" charset="0"/>
            </a:endParaRPr>
          </a:p>
        </p:txBody>
      </p:sp>
      <p:sp>
        <p:nvSpPr>
          <p:cNvPr id="7173" name="Line 10"/>
          <p:cNvSpPr/>
          <p:nvPr/>
        </p:nvSpPr>
        <p:spPr>
          <a:xfrm>
            <a:off x="2212975" y="3598863"/>
            <a:ext cx="4800600" cy="0"/>
          </a:xfrm>
          <a:prstGeom prst="line">
            <a:avLst/>
          </a:prstGeom>
          <a:ln w="25400" cap="flat" cmpd="sng">
            <a:solidFill>
              <a:schemeClr val="tx1"/>
            </a:solidFill>
            <a:prstDash val="sysDot"/>
            <a:headEnd type="none" w="med" len="med"/>
            <a:tailEnd type="oval" w="med" len="med"/>
          </a:ln>
        </p:spPr>
      </p:sp>
      <p:sp>
        <p:nvSpPr>
          <p:cNvPr id="7174" name="Rectangle 11"/>
          <p:cNvSpPr/>
          <p:nvPr/>
        </p:nvSpPr>
        <p:spPr>
          <a:xfrm rot="3419336">
            <a:off x="1928813" y="3022600"/>
            <a:ext cx="479425" cy="520700"/>
          </a:xfrm>
          <a:prstGeom prst="rect">
            <a:avLst/>
          </a:prstGeom>
          <a:gradFill rotWithShape="1">
            <a:gsLst>
              <a:gs pos="0">
                <a:schemeClr val="accent2"/>
              </a:gs>
              <a:gs pos="100000">
                <a:srgbClr val="181847"/>
              </a:gs>
            </a:gsLst>
            <a:lin ang="5400000" scaled="1"/>
            <a:tileRect/>
          </a:gradFill>
          <a:ln w="9525" cap="flat" cmpd="sng">
            <a:prstDash val="solid"/>
            <a:miter/>
            <a:headEnd type="none" w="med" len="med"/>
            <a:tailEnd type="none" w="med" len="med"/>
          </a:ln>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p:spPr>
        <p:txBody>
          <a:bodyPr rot="10800000" vert="eaVert" wrap="none" anchor="ctr">
            <a:flatTx/>
          </a:bodyPr>
          <a:lstStyle/>
          <a:p>
            <a:pPr eaLnBrk="1" hangingPunct="1"/>
            <a:endParaRPr lang="zh-CN" altLang="en-US" dirty="0">
              <a:latin typeface="Arial" panose="020B0604020202020204" pitchFamily="34" charset="0"/>
            </a:endParaRPr>
          </a:p>
        </p:txBody>
      </p:sp>
      <p:sp>
        <p:nvSpPr>
          <p:cNvPr id="7175" name="Text Box 12"/>
          <p:cNvSpPr txBox="1"/>
          <p:nvPr/>
        </p:nvSpPr>
        <p:spPr>
          <a:xfrm>
            <a:off x="2057400" y="2997200"/>
            <a:ext cx="354013" cy="457200"/>
          </a:xfrm>
          <a:prstGeom prst="rect">
            <a:avLst/>
          </a:prstGeom>
          <a:noFill/>
          <a:ln w="9525">
            <a:noFill/>
          </a:ln>
        </p:spPr>
        <p:txBody>
          <a:bodyPr wrap="none">
            <a:spAutoFit/>
          </a:bodyPr>
          <a:lstStyle/>
          <a:p>
            <a:pPr algn="ctr"/>
            <a:r>
              <a:rPr lang="en-US" altLang="zh-CN" sz="2400" b="1" dirty="0">
                <a:solidFill>
                  <a:srgbClr val="FFFFFF"/>
                </a:solidFill>
                <a:latin typeface="Arial" panose="020B0604020202020204" pitchFamily="34" charset="0"/>
                <a:cs typeface="Arial" panose="020B0604020202020204" pitchFamily="34" charset="0"/>
              </a:rPr>
              <a:t>2</a:t>
            </a:r>
            <a:endParaRPr lang="en-US" altLang="zh-CN" sz="2400" b="1" dirty="0">
              <a:solidFill>
                <a:srgbClr val="FFFFFF"/>
              </a:solidFill>
              <a:latin typeface="Arial" panose="020B0604020202020204" pitchFamily="34" charset="0"/>
              <a:ea typeface="Arial" panose="020B0604020202020204" pitchFamily="34" charset="0"/>
            </a:endParaRPr>
          </a:p>
        </p:txBody>
      </p:sp>
      <p:sp>
        <p:nvSpPr>
          <p:cNvPr id="7176" name="Line 13"/>
          <p:cNvSpPr/>
          <p:nvPr/>
        </p:nvSpPr>
        <p:spPr>
          <a:xfrm>
            <a:off x="2214563" y="4435475"/>
            <a:ext cx="4799012" cy="1588"/>
          </a:xfrm>
          <a:prstGeom prst="line">
            <a:avLst/>
          </a:prstGeom>
          <a:ln w="25400" cap="flat" cmpd="sng">
            <a:solidFill>
              <a:schemeClr val="tx1"/>
            </a:solidFill>
            <a:prstDash val="sysDot"/>
            <a:headEnd type="none" w="med" len="med"/>
            <a:tailEnd type="oval" w="med" len="med"/>
          </a:ln>
        </p:spPr>
      </p:sp>
      <p:sp>
        <p:nvSpPr>
          <p:cNvPr id="7177" name="Rectangle 14"/>
          <p:cNvSpPr/>
          <p:nvPr/>
        </p:nvSpPr>
        <p:spPr>
          <a:xfrm rot="3419336">
            <a:off x="1928813" y="3860800"/>
            <a:ext cx="479425" cy="520700"/>
          </a:xfrm>
          <a:prstGeom prst="rect">
            <a:avLst/>
          </a:prstGeom>
          <a:gradFill rotWithShape="1">
            <a:gsLst>
              <a:gs pos="0">
                <a:schemeClr val="hlink"/>
              </a:gs>
              <a:gs pos="100000">
                <a:srgbClr val="004747"/>
              </a:gs>
            </a:gsLst>
            <a:lin ang="5400000" scaled="1"/>
            <a:tileRect/>
          </a:gradFill>
          <a:ln w="9525" cap="flat" cmpd="sng">
            <a:prstDash val="solid"/>
            <a:miter/>
            <a:headEnd type="none" w="med" len="med"/>
            <a:tailEnd type="none" w="med" len="med"/>
          </a:ln>
          <a:scene3d>
            <a:camera prst="legacyPerspectiveFront">
              <a:rot lat="0" lon="1500000" rev="0"/>
            </a:camera>
            <a:lightRig rig="legacyFlat4" dir="b"/>
          </a:scene3d>
          <a:sp3d extrusionH="430200" prstMaterial="legacyMatte">
            <a:bevelT w="13500" h="13500" prst="angle"/>
            <a:bevelB w="13500" h="13500" prst="angle"/>
            <a:extrusionClr>
              <a:schemeClr val="hlink"/>
            </a:extrusionClr>
          </a:sp3d>
        </p:spPr>
        <p:txBody>
          <a:bodyPr rot="10800000" vert="eaVert" wrap="none" anchor="ctr">
            <a:flatTx/>
          </a:bodyPr>
          <a:lstStyle/>
          <a:p>
            <a:pPr eaLnBrk="1" hangingPunct="1"/>
            <a:endParaRPr lang="zh-CN" altLang="en-US" dirty="0">
              <a:latin typeface="Arial" panose="020B0604020202020204" pitchFamily="34" charset="0"/>
            </a:endParaRPr>
          </a:p>
        </p:txBody>
      </p:sp>
      <p:sp>
        <p:nvSpPr>
          <p:cNvPr id="7178" name="Text Box 15"/>
          <p:cNvSpPr txBox="1"/>
          <p:nvPr/>
        </p:nvSpPr>
        <p:spPr>
          <a:xfrm>
            <a:off x="2057400" y="3860800"/>
            <a:ext cx="354013" cy="457200"/>
          </a:xfrm>
          <a:prstGeom prst="rect">
            <a:avLst/>
          </a:prstGeom>
          <a:noFill/>
          <a:ln w="9525">
            <a:noFill/>
          </a:ln>
        </p:spPr>
        <p:txBody>
          <a:bodyPr wrap="none">
            <a:spAutoFit/>
          </a:bodyPr>
          <a:lstStyle/>
          <a:p>
            <a:pPr algn="ctr"/>
            <a:r>
              <a:rPr lang="en-US" altLang="zh-CN" sz="2400" b="1" dirty="0">
                <a:solidFill>
                  <a:srgbClr val="FFFFFF"/>
                </a:solidFill>
                <a:latin typeface="Arial" panose="020B0604020202020204" pitchFamily="34" charset="0"/>
                <a:cs typeface="Arial" panose="020B0604020202020204" pitchFamily="34" charset="0"/>
              </a:rPr>
              <a:t>3</a:t>
            </a:r>
            <a:endParaRPr lang="en-US" altLang="zh-CN" sz="2400" b="1" dirty="0">
              <a:solidFill>
                <a:srgbClr val="FFFFFF"/>
              </a:solidFill>
              <a:latin typeface="Arial" panose="020B0604020202020204" pitchFamily="34" charset="0"/>
              <a:ea typeface="Arial" panose="020B0604020202020204" pitchFamily="34" charset="0"/>
            </a:endParaRPr>
          </a:p>
        </p:txBody>
      </p:sp>
      <p:sp>
        <p:nvSpPr>
          <p:cNvPr id="7179" name="Text Box 22"/>
          <p:cNvSpPr txBox="1"/>
          <p:nvPr/>
        </p:nvSpPr>
        <p:spPr>
          <a:xfrm>
            <a:off x="2693988" y="2105025"/>
            <a:ext cx="4176712" cy="584775"/>
          </a:xfrm>
          <a:prstGeom prst="rect">
            <a:avLst/>
          </a:prstGeom>
          <a:noFill/>
          <a:ln w="9525">
            <a:noFill/>
          </a:ln>
        </p:spPr>
        <p:txBody>
          <a:bodyPr>
            <a:spAutoFit/>
          </a:bodyPr>
          <a:lstStyle/>
          <a:p>
            <a:pPr eaLnBrk="1" hangingPunct="1">
              <a:spcBef>
                <a:spcPct val="50000"/>
              </a:spcBef>
            </a:pPr>
            <a:r>
              <a:rPr lang="zh-CN" altLang="en-US" sz="3200" b="1" dirty="0">
                <a:solidFill>
                  <a:srgbClr val="0000FF"/>
                </a:solidFill>
                <a:latin typeface="Arial" panose="020B0604020202020204" pitchFamily="34" charset="0"/>
              </a:rPr>
              <a:t>团队成员</a:t>
            </a:r>
          </a:p>
        </p:txBody>
      </p:sp>
      <p:sp>
        <p:nvSpPr>
          <p:cNvPr id="7180" name="Rectangle 23"/>
          <p:cNvSpPr/>
          <p:nvPr/>
        </p:nvSpPr>
        <p:spPr>
          <a:xfrm>
            <a:off x="3347865" y="597981"/>
            <a:ext cx="2736304" cy="981075"/>
          </a:xfrm>
          <a:prstGeom prst="rect">
            <a:avLst/>
          </a:prstGeom>
          <a:noFill/>
          <a:ln w="9525">
            <a:noFill/>
          </a:ln>
        </p:spPr>
        <p:txBody>
          <a:bodyPr lIns="0" rIns="0" bIns="0" anchor="b"/>
          <a:lstStyle/>
          <a:p>
            <a:r>
              <a:rPr lang="zh-CN" altLang="en-US" sz="4000" b="1" dirty="0">
                <a:solidFill>
                  <a:srgbClr val="CC0000"/>
                </a:solidFill>
                <a:latin typeface="Calibri" panose="020F0502020204030204" pitchFamily="34" charset="0"/>
                <a:ea typeface="华文中宋" panose="02010600040101010101" pitchFamily="2" charset="-122"/>
              </a:rPr>
              <a:t> 报告内容</a:t>
            </a:r>
          </a:p>
        </p:txBody>
      </p:sp>
      <p:sp>
        <p:nvSpPr>
          <p:cNvPr id="7181" name="Text Box 24"/>
          <p:cNvSpPr txBox="1"/>
          <p:nvPr/>
        </p:nvSpPr>
        <p:spPr>
          <a:xfrm>
            <a:off x="2765425" y="2968625"/>
            <a:ext cx="5062220" cy="583565"/>
          </a:xfrm>
          <a:prstGeom prst="rect">
            <a:avLst/>
          </a:prstGeom>
          <a:noFill/>
          <a:ln w="9525">
            <a:noFill/>
          </a:ln>
        </p:spPr>
        <p:txBody>
          <a:bodyPr wrap="square">
            <a:spAutoFit/>
          </a:bodyPr>
          <a:lstStyle/>
          <a:p>
            <a:pPr eaLnBrk="1" hangingPunct="1">
              <a:spcBef>
                <a:spcPct val="50000"/>
              </a:spcBef>
            </a:pPr>
            <a:r>
              <a:rPr lang="zh-CN" altLang="en-US" sz="3200" b="1" dirty="0">
                <a:solidFill>
                  <a:srgbClr val="DCCCC2"/>
                </a:solidFill>
                <a:latin typeface="Arial" panose="020B0604020202020204" pitchFamily="34" charset="0"/>
              </a:rPr>
              <a:t>研究方向</a:t>
            </a:r>
          </a:p>
        </p:txBody>
      </p:sp>
      <p:sp>
        <p:nvSpPr>
          <p:cNvPr id="7182" name="Text Box 25"/>
          <p:cNvSpPr txBox="1"/>
          <p:nvPr/>
        </p:nvSpPr>
        <p:spPr>
          <a:xfrm>
            <a:off x="2765425" y="3832225"/>
            <a:ext cx="4857750" cy="583565"/>
          </a:xfrm>
          <a:prstGeom prst="rect">
            <a:avLst/>
          </a:prstGeom>
          <a:noFill/>
          <a:ln w="9525">
            <a:noFill/>
          </a:ln>
        </p:spPr>
        <p:txBody>
          <a:bodyPr wrap="square">
            <a:spAutoFit/>
          </a:bodyPr>
          <a:lstStyle/>
          <a:p>
            <a:pPr eaLnBrk="1" hangingPunct="1">
              <a:spcBef>
                <a:spcPct val="50000"/>
              </a:spcBef>
            </a:pPr>
            <a:r>
              <a:rPr lang="zh-CN" altLang="en-US" sz="3200" b="1" dirty="0">
                <a:solidFill>
                  <a:srgbClr val="DCCCC2"/>
                </a:solidFill>
                <a:latin typeface="Arial" panose="020B0604020202020204" pitchFamily="34" charset="0"/>
              </a:rPr>
              <a:t>代表成果</a:t>
            </a:r>
          </a:p>
        </p:txBody>
      </p:sp>
      <p:sp>
        <p:nvSpPr>
          <p:cNvPr id="7183" name="Rectangle 14"/>
          <p:cNvSpPr/>
          <p:nvPr/>
        </p:nvSpPr>
        <p:spPr>
          <a:xfrm rot="3419336">
            <a:off x="1944688" y="4664075"/>
            <a:ext cx="479425" cy="520700"/>
          </a:xfrm>
          <a:prstGeom prst="rect">
            <a:avLst/>
          </a:prstGeom>
          <a:gradFill rotWithShape="1">
            <a:gsLst>
              <a:gs pos="0">
                <a:schemeClr val="hlink"/>
              </a:gs>
              <a:gs pos="100000">
                <a:srgbClr val="004747"/>
              </a:gs>
            </a:gsLst>
            <a:lin ang="5400000" scaled="1"/>
            <a:tileRect/>
          </a:gradFill>
          <a:ln w="9525" cap="flat" cmpd="sng">
            <a:prstDash val="solid"/>
            <a:miter/>
            <a:headEnd type="none" w="med" len="med"/>
            <a:tailEnd type="none" w="med" len="med"/>
          </a:ln>
          <a:scene3d>
            <a:camera prst="legacyPerspectiveFront">
              <a:rot lat="0" lon="1500000" rev="0"/>
            </a:camera>
            <a:lightRig rig="legacyFlat4" dir="b"/>
          </a:scene3d>
          <a:sp3d extrusionH="430200" prstMaterial="legacyMatte">
            <a:bevelT w="13500" h="13500" prst="angle"/>
            <a:bevelB w="13500" h="13500" prst="angle"/>
            <a:extrusionClr>
              <a:schemeClr val="hlink"/>
            </a:extrusionClr>
          </a:sp3d>
        </p:spPr>
        <p:txBody>
          <a:bodyPr rot="10800000" vert="eaVert" wrap="none" anchor="ctr">
            <a:flatTx/>
          </a:bodyPr>
          <a:lstStyle/>
          <a:p>
            <a:pPr eaLnBrk="1" hangingPunct="1"/>
            <a:endParaRPr lang="zh-CN" altLang="en-US" dirty="0">
              <a:latin typeface="Arial" panose="020B0604020202020204" pitchFamily="34" charset="0"/>
            </a:endParaRPr>
          </a:p>
        </p:txBody>
      </p:sp>
      <p:sp>
        <p:nvSpPr>
          <p:cNvPr id="7184" name="Text Box 25"/>
          <p:cNvSpPr txBox="1"/>
          <p:nvPr/>
        </p:nvSpPr>
        <p:spPr>
          <a:xfrm>
            <a:off x="2781300" y="4635500"/>
            <a:ext cx="4176713" cy="583565"/>
          </a:xfrm>
          <a:prstGeom prst="rect">
            <a:avLst/>
          </a:prstGeom>
          <a:noFill/>
          <a:ln w="9525">
            <a:noFill/>
          </a:ln>
        </p:spPr>
        <p:txBody>
          <a:bodyPr>
            <a:spAutoFit/>
          </a:bodyPr>
          <a:lstStyle/>
          <a:p>
            <a:pPr eaLnBrk="1" hangingPunct="1">
              <a:spcBef>
                <a:spcPct val="50000"/>
              </a:spcBef>
            </a:pPr>
            <a:r>
              <a:rPr lang="zh-CN" altLang="en-US" sz="3200" b="1" dirty="0">
                <a:solidFill>
                  <a:srgbClr val="DCCCC2"/>
                </a:solidFill>
                <a:latin typeface="Arial" panose="020B0604020202020204" pitchFamily="34" charset="0"/>
              </a:rPr>
              <a:t>团队风采</a:t>
            </a:r>
          </a:p>
        </p:txBody>
      </p:sp>
      <p:sp>
        <p:nvSpPr>
          <p:cNvPr id="7185" name="Text Box 15"/>
          <p:cNvSpPr txBox="1"/>
          <p:nvPr/>
        </p:nvSpPr>
        <p:spPr>
          <a:xfrm>
            <a:off x="2058194" y="4652963"/>
            <a:ext cx="352425" cy="460375"/>
          </a:xfrm>
          <a:prstGeom prst="rect">
            <a:avLst/>
          </a:prstGeom>
          <a:noFill/>
          <a:ln w="9525">
            <a:noFill/>
          </a:ln>
        </p:spPr>
        <p:txBody>
          <a:bodyPr wrap="none">
            <a:spAutoFit/>
          </a:bodyPr>
          <a:lstStyle/>
          <a:p>
            <a:pPr algn="ctr"/>
            <a:r>
              <a:rPr lang="en-US" altLang="zh-CN" sz="2400" b="1" dirty="0">
                <a:solidFill>
                  <a:srgbClr val="FFFFFF"/>
                </a:solidFill>
                <a:latin typeface="Arial" panose="020B0604020202020204" pitchFamily="34" charset="0"/>
                <a:cs typeface="Arial" panose="020B0604020202020204" pitchFamily="34" charset="0"/>
              </a:rPr>
              <a:t>4</a:t>
            </a:r>
            <a:endParaRPr lang="en-US" altLang="zh-CN" sz="2400" b="1" dirty="0">
              <a:solidFill>
                <a:srgbClr val="FFFFFF"/>
              </a:solidFill>
              <a:latin typeface="Arial" panose="020B0604020202020204" pitchFamily="34" charset="0"/>
              <a:ea typeface="Arial" panose="020B0604020202020204" pitchFamily="34" charset="0"/>
            </a:endParaRPr>
          </a:p>
        </p:txBody>
      </p:sp>
      <p:sp>
        <p:nvSpPr>
          <p:cNvPr id="7186" name="Line 13"/>
          <p:cNvSpPr/>
          <p:nvPr/>
        </p:nvSpPr>
        <p:spPr>
          <a:xfrm>
            <a:off x="2201863" y="5253038"/>
            <a:ext cx="4799012" cy="1587"/>
          </a:xfrm>
          <a:prstGeom prst="line">
            <a:avLst/>
          </a:prstGeom>
          <a:ln w="25400" cap="flat" cmpd="sng">
            <a:solidFill>
              <a:schemeClr val="tx1"/>
            </a:solidFill>
            <a:prstDash val="sysDot"/>
            <a:headEnd type="none" w="med" len="med"/>
            <a:tailEnd type="oval" w="med" len="med"/>
          </a:ln>
        </p:spPr>
      </p:sp>
      <p:pic>
        <p:nvPicPr>
          <p:cNvPr id="3" name="图片 2">
            <a:extLst>
              <a:ext uri="{FF2B5EF4-FFF2-40B4-BE49-F238E27FC236}">
                <a16:creationId xmlns:a16="http://schemas.microsoft.com/office/drawing/2014/main" id="{0034A6A0-B580-44EB-8AA3-22C426F04D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172" y="2084275"/>
            <a:ext cx="870816" cy="696653"/>
          </a:xfrm>
          <a:prstGeom prst="rect">
            <a:avLst/>
          </a:prstGeom>
        </p:spPr>
      </p:pic>
    </p:spTree>
    <p:extLst>
      <p:ext uri="{BB962C8B-B14F-4D97-AF65-F5344CB8AC3E}">
        <p14:creationId xmlns:p14="http://schemas.microsoft.com/office/powerpoint/2010/main" val="1342131849"/>
      </p:ext>
    </p:extLst>
  </p:cSld>
  <p:clrMapOvr>
    <a:masterClrMapping/>
  </p:clrMapOvr>
  <p:transition advTm="2166"/>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p:cNvSpPr>
          <p:nvPr>
            <p:ph type="title"/>
          </p:nvPr>
        </p:nvSpPr>
        <p:spPr>
          <a:xfrm>
            <a:off x="399415" y="0"/>
            <a:ext cx="6329363" cy="836613"/>
          </a:xfrm>
        </p:spPr>
        <p:txBody>
          <a:bodyPr vert="horz" wrap="square" lIns="0" tIns="45720" rIns="0" bIns="0" anchor="b"/>
          <a:lstStyle/>
          <a:p>
            <a:r>
              <a:rPr lang="zh-CN" altLang="en-US" sz="3600" b="0" kern="1200" dirty="0">
                <a:solidFill>
                  <a:srgbClr val="CC0000"/>
                </a:solidFill>
                <a:latin typeface="+mj-lt"/>
                <a:ea typeface="+mj-ea"/>
                <a:cs typeface="+mj-cs"/>
              </a:rPr>
              <a:t>一、团队成员</a:t>
            </a:r>
          </a:p>
        </p:txBody>
      </p:sp>
      <p:sp>
        <p:nvSpPr>
          <p:cNvPr id="8" name="矩形 7">
            <a:extLst>
              <a:ext uri="{FF2B5EF4-FFF2-40B4-BE49-F238E27FC236}">
                <a16:creationId xmlns:a16="http://schemas.microsoft.com/office/drawing/2014/main" id="{EE9CFAB4-A98F-4818-9668-EA7221C7F0BB}"/>
              </a:ext>
            </a:extLst>
          </p:cNvPr>
          <p:cNvSpPr/>
          <p:nvPr/>
        </p:nvSpPr>
        <p:spPr>
          <a:xfrm>
            <a:off x="1747812" y="6556375"/>
            <a:ext cx="9232900" cy="182563"/>
          </a:xfrm>
          <a:prstGeom prst="rect">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14" name="矩形 13">
            <a:extLst>
              <a:ext uri="{FF2B5EF4-FFF2-40B4-BE49-F238E27FC236}">
                <a16:creationId xmlns:a16="http://schemas.microsoft.com/office/drawing/2014/main" id="{34B187D1-7BC9-43BC-A904-372E61FF6170}"/>
              </a:ext>
            </a:extLst>
          </p:cNvPr>
          <p:cNvSpPr/>
          <p:nvPr/>
        </p:nvSpPr>
        <p:spPr>
          <a:xfrm>
            <a:off x="1623551" y="2996952"/>
            <a:ext cx="2228369" cy="521970"/>
          </a:xfrm>
          <a:prstGeom prst="rect">
            <a:avLst/>
          </a:prstGeom>
        </p:spPr>
        <p:txBody>
          <a:bodyPr wrap="square">
            <a:spAutoFit/>
          </a:bodyPr>
          <a:lstStyle/>
          <a:p>
            <a:pPr fontAlgn="auto">
              <a:spcBef>
                <a:spcPts val="600"/>
              </a:spcBef>
              <a:spcAft>
                <a:spcPts val="0"/>
              </a:spcAft>
              <a:buClr>
                <a:srgbClr val="BE029A"/>
              </a:buClr>
              <a:buSzPct val="95000"/>
              <a:defRPr/>
            </a:pPr>
            <a:r>
              <a:rPr lang="zh-CN" altLang="en-US" sz="2800" b="1" dirty="0">
                <a:solidFill>
                  <a:srgbClr val="C00000"/>
                </a:solidFill>
                <a:latin typeface="华文楷体" panose="02010600040101010101" pitchFamily="2" charset="-122"/>
                <a:ea typeface="华文楷体" panose="02010600040101010101" pitchFamily="2" charset="-122"/>
              </a:rPr>
              <a:t>汪娟娟</a:t>
            </a:r>
            <a:r>
              <a:rPr lang="zh-CN" altLang="en-US" sz="2800" dirty="0">
                <a:latin typeface="华文楷体" panose="02010600040101010101" pitchFamily="2" charset="-122"/>
                <a:ea typeface="华文楷体" panose="02010600040101010101" pitchFamily="2" charset="-122"/>
              </a:rPr>
              <a:t>   教授</a:t>
            </a:r>
            <a:endParaRPr lang="en-US" altLang="zh-CN" sz="2800" dirty="0">
              <a:latin typeface="华文楷体" panose="02010600040101010101" pitchFamily="2" charset="-122"/>
              <a:ea typeface="华文楷体" panose="02010600040101010101" pitchFamily="2" charset="-122"/>
            </a:endParaRPr>
          </a:p>
        </p:txBody>
      </p:sp>
      <p:pic>
        <p:nvPicPr>
          <p:cNvPr id="15" name="Picture 2" descr="D:\相片1\汪娟娟一卡通照片.jpg">
            <a:extLst>
              <a:ext uri="{FF2B5EF4-FFF2-40B4-BE49-F238E27FC236}">
                <a16:creationId xmlns:a16="http://schemas.microsoft.com/office/drawing/2014/main" id="{21F406F7-CAC5-4379-BEB5-F5D4C4D1D1F6}"/>
              </a:ext>
            </a:extLst>
          </p:cNvPr>
          <p:cNvPicPr>
            <a:picLocks noChangeAspect="1" noChangeArrowheads="1"/>
          </p:cNvPicPr>
          <p:nvPr/>
        </p:nvPicPr>
        <p:blipFill>
          <a:blip r:embed="rId3" cstate="print"/>
          <a:srcRect/>
          <a:stretch>
            <a:fillRect/>
          </a:stretch>
        </p:blipFill>
        <p:spPr bwMode="auto">
          <a:xfrm>
            <a:off x="2052363" y="1049783"/>
            <a:ext cx="1410194" cy="1918056"/>
          </a:xfrm>
          <a:prstGeom prst="rect">
            <a:avLst/>
          </a:prstGeom>
          <a:noFill/>
        </p:spPr>
      </p:pic>
      <p:pic>
        <p:nvPicPr>
          <p:cNvPr id="16" name="图片 15" descr="111.jpg">
            <a:extLst>
              <a:ext uri="{FF2B5EF4-FFF2-40B4-BE49-F238E27FC236}">
                <a16:creationId xmlns:a16="http://schemas.microsoft.com/office/drawing/2014/main" id="{3A26E6FA-CC32-4B4C-AEBE-16E1C02CD3CE}"/>
              </a:ext>
            </a:extLst>
          </p:cNvPr>
          <p:cNvPicPr>
            <a:picLocks noChangeAspect="1"/>
          </p:cNvPicPr>
          <p:nvPr/>
        </p:nvPicPr>
        <p:blipFill>
          <a:blip r:embed="rId4" cstate="print"/>
          <a:stretch>
            <a:fillRect/>
          </a:stretch>
        </p:blipFill>
        <p:spPr>
          <a:xfrm>
            <a:off x="5629537" y="980728"/>
            <a:ext cx="1318142" cy="1916718"/>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矩形 16">
            <a:extLst>
              <a:ext uri="{FF2B5EF4-FFF2-40B4-BE49-F238E27FC236}">
                <a16:creationId xmlns:a16="http://schemas.microsoft.com/office/drawing/2014/main" id="{F51A706D-4E0A-46AC-B7CF-A45F70260DDB}"/>
              </a:ext>
            </a:extLst>
          </p:cNvPr>
          <p:cNvSpPr/>
          <p:nvPr/>
        </p:nvSpPr>
        <p:spPr>
          <a:xfrm>
            <a:off x="5151943" y="2996952"/>
            <a:ext cx="2228369" cy="523220"/>
          </a:xfrm>
          <a:prstGeom prst="rect">
            <a:avLst/>
          </a:prstGeom>
        </p:spPr>
        <p:txBody>
          <a:bodyPr wrap="square">
            <a:spAutoFit/>
          </a:bodyPr>
          <a:lstStyle/>
          <a:p>
            <a:pPr fontAlgn="auto">
              <a:spcBef>
                <a:spcPts val="600"/>
              </a:spcBef>
              <a:spcAft>
                <a:spcPts val="0"/>
              </a:spcAft>
              <a:buClr>
                <a:srgbClr val="BE029A"/>
              </a:buClr>
              <a:buSzPct val="95000"/>
              <a:defRPr/>
            </a:pPr>
            <a:r>
              <a:rPr lang="zh-CN" altLang="en-US" sz="2800" b="1" dirty="0">
                <a:solidFill>
                  <a:srgbClr val="C00000"/>
                </a:solidFill>
                <a:latin typeface="华文楷体" panose="02010600040101010101" pitchFamily="2" charset="-122"/>
                <a:ea typeface="华文楷体" panose="02010600040101010101" pitchFamily="2" charset="-122"/>
              </a:rPr>
              <a:t>王学梅</a:t>
            </a:r>
            <a:r>
              <a:rPr lang="zh-CN" altLang="en-US" sz="2800" dirty="0">
                <a:latin typeface="华文楷体" panose="02010600040101010101" pitchFamily="2" charset="-122"/>
                <a:ea typeface="华文楷体" panose="02010600040101010101" pitchFamily="2" charset="-122"/>
              </a:rPr>
              <a:t>   教授</a:t>
            </a:r>
            <a:endParaRPr lang="en-US" altLang="zh-CN" sz="2800" dirty="0">
              <a:latin typeface="华文楷体" panose="02010600040101010101" pitchFamily="2" charset="-122"/>
              <a:ea typeface="华文楷体" panose="02010600040101010101" pitchFamily="2" charset="-122"/>
            </a:endParaRPr>
          </a:p>
        </p:txBody>
      </p:sp>
      <p:pic>
        <p:nvPicPr>
          <p:cNvPr id="18" name="图片 17">
            <a:extLst>
              <a:ext uri="{FF2B5EF4-FFF2-40B4-BE49-F238E27FC236}">
                <a16:creationId xmlns:a16="http://schemas.microsoft.com/office/drawing/2014/main" id="{58AF2FEA-F44B-41AD-B0B9-DA146013CB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69390" y="3668657"/>
            <a:ext cx="1469624" cy="2136607"/>
          </a:xfrm>
          <a:prstGeom prst="rect">
            <a:avLst/>
          </a:prstGeom>
        </p:spPr>
      </p:pic>
      <p:pic>
        <p:nvPicPr>
          <p:cNvPr id="19" name="图片 18">
            <a:extLst>
              <a:ext uri="{FF2B5EF4-FFF2-40B4-BE49-F238E27FC236}">
                <a16:creationId xmlns:a16="http://schemas.microsoft.com/office/drawing/2014/main" id="{EB204A1D-2220-448D-9D7E-22621CDF661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63511" y="3626935"/>
            <a:ext cx="1579741" cy="2106321"/>
          </a:xfrm>
          <a:prstGeom prst="rect">
            <a:avLst/>
          </a:prstGeom>
        </p:spPr>
      </p:pic>
      <p:sp>
        <p:nvSpPr>
          <p:cNvPr id="20" name="矩形 19">
            <a:extLst>
              <a:ext uri="{FF2B5EF4-FFF2-40B4-BE49-F238E27FC236}">
                <a16:creationId xmlns:a16="http://schemas.microsoft.com/office/drawing/2014/main" id="{AFDED54D-151C-4869-A540-A1B40F771AE6}"/>
              </a:ext>
            </a:extLst>
          </p:cNvPr>
          <p:cNvSpPr/>
          <p:nvPr/>
        </p:nvSpPr>
        <p:spPr>
          <a:xfrm>
            <a:off x="539552" y="5878780"/>
            <a:ext cx="2589869" cy="523220"/>
          </a:xfrm>
          <a:prstGeom prst="rect">
            <a:avLst/>
          </a:prstGeom>
        </p:spPr>
        <p:txBody>
          <a:bodyPr wrap="square">
            <a:spAutoFit/>
          </a:bodyPr>
          <a:lstStyle/>
          <a:p>
            <a:pPr fontAlgn="auto">
              <a:spcBef>
                <a:spcPts val="600"/>
              </a:spcBef>
              <a:spcAft>
                <a:spcPts val="0"/>
              </a:spcAft>
              <a:buClr>
                <a:srgbClr val="BE029A"/>
              </a:buClr>
              <a:buSzPct val="95000"/>
              <a:defRPr/>
            </a:pPr>
            <a:r>
              <a:rPr lang="zh-CN" altLang="en-US" sz="2800" b="1" dirty="0">
                <a:solidFill>
                  <a:srgbClr val="C00000"/>
                </a:solidFill>
                <a:latin typeface="华文楷体" panose="02010600040101010101" pitchFamily="2" charset="-122"/>
                <a:ea typeface="华文楷体" panose="02010600040101010101" pitchFamily="2" charset="-122"/>
              </a:rPr>
              <a:t>邓红雷</a:t>
            </a:r>
            <a:r>
              <a:rPr lang="zh-CN" altLang="en-US" sz="2800" dirty="0">
                <a:latin typeface="华文楷体" panose="02010600040101010101" pitchFamily="2" charset="-122"/>
                <a:ea typeface="华文楷体" panose="02010600040101010101" pitchFamily="2" charset="-122"/>
              </a:rPr>
              <a:t>  副教授</a:t>
            </a:r>
            <a:endParaRPr lang="en-US" altLang="zh-CN" sz="2800" dirty="0">
              <a:latin typeface="华文楷体" panose="02010600040101010101" pitchFamily="2" charset="-122"/>
              <a:ea typeface="华文楷体" panose="02010600040101010101" pitchFamily="2" charset="-122"/>
            </a:endParaRPr>
          </a:p>
        </p:txBody>
      </p:sp>
      <p:sp>
        <p:nvSpPr>
          <p:cNvPr id="21" name="矩形 20">
            <a:extLst>
              <a:ext uri="{FF2B5EF4-FFF2-40B4-BE49-F238E27FC236}">
                <a16:creationId xmlns:a16="http://schemas.microsoft.com/office/drawing/2014/main" id="{BE944826-4286-4A7B-A36B-DE8E747B350E}"/>
              </a:ext>
            </a:extLst>
          </p:cNvPr>
          <p:cNvSpPr/>
          <p:nvPr/>
        </p:nvSpPr>
        <p:spPr>
          <a:xfrm>
            <a:off x="3779912" y="5858108"/>
            <a:ext cx="2163158" cy="523220"/>
          </a:xfrm>
          <a:prstGeom prst="rect">
            <a:avLst/>
          </a:prstGeom>
        </p:spPr>
        <p:txBody>
          <a:bodyPr wrap="square">
            <a:spAutoFit/>
          </a:bodyPr>
          <a:lstStyle/>
          <a:p>
            <a:pPr fontAlgn="auto">
              <a:spcBef>
                <a:spcPts val="600"/>
              </a:spcBef>
              <a:spcAft>
                <a:spcPts val="0"/>
              </a:spcAft>
              <a:buClr>
                <a:srgbClr val="BE029A"/>
              </a:buClr>
              <a:buSzPct val="95000"/>
              <a:defRPr/>
            </a:pPr>
            <a:r>
              <a:rPr lang="zh-CN" altLang="en-US" sz="2800" b="1" dirty="0">
                <a:solidFill>
                  <a:srgbClr val="C00000"/>
                </a:solidFill>
                <a:latin typeface="华文楷体" panose="02010600040101010101" pitchFamily="2" charset="-122"/>
                <a:ea typeface="华文楷体" panose="02010600040101010101" pitchFamily="2" charset="-122"/>
              </a:rPr>
              <a:t>张仙玲</a:t>
            </a:r>
            <a:r>
              <a:rPr lang="zh-CN" altLang="en-US" sz="2800" dirty="0">
                <a:latin typeface="华文楷体" panose="02010600040101010101" pitchFamily="2" charset="-122"/>
                <a:ea typeface="华文楷体" panose="02010600040101010101" pitchFamily="2" charset="-122"/>
              </a:rPr>
              <a:t>  讲师</a:t>
            </a:r>
            <a:endParaRPr lang="en-US" altLang="zh-CN" sz="2800" dirty="0">
              <a:latin typeface="华文楷体" panose="02010600040101010101" pitchFamily="2" charset="-122"/>
              <a:ea typeface="华文楷体" panose="02010600040101010101" pitchFamily="2" charset="-122"/>
            </a:endParaRPr>
          </a:p>
        </p:txBody>
      </p:sp>
      <p:sp>
        <p:nvSpPr>
          <p:cNvPr id="22" name="矩形 21">
            <a:extLst>
              <a:ext uri="{FF2B5EF4-FFF2-40B4-BE49-F238E27FC236}">
                <a16:creationId xmlns:a16="http://schemas.microsoft.com/office/drawing/2014/main" id="{95A90EE9-18FA-404F-83AE-F9109A9EC6B5}"/>
              </a:ext>
            </a:extLst>
          </p:cNvPr>
          <p:cNvSpPr/>
          <p:nvPr/>
        </p:nvSpPr>
        <p:spPr>
          <a:xfrm>
            <a:off x="6588224" y="5804014"/>
            <a:ext cx="1902399" cy="523220"/>
          </a:xfrm>
          <a:prstGeom prst="rect">
            <a:avLst/>
          </a:prstGeom>
        </p:spPr>
        <p:txBody>
          <a:bodyPr wrap="square">
            <a:spAutoFit/>
          </a:bodyPr>
          <a:lstStyle/>
          <a:p>
            <a:pPr fontAlgn="auto">
              <a:spcBef>
                <a:spcPts val="600"/>
              </a:spcBef>
              <a:spcAft>
                <a:spcPts val="0"/>
              </a:spcAft>
              <a:buClr>
                <a:srgbClr val="BE029A"/>
              </a:buClr>
              <a:buSzPct val="95000"/>
              <a:defRPr/>
            </a:pPr>
            <a:r>
              <a:rPr lang="zh-CN" altLang="en-US" sz="2800" b="1" dirty="0">
                <a:solidFill>
                  <a:srgbClr val="C00000"/>
                </a:solidFill>
                <a:latin typeface="华文楷体" panose="02010600040101010101" pitchFamily="2" charset="-122"/>
                <a:ea typeface="华文楷体" panose="02010600040101010101" pitchFamily="2" charset="-122"/>
              </a:rPr>
              <a:t>曾军</a:t>
            </a:r>
            <a:r>
              <a:rPr lang="zh-CN" altLang="en-US" sz="2800" dirty="0">
                <a:latin typeface="华文楷体" panose="02010600040101010101" pitchFamily="2" charset="-122"/>
                <a:ea typeface="华文楷体" panose="02010600040101010101" pitchFamily="2" charset="-122"/>
              </a:rPr>
              <a:t>  讲师</a:t>
            </a:r>
            <a:endParaRPr lang="en-US" altLang="zh-CN" sz="2800" dirty="0">
              <a:latin typeface="华文楷体" panose="02010600040101010101" pitchFamily="2" charset="-122"/>
              <a:ea typeface="华文楷体" panose="02010600040101010101" pitchFamily="2" charset="-122"/>
            </a:endParaRPr>
          </a:p>
        </p:txBody>
      </p:sp>
      <p:pic>
        <p:nvPicPr>
          <p:cNvPr id="3076"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0800000">
            <a:off x="1115617" y="3668656"/>
            <a:ext cx="1469623" cy="215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Tm="2439"/>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p:cNvSpPr>
          <p:nvPr>
            <p:ph type="title"/>
          </p:nvPr>
        </p:nvSpPr>
        <p:spPr>
          <a:xfrm>
            <a:off x="359535" y="140299"/>
            <a:ext cx="6981403" cy="575965"/>
          </a:xfrm>
        </p:spPr>
        <p:txBody>
          <a:bodyPr vert="horz" wrap="square" lIns="0" tIns="45720" rIns="0" bIns="0" anchor="b"/>
          <a:lstStyle/>
          <a:p>
            <a:r>
              <a:rPr lang="zh-CN" altLang="en-US" sz="3600" b="0" kern="1200" dirty="0">
                <a:solidFill>
                  <a:srgbClr val="CC0000"/>
                </a:solidFill>
                <a:latin typeface="+mj-lt"/>
                <a:ea typeface="+mj-ea"/>
                <a:cs typeface="+mj-cs"/>
              </a:rPr>
              <a:t>汪娟娟教授   团队负责人  </a:t>
            </a:r>
          </a:p>
        </p:txBody>
      </p:sp>
      <p:sp>
        <p:nvSpPr>
          <p:cNvPr id="10" name="矩形 9">
            <a:extLst>
              <a:ext uri="{FF2B5EF4-FFF2-40B4-BE49-F238E27FC236}">
                <a16:creationId xmlns:a16="http://schemas.microsoft.com/office/drawing/2014/main" id="{ED872299-327B-484A-87A3-3B9A2697BBDB}"/>
              </a:ext>
            </a:extLst>
          </p:cNvPr>
          <p:cNvSpPr/>
          <p:nvPr/>
        </p:nvSpPr>
        <p:spPr>
          <a:xfrm>
            <a:off x="1788319" y="5774532"/>
            <a:ext cx="6924675" cy="136922"/>
          </a:xfrm>
          <a:prstGeom prst="rect">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defTabSz="685800" eaLnBrk="1" hangingPunct="1">
              <a:defRPr/>
            </a:pPr>
            <a:endParaRPr lang="en-US" altLang="zh-CN" sz="900" dirty="0">
              <a:solidFill>
                <a:prstClr val="white"/>
              </a:solidFill>
              <a:latin typeface="Calibri" panose="020F0502020204030204"/>
              <a:ea typeface="宋体" panose="02010600030101010101" pitchFamily="2" charset="-122"/>
            </a:endParaRPr>
          </a:p>
        </p:txBody>
      </p:sp>
      <p:sp>
        <p:nvSpPr>
          <p:cNvPr id="11" name="文本框 3">
            <a:extLst>
              <a:ext uri="{FF2B5EF4-FFF2-40B4-BE49-F238E27FC236}">
                <a16:creationId xmlns:a16="http://schemas.microsoft.com/office/drawing/2014/main" id="{BA560831-E40B-4EE2-94BA-EECA4CFA68B2}"/>
              </a:ext>
            </a:extLst>
          </p:cNvPr>
          <p:cNvSpPr txBox="1">
            <a:spLocks noChangeArrowheads="1"/>
          </p:cNvSpPr>
          <p:nvPr/>
        </p:nvSpPr>
        <p:spPr bwMode="auto">
          <a:xfrm>
            <a:off x="1028700" y="2677422"/>
            <a:ext cx="34529" cy="300082"/>
          </a:xfrm>
          <a:prstGeom prst="rect">
            <a:avLst/>
          </a:prstGeom>
          <a:solidFill>
            <a:schemeClr val="bg1"/>
          </a:solidFill>
          <a:ln w="9525">
            <a:noFill/>
            <a:miter lim="800000"/>
          </a:ln>
        </p:spPr>
        <p:txBody>
          <a:bodyPr>
            <a:spAutoFit/>
          </a:bodyPr>
          <a:lstStyle/>
          <a:p>
            <a:pPr defTabSz="685800" eaLnBrk="1" hangingPunct="1">
              <a:defRPr/>
            </a:pPr>
            <a:endParaRPr lang="zh-CN" altLang="en-US" sz="1350">
              <a:solidFill>
                <a:prstClr val="black"/>
              </a:solidFill>
              <a:latin typeface="Calibri" panose="020F0502020204030204" pitchFamily="34" charset="0"/>
            </a:endParaRPr>
          </a:p>
        </p:txBody>
      </p:sp>
      <p:sp>
        <p:nvSpPr>
          <p:cNvPr id="12" name="矩形 11">
            <a:extLst>
              <a:ext uri="{FF2B5EF4-FFF2-40B4-BE49-F238E27FC236}">
                <a16:creationId xmlns:a16="http://schemas.microsoft.com/office/drawing/2014/main" id="{121665A4-472A-4BE5-A447-B0BC3663F4FE}"/>
              </a:ext>
            </a:extLst>
          </p:cNvPr>
          <p:cNvSpPr/>
          <p:nvPr/>
        </p:nvSpPr>
        <p:spPr>
          <a:xfrm>
            <a:off x="1619672" y="1084674"/>
            <a:ext cx="7560840" cy="400110"/>
          </a:xfrm>
          <a:prstGeom prst="rect">
            <a:avLst/>
          </a:prstGeom>
        </p:spPr>
        <p:txBody>
          <a:bodyPr wrap="square">
            <a:spAutoFit/>
          </a:bodyPr>
          <a:lstStyle/>
          <a:p>
            <a:pPr fontAlgn="auto">
              <a:spcBef>
                <a:spcPts val="450"/>
              </a:spcBef>
              <a:spcAft>
                <a:spcPts val="0"/>
              </a:spcAft>
              <a:buClr>
                <a:srgbClr val="BE029A"/>
              </a:buClr>
              <a:buSzPct val="95000"/>
              <a:defRPr/>
            </a:pPr>
            <a:r>
              <a:rPr lang="zh-CN" altLang="en-US" sz="2000" b="1" dirty="0">
                <a:latin typeface="华文楷体" panose="02010600040101010101" pitchFamily="2" charset="-122"/>
                <a:ea typeface="华文楷体" panose="02010600040101010101" pitchFamily="2" charset="-122"/>
              </a:rPr>
              <a:t>华中科技大学硕士、华南理工大学博士，美国德州大学访问学者。</a:t>
            </a:r>
            <a:endParaRPr lang="en-US" altLang="zh-CN" sz="2000" b="1" dirty="0">
              <a:latin typeface="华文楷体" panose="02010600040101010101" pitchFamily="2" charset="-122"/>
              <a:ea typeface="华文楷体" panose="02010600040101010101" pitchFamily="2" charset="-122"/>
            </a:endParaRPr>
          </a:p>
        </p:txBody>
      </p:sp>
      <p:sp>
        <p:nvSpPr>
          <p:cNvPr id="13" name="矩形 12">
            <a:extLst>
              <a:ext uri="{FF2B5EF4-FFF2-40B4-BE49-F238E27FC236}">
                <a16:creationId xmlns:a16="http://schemas.microsoft.com/office/drawing/2014/main" id="{5E849AD0-D710-4234-8278-3D9029378333}"/>
              </a:ext>
            </a:extLst>
          </p:cNvPr>
          <p:cNvSpPr/>
          <p:nvPr/>
        </p:nvSpPr>
        <p:spPr>
          <a:xfrm>
            <a:off x="1619672" y="1620086"/>
            <a:ext cx="5721266" cy="440762"/>
          </a:xfrm>
          <a:prstGeom prst="rect">
            <a:avLst/>
          </a:prstGeom>
        </p:spPr>
        <p:txBody>
          <a:bodyPr wrap="square">
            <a:spAutoFit/>
          </a:bodyPr>
          <a:lstStyle/>
          <a:p>
            <a:pPr marL="402431" indent="-402431" fontAlgn="auto">
              <a:lnSpc>
                <a:spcPct val="120000"/>
              </a:lnSpc>
              <a:spcBef>
                <a:spcPts val="450"/>
              </a:spcBef>
              <a:spcAft>
                <a:spcPts val="0"/>
              </a:spcAft>
              <a:buClr>
                <a:srgbClr val="FF9900"/>
              </a:buClr>
              <a:buSzPct val="95000"/>
              <a:defRPr/>
            </a:pPr>
            <a:r>
              <a:rPr lang="zh-CN" altLang="en-US" sz="2000" b="1" dirty="0">
                <a:solidFill>
                  <a:srgbClr val="C00000"/>
                </a:solidFill>
                <a:latin typeface="华文楷体" panose="02010600040101010101" pitchFamily="2" charset="-122"/>
                <a:ea typeface="华文楷体" panose="02010600040101010101" pitchFamily="2" charset="-122"/>
              </a:rPr>
              <a:t>博士、硕士，电力系统及其自动化</a:t>
            </a:r>
            <a:r>
              <a:rPr lang="en-US" altLang="zh-CN" sz="2000" b="1" dirty="0">
                <a:solidFill>
                  <a:srgbClr val="C00000"/>
                </a:solidFill>
                <a:latin typeface="华文楷体" panose="02010600040101010101" pitchFamily="2" charset="-122"/>
                <a:ea typeface="华文楷体" panose="02010600040101010101" pitchFamily="2" charset="-122"/>
              </a:rPr>
              <a:t>/</a:t>
            </a:r>
            <a:r>
              <a:rPr lang="zh-CN" altLang="en-US" sz="2000" b="1" dirty="0">
                <a:solidFill>
                  <a:srgbClr val="C00000"/>
                </a:solidFill>
                <a:latin typeface="华文楷体" panose="02010600040101010101" pitchFamily="2" charset="-122"/>
                <a:ea typeface="华文楷体" panose="02010600040101010101" pitchFamily="2" charset="-122"/>
              </a:rPr>
              <a:t>电气工程。</a:t>
            </a:r>
            <a:endParaRPr lang="en-US" altLang="zh-CN" sz="2000" b="1" dirty="0">
              <a:solidFill>
                <a:srgbClr val="C00000"/>
              </a:solidFill>
              <a:latin typeface="华文楷体" panose="02010600040101010101" pitchFamily="2" charset="-122"/>
              <a:ea typeface="华文楷体" panose="02010600040101010101" pitchFamily="2" charset="-122"/>
            </a:endParaRPr>
          </a:p>
        </p:txBody>
      </p:sp>
      <p:sp>
        <p:nvSpPr>
          <p:cNvPr id="15" name="矩形 14">
            <a:extLst>
              <a:ext uri="{FF2B5EF4-FFF2-40B4-BE49-F238E27FC236}">
                <a16:creationId xmlns:a16="http://schemas.microsoft.com/office/drawing/2014/main" id="{5FE817CF-44AC-4D40-800C-9CC28358A055}"/>
              </a:ext>
            </a:extLst>
          </p:cNvPr>
          <p:cNvSpPr/>
          <p:nvPr/>
        </p:nvSpPr>
        <p:spPr>
          <a:xfrm>
            <a:off x="2627784" y="5911454"/>
            <a:ext cx="4392488" cy="415498"/>
          </a:xfrm>
          <a:prstGeom prst="rect">
            <a:avLst/>
          </a:prstGeom>
        </p:spPr>
        <p:txBody>
          <a:bodyPr wrap="square">
            <a:spAutoFit/>
          </a:bodyPr>
          <a:lstStyle/>
          <a:p>
            <a:pPr fontAlgn="auto">
              <a:spcBef>
                <a:spcPts val="450"/>
              </a:spcBef>
              <a:spcAft>
                <a:spcPts val="0"/>
              </a:spcAft>
              <a:buClr>
                <a:srgbClr val="BE029A"/>
              </a:buClr>
              <a:buSzPct val="95000"/>
              <a:defRPr/>
            </a:pPr>
            <a:r>
              <a:rPr lang="zh-CN" altLang="en-US" sz="2100" b="1" dirty="0">
                <a:solidFill>
                  <a:srgbClr val="0000CC"/>
                </a:solidFill>
                <a:latin typeface="华文楷体" panose="02010600040101010101" pitchFamily="2" charset="-122"/>
                <a:ea typeface="华文楷体" panose="02010600040101010101" pitchFamily="2" charset="-122"/>
              </a:rPr>
              <a:t>联系方式</a:t>
            </a:r>
            <a:r>
              <a:rPr lang="zh-CN" altLang="en-US" sz="2100" dirty="0">
                <a:latin typeface="华文楷体" panose="02010600040101010101" pitchFamily="2" charset="-122"/>
                <a:ea typeface="华文楷体" panose="02010600040101010101" pitchFamily="2" charset="-122"/>
              </a:rPr>
              <a:t>：</a:t>
            </a:r>
            <a:r>
              <a:rPr lang="en-US" altLang="zh-CN" sz="2100" dirty="0">
                <a:latin typeface="华文楷体" panose="02010600040101010101" pitchFamily="2" charset="-122"/>
                <a:ea typeface="华文楷体" panose="02010600040101010101" pitchFamily="2" charset="-122"/>
              </a:rPr>
              <a:t>epjjwang@scut.edu.cn</a:t>
            </a:r>
          </a:p>
        </p:txBody>
      </p:sp>
      <p:sp>
        <p:nvSpPr>
          <p:cNvPr id="8" name="矩形 7">
            <a:extLst>
              <a:ext uri="{FF2B5EF4-FFF2-40B4-BE49-F238E27FC236}">
                <a16:creationId xmlns:a16="http://schemas.microsoft.com/office/drawing/2014/main" id="{267E2D98-49BF-4E9E-9B21-3BBB55B9ACAD}"/>
              </a:ext>
            </a:extLst>
          </p:cNvPr>
          <p:cNvSpPr/>
          <p:nvPr/>
        </p:nvSpPr>
        <p:spPr>
          <a:xfrm>
            <a:off x="-236220" y="2060848"/>
            <a:ext cx="9272716" cy="1064009"/>
          </a:xfrm>
          <a:prstGeom prst="rect">
            <a:avLst/>
          </a:prstGeom>
        </p:spPr>
        <p:txBody>
          <a:bodyPr wrap="square">
            <a:spAutoFit/>
          </a:bodyPr>
          <a:lstStyle/>
          <a:p>
            <a:pPr marL="402431" indent="-402431" fontAlgn="auto">
              <a:lnSpc>
                <a:spcPct val="150000"/>
              </a:lnSpc>
              <a:spcBef>
                <a:spcPts val="450"/>
              </a:spcBef>
              <a:spcAft>
                <a:spcPts val="0"/>
              </a:spcAft>
              <a:buClr>
                <a:srgbClr val="FF9900"/>
              </a:buClr>
              <a:buSzPct val="95000"/>
              <a:defRPr/>
            </a:pPr>
            <a:r>
              <a:rPr lang="zh-CN" altLang="en-US" sz="2400" b="1" dirty="0">
                <a:solidFill>
                  <a:srgbClr val="0000CC"/>
                </a:solidFill>
                <a:latin typeface="华文楷体" panose="02010600040101010101" pitchFamily="2" charset="-122"/>
                <a:ea typeface="华文楷体" panose="02010600040101010101" pitchFamily="2" charset="-122"/>
              </a:rPr>
              <a:t>    </a:t>
            </a:r>
            <a:r>
              <a:rPr lang="zh-CN" altLang="en-US" sz="2000" dirty="0">
                <a:latin typeface="华文楷体" panose="02010600040101010101" pitchFamily="2" charset="-122"/>
                <a:ea typeface="华文楷体" panose="02010600040101010101" pitchFamily="2" charset="-122"/>
              </a:rPr>
              <a:t>                        </a:t>
            </a:r>
            <a:r>
              <a:rPr lang="zh-CN" altLang="en-US" sz="2000" b="1" dirty="0">
                <a:latin typeface="华文楷体" panose="02010600040101010101" pitchFamily="2" charset="-122"/>
                <a:ea typeface="华文楷体" panose="02010600040101010101" pitchFamily="2" charset="-122"/>
              </a:rPr>
              <a:t>包括高压直流输电系统控制策略的优化，交直流系统的小扰动建模及稳定性分析，柔性直流输电的控制策略及高频谐振抑制等研究。</a:t>
            </a:r>
            <a:endParaRPr lang="en-US" altLang="zh-CN" sz="2000" b="1" dirty="0">
              <a:latin typeface="华文楷体" panose="02010600040101010101" pitchFamily="2" charset="-122"/>
              <a:ea typeface="华文楷体" panose="02010600040101010101" pitchFamily="2" charset="-122"/>
            </a:endParaRPr>
          </a:p>
        </p:txBody>
      </p:sp>
      <p:sp>
        <p:nvSpPr>
          <p:cNvPr id="2" name="矩形: 圆角 1">
            <a:extLst>
              <a:ext uri="{FF2B5EF4-FFF2-40B4-BE49-F238E27FC236}">
                <a16:creationId xmlns:a16="http://schemas.microsoft.com/office/drawing/2014/main" id="{1192EFC6-2943-4C26-A6CE-8A9B63FBA2F7}"/>
              </a:ext>
            </a:extLst>
          </p:cNvPr>
          <p:cNvSpPr/>
          <p:nvPr/>
        </p:nvSpPr>
        <p:spPr>
          <a:xfrm>
            <a:off x="251520" y="1052737"/>
            <a:ext cx="1224136" cy="403892"/>
          </a:xfrm>
          <a:prstGeom prst="roundRect">
            <a:avLst/>
          </a:prstGeom>
          <a:solidFill>
            <a:srgbClr val="FFCCFF"/>
          </a:solidFill>
          <a:ln w="28575">
            <a:solidFill>
              <a:schemeClr val="accent2"/>
            </a:solidFill>
            <a:miter lim="800000"/>
          </a:ln>
        </p:spPr>
        <p:txBody>
          <a:bodyPr wrap="square" rtlCol="0" anchor="ctr">
            <a:spAutoFit/>
          </a:bodyPr>
          <a:lstStyle/>
          <a:p>
            <a:pPr algn="l">
              <a:lnSpc>
                <a:spcPct val="120000"/>
              </a:lnSpc>
              <a:buClrTx/>
              <a:buSzTx/>
              <a:buFontTx/>
            </a:pPr>
            <a:endParaRPr lang="zh-CN" altLang="en-US" sz="2500" b="1" dirty="0">
              <a:solidFill>
                <a:schemeClr val="tx1"/>
              </a:solidFill>
              <a:sym typeface="+mn-ea"/>
            </a:endParaRPr>
          </a:p>
        </p:txBody>
      </p:sp>
      <p:sp>
        <p:nvSpPr>
          <p:cNvPr id="14" name="文本框 13">
            <a:extLst>
              <a:ext uri="{FF2B5EF4-FFF2-40B4-BE49-F238E27FC236}">
                <a16:creationId xmlns:a16="http://schemas.microsoft.com/office/drawing/2014/main" id="{12B43792-5166-4E25-A802-7CC7F827D067}"/>
              </a:ext>
            </a:extLst>
          </p:cNvPr>
          <p:cNvSpPr txBox="1"/>
          <p:nvPr/>
        </p:nvSpPr>
        <p:spPr>
          <a:xfrm>
            <a:off x="323528" y="1052736"/>
            <a:ext cx="1116122" cy="369332"/>
          </a:xfrm>
          <a:prstGeom prst="rect">
            <a:avLst/>
          </a:prstGeom>
          <a:noFill/>
        </p:spPr>
        <p:txBody>
          <a:bodyPr wrap="square">
            <a:spAutoFit/>
          </a:bodyPr>
          <a:lstStyle/>
          <a:p>
            <a:r>
              <a:rPr lang="zh-CN" altLang="en-US" sz="1800" b="1" dirty="0">
                <a:solidFill>
                  <a:srgbClr val="0000CC"/>
                </a:solidFill>
                <a:latin typeface="华文楷体" panose="02010600040101010101" pitchFamily="2" charset="-122"/>
                <a:ea typeface="华文楷体" panose="02010600040101010101" pitchFamily="2" charset="-122"/>
              </a:rPr>
              <a:t>个人简介</a:t>
            </a:r>
            <a:r>
              <a:rPr lang="en-US" altLang="zh-CN" sz="1800" b="1" dirty="0">
                <a:solidFill>
                  <a:srgbClr val="0000CC"/>
                </a:solidFill>
                <a:latin typeface="华文楷体" panose="02010600040101010101" pitchFamily="2" charset="-122"/>
                <a:ea typeface="华文楷体" panose="02010600040101010101" pitchFamily="2" charset="-122"/>
              </a:rPr>
              <a:t> </a:t>
            </a:r>
            <a:endParaRPr lang="zh-CN" altLang="en-US" dirty="0"/>
          </a:p>
        </p:txBody>
      </p:sp>
      <p:sp>
        <p:nvSpPr>
          <p:cNvPr id="17" name="矩形: 圆角 16">
            <a:extLst>
              <a:ext uri="{FF2B5EF4-FFF2-40B4-BE49-F238E27FC236}">
                <a16:creationId xmlns:a16="http://schemas.microsoft.com/office/drawing/2014/main" id="{1E40CFAB-62BD-40FF-8EF4-3E78B122DC19}"/>
              </a:ext>
            </a:extLst>
          </p:cNvPr>
          <p:cNvSpPr/>
          <p:nvPr/>
        </p:nvSpPr>
        <p:spPr>
          <a:xfrm>
            <a:off x="251520" y="1656956"/>
            <a:ext cx="1224136" cy="403892"/>
          </a:xfrm>
          <a:prstGeom prst="roundRect">
            <a:avLst/>
          </a:prstGeom>
          <a:solidFill>
            <a:srgbClr val="FFCCFF"/>
          </a:solidFill>
          <a:ln w="28575">
            <a:solidFill>
              <a:schemeClr val="accent2"/>
            </a:solidFill>
            <a:miter lim="800000"/>
          </a:ln>
        </p:spPr>
        <p:txBody>
          <a:bodyPr wrap="square" rtlCol="0" anchor="ctr">
            <a:spAutoFit/>
          </a:bodyPr>
          <a:lstStyle/>
          <a:p>
            <a:pPr algn="l">
              <a:lnSpc>
                <a:spcPct val="120000"/>
              </a:lnSpc>
              <a:buClrTx/>
              <a:buSzTx/>
              <a:buFontTx/>
            </a:pPr>
            <a:endParaRPr lang="zh-CN" altLang="en-US" sz="2500" b="1" dirty="0">
              <a:solidFill>
                <a:schemeClr val="tx1"/>
              </a:solidFill>
              <a:sym typeface="+mn-ea"/>
            </a:endParaRPr>
          </a:p>
        </p:txBody>
      </p:sp>
      <p:sp>
        <p:nvSpPr>
          <p:cNvPr id="18" name="文本框 17">
            <a:extLst>
              <a:ext uri="{FF2B5EF4-FFF2-40B4-BE49-F238E27FC236}">
                <a16:creationId xmlns:a16="http://schemas.microsoft.com/office/drawing/2014/main" id="{7F56BB97-3174-49C8-8F8F-B815851A3E12}"/>
              </a:ext>
            </a:extLst>
          </p:cNvPr>
          <p:cNvSpPr txBox="1"/>
          <p:nvPr/>
        </p:nvSpPr>
        <p:spPr>
          <a:xfrm>
            <a:off x="323528" y="1656955"/>
            <a:ext cx="1116122" cy="369332"/>
          </a:xfrm>
          <a:prstGeom prst="rect">
            <a:avLst/>
          </a:prstGeom>
          <a:noFill/>
        </p:spPr>
        <p:txBody>
          <a:bodyPr wrap="square">
            <a:spAutoFit/>
          </a:bodyPr>
          <a:lstStyle/>
          <a:p>
            <a:r>
              <a:rPr lang="zh-CN" altLang="en-US" b="1" dirty="0">
                <a:solidFill>
                  <a:srgbClr val="0000CC"/>
                </a:solidFill>
                <a:latin typeface="华文楷体" panose="02010600040101010101" pitchFamily="2" charset="-122"/>
                <a:ea typeface="华文楷体" panose="02010600040101010101" pitchFamily="2" charset="-122"/>
              </a:rPr>
              <a:t>招生类型</a:t>
            </a:r>
            <a:r>
              <a:rPr lang="en-US" altLang="zh-CN" sz="1800" b="1" dirty="0">
                <a:solidFill>
                  <a:srgbClr val="0000CC"/>
                </a:solidFill>
                <a:latin typeface="华文楷体" panose="02010600040101010101" pitchFamily="2" charset="-122"/>
                <a:ea typeface="华文楷体" panose="02010600040101010101" pitchFamily="2" charset="-122"/>
              </a:rPr>
              <a:t> </a:t>
            </a:r>
            <a:endParaRPr lang="zh-CN" altLang="en-US" dirty="0"/>
          </a:p>
        </p:txBody>
      </p:sp>
      <p:sp>
        <p:nvSpPr>
          <p:cNvPr id="20" name="矩形: 圆角 19">
            <a:extLst>
              <a:ext uri="{FF2B5EF4-FFF2-40B4-BE49-F238E27FC236}">
                <a16:creationId xmlns:a16="http://schemas.microsoft.com/office/drawing/2014/main" id="{7B47A35E-3EDC-4401-994D-E45D66DC0EBF}"/>
              </a:ext>
            </a:extLst>
          </p:cNvPr>
          <p:cNvSpPr/>
          <p:nvPr/>
        </p:nvSpPr>
        <p:spPr>
          <a:xfrm>
            <a:off x="251520" y="2257009"/>
            <a:ext cx="1224136" cy="403892"/>
          </a:xfrm>
          <a:prstGeom prst="roundRect">
            <a:avLst/>
          </a:prstGeom>
          <a:solidFill>
            <a:srgbClr val="FFCCFF"/>
          </a:solidFill>
          <a:ln w="28575">
            <a:solidFill>
              <a:schemeClr val="accent2"/>
            </a:solidFill>
            <a:miter lim="800000"/>
          </a:ln>
        </p:spPr>
        <p:txBody>
          <a:bodyPr wrap="square" rtlCol="0" anchor="ctr">
            <a:spAutoFit/>
          </a:bodyPr>
          <a:lstStyle/>
          <a:p>
            <a:pPr algn="l">
              <a:lnSpc>
                <a:spcPct val="120000"/>
              </a:lnSpc>
              <a:buClrTx/>
              <a:buSzTx/>
              <a:buFontTx/>
            </a:pPr>
            <a:endParaRPr lang="zh-CN" altLang="en-US" sz="2500" b="1" dirty="0">
              <a:solidFill>
                <a:schemeClr val="tx1"/>
              </a:solidFill>
              <a:sym typeface="+mn-ea"/>
            </a:endParaRPr>
          </a:p>
        </p:txBody>
      </p:sp>
      <p:sp>
        <p:nvSpPr>
          <p:cNvPr id="21" name="文本框 20">
            <a:extLst>
              <a:ext uri="{FF2B5EF4-FFF2-40B4-BE49-F238E27FC236}">
                <a16:creationId xmlns:a16="http://schemas.microsoft.com/office/drawing/2014/main" id="{D50F67EE-8A6A-49C0-9A78-44D94EAD22D6}"/>
              </a:ext>
            </a:extLst>
          </p:cNvPr>
          <p:cNvSpPr txBox="1"/>
          <p:nvPr/>
        </p:nvSpPr>
        <p:spPr>
          <a:xfrm>
            <a:off x="323528" y="2257008"/>
            <a:ext cx="1116122" cy="369332"/>
          </a:xfrm>
          <a:prstGeom prst="rect">
            <a:avLst/>
          </a:prstGeom>
          <a:noFill/>
        </p:spPr>
        <p:txBody>
          <a:bodyPr wrap="square">
            <a:spAutoFit/>
          </a:bodyPr>
          <a:lstStyle/>
          <a:p>
            <a:r>
              <a:rPr lang="zh-CN" altLang="en-US" sz="1800" b="1" dirty="0">
                <a:solidFill>
                  <a:srgbClr val="0000CC"/>
                </a:solidFill>
                <a:latin typeface="华文楷体" panose="02010600040101010101" pitchFamily="2" charset="-122"/>
                <a:ea typeface="华文楷体" panose="02010600040101010101" pitchFamily="2" charset="-122"/>
              </a:rPr>
              <a:t>研究方向</a:t>
            </a:r>
            <a:r>
              <a:rPr lang="en-US" altLang="zh-CN" sz="1800" b="1" dirty="0">
                <a:solidFill>
                  <a:srgbClr val="0000CC"/>
                </a:solidFill>
                <a:latin typeface="华文楷体" panose="02010600040101010101" pitchFamily="2" charset="-122"/>
                <a:ea typeface="华文楷体" panose="02010600040101010101" pitchFamily="2" charset="-122"/>
              </a:rPr>
              <a:t> </a:t>
            </a:r>
            <a:endParaRPr lang="zh-CN" altLang="en-US" dirty="0"/>
          </a:p>
        </p:txBody>
      </p:sp>
      <p:sp>
        <p:nvSpPr>
          <p:cNvPr id="22" name="文本框 3">
            <a:extLst>
              <a:ext uri="{FF2B5EF4-FFF2-40B4-BE49-F238E27FC236}">
                <a16:creationId xmlns:a16="http://schemas.microsoft.com/office/drawing/2014/main" id="{B530C49E-1F8C-4392-A3B1-D368D6E03EAA}"/>
              </a:ext>
            </a:extLst>
          </p:cNvPr>
          <p:cNvSpPr txBox="1">
            <a:spLocks noChangeArrowheads="1"/>
          </p:cNvSpPr>
          <p:nvPr/>
        </p:nvSpPr>
        <p:spPr bwMode="auto">
          <a:xfrm>
            <a:off x="1012384" y="3777406"/>
            <a:ext cx="34529" cy="300082"/>
          </a:xfrm>
          <a:prstGeom prst="rect">
            <a:avLst/>
          </a:prstGeom>
          <a:solidFill>
            <a:schemeClr val="bg1"/>
          </a:solidFill>
          <a:ln w="9525">
            <a:noFill/>
            <a:miter lim="800000"/>
          </a:ln>
        </p:spPr>
        <p:txBody>
          <a:bodyPr>
            <a:spAutoFit/>
          </a:bodyPr>
          <a:lstStyle/>
          <a:p>
            <a:pPr defTabSz="685800" eaLnBrk="1" hangingPunct="1">
              <a:defRPr/>
            </a:pPr>
            <a:endParaRPr lang="zh-CN" altLang="en-US" sz="1350">
              <a:solidFill>
                <a:prstClr val="black"/>
              </a:solidFill>
              <a:latin typeface="Calibri" panose="020F0502020204030204" pitchFamily="34" charset="0"/>
            </a:endParaRPr>
          </a:p>
        </p:txBody>
      </p:sp>
      <p:sp>
        <p:nvSpPr>
          <p:cNvPr id="23" name="矩形 22">
            <a:extLst>
              <a:ext uri="{FF2B5EF4-FFF2-40B4-BE49-F238E27FC236}">
                <a16:creationId xmlns:a16="http://schemas.microsoft.com/office/drawing/2014/main" id="{294CA8F2-A57B-41B8-B1B4-D1FCC3B604B1}"/>
              </a:ext>
            </a:extLst>
          </p:cNvPr>
          <p:cNvSpPr/>
          <p:nvPr/>
        </p:nvSpPr>
        <p:spPr>
          <a:xfrm>
            <a:off x="-252536" y="3199470"/>
            <a:ext cx="9161332" cy="1569660"/>
          </a:xfrm>
          <a:prstGeom prst="rect">
            <a:avLst/>
          </a:prstGeom>
        </p:spPr>
        <p:txBody>
          <a:bodyPr wrap="square">
            <a:spAutoFit/>
          </a:bodyPr>
          <a:lstStyle/>
          <a:p>
            <a:pPr marL="402431" indent="-402431" fontAlgn="auto">
              <a:lnSpc>
                <a:spcPct val="150000"/>
              </a:lnSpc>
              <a:spcBef>
                <a:spcPts val="450"/>
              </a:spcBef>
              <a:spcAft>
                <a:spcPts val="0"/>
              </a:spcAft>
              <a:buClr>
                <a:srgbClr val="FF9900"/>
              </a:buClr>
              <a:buSzPct val="95000"/>
              <a:defRPr/>
            </a:pPr>
            <a:r>
              <a:rPr lang="zh-CN" altLang="en-US" sz="2400" b="1" dirty="0">
                <a:latin typeface="华文楷体" panose="02010600040101010101" pitchFamily="2" charset="-122"/>
                <a:ea typeface="华文楷体" panose="02010600040101010101" pitchFamily="2" charset="-122"/>
              </a:rPr>
              <a:t>    </a:t>
            </a:r>
            <a:r>
              <a:rPr lang="zh-CN" altLang="en-US" sz="2000" dirty="0">
                <a:latin typeface="华文楷体" panose="02010600040101010101" pitchFamily="2" charset="-122"/>
                <a:ea typeface="华文楷体" panose="02010600040101010101" pitchFamily="2" charset="-122"/>
              </a:rPr>
              <a:t>                        </a:t>
            </a:r>
            <a:r>
              <a:rPr lang="zh-CN" altLang="en-US" sz="2000" b="1" dirty="0">
                <a:latin typeface="华文楷体" panose="02010600040101010101" pitchFamily="2" charset="-122"/>
                <a:ea typeface="华文楷体" panose="02010600040101010101" pitchFamily="2" charset="-122"/>
              </a:rPr>
              <a:t>主持国家级</a:t>
            </a:r>
            <a:r>
              <a:rPr lang="zh-CN" altLang="en-US" sz="2000" b="1" dirty="0" smtClean="0">
                <a:latin typeface="华文楷体" panose="02010600040101010101" pitchFamily="2" charset="-122"/>
                <a:ea typeface="华文楷体" panose="02010600040101010101" pitchFamily="2" charset="-122"/>
              </a:rPr>
              <a:t>项目</a:t>
            </a:r>
            <a:r>
              <a:rPr lang="en-US" altLang="zh-CN" sz="2000" b="1" dirty="0" smtClean="0">
                <a:latin typeface="华文楷体" panose="02010600040101010101" pitchFamily="2" charset="-122"/>
                <a:ea typeface="华文楷体" panose="02010600040101010101" pitchFamily="2" charset="-122"/>
              </a:rPr>
              <a:t>3</a:t>
            </a:r>
            <a:r>
              <a:rPr lang="zh-CN" altLang="en-US" sz="2000" b="1" dirty="0" smtClean="0">
                <a:latin typeface="华文楷体" panose="02010600040101010101" pitchFamily="2" charset="-122"/>
                <a:ea typeface="华文楷体" panose="02010600040101010101" pitchFamily="2" charset="-122"/>
              </a:rPr>
              <a:t>项</a:t>
            </a:r>
            <a:r>
              <a:rPr lang="zh-CN" altLang="en-US" sz="2000" b="1" dirty="0">
                <a:latin typeface="华文楷体" panose="02010600040101010101" pitchFamily="2" charset="-122"/>
                <a:ea typeface="华文楷体" panose="02010600040101010101" pitchFamily="2" charset="-122"/>
              </a:rPr>
              <a:t>、省部级项目</a:t>
            </a:r>
            <a:r>
              <a:rPr lang="en-US" altLang="zh-CN" sz="2000" b="1" dirty="0">
                <a:latin typeface="华文楷体" panose="02010600040101010101" pitchFamily="2" charset="-122"/>
                <a:ea typeface="华文楷体" panose="02010600040101010101" pitchFamily="2" charset="-122"/>
              </a:rPr>
              <a:t>2</a:t>
            </a:r>
            <a:r>
              <a:rPr lang="zh-CN" altLang="en-US" sz="2000" b="1" dirty="0">
                <a:latin typeface="华文楷体" panose="02010600040101010101" pitchFamily="2" charset="-122"/>
                <a:ea typeface="华文楷体" panose="02010600040101010101" pitchFamily="2" charset="-122"/>
              </a:rPr>
              <a:t>项、教育厅项目</a:t>
            </a:r>
            <a:r>
              <a:rPr lang="en-US" altLang="zh-CN" sz="2000" b="1" dirty="0">
                <a:latin typeface="华文楷体" panose="02010600040101010101" pitchFamily="2" charset="-122"/>
                <a:ea typeface="华文楷体" panose="02010600040101010101" pitchFamily="2" charset="-122"/>
              </a:rPr>
              <a:t>1</a:t>
            </a:r>
            <a:r>
              <a:rPr lang="zh-CN" altLang="en-US" sz="2000" b="1" dirty="0">
                <a:latin typeface="华文楷体" panose="02010600040101010101" pitchFamily="2" charset="-122"/>
                <a:ea typeface="华文楷体" panose="02010600040101010101" pitchFamily="2" charset="-122"/>
              </a:rPr>
              <a:t>项、校级项目</a:t>
            </a:r>
            <a:r>
              <a:rPr lang="en-US" altLang="zh-CN" sz="2000" b="1" dirty="0">
                <a:latin typeface="华文楷体" panose="02010600040101010101" pitchFamily="2" charset="-122"/>
                <a:ea typeface="华文楷体" panose="02010600040101010101" pitchFamily="2" charset="-122"/>
              </a:rPr>
              <a:t>2</a:t>
            </a:r>
            <a:r>
              <a:rPr lang="zh-CN" altLang="en-US" sz="2000" b="1" dirty="0">
                <a:latin typeface="华文楷体" panose="02010600040101010101" pitchFamily="2" charset="-122"/>
                <a:ea typeface="华文楷体" panose="02010600040101010101" pitchFamily="2" charset="-122"/>
              </a:rPr>
              <a:t>项、企事业单位委托项目近</a:t>
            </a:r>
            <a:r>
              <a:rPr lang="en-US" altLang="zh-CN" sz="2000" b="1" dirty="0">
                <a:latin typeface="华文楷体" panose="02010600040101010101" pitchFamily="2" charset="-122"/>
                <a:ea typeface="华文楷体" panose="02010600040101010101" pitchFamily="2" charset="-122"/>
              </a:rPr>
              <a:t>10</a:t>
            </a:r>
            <a:r>
              <a:rPr lang="zh-CN" altLang="en-US" sz="2000" b="1" dirty="0">
                <a:latin typeface="华文楷体" panose="02010600040101010101" pitchFamily="2" charset="-122"/>
                <a:ea typeface="华文楷体" panose="02010600040101010101" pitchFamily="2" charset="-122"/>
              </a:rPr>
              <a:t>项，另外作为项目组重要成员参加</a:t>
            </a:r>
            <a:r>
              <a:rPr lang="en-US" altLang="zh-CN" sz="2000" b="1" dirty="0">
                <a:latin typeface="华文楷体" panose="02010600040101010101" pitchFamily="2" charset="-122"/>
                <a:ea typeface="华文楷体" panose="02010600040101010101" pitchFamily="2" charset="-122"/>
              </a:rPr>
              <a:t>863</a:t>
            </a:r>
            <a:r>
              <a:rPr lang="zh-CN" altLang="en-US" sz="2000" b="1" dirty="0">
                <a:latin typeface="华文楷体" panose="02010600040101010101" pitchFamily="2" charset="-122"/>
                <a:ea typeface="华文楷体" panose="02010600040101010101" pitchFamily="2" charset="-122"/>
              </a:rPr>
              <a:t>项目</a:t>
            </a:r>
            <a:r>
              <a:rPr lang="en-US" altLang="zh-CN" sz="2000" b="1" dirty="0">
                <a:latin typeface="华文楷体" panose="02010600040101010101" pitchFamily="2" charset="-122"/>
                <a:ea typeface="华文楷体" panose="02010600040101010101" pitchFamily="2" charset="-122"/>
              </a:rPr>
              <a:t>1</a:t>
            </a:r>
            <a:r>
              <a:rPr lang="zh-CN" altLang="en-US" sz="2000" b="1" dirty="0">
                <a:latin typeface="华文楷体" panose="02010600040101010101" pitchFamily="2" charset="-122"/>
                <a:ea typeface="华文楷体" panose="02010600040101010101" pitchFamily="2" charset="-122"/>
              </a:rPr>
              <a:t>项，联合重点项目</a:t>
            </a:r>
            <a:r>
              <a:rPr lang="en-US" altLang="zh-CN" sz="2000" b="1" dirty="0">
                <a:latin typeface="华文楷体" panose="02010600040101010101" pitchFamily="2" charset="-122"/>
                <a:ea typeface="华文楷体" panose="02010600040101010101" pitchFamily="2" charset="-122"/>
              </a:rPr>
              <a:t>1</a:t>
            </a:r>
            <a:r>
              <a:rPr lang="zh-CN" altLang="en-US" sz="2000" b="1" dirty="0">
                <a:latin typeface="华文楷体" panose="02010600040101010101" pitchFamily="2" charset="-122"/>
                <a:ea typeface="华文楷体" panose="02010600040101010101" pitchFamily="2" charset="-122"/>
              </a:rPr>
              <a:t>项，企事业单位委托项目若干项。</a:t>
            </a:r>
            <a:endParaRPr lang="en-US" altLang="zh-CN" sz="2000" b="1" dirty="0">
              <a:latin typeface="华文楷体" panose="02010600040101010101" pitchFamily="2" charset="-122"/>
              <a:ea typeface="华文楷体" panose="02010600040101010101" pitchFamily="2" charset="-122"/>
            </a:endParaRPr>
          </a:p>
        </p:txBody>
      </p:sp>
      <p:sp>
        <p:nvSpPr>
          <p:cNvPr id="24" name="矩形: 圆角 23">
            <a:extLst>
              <a:ext uri="{FF2B5EF4-FFF2-40B4-BE49-F238E27FC236}">
                <a16:creationId xmlns:a16="http://schemas.microsoft.com/office/drawing/2014/main" id="{FA27E981-B474-49E9-89A3-5EB077F980FB}"/>
              </a:ext>
            </a:extLst>
          </p:cNvPr>
          <p:cNvSpPr/>
          <p:nvPr/>
        </p:nvSpPr>
        <p:spPr>
          <a:xfrm>
            <a:off x="235204" y="3356993"/>
            <a:ext cx="1224136" cy="403892"/>
          </a:xfrm>
          <a:prstGeom prst="roundRect">
            <a:avLst/>
          </a:prstGeom>
          <a:solidFill>
            <a:srgbClr val="FFCCFF"/>
          </a:solidFill>
          <a:ln w="28575">
            <a:solidFill>
              <a:schemeClr val="accent2"/>
            </a:solidFill>
            <a:miter lim="800000"/>
          </a:ln>
        </p:spPr>
        <p:txBody>
          <a:bodyPr wrap="square" rtlCol="0" anchor="ctr">
            <a:spAutoFit/>
          </a:bodyPr>
          <a:lstStyle/>
          <a:p>
            <a:pPr algn="l">
              <a:lnSpc>
                <a:spcPct val="120000"/>
              </a:lnSpc>
              <a:buClrTx/>
              <a:buSzTx/>
              <a:buFontTx/>
            </a:pPr>
            <a:endParaRPr lang="zh-CN" altLang="en-US" sz="2500" b="1" dirty="0">
              <a:solidFill>
                <a:schemeClr val="tx1"/>
              </a:solidFill>
              <a:sym typeface="+mn-ea"/>
            </a:endParaRPr>
          </a:p>
        </p:txBody>
      </p:sp>
      <p:sp>
        <p:nvSpPr>
          <p:cNvPr id="25" name="文本框 24">
            <a:extLst>
              <a:ext uri="{FF2B5EF4-FFF2-40B4-BE49-F238E27FC236}">
                <a16:creationId xmlns:a16="http://schemas.microsoft.com/office/drawing/2014/main" id="{C63804DB-E643-4790-BBEE-31867787A428}"/>
              </a:ext>
            </a:extLst>
          </p:cNvPr>
          <p:cNvSpPr txBox="1"/>
          <p:nvPr/>
        </p:nvSpPr>
        <p:spPr>
          <a:xfrm>
            <a:off x="307212" y="3356992"/>
            <a:ext cx="1116122" cy="369332"/>
          </a:xfrm>
          <a:prstGeom prst="rect">
            <a:avLst/>
          </a:prstGeom>
          <a:noFill/>
        </p:spPr>
        <p:txBody>
          <a:bodyPr wrap="square">
            <a:spAutoFit/>
          </a:bodyPr>
          <a:lstStyle/>
          <a:p>
            <a:r>
              <a:rPr lang="zh-CN" altLang="en-US" b="1" dirty="0">
                <a:solidFill>
                  <a:srgbClr val="0000CC"/>
                </a:solidFill>
                <a:latin typeface="华文楷体" panose="02010600040101010101" pitchFamily="2" charset="-122"/>
                <a:ea typeface="华文楷体" panose="02010600040101010101" pitchFamily="2" charset="-122"/>
              </a:rPr>
              <a:t>科研</a:t>
            </a:r>
            <a:r>
              <a:rPr lang="zh-CN" altLang="en-US" sz="1800" b="1" dirty="0">
                <a:solidFill>
                  <a:srgbClr val="0000CC"/>
                </a:solidFill>
                <a:latin typeface="华文楷体" panose="02010600040101010101" pitchFamily="2" charset="-122"/>
                <a:ea typeface="华文楷体" panose="02010600040101010101" pitchFamily="2" charset="-122"/>
              </a:rPr>
              <a:t>项目</a:t>
            </a:r>
            <a:r>
              <a:rPr lang="en-US" altLang="zh-CN" sz="1800" b="1" dirty="0">
                <a:solidFill>
                  <a:srgbClr val="0000CC"/>
                </a:solidFill>
                <a:latin typeface="华文楷体" panose="02010600040101010101" pitchFamily="2" charset="-122"/>
                <a:ea typeface="华文楷体" panose="02010600040101010101" pitchFamily="2" charset="-122"/>
              </a:rPr>
              <a:t> </a:t>
            </a:r>
            <a:endParaRPr lang="zh-CN" altLang="en-US" dirty="0"/>
          </a:p>
        </p:txBody>
      </p:sp>
      <p:sp>
        <p:nvSpPr>
          <p:cNvPr id="26" name="文本框 3">
            <a:extLst>
              <a:ext uri="{FF2B5EF4-FFF2-40B4-BE49-F238E27FC236}">
                <a16:creationId xmlns:a16="http://schemas.microsoft.com/office/drawing/2014/main" id="{EFB6523C-CD95-469D-914C-34B422AA4DFC}"/>
              </a:ext>
            </a:extLst>
          </p:cNvPr>
          <p:cNvSpPr txBox="1">
            <a:spLocks noChangeArrowheads="1"/>
          </p:cNvSpPr>
          <p:nvPr/>
        </p:nvSpPr>
        <p:spPr bwMode="auto">
          <a:xfrm>
            <a:off x="1012384" y="5196298"/>
            <a:ext cx="34529" cy="300082"/>
          </a:xfrm>
          <a:prstGeom prst="rect">
            <a:avLst/>
          </a:prstGeom>
          <a:solidFill>
            <a:schemeClr val="bg1"/>
          </a:solidFill>
          <a:ln w="9525">
            <a:noFill/>
            <a:miter lim="800000"/>
          </a:ln>
        </p:spPr>
        <p:txBody>
          <a:bodyPr>
            <a:spAutoFit/>
          </a:bodyPr>
          <a:lstStyle/>
          <a:p>
            <a:pPr defTabSz="685800" eaLnBrk="1" hangingPunct="1">
              <a:defRPr/>
            </a:pPr>
            <a:endParaRPr lang="zh-CN" altLang="en-US" sz="1350">
              <a:solidFill>
                <a:prstClr val="black"/>
              </a:solidFill>
              <a:latin typeface="Calibri" panose="020F0502020204030204" pitchFamily="34" charset="0"/>
            </a:endParaRPr>
          </a:p>
        </p:txBody>
      </p:sp>
      <p:sp>
        <p:nvSpPr>
          <p:cNvPr id="27" name="矩形 26">
            <a:extLst>
              <a:ext uri="{FF2B5EF4-FFF2-40B4-BE49-F238E27FC236}">
                <a16:creationId xmlns:a16="http://schemas.microsoft.com/office/drawing/2014/main" id="{CD415EED-4368-47A1-BC35-566197A96F4B}"/>
              </a:ext>
            </a:extLst>
          </p:cNvPr>
          <p:cNvSpPr/>
          <p:nvPr/>
        </p:nvSpPr>
        <p:spPr>
          <a:xfrm>
            <a:off x="-252536" y="4703876"/>
            <a:ext cx="9272716" cy="1541448"/>
          </a:xfrm>
          <a:prstGeom prst="rect">
            <a:avLst/>
          </a:prstGeom>
        </p:spPr>
        <p:txBody>
          <a:bodyPr wrap="square">
            <a:spAutoFit/>
          </a:bodyPr>
          <a:lstStyle/>
          <a:p>
            <a:pPr marL="402431" indent="-402431" fontAlgn="auto">
              <a:lnSpc>
                <a:spcPct val="150000"/>
              </a:lnSpc>
              <a:spcBef>
                <a:spcPts val="450"/>
              </a:spcBef>
              <a:spcAft>
                <a:spcPts val="0"/>
              </a:spcAft>
              <a:buClr>
                <a:srgbClr val="FF9900"/>
              </a:buClr>
              <a:buSzPct val="95000"/>
              <a:defRPr/>
            </a:pPr>
            <a:r>
              <a:rPr lang="zh-CN" altLang="en-US" sz="2400" b="1" dirty="0">
                <a:solidFill>
                  <a:srgbClr val="0000CC"/>
                </a:solidFill>
                <a:latin typeface="华文楷体" panose="02010600040101010101" pitchFamily="2" charset="-122"/>
                <a:ea typeface="华文楷体" panose="02010600040101010101" pitchFamily="2" charset="-122"/>
              </a:rPr>
              <a:t>    </a:t>
            </a:r>
            <a:r>
              <a:rPr lang="zh-CN" altLang="en-US" sz="2000" dirty="0">
                <a:latin typeface="华文楷体" panose="02010600040101010101" pitchFamily="2" charset="-122"/>
                <a:ea typeface="华文楷体" panose="02010600040101010101" pitchFamily="2" charset="-122"/>
              </a:rPr>
              <a:t>                        </a:t>
            </a:r>
            <a:r>
              <a:rPr lang="zh-CN" altLang="en-US" sz="2000" b="1" dirty="0">
                <a:latin typeface="华文楷体" panose="02010600040101010101" pitchFamily="2" charset="-122"/>
                <a:ea typeface="华文楷体" panose="02010600040101010101" pitchFamily="2" charset="-122"/>
              </a:rPr>
              <a:t>在国内外权威期刊发表</a:t>
            </a:r>
            <a:r>
              <a:rPr lang="zh-CN" altLang="en-US" sz="2000" b="1" dirty="0" smtClean="0">
                <a:latin typeface="华文楷体" panose="02010600040101010101" pitchFamily="2" charset="-122"/>
                <a:ea typeface="华文楷体" panose="02010600040101010101" pitchFamily="2" charset="-122"/>
              </a:rPr>
              <a:t>论文</a:t>
            </a:r>
            <a:r>
              <a:rPr lang="en-US" altLang="zh-CN" sz="2000" b="1" dirty="0" smtClean="0">
                <a:latin typeface="华文楷体" panose="02010600040101010101" pitchFamily="2" charset="-122"/>
                <a:ea typeface="华文楷体" panose="02010600040101010101" pitchFamily="2" charset="-122"/>
              </a:rPr>
              <a:t>60</a:t>
            </a:r>
            <a:r>
              <a:rPr lang="zh-CN" altLang="en-US" sz="2000" b="1" dirty="0">
                <a:latin typeface="华文楷体" panose="02010600040101010101" pitchFamily="2" charset="-122"/>
                <a:ea typeface="华文楷体" panose="02010600040101010101" pitchFamily="2" charset="-122"/>
              </a:rPr>
              <a:t>余篇，</a:t>
            </a:r>
            <a:r>
              <a:rPr lang="en-US" altLang="zh-CN" sz="2000" b="1" dirty="0">
                <a:latin typeface="华文楷体" panose="02010600040101010101" pitchFamily="2" charset="-122"/>
                <a:ea typeface="华文楷体" panose="02010600040101010101" pitchFamily="2" charset="-122"/>
              </a:rPr>
              <a:t>SCI/EI</a:t>
            </a:r>
            <a:r>
              <a:rPr lang="zh-CN" altLang="en-US" sz="2000" b="1" dirty="0">
                <a:latin typeface="华文楷体" panose="02010600040101010101" pitchFamily="2" charset="-122"/>
                <a:ea typeface="华文楷体" panose="02010600040101010101" pitchFamily="2" charset="-122"/>
              </a:rPr>
              <a:t>检索论文</a:t>
            </a:r>
            <a:r>
              <a:rPr lang="zh-CN" altLang="en-US" sz="2000" b="1" dirty="0" smtClean="0">
                <a:latin typeface="华文楷体" panose="02010600040101010101" pitchFamily="2" charset="-122"/>
                <a:ea typeface="华文楷体" panose="02010600040101010101" pitchFamily="2" charset="-122"/>
              </a:rPr>
              <a:t>近</a:t>
            </a:r>
            <a:r>
              <a:rPr lang="en-US" altLang="zh-CN" sz="2000" b="1" dirty="0" smtClean="0">
                <a:latin typeface="华文楷体" panose="02010600040101010101" pitchFamily="2" charset="-122"/>
                <a:ea typeface="华文楷体" panose="02010600040101010101" pitchFamily="2" charset="-122"/>
              </a:rPr>
              <a:t>50</a:t>
            </a:r>
            <a:r>
              <a:rPr lang="zh-CN" altLang="en-US" sz="2000" b="1" dirty="0">
                <a:latin typeface="华文楷体" panose="02010600040101010101" pitchFamily="2" charset="-122"/>
                <a:ea typeface="华文楷体" panose="02010600040101010101" pitchFamily="2" charset="-122"/>
              </a:rPr>
              <a:t>篇；申请发明专利</a:t>
            </a:r>
            <a:r>
              <a:rPr lang="en-US" altLang="zh-CN" sz="2000" b="1" dirty="0">
                <a:latin typeface="华文楷体" panose="02010600040101010101" pitchFamily="2" charset="-122"/>
                <a:ea typeface="华文楷体" panose="02010600040101010101" pitchFamily="2" charset="-122"/>
              </a:rPr>
              <a:t>10</a:t>
            </a:r>
            <a:r>
              <a:rPr lang="zh-CN" altLang="en-US" sz="2000" b="1" dirty="0">
                <a:latin typeface="华文楷体" panose="02010600040101010101" pitchFamily="2" charset="-122"/>
                <a:ea typeface="华文楷体" panose="02010600040101010101" pitchFamily="2" charset="-122"/>
              </a:rPr>
              <a:t>余项，已授权</a:t>
            </a:r>
            <a:r>
              <a:rPr lang="en-US" altLang="zh-CN" sz="2000" b="1" dirty="0">
                <a:latin typeface="华文楷体" panose="02010600040101010101" pitchFamily="2" charset="-122"/>
                <a:ea typeface="华文楷体" panose="02010600040101010101" pitchFamily="2" charset="-122"/>
              </a:rPr>
              <a:t>6</a:t>
            </a:r>
            <a:r>
              <a:rPr lang="zh-CN" altLang="en-US" sz="2000" b="1" dirty="0">
                <a:latin typeface="华文楷体" panose="02010600040101010101" pitchFamily="2" charset="-122"/>
                <a:ea typeface="华文楷体" panose="02010600040101010101" pitchFamily="2" charset="-122"/>
              </a:rPr>
              <a:t>项；获中国专利银奖</a:t>
            </a:r>
            <a:r>
              <a:rPr lang="en-US" altLang="zh-CN" sz="2000" b="1" dirty="0">
                <a:latin typeface="华文楷体" panose="02010600040101010101" pitchFamily="2" charset="-122"/>
                <a:ea typeface="华文楷体" panose="02010600040101010101" pitchFamily="2" charset="-122"/>
              </a:rPr>
              <a:t>1</a:t>
            </a:r>
            <a:r>
              <a:rPr lang="zh-CN" altLang="en-US" sz="2000" b="1" dirty="0">
                <a:latin typeface="华文楷体" panose="02010600040101010101" pitchFamily="2" charset="-122"/>
                <a:ea typeface="华文楷体" panose="02010600040101010101" pitchFamily="2" charset="-122"/>
              </a:rPr>
              <a:t>项，省部级</a:t>
            </a:r>
            <a:r>
              <a:rPr lang="zh-CN" altLang="en-US" sz="2000" b="1" dirty="0" smtClean="0">
                <a:latin typeface="华文楷体" panose="02010600040101010101" pitchFamily="2" charset="-122"/>
                <a:ea typeface="华文楷体" panose="02010600040101010101" pitchFamily="2" charset="-122"/>
              </a:rPr>
              <a:t>二等奖</a:t>
            </a:r>
            <a:r>
              <a:rPr lang="en-US" altLang="zh-CN" sz="2000" b="1" dirty="0" smtClean="0">
                <a:latin typeface="华文楷体" panose="02010600040101010101" pitchFamily="2" charset="-122"/>
                <a:ea typeface="华文楷体" panose="02010600040101010101" pitchFamily="2" charset="-122"/>
              </a:rPr>
              <a:t>2</a:t>
            </a:r>
            <a:r>
              <a:rPr lang="zh-CN" altLang="en-US" sz="2000" b="1" dirty="0" smtClean="0">
                <a:latin typeface="华文楷体" panose="02010600040101010101" pitchFamily="2" charset="-122"/>
                <a:ea typeface="华文楷体" panose="02010600040101010101" pitchFamily="2" charset="-122"/>
              </a:rPr>
              <a:t>项</a:t>
            </a:r>
            <a:r>
              <a:rPr lang="zh-CN" altLang="en-US" sz="2000" b="1" dirty="0">
                <a:latin typeface="华文楷体" panose="02010600040101010101" pitchFamily="2" charset="-122"/>
                <a:ea typeface="华文楷体" panose="02010600040101010101" pitchFamily="2" charset="-122"/>
              </a:rPr>
              <a:t>。</a:t>
            </a:r>
            <a:endParaRPr lang="en-US" altLang="zh-CN" sz="2000" b="1" dirty="0">
              <a:latin typeface="华文楷体" panose="02010600040101010101" pitchFamily="2" charset="-122"/>
              <a:ea typeface="华文楷体" panose="02010600040101010101" pitchFamily="2" charset="-122"/>
            </a:endParaRPr>
          </a:p>
          <a:p>
            <a:pPr marL="402431" indent="-402431" fontAlgn="auto">
              <a:lnSpc>
                <a:spcPct val="120000"/>
              </a:lnSpc>
              <a:spcBef>
                <a:spcPts val="450"/>
              </a:spcBef>
              <a:spcAft>
                <a:spcPts val="0"/>
              </a:spcAft>
              <a:buClr>
                <a:srgbClr val="FF9900"/>
              </a:buClr>
              <a:buSzPct val="95000"/>
              <a:defRPr/>
            </a:pPr>
            <a:endParaRPr lang="en-US" altLang="zh-CN" sz="2000" dirty="0">
              <a:latin typeface="华文楷体" panose="02010600040101010101" pitchFamily="2" charset="-122"/>
              <a:ea typeface="华文楷体" panose="02010600040101010101" pitchFamily="2" charset="-122"/>
            </a:endParaRPr>
          </a:p>
        </p:txBody>
      </p:sp>
      <p:sp>
        <p:nvSpPr>
          <p:cNvPr id="28" name="矩形: 圆角 27">
            <a:extLst>
              <a:ext uri="{FF2B5EF4-FFF2-40B4-BE49-F238E27FC236}">
                <a16:creationId xmlns:a16="http://schemas.microsoft.com/office/drawing/2014/main" id="{C5C3FD3C-F5EB-4B53-8952-3E78CF3DF439}"/>
              </a:ext>
            </a:extLst>
          </p:cNvPr>
          <p:cNvSpPr/>
          <p:nvPr/>
        </p:nvSpPr>
        <p:spPr>
          <a:xfrm>
            <a:off x="235204" y="4897316"/>
            <a:ext cx="1224136" cy="403892"/>
          </a:xfrm>
          <a:prstGeom prst="roundRect">
            <a:avLst/>
          </a:prstGeom>
          <a:solidFill>
            <a:srgbClr val="FFCCFF"/>
          </a:solidFill>
          <a:ln w="28575">
            <a:solidFill>
              <a:schemeClr val="accent2"/>
            </a:solidFill>
            <a:miter lim="800000"/>
          </a:ln>
        </p:spPr>
        <p:txBody>
          <a:bodyPr wrap="square" rtlCol="0" anchor="ctr">
            <a:spAutoFit/>
          </a:bodyPr>
          <a:lstStyle/>
          <a:p>
            <a:pPr algn="l">
              <a:lnSpc>
                <a:spcPct val="120000"/>
              </a:lnSpc>
              <a:buClrTx/>
              <a:buSzTx/>
              <a:buFontTx/>
            </a:pPr>
            <a:endParaRPr lang="zh-CN" altLang="en-US" sz="2500" b="1" dirty="0">
              <a:solidFill>
                <a:schemeClr val="tx1"/>
              </a:solidFill>
              <a:sym typeface="+mn-ea"/>
            </a:endParaRPr>
          </a:p>
        </p:txBody>
      </p:sp>
      <p:sp>
        <p:nvSpPr>
          <p:cNvPr id="29" name="文本框 28">
            <a:extLst>
              <a:ext uri="{FF2B5EF4-FFF2-40B4-BE49-F238E27FC236}">
                <a16:creationId xmlns:a16="http://schemas.microsoft.com/office/drawing/2014/main" id="{65D22496-C3AA-4D83-8095-AD20D6C0B6D2}"/>
              </a:ext>
            </a:extLst>
          </p:cNvPr>
          <p:cNvSpPr txBox="1"/>
          <p:nvPr/>
        </p:nvSpPr>
        <p:spPr>
          <a:xfrm>
            <a:off x="307212" y="4897315"/>
            <a:ext cx="1116122" cy="369332"/>
          </a:xfrm>
          <a:prstGeom prst="rect">
            <a:avLst/>
          </a:prstGeom>
          <a:noFill/>
        </p:spPr>
        <p:txBody>
          <a:bodyPr wrap="square">
            <a:spAutoFit/>
          </a:bodyPr>
          <a:lstStyle/>
          <a:p>
            <a:r>
              <a:rPr lang="zh-CN" altLang="en-US" sz="1800" b="1" dirty="0">
                <a:solidFill>
                  <a:srgbClr val="0000CC"/>
                </a:solidFill>
                <a:latin typeface="华文楷体" panose="02010600040101010101" pitchFamily="2" charset="-122"/>
                <a:ea typeface="华文楷体" panose="02010600040101010101" pitchFamily="2" charset="-122"/>
              </a:rPr>
              <a:t>研究成果</a:t>
            </a:r>
            <a:r>
              <a:rPr lang="en-US" altLang="zh-CN" sz="1800" b="1" dirty="0">
                <a:solidFill>
                  <a:srgbClr val="0000CC"/>
                </a:solidFill>
                <a:latin typeface="华文楷体" panose="02010600040101010101" pitchFamily="2" charset="-122"/>
                <a:ea typeface="华文楷体" panose="02010600040101010101" pitchFamily="2" charset="-122"/>
              </a:rPr>
              <a:t> </a:t>
            </a:r>
            <a:endParaRPr lang="zh-CN" altLang="en-US" dirty="0"/>
          </a:p>
        </p:txBody>
      </p:sp>
    </p:spTree>
    <p:extLst>
      <p:ext uri="{BB962C8B-B14F-4D97-AF65-F5344CB8AC3E}">
        <p14:creationId xmlns:p14="http://schemas.microsoft.com/office/powerpoint/2010/main" val="1898635457"/>
      </p:ext>
    </p:extLst>
  </p:cSld>
  <p:clrMapOvr>
    <a:masterClrMapping/>
  </p:clrMapOvr>
  <p:transition advTm="20409"/>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p:cNvSpPr>
          <p:nvPr>
            <p:ph type="title"/>
          </p:nvPr>
        </p:nvSpPr>
        <p:spPr>
          <a:xfrm>
            <a:off x="359535" y="140299"/>
            <a:ext cx="6981403" cy="575965"/>
          </a:xfrm>
        </p:spPr>
        <p:txBody>
          <a:bodyPr vert="horz" wrap="square" lIns="0" tIns="45720" rIns="0" bIns="0" anchor="b"/>
          <a:lstStyle/>
          <a:p>
            <a:r>
              <a:rPr lang="zh-CN" altLang="en-US" sz="3600" b="0" kern="1200" dirty="0">
                <a:solidFill>
                  <a:srgbClr val="CC0000"/>
                </a:solidFill>
                <a:latin typeface="+mj-lt"/>
                <a:ea typeface="+mj-ea"/>
                <a:cs typeface="+mj-cs"/>
              </a:rPr>
              <a:t>王学梅教授     </a:t>
            </a:r>
          </a:p>
        </p:txBody>
      </p:sp>
      <p:sp>
        <p:nvSpPr>
          <p:cNvPr id="10" name="矩形 9">
            <a:extLst>
              <a:ext uri="{FF2B5EF4-FFF2-40B4-BE49-F238E27FC236}">
                <a16:creationId xmlns:a16="http://schemas.microsoft.com/office/drawing/2014/main" id="{ED872299-327B-484A-87A3-3B9A2697BBDB}"/>
              </a:ext>
            </a:extLst>
          </p:cNvPr>
          <p:cNvSpPr/>
          <p:nvPr/>
        </p:nvSpPr>
        <p:spPr>
          <a:xfrm>
            <a:off x="1788319" y="5774532"/>
            <a:ext cx="6924675" cy="136922"/>
          </a:xfrm>
          <a:prstGeom prst="rect">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defTabSz="685800" eaLnBrk="1" hangingPunct="1">
              <a:defRPr/>
            </a:pPr>
            <a:endParaRPr lang="en-US" altLang="zh-CN" sz="900" dirty="0">
              <a:solidFill>
                <a:prstClr val="white"/>
              </a:solidFill>
              <a:latin typeface="Calibri" panose="020F0502020204030204"/>
              <a:ea typeface="宋体" panose="02010600030101010101" pitchFamily="2" charset="-122"/>
            </a:endParaRPr>
          </a:p>
        </p:txBody>
      </p:sp>
      <p:sp>
        <p:nvSpPr>
          <p:cNvPr id="11" name="文本框 3">
            <a:extLst>
              <a:ext uri="{FF2B5EF4-FFF2-40B4-BE49-F238E27FC236}">
                <a16:creationId xmlns:a16="http://schemas.microsoft.com/office/drawing/2014/main" id="{BA560831-E40B-4EE2-94BA-EECA4CFA68B2}"/>
              </a:ext>
            </a:extLst>
          </p:cNvPr>
          <p:cNvSpPr txBox="1">
            <a:spLocks noChangeArrowheads="1"/>
          </p:cNvSpPr>
          <p:nvPr/>
        </p:nvSpPr>
        <p:spPr bwMode="auto">
          <a:xfrm>
            <a:off x="1028700" y="2677422"/>
            <a:ext cx="34529" cy="300082"/>
          </a:xfrm>
          <a:prstGeom prst="rect">
            <a:avLst/>
          </a:prstGeom>
          <a:solidFill>
            <a:schemeClr val="bg1"/>
          </a:solidFill>
          <a:ln w="9525">
            <a:noFill/>
            <a:miter lim="800000"/>
          </a:ln>
        </p:spPr>
        <p:txBody>
          <a:bodyPr>
            <a:spAutoFit/>
          </a:bodyPr>
          <a:lstStyle/>
          <a:p>
            <a:pPr defTabSz="685800" eaLnBrk="1" hangingPunct="1">
              <a:defRPr/>
            </a:pPr>
            <a:endParaRPr lang="zh-CN" altLang="en-US" sz="1350">
              <a:solidFill>
                <a:prstClr val="black"/>
              </a:solidFill>
              <a:latin typeface="Calibri" panose="020F0502020204030204" pitchFamily="34" charset="0"/>
            </a:endParaRPr>
          </a:p>
        </p:txBody>
      </p:sp>
      <p:sp>
        <p:nvSpPr>
          <p:cNvPr id="12" name="矩形 11">
            <a:extLst>
              <a:ext uri="{FF2B5EF4-FFF2-40B4-BE49-F238E27FC236}">
                <a16:creationId xmlns:a16="http://schemas.microsoft.com/office/drawing/2014/main" id="{121665A4-472A-4BE5-A447-B0BC3663F4FE}"/>
              </a:ext>
            </a:extLst>
          </p:cNvPr>
          <p:cNvSpPr/>
          <p:nvPr/>
        </p:nvSpPr>
        <p:spPr>
          <a:xfrm>
            <a:off x="1619672" y="1084674"/>
            <a:ext cx="7560840" cy="440762"/>
          </a:xfrm>
          <a:prstGeom prst="rect">
            <a:avLst/>
          </a:prstGeom>
        </p:spPr>
        <p:txBody>
          <a:bodyPr wrap="square">
            <a:spAutoFit/>
          </a:bodyPr>
          <a:lstStyle/>
          <a:p>
            <a:pPr marL="0" marR="0" lvl="0" indent="0" algn="l" defTabSz="914400" rtl="0" eaLnBrk="1" fontAlgn="base" latinLnBrk="0" hangingPunct="1">
              <a:lnSpc>
                <a:spcPct val="120000"/>
              </a:lnSpc>
              <a:spcBef>
                <a:spcPct val="0"/>
              </a:spcBef>
              <a:spcAft>
                <a:spcPct val="0"/>
              </a:spcAft>
              <a:buClrTx/>
              <a:buSzTx/>
              <a:buFontTx/>
              <a:buNone/>
              <a:defRPr/>
            </a:pPr>
            <a:r>
              <a:rPr lang="zh-CN" altLang="en-US" sz="2000" b="1" dirty="0">
                <a:latin typeface="华文楷体" panose="02010600040101010101" pitchFamily="2" charset="-122"/>
                <a:ea typeface="华文楷体" panose="02010600040101010101" pitchFamily="2" charset="-122"/>
              </a:rPr>
              <a:t>中南大学硕士、华南理工大学博士、英国华威大学访问学者。</a:t>
            </a:r>
            <a:endParaRPr lang="en-US" altLang="zh-CN" sz="2000" b="1" dirty="0">
              <a:latin typeface="华文楷体" panose="02010600040101010101" pitchFamily="2" charset="-122"/>
              <a:ea typeface="华文楷体" panose="02010600040101010101" pitchFamily="2" charset="-122"/>
            </a:endParaRPr>
          </a:p>
        </p:txBody>
      </p:sp>
      <p:sp>
        <p:nvSpPr>
          <p:cNvPr id="13" name="矩形 12">
            <a:extLst>
              <a:ext uri="{FF2B5EF4-FFF2-40B4-BE49-F238E27FC236}">
                <a16:creationId xmlns:a16="http://schemas.microsoft.com/office/drawing/2014/main" id="{5E849AD0-D710-4234-8278-3D9029378333}"/>
              </a:ext>
            </a:extLst>
          </p:cNvPr>
          <p:cNvSpPr/>
          <p:nvPr/>
        </p:nvSpPr>
        <p:spPr>
          <a:xfrm>
            <a:off x="1619672" y="1620086"/>
            <a:ext cx="5721266" cy="440762"/>
          </a:xfrm>
          <a:prstGeom prst="rect">
            <a:avLst/>
          </a:prstGeom>
        </p:spPr>
        <p:txBody>
          <a:bodyPr wrap="square">
            <a:spAutoFit/>
          </a:bodyPr>
          <a:lstStyle/>
          <a:p>
            <a:pPr marL="402431" indent="-402431" fontAlgn="auto">
              <a:lnSpc>
                <a:spcPct val="120000"/>
              </a:lnSpc>
              <a:spcBef>
                <a:spcPts val="450"/>
              </a:spcBef>
              <a:spcAft>
                <a:spcPts val="0"/>
              </a:spcAft>
              <a:buClr>
                <a:srgbClr val="FF9900"/>
              </a:buClr>
              <a:buSzPct val="95000"/>
              <a:defRPr/>
            </a:pPr>
            <a:r>
              <a:rPr lang="zh-CN" altLang="en-US" sz="2000" b="1" dirty="0">
                <a:solidFill>
                  <a:srgbClr val="C00000"/>
                </a:solidFill>
                <a:latin typeface="华文楷体" panose="02010600040101010101" pitchFamily="2" charset="-122"/>
                <a:ea typeface="华文楷体" panose="02010600040101010101" pitchFamily="2" charset="-122"/>
              </a:rPr>
              <a:t>博士、硕士，电气工程</a:t>
            </a:r>
            <a:endParaRPr lang="en-US" altLang="zh-CN" sz="2000" b="1" dirty="0">
              <a:solidFill>
                <a:srgbClr val="C00000"/>
              </a:solidFill>
              <a:latin typeface="华文楷体" panose="02010600040101010101" pitchFamily="2" charset="-122"/>
              <a:ea typeface="华文楷体" panose="02010600040101010101" pitchFamily="2" charset="-122"/>
            </a:endParaRPr>
          </a:p>
        </p:txBody>
      </p:sp>
      <p:sp>
        <p:nvSpPr>
          <p:cNvPr id="15" name="矩形 14">
            <a:extLst>
              <a:ext uri="{FF2B5EF4-FFF2-40B4-BE49-F238E27FC236}">
                <a16:creationId xmlns:a16="http://schemas.microsoft.com/office/drawing/2014/main" id="{5FE817CF-44AC-4D40-800C-9CC28358A055}"/>
              </a:ext>
            </a:extLst>
          </p:cNvPr>
          <p:cNvSpPr/>
          <p:nvPr/>
        </p:nvSpPr>
        <p:spPr>
          <a:xfrm>
            <a:off x="2627784" y="5911454"/>
            <a:ext cx="4392488" cy="458202"/>
          </a:xfrm>
          <a:prstGeom prst="rect">
            <a:avLst/>
          </a:prstGeom>
        </p:spPr>
        <p:txBody>
          <a:bodyPr wrap="square">
            <a:spAutoFit/>
          </a:bodyPr>
          <a:lstStyle/>
          <a:p>
            <a:pPr marL="0" marR="0" lvl="0" indent="0" algn="l" defTabSz="914400" rtl="0" eaLnBrk="1" fontAlgn="base" latinLnBrk="0" hangingPunct="1">
              <a:lnSpc>
                <a:spcPct val="120000"/>
              </a:lnSpc>
              <a:spcBef>
                <a:spcPct val="0"/>
              </a:spcBef>
              <a:spcAft>
                <a:spcPct val="0"/>
              </a:spcAft>
              <a:buClrTx/>
              <a:buSzTx/>
              <a:buFontTx/>
              <a:buNone/>
              <a:defRPr/>
            </a:pPr>
            <a:r>
              <a:rPr lang="zh-CN" altLang="en-US" sz="2100" b="1" dirty="0">
                <a:solidFill>
                  <a:srgbClr val="0000CC"/>
                </a:solidFill>
                <a:latin typeface="华文楷体" panose="02010600040101010101" pitchFamily="2" charset="-122"/>
                <a:ea typeface="华文楷体" panose="02010600040101010101" pitchFamily="2" charset="-122"/>
              </a:rPr>
              <a:t>联系方式</a:t>
            </a:r>
            <a:r>
              <a:rPr lang="zh-CN" altLang="en-US" sz="2100" dirty="0">
                <a:latin typeface="华文楷体" panose="02010600040101010101" pitchFamily="2" charset="-122"/>
                <a:ea typeface="华文楷体" panose="02010600040101010101" pitchFamily="2" charset="-122"/>
              </a:rPr>
              <a:t>：</a:t>
            </a:r>
            <a:r>
              <a:rPr lang="en-US" altLang="zh-CN" sz="2100" dirty="0">
                <a:latin typeface="华文楷体" panose="02010600040101010101" pitchFamily="2" charset="-122"/>
                <a:ea typeface="华文楷体" panose="02010600040101010101" pitchFamily="2" charset="-122"/>
              </a:rPr>
              <a:t>epxmwang@scut.edu.cn</a:t>
            </a:r>
          </a:p>
        </p:txBody>
      </p:sp>
      <p:sp>
        <p:nvSpPr>
          <p:cNvPr id="8" name="矩形 7">
            <a:extLst>
              <a:ext uri="{FF2B5EF4-FFF2-40B4-BE49-F238E27FC236}">
                <a16:creationId xmlns:a16="http://schemas.microsoft.com/office/drawing/2014/main" id="{267E2D98-49BF-4E9E-9B21-3BBB55B9ACAD}"/>
              </a:ext>
            </a:extLst>
          </p:cNvPr>
          <p:cNvSpPr/>
          <p:nvPr/>
        </p:nvSpPr>
        <p:spPr>
          <a:xfrm>
            <a:off x="-236220" y="2060848"/>
            <a:ext cx="9056692" cy="1064009"/>
          </a:xfrm>
          <a:prstGeom prst="rect">
            <a:avLst/>
          </a:prstGeom>
        </p:spPr>
        <p:txBody>
          <a:bodyPr wrap="square">
            <a:spAutoFit/>
          </a:bodyPr>
          <a:lstStyle/>
          <a:p>
            <a:pPr marL="402431" indent="-402431" fontAlgn="auto">
              <a:lnSpc>
                <a:spcPct val="150000"/>
              </a:lnSpc>
              <a:spcBef>
                <a:spcPts val="450"/>
              </a:spcBef>
              <a:spcAft>
                <a:spcPts val="0"/>
              </a:spcAft>
              <a:buClr>
                <a:srgbClr val="FF9900"/>
              </a:buClr>
              <a:buSzPct val="95000"/>
              <a:defRPr/>
            </a:pPr>
            <a:r>
              <a:rPr lang="zh-CN" altLang="en-US" sz="2400" b="1" dirty="0">
                <a:solidFill>
                  <a:srgbClr val="0000CC"/>
                </a:solidFill>
                <a:latin typeface="华文楷体" panose="02010600040101010101" pitchFamily="2" charset="-122"/>
                <a:ea typeface="华文楷体" panose="02010600040101010101" pitchFamily="2" charset="-122"/>
              </a:rPr>
              <a:t>    </a:t>
            </a:r>
            <a:r>
              <a:rPr lang="zh-CN" altLang="en-US" sz="2000" dirty="0">
                <a:latin typeface="华文楷体" panose="02010600040101010101" pitchFamily="2" charset="-122"/>
                <a:ea typeface="华文楷体" panose="02010600040101010101" pitchFamily="2" charset="-122"/>
              </a:rPr>
              <a:t>                        </a:t>
            </a:r>
            <a:r>
              <a:rPr lang="zh-CN" altLang="en-US" sz="2000" b="1" dirty="0">
                <a:latin typeface="华文楷体" panose="02010600040101010101" pitchFamily="2" charset="-122"/>
                <a:ea typeface="华文楷体" panose="02010600040101010101" pitchFamily="2" charset="-122"/>
              </a:rPr>
              <a:t>包括新能源并网技术、电力电子变换器的可靠性和故障诊断技术、电力电子装置及其非线性行为与控制等研究。</a:t>
            </a:r>
            <a:endParaRPr lang="en-US" altLang="zh-CN" sz="2000" b="1" dirty="0">
              <a:latin typeface="华文楷体" panose="02010600040101010101" pitchFamily="2" charset="-122"/>
              <a:ea typeface="华文楷体" panose="02010600040101010101" pitchFamily="2" charset="-122"/>
            </a:endParaRPr>
          </a:p>
        </p:txBody>
      </p:sp>
      <p:sp>
        <p:nvSpPr>
          <p:cNvPr id="2" name="矩形: 圆角 1">
            <a:extLst>
              <a:ext uri="{FF2B5EF4-FFF2-40B4-BE49-F238E27FC236}">
                <a16:creationId xmlns:a16="http://schemas.microsoft.com/office/drawing/2014/main" id="{1192EFC6-2943-4C26-A6CE-8A9B63FBA2F7}"/>
              </a:ext>
            </a:extLst>
          </p:cNvPr>
          <p:cNvSpPr/>
          <p:nvPr/>
        </p:nvSpPr>
        <p:spPr>
          <a:xfrm>
            <a:off x="251520" y="1052737"/>
            <a:ext cx="1224136" cy="403892"/>
          </a:xfrm>
          <a:prstGeom prst="roundRect">
            <a:avLst/>
          </a:prstGeom>
          <a:solidFill>
            <a:srgbClr val="FFCCFF"/>
          </a:solidFill>
          <a:ln w="28575">
            <a:solidFill>
              <a:schemeClr val="accent2"/>
            </a:solidFill>
            <a:miter lim="800000"/>
          </a:ln>
        </p:spPr>
        <p:txBody>
          <a:bodyPr wrap="square" rtlCol="0" anchor="ctr">
            <a:spAutoFit/>
          </a:bodyPr>
          <a:lstStyle/>
          <a:p>
            <a:pPr algn="l">
              <a:lnSpc>
                <a:spcPct val="120000"/>
              </a:lnSpc>
              <a:buClrTx/>
              <a:buSzTx/>
              <a:buFontTx/>
            </a:pPr>
            <a:endParaRPr lang="zh-CN" altLang="en-US" sz="2500" b="1" dirty="0">
              <a:solidFill>
                <a:schemeClr val="tx1"/>
              </a:solidFill>
              <a:sym typeface="+mn-ea"/>
            </a:endParaRPr>
          </a:p>
        </p:txBody>
      </p:sp>
      <p:sp>
        <p:nvSpPr>
          <p:cNvPr id="14" name="文本框 13">
            <a:extLst>
              <a:ext uri="{FF2B5EF4-FFF2-40B4-BE49-F238E27FC236}">
                <a16:creationId xmlns:a16="http://schemas.microsoft.com/office/drawing/2014/main" id="{12B43792-5166-4E25-A802-7CC7F827D067}"/>
              </a:ext>
            </a:extLst>
          </p:cNvPr>
          <p:cNvSpPr txBox="1"/>
          <p:nvPr/>
        </p:nvSpPr>
        <p:spPr>
          <a:xfrm>
            <a:off x="323528" y="1052736"/>
            <a:ext cx="1116122" cy="369332"/>
          </a:xfrm>
          <a:prstGeom prst="rect">
            <a:avLst/>
          </a:prstGeom>
          <a:noFill/>
        </p:spPr>
        <p:txBody>
          <a:bodyPr wrap="square">
            <a:spAutoFit/>
          </a:bodyPr>
          <a:lstStyle/>
          <a:p>
            <a:r>
              <a:rPr lang="zh-CN" altLang="en-US" sz="1800" b="1" dirty="0">
                <a:solidFill>
                  <a:srgbClr val="0000CC"/>
                </a:solidFill>
                <a:latin typeface="华文楷体" panose="02010600040101010101" pitchFamily="2" charset="-122"/>
                <a:ea typeface="华文楷体" panose="02010600040101010101" pitchFamily="2" charset="-122"/>
              </a:rPr>
              <a:t>个人简介</a:t>
            </a:r>
            <a:r>
              <a:rPr lang="en-US" altLang="zh-CN" sz="1800" b="1" dirty="0">
                <a:solidFill>
                  <a:srgbClr val="0000CC"/>
                </a:solidFill>
                <a:latin typeface="华文楷体" panose="02010600040101010101" pitchFamily="2" charset="-122"/>
                <a:ea typeface="华文楷体" panose="02010600040101010101" pitchFamily="2" charset="-122"/>
              </a:rPr>
              <a:t> </a:t>
            </a:r>
            <a:endParaRPr lang="zh-CN" altLang="en-US" dirty="0"/>
          </a:p>
        </p:txBody>
      </p:sp>
      <p:sp>
        <p:nvSpPr>
          <p:cNvPr id="17" name="矩形: 圆角 16">
            <a:extLst>
              <a:ext uri="{FF2B5EF4-FFF2-40B4-BE49-F238E27FC236}">
                <a16:creationId xmlns:a16="http://schemas.microsoft.com/office/drawing/2014/main" id="{1E40CFAB-62BD-40FF-8EF4-3E78B122DC19}"/>
              </a:ext>
            </a:extLst>
          </p:cNvPr>
          <p:cNvSpPr/>
          <p:nvPr/>
        </p:nvSpPr>
        <p:spPr>
          <a:xfrm>
            <a:off x="251520" y="1656956"/>
            <a:ext cx="1224136" cy="403892"/>
          </a:xfrm>
          <a:prstGeom prst="roundRect">
            <a:avLst/>
          </a:prstGeom>
          <a:solidFill>
            <a:srgbClr val="FFCCFF"/>
          </a:solidFill>
          <a:ln w="28575">
            <a:solidFill>
              <a:schemeClr val="accent2"/>
            </a:solidFill>
            <a:miter lim="800000"/>
          </a:ln>
        </p:spPr>
        <p:txBody>
          <a:bodyPr wrap="square" rtlCol="0" anchor="ctr">
            <a:spAutoFit/>
          </a:bodyPr>
          <a:lstStyle/>
          <a:p>
            <a:pPr algn="l">
              <a:lnSpc>
                <a:spcPct val="120000"/>
              </a:lnSpc>
              <a:buClrTx/>
              <a:buSzTx/>
              <a:buFontTx/>
            </a:pPr>
            <a:endParaRPr lang="zh-CN" altLang="en-US" sz="2500" b="1" dirty="0">
              <a:solidFill>
                <a:schemeClr val="tx1"/>
              </a:solidFill>
              <a:sym typeface="+mn-ea"/>
            </a:endParaRPr>
          </a:p>
        </p:txBody>
      </p:sp>
      <p:sp>
        <p:nvSpPr>
          <p:cNvPr id="18" name="文本框 17">
            <a:extLst>
              <a:ext uri="{FF2B5EF4-FFF2-40B4-BE49-F238E27FC236}">
                <a16:creationId xmlns:a16="http://schemas.microsoft.com/office/drawing/2014/main" id="{7F56BB97-3174-49C8-8F8F-B815851A3E12}"/>
              </a:ext>
            </a:extLst>
          </p:cNvPr>
          <p:cNvSpPr txBox="1"/>
          <p:nvPr/>
        </p:nvSpPr>
        <p:spPr>
          <a:xfrm>
            <a:off x="323528" y="1656955"/>
            <a:ext cx="1116122" cy="369332"/>
          </a:xfrm>
          <a:prstGeom prst="rect">
            <a:avLst/>
          </a:prstGeom>
          <a:noFill/>
        </p:spPr>
        <p:txBody>
          <a:bodyPr wrap="square">
            <a:spAutoFit/>
          </a:bodyPr>
          <a:lstStyle/>
          <a:p>
            <a:r>
              <a:rPr lang="zh-CN" altLang="en-US" b="1" dirty="0">
                <a:solidFill>
                  <a:srgbClr val="0000CC"/>
                </a:solidFill>
                <a:latin typeface="华文楷体" panose="02010600040101010101" pitchFamily="2" charset="-122"/>
                <a:ea typeface="华文楷体" panose="02010600040101010101" pitchFamily="2" charset="-122"/>
              </a:rPr>
              <a:t>招生类型</a:t>
            </a:r>
            <a:r>
              <a:rPr lang="en-US" altLang="zh-CN" sz="1800" b="1" dirty="0">
                <a:solidFill>
                  <a:srgbClr val="0000CC"/>
                </a:solidFill>
                <a:latin typeface="华文楷体" panose="02010600040101010101" pitchFamily="2" charset="-122"/>
                <a:ea typeface="华文楷体" panose="02010600040101010101" pitchFamily="2" charset="-122"/>
              </a:rPr>
              <a:t> </a:t>
            </a:r>
            <a:endParaRPr lang="zh-CN" altLang="en-US" dirty="0"/>
          </a:p>
        </p:txBody>
      </p:sp>
      <p:sp>
        <p:nvSpPr>
          <p:cNvPr id="20" name="矩形: 圆角 19">
            <a:extLst>
              <a:ext uri="{FF2B5EF4-FFF2-40B4-BE49-F238E27FC236}">
                <a16:creationId xmlns:a16="http://schemas.microsoft.com/office/drawing/2014/main" id="{7B47A35E-3EDC-4401-994D-E45D66DC0EBF}"/>
              </a:ext>
            </a:extLst>
          </p:cNvPr>
          <p:cNvSpPr/>
          <p:nvPr/>
        </p:nvSpPr>
        <p:spPr>
          <a:xfrm>
            <a:off x="251520" y="2257009"/>
            <a:ext cx="1224136" cy="403892"/>
          </a:xfrm>
          <a:prstGeom prst="roundRect">
            <a:avLst/>
          </a:prstGeom>
          <a:solidFill>
            <a:srgbClr val="FFCCFF"/>
          </a:solidFill>
          <a:ln w="28575">
            <a:solidFill>
              <a:schemeClr val="accent2"/>
            </a:solidFill>
            <a:miter lim="800000"/>
          </a:ln>
        </p:spPr>
        <p:txBody>
          <a:bodyPr wrap="square" rtlCol="0" anchor="ctr">
            <a:spAutoFit/>
          </a:bodyPr>
          <a:lstStyle/>
          <a:p>
            <a:pPr algn="l">
              <a:lnSpc>
                <a:spcPct val="120000"/>
              </a:lnSpc>
              <a:buClrTx/>
              <a:buSzTx/>
              <a:buFontTx/>
            </a:pPr>
            <a:endParaRPr lang="zh-CN" altLang="en-US" sz="2500" b="1" dirty="0">
              <a:solidFill>
                <a:schemeClr val="tx1"/>
              </a:solidFill>
              <a:sym typeface="+mn-ea"/>
            </a:endParaRPr>
          </a:p>
        </p:txBody>
      </p:sp>
      <p:sp>
        <p:nvSpPr>
          <p:cNvPr id="21" name="文本框 20">
            <a:extLst>
              <a:ext uri="{FF2B5EF4-FFF2-40B4-BE49-F238E27FC236}">
                <a16:creationId xmlns:a16="http://schemas.microsoft.com/office/drawing/2014/main" id="{D50F67EE-8A6A-49C0-9A78-44D94EAD22D6}"/>
              </a:ext>
            </a:extLst>
          </p:cNvPr>
          <p:cNvSpPr txBox="1"/>
          <p:nvPr/>
        </p:nvSpPr>
        <p:spPr>
          <a:xfrm>
            <a:off x="323528" y="2257008"/>
            <a:ext cx="1116122" cy="369332"/>
          </a:xfrm>
          <a:prstGeom prst="rect">
            <a:avLst/>
          </a:prstGeom>
          <a:noFill/>
        </p:spPr>
        <p:txBody>
          <a:bodyPr wrap="square">
            <a:spAutoFit/>
          </a:bodyPr>
          <a:lstStyle/>
          <a:p>
            <a:r>
              <a:rPr lang="zh-CN" altLang="en-US" sz="1800" b="1" dirty="0">
                <a:solidFill>
                  <a:srgbClr val="0000CC"/>
                </a:solidFill>
                <a:latin typeface="华文楷体" panose="02010600040101010101" pitchFamily="2" charset="-122"/>
                <a:ea typeface="华文楷体" panose="02010600040101010101" pitchFamily="2" charset="-122"/>
              </a:rPr>
              <a:t>研究方向</a:t>
            </a:r>
            <a:r>
              <a:rPr lang="en-US" altLang="zh-CN" sz="1800" b="1" dirty="0">
                <a:solidFill>
                  <a:srgbClr val="0000CC"/>
                </a:solidFill>
                <a:latin typeface="华文楷体" panose="02010600040101010101" pitchFamily="2" charset="-122"/>
                <a:ea typeface="华文楷体" panose="02010600040101010101" pitchFamily="2" charset="-122"/>
              </a:rPr>
              <a:t> </a:t>
            </a:r>
            <a:endParaRPr lang="zh-CN" altLang="en-US" dirty="0"/>
          </a:p>
        </p:txBody>
      </p:sp>
      <p:sp>
        <p:nvSpPr>
          <p:cNvPr id="22" name="文本框 3">
            <a:extLst>
              <a:ext uri="{FF2B5EF4-FFF2-40B4-BE49-F238E27FC236}">
                <a16:creationId xmlns:a16="http://schemas.microsoft.com/office/drawing/2014/main" id="{B530C49E-1F8C-4392-A3B1-D368D6E03EAA}"/>
              </a:ext>
            </a:extLst>
          </p:cNvPr>
          <p:cNvSpPr txBox="1">
            <a:spLocks noChangeArrowheads="1"/>
          </p:cNvSpPr>
          <p:nvPr/>
        </p:nvSpPr>
        <p:spPr bwMode="auto">
          <a:xfrm>
            <a:off x="1012384" y="3777406"/>
            <a:ext cx="34529" cy="300082"/>
          </a:xfrm>
          <a:prstGeom prst="rect">
            <a:avLst/>
          </a:prstGeom>
          <a:solidFill>
            <a:schemeClr val="bg1"/>
          </a:solidFill>
          <a:ln w="9525">
            <a:noFill/>
            <a:miter lim="800000"/>
          </a:ln>
        </p:spPr>
        <p:txBody>
          <a:bodyPr>
            <a:spAutoFit/>
          </a:bodyPr>
          <a:lstStyle/>
          <a:p>
            <a:pPr defTabSz="685800" eaLnBrk="1" hangingPunct="1">
              <a:defRPr/>
            </a:pPr>
            <a:endParaRPr lang="zh-CN" altLang="en-US" sz="1350">
              <a:solidFill>
                <a:prstClr val="black"/>
              </a:solidFill>
              <a:latin typeface="Calibri" panose="020F0502020204030204" pitchFamily="34" charset="0"/>
            </a:endParaRPr>
          </a:p>
        </p:txBody>
      </p:sp>
      <p:sp>
        <p:nvSpPr>
          <p:cNvPr id="23" name="矩形 22">
            <a:extLst>
              <a:ext uri="{FF2B5EF4-FFF2-40B4-BE49-F238E27FC236}">
                <a16:creationId xmlns:a16="http://schemas.microsoft.com/office/drawing/2014/main" id="{294CA8F2-A57B-41B8-B1B4-D1FCC3B604B1}"/>
              </a:ext>
            </a:extLst>
          </p:cNvPr>
          <p:cNvSpPr/>
          <p:nvPr/>
        </p:nvSpPr>
        <p:spPr>
          <a:xfrm>
            <a:off x="-252536" y="3199470"/>
            <a:ext cx="9161332" cy="1525674"/>
          </a:xfrm>
          <a:prstGeom prst="rect">
            <a:avLst/>
          </a:prstGeom>
        </p:spPr>
        <p:txBody>
          <a:bodyPr wrap="square">
            <a:spAutoFit/>
          </a:bodyPr>
          <a:lstStyle/>
          <a:p>
            <a:pPr marL="402431" indent="-402431" fontAlgn="auto">
              <a:lnSpc>
                <a:spcPct val="150000"/>
              </a:lnSpc>
              <a:spcBef>
                <a:spcPts val="450"/>
              </a:spcBef>
              <a:spcAft>
                <a:spcPts val="0"/>
              </a:spcAft>
              <a:buClr>
                <a:srgbClr val="FF9900"/>
              </a:buClr>
              <a:buSzPct val="95000"/>
              <a:defRPr/>
            </a:pPr>
            <a:r>
              <a:rPr lang="zh-CN" altLang="en-US" sz="2400" b="1" dirty="0">
                <a:latin typeface="华文楷体" panose="02010600040101010101" pitchFamily="2" charset="-122"/>
                <a:ea typeface="华文楷体" panose="02010600040101010101" pitchFamily="2" charset="-122"/>
              </a:rPr>
              <a:t>    </a:t>
            </a:r>
            <a:r>
              <a:rPr lang="zh-CN" altLang="en-US" sz="2000" dirty="0">
                <a:latin typeface="华文楷体" panose="02010600040101010101" pitchFamily="2" charset="-122"/>
                <a:ea typeface="华文楷体" panose="02010600040101010101" pitchFamily="2" charset="-122"/>
              </a:rPr>
              <a:t>                        </a:t>
            </a:r>
            <a:r>
              <a:rPr lang="zh-CN" altLang="en-US" sz="2000" b="1" dirty="0">
                <a:latin typeface="华文楷体" panose="02010600040101010101" pitchFamily="2" charset="-122"/>
                <a:ea typeface="华文楷体" panose="02010600040101010101" pitchFamily="2" charset="-122"/>
              </a:rPr>
              <a:t>主持国家自然科学基金</a:t>
            </a:r>
            <a:r>
              <a:rPr lang="en-US" altLang="zh-CN" sz="2000" b="1" dirty="0">
                <a:latin typeface="华文楷体" panose="02010600040101010101" pitchFamily="2" charset="-122"/>
                <a:ea typeface="华文楷体" panose="02010600040101010101" pitchFamily="2" charset="-122"/>
              </a:rPr>
              <a:t>2</a:t>
            </a:r>
            <a:r>
              <a:rPr lang="zh-CN" altLang="en-US" sz="2000" b="1" dirty="0">
                <a:latin typeface="华文楷体" panose="02010600040101010101" pitchFamily="2" charset="-122"/>
                <a:ea typeface="华文楷体" panose="02010600040101010101" pitchFamily="2" charset="-122"/>
              </a:rPr>
              <a:t>项；并作为主要人员参与国家自然科学基金重点项目、广东省自然科学基金重点项目、“</a:t>
            </a:r>
            <a:r>
              <a:rPr lang="en-US" altLang="zh-CN" sz="2000" b="1" dirty="0">
                <a:latin typeface="华文楷体" panose="02010600040101010101" pitchFamily="2" charset="-122"/>
                <a:ea typeface="华文楷体" panose="02010600040101010101" pitchFamily="2" charset="-122"/>
              </a:rPr>
              <a:t>863”</a:t>
            </a:r>
            <a:r>
              <a:rPr lang="zh-CN" altLang="en-US" sz="2000" b="1" dirty="0">
                <a:latin typeface="华文楷体" panose="02010600040101010101" pitchFamily="2" charset="-122"/>
                <a:ea typeface="华文楷体" panose="02010600040101010101" pitchFamily="2" charset="-122"/>
              </a:rPr>
              <a:t>计划项目、粤港澳招标项目及多项企业合作课题。</a:t>
            </a:r>
            <a:endParaRPr lang="en-US" altLang="zh-CN" sz="2000" b="1" dirty="0">
              <a:latin typeface="华文楷体" panose="02010600040101010101" pitchFamily="2" charset="-122"/>
              <a:ea typeface="华文楷体" panose="02010600040101010101" pitchFamily="2" charset="-122"/>
            </a:endParaRPr>
          </a:p>
        </p:txBody>
      </p:sp>
      <p:sp>
        <p:nvSpPr>
          <p:cNvPr id="24" name="矩形: 圆角 23">
            <a:extLst>
              <a:ext uri="{FF2B5EF4-FFF2-40B4-BE49-F238E27FC236}">
                <a16:creationId xmlns:a16="http://schemas.microsoft.com/office/drawing/2014/main" id="{FA27E981-B474-49E9-89A3-5EB077F980FB}"/>
              </a:ext>
            </a:extLst>
          </p:cNvPr>
          <p:cNvSpPr/>
          <p:nvPr/>
        </p:nvSpPr>
        <p:spPr>
          <a:xfrm>
            <a:off x="235204" y="3356993"/>
            <a:ext cx="1224136" cy="403892"/>
          </a:xfrm>
          <a:prstGeom prst="roundRect">
            <a:avLst/>
          </a:prstGeom>
          <a:solidFill>
            <a:srgbClr val="FFCCFF"/>
          </a:solidFill>
          <a:ln w="28575">
            <a:solidFill>
              <a:schemeClr val="accent2"/>
            </a:solidFill>
            <a:miter lim="800000"/>
          </a:ln>
        </p:spPr>
        <p:txBody>
          <a:bodyPr wrap="square" rtlCol="0" anchor="ctr">
            <a:spAutoFit/>
          </a:bodyPr>
          <a:lstStyle/>
          <a:p>
            <a:pPr algn="l">
              <a:lnSpc>
                <a:spcPct val="120000"/>
              </a:lnSpc>
              <a:buClrTx/>
              <a:buSzTx/>
              <a:buFontTx/>
            </a:pPr>
            <a:endParaRPr lang="zh-CN" altLang="en-US" sz="2500" b="1" dirty="0">
              <a:solidFill>
                <a:schemeClr val="tx1"/>
              </a:solidFill>
              <a:sym typeface="+mn-ea"/>
            </a:endParaRPr>
          </a:p>
        </p:txBody>
      </p:sp>
      <p:sp>
        <p:nvSpPr>
          <p:cNvPr id="25" name="文本框 24">
            <a:extLst>
              <a:ext uri="{FF2B5EF4-FFF2-40B4-BE49-F238E27FC236}">
                <a16:creationId xmlns:a16="http://schemas.microsoft.com/office/drawing/2014/main" id="{C63804DB-E643-4790-BBEE-31867787A428}"/>
              </a:ext>
            </a:extLst>
          </p:cNvPr>
          <p:cNvSpPr txBox="1"/>
          <p:nvPr/>
        </p:nvSpPr>
        <p:spPr>
          <a:xfrm>
            <a:off x="307212" y="3356992"/>
            <a:ext cx="1116122" cy="369332"/>
          </a:xfrm>
          <a:prstGeom prst="rect">
            <a:avLst/>
          </a:prstGeom>
          <a:noFill/>
        </p:spPr>
        <p:txBody>
          <a:bodyPr wrap="square">
            <a:spAutoFit/>
          </a:bodyPr>
          <a:lstStyle/>
          <a:p>
            <a:r>
              <a:rPr lang="zh-CN" altLang="en-US" b="1" dirty="0">
                <a:solidFill>
                  <a:srgbClr val="0000CC"/>
                </a:solidFill>
                <a:latin typeface="华文楷体" panose="02010600040101010101" pitchFamily="2" charset="-122"/>
                <a:ea typeface="华文楷体" panose="02010600040101010101" pitchFamily="2" charset="-122"/>
              </a:rPr>
              <a:t>科研</a:t>
            </a:r>
            <a:r>
              <a:rPr lang="zh-CN" altLang="en-US" sz="1800" b="1" dirty="0">
                <a:solidFill>
                  <a:srgbClr val="0000CC"/>
                </a:solidFill>
                <a:latin typeface="华文楷体" panose="02010600040101010101" pitchFamily="2" charset="-122"/>
                <a:ea typeface="华文楷体" panose="02010600040101010101" pitchFamily="2" charset="-122"/>
              </a:rPr>
              <a:t>项目</a:t>
            </a:r>
            <a:r>
              <a:rPr lang="en-US" altLang="zh-CN" sz="1800" b="1" dirty="0">
                <a:solidFill>
                  <a:srgbClr val="0000CC"/>
                </a:solidFill>
                <a:latin typeface="华文楷体" panose="02010600040101010101" pitchFamily="2" charset="-122"/>
                <a:ea typeface="华文楷体" panose="02010600040101010101" pitchFamily="2" charset="-122"/>
              </a:rPr>
              <a:t> </a:t>
            </a:r>
            <a:endParaRPr lang="zh-CN" altLang="en-US" dirty="0"/>
          </a:p>
        </p:txBody>
      </p:sp>
      <p:sp>
        <p:nvSpPr>
          <p:cNvPr id="26" name="文本框 3">
            <a:extLst>
              <a:ext uri="{FF2B5EF4-FFF2-40B4-BE49-F238E27FC236}">
                <a16:creationId xmlns:a16="http://schemas.microsoft.com/office/drawing/2014/main" id="{EFB6523C-CD95-469D-914C-34B422AA4DFC}"/>
              </a:ext>
            </a:extLst>
          </p:cNvPr>
          <p:cNvSpPr txBox="1">
            <a:spLocks noChangeArrowheads="1"/>
          </p:cNvSpPr>
          <p:nvPr/>
        </p:nvSpPr>
        <p:spPr bwMode="auto">
          <a:xfrm>
            <a:off x="1012384" y="5196298"/>
            <a:ext cx="34529" cy="300082"/>
          </a:xfrm>
          <a:prstGeom prst="rect">
            <a:avLst/>
          </a:prstGeom>
          <a:solidFill>
            <a:schemeClr val="bg1"/>
          </a:solidFill>
          <a:ln w="9525">
            <a:noFill/>
            <a:miter lim="800000"/>
          </a:ln>
        </p:spPr>
        <p:txBody>
          <a:bodyPr>
            <a:spAutoFit/>
          </a:bodyPr>
          <a:lstStyle/>
          <a:p>
            <a:pPr defTabSz="685800" eaLnBrk="1" hangingPunct="1">
              <a:defRPr/>
            </a:pPr>
            <a:endParaRPr lang="zh-CN" altLang="en-US" sz="1350">
              <a:solidFill>
                <a:prstClr val="black"/>
              </a:solidFill>
              <a:latin typeface="Calibri" panose="020F0502020204030204" pitchFamily="34" charset="0"/>
            </a:endParaRPr>
          </a:p>
        </p:txBody>
      </p:sp>
      <p:sp>
        <p:nvSpPr>
          <p:cNvPr id="27" name="矩形 26">
            <a:extLst>
              <a:ext uri="{FF2B5EF4-FFF2-40B4-BE49-F238E27FC236}">
                <a16:creationId xmlns:a16="http://schemas.microsoft.com/office/drawing/2014/main" id="{CD415EED-4368-47A1-BC35-566197A96F4B}"/>
              </a:ext>
            </a:extLst>
          </p:cNvPr>
          <p:cNvSpPr/>
          <p:nvPr/>
        </p:nvSpPr>
        <p:spPr>
          <a:xfrm>
            <a:off x="-252536" y="4703876"/>
            <a:ext cx="9272716" cy="1520544"/>
          </a:xfrm>
          <a:prstGeom prst="rect">
            <a:avLst/>
          </a:prstGeom>
        </p:spPr>
        <p:txBody>
          <a:bodyPr wrap="square">
            <a:spAutoFit/>
          </a:bodyPr>
          <a:lstStyle/>
          <a:p>
            <a:pPr marL="402431" indent="-402431" fontAlgn="auto">
              <a:lnSpc>
                <a:spcPct val="150000"/>
              </a:lnSpc>
              <a:spcBef>
                <a:spcPts val="450"/>
              </a:spcBef>
              <a:spcAft>
                <a:spcPts val="0"/>
              </a:spcAft>
              <a:buClr>
                <a:srgbClr val="FF9900"/>
              </a:buClr>
              <a:buSzPct val="95000"/>
              <a:defRPr/>
            </a:pPr>
            <a:r>
              <a:rPr lang="zh-CN" altLang="en-US" sz="2400" b="1" dirty="0">
                <a:solidFill>
                  <a:srgbClr val="0000CC"/>
                </a:solidFill>
                <a:latin typeface="华文楷体" panose="02010600040101010101" pitchFamily="2" charset="-122"/>
                <a:ea typeface="华文楷体" panose="02010600040101010101" pitchFamily="2" charset="-122"/>
              </a:rPr>
              <a:t>    </a:t>
            </a:r>
            <a:r>
              <a:rPr lang="zh-CN" altLang="en-US" sz="2000" dirty="0">
                <a:latin typeface="华文楷体" panose="02010600040101010101" pitchFamily="2" charset="-122"/>
                <a:ea typeface="华文楷体" panose="02010600040101010101" pitchFamily="2" charset="-122"/>
              </a:rPr>
              <a:t>                        </a:t>
            </a:r>
            <a:r>
              <a:rPr lang="zh-CN" altLang="en-US" sz="2000" b="1" dirty="0">
                <a:latin typeface="华文楷体" panose="02010600040101010101" pitchFamily="2" charset="-122"/>
                <a:ea typeface="华文楷体" panose="02010600040101010101" pitchFamily="2" charset="-122"/>
              </a:rPr>
              <a:t>在国内外权威期刊发表论文</a:t>
            </a:r>
            <a:r>
              <a:rPr lang="en-US" altLang="zh-CN" sz="2000" b="1" dirty="0">
                <a:latin typeface="华文楷体" panose="02010600040101010101" pitchFamily="2" charset="-122"/>
                <a:ea typeface="华文楷体" panose="02010600040101010101" pitchFamily="2" charset="-122"/>
              </a:rPr>
              <a:t>20</a:t>
            </a:r>
            <a:r>
              <a:rPr lang="zh-CN" altLang="en-US" sz="2000" b="1" dirty="0">
                <a:latin typeface="华文楷体" panose="02010600040101010101" pitchFamily="2" charset="-122"/>
                <a:ea typeface="华文楷体" panose="02010600040101010101" pitchFamily="2" charset="-122"/>
              </a:rPr>
              <a:t>余篇，已授权发明专利</a:t>
            </a:r>
            <a:r>
              <a:rPr lang="en-US" altLang="zh-CN" sz="2000" b="1" dirty="0">
                <a:latin typeface="华文楷体" panose="02010600040101010101" pitchFamily="2" charset="-122"/>
                <a:ea typeface="华文楷体" panose="02010600040101010101" pitchFamily="2" charset="-122"/>
              </a:rPr>
              <a:t>10</a:t>
            </a:r>
            <a:r>
              <a:rPr lang="zh-CN" altLang="en-US" sz="2000" b="1" dirty="0">
                <a:latin typeface="华文楷体" panose="02010600040101010101" pitchFamily="2" charset="-122"/>
                <a:ea typeface="华文楷体" panose="02010600040101010101" pitchFamily="2" charset="-122"/>
              </a:rPr>
              <a:t>余项，撰写英文专著</a:t>
            </a:r>
            <a:r>
              <a:rPr lang="en-US" altLang="zh-CN" sz="2000" b="1" dirty="0">
                <a:latin typeface="华文楷体" panose="02010600040101010101" pitchFamily="2" charset="-122"/>
                <a:ea typeface="华文楷体" panose="02010600040101010101" pitchFamily="2" charset="-122"/>
              </a:rPr>
              <a:t>1</a:t>
            </a:r>
            <a:r>
              <a:rPr lang="zh-CN" altLang="en-US" sz="2000" b="1" dirty="0">
                <a:latin typeface="华文楷体" panose="02010600040101010101" pitchFamily="2" charset="-122"/>
                <a:ea typeface="华文楷体" panose="02010600040101010101" pitchFamily="2" charset="-122"/>
              </a:rPr>
              <a:t>部。</a:t>
            </a:r>
            <a:endParaRPr lang="en-US" altLang="zh-CN" sz="2000" b="1" dirty="0">
              <a:latin typeface="华文楷体" panose="02010600040101010101" pitchFamily="2" charset="-122"/>
              <a:ea typeface="华文楷体" panose="02010600040101010101" pitchFamily="2" charset="-122"/>
            </a:endParaRPr>
          </a:p>
          <a:p>
            <a:pPr marL="402431" indent="-402431" fontAlgn="auto">
              <a:lnSpc>
                <a:spcPct val="120000"/>
              </a:lnSpc>
              <a:spcBef>
                <a:spcPts val="450"/>
              </a:spcBef>
              <a:spcAft>
                <a:spcPts val="0"/>
              </a:spcAft>
              <a:buClr>
                <a:srgbClr val="FF9900"/>
              </a:buClr>
              <a:buSzPct val="95000"/>
              <a:defRPr/>
            </a:pPr>
            <a:endParaRPr lang="en-US" altLang="zh-CN" sz="2000" dirty="0">
              <a:latin typeface="华文楷体" panose="02010600040101010101" pitchFamily="2" charset="-122"/>
              <a:ea typeface="华文楷体" panose="02010600040101010101" pitchFamily="2" charset="-122"/>
            </a:endParaRPr>
          </a:p>
        </p:txBody>
      </p:sp>
      <p:sp>
        <p:nvSpPr>
          <p:cNvPr id="28" name="矩形: 圆角 27">
            <a:extLst>
              <a:ext uri="{FF2B5EF4-FFF2-40B4-BE49-F238E27FC236}">
                <a16:creationId xmlns:a16="http://schemas.microsoft.com/office/drawing/2014/main" id="{C5C3FD3C-F5EB-4B53-8952-3E78CF3DF439}"/>
              </a:ext>
            </a:extLst>
          </p:cNvPr>
          <p:cNvSpPr/>
          <p:nvPr/>
        </p:nvSpPr>
        <p:spPr>
          <a:xfrm>
            <a:off x="235204" y="4897316"/>
            <a:ext cx="1224136" cy="403892"/>
          </a:xfrm>
          <a:prstGeom prst="roundRect">
            <a:avLst/>
          </a:prstGeom>
          <a:solidFill>
            <a:srgbClr val="FFCCFF"/>
          </a:solidFill>
          <a:ln w="28575">
            <a:solidFill>
              <a:schemeClr val="accent2"/>
            </a:solidFill>
            <a:miter lim="800000"/>
          </a:ln>
        </p:spPr>
        <p:txBody>
          <a:bodyPr wrap="square" rtlCol="0" anchor="ctr">
            <a:spAutoFit/>
          </a:bodyPr>
          <a:lstStyle/>
          <a:p>
            <a:pPr algn="l">
              <a:lnSpc>
                <a:spcPct val="120000"/>
              </a:lnSpc>
              <a:buClrTx/>
              <a:buSzTx/>
              <a:buFontTx/>
            </a:pPr>
            <a:endParaRPr lang="zh-CN" altLang="en-US" sz="2500" b="1" dirty="0">
              <a:solidFill>
                <a:schemeClr val="tx1"/>
              </a:solidFill>
              <a:sym typeface="+mn-ea"/>
            </a:endParaRPr>
          </a:p>
        </p:txBody>
      </p:sp>
      <p:sp>
        <p:nvSpPr>
          <p:cNvPr id="29" name="文本框 28">
            <a:extLst>
              <a:ext uri="{FF2B5EF4-FFF2-40B4-BE49-F238E27FC236}">
                <a16:creationId xmlns:a16="http://schemas.microsoft.com/office/drawing/2014/main" id="{65D22496-C3AA-4D83-8095-AD20D6C0B6D2}"/>
              </a:ext>
            </a:extLst>
          </p:cNvPr>
          <p:cNvSpPr txBox="1"/>
          <p:nvPr/>
        </p:nvSpPr>
        <p:spPr>
          <a:xfrm>
            <a:off x="307212" y="4897315"/>
            <a:ext cx="1116122" cy="369332"/>
          </a:xfrm>
          <a:prstGeom prst="rect">
            <a:avLst/>
          </a:prstGeom>
          <a:noFill/>
        </p:spPr>
        <p:txBody>
          <a:bodyPr wrap="square">
            <a:spAutoFit/>
          </a:bodyPr>
          <a:lstStyle/>
          <a:p>
            <a:r>
              <a:rPr lang="zh-CN" altLang="en-US" sz="1800" b="1" dirty="0">
                <a:solidFill>
                  <a:srgbClr val="0000CC"/>
                </a:solidFill>
                <a:latin typeface="华文楷体" panose="02010600040101010101" pitchFamily="2" charset="-122"/>
                <a:ea typeface="华文楷体" panose="02010600040101010101" pitchFamily="2" charset="-122"/>
              </a:rPr>
              <a:t>研究成果</a:t>
            </a:r>
            <a:r>
              <a:rPr lang="en-US" altLang="zh-CN" sz="1800" b="1" dirty="0">
                <a:solidFill>
                  <a:srgbClr val="0000CC"/>
                </a:solidFill>
                <a:latin typeface="华文楷体" panose="02010600040101010101" pitchFamily="2" charset="-122"/>
                <a:ea typeface="华文楷体" panose="02010600040101010101" pitchFamily="2" charset="-122"/>
              </a:rPr>
              <a:t> </a:t>
            </a:r>
            <a:endParaRPr lang="zh-CN" altLang="en-US" dirty="0"/>
          </a:p>
        </p:txBody>
      </p:sp>
    </p:spTree>
    <p:extLst>
      <p:ext uri="{BB962C8B-B14F-4D97-AF65-F5344CB8AC3E}">
        <p14:creationId xmlns:p14="http://schemas.microsoft.com/office/powerpoint/2010/main" val="2924801114"/>
      </p:ext>
    </p:extLst>
  </p:cSld>
  <p:clrMapOvr>
    <a:masterClrMapping/>
  </p:clrMapOvr>
  <p:transition advTm="20409"/>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p:cNvSpPr>
          <p:nvPr>
            <p:ph type="title"/>
          </p:nvPr>
        </p:nvSpPr>
        <p:spPr>
          <a:xfrm>
            <a:off x="359535" y="140299"/>
            <a:ext cx="6981403" cy="575965"/>
          </a:xfrm>
        </p:spPr>
        <p:txBody>
          <a:bodyPr vert="horz" wrap="square" lIns="0" tIns="45720" rIns="0" bIns="0" anchor="b"/>
          <a:lstStyle/>
          <a:p>
            <a:r>
              <a:rPr lang="zh-CN" altLang="en-US" sz="3600" b="0" dirty="0">
                <a:solidFill>
                  <a:srgbClr val="CC0000"/>
                </a:solidFill>
              </a:rPr>
              <a:t>邓红雷副</a:t>
            </a:r>
            <a:r>
              <a:rPr lang="zh-CN" altLang="en-US" sz="3600" b="0" kern="1200" dirty="0">
                <a:solidFill>
                  <a:srgbClr val="CC0000"/>
                </a:solidFill>
                <a:latin typeface="+mj-lt"/>
                <a:ea typeface="+mj-ea"/>
                <a:cs typeface="+mj-cs"/>
              </a:rPr>
              <a:t>教授     </a:t>
            </a:r>
          </a:p>
        </p:txBody>
      </p:sp>
      <p:sp>
        <p:nvSpPr>
          <p:cNvPr id="10" name="矩形 9">
            <a:extLst>
              <a:ext uri="{FF2B5EF4-FFF2-40B4-BE49-F238E27FC236}">
                <a16:creationId xmlns:a16="http://schemas.microsoft.com/office/drawing/2014/main" id="{ED872299-327B-484A-87A3-3B9A2697BBDB}"/>
              </a:ext>
            </a:extLst>
          </p:cNvPr>
          <p:cNvSpPr/>
          <p:nvPr/>
        </p:nvSpPr>
        <p:spPr>
          <a:xfrm>
            <a:off x="1788319" y="5774532"/>
            <a:ext cx="6924675" cy="136922"/>
          </a:xfrm>
          <a:prstGeom prst="rect">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defTabSz="685800" eaLnBrk="1" hangingPunct="1">
              <a:defRPr/>
            </a:pPr>
            <a:endParaRPr lang="en-US" altLang="zh-CN" sz="900" dirty="0">
              <a:solidFill>
                <a:prstClr val="white"/>
              </a:solidFill>
              <a:latin typeface="Calibri" panose="020F0502020204030204"/>
              <a:ea typeface="宋体" panose="02010600030101010101" pitchFamily="2" charset="-122"/>
            </a:endParaRPr>
          </a:p>
        </p:txBody>
      </p:sp>
      <p:sp>
        <p:nvSpPr>
          <p:cNvPr id="12" name="矩形 11">
            <a:extLst>
              <a:ext uri="{FF2B5EF4-FFF2-40B4-BE49-F238E27FC236}">
                <a16:creationId xmlns:a16="http://schemas.microsoft.com/office/drawing/2014/main" id="{121665A4-472A-4BE5-A447-B0BC3663F4FE}"/>
              </a:ext>
            </a:extLst>
          </p:cNvPr>
          <p:cNvSpPr/>
          <p:nvPr/>
        </p:nvSpPr>
        <p:spPr>
          <a:xfrm>
            <a:off x="1619672" y="1084674"/>
            <a:ext cx="7560840" cy="461665"/>
          </a:xfrm>
          <a:prstGeom prst="rect">
            <a:avLst/>
          </a:prstGeom>
        </p:spPr>
        <p:txBody>
          <a:bodyPr wrap="square">
            <a:spAutoFit/>
          </a:bodyPr>
          <a:lstStyle/>
          <a:p>
            <a:pPr marL="0" marR="0" lvl="0" indent="0" algn="l" defTabSz="914400" rtl="0" eaLnBrk="1" fontAlgn="base" latinLnBrk="0" hangingPunct="1">
              <a:lnSpc>
                <a:spcPct val="120000"/>
              </a:lnSpc>
              <a:spcBef>
                <a:spcPct val="0"/>
              </a:spcBef>
              <a:spcAft>
                <a:spcPct val="0"/>
              </a:spcAft>
              <a:buClrTx/>
              <a:buSzTx/>
              <a:buFontTx/>
              <a:buNone/>
              <a:defRPr/>
            </a:pPr>
            <a:r>
              <a:rPr lang="zh-CN" altLang="en-US" sz="2000" b="1" dirty="0">
                <a:latin typeface="华文楷体" panose="02010600040101010101" pitchFamily="2" charset="-122"/>
                <a:ea typeface="华文楷体" panose="02010600040101010101" pitchFamily="2" charset="-122"/>
              </a:rPr>
              <a:t>武汉大学硕士、中科院电工研究所博士。</a:t>
            </a:r>
            <a:endParaRPr lang="en-US" altLang="zh-CN" sz="2000" b="1" dirty="0">
              <a:latin typeface="华文楷体" panose="02010600040101010101" pitchFamily="2" charset="-122"/>
              <a:ea typeface="华文楷体" panose="02010600040101010101" pitchFamily="2" charset="-122"/>
            </a:endParaRPr>
          </a:p>
        </p:txBody>
      </p:sp>
      <p:sp>
        <p:nvSpPr>
          <p:cNvPr id="13" name="矩形 12">
            <a:extLst>
              <a:ext uri="{FF2B5EF4-FFF2-40B4-BE49-F238E27FC236}">
                <a16:creationId xmlns:a16="http://schemas.microsoft.com/office/drawing/2014/main" id="{5E849AD0-D710-4234-8278-3D9029378333}"/>
              </a:ext>
            </a:extLst>
          </p:cNvPr>
          <p:cNvSpPr/>
          <p:nvPr/>
        </p:nvSpPr>
        <p:spPr>
          <a:xfrm>
            <a:off x="1619672" y="1772816"/>
            <a:ext cx="5721266" cy="440762"/>
          </a:xfrm>
          <a:prstGeom prst="rect">
            <a:avLst/>
          </a:prstGeom>
        </p:spPr>
        <p:txBody>
          <a:bodyPr wrap="square">
            <a:spAutoFit/>
          </a:bodyPr>
          <a:lstStyle/>
          <a:p>
            <a:pPr marL="402431" indent="-402431" fontAlgn="auto">
              <a:lnSpc>
                <a:spcPct val="120000"/>
              </a:lnSpc>
              <a:spcBef>
                <a:spcPts val="450"/>
              </a:spcBef>
              <a:spcAft>
                <a:spcPts val="0"/>
              </a:spcAft>
              <a:buClr>
                <a:srgbClr val="FF9900"/>
              </a:buClr>
              <a:buSzPct val="95000"/>
              <a:defRPr/>
            </a:pPr>
            <a:r>
              <a:rPr lang="zh-CN" altLang="en-US" sz="2000" b="1" dirty="0">
                <a:solidFill>
                  <a:srgbClr val="C00000"/>
                </a:solidFill>
                <a:latin typeface="华文楷体" panose="02010600040101010101" pitchFamily="2" charset="-122"/>
                <a:ea typeface="华文楷体" panose="02010600040101010101" pitchFamily="2" charset="-122"/>
              </a:rPr>
              <a:t>硕士，电气工程。</a:t>
            </a:r>
            <a:endParaRPr lang="en-US" altLang="zh-CN" sz="2000" b="1" dirty="0">
              <a:solidFill>
                <a:srgbClr val="C00000"/>
              </a:solidFill>
              <a:latin typeface="华文楷体" panose="02010600040101010101" pitchFamily="2" charset="-122"/>
              <a:ea typeface="华文楷体" panose="02010600040101010101" pitchFamily="2" charset="-122"/>
            </a:endParaRPr>
          </a:p>
        </p:txBody>
      </p:sp>
      <p:sp>
        <p:nvSpPr>
          <p:cNvPr id="15" name="矩形 14">
            <a:extLst>
              <a:ext uri="{FF2B5EF4-FFF2-40B4-BE49-F238E27FC236}">
                <a16:creationId xmlns:a16="http://schemas.microsoft.com/office/drawing/2014/main" id="{5FE817CF-44AC-4D40-800C-9CC28358A055}"/>
              </a:ext>
            </a:extLst>
          </p:cNvPr>
          <p:cNvSpPr/>
          <p:nvPr/>
        </p:nvSpPr>
        <p:spPr>
          <a:xfrm>
            <a:off x="2627784" y="5911454"/>
            <a:ext cx="4392488" cy="415498"/>
          </a:xfrm>
          <a:prstGeom prst="rect">
            <a:avLst/>
          </a:prstGeom>
        </p:spPr>
        <p:txBody>
          <a:bodyPr wrap="square">
            <a:spAutoFit/>
          </a:bodyPr>
          <a:lstStyle/>
          <a:p>
            <a:pPr fontAlgn="auto">
              <a:spcBef>
                <a:spcPts val="450"/>
              </a:spcBef>
              <a:spcAft>
                <a:spcPts val="0"/>
              </a:spcAft>
              <a:buClr>
                <a:srgbClr val="BE029A"/>
              </a:buClr>
              <a:buSzPct val="95000"/>
              <a:defRPr/>
            </a:pPr>
            <a:r>
              <a:rPr lang="zh-CN" altLang="en-US" sz="2100" b="1" dirty="0">
                <a:solidFill>
                  <a:srgbClr val="0000CC"/>
                </a:solidFill>
                <a:latin typeface="华文楷体" panose="02010600040101010101" pitchFamily="2" charset="-122"/>
                <a:ea typeface="华文楷体" panose="02010600040101010101" pitchFamily="2" charset="-122"/>
              </a:rPr>
              <a:t>联系方式</a:t>
            </a:r>
            <a:r>
              <a:rPr lang="zh-CN" altLang="en-US" sz="2100" dirty="0">
                <a:latin typeface="华文楷体" panose="02010600040101010101" pitchFamily="2" charset="-122"/>
                <a:ea typeface="华文楷体" panose="02010600040101010101" pitchFamily="2" charset="-122"/>
              </a:rPr>
              <a:t>：</a:t>
            </a:r>
            <a:r>
              <a:rPr lang="en-US" altLang="zh-CN" sz="2100" dirty="0">
                <a:latin typeface="华文楷体" panose="02010600040101010101" pitchFamily="2" charset="-122"/>
                <a:ea typeface="华文楷体" panose="02010600040101010101" pitchFamily="2" charset="-122"/>
              </a:rPr>
              <a:t>denghl@scut.edu.cn</a:t>
            </a:r>
          </a:p>
        </p:txBody>
      </p:sp>
      <p:sp>
        <p:nvSpPr>
          <p:cNvPr id="8" name="矩形 7">
            <a:extLst>
              <a:ext uri="{FF2B5EF4-FFF2-40B4-BE49-F238E27FC236}">
                <a16:creationId xmlns:a16="http://schemas.microsoft.com/office/drawing/2014/main" id="{267E2D98-49BF-4E9E-9B21-3BBB55B9ACAD}"/>
              </a:ext>
            </a:extLst>
          </p:cNvPr>
          <p:cNvSpPr/>
          <p:nvPr/>
        </p:nvSpPr>
        <p:spPr>
          <a:xfrm>
            <a:off x="-236220" y="2396899"/>
            <a:ext cx="9161332" cy="593560"/>
          </a:xfrm>
          <a:prstGeom prst="rect">
            <a:avLst/>
          </a:prstGeom>
        </p:spPr>
        <p:txBody>
          <a:bodyPr wrap="square">
            <a:spAutoFit/>
          </a:bodyPr>
          <a:lstStyle/>
          <a:p>
            <a:pPr marL="402431" indent="-402431" fontAlgn="auto">
              <a:lnSpc>
                <a:spcPct val="150000"/>
              </a:lnSpc>
              <a:spcBef>
                <a:spcPts val="450"/>
              </a:spcBef>
              <a:spcAft>
                <a:spcPts val="0"/>
              </a:spcAft>
              <a:buClr>
                <a:srgbClr val="FF9900"/>
              </a:buClr>
              <a:buSzPct val="95000"/>
              <a:defRPr/>
            </a:pPr>
            <a:r>
              <a:rPr lang="zh-CN" altLang="en-US" sz="2400" b="1" dirty="0">
                <a:solidFill>
                  <a:srgbClr val="0000CC"/>
                </a:solidFill>
                <a:latin typeface="华文楷体" panose="02010600040101010101" pitchFamily="2" charset="-122"/>
                <a:ea typeface="华文楷体" panose="02010600040101010101" pitchFamily="2" charset="-122"/>
              </a:rPr>
              <a:t>    </a:t>
            </a:r>
            <a:r>
              <a:rPr lang="zh-CN" altLang="en-US" sz="2000" dirty="0">
                <a:latin typeface="华文楷体" panose="02010600040101010101" pitchFamily="2" charset="-122"/>
                <a:ea typeface="华文楷体" panose="02010600040101010101" pitchFamily="2" charset="-122"/>
              </a:rPr>
              <a:t>                        </a:t>
            </a:r>
            <a:r>
              <a:rPr lang="zh-CN" altLang="en-US" sz="2000" b="1" dirty="0">
                <a:latin typeface="华文楷体" panose="02010600040101010101" pitchFamily="2" charset="-122"/>
                <a:ea typeface="华文楷体" panose="02010600040101010101" pitchFamily="2" charset="-122"/>
              </a:rPr>
              <a:t>包括</a:t>
            </a:r>
            <a:r>
              <a:rPr lang="zh-CN" altLang="zh-CN" sz="2000" b="1" dirty="0">
                <a:latin typeface="华文楷体" panose="02010600040101010101" pitchFamily="2" charset="-122"/>
                <a:ea typeface="华文楷体" panose="02010600040101010101" pitchFamily="2" charset="-122"/>
              </a:rPr>
              <a:t>电力设备</a:t>
            </a:r>
            <a:r>
              <a:rPr lang="zh-CN" altLang="en-US" sz="2000" b="1" dirty="0">
                <a:latin typeface="华文楷体" panose="02010600040101010101" pitchFamily="2" charset="-122"/>
                <a:ea typeface="华文楷体" panose="02010600040101010101" pitchFamily="2" charset="-122"/>
              </a:rPr>
              <a:t>的</a:t>
            </a:r>
            <a:r>
              <a:rPr lang="zh-CN" altLang="zh-CN" sz="2000" b="1" dirty="0">
                <a:latin typeface="华文楷体" panose="02010600040101010101" pitchFamily="2" charset="-122"/>
                <a:ea typeface="华文楷体" panose="02010600040101010101" pitchFamily="2" charset="-122"/>
              </a:rPr>
              <a:t>在线监测、混合配电网的</a:t>
            </a:r>
            <a:r>
              <a:rPr lang="zh-CN" altLang="en-US" sz="2000" b="1" dirty="0">
                <a:latin typeface="华文楷体" panose="02010600040101010101" pitchFamily="2" charset="-122"/>
                <a:ea typeface="华文楷体" panose="02010600040101010101" pitchFamily="2" charset="-122"/>
              </a:rPr>
              <a:t>安全稳定运行等</a:t>
            </a:r>
            <a:r>
              <a:rPr lang="zh-CN" altLang="zh-CN" sz="2000" b="1" dirty="0">
                <a:latin typeface="华文楷体" panose="02010600040101010101" pitchFamily="2" charset="-122"/>
                <a:ea typeface="华文楷体" panose="02010600040101010101" pitchFamily="2" charset="-122"/>
              </a:rPr>
              <a:t>研究</a:t>
            </a:r>
            <a:r>
              <a:rPr lang="zh-CN" altLang="en-US" sz="2000" b="1" dirty="0">
                <a:latin typeface="华文楷体" panose="02010600040101010101" pitchFamily="2" charset="-122"/>
                <a:ea typeface="华文楷体" panose="02010600040101010101" pitchFamily="2" charset="-122"/>
              </a:rPr>
              <a:t>。</a:t>
            </a:r>
            <a:endParaRPr lang="en-US" altLang="zh-CN" sz="2000" b="1" dirty="0">
              <a:latin typeface="华文楷体" panose="02010600040101010101" pitchFamily="2" charset="-122"/>
              <a:ea typeface="华文楷体" panose="02010600040101010101" pitchFamily="2" charset="-122"/>
            </a:endParaRPr>
          </a:p>
        </p:txBody>
      </p:sp>
      <p:sp>
        <p:nvSpPr>
          <p:cNvPr id="2" name="矩形: 圆角 1">
            <a:extLst>
              <a:ext uri="{FF2B5EF4-FFF2-40B4-BE49-F238E27FC236}">
                <a16:creationId xmlns:a16="http://schemas.microsoft.com/office/drawing/2014/main" id="{1192EFC6-2943-4C26-A6CE-8A9B63FBA2F7}"/>
              </a:ext>
            </a:extLst>
          </p:cNvPr>
          <p:cNvSpPr/>
          <p:nvPr/>
        </p:nvSpPr>
        <p:spPr>
          <a:xfrm>
            <a:off x="251520" y="1052737"/>
            <a:ext cx="1224136" cy="403892"/>
          </a:xfrm>
          <a:prstGeom prst="roundRect">
            <a:avLst/>
          </a:prstGeom>
          <a:solidFill>
            <a:srgbClr val="FFCCFF"/>
          </a:solidFill>
          <a:ln w="28575">
            <a:solidFill>
              <a:schemeClr val="accent2"/>
            </a:solidFill>
            <a:miter lim="800000"/>
          </a:ln>
        </p:spPr>
        <p:txBody>
          <a:bodyPr wrap="square" rtlCol="0" anchor="ctr">
            <a:spAutoFit/>
          </a:bodyPr>
          <a:lstStyle/>
          <a:p>
            <a:pPr algn="l">
              <a:lnSpc>
                <a:spcPct val="120000"/>
              </a:lnSpc>
              <a:buClrTx/>
              <a:buSzTx/>
              <a:buFontTx/>
            </a:pPr>
            <a:endParaRPr lang="zh-CN" altLang="en-US" sz="2500" b="1" dirty="0">
              <a:solidFill>
                <a:schemeClr val="tx1"/>
              </a:solidFill>
              <a:sym typeface="+mn-ea"/>
            </a:endParaRPr>
          </a:p>
        </p:txBody>
      </p:sp>
      <p:sp>
        <p:nvSpPr>
          <p:cNvPr id="14" name="文本框 13">
            <a:extLst>
              <a:ext uri="{FF2B5EF4-FFF2-40B4-BE49-F238E27FC236}">
                <a16:creationId xmlns:a16="http://schemas.microsoft.com/office/drawing/2014/main" id="{12B43792-5166-4E25-A802-7CC7F827D067}"/>
              </a:ext>
            </a:extLst>
          </p:cNvPr>
          <p:cNvSpPr txBox="1"/>
          <p:nvPr/>
        </p:nvSpPr>
        <p:spPr>
          <a:xfrm>
            <a:off x="323528" y="1052736"/>
            <a:ext cx="1116122" cy="369332"/>
          </a:xfrm>
          <a:prstGeom prst="rect">
            <a:avLst/>
          </a:prstGeom>
          <a:noFill/>
        </p:spPr>
        <p:txBody>
          <a:bodyPr wrap="square">
            <a:spAutoFit/>
          </a:bodyPr>
          <a:lstStyle/>
          <a:p>
            <a:r>
              <a:rPr lang="zh-CN" altLang="en-US" sz="1800" b="1" dirty="0">
                <a:solidFill>
                  <a:srgbClr val="0000CC"/>
                </a:solidFill>
                <a:latin typeface="华文楷体" panose="02010600040101010101" pitchFamily="2" charset="-122"/>
                <a:ea typeface="华文楷体" panose="02010600040101010101" pitchFamily="2" charset="-122"/>
              </a:rPr>
              <a:t>个人简介</a:t>
            </a:r>
            <a:r>
              <a:rPr lang="en-US" altLang="zh-CN" sz="1800" b="1" dirty="0">
                <a:solidFill>
                  <a:srgbClr val="0000CC"/>
                </a:solidFill>
                <a:latin typeface="华文楷体" panose="02010600040101010101" pitchFamily="2" charset="-122"/>
                <a:ea typeface="华文楷体" panose="02010600040101010101" pitchFamily="2" charset="-122"/>
              </a:rPr>
              <a:t> </a:t>
            </a:r>
            <a:endParaRPr lang="zh-CN" altLang="en-US" dirty="0"/>
          </a:p>
        </p:txBody>
      </p:sp>
      <p:sp>
        <p:nvSpPr>
          <p:cNvPr id="17" name="矩形: 圆角 16">
            <a:extLst>
              <a:ext uri="{FF2B5EF4-FFF2-40B4-BE49-F238E27FC236}">
                <a16:creationId xmlns:a16="http://schemas.microsoft.com/office/drawing/2014/main" id="{1E40CFAB-62BD-40FF-8EF4-3E78B122DC19}"/>
              </a:ext>
            </a:extLst>
          </p:cNvPr>
          <p:cNvSpPr/>
          <p:nvPr/>
        </p:nvSpPr>
        <p:spPr>
          <a:xfrm>
            <a:off x="251520" y="1809686"/>
            <a:ext cx="1224136" cy="403892"/>
          </a:xfrm>
          <a:prstGeom prst="roundRect">
            <a:avLst/>
          </a:prstGeom>
          <a:solidFill>
            <a:srgbClr val="FFCCFF"/>
          </a:solidFill>
          <a:ln w="28575">
            <a:solidFill>
              <a:schemeClr val="accent2"/>
            </a:solidFill>
            <a:miter lim="800000"/>
          </a:ln>
        </p:spPr>
        <p:txBody>
          <a:bodyPr wrap="square" rtlCol="0" anchor="ctr">
            <a:spAutoFit/>
          </a:bodyPr>
          <a:lstStyle/>
          <a:p>
            <a:pPr algn="l">
              <a:lnSpc>
                <a:spcPct val="120000"/>
              </a:lnSpc>
              <a:buClrTx/>
              <a:buSzTx/>
              <a:buFontTx/>
            </a:pPr>
            <a:endParaRPr lang="zh-CN" altLang="en-US" sz="2500" b="1" dirty="0">
              <a:solidFill>
                <a:schemeClr val="tx1"/>
              </a:solidFill>
              <a:sym typeface="+mn-ea"/>
            </a:endParaRPr>
          </a:p>
        </p:txBody>
      </p:sp>
      <p:sp>
        <p:nvSpPr>
          <p:cNvPr id="18" name="文本框 17">
            <a:extLst>
              <a:ext uri="{FF2B5EF4-FFF2-40B4-BE49-F238E27FC236}">
                <a16:creationId xmlns:a16="http://schemas.microsoft.com/office/drawing/2014/main" id="{7F56BB97-3174-49C8-8F8F-B815851A3E12}"/>
              </a:ext>
            </a:extLst>
          </p:cNvPr>
          <p:cNvSpPr txBox="1"/>
          <p:nvPr/>
        </p:nvSpPr>
        <p:spPr>
          <a:xfrm>
            <a:off x="323528" y="1809685"/>
            <a:ext cx="1116122" cy="369332"/>
          </a:xfrm>
          <a:prstGeom prst="rect">
            <a:avLst/>
          </a:prstGeom>
          <a:noFill/>
        </p:spPr>
        <p:txBody>
          <a:bodyPr wrap="square">
            <a:spAutoFit/>
          </a:bodyPr>
          <a:lstStyle/>
          <a:p>
            <a:r>
              <a:rPr lang="zh-CN" altLang="en-US" b="1" dirty="0">
                <a:solidFill>
                  <a:srgbClr val="0000CC"/>
                </a:solidFill>
                <a:latin typeface="华文楷体" panose="02010600040101010101" pitchFamily="2" charset="-122"/>
                <a:ea typeface="华文楷体" panose="02010600040101010101" pitchFamily="2" charset="-122"/>
              </a:rPr>
              <a:t>招生类型</a:t>
            </a:r>
            <a:r>
              <a:rPr lang="en-US" altLang="zh-CN" sz="1800" b="1" dirty="0">
                <a:solidFill>
                  <a:srgbClr val="0000CC"/>
                </a:solidFill>
                <a:latin typeface="华文楷体" panose="02010600040101010101" pitchFamily="2" charset="-122"/>
                <a:ea typeface="华文楷体" panose="02010600040101010101" pitchFamily="2" charset="-122"/>
              </a:rPr>
              <a:t> </a:t>
            </a:r>
            <a:endParaRPr lang="zh-CN" altLang="en-US" dirty="0"/>
          </a:p>
        </p:txBody>
      </p:sp>
      <p:sp>
        <p:nvSpPr>
          <p:cNvPr id="20" name="矩形: 圆角 19">
            <a:extLst>
              <a:ext uri="{FF2B5EF4-FFF2-40B4-BE49-F238E27FC236}">
                <a16:creationId xmlns:a16="http://schemas.microsoft.com/office/drawing/2014/main" id="{7B47A35E-3EDC-4401-994D-E45D66DC0EBF}"/>
              </a:ext>
            </a:extLst>
          </p:cNvPr>
          <p:cNvSpPr/>
          <p:nvPr/>
        </p:nvSpPr>
        <p:spPr>
          <a:xfrm>
            <a:off x="251520" y="2593060"/>
            <a:ext cx="1224136" cy="403892"/>
          </a:xfrm>
          <a:prstGeom prst="roundRect">
            <a:avLst/>
          </a:prstGeom>
          <a:solidFill>
            <a:srgbClr val="FFCCFF"/>
          </a:solidFill>
          <a:ln w="28575">
            <a:solidFill>
              <a:schemeClr val="accent2"/>
            </a:solidFill>
            <a:miter lim="800000"/>
          </a:ln>
        </p:spPr>
        <p:txBody>
          <a:bodyPr wrap="square" rtlCol="0" anchor="ctr">
            <a:spAutoFit/>
          </a:bodyPr>
          <a:lstStyle/>
          <a:p>
            <a:pPr algn="l">
              <a:lnSpc>
                <a:spcPct val="120000"/>
              </a:lnSpc>
              <a:buClrTx/>
              <a:buSzTx/>
              <a:buFontTx/>
            </a:pPr>
            <a:endParaRPr lang="zh-CN" altLang="en-US" sz="2500" b="1" dirty="0">
              <a:solidFill>
                <a:schemeClr val="tx1"/>
              </a:solidFill>
              <a:sym typeface="+mn-ea"/>
            </a:endParaRPr>
          </a:p>
        </p:txBody>
      </p:sp>
      <p:sp>
        <p:nvSpPr>
          <p:cNvPr id="21" name="文本框 20">
            <a:extLst>
              <a:ext uri="{FF2B5EF4-FFF2-40B4-BE49-F238E27FC236}">
                <a16:creationId xmlns:a16="http://schemas.microsoft.com/office/drawing/2014/main" id="{D50F67EE-8A6A-49C0-9A78-44D94EAD22D6}"/>
              </a:ext>
            </a:extLst>
          </p:cNvPr>
          <p:cNvSpPr txBox="1"/>
          <p:nvPr/>
        </p:nvSpPr>
        <p:spPr>
          <a:xfrm>
            <a:off x="323528" y="2593059"/>
            <a:ext cx="1116122" cy="369332"/>
          </a:xfrm>
          <a:prstGeom prst="rect">
            <a:avLst/>
          </a:prstGeom>
          <a:noFill/>
        </p:spPr>
        <p:txBody>
          <a:bodyPr wrap="square">
            <a:spAutoFit/>
          </a:bodyPr>
          <a:lstStyle/>
          <a:p>
            <a:r>
              <a:rPr lang="zh-CN" altLang="en-US" sz="1800" b="1" dirty="0">
                <a:solidFill>
                  <a:srgbClr val="0000CC"/>
                </a:solidFill>
                <a:latin typeface="华文楷体" panose="02010600040101010101" pitchFamily="2" charset="-122"/>
                <a:ea typeface="华文楷体" panose="02010600040101010101" pitchFamily="2" charset="-122"/>
              </a:rPr>
              <a:t>研究方向</a:t>
            </a:r>
            <a:r>
              <a:rPr lang="en-US" altLang="zh-CN" sz="1800" b="1" dirty="0">
                <a:solidFill>
                  <a:srgbClr val="0000CC"/>
                </a:solidFill>
                <a:latin typeface="华文楷体" panose="02010600040101010101" pitchFamily="2" charset="-122"/>
                <a:ea typeface="华文楷体" panose="02010600040101010101" pitchFamily="2" charset="-122"/>
              </a:rPr>
              <a:t> </a:t>
            </a:r>
            <a:endParaRPr lang="zh-CN" altLang="en-US" dirty="0"/>
          </a:p>
        </p:txBody>
      </p:sp>
      <p:sp>
        <p:nvSpPr>
          <p:cNvPr id="23" name="矩形 22">
            <a:extLst>
              <a:ext uri="{FF2B5EF4-FFF2-40B4-BE49-F238E27FC236}">
                <a16:creationId xmlns:a16="http://schemas.microsoft.com/office/drawing/2014/main" id="{294CA8F2-A57B-41B8-B1B4-D1FCC3B604B1}"/>
              </a:ext>
            </a:extLst>
          </p:cNvPr>
          <p:cNvSpPr/>
          <p:nvPr/>
        </p:nvSpPr>
        <p:spPr>
          <a:xfrm>
            <a:off x="-52828" y="3229087"/>
            <a:ext cx="9161332" cy="1064009"/>
          </a:xfrm>
          <a:prstGeom prst="rect">
            <a:avLst/>
          </a:prstGeom>
        </p:spPr>
        <p:txBody>
          <a:bodyPr wrap="square">
            <a:spAutoFit/>
          </a:bodyPr>
          <a:lstStyle/>
          <a:p>
            <a:pPr marL="402431" indent="-402431" fontAlgn="auto">
              <a:lnSpc>
                <a:spcPct val="150000"/>
              </a:lnSpc>
              <a:spcBef>
                <a:spcPts val="450"/>
              </a:spcBef>
              <a:spcAft>
                <a:spcPts val="0"/>
              </a:spcAft>
              <a:buClr>
                <a:srgbClr val="FF9900"/>
              </a:buClr>
              <a:buSzPct val="95000"/>
              <a:defRPr/>
            </a:pPr>
            <a:r>
              <a:rPr lang="zh-CN" altLang="en-US" sz="2400" b="1" dirty="0">
                <a:latin typeface="华文楷体" panose="02010600040101010101" pitchFamily="2" charset="-122"/>
                <a:ea typeface="华文楷体" panose="02010600040101010101" pitchFamily="2" charset="-122"/>
              </a:rPr>
              <a:t>    </a:t>
            </a:r>
            <a:r>
              <a:rPr lang="zh-CN" altLang="en-US" sz="2000" dirty="0">
                <a:latin typeface="华文楷体" panose="02010600040101010101" pitchFamily="2" charset="-122"/>
                <a:ea typeface="华文楷体" panose="02010600040101010101" pitchFamily="2" charset="-122"/>
              </a:rPr>
              <a:t>                     </a:t>
            </a:r>
            <a:r>
              <a:rPr lang="zh-CN" altLang="en-US" sz="2000" b="1" dirty="0">
                <a:latin typeface="华文楷体" panose="02010600040101010101" pitchFamily="2" charset="-122"/>
                <a:ea typeface="华文楷体" panose="02010600040101010101" pitchFamily="2" charset="-122"/>
              </a:rPr>
              <a:t>主持省部级项目</a:t>
            </a:r>
            <a:r>
              <a:rPr lang="en-US" altLang="zh-CN" sz="2000" b="1" dirty="0">
                <a:latin typeface="华文楷体" panose="02010600040101010101" pitchFamily="2" charset="-122"/>
                <a:ea typeface="华文楷体" panose="02010600040101010101" pitchFamily="2" charset="-122"/>
              </a:rPr>
              <a:t>3</a:t>
            </a:r>
            <a:r>
              <a:rPr lang="zh-CN" altLang="en-US" sz="2000" b="1" dirty="0">
                <a:latin typeface="华文楷体" panose="02010600040101010101" pitchFamily="2" charset="-122"/>
                <a:ea typeface="华文楷体" panose="02010600040101010101" pitchFamily="2" charset="-122"/>
              </a:rPr>
              <a:t>项、校级项目</a:t>
            </a:r>
            <a:r>
              <a:rPr lang="en-US" altLang="zh-CN" sz="2000" b="1" dirty="0">
                <a:latin typeface="华文楷体" panose="02010600040101010101" pitchFamily="2" charset="-122"/>
                <a:ea typeface="华文楷体" panose="02010600040101010101" pitchFamily="2" charset="-122"/>
              </a:rPr>
              <a:t>2</a:t>
            </a:r>
            <a:r>
              <a:rPr lang="zh-CN" altLang="en-US" sz="2000" b="1" dirty="0">
                <a:latin typeface="华文楷体" panose="02010600040101010101" pitchFamily="2" charset="-122"/>
                <a:ea typeface="华文楷体" panose="02010600040101010101" pitchFamily="2" charset="-122"/>
              </a:rPr>
              <a:t>项、企事业单位委托项目</a:t>
            </a:r>
            <a:r>
              <a:rPr lang="en-US" altLang="zh-CN" sz="2000" b="1" dirty="0">
                <a:latin typeface="华文楷体" panose="02010600040101010101" pitchFamily="2" charset="-122"/>
                <a:ea typeface="华文楷体" panose="02010600040101010101" pitchFamily="2" charset="-122"/>
              </a:rPr>
              <a:t>10</a:t>
            </a:r>
            <a:r>
              <a:rPr lang="zh-CN" altLang="en-US" sz="2000" b="1" dirty="0">
                <a:latin typeface="华文楷体" panose="02010600040101010101" pitchFamily="2" charset="-122"/>
                <a:ea typeface="华文楷体" panose="02010600040101010101" pitchFamily="2" charset="-122"/>
              </a:rPr>
              <a:t>余项，并作为主要人员参与国家自然科学基金项目课题多项。</a:t>
            </a:r>
            <a:endParaRPr lang="en-US" altLang="zh-CN" sz="2000" b="1" dirty="0">
              <a:latin typeface="华文楷体" panose="02010600040101010101" pitchFamily="2" charset="-122"/>
              <a:ea typeface="华文楷体" panose="02010600040101010101" pitchFamily="2" charset="-122"/>
            </a:endParaRPr>
          </a:p>
        </p:txBody>
      </p:sp>
      <p:sp>
        <p:nvSpPr>
          <p:cNvPr id="24" name="矩形: 圆角 23">
            <a:extLst>
              <a:ext uri="{FF2B5EF4-FFF2-40B4-BE49-F238E27FC236}">
                <a16:creationId xmlns:a16="http://schemas.microsoft.com/office/drawing/2014/main" id="{FA27E981-B474-49E9-89A3-5EB077F980FB}"/>
              </a:ext>
            </a:extLst>
          </p:cNvPr>
          <p:cNvSpPr/>
          <p:nvPr/>
        </p:nvSpPr>
        <p:spPr>
          <a:xfrm>
            <a:off x="235204" y="3386610"/>
            <a:ext cx="1224136" cy="403892"/>
          </a:xfrm>
          <a:prstGeom prst="roundRect">
            <a:avLst/>
          </a:prstGeom>
          <a:solidFill>
            <a:srgbClr val="FFCCFF"/>
          </a:solidFill>
          <a:ln w="28575">
            <a:solidFill>
              <a:schemeClr val="accent2"/>
            </a:solidFill>
            <a:miter lim="800000"/>
          </a:ln>
        </p:spPr>
        <p:txBody>
          <a:bodyPr wrap="square" rtlCol="0" anchor="ctr">
            <a:spAutoFit/>
          </a:bodyPr>
          <a:lstStyle/>
          <a:p>
            <a:pPr algn="l">
              <a:lnSpc>
                <a:spcPct val="120000"/>
              </a:lnSpc>
              <a:buClrTx/>
              <a:buSzTx/>
              <a:buFontTx/>
            </a:pPr>
            <a:endParaRPr lang="zh-CN" altLang="en-US" sz="2500" b="1" dirty="0">
              <a:solidFill>
                <a:schemeClr val="tx1"/>
              </a:solidFill>
              <a:sym typeface="+mn-ea"/>
            </a:endParaRPr>
          </a:p>
        </p:txBody>
      </p:sp>
      <p:sp>
        <p:nvSpPr>
          <p:cNvPr id="25" name="文本框 24">
            <a:extLst>
              <a:ext uri="{FF2B5EF4-FFF2-40B4-BE49-F238E27FC236}">
                <a16:creationId xmlns:a16="http://schemas.microsoft.com/office/drawing/2014/main" id="{C63804DB-E643-4790-BBEE-31867787A428}"/>
              </a:ext>
            </a:extLst>
          </p:cNvPr>
          <p:cNvSpPr txBox="1"/>
          <p:nvPr/>
        </p:nvSpPr>
        <p:spPr>
          <a:xfrm>
            <a:off x="307212" y="3386609"/>
            <a:ext cx="1116122" cy="369332"/>
          </a:xfrm>
          <a:prstGeom prst="rect">
            <a:avLst/>
          </a:prstGeom>
          <a:noFill/>
        </p:spPr>
        <p:txBody>
          <a:bodyPr wrap="square">
            <a:spAutoFit/>
          </a:bodyPr>
          <a:lstStyle/>
          <a:p>
            <a:r>
              <a:rPr lang="zh-CN" altLang="en-US" b="1" dirty="0">
                <a:solidFill>
                  <a:srgbClr val="0000CC"/>
                </a:solidFill>
                <a:latin typeface="华文楷体" panose="02010600040101010101" pitchFamily="2" charset="-122"/>
                <a:ea typeface="华文楷体" panose="02010600040101010101" pitchFamily="2" charset="-122"/>
              </a:rPr>
              <a:t>科研</a:t>
            </a:r>
            <a:r>
              <a:rPr lang="zh-CN" altLang="en-US" sz="1800" b="1" dirty="0">
                <a:solidFill>
                  <a:srgbClr val="0000CC"/>
                </a:solidFill>
                <a:latin typeface="华文楷体" panose="02010600040101010101" pitchFamily="2" charset="-122"/>
                <a:ea typeface="华文楷体" panose="02010600040101010101" pitchFamily="2" charset="-122"/>
              </a:rPr>
              <a:t>项目</a:t>
            </a:r>
            <a:r>
              <a:rPr lang="en-US" altLang="zh-CN" sz="1800" b="1" dirty="0">
                <a:solidFill>
                  <a:srgbClr val="0000CC"/>
                </a:solidFill>
                <a:latin typeface="华文楷体" panose="02010600040101010101" pitchFamily="2" charset="-122"/>
                <a:ea typeface="华文楷体" panose="02010600040101010101" pitchFamily="2" charset="-122"/>
              </a:rPr>
              <a:t> </a:t>
            </a:r>
            <a:endParaRPr lang="zh-CN" altLang="en-US" dirty="0"/>
          </a:p>
        </p:txBody>
      </p:sp>
      <p:sp>
        <p:nvSpPr>
          <p:cNvPr id="27" name="矩形 26">
            <a:extLst>
              <a:ext uri="{FF2B5EF4-FFF2-40B4-BE49-F238E27FC236}">
                <a16:creationId xmlns:a16="http://schemas.microsoft.com/office/drawing/2014/main" id="{CD415EED-4368-47A1-BC35-566197A96F4B}"/>
              </a:ext>
            </a:extLst>
          </p:cNvPr>
          <p:cNvSpPr/>
          <p:nvPr/>
        </p:nvSpPr>
        <p:spPr>
          <a:xfrm>
            <a:off x="-236220" y="4509120"/>
            <a:ext cx="9073008" cy="1449115"/>
          </a:xfrm>
          <a:prstGeom prst="rect">
            <a:avLst/>
          </a:prstGeom>
        </p:spPr>
        <p:txBody>
          <a:bodyPr wrap="square">
            <a:spAutoFit/>
          </a:bodyPr>
          <a:lstStyle/>
          <a:p>
            <a:pPr marL="402431" indent="-402431" fontAlgn="auto">
              <a:lnSpc>
                <a:spcPct val="150000"/>
              </a:lnSpc>
              <a:spcBef>
                <a:spcPts val="450"/>
              </a:spcBef>
              <a:spcAft>
                <a:spcPts val="0"/>
              </a:spcAft>
              <a:buClr>
                <a:srgbClr val="FF9900"/>
              </a:buClr>
              <a:buSzPct val="95000"/>
              <a:defRPr/>
            </a:pPr>
            <a:r>
              <a:rPr lang="zh-CN" altLang="en-US" sz="2000" b="1" dirty="0">
                <a:latin typeface="华文楷体" panose="02010600040101010101" pitchFamily="2" charset="-122"/>
                <a:ea typeface="华文楷体" panose="02010600040101010101" pitchFamily="2" charset="-122"/>
              </a:rPr>
              <a:t>                            发表期刊论文</a:t>
            </a:r>
            <a:r>
              <a:rPr lang="en-US" altLang="zh-CN" sz="2000" b="1" dirty="0">
                <a:latin typeface="华文楷体" panose="02010600040101010101" pitchFamily="2" charset="-122"/>
                <a:ea typeface="华文楷体" panose="02010600040101010101" pitchFamily="2" charset="-122"/>
              </a:rPr>
              <a:t>50</a:t>
            </a:r>
            <a:r>
              <a:rPr lang="zh-CN" altLang="en-US" sz="2000" b="1" dirty="0">
                <a:latin typeface="华文楷体" panose="02010600040101010101" pitchFamily="2" charset="-122"/>
                <a:ea typeface="华文楷体" panose="02010600040101010101" pitchFamily="2" charset="-122"/>
              </a:rPr>
              <a:t>余篇（</a:t>
            </a:r>
            <a:r>
              <a:rPr lang="en-US" altLang="zh-CN" sz="2000" b="1" dirty="0">
                <a:latin typeface="华文楷体" panose="02010600040101010101" pitchFamily="2" charset="-122"/>
                <a:ea typeface="华文楷体" panose="02010600040101010101" pitchFamily="2" charset="-122"/>
              </a:rPr>
              <a:t>EI</a:t>
            </a:r>
            <a:r>
              <a:rPr lang="zh-CN" altLang="zh-CN" sz="2000" b="1" dirty="0">
                <a:latin typeface="华文楷体" panose="02010600040101010101" pitchFamily="2" charset="-122"/>
                <a:ea typeface="华文楷体" panose="02010600040101010101" pitchFamily="2" charset="-122"/>
              </a:rPr>
              <a:t>检索</a:t>
            </a:r>
            <a:r>
              <a:rPr lang="en-US" altLang="zh-CN" sz="2000" b="1" dirty="0">
                <a:latin typeface="华文楷体" panose="02010600040101010101" pitchFamily="2" charset="-122"/>
                <a:ea typeface="华文楷体" panose="02010600040101010101" pitchFamily="2" charset="-122"/>
              </a:rPr>
              <a:t>20</a:t>
            </a:r>
            <a:r>
              <a:rPr lang="zh-CN" altLang="zh-CN" sz="2000" b="1" dirty="0">
                <a:latin typeface="华文楷体" panose="02010600040101010101" pitchFamily="2" charset="-122"/>
                <a:ea typeface="华文楷体" panose="02010600040101010101" pitchFamily="2" charset="-122"/>
              </a:rPr>
              <a:t>余篇，</a:t>
            </a:r>
            <a:r>
              <a:rPr lang="en-US" altLang="zh-CN" sz="2000" b="1" dirty="0">
                <a:latin typeface="华文楷体" panose="02010600040101010101" pitchFamily="2" charset="-122"/>
                <a:ea typeface="华文楷体" panose="02010600040101010101" pitchFamily="2" charset="-122"/>
              </a:rPr>
              <a:t>SCI</a:t>
            </a:r>
            <a:r>
              <a:rPr lang="zh-CN" altLang="zh-CN" sz="2000" b="1" dirty="0">
                <a:latin typeface="华文楷体" panose="02010600040101010101" pitchFamily="2" charset="-122"/>
                <a:ea typeface="华文楷体" panose="02010600040101010101" pitchFamily="2" charset="-122"/>
              </a:rPr>
              <a:t>论文</a:t>
            </a:r>
            <a:r>
              <a:rPr lang="en-US" altLang="zh-CN" sz="2000" b="1" dirty="0">
                <a:latin typeface="华文楷体" panose="02010600040101010101" pitchFamily="2" charset="-122"/>
                <a:ea typeface="华文楷体" panose="02010600040101010101" pitchFamily="2" charset="-122"/>
              </a:rPr>
              <a:t>5</a:t>
            </a:r>
            <a:r>
              <a:rPr lang="zh-CN" altLang="zh-CN" sz="2000" b="1" dirty="0">
                <a:latin typeface="华文楷体" panose="02010600040101010101" pitchFamily="2" charset="-122"/>
                <a:ea typeface="华文楷体" panose="02010600040101010101" pitchFamily="2" charset="-122"/>
              </a:rPr>
              <a:t>篇</a:t>
            </a:r>
            <a:r>
              <a:rPr lang="zh-CN" altLang="en-US" sz="2000" b="1" dirty="0">
                <a:latin typeface="华文楷体" panose="02010600040101010101" pitchFamily="2" charset="-122"/>
                <a:ea typeface="华文楷体" panose="02010600040101010101" pitchFamily="2" charset="-122"/>
              </a:rPr>
              <a:t>），申请发明专利多项。</a:t>
            </a:r>
            <a:endParaRPr lang="en-US" altLang="zh-CN" sz="2000" b="1" dirty="0">
              <a:latin typeface="华文楷体" panose="02010600040101010101" pitchFamily="2" charset="-122"/>
              <a:ea typeface="华文楷体" panose="02010600040101010101" pitchFamily="2" charset="-122"/>
            </a:endParaRPr>
          </a:p>
          <a:p>
            <a:pPr marL="402431" indent="-402431" fontAlgn="auto">
              <a:lnSpc>
                <a:spcPct val="120000"/>
              </a:lnSpc>
              <a:spcBef>
                <a:spcPts val="450"/>
              </a:spcBef>
              <a:spcAft>
                <a:spcPts val="0"/>
              </a:spcAft>
              <a:buClr>
                <a:srgbClr val="FF9900"/>
              </a:buClr>
              <a:buSzPct val="95000"/>
              <a:defRPr/>
            </a:pPr>
            <a:endParaRPr lang="en-US" altLang="zh-CN" sz="2000" dirty="0">
              <a:latin typeface="华文楷体" panose="02010600040101010101" pitchFamily="2" charset="-122"/>
              <a:ea typeface="华文楷体" panose="02010600040101010101" pitchFamily="2" charset="-122"/>
            </a:endParaRPr>
          </a:p>
        </p:txBody>
      </p:sp>
      <p:sp>
        <p:nvSpPr>
          <p:cNvPr id="28" name="矩形: 圆角 27">
            <a:extLst>
              <a:ext uri="{FF2B5EF4-FFF2-40B4-BE49-F238E27FC236}">
                <a16:creationId xmlns:a16="http://schemas.microsoft.com/office/drawing/2014/main" id="{C5C3FD3C-F5EB-4B53-8952-3E78CF3DF439}"/>
              </a:ext>
            </a:extLst>
          </p:cNvPr>
          <p:cNvSpPr/>
          <p:nvPr/>
        </p:nvSpPr>
        <p:spPr>
          <a:xfrm>
            <a:off x="235204" y="4603539"/>
            <a:ext cx="1224136" cy="403892"/>
          </a:xfrm>
          <a:prstGeom prst="roundRect">
            <a:avLst/>
          </a:prstGeom>
          <a:solidFill>
            <a:srgbClr val="FFCCFF"/>
          </a:solidFill>
          <a:ln w="28575">
            <a:solidFill>
              <a:schemeClr val="accent2"/>
            </a:solidFill>
            <a:miter lim="800000"/>
          </a:ln>
        </p:spPr>
        <p:txBody>
          <a:bodyPr wrap="square" rtlCol="0" anchor="ctr">
            <a:spAutoFit/>
          </a:bodyPr>
          <a:lstStyle/>
          <a:p>
            <a:pPr algn="l">
              <a:lnSpc>
                <a:spcPct val="120000"/>
              </a:lnSpc>
              <a:buClrTx/>
              <a:buSzTx/>
              <a:buFontTx/>
            </a:pPr>
            <a:endParaRPr lang="zh-CN" altLang="en-US" sz="2500" b="1" dirty="0">
              <a:solidFill>
                <a:schemeClr val="tx1"/>
              </a:solidFill>
              <a:sym typeface="+mn-ea"/>
            </a:endParaRPr>
          </a:p>
        </p:txBody>
      </p:sp>
      <p:sp>
        <p:nvSpPr>
          <p:cNvPr id="29" name="文本框 28">
            <a:extLst>
              <a:ext uri="{FF2B5EF4-FFF2-40B4-BE49-F238E27FC236}">
                <a16:creationId xmlns:a16="http://schemas.microsoft.com/office/drawing/2014/main" id="{65D22496-C3AA-4D83-8095-AD20D6C0B6D2}"/>
              </a:ext>
            </a:extLst>
          </p:cNvPr>
          <p:cNvSpPr txBox="1"/>
          <p:nvPr/>
        </p:nvSpPr>
        <p:spPr>
          <a:xfrm>
            <a:off x="307212" y="4603538"/>
            <a:ext cx="1116122" cy="369332"/>
          </a:xfrm>
          <a:prstGeom prst="rect">
            <a:avLst/>
          </a:prstGeom>
          <a:noFill/>
        </p:spPr>
        <p:txBody>
          <a:bodyPr wrap="square">
            <a:spAutoFit/>
          </a:bodyPr>
          <a:lstStyle/>
          <a:p>
            <a:r>
              <a:rPr lang="zh-CN" altLang="en-US" sz="1800" b="1" dirty="0">
                <a:solidFill>
                  <a:srgbClr val="0000CC"/>
                </a:solidFill>
                <a:latin typeface="华文楷体" panose="02010600040101010101" pitchFamily="2" charset="-122"/>
                <a:ea typeface="华文楷体" panose="02010600040101010101" pitchFamily="2" charset="-122"/>
              </a:rPr>
              <a:t>研究成果</a:t>
            </a:r>
            <a:r>
              <a:rPr lang="en-US" altLang="zh-CN" sz="1800" b="1" dirty="0">
                <a:solidFill>
                  <a:srgbClr val="0000CC"/>
                </a:solidFill>
                <a:latin typeface="华文楷体" panose="02010600040101010101" pitchFamily="2" charset="-122"/>
                <a:ea typeface="华文楷体" panose="02010600040101010101" pitchFamily="2" charset="-122"/>
              </a:rPr>
              <a:t> </a:t>
            </a:r>
            <a:endParaRPr lang="zh-CN" altLang="en-US" dirty="0"/>
          </a:p>
        </p:txBody>
      </p:sp>
    </p:spTree>
    <p:extLst>
      <p:ext uri="{BB962C8B-B14F-4D97-AF65-F5344CB8AC3E}">
        <p14:creationId xmlns:p14="http://schemas.microsoft.com/office/powerpoint/2010/main" val="4166375684"/>
      </p:ext>
    </p:extLst>
  </p:cSld>
  <p:clrMapOvr>
    <a:masterClrMapping/>
  </p:clrMapOvr>
  <p:transition advTm="20409"/>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p:cNvSpPr>
          <p:nvPr>
            <p:ph type="title"/>
          </p:nvPr>
        </p:nvSpPr>
        <p:spPr>
          <a:xfrm>
            <a:off x="359535" y="140299"/>
            <a:ext cx="6981403" cy="575965"/>
          </a:xfrm>
        </p:spPr>
        <p:txBody>
          <a:bodyPr vert="horz" wrap="square" lIns="0" tIns="45720" rIns="0" bIns="0" anchor="b"/>
          <a:lstStyle/>
          <a:p>
            <a:r>
              <a:rPr lang="zh-CN" altLang="en-US" sz="3600" b="0" dirty="0">
                <a:solidFill>
                  <a:srgbClr val="CC0000"/>
                </a:solidFill>
              </a:rPr>
              <a:t>张仙玲讲师</a:t>
            </a:r>
            <a:endParaRPr lang="zh-CN" altLang="en-US" sz="3600" b="0" kern="1200" dirty="0">
              <a:solidFill>
                <a:srgbClr val="CC0000"/>
              </a:solidFill>
              <a:latin typeface="+mj-lt"/>
              <a:ea typeface="+mj-ea"/>
              <a:cs typeface="+mj-cs"/>
            </a:endParaRPr>
          </a:p>
        </p:txBody>
      </p:sp>
      <p:sp>
        <p:nvSpPr>
          <p:cNvPr id="10" name="矩形 9">
            <a:extLst>
              <a:ext uri="{FF2B5EF4-FFF2-40B4-BE49-F238E27FC236}">
                <a16:creationId xmlns:a16="http://schemas.microsoft.com/office/drawing/2014/main" id="{ED872299-327B-484A-87A3-3B9A2697BBDB}"/>
              </a:ext>
            </a:extLst>
          </p:cNvPr>
          <p:cNvSpPr/>
          <p:nvPr/>
        </p:nvSpPr>
        <p:spPr>
          <a:xfrm>
            <a:off x="1788319" y="5774532"/>
            <a:ext cx="6924675" cy="136922"/>
          </a:xfrm>
          <a:prstGeom prst="rect">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defTabSz="685800" eaLnBrk="1" hangingPunct="1">
              <a:defRPr/>
            </a:pPr>
            <a:endParaRPr lang="en-US" altLang="zh-CN" sz="900" dirty="0">
              <a:solidFill>
                <a:prstClr val="white"/>
              </a:solidFill>
              <a:latin typeface="Calibri" panose="020F0502020204030204"/>
              <a:ea typeface="宋体" panose="02010600030101010101" pitchFamily="2" charset="-122"/>
            </a:endParaRPr>
          </a:p>
        </p:txBody>
      </p:sp>
      <p:sp>
        <p:nvSpPr>
          <p:cNvPr id="15" name="矩形 14">
            <a:extLst>
              <a:ext uri="{FF2B5EF4-FFF2-40B4-BE49-F238E27FC236}">
                <a16:creationId xmlns:a16="http://schemas.microsoft.com/office/drawing/2014/main" id="{5FE817CF-44AC-4D40-800C-9CC28358A055}"/>
              </a:ext>
            </a:extLst>
          </p:cNvPr>
          <p:cNvSpPr/>
          <p:nvPr/>
        </p:nvSpPr>
        <p:spPr>
          <a:xfrm>
            <a:off x="2375756" y="4674589"/>
            <a:ext cx="4392488" cy="415498"/>
          </a:xfrm>
          <a:prstGeom prst="rect">
            <a:avLst/>
          </a:prstGeom>
        </p:spPr>
        <p:txBody>
          <a:bodyPr wrap="square">
            <a:spAutoFit/>
          </a:bodyPr>
          <a:lstStyle/>
          <a:p>
            <a:pPr fontAlgn="auto">
              <a:spcBef>
                <a:spcPts val="450"/>
              </a:spcBef>
              <a:spcAft>
                <a:spcPts val="0"/>
              </a:spcAft>
              <a:buClr>
                <a:srgbClr val="BE029A"/>
              </a:buClr>
              <a:buSzPct val="95000"/>
              <a:defRPr/>
            </a:pPr>
            <a:r>
              <a:rPr lang="zh-CN" altLang="en-US" sz="2100" b="1" dirty="0">
                <a:solidFill>
                  <a:srgbClr val="0000CC"/>
                </a:solidFill>
                <a:latin typeface="华文楷体" panose="02010600040101010101" pitchFamily="2" charset="-122"/>
                <a:ea typeface="华文楷体" panose="02010600040101010101" pitchFamily="2" charset="-122"/>
              </a:rPr>
              <a:t>联系方式</a:t>
            </a:r>
            <a:r>
              <a:rPr lang="zh-CN" altLang="en-US" sz="2100" dirty="0">
                <a:latin typeface="华文楷体" panose="02010600040101010101" pitchFamily="2" charset="-122"/>
                <a:ea typeface="华文楷体" panose="02010600040101010101" pitchFamily="2" charset="-122"/>
              </a:rPr>
              <a:t>：</a:t>
            </a:r>
            <a:r>
              <a:rPr lang="en-US" altLang="zh-CN" sz="2100" dirty="0">
                <a:latin typeface="华文楷体" panose="02010600040101010101" pitchFamily="2" charset="-122"/>
                <a:ea typeface="华文楷体" panose="02010600040101010101" pitchFamily="2" charset="-122"/>
              </a:rPr>
              <a:t> zhangxl316@scut.edu.cn</a:t>
            </a:r>
          </a:p>
        </p:txBody>
      </p:sp>
      <p:sp>
        <p:nvSpPr>
          <p:cNvPr id="36" name="矩形 35">
            <a:extLst>
              <a:ext uri="{FF2B5EF4-FFF2-40B4-BE49-F238E27FC236}">
                <a16:creationId xmlns:a16="http://schemas.microsoft.com/office/drawing/2014/main" id="{4228BDBD-3C3A-4BB2-B91E-F7A9EF311A5D}"/>
              </a:ext>
            </a:extLst>
          </p:cNvPr>
          <p:cNvSpPr/>
          <p:nvPr/>
        </p:nvSpPr>
        <p:spPr>
          <a:xfrm>
            <a:off x="1907704" y="1084674"/>
            <a:ext cx="6805290" cy="440762"/>
          </a:xfrm>
          <a:prstGeom prst="rect">
            <a:avLst/>
          </a:prstGeom>
        </p:spPr>
        <p:txBody>
          <a:bodyPr wrap="square">
            <a:spAutoFit/>
          </a:bodyPr>
          <a:lstStyle/>
          <a:p>
            <a:pPr marL="0" marR="0" lvl="0" indent="0" algn="l" defTabSz="914400" rtl="0" eaLnBrk="1" fontAlgn="base" latinLnBrk="0" hangingPunct="1">
              <a:lnSpc>
                <a:spcPct val="120000"/>
              </a:lnSpc>
              <a:spcBef>
                <a:spcPct val="0"/>
              </a:spcBef>
              <a:spcAft>
                <a:spcPct val="0"/>
              </a:spcAft>
              <a:buClrTx/>
              <a:buSzTx/>
              <a:buFontTx/>
              <a:buNone/>
              <a:defRPr/>
            </a:pPr>
            <a:r>
              <a:rPr lang="zh-CN" altLang="en-US" sz="2000" b="1" dirty="0">
                <a:latin typeface="华文楷体" panose="02010600040101010101" pitchFamily="2" charset="-122"/>
                <a:ea typeface="华文楷体" panose="02010600040101010101" pitchFamily="2" charset="-122"/>
              </a:rPr>
              <a:t>南京理工大学硕士、博士，美国密歇根大学访问学者。</a:t>
            </a:r>
            <a:endParaRPr lang="en-US" altLang="zh-CN" sz="2000" b="1" dirty="0">
              <a:latin typeface="华文楷体" panose="02010600040101010101" pitchFamily="2" charset="-122"/>
              <a:ea typeface="华文楷体" panose="02010600040101010101" pitchFamily="2" charset="-122"/>
            </a:endParaRPr>
          </a:p>
        </p:txBody>
      </p:sp>
      <p:sp>
        <p:nvSpPr>
          <p:cNvPr id="37" name="矩形 36">
            <a:extLst>
              <a:ext uri="{FF2B5EF4-FFF2-40B4-BE49-F238E27FC236}">
                <a16:creationId xmlns:a16="http://schemas.microsoft.com/office/drawing/2014/main" id="{2BA149AD-7BF2-4032-A5B5-58A27BD9861C}"/>
              </a:ext>
            </a:extLst>
          </p:cNvPr>
          <p:cNvSpPr/>
          <p:nvPr/>
        </p:nvSpPr>
        <p:spPr>
          <a:xfrm>
            <a:off x="51812" y="1700808"/>
            <a:ext cx="7472516" cy="593560"/>
          </a:xfrm>
          <a:prstGeom prst="rect">
            <a:avLst/>
          </a:prstGeom>
        </p:spPr>
        <p:txBody>
          <a:bodyPr wrap="square">
            <a:spAutoFit/>
          </a:bodyPr>
          <a:lstStyle/>
          <a:p>
            <a:pPr marL="402431" indent="-402431" fontAlgn="auto">
              <a:lnSpc>
                <a:spcPct val="150000"/>
              </a:lnSpc>
              <a:spcBef>
                <a:spcPts val="450"/>
              </a:spcBef>
              <a:spcAft>
                <a:spcPts val="0"/>
              </a:spcAft>
              <a:buClr>
                <a:srgbClr val="FF9900"/>
              </a:buClr>
              <a:buSzPct val="95000"/>
              <a:defRPr/>
            </a:pPr>
            <a:r>
              <a:rPr lang="zh-CN" altLang="en-US" sz="2400" b="1" dirty="0">
                <a:solidFill>
                  <a:srgbClr val="0000CC"/>
                </a:solidFill>
                <a:latin typeface="华文楷体" panose="02010600040101010101" pitchFamily="2" charset="-122"/>
                <a:ea typeface="华文楷体" panose="02010600040101010101" pitchFamily="2" charset="-122"/>
              </a:rPr>
              <a:t>    </a:t>
            </a:r>
            <a:r>
              <a:rPr lang="zh-CN" altLang="en-US" sz="2000" dirty="0">
                <a:latin typeface="华文楷体" panose="02010600040101010101" pitchFamily="2" charset="-122"/>
                <a:ea typeface="华文楷体" panose="02010600040101010101" pitchFamily="2" charset="-122"/>
              </a:rPr>
              <a:t>                        </a:t>
            </a:r>
            <a:r>
              <a:rPr lang="zh-CN" altLang="en-US" sz="2000" b="1" dirty="0">
                <a:latin typeface="华文楷体" panose="02010600040101010101" pitchFamily="2" charset="-122"/>
                <a:ea typeface="华文楷体" panose="02010600040101010101" pitchFamily="2" charset="-122"/>
              </a:rPr>
              <a:t>包括故障检测方法、新能源并网技术等研究。</a:t>
            </a:r>
            <a:endParaRPr lang="en-US" altLang="zh-CN" sz="2000" b="1" dirty="0">
              <a:latin typeface="华文楷体" panose="02010600040101010101" pitchFamily="2" charset="-122"/>
              <a:ea typeface="华文楷体" panose="02010600040101010101" pitchFamily="2" charset="-122"/>
            </a:endParaRPr>
          </a:p>
        </p:txBody>
      </p:sp>
      <p:sp>
        <p:nvSpPr>
          <p:cNvPr id="38" name="矩形: 圆角 37">
            <a:extLst>
              <a:ext uri="{FF2B5EF4-FFF2-40B4-BE49-F238E27FC236}">
                <a16:creationId xmlns:a16="http://schemas.microsoft.com/office/drawing/2014/main" id="{859C4997-A772-428A-B263-2D266AD8ADE3}"/>
              </a:ext>
            </a:extLst>
          </p:cNvPr>
          <p:cNvSpPr/>
          <p:nvPr/>
        </p:nvSpPr>
        <p:spPr>
          <a:xfrm>
            <a:off x="539552" y="1124745"/>
            <a:ext cx="1224136" cy="403892"/>
          </a:xfrm>
          <a:prstGeom prst="roundRect">
            <a:avLst/>
          </a:prstGeom>
          <a:solidFill>
            <a:srgbClr val="FFCCFF"/>
          </a:solidFill>
          <a:ln w="28575">
            <a:solidFill>
              <a:schemeClr val="accent2"/>
            </a:solidFill>
            <a:miter lim="800000"/>
          </a:ln>
        </p:spPr>
        <p:txBody>
          <a:bodyPr wrap="square" rtlCol="0" anchor="ctr">
            <a:spAutoFit/>
          </a:bodyPr>
          <a:lstStyle/>
          <a:p>
            <a:pPr algn="l">
              <a:lnSpc>
                <a:spcPct val="120000"/>
              </a:lnSpc>
              <a:buClrTx/>
              <a:buSzTx/>
              <a:buFontTx/>
            </a:pPr>
            <a:endParaRPr lang="zh-CN" altLang="en-US" sz="2500" b="1" dirty="0">
              <a:solidFill>
                <a:schemeClr val="tx1"/>
              </a:solidFill>
              <a:sym typeface="+mn-ea"/>
            </a:endParaRPr>
          </a:p>
        </p:txBody>
      </p:sp>
      <p:sp>
        <p:nvSpPr>
          <p:cNvPr id="39" name="文本框 38">
            <a:extLst>
              <a:ext uri="{FF2B5EF4-FFF2-40B4-BE49-F238E27FC236}">
                <a16:creationId xmlns:a16="http://schemas.microsoft.com/office/drawing/2014/main" id="{72FDE6E9-A286-44B2-9F33-E3285E1F9E47}"/>
              </a:ext>
            </a:extLst>
          </p:cNvPr>
          <p:cNvSpPr txBox="1"/>
          <p:nvPr/>
        </p:nvSpPr>
        <p:spPr>
          <a:xfrm>
            <a:off x="611560" y="1124744"/>
            <a:ext cx="1116122" cy="369332"/>
          </a:xfrm>
          <a:prstGeom prst="rect">
            <a:avLst/>
          </a:prstGeom>
          <a:noFill/>
        </p:spPr>
        <p:txBody>
          <a:bodyPr wrap="square">
            <a:spAutoFit/>
          </a:bodyPr>
          <a:lstStyle/>
          <a:p>
            <a:r>
              <a:rPr lang="zh-CN" altLang="en-US" sz="1800" b="1" dirty="0">
                <a:solidFill>
                  <a:srgbClr val="0000CC"/>
                </a:solidFill>
                <a:latin typeface="华文楷体" panose="02010600040101010101" pitchFamily="2" charset="-122"/>
                <a:ea typeface="华文楷体" panose="02010600040101010101" pitchFamily="2" charset="-122"/>
              </a:rPr>
              <a:t>个人简介</a:t>
            </a:r>
            <a:r>
              <a:rPr lang="en-US" altLang="zh-CN" sz="1800" b="1" dirty="0">
                <a:solidFill>
                  <a:srgbClr val="0000CC"/>
                </a:solidFill>
                <a:latin typeface="华文楷体" panose="02010600040101010101" pitchFamily="2" charset="-122"/>
                <a:ea typeface="华文楷体" panose="02010600040101010101" pitchFamily="2" charset="-122"/>
              </a:rPr>
              <a:t> </a:t>
            </a:r>
            <a:endParaRPr lang="zh-CN" altLang="en-US" dirty="0"/>
          </a:p>
        </p:txBody>
      </p:sp>
      <p:sp>
        <p:nvSpPr>
          <p:cNvPr id="40" name="矩形: 圆角 39">
            <a:extLst>
              <a:ext uri="{FF2B5EF4-FFF2-40B4-BE49-F238E27FC236}">
                <a16:creationId xmlns:a16="http://schemas.microsoft.com/office/drawing/2014/main" id="{0476B69E-B889-464C-89F0-75A5A6811E3B}"/>
              </a:ext>
            </a:extLst>
          </p:cNvPr>
          <p:cNvSpPr/>
          <p:nvPr/>
        </p:nvSpPr>
        <p:spPr>
          <a:xfrm>
            <a:off x="539552" y="1867582"/>
            <a:ext cx="1224136" cy="403892"/>
          </a:xfrm>
          <a:prstGeom prst="roundRect">
            <a:avLst/>
          </a:prstGeom>
          <a:solidFill>
            <a:srgbClr val="FFCCFF"/>
          </a:solidFill>
          <a:ln w="28575">
            <a:solidFill>
              <a:schemeClr val="accent2"/>
            </a:solidFill>
            <a:miter lim="800000"/>
          </a:ln>
        </p:spPr>
        <p:txBody>
          <a:bodyPr wrap="square" rtlCol="0" anchor="ctr">
            <a:spAutoFit/>
          </a:bodyPr>
          <a:lstStyle/>
          <a:p>
            <a:pPr algn="l">
              <a:lnSpc>
                <a:spcPct val="120000"/>
              </a:lnSpc>
              <a:buClrTx/>
              <a:buSzTx/>
              <a:buFontTx/>
            </a:pPr>
            <a:endParaRPr lang="zh-CN" altLang="en-US" sz="2500" b="1" dirty="0">
              <a:solidFill>
                <a:schemeClr val="tx1"/>
              </a:solidFill>
              <a:sym typeface="+mn-ea"/>
            </a:endParaRPr>
          </a:p>
        </p:txBody>
      </p:sp>
      <p:sp>
        <p:nvSpPr>
          <p:cNvPr id="41" name="文本框 40">
            <a:extLst>
              <a:ext uri="{FF2B5EF4-FFF2-40B4-BE49-F238E27FC236}">
                <a16:creationId xmlns:a16="http://schemas.microsoft.com/office/drawing/2014/main" id="{CACA3453-FE6E-4FDF-934B-91F774577228}"/>
              </a:ext>
            </a:extLst>
          </p:cNvPr>
          <p:cNvSpPr txBox="1"/>
          <p:nvPr/>
        </p:nvSpPr>
        <p:spPr>
          <a:xfrm>
            <a:off x="611560" y="1844824"/>
            <a:ext cx="1116122" cy="369332"/>
          </a:xfrm>
          <a:prstGeom prst="rect">
            <a:avLst/>
          </a:prstGeom>
          <a:noFill/>
        </p:spPr>
        <p:txBody>
          <a:bodyPr wrap="square">
            <a:spAutoFit/>
          </a:bodyPr>
          <a:lstStyle/>
          <a:p>
            <a:r>
              <a:rPr lang="zh-CN" altLang="en-US" sz="1800" b="1" dirty="0">
                <a:solidFill>
                  <a:srgbClr val="0000CC"/>
                </a:solidFill>
                <a:latin typeface="华文楷体" panose="02010600040101010101" pitchFamily="2" charset="-122"/>
                <a:ea typeface="华文楷体" panose="02010600040101010101" pitchFamily="2" charset="-122"/>
              </a:rPr>
              <a:t>研究方向</a:t>
            </a:r>
            <a:r>
              <a:rPr lang="en-US" altLang="zh-CN" sz="1800" b="1" dirty="0">
                <a:solidFill>
                  <a:srgbClr val="0000CC"/>
                </a:solidFill>
                <a:latin typeface="华文楷体" panose="02010600040101010101" pitchFamily="2" charset="-122"/>
                <a:ea typeface="华文楷体" panose="02010600040101010101" pitchFamily="2" charset="-122"/>
              </a:rPr>
              <a:t> </a:t>
            </a:r>
            <a:endParaRPr lang="zh-CN" altLang="en-US" dirty="0"/>
          </a:p>
        </p:txBody>
      </p:sp>
      <p:sp>
        <p:nvSpPr>
          <p:cNvPr id="42" name="矩形 41">
            <a:extLst>
              <a:ext uri="{FF2B5EF4-FFF2-40B4-BE49-F238E27FC236}">
                <a16:creationId xmlns:a16="http://schemas.microsoft.com/office/drawing/2014/main" id="{FF9259D7-79C1-4E45-8D6C-2B0D1A967E29}"/>
              </a:ext>
            </a:extLst>
          </p:cNvPr>
          <p:cNvSpPr/>
          <p:nvPr/>
        </p:nvSpPr>
        <p:spPr>
          <a:xfrm>
            <a:off x="107504" y="2475491"/>
            <a:ext cx="8605490" cy="1015663"/>
          </a:xfrm>
          <a:prstGeom prst="rect">
            <a:avLst/>
          </a:prstGeom>
        </p:spPr>
        <p:txBody>
          <a:bodyPr wrap="square">
            <a:spAutoFit/>
          </a:bodyPr>
          <a:lstStyle/>
          <a:p>
            <a:pPr marL="402431" indent="-402431" fontAlgn="auto">
              <a:lnSpc>
                <a:spcPct val="150000"/>
              </a:lnSpc>
              <a:spcBef>
                <a:spcPts val="450"/>
              </a:spcBef>
              <a:spcAft>
                <a:spcPts val="0"/>
              </a:spcAft>
              <a:buClr>
                <a:srgbClr val="FF9900"/>
              </a:buClr>
              <a:buSzPct val="95000"/>
              <a:defRPr/>
            </a:pPr>
            <a:r>
              <a:rPr lang="zh-CN" altLang="en-US" sz="2000" b="1" dirty="0">
                <a:latin typeface="华文楷体" panose="02010600040101010101" pitchFamily="2" charset="-122"/>
                <a:ea typeface="华文楷体" panose="02010600040101010101" pitchFamily="2" charset="-122"/>
              </a:rPr>
              <a:t>                            主持校级</a:t>
            </a:r>
            <a:r>
              <a:rPr lang="zh-CN" altLang="en-US" sz="2000" b="1" dirty="0" smtClean="0">
                <a:latin typeface="华文楷体" panose="02010600040101010101" pitchFamily="2" charset="-122"/>
                <a:ea typeface="华文楷体" panose="02010600040101010101" pitchFamily="2" charset="-122"/>
              </a:rPr>
              <a:t>项目</a:t>
            </a:r>
            <a:r>
              <a:rPr lang="en-US" altLang="zh-CN" sz="2000" b="1" dirty="0" smtClean="0">
                <a:latin typeface="华文楷体" panose="02010600040101010101" pitchFamily="2" charset="-122"/>
                <a:ea typeface="华文楷体" panose="02010600040101010101" pitchFamily="2" charset="-122"/>
              </a:rPr>
              <a:t>3</a:t>
            </a:r>
            <a:r>
              <a:rPr lang="zh-CN" altLang="en-US" sz="2000" b="1" dirty="0" smtClean="0">
                <a:latin typeface="华文楷体" panose="02010600040101010101" pitchFamily="2" charset="-122"/>
                <a:ea typeface="华文楷体" panose="02010600040101010101" pitchFamily="2" charset="-122"/>
              </a:rPr>
              <a:t>项</a:t>
            </a:r>
            <a:r>
              <a:rPr lang="zh-CN" altLang="en-US" sz="2000" b="1" dirty="0">
                <a:latin typeface="华文楷体" panose="02010600040101010101" pitchFamily="2" charset="-122"/>
                <a:ea typeface="华文楷体" panose="02010600040101010101" pitchFamily="2" charset="-122"/>
              </a:rPr>
              <a:t>，并作为主要人员参与国家自然科学基金重点项目</a:t>
            </a:r>
            <a:r>
              <a:rPr lang="en-US" altLang="zh-CN" sz="2000" b="1" dirty="0">
                <a:latin typeface="华文楷体" panose="02010600040101010101" pitchFamily="2" charset="-122"/>
                <a:ea typeface="华文楷体" panose="02010600040101010101" pitchFamily="2" charset="-122"/>
              </a:rPr>
              <a:t>1</a:t>
            </a:r>
            <a:r>
              <a:rPr lang="zh-CN" altLang="en-US" sz="2000" b="1" dirty="0">
                <a:latin typeface="华文楷体" panose="02010600040101010101" pitchFamily="2" charset="-122"/>
                <a:ea typeface="华文楷体" panose="02010600040101010101" pitchFamily="2" charset="-122"/>
              </a:rPr>
              <a:t>项。</a:t>
            </a:r>
            <a:endParaRPr lang="en-US" altLang="zh-CN" sz="2000" b="1" dirty="0">
              <a:latin typeface="华文楷体" panose="02010600040101010101" pitchFamily="2" charset="-122"/>
              <a:ea typeface="华文楷体" panose="02010600040101010101" pitchFamily="2" charset="-122"/>
            </a:endParaRPr>
          </a:p>
        </p:txBody>
      </p:sp>
      <p:sp>
        <p:nvSpPr>
          <p:cNvPr id="43" name="矩形: 圆角 42">
            <a:extLst>
              <a:ext uri="{FF2B5EF4-FFF2-40B4-BE49-F238E27FC236}">
                <a16:creationId xmlns:a16="http://schemas.microsoft.com/office/drawing/2014/main" id="{0AC27E7B-059A-4DAD-9AD8-7B7F01A5DA16}"/>
              </a:ext>
            </a:extLst>
          </p:cNvPr>
          <p:cNvSpPr/>
          <p:nvPr/>
        </p:nvSpPr>
        <p:spPr>
          <a:xfrm>
            <a:off x="523236" y="2591998"/>
            <a:ext cx="1224136" cy="403892"/>
          </a:xfrm>
          <a:prstGeom prst="roundRect">
            <a:avLst/>
          </a:prstGeom>
          <a:solidFill>
            <a:srgbClr val="FFCCFF"/>
          </a:solidFill>
          <a:ln w="28575">
            <a:solidFill>
              <a:schemeClr val="accent2"/>
            </a:solidFill>
            <a:miter lim="800000"/>
          </a:ln>
        </p:spPr>
        <p:txBody>
          <a:bodyPr wrap="square" rtlCol="0" anchor="ctr">
            <a:spAutoFit/>
          </a:bodyPr>
          <a:lstStyle/>
          <a:p>
            <a:pPr algn="l">
              <a:lnSpc>
                <a:spcPct val="120000"/>
              </a:lnSpc>
              <a:buClrTx/>
              <a:buSzTx/>
              <a:buFontTx/>
            </a:pPr>
            <a:endParaRPr lang="zh-CN" altLang="en-US" sz="2500" b="1" dirty="0">
              <a:solidFill>
                <a:schemeClr val="tx1"/>
              </a:solidFill>
              <a:sym typeface="+mn-ea"/>
            </a:endParaRPr>
          </a:p>
        </p:txBody>
      </p:sp>
      <p:sp>
        <p:nvSpPr>
          <p:cNvPr id="44" name="文本框 43">
            <a:extLst>
              <a:ext uri="{FF2B5EF4-FFF2-40B4-BE49-F238E27FC236}">
                <a16:creationId xmlns:a16="http://schemas.microsoft.com/office/drawing/2014/main" id="{2D329B82-703F-46C6-A5BD-438189B24EFA}"/>
              </a:ext>
            </a:extLst>
          </p:cNvPr>
          <p:cNvSpPr txBox="1"/>
          <p:nvPr/>
        </p:nvSpPr>
        <p:spPr>
          <a:xfrm>
            <a:off x="595244" y="2591997"/>
            <a:ext cx="1116122" cy="369332"/>
          </a:xfrm>
          <a:prstGeom prst="rect">
            <a:avLst/>
          </a:prstGeom>
          <a:noFill/>
        </p:spPr>
        <p:txBody>
          <a:bodyPr wrap="square">
            <a:spAutoFit/>
          </a:bodyPr>
          <a:lstStyle/>
          <a:p>
            <a:r>
              <a:rPr lang="zh-CN" altLang="en-US" b="1" dirty="0">
                <a:solidFill>
                  <a:srgbClr val="0000CC"/>
                </a:solidFill>
                <a:latin typeface="华文楷体" panose="02010600040101010101" pitchFamily="2" charset="-122"/>
                <a:ea typeface="华文楷体" panose="02010600040101010101" pitchFamily="2" charset="-122"/>
              </a:rPr>
              <a:t>科研</a:t>
            </a:r>
            <a:r>
              <a:rPr lang="zh-CN" altLang="en-US" sz="1800" b="1" dirty="0">
                <a:solidFill>
                  <a:srgbClr val="0000CC"/>
                </a:solidFill>
                <a:latin typeface="华文楷体" panose="02010600040101010101" pitchFamily="2" charset="-122"/>
                <a:ea typeface="华文楷体" panose="02010600040101010101" pitchFamily="2" charset="-122"/>
              </a:rPr>
              <a:t>项目</a:t>
            </a:r>
            <a:r>
              <a:rPr lang="en-US" altLang="zh-CN" sz="1800" b="1" dirty="0">
                <a:solidFill>
                  <a:srgbClr val="0000CC"/>
                </a:solidFill>
                <a:latin typeface="华文楷体" panose="02010600040101010101" pitchFamily="2" charset="-122"/>
                <a:ea typeface="华文楷体" panose="02010600040101010101" pitchFamily="2" charset="-122"/>
              </a:rPr>
              <a:t> </a:t>
            </a:r>
            <a:endParaRPr lang="zh-CN" altLang="en-US" dirty="0"/>
          </a:p>
        </p:txBody>
      </p:sp>
      <p:sp>
        <p:nvSpPr>
          <p:cNvPr id="45" name="矩形: 圆角 44">
            <a:extLst>
              <a:ext uri="{FF2B5EF4-FFF2-40B4-BE49-F238E27FC236}">
                <a16:creationId xmlns:a16="http://schemas.microsoft.com/office/drawing/2014/main" id="{FAD9D44E-669F-47AD-8C4D-FBE5C951A806}"/>
              </a:ext>
            </a:extLst>
          </p:cNvPr>
          <p:cNvSpPr/>
          <p:nvPr/>
        </p:nvSpPr>
        <p:spPr>
          <a:xfrm>
            <a:off x="539552" y="3628290"/>
            <a:ext cx="1224136" cy="403892"/>
          </a:xfrm>
          <a:prstGeom prst="roundRect">
            <a:avLst/>
          </a:prstGeom>
          <a:solidFill>
            <a:srgbClr val="FFCCFF"/>
          </a:solidFill>
          <a:ln w="28575">
            <a:solidFill>
              <a:schemeClr val="accent2"/>
            </a:solidFill>
            <a:miter lim="800000"/>
          </a:ln>
        </p:spPr>
        <p:txBody>
          <a:bodyPr wrap="square" rtlCol="0" anchor="ctr">
            <a:spAutoFit/>
          </a:bodyPr>
          <a:lstStyle/>
          <a:p>
            <a:pPr algn="l">
              <a:lnSpc>
                <a:spcPct val="120000"/>
              </a:lnSpc>
              <a:buClrTx/>
              <a:buSzTx/>
              <a:buFontTx/>
            </a:pPr>
            <a:endParaRPr lang="zh-CN" altLang="en-US" sz="2500" b="1" dirty="0">
              <a:solidFill>
                <a:schemeClr val="tx1"/>
              </a:solidFill>
              <a:sym typeface="+mn-ea"/>
            </a:endParaRPr>
          </a:p>
        </p:txBody>
      </p:sp>
      <p:sp>
        <p:nvSpPr>
          <p:cNvPr id="46" name="文本框 45">
            <a:extLst>
              <a:ext uri="{FF2B5EF4-FFF2-40B4-BE49-F238E27FC236}">
                <a16:creationId xmlns:a16="http://schemas.microsoft.com/office/drawing/2014/main" id="{146A945D-705B-40A1-9B6E-281AE13D7DE5}"/>
              </a:ext>
            </a:extLst>
          </p:cNvPr>
          <p:cNvSpPr txBox="1"/>
          <p:nvPr/>
        </p:nvSpPr>
        <p:spPr>
          <a:xfrm>
            <a:off x="611560" y="3635732"/>
            <a:ext cx="1116122" cy="369332"/>
          </a:xfrm>
          <a:prstGeom prst="rect">
            <a:avLst/>
          </a:prstGeom>
          <a:noFill/>
        </p:spPr>
        <p:txBody>
          <a:bodyPr wrap="square">
            <a:spAutoFit/>
          </a:bodyPr>
          <a:lstStyle/>
          <a:p>
            <a:r>
              <a:rPr lang="zh-CN" altLang="en-US" sz="1800" b="1" dirty="0">
                <a:solidFill>
                  <a:srgbClr val="0000CC"/>
                </a:solidFill>
                <a:latin typeface="华文楷体" panose="02010600040101010101" pitchFamily="2" charset="-122"/>
                <a:ea typeface="华文楷体" panose="02010600040101010101" pitchFamily="2" charset="-122"/>
              </a:rPr>
              <a:t>研究成果</a:t>
            </a:r>
            <a:r>
              <a:rPr lang="en-US" altLang="zh-CN" sz="1800" b="1" dirty="0">
                <a:solidFill>
                  <a:srgbClr val="0000CC"/>
                </a:solidFill>
                <a:latin typeface="华文楷体" panose="02010600040101010101" pitchFamily="2" charset="-122"/>
                <a:ea typeface="华文楷体" panose="02010600040101010101" pitchFamily="2" charset="-122"/>
              </a:rPr>
              <a:t> </a:t>
            </a:r>
            <a:endParaRPr lang="zh-CN" altLang="en-US" dirty="0"/>
          </a:p>
        </p:txBody>
      </p:sp>
      <p:sp>
        <p:nvSpPr>
          <p:cNvPr id="47" name="矩形 46">
            <a:extLst>
              <a:ext uri="{FF2B5EF4-FFF2-40B4-BE49-F238E27FC236}">
                <a16:creationId xmlns:a16="http://schemas.microsoft.com/office/drawing/2014/main" id="{34FF9054-45A7-4E9F-8357-1B68903C822E}"/>
              </a:ext>
            </a:extLst>
          </p:cNvPr>
          <p:cNvSpPr/>
          <p:nvPr/>
        </p:nvSpPr>
        <p:spPr>
          <a:xfrm>
            <a:off x="1907704" y="3521790"/>
            <a:ext cx="7128792" cy="510011"/>
          </a:xfrm>
          <a:prstGeom prst="rect">
            <a:avLst/>
          </a:prstGeom>
        </p:spPr>
        <p:txBody>
          <a:bodyPr wrap="square">
            <a:spAutoFit/>
          </a:bodyPr>
          <a:lstStyle/>
          <a:p>
            <a:pPr marL="402431" indent="-402431" fontAlgn="auto">
              <a:lnSpc>
                <a:spcPct val="150000"/>
              </a:lnSpc>
              <a:spcBef>
                <a:spcPts val="450"/>
              </a:spcBef>
              <a:spcAft>
                <a:spcPts val="0"/>
              </a:spcAft>
              <a:buClr>
                <a:srgbClr val="FF9900"/>
              </a:buClr>
              <a:buSzPct val="95000"/>
              <a:defRPr/>
            </a:pPr>
            <a:r>
              <a:rPr lang="zh-CN" altLang="en-US" sz="2000" b="1" dirty="0">
                <a:latin typeface="华文楷体" panose="02010600040101010101" pitchFamily="2" charset="-122"/>
                <a:ea typeface="华文楷体" panose="02010600040101010101" pitchFamily="2" charset="-122"/>
              </a:rPr>
              <a:t>发表期刊论文</a:t>
            </a:r>
            <a:r>
              <a:rPr lang="en-US" altLang="zh-CN" sz="2000" b="1" dirty="0">
                <a:latin typeface="华文楷体" panose="02010600040101010101" pitchFamily="2" charset="-122"/>
                <a:ea typeface="华文楷体" panose="02010600040101010101" pitchFamily="2" charset="-122"/>
              </a:rPr>
              <a:t>10</a:t>
            </a:r>
            <a:r>
              <a:rPr lang="zh-CN" altLang="en-US" sz="2000" b="1" dirty="0">
                <a:latin typeface="华文楷体" panose="02010600040101010101" pitchFamily="2" charset="-122"/>
                <a:ea typeface="华文楷体" panose="02010600040101010101" pitchFamily="2" charset="-122"/>
              </a:rPr>
              <a:t>余篇，申请发明专利和实用新型专利多项。 </a:t>
            </a:r>
            <a:endParaRPr lang="en-US" altLang="zh-CN" sz="2000" b="1" dirty="0">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639029496"/>
      </p:ext>
    </p:extLst>
  </p:cSld>
  <p:clrMapOvr>
    <a:masterClrMapping/>
  </p:clrMapOvr>
  <p:transition advTm="20409"/>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Line 6"/>
          <p:cNvSpPr/>
          <p:nvPr/>
        </p:nvSpPr>
        <p:spPr>
          <a:xfrm>
            <a:off x="2212975" y="2760663"/>
            <a:ext cx="4800600" cy="0"/>
          </a:xfrm>
          <a:prstGeom prst="line">
            <a:avLst/>
          </a:prstGeom>
          <a:ln w="25400" cap="flat" cmpd="sng">
            <a:solidFill>
              <a:schemeClr val="tx1"/>
            </a:solidFill>
            <a:prstDash val="sysDot"/>
            <a:headEnd type="none" w="med" len="med"/>
            <a:tailEnd type="oval" w="med" len="med"/>
          </a:ln>
        </p:spPr>
      </p:sp>
      <p:sp>
        <p:nvSpPr>
          <p:cNvPr id="7171" name="Rectangle 7"/>
          <p:cNvSpPr/>
          <p:nvPr/>
        </p:nvSpPr>
        <p:spPr>
          <a:xfrm rot="3419336">
            <a:off x="1928813" y="2184400"/>
            <a:ext cx="479425" cy="520700"/>
          </a:xfrm>
          <a:prstGeom prst="rect">
            <a:avLst/>
          </a:prstGeom>
          <a:gradFill rotWithShape="1">
            <a:gsLst>
              <a:gs pos="0">
                <a:schemeClr val="accent1"/>
              </a:gs>
              <a:gs pos="100000">
                <a:srgbClr val="576869"/>
              </a:gs>
            </a:gsLst>
            <a:lin ang="5400000" scaled="1"/>
            <a:tileRect/>
          </a:gradFill>
          <a:ln w="9525" cap="flat" cmpd="sng">
            <a:prstDash val="solid"/>
            <a:miter/>
            <a:headEnd type="none" w="med" len="med"/>
            <a:tailEnd type="none" w="med" len="med"/>
          </a:ln>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rot="10800000" vert="eaVert" wrap="none" anchor="ctr">
            <a:flatTx/>
          </a:bodyPr>
          <a:lstStyle/>
          <a:p>
            <a:pPr eaLnBrk="1" hangingPunct="1"/>
            <a:endParaRPr lang="zh-CN" altLang="en-US" dirty="0">
              <a:latin typeface="Arial" panose="020B0604020202020204" pitchFamily="34" charset="0"/>
            </a:endParaRPr>
          </a:p>
        </p:txBody>
      </p:sp>
      <p:sp>
        <p:nvSpPr>
          <p:cNvPr id="7172" name="Text Box 9"/>
          <p:cNvSpPr txBox="1"/>
          <p:nvPr/>
        </p:nvSpPr>
        <p:spPr>
          <a:xfrm>
            <a:off x="2057400" y="2205038"/>
            <a:ext cx="354013" cy="457200"/>
          </a:xfrm>
          <a:prstGeom prst="rect">
            <a:avLst/>
          </a:prstGeom>
          <a:noFill/>
          <a:ln w="9525">
            <a:noFill/>
          </a:ln>
        </p:spPr>
        <p:txBody>
          <a:bodyPr wrap="none">
            <a:spAutoFit/>
          </a:bodyPr>
          <a:lstStyle/>
          <a:p>
            <a:pPr algn="ctr"/>
            <a:r>
              <a:rPr lang="en-US" altLang="zh-CN" sz="2400" b="1" dirty="0">
                <a:solidFill>
                  <a:srgbClr val="FFFFFF"/>
                </a:solidFill>
                <a:latin typeface="Arial" panose="020B0604020202020204" pitchFamily="34" charset="0"/>
                <a:cs typeface="Arial" panose="020B0604020202020204" pitchFamily="34" charset="0"/>
              </a:rPr>
              <a:t>1</a:t>
            </a:r>
            <a:endParaRPr lang="en-US" altLang="zh-CN" sz="2400" b="1" dirty="0">
              <a:solidFill>
                <a:srgbClr val="FFFFFF"/>
              </a:solidFill>
              <a:latin typeface="Arial" panose="020B0604020202020204" pitchFamily="34" charset="0"/>
              <a:ea typeface="Arial" panose="020B0604020202020204" pitchFamily="34" charset="0"/>
            </a:endParaRPr>
          </a:p>
        </p:txBody>
      </p:sp>
      <p:sp>
        <p:nvSpPr>
          <p:cNvPr id="7173" name="Line 10"/>
          <p:cNvSpPr/>
          <p:nvPr/>
        </p:nvSpPr>
        <p:spPr>
          <a:xfrm>
            <a:off x="2212975" y="3598863"/>
            <a:ext cx="4800600" cy="0"/>
          </a:xfrm>
          <a:prstGeom prst="line">
            <a:avLst/>
          </a:prstGeom>
          <a:ln w="25400" cap="flat" cmpd="sng">
            <a:solidFill>
              <a:schemeClr val="tx1"/>
            </a:solidFill>
            <a:prstDash val="sysDot"/>
            <a:headEnd type="none" w="med" len="med"/>
            <a:tailEnd type="oval" w="med" len="med"/>
          </a:ln>
        </p:spPr>
      </p:sp>
      <p:sp>
        <p:nvSpPr>
          <p:cNvPr id="7174" name="Rectangle 11"/>
          <p:cNvSpPr/>
          <p:nvPr/>
        </p:nvSpPr>
        <p:spPr>
          <a:xfrm rot="3419336">
            <a:off x="1928813" y="3022600"/>
            <a:ext cx="479425" cy="520700"/>
          </a:xfrm>
          <a:prstGeom prst="rect">
            <a:avLst/>
          </a:prstGeom>
          <a:gradFill rotWithShape="1">
            <a:gsLst>
              <a:gs pos="0">
                <a:schemeClr val="accent2"/>
              </a:gs>
              <a:gs pos="100000">
                <a:srgbClr val="181847"/>
              </a:gs>
            </a:gsLst>
            <a:lin ang="5400000" scaled="1"/>
            <a:tileRect/>
          </a:gradFill>
          <a:ln w="9525" cap="flat" cmpd="sng">
            <a:prstDash val="solid"/>
            <a:miter/>
            <a:headEnd type="none" w="med" len="med"/>
            <a:tailEnd type="none" w="med" len="med"/>
          </a:ln>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p:spPr>
        <p:txBody>
          <a:bodyPr rot="10800000" vert="eaVert" wrap="none" anchor="ctr">
            <a:flatTx/>
          </a:bodyPr>
          <a:lstStyle/>
          <a:p>
            <a:pPr eaLnBrk="1" hangingPunct="1"/>
            <a:endParaRPr lang="zh-CN" altLang="en-US" dirty="0">
              <a:latin typeface="Arial" panose="020B0604020202020204" pitchFamily="34" charset="0"/>
            </a:endParaRPr>
          </a:p>
        </p:txBody>
      </p:sp>
      <p:sp>
        <p:nvSpPr>
          <p:cNvPr id="7175" name="Text Box 12"/>
          <p:cNvSpPr txBox="1"/>
          <p:nvPr/>
        </p:nvSpPr>
        <p:spPr>
          <a:xfrm>
            <a:off x="2057400" y="2997200"/>
            <a:ext cx="354013" cy="457200"/>
          </a:xfrm>
          <a:prstGeom prst="rect">
            <a:avLst/>
          </a:prstGeom>
          <a:noFill/>
          <a:ln w="9525">
            <a:noFill/>
          </a:ln>
        </p:spPr>
        <p:txBody>
          <a:bodyPr wrap="none">
            <a:spAutoFit/>
          </a:bodyPr>
          <a:lstStyle/>
          <a:p>
            <a:pPr algn="ctr"/>
            <a:r>
              <a:rPr lang="en-US" altLang="zh-CN" sz="2400" b="1" dirty="0">
                <a:solidFill>
                  <a:srgbClr val="FFFFFF"/>
                </a:solidFill>
                <a:latin typeface="Arial" panose="020B0604020202020204" pitchFamily="34" charset="0"/>
                <a:cs typeface="Arial" panose="020B0604020202020204" pitchFamily="34" charset="0"/>
              </a:rPr>
              <a:t>2</a:t>
            </a:r>
            <a:endParaRPr lang="en-US" altLang="zh-CN" sz="2400" b="1" dirty="0">
              <a:solidFill>
                <a:srgbClr val="FFFFFF"/>
              </a:solidFill>
              <a:latin typeface="Arial" panose="020B0604020202020204" pitchFamily="34" charset="0"/>
              <a:ea typeface="Arial" panose="020B0604020202020204" pitchFamily="34" charset="0"/>
            </a:endParaRPr>
          </a:p>
        </p:txBody>
      </p:sp>
      <p:sp>
        <p:nvSpPr>
          <p:cNvPr id="7176" name="Line 13"/>
          <p:cNvSpPr/>
          <p:nvPr/>
        </p:nvSpPr>
        <p:spPr>
          <a:xfrm>
            <a:off x="2214563" y="4435475"/>
            <a:ext cx="4799012" cy="1588"/>
          </a:xfrm>
          <a:prstGeom prst="line">
            <a:avLst/>
          </a:prstGeom>
          <a:ln w="25400" cap="flat" cmpd="sng">
            <a:solidFill>
              <a:schemeClr val="tx1"/>
            </a:solidFill>
            <a:prstDash val="sysDot"/>
            <a:headEnd type="none" w="med" len="med"/>
            <a:tailEnd type="oval" w="med" len="med"/>
          </a:ln>
        </p:spPr>
      </p:sp>
      <p:sp>
        <p:nvSpPr>
          <p:cNvPr id="7177" name="Rectangle 14"/>
          <p:cNvSpPr/>
          <p:nvPr/>
        </p:nvSpPr>
        <p:spPr>
          <a:xfrm rot="3419336">
            <a:off x="1928813" y="3860800"/>
            <a:ext cx="479425" cy="520700"/>
          </a:xfrm>
          <a:prstGeom prst="rect">
            <a:avLst/>
          </a:prstGeom>
          <a:gradFill rotWithShape="1">
            <a:gsLst>
              <a:gs pos="0">
                <a:schemeClr val="hlink"/>
              </a:gs>
              <a:gs pos="100000">
                <a:srgbClr val="004747"/>
              </a:gs>
            </a:gsLst>
            <a:lin ang="5400000" scaled="1"/>
            <a:tileRect/>
          </a:gradFill>
          <a:ln w="9525" cap="flat" cmpd="sng">
            <a:prstDash val="solid"/>
            <a:miter/>
            <a:headEnd type="none" w="med" len="med"/>
            <a:tailEnd type="none" w="med" len="med"/>
          </a:ln>
          <a:scene3d>
            <a:camera prst="legacyPerspectiveFront">
              <a:rot lat="0" lon="1500000" rev="0"/>
            </a:camera>
            <a:lightRig rig="legacyFlat4" dir="b"/>
          </a:scene3d>
          <a:sp3d extrusionH="430200" prstMaterial="legacyMatte">
            <a:bevelT w="13500" h="13500" prst="angle"/>
            <a:bevelB w="13500" h="13500" prst="angle"/>
            <a:extrusionClr>
              <a:schemeClr val="hlink"/>
            </a:extrusionClr>
          </a:sp3d>
        </p:spPr>
        <p:txBody>
          <a:bodyPr rot="10800000" vert="eaVert" wrap="none" anchor="ctr">
            <a:flatTx/>
          </a:bodyPr>
          <a:lstStyle/>
          <a:p>
            <a:pPr eaLnBrk="1" hangingPunct="1"/>
            <a:endParaRPr lang="zh-CN" altLang="en-US" dirty="0">
              <a:latin typeface="Arial" panose="020B0604020202020204" pitchFamily="34" charset="0"/>
            </a:endParaRPr>
          </a:p>
        </p:txBody>
      </p:sp>
      <p:sp>
        <p:nvSpPr>
          <p:cNvPr id="7178" name="Text Box 15"/>
          <p:cNvSpPr txBox="1"/>
          <p:nvPr/>
        </p:nvSpPr>
        <p:spPr>
          <a:xfrm>
            <a:off x="2057400" y="3860800"/>
            <a:ext cx="354013" cy="457200"/>
          </a:xfrm>
          <a:prstGeom prst="rect">
            <a:avLst/>
          </a:prstGeom>
          <a:noFill/>
          <a:ln w="9525">
            <a:noFill/>
          </a:ln>
        </p:spPr>
        <p:txBody>
          <a:bodyPr wrap="none">
            <a:spAutoFit/>
          </a:bodyPr>
          <a:lstStyle/>
          <a:p>
            <a:pPr algn="ctr"/>
            <a:r>
              <a:rPr lang="en-US" altLang="zh-CN" sz="2400" b="1" dirty="0">
                <a:solidFill>
                  <a:srgbClr val="FFFFFF"/>
                </a:solidFill>
                <a:latin typeface="Arial" panose="020B0604020202020204" pitchFamily="34" charset="0"/>
                <a:cs typeface="Arial" panose="020B0604020202020204" pitchFamily="34" charset="0"/>
              </a:rPr>
              <a:t>3</a:t>
            </a:r>
            <a:endParaRPr lang="en-US" altLang="zh-CN" sz="2400" b="1" dirty="0">
              <a:solidFill>
                <a:srgbClr val="FFFFFF"/>
              </a:solidFill>
              <a:latin typeface="Arial" panose="020B0604020202020204" pitchFamily="34" charset="0"/>
              <a:ea typeface="Arial" panose="020B0604020202020204" pitchFamily="34" charset="0"/>
            </a:endParaRPr>
          </a:p>
        </p:txBody>
      </p:sp>
      <p:sp>
        <p:nvSpPr>
          <p:cNvPr id="7179" name="Text Box 22"/>
          <p:cNvSpPr txBox="1"/>
          <p:nvPr/>
        </p:nvSpPr>
        <p:spPr>
          <a:xfrm>
            <a:off x="2693988" y="2105025"/>
            <a:ext cx="4176712" cy="584775"/>
          </a:xfrm>
          <a:prstGeom prst="rect">
            <a:avLst/>
          </a:prstGeom>
          <a:noFill/>
          <a:ln w="9525">
            <a:noFill/>
          </a:ln>
        </p:spPr>
        <p:txBody>
          <a:bodyPr>
            <a:spAutoFit/>
          </a:bodyPr>
          <a:lstStyle/>
          <a:p>
            <a:pPr eaLnBrk="1" hangingPunct="1">
              <a:spcBef>
                <a:spcPct val="50000"/>
              </a:spcBef>
            </a:pPr>
            <a:r>
              <a:rPr lang="zh-CN" altLang="en-US" sz="3200" b="1" dirty="0">
                <a:solidFill>
                  <a:srgbClr val="DCCCC2"/>
                </a:solidFill>
                <a:latin typeface="Arial" panose="020B0604020202020204" pitchFamily="34" charset="0"/>
              </a:rPr>
              <a:t>团队成员</a:t>
            </a:r>
          </a:p>
        </p:txBody>
      </p:sp>
      <p:sp>
        <p:nvSpPr>
          <p:cNvPr id="7180" name="Rectangle 23"/>
          <p:cNvSpPr/>
          <p:nvPr/>
        </p:nvSpPr>
        <p:spPr>
          <a:xfrm>
            <a:off x="3347865" y="597981"/>
            <a:ext cx="2736304" cy="981075"/>
          </a:xfrm>
          <a:prstGeom prst="rect">
            <a:avLst/>
          </a:prstGeom>
          <a:noFill/>
          <a:ln w="9525">
            <a:noFill/>
          </a:ln>
        </p:spPr>
        <p:txBody>
          <a:bodyPr lIns="0" rIns="0" bIns="0" anchor="b"/>
          <a:lstStyle/>
          <a:p>
            <a:r>
              <a:rPr lang="zh-CN" altLang="en-US" sz="4000" b="1" dirty="0">
                <a:solidFill>
                  <a:srgbClr val="CC0000"/>
                </a:solidFill>
                <a:latin typeface="Calibri" panose="020F0502020204030204" pitchFamily="34" charset="0"/>
                <a:ea typeface="华文中宋" panose="02010600040101010101" pitchFamily="2" charset="-122"/>
              </a:rPr>
              <a:t> 报告内容</a:t>
            </a:r>
          </a:p>
        </p:txBody>
      </p:sp>
      <p:sp>
        <p:nvSpPr>
          <p:cNvPr id="7181" name="Text Box 24"/>
          <p:cNvSpPr txBox="1"/>
          <p:nvPr/>
        </p:nvSpPr>
        <p:spPr>
          <a:xfrm>
            <a:off x="2765425" y="2968625"/>
            <a:ext cx="5062220" cy="583565"/>
          </a:xfrm>
          <a:prstGeom prst="rect">
            <a:avLst/>
          </a:prstGeom>
          <a:noFill/>
          <a:ln w="9525">
            <a:noFill/>
          </a:ln>
        </p:spPr>
        <p:txBody>
          <a:bodyPr wrap="square">
            <a:spAutoFit/>
          </a:bodyPr>
          <a:lstStyle/>
          <a:p>
            <a:pPr eaLnBrk="1" hangingPunct="1">
              <a:spcBef>
                <a:spcPct val="50000"/>
              </a:spcBef>
            </a:pPr>
            <a:r>
              <a:rPr lang="zh-CN" altLang="en-US" sz="3200" b="1" dirty="0">
                <a:solidFill>
                  <a:srgbClr val="0000FF"/>
                </a:solidFill>
                <a:latin typeface="Arial" panose="020B0604020202020204" pitchFamily="34" charset="0"/>
              </a:rPr>
              <a:t>研究方向</a:t>
            </a:r>
          </a:p>
        </p:txBody>
      </p:sp>
      <p:sp>
        <p:nvSpPr>
          <p:cNvPr id="7182" name="Text Box 25"/>
          <p:cNvSpPr txBox="1"/>
          <p:nvPr/>
        </p:nvSpPr>
        <p:spPr>
          <a:xfrm>
            <a:off x="2765425" y="3832225"/>
            <a:ext cx="4857750" cy="583565"/>
          </a:xfrm>
          <a:prstGeom prst="rect">
            <a:avLst/>
          </a:prstGeom>
          <a:noFill/>
          <a:ln w="9525">
            <a:noFill/>
          </a:ln>
        </p:spPr>
        <p:txBody>
          <a:bodyPr wrap="square">
            <a:spAutoFit/>
          </a:bodyPr>
          <a:lstStyle/>
          <a:p>
            <a:pPr eaLnBrk="1" hangingPunct="1">
              <a:spcBef>
                <a:spcPct val="50000"/>
              </a:spcBef>
            </a:pPr>
            <a:r>
              <a:rPr lang="zh-CN" altLang="en-US" sz="3200" b="1" dirty="0">
                <a:solidFill>
                  <a:srgbClr val="DCCCC2"/>
                </a:solidFill>
                <a:latin typeface="Arial" panose="020B0604020202020204" pitchFamily="34" charset="0"/>
              </a:rPr>
              <a:t>代表成果</a:t>
            </a:r>
          </a:p>
        </p:txBody>
      </p:sp>
      <p:sp>
        <p:nvSpPr>
          <p:cNvPr id="7183" name="Rectangle 14"/>
          <p:cNvSpPr/>
          <p:nvPr/>
        </p:nvSpPr>
        <p:spPr>
          <a:xfrm rot="3419336">
            <a:off x="1944688" y="4664075"/>
            <a:ext cx="479425" cy="520700"/>
          </a:xfrm>
          <a:prstGeom prst="rect">
            <a:avLst/>
          </a:prstGeom>
          <a:gradFill rotWithShape="1">
            <a:gsLst>
              <a:gs pos="0">
                <a:schemeClr val="hlink"/>
              </a:gs>
              <a:gs pos="100000">
                <a:srgbClr val="004747"/>
              </a:gs>
            </a:gsLst>
            <a:lin ang="5400000" scaled="1"/>
            <a:tileRect/>
          </a:gradFill>
          <a:ln w="9525" cap="flat" cmpd="sng">
            <a:prstDash val="solid"/>
            <a:miter/>
            <a:headEnd type="none" w="med" len="med"/>
            <a:tailEnd type="none" w="med" len="med"/>
          </a:ln>
          <a:scene3d>
            <a:camera prst="legacyPerspectiveFront">
              <a:rot lat="0" lon="1500000" rev="0"/>
            </a:camera>
            <a:lightRig rig="legacyFlat4" dir="b"/>
          </a:scene3d>
          <a:sp3d extrusionH="430200" prstMaterial="legacyMatte">
            <a:bevelT w="13500" h="13500" prst="angle"/>
            <a:bevelB w="13500" h="13500" prst="angle"/>
            <a:extrusionClr>
              <a:schemeClr val="hlink"/>
            </a:extrusionClr>
          </a:sp3d>
        </p:spPr>
        <p:txBody>
          <a:bodyPr rot="10800000" vert="eaVert" wrap="none" anchor="ctr">
            <a:flatTx/>
          </a:bodyPr>
          <a:lstStyle/>
          <a:p>
            <a:pPr eaLnBrk="1" hangingPunct="1"/>
            <a:endParaRPr lang="zh-CN" altLang="en-US" dirty="0">
              <a:latin typeface="Arial" panose="020B0604020202020204" pitchFamily="34" charset="0"/>
            </a:endParaRPr>
          </a:p>
        </p:txBody>
      </p:sp>
      <p:sp>
        <p:nvSpPr>
          <p:cNvPr id="7184" name="Text Box 25"/>
          <p:cNvSpPr txBox="1"/>
          <p:nvPr/>
        </p:nvSpPr>
        <p:spPr>
          <a:xfrm>
            <a:off x="2781300" y="4635500"/>
            <a:ext cx="4176713" cy="583565"/>
          </a:xfrm>
          <a:prstGeom prst="rect">
            <a:avLst/>
          </a:prstGeom>
          <a:noFill/>
          <a:ln w="9525">
            <a:noFill/>
          </a:ln>
        </p:spPr>
        <p:txBody>
          <a:bodyPr>
            <a:spAutoFit/>
          </a:bodyPr>
          <a:lstStyle/>
          <a:p>
            <a:pPr eaLnBrk="1" hangingPunct="1">
              <a:spcBef>
                <a:spcPct val="50000"/>
              </a:spcBef>
            </a:pPr>
            <a:r>
              <a:rPr lang="zh-CN" altLang="en-US" sz="3200" b="1" dirty="0">
                <a:solidFill>
                  <a:srgbClr val="DCCCC2"/>
                </a:solidFill>
                <a:latin typeface="Arial" panose="020B0604020202020204" pitchFamily="34" charset="0"/>
              </a:rPr>
              <a:t>团队风采</a:t>
            </a:r>
          </a:p>
        </p:txBody>
      </p:sp>
      <p:sp>
        <p:nvSpPr>
          <p:cNvPr id="7185" name="Text Box 15"/>
          <p:cNvSpPr txBox="1"/>
          <p:nvPr/>
        </p:nvSpPr>
        <p:spPr>
          <a:xfrm>
            <a:off x="2058194" y="4652963"/>
            <a:ext cx="352425" cy="460375"/>
          </a:xfrm>
          <a:prstGeom prst="rect">
            <a:avLst/>
          </a:prstGeom>
          <a:noFill/>
          <a:ln w="9525">
            <a:noFill/>
          </a:ln>
        </p:spPr>
        <p:txBody>
          <a:bodyPr wrap="none">
            <a:spAutoFit/>
          </a:bodyPr>
          <a:lstStyle/>
          <a:p>
            <a:pPr algn="ctr"/>
            <a:r>
              <a:rPr lang="en-US" altLang="zh-CN" sz="2400" b="1" dirty="0">
                <a:solidFill>
                  <a:srgbClr val="FFFFFF"/>
                </a:solidFill>
                <a:latin typeface="Arial" panose="020B0604020202020204" pitchFamily="34" charset="0"/>
                <a:cs typeface="Arial" panose="020B0604020202020204" pitchFamily="34" charset="0"/>
              </a:rPr>
              <a:t>4</a:t>
            </a:r>
            <a:endParaRPr lang="en-US" altLang="zh-CN" sz="2400" b="1" dirty="0">
              <a:solidFill>
                <a:srgbClr val="FFFFFF"/>
              </a:solidFill>
              <a:latin typeface="Arial" panose="020B0604020202020204" pitchFamily="34" charset="0"/>
              <a:ea typeface="Arial" panose="020B0604020202020204" pitchFamily="34" charset="0"/>
            </a:endParaRPr>
          </a:p>
        </p:txBody>
      </p:sp>
      <p:sp>
        <p:nvSpPr>
          <p:cNvPr id="7186" name="Line 13"/>
          <p:cNvSpPr/>
          <p:nvPr/>
        </p:nvSpPr>
        <p:spPr>
          <a:xfrm>
            <a:off x="2201863" y="5253038"/>
            <a:ext cx="4799012" cy="1587"/>
          </a:xfrm>
          <a:prstGeom prst="line">
            <a:avLst/>
          </a:prstGeom>
          <a:ln w="25400" cap="flat" cmpd="sng">
            <a:solidFill>
              <a:schemeClr val="tx1"/>
            </a:solidFill>
            <a:prstDash val="sysDot"/>
            <a:headEnd type="none" w="med" len="med"/>
            <a:tailEnd type="oval" w="med" len="med"/>
          </a:ln>
        </p:spPr>
      </p:sp>
      <p:pic>
        <p:nvPicPr>
          <p:cNvPr id="3" name="图片 2">
            <a:extLst>
              <a:ext uri="{FF2B5EF4-FFF2-40B4-BE49-F238E27FC236}">
                <a16:creationId xmlns:a16="http://schemas.microsoft.com/office/drawing/2014/main" id="{0034A6A0-B580-44EB-8AA3-22C426F04D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172" y="2948371"/>
            <a:ext cx="870816" cy="696653"/>
          </a:xfrm>
          <a:prstGeom prst="rect">
            <a:avLst/>
          </a:prstGeom>
        </p:spPr>
      </p:pic>
    </p:spTree>
    <p:extLst>
      <p:ext uri="{BB962C8B-B14F-4D97-AF65-F5344CB8AC3E}">
        <p14:creationId xmlns:p14="http://schemas.microsoft.com/office/powerpoint/2010/main" val="2032933421"/>
      </p:ext>
    </p:extLst>
  </p:cSld>
  <p:clrMapOvr>
    <a:masterClrMapping/>
  </p:clrMapOvr>
  <p:transition advTm="2166"/>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p:cNvSpPr>
          <p:nvPr>
            <p:ph type="title"/>
          </p:nvPr>
        </p:nvSpPr>
        <p:spPr>
          <a:xfrm>
            <a:off x="359535" y="140299"/>
            <a:ext cx="6981403" cy="575965"/>
          </a:xfrm>
        </p:spPr>
        <p:txBody>
          <a:bodyPr vert="horz" wrap="square" lIns="0" tIns="45720" rIns="0" bIns="0" anchor="b"/>
          <a:lstStyle/>
          <a:p>
            <a:r>
              <a:rPr lang="zh-CN" altLang="en-US" sz="3600" b="0" kern="1200" dirty="0">
                <a:solidFill>
                  <a:srgbClr val="CC0000"/>
                </a:solidFill>
                <a:latin typeface="+mj-lt"/>
                <a:ea typeface="+mj-ea"/>
                <a:cs typeface="+mj-cs"/>
              </a:rPr>
              <a:t>研究</a:t>
            </a:r>
            <a:r>
              <a:rPr lang="zh-CN" altLang="en-US" sz="3600" b="0" dirty="0">
                <a:solidFill>
                  <a:srgbClr val="CC0000"/>
                </a:solidFill>
              </a:rPr>
              <a:t>方向</a:t>
            </a:r>
            <a:endParaRPr lang="zh-CN" altLang="en-US" sz="3600" b="0" kern="1200" dirty="0">
              <a:solidFill>
                <a:srgbClr val="CC0000"/>
              </a:solidFill>
              <a:latin typeface="+mj-lt"/>
              <a:ea typeface="+mj-ea"/>
              <a:cs typeface="+mj-cs"/>
            </a:endParaRPr>
          </a:p>
        </p:txBody>
      </p:sp>
      <p:sp>
        <p:nvSpPr>
          <p:cNvPr id="2" name="Rectangle 2">
            <a:extLst>
              <a:ext uri="{FF2B5EF4-FFF2-40B4-BE49-F238E27FC236}">
                <a16:creationId xmlns:a16="http://schemas.microsoft.com/office/drawing/2014/main" id="{BFE6B27D-1EEC-42CE-80F8-E5570F14955A}"/>
              </a:ext>
            </a:extLst>
          </p:cNvPr>
          <p:cNvSpPr>
            <a:spLocks noChangeArrowheads="1"/>
          </p:cNvSpPr>
          <p:nvPr/>
        </p:nvSpPr>
        <p:spPr bwMode="auto">
          <a:xfrm>
            <a:off x="670947" y="175774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8" name="矩形 17">
            <a:extLst>
              <a:ext uri="{FF2B5EF4-FFF2-40B4-BE49-F238E27FC236}">
                <a16:creationId xmlns:a16="http://schemas.microsoft.com/office/drawing/2014/main" id="{61F98EDB-26AA-430F-B065-27641231C390}"/>
              </a:ext>
            </a:extLst>
          </p:cNvPr>
          <p:cNvSpPr/>
          <p:nvPr/>
        </p:nvSpPr>
        <p:spPr bwMode="auto">
          <a:xfrm>
            <a:off x="143508" y="908720"/>
            <a:ext cx="8856984" cy="5112567"/>
          </a:xfrm>
          <a:prstGeom prst="rect">
            <a:avLst/>
          </a:prstGeom>
          <a:ln>
            <a:solidFill>
              <a:schemeClr val="bg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340906" tIns="78290" rIns="340906" bIns="99568"/>
          <a:lstStyle/>
          <a:p>
            <a:pPr marL="342900" lvl="1" indent="-342900" defTabSz="622300">
              <a:lnSpc>
                <a:spcPct val="150000"/>
              </a:lnSpc>
              <a:buFont typeface="Wingdings" panose="05000000000000000000" pitchFamily="2" charset="2"/>
              <a:buChar char="u"/>
              <a:defRPr/>
            </a:pPr>
            <a:r>
              <a:rPr lang="zh-CN" altLang="zh-CN" sz="2000" dirty="0">
                <a:solidFill>
                  <a:srgbClr val="000000"/>
                </a:solidFill>
                <a:latin typeface="微软雅黑" pitchFamily="34" charset="-122"/>
                <a:ea typeface="微软雅黑" pitchFamily="34" charset="-122"/>
              </a:rPr>
              <a:t>交流故障时电网电压同步锁相</a:t>
            </a:r>
            <a:r>
              <a:rPr lang="zh-CN" altLang="en-US" sz="2000" dirty="0">
                <a:solidFill>
                  <a:srgbClr val="000000"/>
                </a:solidFill>
                <a:latin typeface="微软雅黑" pitchFamily="34" charset="-122"/>
                <a:ea typeface="微软雅黑" pitchFamily="34" charset="-122"/>
              </a:rPr>
              <a:t>及触发技术</a:t>
            </a:r>
            <a:r>
              <a:rPr lang="zh-CN" altLang="zh-CN" sz="2000" dirty="0">
                <a:solidFill>
                  <a:srgbClr val="000000"/>
                </a:solidFill>
                <a:latin typeface="微软雅黑" pitchFamily="34" charset="-122"/>
                <a:ea typeface="微软雅黑" pitchFamily="34" charset="-122"/>
              </a:rPr>
              <a:t>研究</a:t>
            </a:r>
            <a:endParaRPr lang="en-US" altLang="zh-CN" sz="2000" dirty="0">
              <a:solidFill>
                <a:srgbClr val="000000"/>
              </a:solidFill>
              <a:latin typeface="微软雅黑" pitchFamily="34" charset="-122"/>
              <a:ea typeface="微软雅黑" pitchFamily="34" charset="-122"/>
            </a:endParaRPr>
          </a:p>
          <a:p>
            <a:pPr marL="342900" lvl="1" indent="-342900" defTabSz="622300">
              <a:lnSpc>
                <a:spcPct val="150000"/>
              </a:lnSpc>
              <a:buFont typeface="Wingdings" panose="05000000000000000000" pitchFamily="2" charset="2"/>
              <a:buChar char="u"/>
              <a:defRPr/>
            </a:pPr>
            <a:r>
              <a:rPr lang="zh-CN" altLang="zh-CN" sz="2000" dirty="0">
                <a:solidFill>
                  <a:srgbClr val="000000"/>
                </a:solidFill>
                <a:latin typeface="微软雅黑" pitchFamily="34" charset="-122"/>
                <a:ea typeface="微软雅黑" pitchFamily="34" charset="-122"/>
              </a:rPr>
              <a:t>交流故障时高压直流换相失败控制研究</a:t>
            </a:r>
            <a:endParaRPr lang="en-US" altLang="zh-CN" sz="2000" dirty="0">
              <a:solidFill>
                <a:srgbClr val="000000"/>
              </a:solidFill>
              <a:latin typeface="微软雅黑" pitchFamily="34" charset="-122"/>
              <a:ea typeface="微软雅黑" pitchFamily="34" charset="-122"/>
            </a:endParaRPr>
          </a:p>
          <a:p>
            <a:pPr marL="342900" lvl="1" indent="-342900" defTabSz="622300">
              <a:lnSpc>
                <a:spcPct val="150000"/>
              </a:lnSpc>
              <a:buFont typeface="Wingdings" panose="05000000000000000000" pitchFamily="2" charset="2"/>
              <a:buChar char="u"/>
              <a:defRPr/>
            </a:pPr>
            <a:r>
              <a:rPr lang="zh-CN" altLang="zh-CN" sz="2000" dirty="0">
                <a:solidFill>
                  <a:srgbClr val="000000"/>
                </a:solidFill>
                <a:latin typeface="微软雅黑" pitchFamily="34" charset="-122"/>
                <a:ea typeface="微软雅黑" pitchFamily="34" charset="-122"/>
              </a:rPr>
              <a:t>交流故障时交直流侧</a:t>
            </a:r>
            <a:r>
              <a:rPr lang="zh-CN" altLang="en-US" sz="2000" dirty="0">
                <a:solidFill>
                  <a:srgbClr val="000000"/>
                </a:solidFill>
                <a:latin typeface="微软雅黑" pitchFamily="34" charset="-122"/>
                <a:ea typeface="微软雅黑" pitchFamily="34" charset="-122"/>
              </a:rPr>
              <a:t>谐振及</a:t>
            </a:r>
            <a:r>
              <a:rPr lang="zh-CN" altLang="zh-CN" sz="2000" dirty="0">
                <a:solidFill>
                  <a:srgbClr val="000000"/>
                </a:solidFill>
                <a:latin typeface="微软雅黑" pitchFamily="34" charset="-122"/>
                <a:ea typeface="微软雅黑" pitchFamily="34" charset="-122"/>
              </a:rPr>
              <a:t>抑制措施研究</a:t>
            </a:r>
            <a:endParaRPr lang="en-US" altLang="zh-CN" sz="2000" dirty="0">
              <a:solidFill>
                <a:srgbClr val="000000"/>
              </a:solidFill>
              <a:latin typeface="微软雅黑" pitchFamily="34" charset="-122"/>
              <a:ea typeface="微软雅黑" pitchFamily="34" charset="-122"/>
            </a:endParaRPr>
          </a:p>
          <a:p>
            <a:pPr marL="342900" lvl="1" indent="-342900" defTabSz="622300">
              <a:lnSpc>
                <a:spcPct val="150000"/>
              </a:lnSpc>
              <a:buFont typeface="Wingdings" panose="05000000000000000000" pitchFamily="2" charset="2"/>
              <a:buChar char="u"/>
              <a:defRPr/>
            </a:pPr>
            <a:r>
              <a:rPr lang="zh-CN" altLang="zh-CN" sz="2000" dirty="0">
                <a:solidFill>
                  <a:srgbClr val="000000"/>
                </a:solidFill>
                <a:latin typeface="微软雅黑" pitchFamily="34" charset="-122"/>
                <a:ea typeface="微软雅黑" pitchFamily="34" charset="-122"/>
              </a:rPr>
              <a:t>提高交流故障时直流有功输送能力控制策略研究</a:t>
            </a:r>
            <a:endParaRPr lang="en-US" altLang="zh-CN" sz="2000" dirty="0">
              <a:solidFill>
                <a:srgbClr val="000000"/>
              </a:solidFill>
              <a:latin typeface="微软雅黑" pitchFamily="34" charset="-122"/>
              <a:ea typeface="微软雅黑" pitchFamily="34" charset="-122"/>
            </a:endParaRPr>
          </a:p>
          <a:p>
            <a:pPr marL="342900" lvl="1" indent="-342900" defTabSz="622300">
              <a:lnSpc>
                <a:spcPct val="150000"/>
              </a:lnSpc>
              <a:buFont typeface="Wingdings" panose="05000000000000000000" pitchFamily="2" charset="2"/>
              <a:buChar char="u"/>
              <a:defRPr/>
            </a:pPr>
            <a:r>
              <a:rPr lang="zh-CN" altLang="en-US" sz="2000" dirty="0">
                <a:solidFill>
                  <a:srgbClr val="000000"/>
                </a:solidFill>
                <a:latin typeface="微软雅黑" pitchFamily="34" charset="-122"/>
                <a:ea typeface="微软雅黑" pitchFamily="34" charset="-122"/>
              </a:rPr>
              <a:t>高压直流动态无功控制能力研究</a:t>
            </a:r>
            <a:endParaRPr lang="en-US" altLang="zh-CN" sz="2000" dirty="0">
              <a:solidFill>
                <a:srgbClr val="000000"/>
              </a:solidFill>
              <a:latin typeface="微软雅黑" pitchFamily="34" charset="-122"/>
              <a:ea typeface="微软雅黑" pitchFamily="34" charset="-122"/>
            </a:endParaRPr>
          </a:p>
          <a:p>
            <a:pPr marL="342900" lvl="1" indent="-342900" defTabSz="622300">
              <a:lnSpc>
                <a:spcPct val="150000"/>
              </a:lnSpc>
              <a:buFont typeface="Wingdings" panose="05000000000000000000" pitchFamily="2" charset="2"/>
              <a:buChar char="u"/>
              <a:defRPr/>
            </a:pPr>
            <a:r>
              <a:rPr lang="zh-CN" altLang="zh-CN" sz="2000" dirty="0">
                <a:solidFill>
                  <a:srgbClr val="000000"/>
                </a:solidFill>
                <a:latin typeface="微软雅黑" pitchFamily="34" charset="-122"/>
                <a:ea typeface="微软雅黑" pitchFamily="34" charset="-122"/>
              </a:rPr>
              <a:t>高压直流控制参数整定</a:t>
            </a:r>
            <a:r>
              <a:rPr lang="zh-CN" altLang="en-US" sz="2000" dirty="0">
                <a:solidFill>
                  <a:srgbClr val="000000"/>
                </a:solidFill>
                <a:latin typeface="微软雅黑" pitchFamily="34" charset="-122"/>
                <a:ea typeface="微软雅黑" pitchFamily="34" charset="-122"/>
              </a:rPr>
              <a:t>研究</a:t>
            </a:r>
            <a:endParaRPr lang="en-US" altLang="zh-CN" sz="2000" dirty="0">
              <a:solidFill>
                <a:srgbClr val="000000"/>
              </a:solidFill>
              <a:latin typeface="微软雅黑" pitchFamily="34" charset="-122"/>
              <a:ea typeface="微软雅黑" pitchFamily="34" charset="-122"/>
            </a:endParaRPr>
          </a:p>
          <a:p>
            <a:pPr marL="342900" lvl="1" indent="-342900" defTabSz="622300">
              <a:lnSpc>
                <a:spcPct val="150000"/>
              </a:lnSpc>
              <a:buFont typeface="Wingdings" panose="05000000000000000000" pitchFamily="2" charset="2"/>
              <a:buChar char="u"/>
              <a:defRPr/>
            </a:pPr>
            <a:r>
              <a:rPr lang="zh-CN" altLang="zh-CN" sz="2000" dirty="0">
                <a:solidFill>
                  <a:srgbClr val="000000"/>
                </a:solidFill>
                <a:latin typeface="微软雅黑" pitchFamily="34" charset="-122"/>
                <a:ea typeface="微软雅黑" pitchFamily="34" charset="-122"/>
              </a:rPr>
              <a:t>高压直流故障量解析计算方法研究</a:t>
            </a:r>
            <a:endParaRPr lang="en-US" altLang="zh-CN" sz="2000" dirty="0">
              <a:solidFill>
                <a:srgbClr val="000000"/>
              </a:solidFill>
              <a:latin typeface="微软雅黑" pitchFamily="34" charset="-122"/>
              <a:ea typeface="微软雅黑" pitchFamily="34" charset="-122"/>
            </a:endParaRPr>
          </a:p>
          <a:p>
            <a:pPr marL="342900" lvl="1" indent="-342900" defTabSz="622300">
              <a:lnSpc>
                <a:spcPct val="150000"/>
              </a:lnSpc>
              <a:buFont typeface="Wingdings" panose="05000000000000000000" pitchFamily="2" charset="2"/>
              <a:buChar char="u"/>
              <a:defRPr/>
            </a:pPr>
            <a:r>
              <a:rPr lang="zh-CN" altLang="en-US" sz="2000" dirty="0">
                <a:solidFill>
                  <a:srgbClr val="000000"/>
                </a:solidFill>
                <a:latin typeface="微软雅黑" pitchFamily="34" charset="-122"/>
                <a:ea typeface="微软雅黑" pitchFamily="34" charset="-122"/>
              </a:rPr>
              <a:t>柔性直流交流侧谐振特性及抑制技术研究</a:t>
            </a:r>
            <a:endParaRPr lang="en-US" altLang="zh-CN" sz="2000" dirty="0">
              <a:solidFill>
                <a:srgbClr val="000000"/>
              </a:solidFill>
              <a:latin typeface="微软雅黑" pitchFamily="34" charset="-122"/>
              <a:ea typeface="微软雅黑" pitchFamily="34" charset="-122"/>
            </a:endParaRPr>
          </a:p>
          <a:p>
            <a:pPr marL="342900" lvl="1" indent="-342900" defTabSz="622300">
              <a:lnSpc>
                <a:spcPct val="150000"/>
              </a:lnSpc>
              <a:buFont typeface="Wingdings" panose="05000000000000000000" pitchFamily="2" charset="2"/>
              <a:buChar char="u"/>
              <a:defRPr/>
            </a:pPr>
            <a:r>
              <a:rPr lang="zh-CN" altLang="en-US" sz="2000" dirty="0">
                <a:solidFill>
                  <a:srgbClr val="000000"/>
                </a:solidFill>
                <a:latin typeface="微软雅黑" pitchFamily="34" charset="-122"/>
                <a:ea typeface="微软雅黑" pitchFamily="34" charset="-122"/>
              </a:rPr>
              <a:t>柔性直流直流侧谐振及抑制技术研究</a:t>
            </a:r>
            <a:endParaRPr lang="en-US" altLang="zh-CN" sz="2000" dirty="0">
              <a:solidFill>
                <a:srgbClr val="000000"/>
              </a:solidFill>
              <a:latin typeface="微软雅黑" pitchFamily="34" charset="-122"/>
              <a:ea typeface="微软雅黑" pitchFamily="34" charset="-122"/>
            </a:endParaRPr>
          </a:p>
          <a:p>
            <a:pPr marL="342900" lvl="1" indent="-342900" defTabSz="622300">
              <a:lnSpc>
                <a:spcPct val="150000"/>
              </a:lnSpc>
              <a:buFont typeface="Wingdings" panose="05000000000000000000" pitchFamily="2" charset="2"/>
              <a:buChar char="u"/>
              <a:defRPr/>
            </a:pPr>
            <a:r>
              <a:rPr lang="zh-CN" altLang="en-US" sz="2000" dirty="0">
                <a:solidFill>
                  <a:srgbClr val="000000"/>
                </a:solidFill>
                <a:latin typeface="微软雅黑" pitchFamily="34" charset="-122"/>
                <a:ea typeface="微软雅黑" pitchFamily="34" charset="-122"/>
              </a:rPr>
              <a:t>混合直流输电技术研究</a:t>
            </a:r>
            <a:endParaRPr lang="en-US" altLang="zh-CN" sz="2000" dirty="0">
              <a:solidFill>
                <a:srgbClr val="000000"/>
              </a:solidFill>
              <a:latin typeface="微软雅黑" pitchFamily="34" charset="-122"/>
              <a:ea typeface="微软雅黑" pitchFamily="34" charset="-122"/>
            </a:endParaRPr>
          </a:p>
          <a:p>
            <a:pPr marL="342900" lvl="1" indent="-342900" defTabSz="622300">
              <a:lnSpc>
                <a:spcPct val="150000"/>
              </a:lnSpc>
              <a:buFont typeface="Wingdings" panose="05000000000000000000" pitchFamily="2" charset="2"/>
              <a:buChar char="u"/>
              <a:defRPr/>
            </a:pPr>
            <a:r>
              <a:rPr lang="zh-CN" altLang="en-US" sz="2000" dirty="0">
                <a:solidFill>
                  <a:srgbClr val="000000"/>
                </a:solidFill>
                <a:latin typeface="微软雅黑" pitchFamily="34" charset="-122"/>
                <a:ea typeface="微软雅黑" pitchFamily="34" charset="-122"/>
              </a:rPr>
              <a:t>海上风电直流输出技术研究</a:t>
            </a:r>
            <a:endParaRPr lang="en-US" altLang="zh-CN" sz="2000" dirty="0">
              <a:solidFill>
                <a:srgbClr val="000000"/>
              </a:solidFill>
              <a:latin typeface="微软雅黑" pitchFamily="34" charset="-122"/>
              <a:ea typeface="微软雅黑" pitchFamily="34" charset="-122"/>
            </a:endParaRPr>
          </a:p>
          <a:p>
            <a:pPr marL="0" lvl="1" defTabSz="622300">
              <a:lnSpc>
                <a:spcPct val="150000"/>
              </a:lnSpc>
              <a:defRPr/>
            </a:pPr>
            <a:endParaRPr lang="en-US" altLang="zh-CN" sz="2000" dirty="0">
              <a:solidFill>
                <a:srgbClr val="000000"/>
              </a:solidFill>
              <a:latin typeface="微软雅黑" pitchFamily="34" charset="-122"/>
              <a:ea typeface="微软雅黑" pitchFamily="34" charset="-122"/>
            </a:endParaRPr>
          </a:p>
        </p:txBody>
      </p:sp>
    </p:spTree>
    <p:extLst>
      <p:ext uri="{BB962C8B-B14F-4D97-AF65-F5344CB8AC3E}">
        <p14:creationId xmlns:p14="http://schemas.microsoft.com/office/powerpoint/2010/main" val="4195082207"/>
      </p:ext>
    </p:extLst>
  </p:cSld>
  <p:clrMapOvr>
    <a:masterClrMapping/>
  </p:clrMapOvr>
  <p:transition advTm="20409"/>
</p:sld>
</file>

<file path=ppt/tags/tag1.xml><?xml version="1.0" encoding="utf-8"?>
<p:tagLst xmlns:a="http://schemas.openxmlformats.org/drawingml/2006/main" xmlns:r="http://schemas.openxmlformats.org/officeDocument/2006/relationships" xmlns:p="http://schemas.openxmlformats.org/presentationml/2006/main">
  <p:tag name="KSO_WM_DOC_GUID" val="{addf0fbd-5b7d-436f-bb12-f3364df800a9}"/>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流畅">
  <a:themeElements>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流畅">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畅">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solidFill>
          <a:srgbClr val="FFCCFF"/>
        </a:solidFill>
        <a:ln w="28575">
          <a:solidFill>
            <a:schemeClr val="accent2"/>
          </a:solidFill>
          <a:miter lim="800000"/>
        </a:ln>
      </a:spPr>
      <a:bodyPr wrap="square">
        <a:spAutoFit/>
      </a:bodyPr>
      <a:lstStyle>
        <a:defPPr algn="l">
          <a:lnSpc>
            <a:spcPct val="120000"/>
          </a:lnSpc>
          <a:buClrTx/>
          <a:buSzTx/>
          <a:buFontTx/>
          <a:defRPr lang="zh-CN" altLang="en-US" sz="2500" b="1" dirty="0">
            <a:solidFill>
              <a:schemeClr val="tx1"/>
            </a:solidFill>
            <a:sym typeface="+mn-ea"/>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流畅">
  <a:themeElements>
    <a:clrScheme name="2_流畅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fontScheme name="2_流畅">
      <a:majorFont>
        <a:latin typeface="Calibri"/>
        <a:ea typeface="宋体"/>
        <a:cs typeface=""/>
      </a:majorFont>
      <a:minorFont>
        <a:latin typeface="Constanti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流畅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596</TotalTime>
  <Words>1595</Words>
  <Application>Microsoft Office PowerPoint</Application>
  <PresentationFormat>全屏显示(4:3)</PresentationFormat>
  <Paragraphs>181</Paragraphs>
  <Slides>19</Slides>
  <Notes>17</Notes>
  <HiddenSlides>0</HiddenSlides>
  <MMClips>0</MMClips>
  <ScaleCrop>false</ScaleCrop>
  <HeadingPairs>
    <vt:vector size="8" baseType="variant">
      <vt:variant>
        <vt:lpstr>已用的字体</vt:lpstr>
      </vt:variant>
      <vt:variant>
        <vt:i4>13</vt:i4>
      </vt:variant>
      <vt:variant>
        <vt:lpstr>主题</vt:lpstr>
      </vt:variant>
      <vt:variant>
        <vt:i4>2</vt:i4>
      </vt:variant>
      <vt:variant>
        <vt:lpstr>嵌入 OLE 服务器</vt:lpstr>
      </vt:variant>
      <vt:variant>
        <vt:i4>2</vt:i4>
      </vt:variant>
      <vt:variant>
        <vt:lpstr>幻灯片标题</vt:lpstr>
      </vt:variant>
      <vt:variant>
        <vt:i4>19</vt:i4>
      </vt:variant>
    </vt:vector>
  </HeadingPairs>
  <TitlesOfParts>
    <vt:vector size="36" baseType="lpstr">
      <vt:lpstr>方正书宋_GBK</vt:lpstr>
      <vt:lpstr>黑体</vt:lpstr>
      <vt:lpstr>华文楷体</vt:lpstr>
      <vt:lpstr>华文中宋</vt:lpstr>
      <vt:lpstr>隶书</vt:lpstr>
      <vt:lpstr>宋体</vt:lpstr>
      <vt:lpstr>微软雅黑</vt:lpstr>
      <vt:lpstr>Arial</vt:lpstr>
      <vt:lpstr>Calibri</vt:lpstr>
      <vt:lpstr>Constantia</vt:lpstr>
      <vt:lpstr>Times New Roman</vt:lpstr>
      <vt:lpstr>Wingdings</vt:lpstr>
      <vt:lpstr>Wingdings 2</vt:lpstr>
      <vt:lpstr>流畅</vt:lpstr>
      <vt:lpstr>2_流畅</vt:lpstr>
      <vt:lpstr>Microsoft Visio 绘图</vt:lpstr>
      <vt:lpstr>Visio</vt:lpstr>
      <vt:lpstr>PowerPoint 演示文稿</vt:lpstr>
      <vt:lpstr>PowerPoint 演示文稿</vt:lpstr>
      <vt:lpstr>一、团队成员</vt:lpstr>
      <vt:lpstr>汪娟娟教授   团队负责人  </vt:lpstr>
      <vt:lpstr>王学梅教授     </vt:lpstr>
      <vt:lpstr>邓红雷副教授     </vt:lpstr>
      <vt:lpstr>张仙玲讲师</vt:lpstr>
      <vt:lpstr>PowerPoint 演示文稿</vt:lpstr>
      <vt:lpstr>研究方向</vt:lpstr>
      <vt:lpstr>研究方向（一）</vt:lpstr>
      <vt:lpstr>研究方向（二）</vt:lpstr>
      <vt:lpstr>研究方向（三）</vt:lpstr>
      <vt:lpstr>研究方向（四）</vt:lpstr>
      <vt:lpstr>PowerPoint 演示文稿</vt:lpstr>
      <vt:lpstr>三、代表成果</vt:lpstr>
      <vt:lpstr>三、代表成果</vt:lpstr>
      <vt:lpstr>PowerPoint 演示文稿</vt:lpstr>
      <vt:lpstr>四、团队风采</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Liu Mingbo</dc:creator>
  <cp:lastModifiedBy>WANG</cp:lastModifiedBy>
  <cp:revision>1072</cp:revision>
  <cp:lastPrinted>2018-01-11T00:26:00Z</cp:lastPrinted>
  <dcterms:created xsi:type="dcterms:W3CDTF">2019-04-08T02:10:00Z</dcterms:created>
  <dcterms:modified xsi:type="dcterms:W3CDTF">2023-04-12T08:36:18Z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2052-11.1.0.9999</vt:lpwstr>
  </property>
</Properties>
</file>