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315" r:id="rId4"/>
    <p:sldId id="322" r:id="rId5"/>
    <p:sldId id="311" r:id="rId6"/>
    <p:sldId id="304" r:id="rId7"/>
    <p:sldId id="338" r:id="rId8"/>
    <p:sldId id="321" r:id="rId9"/>
    <p:sldId id="305" r:id="rId10"/>
    <p:sldId id="306" r:id="rId11"/>
    <p:sldId id="309" r:id="rId12"/>
    <p:sldId id="307" r:id="rId13"/>
    <p:sldId id="313" r:id="rId14"/>
    <p:sldId id="317" r:id="rId15"/>
    <p:sldId id="318" r:id="rId16"/>
    <p:sldId id="319" r:id="rId17"/>
    <p:sldId id="320" r:id="rId18"/>
    <p:sldId id="314" r:id="rId19"/>
    <p:sldId id="310" r:id="rId20"/>
    <p:sldId id="30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3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43B8-6D2F-4C6B-AB87-66205ABFAD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E3867-30D4-43B5-A158-ADCA12D008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sites.scut.edu.cn/cf/main.ps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2.scut.edu.cn/cf/wjxz/lis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0" y="2210173"/>
            <a:ext cx="12192000" cy="1988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7" name="TextBox 57"/>
          <p:cNvSpPr txBox="1"/>
          <p:nvPr/>
        </p:nvSpPr>
        <p:spPr>
          <a:xfrm>
            <a:off x="1" y="2604085"/>
            <a:ext cx="1214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公共实验中心使用须知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94" y="1185689"/>
            <a:ext cx="12191206" cy="836613"/>
          </a:xfrm>
          <a:prstGeom prst="rect">
            <a:avLst/>
          </a:prstGeom>
          <a:noFill/>
          <a:ln>
            <a:noFill/>
          </a:ln>
          <a:effectLst/>
        </p:spPr>
        <p:txBody>
          <a:bodyPr lIns="91415" tIns="45708" rIns="91415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华南理工大学生命科学研究院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、注册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6"/>
          <a:stretch>
            <a:fillRect/>
          </a:stretch>
        </p:blipFill>
        <p:spPr bwMode="auto">
          <a:xfrm>
            <a:off x="8835388" y="2995929"/>
            <a:ext cx="2528572" cy="202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24" y="2939244"/>
            <a:ext cx="4231005" cy="3649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r="48332"/>
          <a:stretch>
            <a:fillRect/>
          </a:stretch>
        </p:blipFill>
        <p:spPr>
          <a:xfrm>
            <a:off x="5806439" y="2957659"/>
            <a:ext cx="2223135" cy="3612515"/>
          </a:xfrm>
          <a:prstGeom prst="rect">
            <a:avLst/>
          </a:prstGeom>
        </p:spPr>
      </p:pic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169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学生及导师关注微信公众号：华南理工大学设备共享平台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进入公众号，根据实际情况注册账号，选择导师。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注：导师也需注册，并需开卡充值，学生才能进行仪器预约。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、开通独立操作资格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480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未授权用户：</a:t>
            </a:r>
            <a:r>
              <a:rPr lang="zh-CN" altLang="en-US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未参加过培训的人员。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预约后需要管理员审核通过，并且由管理员代理操作仪器（提前预约管理员）。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普通用户：</a:t>
            </a:r>
            <a:r>
              <a:rPr lang="zh-CN" altLang="en-US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经过培训并考核（理论</a:t>
            </a:r>
            <a:r>
              <a:rPr lang="en-US" altLang="zh-CN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上机）合格；或以前使用过该设备，自行学习理论知识，考核（理论</a:t>
            </a:r>
            <a:r>
              <a:rPr lang="en-US" altLang="zh-CN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上机）合格。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只能预约上班时间且需审核，下班时间无法预约。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资深资格：</a:t>
            </a:r>
            <a:r>
              <a:rPr lang="zh-CN" altLang="en-US" sz="2800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独立使用仪器指定次数后，联系管理员升为资深用户。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h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随时预约，且预约后无需仪器管理员审核即可获得上机码。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、送样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32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未授权用户可采取送样方式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提前联系管理员（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群，古美美、张金聚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），预约送样时间。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收费：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校内用户：按校内价格每小时加收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元服务费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校外用户：所有仪器仅适用于送样，按校外价格收费。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、预约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18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进入微信平台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选择仪器与时间后，点击预约后确认，等待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注：导师没有建卡或欠费，则无法预约，并且导师可以设置免审批。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内容占位符 8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8762" y="3120561"/>
            <a:ext cx="9134475" cy="34150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75777" y="6235236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282" y="3115481"/>
            <a:ext cx="2277110" cy="3472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67" y="3120561"/>
            <a:ext cx="2418715" cy="350837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13187" y="3710476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23647" y="4866176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706042" y="5075726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231312" y="5363381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、上机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18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仪器预约通过审批后，收到上机码微信，在微信平台进入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界面，点击已预约仪器的上机按键，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输入上机码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，确认，才能使用仪器。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注：仅能在预约时间段上机，提前或错过预约时间段不能上机。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100580" y="3146391"/>
            <a:ext cx="8229600" cy="2999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、下机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16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实验完成后，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请务必按照流程清洗仪器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下机前请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先关闭仪器电源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，在微信平台中进入上机界面，点击下机按键，确认后，才能完成下机。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6367780" y="2341948"/>
            <a:ext cx="5238750" cy="3914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80" y="2354013"/>
            <a:ext cx="2640330" cy="389001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813300" y="5903663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0415" y="4630488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44380" y="4855913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3562350"/>
            <a:ext cx="291338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如果到时间了，可以不下机继续实验，但若占用了后面学生的时间，需要与该同学协商！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、申诉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146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仪器使用后如出现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扣费异常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情况，在微信平台中进入主页界面，选择交易明细，在异常扣费的仪器前点击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申诉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按键，根据实际情况选择申诉类型，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填写原因、实际使用时间和电话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，点击确认提交，管理员核实情况属实后给予退费。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453037219388196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0" y="2546521"/>
            <a:ext cx="2197100" cy="4083050"/>
          </a:xfrm>
          <a:prstGeom prst="rect">
            <a:avLst/>
          </a:prstGeom>
        </p:spPr>
      </p:pic>
      <p:pic>
        <p:nvPicPr>
          <p:cNvPr id="8" name="图片 7" descr="612815848234376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25" y="2546521"/>
            <a:ext cx="2259965" cy="4082415"/>
          </a:xfrm>
          <a:prstGeom prst="rect">
            <a:avLst/>
          </a:prstGeom>
        </p:spPr>
      </p:pic>
      <p:pic>
        <p:nvPicPr>
          <p:cNvPr id="9" name="图片 8" descr="7011700518049746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5" y="2546521"/>
            <a:ext cx="2253615" cy="4083050"/>
          </a:xfrm>
          <a:prstGeom prst="rect">
            <a:avLst/>
          </a:prstGeom>
        </p:spPr>
      </p:pic>
      <p:pic>
        <p:nvPicPr>
          <p:cNvPr id="10" name="图片 9" descr="3095577561256436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385" y="2546521"/>
            <a:ext cx="2240915" cy="408241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667125" y="5980601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517390" y="5096046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02400" y="4587411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73515" y="4654086"/>
            <a:ext cx="14274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190355" y="5221141"/>
            <a:ext cx="576580" cy="353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40" y="25330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严禁拔控制器！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7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l="645" t="1210" r="1914" b="32580"/>
          <a:stretch>
            <a:fillRect/>
          </a:stretch>
        </p:blipFill>
        <p:spPr>
          <a:xfrm>
            <a:off x="828040" y="1974850"/>
            <a:ext cx="3371215" cy="42608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77889" y="14122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803044" y="1910548"/>
            <a:ext cx="6886036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、任何时候，都必须按照流程上下机，如上下机出现问题，请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联系管理员解决。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、任何情况均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严禁强行拆开控制器，插拔电源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、如果发现控制器没有控制仪器，请联系管理员，不允许不上机使用。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46823" y="234036"/>
            <a:ext cx="4298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三、导师建卡缴费流程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814550" y="921748"/>
            <a:ext cx="11117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建卡、缴费、及仪器预约使用等详细流程可参考</a:t>
            </a:r>
            <a:r>
              <a:rPr lang="en-US" altLang="zh-CN" sz="3200" b="1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3200" b="1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群文件。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1970" y="1506220"/>
            <a:ext cx="4859655" cy="50247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90" y="1453515"/>
            <a:ext cx="4450080" cy="5077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0080" y="688449"/>
            <a:ext cx="609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400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附件一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信息表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__________________(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回单上付款方户名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汇款，</a:t>
            </a: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开票信息如下：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开票类型：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增值税专用发票</a:t>
            </a:r>
            <a:r>
              <a:rPr lang="en-US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/___</a:t>
            </a:r>
            <a:r>
              <a:rPr lang="zh-CN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增值税普通发票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单位名称：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_______________________________________________    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纳税人识别号：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__________________________________________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地址、电话：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____________________________________________________          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开户行及账号：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_____________________________________________   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汇款信息如下：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汇款时间：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日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汇款金额：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汇款银行：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   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附言（回单上注明的）：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充值信息如下：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账户类型：</a:t>
            </a:r>
            <a:r>
              <a:rPr lang="en-US" altLang="zh-CN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需新开立账户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平台已有账户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充值账户名：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____________________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充值用户联系电话：</a:t>
            </a:r>
            <a:r>
              <a:rPr lang="zh-CN" altLang="zh-CN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u="sng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1400" y="1838236"/>
            <a:ext cx="4465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2000" algn="just">
              <a:spcAft>
                <a:spcPts val="0"/>
              </a:spcAft>
            </a:pPr>
            <a:r>
              <a:rPr lang="zh-CN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汇款回单截图，截图黏贴在此页。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注意：</a:t>
            </a:r>
            <a:r>
              <a:rPr lang="zh-CN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不要附“医院借款申请单”</a:t>
            </a: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，因为医院的借款单并不能证明是否实际汇款，以及汇款时间和汇款明细都与实际汇款时间等内容不符，造成无法准确查询来款。</a:t>
            </a:r>
            <a:endParaRPr lang="zh-CN" altLang="zh-CN" sz="1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0400" y="688449"/>
            <a:ext cx="4983480" cy="562091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362199" y="2340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中心仪器维修统计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4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经统计，中心仪器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年度共计维修 </a:t>
            </a:r>
            <a:r>
              <a:rPr lang="en-US" altLang="zh-CN" sz="28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年上半年度共计维修</a:t>
            </a:r>
            <a:r>
              <a:rPr lang="zh-CN" altLang="en-US" sz="28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流式细胞仪堵塞！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流式细胞仪使用后不关闭激光器！不做收尾清洗！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液相使用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C18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的柱子，竟然用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PBS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作为流动相！导致柱压极高！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病理设备提前下机，导致仪器自动断电，石蜡在整个仪器内凝固，仪器受损！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其他原因，例如湿度太高。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362199" y="2340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中心仪器维修统计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53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月因使用中未安放碳纤维吊桶，直接把离心瓶放入转头体离心，导致离心机马达、识别转头的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Hall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元件、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JLA8.1000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转头体、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离心瓶损坏，维修费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85000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，维修耗时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个多月。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月因样品装量超载或瓶盖拧的不到位，导致仪器马达、转头识别部件、减震系统、转头、转头盖子及一个离心瓶损坏，总维修费用达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140878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，公司承担离心机维修费用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91278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元，我们仍需承担转头维修费用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49600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元，维修耗时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个多月。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超高分辨液质联用仪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年至今共计维修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次，维修费用达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45.4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，三重四级杆质谱仪维修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，幸好这些设备均在质保期内，费用由公司承担。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现在微量紫外分光光度计损坏正在维修，预估费用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82932" y="23403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中心简介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33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联系电话：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020-39380965 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古美美  张金聚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corefacilities@scut.edu.cn 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http://sites.scut.edu.cn/cf/main.psp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微信公众号：华南理工大学设备共享平台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交流群：  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308843681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地址：广州市番禺区外环东路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382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号华工大学城校区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栋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362194" y="234036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一、中心基本规则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828038" y="819382"/>
            <a:ext cx="10922001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所有人员必须经过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门禁资格培训并考试合格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有仪器使用资格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后方能申请中心门禁。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门禁卡（或指纹）请单卡单用，不允许借给其他人 ，否则取消门禁资格。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所有仪器均需在预约系统上机使用，未上机使用仪器，将收取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倍测试费，取消该仪器使用资格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一个月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，若实验室累积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次违规使用仪器，取消该实验室所有同学仪器使用资格一个月（期间可以送样测试），需缴纳培训费重新进行培训后方可使用。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进入中心请穿鞋套，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离开时请将脏的鞋套放入垃圾袋中，并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清理实验台面，带走所有实验垃圾。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请勿穿鞋套在实验室内及外走廊来回走动，一经发现，罚鞋套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箱。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请勿打开窗户，出入请关门，以防室内温湿度改变，抽湿机满了请帮忙倒水，保持干燥。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spcBef>
                <a:spcPct val="0"/>
              </a:spcBef>
              <a:buFont typeface="+mj-lt"/>
              <a:buAutoNum type="arabicPeriod"/>
            </a:pP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+mj-lt"/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不允许在中心任何位置长期储存物品。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+mj-lt"/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不允许任何形式的嬉戏打闹。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+mj-lt"/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不允许在中心进食和饮水，绝对禁止在实验室吸烟。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+mj-lt"/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保持实验区域干净整洁，规范使用水、电、气、火等。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362194" y="234036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一、中心基本规则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请严格按照预约使用流程进行测试，任何情况，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严禁擅自使用仪器！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仪器出现异常时，请用手机拍照或视频保存所发生的错误，并立即联系管理员，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严禁私自拆开仪器或者拔插控制器电源</a:t>
            </a: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不允许实验室同学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代约</a:t>
            </a: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仪器后交给其他人使用。</a:t>
            </a:r>
            <a:endParaRPr lang="zh-CN" altLang="en-US" sz="2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实验完成后，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请务必按照流程清洗仪器！切勿因小失大，造成仪器损伤！</a:t>
            </a:r>
            <a:endParaRPr lang="zh-CN" altLang="en-US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先关闭仪器再点下机</a:t>
            </a: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，否则下机后自动断电容易造成仪器损伤。</a:t>
            </a:r>
            <a:endParaRPr lang="zh-CN" altLang="en-US" sz="2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注：上述规则请严格执行，如有违规，将收取</a:t>
            </a:r>
            <a:r>
              <a:rPr lang="en-US" altLang="zh-CN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倍违规产生的测试费用，并以实验室为单位取消所在实验室所有人使用该仪器的资格</a:t>
            </a:r>
            <a:r>
              <a:rPr lang="en-US" altLang="zh-CN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个月（期间仅可送样），通告批评，所产生的仪器损坏等损失由所在实验室承担。</a:t>
            </a:r>
            <a:endParaRPr lang="zh-CN" altLang="en-US" sz="2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62193" y="23403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预约使用注意事项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五角星 1"/>
          <p:cNvSpPr/>
          <p:nvPr/>
        </p:nvSpPr>
        <p:spPr>
          <a:xfrm>
            <a:off x="288039" y="4620002"/>
            <a:ext cx="540000" cy="5400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50221" y="229064"/>
            <a:ext cx="4291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二、仪器预约使用流程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18"/>
          <p:cNvSpPr/>
          <p:nvPr/>
        </p:nvSpPr>
        <p:spPr>
          <a:xfrm>
            <a:off x="2986405" y="1171575"/>
            <a:ext cx="2782570" cy="748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2760" y="1232535"/>
            <a:ext cx="2735580" cy="58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学生及导师关注微信公众号：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华南理工大学设备共享平台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圆角矩形 20"/>
          <p:cNvSpPr/>
          <p:nvPr/>
        </p:nvSpPr>
        <p:spPr>
          <a:xfrm>
            <a:off x="1929130" y="2096770"/>
            <a:ext cx="2245360" cy="748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41195" y="2096770"/>
            <a:ext cx="2233295" cy="831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开通独立操作资格：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接受管理员培训并合格，开通门禁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圆角矩形 39"/>
          <p:cNvSpPr/>
          <p:nvPr/>
        </p:nvSpPr>
        <p:spPr>
          <a:xfrm>
            <a:off x="4645660" y="2097405"/>
            <a:ext cx="2245360" cy="7480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44695" y="2051050"/>
            <a:ext cx="2245995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送样检测：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电话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邮件联系管理员协商测试时间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 46"/>
          <p:cNvSpPr/>
          <p:nvPr/>
        </p:nvSpPr>
        <p:spPr>
          <a:xfrm>
            <a:off x="2701290" y="2997835"/>
            <a:ext cx="3562985" cy="4432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4495" y="3022600"/>
            <a:ext cx="2998470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在共享平台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提前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1-2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天预约仪器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下箭头 56"/>
          <p:cNvSpPr/>
          <p:nvPr/>
        </p:nvSpPr>
        <p:spPr>
          <a:xfrm>
            <a:off x="3032760" y="1985645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下箭头 58"/>
          <p:cNvSpPr/>
          <p:nvPr/>
        </p:nvSpPr>
        <p:spPr>
          <a:xfrm>
            <a:off x="5350510" y="1985645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下箭头 59"/>
          <p:cNvSpPr/>
          <p:nvPr/>
        </p:nvSpPr>
        <p:spPr>
          <a:xfrm>
            <a:off x="3032760" y="2886710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下箭头 60"/>
          <p:cNvSpPr/>
          <p:nvPr/>
        </p:nvSpPr>
        <p:spPr>
          <a:xfrm>
            <a:off x="5426075" y="2886710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下箭头 61"/>
          <p:cNvSpPr/>
          <p:nvPr/>
        </p:nvSpPr>
        <p:spPr>
          <a:xfrm>
            <a:off x="4256405" y="4003675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圆角矩形 62"/>
          <p:cNvSpPr/>
          <p:nvPr/>
        </p:nvSpPr>
        <p:spPr>
          <a:xfrm>
            <a:off x="2702560" y="4149725"/>
            <a:ext cx="3562350" cy="4089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44495" y="4190365"/>
            <a:ext cx="2998470" cy="33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仪器管理员审批，获得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上机码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下箭头 64"/>
          <p:cNvSpPr/>
          <p:nvPr/>
        </p:nvSpPr>
        <p:spPr>
          <a:xfrm>
            <a:off x="4256405" y="4622165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圆角矩形 65"/>
          <p:cNvSpPr/>
          <p:nvPr/>
        </p:nvSpPr>
        <p:spPr>
          <a:xfrm>
            <a:off x="2702560" y="4824095"/>
            <a:ext cx="3562985" cy="6362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01925" y="4904740"/>
            <a:ext cx="3724910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在微信平台进入上机界面，点击上机，输入上机码，并确认，方可使用仪器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下箭头 67"/>
          <p:cNvSpPr/>
          <p:nvPr/>
        </p:nvSpPr>
        <p:spPr>
          <a:xfrm>
            <a:off x="4243070" y="5527040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圆角矩形 68"/>
          <p:cNvSpPr/>
          <p:nvPr/>
        </p:nvSpPr>
        <p:spPr>
          <a:xfrm>
            <a:off x="2701925" y="5704205"/>
            <a:ext cx="3564255" cy="6254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90825" y="5744845"/>
            <a:ext cx="3383280" cy="59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使用结束，关闭仪器电源，下机，评价清理台面，带走垃圾！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圆角矩形 1"/>
          <p:cNvSpPr/>
          <p:nvPr/>
        </p:nvSpPr>
        <p:spPr>
          <a:xfrm>
            <a:off x="2719070" y="3655060"/>
            <a:ext cx="3545840" cy="3486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90825" y="3618865"/>
            <a:ext cx="3383915" cy="384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导师审批（校外用户自己审批）</a:t>
            </a:r>
            <a:endParaRPr lang="zh-CN" altLang="en-US" dirty="0"/>
          </a:p>
        </p:txBody>
      </p:sp>
      <p:sp>
        <p:nvSpPr>
          <p:cNvPr id="31" name="下箭头 5"/>
          <p:cNvSpPr/>
          <p:nvPr/>
        </p:nvSpPr>
        <p:spPr>
          <a:xfrm>
            <a:off x="4256405" y="3507740"/>
            <a:ext cx="288290" cy="11112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6"/>
          <a:stretch>
            <a:fillRect/>
          </a:stretch>
        </p:blipFill>
        <p:spPr bwMode="auto">
          <a:xfrm>
            <a:off x="8142605" y="1232535"/>
            <a:ext cx="2245360" cy="179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828040" y="934720"/>
            <a:ext cx="105359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8039" y="229064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、开通门禁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828039" y="1055602"/>
            <a:ext cx="10535920" cy="286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参加中心规则培训或在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中心网站：</a:t>
            </a:r>
            <a:r>
              <a:rPr lang="en-US" altLang="zh-CN" sz="2800" dirty="0">
                <a:hlinkClick r:id="rId1"/>
              </a:rPr>
              <a:t>http://www2.scut.edu.cn/cf/wjxz/list.htm</a:t>
            </a:r>
            <a:r>
              <a:rPr lang="en-US" altLang="zh-CN" sz="2800" dirty="0"/>
              <a:t> 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自行下载并查阅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中心规则培训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PPT》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，于每周一上午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00-12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参加中心规则考试，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考试成绩满分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视为合格。在中心网站下载门禁申请表，填写后导师签字，到</a:t>
            </a: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B2-203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开通门禁指纹。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2345,&quot;width&quot;:119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3134</Words>
  <Application>WPS 演示</Application>
  <PresentationFormat>自定义</PresentationFormat>
  <Paragraphs>156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Times New Roman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DXJ</dc:creator>
  <cp:lastModifiedBy>137754898qqcom</cp:lastModifiedBy>
  <cp:revision>25</cp:revision>
  <dcterms:created xsi:type="dcterms:W3CDTF">2020-07-29T08:09:00Z</dcterms:created>
  <dcterms:modified xsi:type="dcterms:W3CDTF">2021-04-27T02:47:42Z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811E6072CB02482EA817E8A4C71162EB</vt:lpwstr>
  </property>
</Properties>
</file>