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2" r:id="rId6"/>
    <p:sldId id="261" r:id="rId7"/>
    <p:sldId id="262" r:id="rId8"/>
    <p:sldId id="263" r:id="rId9"/>
    <p:sldId id="264" r:id="rId10"/>
    <p:sldId id="286" r:id="rId11"/>
    <p:sldId id="266" r:id="rId12"/>
    <p:sldId id="283" r:id="rId13"/>
    <p:sldId id="268" r:id="rId14"/>
    <p:sldId id="269" r:id="rId15"/>
    <p:sldId id="289" r:id="rId16"/>
    <p:sldId id="271" r:id="rId17"/>
    <p:sldId id="272" r:id="rId18"/>
    <p:sldId id="285" r:id="rId19"/>
    <p:sldId id="277" r:id="rId20"/>
    <p:sldId id="274" r:id="rId21"/>
    <p:sldId id="287" r:id="rId22"/>
    <p:sldId id="276" r:id="rId23"/>
    <p:sldId id="288" r:id="rId24"/>
    <p:sldId id="281" r:id="rId25"/>
    <p:sldId id="27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12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D12E-7D6A-47E1-8159-EFAB26A25E2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2646-74D4-40B2-B460-065611D2B3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72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42646-74D4-40B2-B460-065611D2B3D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64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22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3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93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76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3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9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6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59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fld id="{1F0B4B24-C39F-4E69-B640-F93BE26C48A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268D699E-294A-4604-A724-4A1B6AAB0B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7309" y="1679863"/>
            <a:ext cx="7869382" cy="1752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校园地国家助学贷款</a:t>
            </a:r>
            <a:b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还款系统讲解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8280" y="4655127"/>
            <a:ext cx="1567441" cy="374073"/>
          </a:xfrm>
        </p:spPr>
        <p:txBody>
          <a:bodyPr/>
          <a:lstStyle/>
          <a:p>
            <a:pPr algn="ctr"/>
            <a:r>
              <a:rPr lang="en-US" altLang="zh-CN" sz="2000" b="1" dirty="0">
                <a:solidFill>
                  <a:schemeClr val="tx2"/>
                </a:solidFill>
                <a:ea typeface="微软雅黑" panose="020B0503020204020204" pitchFamily="34" charset="-122"/>
              </a:rPr>
              <a:t>2019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  <a:p>
            <a:pPr algn="dist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75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5DD5254-606B-4712-9BBF-33ECF619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21" y="777857"/>
            <a:ext cx="5378358" cy="530228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479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变更还款计划申请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，点击“保存”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178319E-D5E2-45A2-A36B-745E44E33EB7}"/>
              </a:ext>
            </a:extLst>
          </p:cNvPr>
          <p:cNvSpPr/>
          <p:nvPr/>
        </p:nvSpPr>
        <p:spPr>
          <a:xfrm>
            <a:off x="4901609" y="5635256"/>
            <a:ext cx="701748" cy="3455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5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427" y="298851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选择“打印”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4924" b="10"/>
          <a:stretch/>
        </p:blipFill>
        <p:spPr>
          <a:xfrm>
            <a:off x="436249" y="4588815"/>
            <a:ext cx="8150855" cy="907247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1093" b="33862"/>
          <a:stretch/>
        </p:blipFill>
        <p:spPr>
          <a:xfrm>
            <a:off x="436249" y="1077753"/>
            <a:ext cx="8117035" cy="298804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椭圆 9"/>
          <p:cNvSpPr/>
          <p:nvPr/>
        </p:nvSpPr>
        <p:spPr>
          <a:xfrm>
            <a:off x="7768514" y="1887815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209643" y="4729660"/>
            <a:ext cx="803698" cy="6255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D01149-A051-4272-8988-57778A7055DC}"/>
              </a:ext>
            </a:extLst>
          </p:cNvPr>
          <p:cNvSpPr txBox="1"/>
          <p:nvPr/>
        </p:nvSpPr>
        <p:spPr>
          <a:xfrm>
            <a:off x="1929951" y="29885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kern="0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可打印“申请书”和“确认书”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308D8BB-4B10-4603-BC3F-F011B4E3E8B7}"/>
              </a:ext>
            </a:extLst>
          </p:cNvPr>
          <p:cNvCxnSpPr>
            <a:cxnSpLocks/>
          </p:cNvCxnSpPr>
          <p:nvPr/>
        </p:nvCxnSpPr>
        <p:spPr>
          <a:xfrm>
            <a:off x="5350431" y="455758"/>
            <a:ext cx="2786166" cy="1432057"/>
          </a:xfrm>
          <a:prstGeom prst="straightConnector1">
            <a:avLst/>
          </a:prstGeom>
          <a:ln w="38100">
            <a:solidFill>
              <a:srgbClr val="0066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1776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检查相关信息，至此，完成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变更（提前）还款申请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93CDEA-9E30-4DFF-990D-A134B3C6436E}"/>
              </a:ext>
            </a:extLst>
          </p:cNvPr>
          <p:cNvSpPr txBox="1"/>
          <p:nvPr/>
        </p:nvSpPr>
        <p:spPr>
          <a:xfrm>
            <a:off x="777875" y="3549650"/>
            <a:ext cx="254000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A7CA0A-7102-4E5C-848A-5655623C4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"/>
          <a:stretch/>
        </p:blipFill>
        <p:spPr>
          <a:xfrm>
            <a:off x="457200" y="965787"/>
            <a:ext cx="3944679" cy="516772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0A635B2-CD0D-40D4-80ED-32D598EF3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58" r="3094" b="3679"/>
          <a:stretch/>
        </p:blipFill>
        <p:spPr>
          <a:xfrm>
            <a:off x="4644792" y="965787"/>
            <a:ext cx="4082134" cy="516772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6396175-9547-48D0-A2EE-219756F76B02}"/>
              </a:ext>
            </a:extLst>
          </p:cNvPr>
          <p:cNvSpPr txBox="1"/>
          <p:nvPr/>
        </p:nvSpPr>
        <p:spPr>
          <a:xfrm>
            <a:off x="1031875" y="2571749"/>
            <a:ext cx="1335088" cy="1077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 sz="100" dirty="0"/>
          </a:p>
        </p:txBody>
      </p:sp>
    </p:spTree>
    <p:extLst>
      <p:ext uri="{BB962C8B-B14F-4D97-AF65-F5344CB8AC3E}">
        <p14:creationId xmlns:p14="http://schemas.microsoft.com/office/powerpoint/2010/main" val="38458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0945"/>
            <a:ext cx="8229600" cy="1330037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学生填写好还款申请后，务必通知学生要第一时间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。因为学生不提交的话，学院是看不到学生的申请信息的。学院也应尽快审核通过学生的贷款还款申请，否则学生可任意修改或删除申请记录。</a:t>
            </a:r>
            <a:b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166" b="19167"/>
          <a:stretch/>
        </p:blipFill>
        <p:spPr>
          <a:xfrm>
            <a:off x="619790" y="2544496"/>
            <a:ext cx="7904420" cy="350828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椭圆 4"/>
          <p:cNvSpPr/>
          <p:nvPr/>
        </p:nvSpPr>
        <p:spPr>
          <a:xfrm>
            <a:off x="884472" y="5101343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7200" y="217516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学生提交方法：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7199" y="491098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强调：</a:t>
            </a:r>
          </a:p>
        </p:txBody>
      </p:sp>
    </p:spTree>
    <p:extLst>
      <p:ext uri="{BB962C8B-B14F-4D97-AF65-F5344CB8AC3E}">
        <p14:creationId xmlns:p14="http://schemas.microsoft.com/office/powerpoint/2010/main" val="42741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11829"/>
            <a:ext cx="8229600" cy="1139825"/>
          </a:xfrm>
        </p:spPr>
        <p:txBody>
          <a:bodyPr/>
          <a:lstStyle/>
          <a:p>
            <a:r>
              <a:rPr lang="en-US" altLang="zh-CN" sz="1800" b="1" dirty="0">
                <a:latin typeface="+mn-lt"/>
                <a:ea typeface="微软雅黑" panose="020B0503020204020204" pitchFamily="34" charset="-122"/>
              </a:rPr>
              <a:t>2</a:t>
            </a:r>
            <a:r>
              <a:rPr lang="zh-CN" altLang="en-US" sz="1800" b="1" dirty="0">
                <a:latin typeface="+mn-lt"/>
                <a:ea typeface="微软雅黑" panose="020B0503020204020204" pitchFamily="34" charset="-122"/>
              </a:rPr>
              <a:t>、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正常还款方式</a:t>
            </a:r>
            <a:r>
              <a:rPr lang="zh-CN" altLang="en-US" sz="18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（*阅读提交材料须知，点击下一步）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158" y="1581741"/>
            <a:ext cx="8229600" cy="298822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23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37479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继续攻读学位还款计划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，点击“保存”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EB58F1-366B-4E15-A407-025277245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8"/>
          <a:stretch/>
        </p:blipFill>
        <p:spPr>
          <a:xfrm>
            <a:off x="1616924" y="767099"/>
            <a:ext cx="5910152" cy="532380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9E25AC87-8F1D-4097-A026-380C8B835F77}"/>
              </a:ext>
            </a:extLst>
          </p:cNvPr>
          <p:cNvSpPr/>
          <p:nvPr/>
        </p:nvSpPr>
        <p:spPr>
          <a:xfrm>
            <a:off x="5029201" y="5719539"/>
            <a:ext cx="850604" cy="4146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86D5FC4-2F7F-4FFC-B5E4-9B8843FB65E7}"/>
              </a:ext>
            </a:extLst>
          </p:cNvPr>
          <p:cNvSpPr/>
          <p:nvPr/>
        </p:nvSpPr>
        <p:spPr>
          <a:xfrm>
            <a:off x="2428970" y="2489154"/>
            <a:ext cx="630315" cy="275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7384ED3-AA86-43F8-A5EB-AF098F3DCEB9}"/>
              </a:ext>
            </a:extLst>
          </p:cNvPr>
          <p:cNvCxnSpPr>
            <a:cxnSpLocks/>
          </p:cNvCxnSpPr>
          <p:nvPr/>
        </p:nvCxnSpPr>
        <p:spPr>
          <a:xfrm flipV="1">
            <a:off x="3165816" y="2091051"/>
            <a:ext cx="3116064" cy="478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09ADF3B-B271-46C1-9A34-D12FEF8A2494}"/>
              </a:ext>
            </a:extLst>
          </p:cNvPr>
          <p:cNvSpPr txBox="1"/>
          <p:nvPr/>
        </p:nvSpPr>
        <p:spPr>
          <a:xfrm>
            <a:off x="6379534" y="1829441"/>
            <a:ext cx="2405849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/>
              <a:t>2015</a:t>
            </a:r>
            <a:r>
              <a:rPr lang="zh-CN" altLang="en-US" sz="1400" dirty="0"/>
              <a:t>年以前申请的选</a:t>
            </a:r>
            <a:r>
              <a:rPr lang="en-US" altLang="zh-CN" sz="1400" dirty="0"/>
              <a:t>6</a:t>
            </a:r>
            <a:r>
              <a:rPr lang="zh-CN" altLang="en-US" sz="1400" dirty="0"/>
              <a:t>年，</a:t>
            </a:r>
            <a:r>
              <a:rPr lang="en-US" altLang="zh-CN" sz="1400" dirty="0"/>
              <a:t>2015</a:t>
            </a:r>
            <a:r>
              <a:rPr lang="zh-CN" altLang="en-US" sz="1400" dirty="0"/>
              <a:t>年及以后申请的选</a:t>
            </a:r>
            <a:r>
              <a:rPr lang="en-US" altLang="zh-CN" sz="1400" dirty="0"/>
              <a:t>13</a:t>
            </a:r>
            <a:r>
              <a:rPr lang="zh-CN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9989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92897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重要提示，</a:t>
            </a:r>
            <a:r>
              <a:rPr lang="zh-CN" altLang="en-US" sz="18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勾选“我保证”，点击“保存”</a:t>
            </a:r>
            <a:endParaRPr lang="zh-CN" altLang="en-US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r="13066" b="23952"/>
          <a:stretch/>
        </p:blipFill>
        <p:spPr>
          <a:xfrm>
            <a:off x="773433" y="1551969"/>
            <a:ext cx="7652550" cy="4432934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椭圆 13"/>
          <p:cNvSpPr/>
          <p:nvPr/>
        </p:nvSpPr>
        <p:spPr>
          <a:xfrm>
            <a:off x="1389354" y="3583506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475421" y="4567528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1" r="391" b="33421"/>
          <a:stretch/>
        </p:blipFill>
        <p:spPr>
          <a:xfrm>
            <a:off x="465184" y="1122132"/>
            <a:ext cx="8197666" cy="2998268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439183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选择“打印”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r="10606"/>
          <a:stretch/>
        </p:blipFill>
        <p:spPr>
          <a:xfrm>
            <a:off x="457200" y="4690313"/>
            <a:ext cx="8197665" cy="1009571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1" name="直接箭头连接符 10"/>
          <p:cNvCxnSpPr>
            <a:cxnSpLocks/>
          </p:cNvCxnSpPr>
          <p:nvPr/>
        </p:nvCxnSpPr>
        <p:spPr>
          <a:xfrm>
            <a:off x="5086905" y="727969"/>
            <a:ext cx="2760638" cy="1189117"/>
          </a:xfrm>
          <a:prstGeom prst="straightConnector1">
            <a:avLst/>
          </a:prstGeom>
          <a:ln w="38100">
            <a:solidFill>
              <a:srgbClr val="0066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695059" y="1867904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75419" y="4945876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94A8812-267E-4737-BBE4-9D450C8E3920}"/>
              </a:ext>
            </a:extLst>
          </p:cNvPr>
          <p:cNvSpPr txBox="1"/>
          <p:nvPr/>
        </p:nvSpPr>
        <p:spPr>
          <a:xfrm>
            <a:off x="1899327" y="46401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kern="0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可打印“申请书”和“确认书”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51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94720" y="402503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检查相关信息，至此，完成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正常还款申请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C05946-A895-4694-94B2-FDFBA875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1" y="972415"/>
            <a:ext cx="3978078" cy="513263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7DC379-7036-4EC1-9261-79C152123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04" y="941874"/>
            <a:ext cx="3978079" cy="516121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EF121E1-E242-4B7C-9D84-CFB6960F57B4}"/>
              </a:ext>
            </a:extLst>
          </p:cNvPr>
          <p:cNvSpPr/>
          <p:nvPr/>
        </p:nvSpPr>
        <p:spPr>
          <a:xfrm>
            <a:off x="396921" y="4752753"/>
            <a:ext cx="3978078" cy="1350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431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强调：</a:t>
            </a:r>
            <a:b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学生填写好还款申请后，务必通知学生要第一时间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b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154049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学生提交方法：</a:t>
            </a:r>
          </a:p>
        </p:txBody>
      </p:sp>
      <p:pic>
        <p:nvPicPr>
          <p:cNvPr id="7" name="内容占位符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r="677" b="28832"/>
          <a:stretch/>
        </p:blipFill>
        <p:spPr bwMode="auto">
          <a:xfrm>
            <a:off x="375066" y="2032262"/>
            <a:ext cx="8378317" cy="349852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668450" y="4943433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5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36" y="1399796"/>
            <a:ext cx="8261724" cy="4110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8386" y="862850"/>
            <a:ext cx="33273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打开“华南理工大学” 官方主页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092037" y="1399796"/>
            <a:ext cx="3034145" cy="844640"/>
          </a:xfrm>
          <a:prstGeom prst="straightConnector1">
            <a:avLst/>
          </a:prstGeom>
          <a:ln w="38100">
            <a:solidFill>
              <a:srgbClr val="006633"/>
            </a:solidFill>
            <a:prstDash val="sysDash"/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413162" y="2119745"/>
            <a:ext cx="678875" cy="4433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06982" y="87344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 </a:t>
            </a:r>
            <a:r>
              <a:rPr lang="zh-CN" altLang="en-US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机构设置</a:t>
            </a:r>
            <a:r>
              <a:rPr lang="en-US" altLang="zh-CN" sz="17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700" b="1" dirty="0">
              <a:solidFill>
                <a:srgbClr val="006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92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57827"/>
            <a:ext cx="8229600" cy="434234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457200" y="804011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altLang="zh-CN" sz="1800" b="1" kern="0" dirty="0">
                <a:latin typeface="+mn-lt"/>
                <a:ea typeface="微软雅黑" panose="020B0503020204020204" pitchFamily="34" charset="-122"/>
              </a:rPr>
              <a:t>3</a:t>
            </a:r>
            <a:r>
              <a:rPr lang="zh-CN" altLang="en-US" sz="1800" b="1" kern="0" dirty="0">
                <a:latin typeface="+mn-lt"/>
                <a:ea typeface="微软雅黑" panose="020B0503020204020204" pitchFamily="34" charset="-122"/>
              </a:rPr>
              <a:t>、</a:t>
            </a:r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继续攻读学位调整还款计划</a:t>
            </a:r>
            <a:r>
              <a:rPr lang="zh-CN" altLang="en-US" sz="1800" b="1" kern="0" dirty="0">
                <a:solidFill>
                  <a:schemeClr val="accent1"/>
                </a:solidFill>
                <a:ea typeface="微软雅黑" panose="020B0503020204020204" pitchFamily="34" charset="-122"/>
              </a:rPr>
              <a:t>（*阅读提交材料须知，点击下一步）</a:t>
            </a:r>
            <a:endParaRPr lang="zh-CN" altLang="en-US" sz="18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9E627CB-831C-4640-BD19-D0B613A4E881}"/>
              </a:ext>
            </a:extLst>
          </p:cNvPr>
          <p:cNvSpPr/>
          <p:nvPr/>
        </p:nvSpPr>
        <p:spPr>
          <a:xfrm>
            <a:off x="5686820" y="4812711"/>
            <a:ext cx="831273" cy="44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48F1CD7-68C2-4D84-94BF-5F6934B8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43" y="916496"/>
            <a:ext cx="5396683" cy="521771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37479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继续攻读学位还款计划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，点击“保存”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E25AC87-8F1D-4097-A026-380C8B835F77}"/>
              </a:ext>
            </a:extLst>
          </p:cNvPr>
          <p:cNvSpPr/>
          <p:nvPr/>
        </p:nvSpPr>
        <p:spPr>
          <a:xfrm>
            <a:off x="4483952" y="5734169"/>
            <a:ext cx="768531" cy="4146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5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 bwMode="auto">
          <a:xfrm>
            <a:off x="457200" y="43918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选择“打印”，可打印“申请书”、“还款协议”和“确认书”</a:t>
            </a:r>
            <a:endParaRPr lang="en-US" altLang="zh-CN" sz="18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（*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此还款方式需要打印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份材料。</a:t>
            </a:r>
            <a:r>
              <a:rPr lang="zh-CN" altLang="en-US" sz="1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2308" r="1480" b="26718"/>
          <a:stretch/>
        </p:blipFill>
        <p:spPr>
          <a:xfrm>
            <a:off x="346083" y="1358678"/>
            <a:ext cx="8451834" cy="292577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2" name="直接箭头连接符 11"/>
          <p:cNvCxnSpPr>
            <a:cxnSpLocks/>
          </p:cNvCxnSpPr>
          <p:nvPr/>
        </p:nvCxnSpPr>
        <p:spPr>
          <a:xfrm>
            <a:off x="4248504" y="846967"/>
            <a:ext cx="3801269" cy="1044700"/>
          </a:xfrm>
          <a:prstGeom prst="straightConnector1">
            <a:avLst/>
          </a:prstGeom>
          <a:ln w="38100">
            <a:solidFill>
              <a:srgbClr val="0066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8049773" y="1704631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7F9EF8-86D4-463D-83F5-F3D5BDB49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11558" r="14976" b="26808"/>
          <a:stretch/>
        </p:blipFill>
        <p:spPr>
          <a:xfrm>
            <a:off x="382791" y="4458782"/>
            <a:ext cx="8415126" cy="1301794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椭圆 14"/>
          <p:cNvSpPr/>
          <p:nvPr/>
        </p:nvSpPr>
        <p:spPr>
          <a:xfrm>
            <a:off x="7463508" y="4448965"/>
            <a:ext cx="706581" cy="9383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28466" y="986200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检查相关信息，至此，完成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继续攻读学位还款计划</a:t>
            </a:r>
            <a:r>
              <a:rPr lang="zh-CN" altLang="en-US" sz="1800" b="1" dirty="0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zh-CN" altLang="en-US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04F47A-F5CD-4EC0-8BF3-7811D33B2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" y="1814873"/>
            <a:ext cx="2935594" cy="388368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718475-F31F-47FC-A759-E8D4EBE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94" y="1814873"/>
            <a:ext cx="2864868" cy="388368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8650D8-4B56-4374-BE08-F81CA16E4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83" y="1814873"/>
            <a:ext cx="2869609" cy="388368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66E8451-4EEE-458C-BD15-4B1FCD937A86}"/>
              </a:ext>
            </a:extLst>
          </p:cNvPr>
          <p:cNvSpPr/>
          <p:nvPr/>
        </p:nvSpPr>
        <p:spPr>
          <a:xfrm>
            <a:off x="0" y="3756713"/>
            <a:ext cx="3040379" cy="1139825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957B2B-EC6A-47A7-9F95-AD4F6B5BBBC9}"/>
              </a:ext>
            </a:extLst>
          </p:cNvPr>
          <p:cNvSpPr/>
          <p:nvPr/>
        </p:nvSpPr>
        <p:spPr>
          <a:xfrm>
            <a:off x="3162244" y="4417163"/>
            <a:ext cx="2813821" cy="124771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5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431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强调：</a:t>
            </a:r>
            <a:b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学生填写好还款申请后，务必通知学生要第一时间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b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154049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学生提交方法：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r="1419" b="32505"/>
          <a:stretch/>
        </p:blipFill>
        <p:spPr>
          <a:xfrm>
            <a:off x="457200" y="2181167"/>
            <a:ext cx="8431595" cy="3229408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椭圆 4"/>
          <p:cNvSpPr/>
          <p:nvPr/>
        </p:nvSpPr>
        <p:spPr>
          <a:xfrm>
            <a:off x="762001" y="4986099"/>
            <a:ext cx="706581" cy="37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8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3705694" y="2552700"/>
            <a:ext cx="17326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just"/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6762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8994"/>
            <a:ext cx="2299855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选择“学生工作处”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6" r="1297"/>
          <a:stretch/>
        </p:blipFill>
        <p:spPr>
          <a:xfrm>
            <a:off x="457200" y="1109617"/>
            <a:ext cx="8326582" cy="288464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42063"/>
          <a:stretch/>
        </p:blipFill>
        <p:spPr>
          <a:xfrm>
            <a:off x="457200" y="4225347"/>
            <a:ext cx="8326582" cy="161778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椭圆 7"/>
          <p:cNvSpPr/>
          <p:nvPr/>
        </p:nvSpPr>
        <p:spPr>
          <a:xfrm>
            <a:off x="360218" y="3019985"/>
            <a:ext cx="1281546" cy="4433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0218" y="4256597"/>
            <a:ext cx="1565565" cy="4433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641763" y="878533"/>
            <a:ext cx="568038" cy="2185156"/>
          </a:xfrm>
          <a:prstGeom prst="straightConnector1">
            <a:avLst/>
          </a:prstGeom>
          <a:ln w="38100">
            <a:solidFill>
              <a:schemeClr val="accent6">
                <a:shade val="95000"/>
                <a:satMod val="105000"/>
              </a:schemeClr>
            </a:solidFill>
            <a:prstDash val="sysDash"/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479964" y="47899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→下拉页面至底部，进入学生“学生信息管理系统”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92541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登陆信息管理系统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2454"/>
            <a:ext cx="8229600" cy="4436397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42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21E755A-D381-4F7D-88E1-2138E3476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1"/>
          <a:stretch/>
        </p:blipFill>
        <p:spPr>
          <a:xfrm>
            <a:off x="429767" y="1369720"/>
            <a:ext cx="8257033" cy="297457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7043"/>
            <a:ext cx="1648691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完善个人信息</a:t>
            </a:r>
            <a:endParaRPr lang="zh-CN" altLang="en-US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8473" y="1496805"/>
            <a:ext cx="1265649" cy="3717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248939" y="2439860"/>
            <a:ext cx="1265649" cy="3717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cxnSpLocks/>
          </p:cNvCxnSpPr>
          <p:nvPr/>
        </p:nvCxnSpPr>
        <p:spPr>
          <a:xfrm>
            <a:off x="5500255" y="1110702"/>
            <a:ext cx="1748684" cy="1221681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902958" y="707043"/>
            <a:ext cx="388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（*毕业时间统一修改为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2019-6-30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28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0" y="1000659"/>
            <a:ext cx="8609659" cy="435257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88336"/>
            <a:ext cx="1648692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完善个人信息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81545" y="1331179"/>
            <a:ext cx="7509164" cy="128847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355507" y="3561277"/>
            <a:ext cx="2164067" cy="227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048719" y="3304094"/>
            <a:ext cx="1787908" cy="5143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543101" y="4730038"/>
            <a:ext cx="3517842" cy="3078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653663" y="4706082"/>
            <a:ext cx="2578021" cy="355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65584" y="272535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（*红色线框内所有信息都要更新）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7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9490" y="730894"/>
            <a:ext cx="4558146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学生贷款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还款管理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还款申请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33" y="1484667"/>
            <a:ext cx="8977533" cy="3376048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椭圆 4"/>
          <p:cNvSpPr/>
          <p:nvPr/>
        </p:nvSpPr>
        <p:spPr>
          <a:xfrm>
            <a:off x="457200" y="2844749"/>
            <a:ext cx="1099394" cy="327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14799" y="3352802"/>
            <a:ext cx="2715491" cy="540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8706" y="730894"/>
            <a:ext cx="827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→ 勾选“我已阅读并了解以上内容，</a:t>
            </a:r>
            <a:endParaRPr lang="en-US" altLang="zh-CN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并同意以上内容”，点击下一步       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  <p:bldP spid="7" grpId="1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5325"/>
            <a:ext cx="8229600" cy="1139825"/>
          </a:xfrm>
        </p:spPr>
        <p:txBody>
          <a:bodyPr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根据个人情况，选择还款方式</a:t>
            </a:r>
            <a:endParaRPr lang="zh-CN" altLang="en-US" sz="1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98983"/>
            <a:ext cx="8229600" cy="3519758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706581" y="1564986"/>
            <a:ext cx="1787238" cy="984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2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6718"/>
            <a:ext cx="8229600" cy="1139825"/>
          </a:xfrm>
        </p:spPr>
        <p:txBody>
          <a:bodyPr/>
          <a:lstStyle/>
          <a:p>
            <a:r>
              <a:rPr lang="en-US" altLang="zh-CN" sz="1800" b="1" dirty="0">
                <a:latin typeface="+mn-lt"/>
                <a:ea typeface="微软雅黑" panose="020B0503020204020204" pitchFamily="34" charset="-122"/>
              </a:rPr>
              <a:t>1</a:t>
            </a:r>
            <a:r>
              <a:rPr lang="zh-CN" altLang="en-US" sz="1800" b="1" dirty="0">
                <a:latin typeface="+mn-lt"/>
                <a:ea typeface="微软雅黑" panose="020B0503020204020204" pitchFamily="34" charset="-122"/>
              </a:rPr>
              <a:t>、变更（提前）还款方式</a:t>
            </a:r>
            <a:r>
              <a:rPr lang="zh-CN" altLang="en-US" sz="1800" b="1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</a:rPr>
              <a:t>（*阅读提交材料须知，点击下一步）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631"/>
            <a:ext cx="8229600" cy="312157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88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主题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E59C3352-1748-4006-AF85-5588D15A6FFE}" vid="{93961D63-9C6F-435A-BA09-8FA20953987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3391</TotalTime>
  <Words>310</Words>
  <Application>Microsoft Office PowerPoint</Application>
  <PresentationFormat>全屏显示(4:3)</PresentationFormat>
  <Paragraphs>41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Garamond</vt:lpstr>
      <vt:lpstr>Wingdings</vt:lpstr>
      <vt:lpstr>主题1</vt:lpstr>
      <vt:lpstr>校园地国家助学贷款 还款系统讲解</vt:lpstr>
      <vt:lpstr>PowerPoint 演示文稿</vt:lpstr>
      <vt:lpstr>选择“学生工作处”</vt:lpstr>
      <vt:lpstr>登陆信息管理系统</vt:lpstr>
      <vt:lpstr>完善个人信息</vt:lpstr>
      <vt:lpstr>完善个人信息</vt:lpstr>
      <vt:lpstr>点击进入学生贷款&gt;&gt;还款管理&gt;&gt;还款申请</vt:lpstr>
      <vt:lpstr>根据个人情况，选择还款方式</vt:lpstr>
      <vt:lpstr>1、变更（提前）还款方式（*阅读提交材料须知，点击下一步）</vt:lpstr>
      <vt:lpstr>填写变更还款计划申请，点击“保存”</vt:lpstr>
      <vt:lpstr>选择“打印”</vt:lpstr>
      <vt:lpstr>检查相关信息，至此，完成变更（提前）还款申请</vt:lpstr>
      <vt:lpstr>        学生填写好还款申请后，务必通知学生要第一时间提交。因为学生不提交的话，学院是看不到学生的申请信息的。学院也应尽快审核通过学生的贷款还款申请，否则学生可任意修改或删除申请记录。  </vt:lpstr>
      <vt:lpstr>2、正常还款方式（*阅读提交材料须知，点击下一步）</vt:lpstr>
      <vt:lpstr>填写继续攻读学位还款计划，点击“保存”</vt:lpstr>
      <vt:lpstr>阅读重要提示，勾选“我保证”，点击“保存”</vt:lpstr>
      <vt:lpstr>选择“打印”</vt:lpstr>
      <vt:lpstr>检查相关信息，至此，完成正常还款申请</vt:lpstr>
      <vt:lpstr>强调：        学生填写好还款申请后，务必通知学生要第一时间提交。 </vt:lpstr>
      <vt:lpstr>PowerPoint 演示文稿</vt:lpstr>
      <vt:lpstr>填写继续攻读学位还款计划，点击“保存”</vt:lpstr>
      <vt:lpstr>PowerPoint 演示文稿</vt:lpstr>
      <vt:lpstr>检查相关信息，至此，完成继续攻读学位还款计划申请</vt:lpstr>
      <vt:lpstr>强调：        学生填写好还款申请后，务必通知学生要第一时间提交。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2017年贷款还款系统讲解</dc:title>
  <dc:creator>china</dc:creator>
  <cp:lastModifiedBy>adygb</cp:lastModifiedBy>
  <cp:revision>60</cp:revision>
  <dcterms:created xsi:type="dcterms:W3CDTF">2017-04-05T15:30:40Z</dcterms:created>
  <dcterms:modified xsi:type="dcterms:W3CDTF">2019-04-30T02:03:59Z</dcterms:modified>
</cp:coreProperties>
</file>