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46" r:id="rId3"/>
  </p:sldIdLst>
  <p:sldSz cx="12192000" cy="6858000"/>
  <p:notesSz cx="6858000" cy="9144000"/>
  <p:custDataLst>
    <p:tags r:id="rId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9" userDrawn="1">
          <p15:clr>
            <a:srgbClr val="A4A3A4"/>
          </p15:clr>
        </p15:guide>
        <p15:guide id="2" pos="38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46D0A"/>
    <a:srgbClr val="C0504E"/>
    <a:srgbClr val="FBCB29"/>
    <a:srgbClr val="14007C"/>
    <a:srgbClr val="44546A"/>
    <a:srgbClr val="130179"/>
    <a:srgbClr val="00B0F0"/>
    <a:srgbClr val="376092"/>
    <a:srgbClr val="082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234" autoAdjust="0"/>
    <p:restoredTop sz="93203" autoAdjust="0"/>
  </p:normalViewPr>
  <p:slideViewPr>
    <p:cSldViewPr snapToGrid="0" showGuides="1">
      <p:cViewPr varScale="1">
        <p:scale>
          <a:sx n="52" d="100"/>
          <a:sy n="52" d="100"/>
        </p:scale>
        <p:origin x="-686" y="-96"/>
      </p:cViewPr>
      <p:guideLst>
        <p:guide orient="horz" pos="2169"/>
        <p:guide pos="3861"/>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A1E5227-7275-4FAD-8045-5E43A9DEFCA5}"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vl1pPr>
          </a:lstStyle>
          <a:p>
            <a:fld id="{86E862D0-2B7E-4F25-9618-F4C0670918B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2E66F45-E083-45A9-9A6B-F6CDDC2C82C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37C5FA5-EDB1-42CD-BF72-1C7D4EBDC753}"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26620C-F03E-4C66-93D2-ACB1EC2326C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538786-88AB-4F8F-A871-61C6C2A1B3E8}"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1D0C00E-339D-4670-B3B2-0AA7BEF3997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E7991A-197C-43AC-A8B5-DD63DFE82559}"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B862C23-345D-44BA-9873-485B083792F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DC7687-9F5E-4B46-BAEA-E23AC4DDB68C}"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E344F18-3938-4E13-B927-7798DD9FD7B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91A120-3D30-41F1-B03E-502B2F05C166}"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1"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499569B-A46B-4872-9EC9-3296FBD3A6E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07866F-E29A-4A00-A847-A672E15A4492}"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6"/>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BD466B-DD87-40D4-B0FE-BB5C485E508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D4F165E-1336-4D80-AC76-8081BF08609A}"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447A68D-5A5C-4615-A62C-E76333AA6C3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BDC4DFB-9F71-4253-B181-799F24ADE6B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434D48D-870A-4D6D-A293-5C0395159A6E}"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2A4D84B7-AF27-41F2-AD3D-F48732594264}"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C0CD8AE-447F-41DF-B03B-8F5694AC8DA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CB30B6E-8D7E-436B-9C9C-85BF57C7B9BF}"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9" y="457200"/>
            <a:ext cx="3932238"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6"/>
            <a:ext cx="6172201"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9" y="2057400"/>
            <a:ext cx="39322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1C64B5D-0EF7-4BD0-A3B7-74A07467ACB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37C29F2-03A4-4924-AF89-AE14A5A723EE}"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E9C2E812-9B47-4810-A781-F539584DA170}"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ea typeface="宋体" panose="02010600030101010101" pitchFamily="2" charset="-122"/>
              </a:defRPr>
            </a:lvl1pPr>
          </a:lstStyle>
          <a:p>
            <a:pPr>
              <a:defRPr/>
            </a:pPr>
            <a:fld id="{393D6728-958F-4F11-A0FE-129E9BD88B4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jpeg"/><Relationship Id="rId1"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84425" y="1355"/>
            <a:ext cx="8242300" cy="1096963"/>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2525713" y="1274763"/>
            <a:ext cx="309562" cy="358775"/>
          </a:xfrm>
          <a:prstGeom prst="rect">
            <a:avLst/>
          </a:prstGeom>
          <a:noFill/>
          <a:ln w="9525">
            <a:noFill/>
            <a:miter lim="800000"/>
            <a:headEnd/>
            <a:tailEnd/>
          </a:ln>
        </p:spPr>
      </p:pic>
      <p:sp>
        <p:nvSpPr>
          <p:cNvPr id="17412" name="文本框 11"/>
          <p:cNvSpPr txBox="1">
            <a:spLocks noChangeArrowheads="1"/>
          </p:cNvSpPr>
          <p:nvPr/>
        </p:nvSpPr>
        <p:spPr bwMode="auto">
          <a:xfrm>
            <a:off x="2678331" y="1789708"/>
            <a:ext cx="3579813" cy="829945"/>
          </a:xfrm>
          <a:prstGeom prst="rect">
            <a:avLst/>
          </a:prstGeom>
          <a:noFill/>
          <a:ln w="9525">
            <a:noFill/>
            <a:miter lim="800000"/>
          </a:ln>
        </p:spPr>
        <p:txBody>
          <a:bodyPr wrap="square">
            <a:spAutoFit/>
          </a:bodyPr>
          <a:lstStyle/>
          <a:p>
            <a:pPr lvl="0" eaLnBrk="1" hangingPunct="1">
              <a:defRPr/>
            </a:pP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专业</a:t>
            </a:r>
            <a:r>
              <a:rPr lang="zh-CN" altLang="en-US" sz="1200" dirty="0" smtClean="0">
                <a:solidFill>
                  <a:prstClr val="black"/>
                </a:solidFill>
                <a:latin typeface="微软雅黑" panose="020B0503020204020204" pitchFamily="34" charset="-122"/>
                <a:ea typeface="微软雅黑" panose="020B0503020204020204" pitchFamily="34" charset="-122"/>
              </a:rPr>
              <a:t>硕士：</a:t>
            </a:r>
            <a:r>
              <a:rPr lang="en-US" altLang="zh-CN" sz="1200" dirty="0" smtClean="0">
                <a:solidFill>
                  <a:prstClr val="black"/>
                </a:solidFill>
                <a:latin typeface="微软雅黑" panose="020B0503020204020204" pitchFamily="34" charset="-122"/>
                <a:ea typeface="微软雅黑" panose="020B0503020204020204" pitchFamily="34" charset="-122"/>
              </a:rPr>
              <a:t> </a:t>
            </a:r>
            <a:r>
              <a:rPr lang="zh-CN" altLang="en-US" sz="1200" dirty="0" smtClean="0">
                <a:solidFill>
                  <a:prstClr val="black"/>
                </a:solidFill>
                <a:latin typeface="微软雅黑" panose="020B0503020204020204" pitchFamily="34" charset="-122"/>
                <a:ea typeface="微软雅黑" panose="020B0503020204020204" pitchFamily="34" charset="-122"/>
              </a:rPr>
              <a:t>药学专业</a:t>
            </a: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r>
              <a:rPr lang="en-US" altLang="zh-CN" sz="1200" dirty="0" smtClean="0">
                <a:solidFill>
                  <a:prstClr val="black"/>
                </a:solidFill>
                <a:latin typeface="微软雅黑" panose="020B0503020204020204" pitchFamily="34" charset="-122"/>
                <a:ea typeface="微软雅黑" panose="020B0503020204020204" pitchFamily="34" charset="-122"/>
              </a:rPr>
              <a:t>               </a:t>
            </a: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a:p>
            <a:pPr lvl="0" eaLnBrk="1" hangingPunct="1">
              <a:defRPr/>
            </a:pPr>
            <a:endParaRPr lang="en-US" altLang="zh-CN" sz="1200" dirty="0" smtClean="0">
              <a:solidFill>
                <a:prstClr val="black"/>
              </a:solidFill>
              <a:latin typeface="微软雅黑" panose="020B0503020204020204" pitchFamily="34" charset="-122"/>
              <a:ea typeface="微软雅黑" panose="020B0503020204020204" pitchFamily="34" charset="-122"/>
            </a:endParaRPr>
          </a:p>
        </p:txBody>
      </p:sp>
      <p:sp>
        <p:nvSpPr>
          <p:cNvPr id="17413" name="文本框 12"/>
          <p:cNvSpPr txBox="1">
            <a:spLocks noChangeArrowheads="1"/>
          </p:cNvSpPr>
          <p:nvPr/>
        </p:nvSpPr>
        <p:spPr bwMode="auto">
          <a:xfrm>
            <a:off x="330200" y="4103224"/>
            <a:ext cx="1920875" cy="75501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Tel: 13923178883</a:t>
            </a:r>
            <a:endPar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Email: </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rhp2001@21cn.com</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414" name="文本框 13"/>
          <p:cNvSpPr txBox="1">
            <a:spLocks noChangeArrowheads="1"/>
          </p:cNvSpPr>
          <p:nvPr/>
        </p:nvSpPr>
        <p:spPr bwMode="auto">
          <a:xfrm>
            <a:off x="7038975" y="1557020"/>
            <a:ext cx="4449445" cy="2943860"/>
          </a:xfrm>
          <a:prstGeom prst="rect">
            <a:avLst/>
          </a:prstGeom>
          <a:noFill/>
          <a:ln w="9525">
            <a:noFill/>
            <a:miter lim="800000"/>
          </a:ln>
        </p:spPr>
        <p:txBody>
          <a:bodyPr wrap="square">
            <a:noAutofit/>
          </a:bodyPr>
          <a:lstStyle/>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研究方向</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肺癌精准诊疗</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主要业绩</a:t>
            </a:r>
            <a:r>
              <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近</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年发表</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SCI</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论文</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8</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篇，ASCO收录摘要</a:t>
            </a:r>
            <a:r>
              <a:rPr kumimoji="0" lang="en-US" altLang="zh-CN"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篇，2020WCLC POSTER 1篇</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研究资助</a:t>
            </a:r>
            <a:r>
              <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lang="zh-CN" altLang="en-US"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佛山市医学科技创新平台建设项目立项《南海区肺癌规范化及精准诊疗平台》FSOAA-KJ218-1301-0036</a:t>
            </a:r>
            <a:r>
              <a:rPr lang="en-US" altLang="zh-CN"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  90</a:t>
            </a:r>
            <a:r>
              <a:rPr lang="zh-CN" altLang="en-US"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万</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r>
              <a:rPr lang="zh-CN" altLang="en-US"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DNA损伤缺陷基因组特征与非小细胞肺癌铂类化疗的疗效及预后的相关性研究</a:t>
            </a:r>
            <a:r>
              <a:rPr lang="en-US" altLang="zh-CN"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   20</a:t>
            </a:r>
            <a:r>
              <a:rPr lang="zh-CN" altLang="en-US" sz="120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万</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en-US" altLang="zh-CN" sz="12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lvl="0" eaLnBrk="1" hangingPunct="1">
              <a:lnSpc>
                <a:spcPct val="120000"/>
              </a:lnSpc>
              <a:spcBef>
                <a:spcPts val="600"/>
              </a:spcBef>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2384425" y="6556375"/>
            <a:ext cx="9232900" cy="18256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2640013" y="76200"/>
            <a:ext cx="3579812" cy="460375"/>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古伟光</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2"/>
          <p:cNvSpPr txBox="1"/>
          <p:nvPr/>
        </p:nvSpPr>
        <p:spPr>
          <a:xfrm>
            <a:off x="2640330" y="519430"/>
            <a:ext cx="6978650" cy="5219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主任医师</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硕士研究生导师</a:t>
            </a:r>
            <a:r>
              <a:rPr kumimoji="0" lang="en-US" altLang="zh-CN"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博士后合作导师</a:t>
            </a:r>
            <a:r>
              <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佛山市首届名医</a:t>
            </a:r>
            <a:r>
              <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 </a:t>
            </a:r>
            <a:r>
              <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南海区首席名医</a:t>
            </a:r>
            <a:endParaRPr kumimoji="0" lang="en-US" altLang="zh-CN"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华南理工大学附属第六</a:t>
            </a: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医院（南海人民医院）肿瘤二科</a:t>
            </a:r>
            <a:r>
              <a:rPr kumimoji="0" lang="zh-CN" altLang="en-US" sz="1400" b="1" i="0" u="none" strike="noStrike" kern="1200" cap="none" spc="120" normalizeH="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主任</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446088" y="0"/>
            <a:ext cx="1804987" cy="11017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808288" y="1300163"/>
            <a:ext cx="14274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招生专业与</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类型</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2525713" y="2358809"/>
            <a:ext cx="309562" cy="358775"/>
          </a:xfrm>
          <a:prstGeom prst="rect">
            <a:avLst/>
          </a:prstGeom>
          <a:noFill/>
          <a:ln w="9525">
            <a:noFill/>
            <a:miter lim="800000"/>
            <a:headEnd/>
            <a:tailEnd/>
          </a:ln>
        </p:spPr>
      </p:pic>
      <p:sp>
        <p:nvSpPr>
          <p:cNvPr id="17423" name="文本框 25"/>
          <p:cNvSpPr txBox="1">
            <a:spLocks noChangeArrowheads="1"/>
          </p:cNvSpPr>
          <p:nvPr/>
        </p:nvSpPr>
        <p:spPr bwMode="auto">
          <a:xfrm>
            <a:off x="2808288" y="2384209"/>
            <a:ext cx="3548380" cy="95313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教育与工作经历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1992</a:t>
            </a:r>
            <a:r>
              <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年毕业于广东医科大学临床医学专业</a:t>
            </a:r>
            <a:endPar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2002-2003</a:t>
            </a:r>
            <a:r>
              <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在中山大学附属肿瘤医院学习</a:t>
            </a:r>
            <a:endPar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2008</a:t>
            </a:r>
            <a:r>
              <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8</a:t>
            </a:r>
            <a:r>
              <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月任南海人民医院肿瘤科二区主任</a:t>
            </a:r>
            <a:endParaRPr kumimoji="0" lang="zh-CN" altLang="en-US" sz="14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6731000" y="1274763"/>
            <a:ext cx="307975" cy="358775"/>
          </a:xfrm>
          <a:prstGeom prst="rect">
            <a:avLst/>
          </a:prstGeom>
          <a:noFill/>
          <a:ln w="9525">
            <a:noFill/>
            <a:miter lim="800000"/>
            <a:headEnd/>
            <a:tailEnd/>
          </a:ln>
        </p:spPr>
      </p:pic>
      <p:sp>
        <p:nvSpPr>
          <p:cNvPr id="17425" name="文本框 28"/>
          <p:cNvSpPr txBox="1">
            <a:spLocks noChangeArrowheads="1"/>
          </p:cNvSpPr>
          <p:nvPr/>
        </p:nvSpPr>
        <p:spPr bwMode="auto">
          <a:xfrm>
            <a:off x="7011988" y="1300163"/>
            <a:ext cx="903287" cy="30797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科研工作</a:t>
            </a:r>
            <a:endParaRPr kumimoji="0" lang="zh-CN" altLang="en-US" sz="1400" b="1"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10810875" y="85725"/>
            <a:ext cx="1123950" cy="1030288"/>
          </a:xfrm>
          <a:prstGeom prst="rect">
            <a:avLst/>
          </a:prstGeom>
          <a:noFill/>
          <a:ln w="9525">
            <a:noFill/>
            <a:miter lim="800000"/>
            <a:headEnd/>
            <a:tailEnd/>
          </a:ln>
        </p:spPr>
      </p:pic>
      <p:pic>
        <p:nvPicPr>
          <p:cNvPr id="22" name="图片 24"/>
          <p:cNvPicPr>
            <a:picLocks noChangeAspect="1"/>
          </p:cNvPicPr>
          <p:nvPr/>
        </p:nvPicPr>
        <p:blipFill>
          <a:blip r:embed="rId1" cstate="print"/>
          <a:srcRect t="3896" r="91544" b="3088"/>
          <a:stretch>
            <a:fillRect/>
          </a:stretch>
        </p:blipFill>
        <p:spPr bwMode="auto">
          <a:xfrm>
            <a:off x="2526798" y="3442812"/>
            <a:ext cx="309562" cy="358775"/>
          </a:xfrm>
          <a:prstGeom prst="rect">
            <a:avLst/>
          </a:prstGeom>
          <a:noFill/>
          <a:ln w="9525">
            <a:noFill/>
            <a:miter lim="800000"/>
            <a:headEnd/>
            <a:tailEnd/>
          </a:ln>
        </p:spPr>
      </p:pic>
      <p:sp>
        <p:nvSpPr>
          <p:cNvPr id="25" name="文本框 25"/>
          <p:cNvSpPr txBox="1">
            <a:spLocks noChangeArrowheads="1"/>
          </p:cNvSpPr>
          <p:nvPr/>
        </p:nvSpPr>
        <p:spPr bwMode="auto">
          <a:xfrm>
            <a:off x="2835275" y="3442970"/>
            <a:ext cx="3517900" cy="3114040"/>
          </a:xfrm>
          <a:prstGeom prst="rect">
            <a:avLst/>
          </a:prstGeom>
          <a:noFill/>
          <a:ln w="9525">
            <a:noFill/>
            <a:miter lim="800000"/>
          </a:ln>
        </p:spPr>
        <p:txBody>
          <a:bodyPr wrap="none">
            <a:no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学术团体任职</a:t>
            </a:r>
            <a:endParaRPr kumimoji="0" lang="zh-CN" altLang="en-US" sz="1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algn="l">
              <a:lnSpc>
                <a:spcPct val="2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广东省医学教育协会肿瘤学专业委员会 副主委</a:t>
            </a:r>
            <a:b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b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广东省医师协会肿瘤内科专业委员会常委</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algn="l">
              <a:lnSpc>
                <a:spcPct val="2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广东省肿瘤性疾病医疗质量控制中心结直肠专家委员会常委</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algn="l">
              <a:lnSpc>
                <a:spcPct val="2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广东省抗癌协会靶向与个体化治疗专业委员会委员</a:t>
            </a:r>
            <a:b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b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广东省胸部肿瘤防治委员会脑转移专业委员会委员</a:t>
            </a:r>
            <a:b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br>
            <a:r>
              <a:rPr lang="zh-CN"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佛山市医学会胸部肿瘤专业委员会副主任委员</a:t>
            </a:r>
            <a:b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b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佛山市中西医结合学会肿瘤专业委员会副主任委员</a:t>
            </a:r>
            <a:b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b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mn-ea"/>
              </a:rPr>
              <a:t>佛山市医学会精准医学及分子诊疗委员会副主任委员</a:t>
            </a:r>
            <a:b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mn-ea"/>
              </a:rPr>
            </a:br>
            <a:endParaRPr kumimoji="0" lang="en-US" altLang="zh-CN" sz="1400" b="1" i="0" u="none" strike="noStrike" kern="1200" cap="none" spc="0" normalizeH="0" baseline="0" noProof="0" dirty="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26" name="文本框 12"/>
          <p:cNvSpPr txBox="1">
            <a:spLocks noChangeArrowheads="1"/>
          </p:cNvSpPr>
          <p:nvPr/>
        </p:nvSpPr>
        <p:spPr bwMode="auto">
          <a:xfrm>
            <a:off x="385781" y="1684547"/>
            <a:ext cx="1550595" cy="313932"/>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200" dirty="0" smtClean="0">
                <a:solidFill>
                  <a:prstClr val="black"/>
                </a:solidFill>
                <a:latin typeface="微软雅黑" panose="020B0503020204020204" pitchFamily="34" charset="-122"/>
                <a:ea typeface="微软雅黑" panose="020B0503020204020204" pitchFamily="34" charset="-122"/>
              </a:rPr>
              <a:t>插入导师图片</a:t>
            </a:r>
            <a:endParaRPr kumimoji="0" lang="en-US" altLang="zh-CN"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7" name="文本框 12"/>
          <p:cNvSpPr txBox="1">
            <a:spLocks noChangeArrowheads="1"/>
          </p:cNvSpPr>
          <p:nvPr/>
        </p:nvSpPr>
        <p:spPr bwMode="auto">
          <a:xfrm>
            <a:off x="6851650" y="4729480"/>
            <a:ext cx="5209540" cy="1369060"/>
          </a:xfrm>
          <a:prstGeom prst="rect">
            <a:avLst/>
          </a:prstGeom>
          <a:noFill/>
          <a:ln w="9525">
            <a:noFill/>
            <a:miter lim="800000"/>
          </a:ln>
        </p:spPr>
        <p:txBody>
          <a:bodyPr>
            <a:noAutofit/>
          </a:bodyPr>
          <a:lstStyle/>
          <a:p>
            <a:pPr marL="0" marR="0" lvl="0" indent="0" algn="l" defTabSz="914400" rtl="0" eaLnBrk="1" fontAlgn="base" latinLnBrk="0" hangingPunct="1">
              <a:lnSpc>
                <a:spcPct val="120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7" name="图片 2"/>
          <p:cNvPicPr>
            <a:picLocks noGrp="1" noChangeAspect="1"/>
          </p:cNvPicPr>
          <p:nvPr>
            <p:ph sz="quarter" idx="13"/>
            <p:custDataLst>
              <p:tags r:id="rId3"/>
            </p:custDataLst>
          </p:nvPr>
        </p:nvPicPr>
        <p:blipFill>
          <a:blip r:embed="rId4" cstate="print"/>
          <a:stretch>
            <a:fillRect/>
          </a:stretch>
        </p:blipFill>
        <p:spPr>
          <a:xfrm>
            <a:off x="446405" y="1151255"/>
            <a:ext cx="1798955" cy="2741930"/>
          </a:xfrm>
          <a:prstGeom prst="rect">
            <a:avLst/>
          </a:prstGeom>
        </p:spPr>
      </p:pic>
      <p:pic>
        <p:nvPicPr>
          <p:cNvPr id="3" name="图片 2" descr="d863ff753f67105e6dfa8bb079f32a8"/>
          <p:cNvPicPr>
            <a:picLocks noChangeAspect="1"/>
          </p:cNvPicPr>
          <p:nvPr/>
        </p:nvPicPr>
        <p:blipFill>
          <a:blip r:embed="rId5"/>
          <a:stretch>
            <a:fillRect/>
          </a:stretch>
        </p:blipFill>
        <p:spPr>
          <a:xfrm>
            <a:off x="7038975" y="4573905"/>
            <a:ext cx="4577715" cy="1982470"/>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6153.091338582677,&quot;width&quot;:4194.8535433070865}"/>
  <p:tag name="KSO_WM_BEAUTIFY_FLAG" val=""/>
</p:tagLst>
</file>

<file path=ppt/tags/tag2.xml><?xml version="1.0" encoding="utf-8"?>
<p:tagLst xmlns:p="http://schemas.openxmlformats.org/presentationml/2006/main">
  <p:tag name="KSO_WPP_MARK_KEY" val="add011ad-2a6b-453a-9395-07f950e4ef43"/>
  <p:tag name="COMMONDATA" val="eyJoZGlkIjoiZWUxNjlhOWE3ZDg5NTQwNDc5NjcyMTg0YTA5ZTZhYTU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586</Words>
  <Application>WPS 演示</Application>
  <PresentationFormat>自定义</PresentationFormat>
  <Paragraphs>39</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Calibri</vt:lpstr>
      <vt:lpstr>Calibri Light</vt:lpstr>
      <vt:lpstr>Calibri</vt:lpstr>
      <vt:lpstr>微软雅黑</vt:lpstr>
      <vt:lpstr>Arial Unicode MS</vt:lpstr>
      <vt:lpstr>1_Office 主题</vt:lpstr>
      <vt:lpstr>PowerPoint 演示文稿</vt:lpstr>
    </vt:vector>
  </TitlesOfParts>
  <Company>zsb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china</dc:creator>
  <cp:lastModifiedBy>KOOKOO</cp:lastModifiedBy>
  <cp:revision>379</cp:revision>
  <dcterms:created xsi:type="dcterms:W3CDTF">2015-05-04T02:17:00Z</dcterms:created>
  <dcterms:modified xsi:type="dcterms:W3CDTF">2023-03-30T14:03:11Z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F1B9E16BEB544BC7BFF8AAFA5FDF5315</vt:lpwstr>
  </property>
  <property fmtid="{D5CDD505-2E9C-101B-9397-08002B2CF9AE}" pid="3" name="KSOProductBuildVer">
    <vt:lpwstr>2052-11.1.0.13703</vt:lpwstr>
  </property>
</Properties>
</file>