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446" r:id="rId3"/>
  </p:sldIdLst>
  <p:sldSz cx="12192000" cy="6858000"/>
  <p:notesSz cx="6858000" cy="9144000"/>
  <p:custDataLst>
    <p:tags r:id="rId9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E46D0A"/>
    <a:srgbClr val="C0504E"/>
    <a:srgbClr val="FBCB29"/>
    <a:srgbClr val="14007C"/>
    <a:srgbClr val="44546A"/>
    <a:srgbClr val="130179"/>
    <a:srgbClr val="00B0F0"/>
    <a:srgbClr val="376092"/>
    <a:srgbClr val="082C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234" autoAdjust="0"/>
    <p:restoredTop sz="93203" autoAdjust="0"/>
  </p:normalViewPr>
  <p:slideViewPr>
    <p:cSldViewPr snapToGrid="0" showGuides="1">
      <p:cViewPr varScale="1">
        <p:scale>
          <a:sx n="82" d="100"/>
          <a:sy n="82" d="100"/>
        </p:scale>
        <p:origin x="571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gs" Target="tags/tag1.xml"/><Relationship Id="rId8" Type="http://schemas.openxmlformats.org/officeDocument/2006/relationships/tableStyles" Target="tableStyles.xml"/><Relationship Id="rId7" Type="http://schemas.openxmlformats.org/officeDocument/2006/relationships/viewProps" Target="viewProps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DA1E5227-7275-4FAD-8045-5E43A9DEFCA5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/>
            </a:lvl1pPr>
          </a:lstStyle>
          <a:p>
            <a:fld id="{86E862D0-2B7E-4F25-9618-F4C0670918B0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66F45-E083-45A9-9A6B-F6CDDC2C82C3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C5FA5-EDB1-42CD-BF72-1C7D4EBDC75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6620C-F03E-4C66-93D2-ACB1EC2326C4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538786-88AB-4F8F-A871-61C6C2A1B3E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D0C00E-339D-4670-B3B2-0AA7BEF3997B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E7991A-197C-43AC-A8B5-DD63DFE8255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862C23-345D-44BA-9873-485B083792FB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DC7687-9F5E-4B46-BAEA-E23AC4DDB68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344F18-3938-4E13-B927-7798DD9FD7B9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91A120-3D30-41F1-B03E-502B2F05C16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9569B-A46B-4872-9EC9-3296FBD3A6E3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07866F-E29A-4A00-A847-A672E15A449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365126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BD466B-DD87-40D4-B0FE-BB5C485E508D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F165E-1336-4D80-AC76-8081BF08609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47A68D-5A5C-4615-A62C-E76333AA6C3A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DC4DFB-9F71-4253-B181-799F24ADE6B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34D48D-870A-4D6D-A293-5C0395159A6E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4D84B7-AF27-41F2-AD3D-F4873259426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0CD8AE-447F-41DF-B03B-8F5694AC8DAE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30B6E-8D7E-436B-9C9C-85BF57C7B9B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1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64B5D-0EF7-4BD0-A3B7-74A07467ACB1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7C29F2-03A4-4924-AF89-AE14A5A723E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9C2E812-9B47-4810-A781-F539584DA170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393D6728-958F-4F11-A0FE-129E9BD88B49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384425" y="1355"/>
            <a:ext cx="8242300" cy="1096963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7411" name="图片 7"/>
          <p:cNvPicPr>
            <a:picLocks noChangeAspect="1"/>
          </p:cNvPicPr>
          <p:nvPr/>
        </p:nvPicPr>
        <p:blipFill>
          <a:blip r:embed="rId1" cstate="print"/>
          <a:srcRect t="3896" r="91544" b="3088"/>
          <a:stretch>
            <a:fillRect/>
          </a:stretch>
        </p:blipFill>
        <p:spPr bwMode="auto">
          <a:xfrm>
            <a:off x="2525713" y="1274763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文本框 11"/>
          <p:cNvSpPr txBox="1">
            <a:spLocks noChangeArrowheads="1"/>
          </p:cNvSpPr>
          <p:nvPr/>
        </p:nvSpPr>
        <p:spPr bwMode="auto">
          <a:xfrm>
            <a:off x="2678331" y="1789708"/>
            <a:ext cx="3579813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 eaLnBrk="1" hangingPunct="1"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学术硕士：临床医学（外科学）、基础医学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defRPr/>
            </a:pP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defRPr/>
            </a:pP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13" name="文本框 12"/>
          <p:cNvSpPr txBox="1">
            <a:spLocks noChangeArrowheads="1"/>
          </p:cNvSpPr>
          <p:nvPr/>
        </p:nvSpPr>
        <p:spPr bwMode="auto">
          <a:xfrm>
            <a:off x="330200" y="4103224"/>
            <a:ext cx="1920875" cy="75501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Tel: (10)66951351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Email: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jnzhang2018@163.com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414" name="文本框 13"/>
          <p:cNvSpPr txBox="1">
            <a:spLocks noChangeArrowheads="1"/>
          </p:cNvSpPr>
          <p:nvPr/>
        </p:nvSpPr>
        <p:spPr bwMode="auto">
          <a:xfrm>
            <a:off x="6857646" y="1765636"/>
            <a:ext cx="4630879" cy="399154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研究方向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: 1. 颅脑损伤基础与临床救治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       2. 脑胶质瘤基础与临床研究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eaLnBrk="1" latinLnBrk="0" hangingPunct="1">
              <a:lnSpc>
                <a:spcPct val="150000"/>
              </a:lnSpc>
              <a:spcBef>
                <a:spcPts val="600"/>
              </a:spcBef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主要业绩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: 获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军事科学技术一等奖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项、中华医学科技一等奖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项、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国家科技进步二等奖1项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军队科技进步二等奖1项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军队医疗成果二等奖6项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等</a:t>
            </a:r>
            <a:r>
              <a:rPr lang="zh-CN" altLang="en-US" sz="12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科技奖</a:t>
            </a:r>
            <a:r>
              <a:rPr lang="en-US" altLang="zh-CN" sz="12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13</a:t>
            </a:r>
            <a:r>
              <a:rPr lang="zh-CN" altLang="en-US" sz="12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项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。</a:t>
            </a:r>
            <a:r>
              <a:rPr lang="en-US" altLang="zh-CN" sz="1200" dirty="0" err="1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荣获王忠诚中国神经外科医师学术奖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全国“人民名医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卓越建树”奖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被评为“白求恩式好医生”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。以第一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或通讯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作者发表学术论文200余篇。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eaLnBrk="1" latinLnBrk="0" hangingPunct="1">
              <a:lnSpc>
                <a:spcPct val="150000"/>
              </a:lnSpc>
              <a:spcBef>
                <a:spcPts val="600"/>
              </a:spcBef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eaLnBrk="1" latinLnBrk="0" hangingPunct="1">
              <a:lnSpc>
                <a:spcPct val="150000"/>
              </a:lnSpc>
              <a:spcBef>
                <a:spcPts val="600"/>
              </a:spcBef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研究资助</a:t>
            </a: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: </a:t>
            </a:r>
            <a:r>
              <a:rPr lang="en-US" altLang="zh-CN" sz="12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承担军队重大科研课题、国家自然科学基金、863课题、北京首都特色项目等研究课题10余项，研究经费3500多万元。</a:t>
            </a: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eaLnBrk="1" latinLnBrk="0" hangingPunct="1">
              <a:lnSpc>
                <a:spcPct val="150000"/>
              </a:lnSpc>
              <a:spcBef>
                <a:spcPts val="600"/>
              </a:spcBef>
              <a:defRPr/>
            </a:pPr>
            <a:endParaRPr lang="en-US" altLang="zh-CN" sz="12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384425" y="6556375"/>
            <a:ext cx="9232900" cy="182563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17" name="文本框 21"/>
          <p:cNvSpPr txBox="1">
            <a:spLocks noChangeArrowheads="1"/>
          </p:cNvSpPr>
          <p:nvPr/>
        </p:nvSpPr>
        <p:spPr bwMode="auto">
          <a:xfrm>
            <a:off x="2640013" y="76200"/>
            <a:ext cx="3579812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张剑宁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2640013" y="519113"/>
            <a:ext cx="5251450" cy="52197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主任医师</a:t>
            </a:r>
            <a:r>
              <a:rPr kumimoji="0" lang="zh-CN" altLang="en-US" sz="1400" b="1" i="0" u="none" strike="noStrike" kern="1200" cap="none" spc="120" normalizeH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博</a:t>
            </a:r>
            <a:r>
              <a:rPr kumimoji="0" lang="zh-CN" altLang="en-US" sz="1400" b="1" i="0" u="none" strike="noStrike" kern="1200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士研究生导师</a:t>
            </a:r>
            <a:endParaRPr kumimoji="0" lang="en-US" altLang="zh-CN" sz="1400" b="1" i="0" u="none" strike="noStrike" kern="1200" cap="none" spc="12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sz="1400" b="1" i="0" u="none" strike="noStrike" kern="1200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解放军总医院</a:t>
            </a:r>
            <a:r>
              <a:rPr kumimoji="0" lang="zh-CN" sz="1400" b="1" i="0" u="none" strike="noStrike" kern="1200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神经外科医学部</a:t>
            </a:r>
            <a:r>
              <a:rPr kumimoji="0" sz="1400" b="1" i="0" u="none" strike="noStrike" kern="1200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	主任、主任医师</a:t>
            </a:r>
            <a:endParaRPr kumimoji="0" lang="zh-CN" altLang="en-US" sz="1400" b="1" i="0" u="none" strike="noStrike" kern="1200" cap="none" spc="12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446088" y="0"/>
            <a:ext cx="1804987" cy="110172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21" name="文本框 17"/>
          <p:cNvSpPr txBox="1">
            <a:spLocks noChangeArrowheads="1"/>
          </p:cNvSpPr>
          <p:nvPr/>
        </p:nvSpPr>
        <p:spPr bwMode="auto">
          <a:xfrm>
            <a:off x="2808288" y="1300163"/>
            <a:ext cx="1427480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招生专业与类型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17422" name="图片 24"/>
          <p:cNvPicPr>
            <a:picLocks noChangeAspect="1"/>
          </p:cNvPicPr>
          <p:nvPr/>
        </p:nvPicPr>
        <p:blipFill>
          <a:blip r:embed="rId1" cstate="print"/>
          <a:srcRect t="3896" r="91544" b="3088"/>
          <a:stretch>
            <a:fillRect/>
          </a:stretch>
        </p:blipFill>
        <p:spPr bwMode="auto">
          <a:xfrm>
            <a:off x="2525713" y="2358809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3" name="文本框 25"/>
          <p:cNvSpPr txBox="1">
            <a:spLocks noChangeArrowheads="1"/>
          </p:cNvSpPr>
          <p:nvPr/>
        </p:nvSpPr>
        <p:spPr bwMode="auto">
          <a:xfrm>
            <a:off x="2808605" y="2384425"/>
            <a:ext cx="3623310" cy="22974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教育与工作经历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1987-1990	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第四</a:t>
            </a:r>
            <a:r>
              <a:rPr kumimoji="0" lang="zh-CN" altLang="en-US" sz="12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军医大学   硕士研究生</a:t>
            </a:r>
            <a:endParaRPr kumimoji="0" lang="zh-CN" altLang="en-US" sz="12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1990-1993	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第四</a:t>
            </a:r>
            <a:r>
              <a:rPr kumimoji="0" lang="zh-CN" altLang="en-US" sz="12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军医大学   博士研究生</a:t>
            </a:r>
            <a:endParaRPr kumimoji="0" lang="zh-CN" altLang="en-US" sz="12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1983-1990	原沈阳军区总医院  住院医师</a:t>
            </a:r>
            <a:endParaRPr kumimoji="0" lang="zh-CN" altLang="en-US" sz="12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1990-1995   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第四</a:t>
            </a:r>
            <a:r>
              <a:rPr kumimoji="0" lang="zh-CN" altLang="en-US" sz="12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军医大学   主治医师、讲师</a:t>
            </a:r>
            <a:endParaRPr kumimoji="0" lang="zh-CN" altLang="en-US" sz="12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1995-2000	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第四</a:t>
            </a:r>
            <a:r>
              <a:rPr kumimoji="0" lang="zh-CN" altLang="en-US" sz="12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军医大学   副主任医师、副教授</a:t>
            </a:r>
            <a:endParaRPr kumimoji="0" lang="zh-CN" altLang="en-US" sz="12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2000-2011	</a:t>
            </a:r>
            <a:r>
              <a:rPr lang="zh-CN" altLang="en-US" sz="12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第四</a:t>
            </a:r>
            <a:r>
              <a:rPr kumimoji="0" lang="zh-CN" altLang="en-US" sz="120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军医</a:t>
            </a:r>
            <a:r>
              <a:rPr kumimoji="0" lang="zh-CN" altLang="en-US" sz="12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大学   主任医师、教授</a:t>
            </a:r>
            <a:endParaRPr kumimoji="0" lang="zh-CN" altLang="en-US" sz="12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2011-</a:t>
            </a:r>
            <a:r>
              <a:rPr kumimoji="0" lang="en-US" altLang="zh-CN" sz="12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2020</a:t>
            </a:r>
            <a:r>
              <a:rPr kumimoji="0" lang="zh-CN" altLang="en-US" sz="12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	解放军总医院第六医学中心	科主任、主任医师</a:t>
            </a:r>
            <a:endParaRPr kumimoji="0" lang="zh-CN" altLang="en-US" sz="12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2020-</a:t>
            </a:r>
            <a:r>
              <a:rPr kumimoji="0" lang="zh-CN" altLang="en-US" sz="12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今       </a:t>
            </a:r>
            <a:r>
              <a:rPr lang="zh-CN" altLang="en-US" sz="12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解放军总医院神经外科医学部  主任</a:t>
            </a:r>
            <a:endParaRPr kumimoji="0" lang="zh-CN" altLang="en-US" sz="12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17424" name="图片 27"/>
          <p:cNvPicPr>
            <a:picLocks noChangeAspect="1"/>
          </p:cNvPicPr>
          <p:nvPr/>
        </p:nvPicPr>
        <p:blipFill>
          <a:blip r:embed="rId1" cstate="print"/>
          <a:srcRect t="3896" r="91544" b="3088"/>
          <a:stretch>
            <a:fillRect/>
          </a:stretch>
        </p:blipFill>
        <p:spPr bwMode="auto">
          <a:xfrm>
            <a:off x="6731000" y="1274763"/>
            <a:ext cx="307975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5" name="文本框 28"/>
          <p:cNvSpPr txBox="1">
            <a:spLocks noChangeArrowheads="1"/>
          </p:cNvSpPr>
          <p:nvPr/>
        </p:nvSpPr>
        <p:spPr bwMode="auto">
          <a:xfrm>
            <a:off x="7011988" y="1300163"/>
            <a:ext cx="903287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科研工作</a:t>
            </a:r>
            <a:endParaRPr kumimoji="0" lang="zh-CN" altLang="en-US" sz="14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17427" name="图片 24"/>
          <p:cNvPicPr>
            <a:picLocks noChangeAspect="1"/>
          </p:cNvPicPr>
          <p:nvPr/>
        </p:nvPicPr>
        <p:blipFill>
          <a:blip r:embed="rId2" cstate="print"/>
          <a:srcRect l="9991" r="8128"/>
          <a:stretch>
            <a:fillRect/>
          </a:stretch>
        </p:blipFill>
        <p:spPr bwMode="auto">
          <a:xfrm>
            <a:off x="10810875" y="85725"/>
            <a:ext cx="1123950" cy="103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图片 24"/>
          <p:cNvPicPr>
            <a:picLocks noChangeAspect="1"/>
          </p:cNvPicPr>
          <p:nvPr/>
        </p:nvPicPr>
        <p:blipFill>
          <a:blip r:embed="rId1" cstate="print"/>
          <a:srcRect t="3896" r="91544" b="3088"/>
          <a:stretch>
            <a:fillRect/>
          </a:stretch>
        </p:blipFill>
        <p:spPr bwMode="auto">
          <a:xfrm>
            <a:off x="2579503" y="4665822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文本框 25"/>
          <p:cNvSpPr txBox="1">
            <a:spLocks noChangeArrowheads="1"/>
          </p:cNvSpPr>
          <p:nvPr/>
        </p:nvSpPr>
        <p:spPr bwMode="auto">
          <a:xfrm>
            <a:off x="2861945" y="4668520"/>
            <a:ext cx="3357880" cy="166013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学术团体任职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中国医促会神经创伤学分会主委、中华医学会神经外科分会全国委员、</a:t>
            </a:r>
            <a:r>
              <a:rPr lang="zh-CN" altLang="en-US" sz="12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中国医师协会神经专业委员会全国委员、</a:t>
            </a:r>
            <a:r>
              <a:rPr kumimoji="0" lang="zh-CN" altLang="en-US" sz="12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全军神经外科专业委员会副主任委员、北京医学会神经外科分会神经创伤学组组长等</a:t>
            </a:r>
            <a:endParaRPr kumimoji="0" lang="zh-CN" altLang="en-US" sz="12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2" name="图片 1" descr="证件照小版"/>
          <p:cNvPicPr>
            <a:picLocks noChangeAspect="1"/>
          </p:cNvPicPr>
          <p:nvPr/>
        </p:nvPicPr>
        <p:blipFill>
          <a:blip r:embed="rId3"/>
          <a:srcRect l="5639" t="7124" r="6534" b="23352"/>
          <a:stretch>
            <a:fillRect/>
          </a:stretch>
        </p:blipFill>
        <p:spPr>
          <a:xfrm>
            <a:off x="514350" y="1300480"/>
            <a:ext cx="1737360" cy="2063115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KSO_WPP_MARK_KEY" val="a727ba54-e9f2-4547-ae8d-a7892b602b50"/>
  <p:tag name="COMMONDATA" val="eyJoZGlkIjoiY2ZmYjJlMTMwOWU0NzhkNmZmYTQ3YWJmYzFmNjUwYTIifQ=="/>
</p:tagLst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674</Words>
  <Application>WPS 演示</Application>
  <PresentationFormat>宽屏</PresentationFormat>
  <Paragraphs>38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0" baseType="lpstr">
      <vt:lpstr>Arial</vt:lpstr>
      <vt:lpstr>宋体</vt:lpstr>
      <vt:lpstr>Wingdings</vt:lpstr>
      <vt:lpstr>Calibri</vt:lpstr>
      <vt:lpstr>Calibri Light</vt:lpstr>
      <vt:lpstr>Calibri</vt:lpstr>
      <vt:lpstr>微软雅黑</vt:lpstr>
      <vt:lpstr>Arial Unicode MS</vt:lpstr>
      <vt:lpstr>1_Office 主题</vt:lpstr>
      <vt:lpstr>PowerPoint 演示文稿</vt:lpstr>
    </vt:vector>
  </TitlesOfParts>
  <Company>zsb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china</dc:creator>
  <cp:lastModifiedBy>咬指甲的兔子</cp:lastModifiedBy>
  <cp:revision>382</cp:revision>
  <dcterms:created xsi:type="dcterms:W3CDTF">2015-05-04T02:17:00Z</dcterms:created>
  <dcterms:modified xsi:type="dcterms:W3CDTF">2023-03-25T11:40:22Z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2052-11.1.0.12980</vt:lpwstr>
  </property>
  <property fmtid="{D5CDD505-2E9C-101B-9397-08002B2CF9AE}" pid="3" name="ICV">
    <vt:lpwstr>86C96677FB1F4843ACD90F4A17E4D85A</vt:lpwstr>
  </property>
</Properties>
</file>