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446"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5" autoAdjust="0"/>
    <p:restoredTop sz="93203" autoAdjust="0"/>
  </p:normalViewPr>
  <p:slideViewPr>
    <p:cSldViewPr snapToGrid="0">
      <p:cViewPr varScale="1">
        <p:scale>
          <a:sx n="84" d="100"/>
          <a:sy n="84" d="100"/>
        </p:scale>
        <p:origin x="968" y="17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t>2023/3/23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t>2023/3/23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t>2023/3/23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t>2023/3/23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t>2023/3/23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t>2023/3/23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t>2023/3/23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t>2023/3/23</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t>2023/3/23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t>2023/3/23</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t>2023/3/23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t>2023/3/23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t>2023/3/23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301dongw@sina.com" TargetMode="External"/><Relationship Id="rId4" Type="http://schemas.openxmlformats.org/officeDocument/2006/relationships/image" Target="../media/image2.jpeg"/><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78331" y="1789708"/>
            <a:ext cx="3579813" cy="829945"/>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专业</a:t>
            </a:r>
            <a:r>
              <a:rPr lang="zh-CN" altLang="en-US" sz="1200" dirty="0" smtClean="0">
                <a:solidFill>
                  <a:prstClr val="black"/>
                </a:solidFill>
                <a:latin typeface="微软雅黑" panose="020B0503020204020204" pitchFamily="34" charset="-122"/>
                <a:ea typeface="微软雅黑" panose="020B0503020204020204" pitchFamily="34" charset="-122"/>
              </a:rPr>
              <a:t>硕士</a:t>
            </a:r>
            <a:r>
              <a:rPr lang="zh-CN" altLang="en-US" sz="1200" dirty="0" smtClean="0">
                <a:solidFill>
                  <a:prstClr val="black"/>
                </a:solidFill>
                <a:latin typeface="微软雅黑" panose="020B0503020204020204" pitchFamily="34" charset="-122"/>
                <a:ea typeface="微软雅黑" panose="020B0503020204020204" pitchFamily="34" charset="-122"/>
              </a:rPr>
              <a:t>：心血管内科</a:t>
            </a: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lang="zh-CN" altLang="en-US" sz="1200" dirty="0" smtClean="0">
                <a:solidFill>
                  <a:prstClr val="black"/>
                </a:solidFill>
                <a:latin typeface="微软雅黑" panose="020B0503020204020204" pitchFamily="34" charset="-122"/>
                <a:ea typeface="微软雅黑" panose="020B0503020204020204" pitchFamily="34" charset="-122"/>
              </a:rPr>
              <a:t>学术硕士</a:t>
            </a:r>
            <a:r>
              <a:rPr lang="zh-CN" altLang="en-US" sz="1200" dirty="0" smtClean="0">
                <a:solidFill>
                  <a:prstClr val="black"/>
                </a:solidFill>
                <a:latin typeface="微软雅黑" panose="020B0503020204020204" pitchFamily="34" charset="-122"/>
                <a:ea typeface="微软雅黑" panose="020B0503020204020204" pitchFamily="34" charset="-122"/>
              </a:rPr>
              <a:t>：心血管内科</a:t>
            </a: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1920875" cy="978729"/>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13911785671</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hlinkClick r:id="rId3"/>
              </a:rPr>
              <a:t>301dongw@sina.com</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765636"/>
            <a:ext cx="4630879" cy="4099584"/>
          </a:xfrm>
          <a:prstGeom prst="rect">
            <a:avLst/>
          </a:prstGeom>
          <a:noFill/>
          <a:ln w="9525">
            <a:noFill/>
            <a:miter lim="800000"/>
          </a:ln>
        </p:spPr>
        <p:txBody>
          <a:bodyPr wrap="square">
            <a:spAutoFit/>
          </a:bodyPr>
          <a:lstStyle/>
          <a:p>
            <a:pPr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eaLnBrk="1" hangingPunct="1">
              <a:lnSpc>
                <a:spcPct val="120000"/>
              </a:lnSpc>
              <a:spcBef>
                <a:spcPts val="600"/>
              </a:spcBef>
              <a:defRPr/>
            </a:pPr>
            <a:r>
              <a:rPr lang="zh-CN" altLang="zh-CN" sz="1200" dirty="0" smtClean="0">
                <a:latin typeface="Microsoft YaHei" charset="-122"/>
                <a:ea typeface="Microsoft YaHei" charset="-122"/>
                <a:cs typeface="Microsoft YaHei" charset="-122"/>
              </a:rPr>
              <a:t>长期致力于心力衰竭和心脏重症的临床和科研工作，在利用心脏核磁对心肌病</a:t>
            </a:r>
            <a:r>
              <a:rPr lang="zh-CN" altLang="en-US" sz="1200" dirty="0" smtClean="0">
                <a:latin typeface="Microsoft YaHei" charset="-122"/>
                <a:ea typeface="Microsoft YaHei" charset="-122"/>
                <a:cs typeface="Microsoft YaHei" charset="-122"/>
              </a:rPr>
              <a:t>及缺血性心脏病</a:t>
            </a:r>
            <a:r>
              <a:rPr lang="zh-CN" altLang="zh-CN" sz="1200" dirty="0" smtClean="0">
                <a:latin typeface="Microsoft YaHei" charset="-122"/>
                <a:ea typeface="Microsoft YaHei" charset="-122"/>
                <a:cs typeface="Microsoft YaHei" charset="-122"/>
              </a:rPr>
              <a:t>进行精确诊断方面积累了</a:t>
            </a:r>
            <a:r>
              <a:rPr lang="zh-CN" altLang="en-US" sz="1200" dirty="0" smtClean="0">
                <a:latin typeface="Microsoft YaHei" charset="-122"/>
                <a:ea typeface="Microsoft YaHei" charset="-122"/>
                <a:cs typeface="Microsoft YaHei" charset="-122"/>
              </a:rPr>
              <a:t>丰富</a:t>
            </a:r>
            <a:r>
              <a:rPr lang="zh-CN" altLang="zh-CN" sz="1200" dirty="0" smtClean="0">
                <a:latin typeface="Microsoft YaHei" charset="-122"/>
                <a:ea typeface="Microsoft YaHei" charset="-122"/>
                <a:cs typeface="Microsoft YaHei" charset="-122"/>
              </a:rPr>
              <a:t>经验，近年与生物医学</a:t>
            </a:r>
            <a:r>
              <a:rPr lang="zh-CN" altLang="zh-CN" sz="1200" dirty="0">
                <a:latin typeface="Microsoft YaHei" charset="-122"/>
                <a:ea typeface="Microsoft YaHei" charset="-122"/>
                <a:cs typeface="Microsoft YaHei" charset="-122"/>
              </a:rPr>
              <a:t>工程科学家合作，在</a:t>
            </a:r>
            <a:r>
              <a:rPr lang="zh-CN" altLang="zh-CN" sz="1200" dirty="0" smtClean="0">
                <a:latin typeface="Microsoft YaHei" charset="-122"/>
                <a:ea typeface="Microsoft YaHei" charset="-122"/>
                <a:cs typeface="Microsoft YaHei" charset="-122"/>
              </a:rPr>
              <a:t>心血管</a:t>
            </a:r>
            <a:r>
              <a:rPr lang="zh-CN" altLang="en-US" sz="1200" dirty="0" smtClean="0">
                <a:latin typeface="Microsoft YaHei" charset="-122"/>
                <a:ea typeface="Microsoft YaHei" charset="-122"/>
                <a:cs typeface="Microsoft YaHei" charset="-122"/>
              </a:rPr>
              <a:t>疾病</a:t>
            </a:r>
            <a:r>
              <a:rPr lang="zh-CN" altLang="zh-CN" sz="1200" dirty="0" smtClean="0">
                <a:latin typeface="Microsoft YaHei" charset="-122"/>
                <a:ea typeface="Microsoft YaHei" charset="-122"/>
                <a:cs typeface="Microsoft YaHei" charset="-122"/>
              </a:rPr>
              <a:t>大数据</a:t>
            </a:r>
            <a:r>
              <a:rPr lang="zh-CN" altLang="en-US" sz="1200" dirty="0" smtClean="0">
                <a:latin typeface="Microsoft YaHei" charset="-122"/>
                <a:ea typeface="Microsoft YaHei" charset="-122"/>
                <a:cs typeface="Microsoft YaHei" charset="-122"/>
              </a:rPr>
              <a:t>、人工智能辅助心血管疾病决策</a:t>
            </a:r>
            <a:r>
              <a:rPr lang="zh-CN" altLang="en-US" sz="1200" dirty="0">
                <a:latin typeface="Microsoft YaHei" charset="-122"/>
                <a:ea typeface="Microsoft YaHei" charset="-122"/>
                <a:cs typeface="Microsoft YaHei" charset="-122"/>
              </a:rPr>
              <a:t>支持方面开展深入</a:t>
            </a:r>
            <a:r>
              <a:rPr lang="zh-CN" altLang="en-US" sz="1200" dirty="0" smtClean="0">
                <a:latin typeface="Microsoft YaHei" charset="-122"/>
                <a:ea typeface="Microsoft YaHei" charset="-122"/>
                <a:cs typeface="Microsoft YaHei" charset="-122"/>
              </a:rPr>
              <a:t>合作</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r>
              <a:rPr lang="zh-CN" altLang="zh-CN" sz="1200" dirty="0" smtClean="0">
                <a:latin typeface="Microsoft YaHei" charset="-122"/>
                <a:ea typeface="Microsoft YaHei" charset="-122"/>
                <a:cs typeface="Microsoft YaHei" charset="-122"/>
              </a:rPr>
              <a:t>在</a:t>
            </a:r>
            <a:r>
              <a:rPr lang="zh-CN" altLang="zh-CN" sz="1200" dirty="0">
                <a:latin typeface="Microsoft YaHei" charset="-122"/>
                <a:ea typeface="Microsoft YaHei" charset="-122"/>
                <a:cs typeface="Microsoft YaHei" charset="-122"/>
              </a:rPr>
              <a:t>国家自然科学基金、国家重点研发计划、北京市自然科学基金等项目支持下， 聚焦医疗临床决策范式转变这一临床医学、信息科学和数据科学领域的交叉研究前沿，系统性地开展了大数据驱动的医疗临床智能辅助决策的理论方法研究，从电子病历等海量医疗临床数据中发现疾病诊疗知识，并向临床应用转化，辅助临床诊疗决策，优化医疗过程实践，取得了一系列创新性的研究成果。相关成果近五年荣获全军科技进步一等奖、国家科技进步二等奖各一</a:t>
            </a:r>
            <a:r>
              <a:rPr lang="zh-CN" altLang="zh-CN" sz="1200" dirty="0" smtClean="0">
                <a:latin typeface="Microsoft YaHei" charset="-122"/>
                <a:ea typeface="Microsoft YaHei" charset="-122"/>
                <a:cs typeface="Microsoft YaHei" charset="-122"/>
              </a:rPr>
              <a:t>项</a:t>
            </a:r>
            <a:endParaRPr kumimoji="0" lang="en-US" altLang="zh-CN" sz="1200" b="0" i="0" u="none" strike="noStrike" kern="1200" cap="none" spc="0" normalizeH="0" baseline="0" noProof="0" dirty="0" smtClean="0">
              <a:ln>
                <a:noFill/>
              </a:ln>
              <a:solidFill>
                <a:prstClr val="black"/>
              </a:solidFill>
              <a:effectLst/>
              <a:uLnTx/>
              <a:uFillTx/>
              <a:latin typeface="Microsoft YaHei" charset="-122"/>
              <a:ea typeface="Microsoft YaHei" charset="-122"/>
              <a:cs typeface="Microsoft YaHei" charset="-122"/>
            </a:endParaRPr>
          </a:p>
          <a:p>
            <a:pPr lvl="0" eaLnBrk="1" hangingPunct="1">
              <a:lnSpc>
                <a:spcPct val="120000"/>
              </a:lnSpc>
              <a:spcBef>
                <a:spcPts val="600"/>
              </a:spcBef>
              <a:defRPr/>
            </a:pPr>
            <a:r>
              <a:rPr kumimoji="0" lang="zh-CN" altLang="en-US" sz="1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研究</a:t>
            </a: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资助</a:t>
            </a:r>
            <a:r>
              <a:rPr kumimoji="0" lang="en-US" altLang="zh-CN" sz="1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r>
              <a:rPr lang="zh-CN" altLang="zh-CN" sz="1200" dirty="0">
                <a:latin typeface="Microsoft YaHei" charset="-122"/>
                <a:ea typeface="Microsoft YaHei" charset="-122"/>
                <a:cs typeface="Microsoft YaHei" charset="-122"/>
              </a:rPr>
              <a:t>国家自然科学基金、国家重点研发计划、北京市自然科学基金</a:t>
            </a:r>
            <a:endParaRPr lang="en-US" altLang="zh-CN" sz="1200" b="1" dirty="0" smtClean="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董 蔚</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2" y="519113"/>
            <a:ext cx="551338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医师</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硕士</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解放军总医院第六医学中心心血管病医学部重症医学科 主任</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3358515" cy="52197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r>
              <a:rPr kumimoji="0" lang="en-US" altLang="zh-CN"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仅填写</a:t>
            </a:r>
            <a:r>
              <a:rPr kumimoji="0" lang="en-US" altLang="zh-CN"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2022</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年招生专业</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供学生参</a:t>
            </a:r>
            <a:r>
              <a:rPr lang="zh-CN" altLang="en-US" sz="1400" b="1" dirty="0" smtClean="0">
                <a:solidFill>
                  <a:prstClr val="black"/>
                </a:solidFill>
                <a:latin typeface="微软雅黑" panose="020B0503020204020204" pitchFamily="34" charset="-122"/>
                <a:ea typeface="微软雅黑" panose="020B0503020204020204" pitchFamily="34" charset="-122"/>
              </a:rPr>
              <a:t>考</a:t>
            </a:r>
            <a:r>
              <a:rPr kumimoji="0" lang="en-US" altLang="zh-CN"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4"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79503" y="401050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403590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文本框 12"/>
          <p:cNvSpPr txBox="1">
            <a:spLocks noChangeArrowheads="1"/>
          </p:cNvSpPr>
          <p:nvPr/>
        </p:nvSpPr>
        <p:spPr bwMode="auto">
          <a:xfrm>
            <a:off x="385781" y="1684547"/>
            <a:ext cx="1550595" cy="313932"/>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smtClean="0">
                <a:solidFill>
                  <a:prstClr val="black"/>
                </a:solidFill>
                <a:latin typeface="微软雅黑" panose="020B0503020204020204" pitchFamily="34" charset="-122"/>
                <a:ea typeface="微软雅黑" panose="020B0503020204020204" pitchFamily="34" charset="-122"/>
              </a:rPr>
              <a:t>插入导师图片</a:t>
            </a: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1" name="图片 20"/>
          <p:cNvPicPr/>
          <p:nvPr/>
        </p:nvPicPr>
        <p:blipFill>
          <a:blip r:embed="rId5" cstate="print">
            <a:extLst>
              <a:ext uri="{28A0092B-C50C-407E-A947-70E740481C1C}">
                <a14:useLocalDpi xmlns:a14="http://schemas.microsoft.com/office/drawing/2010/main" val="0"/>
              </a:ext>
            </a:extLst>
          </a:blip>
          <a:stretch>
            <a:fillRect/>
          </a:stretch>
        </p:blipFill>
        <p:spPr>
          <a:xfrm>
            <a:off x="467903" y="1195828"/>
            <a:ext cx="1783172" cy="2675000"/>
          </a:xfrm>
          <a:prstGeom prst="rect">
            <a:avLst/>
          </a:prstGeom>
        </p:spPr>
      </p:pic>
      <p:sp>
        <p:nvSpPr>
          <p:cNvPr id="2" name="矩形 1"/>
          <p:cNvSpPr/>
          <p:nvPr/>
        </p:nvSpPr>
        <p:spPr>
          <a:xfrm>
            <a:off x="2862078" y="4413748"/>
            <a:ext cx="3637499" cy="1015663"/>
          </a:xfrm>
          <a:prstGeom prst="rect">
            <a:avLst/>
          </a:prstGeom>
        </p:spPr>
        <p:txBody>
          <a:bodyPr wrap="square">
            <a:spAutoFit/>
          </a:bodyPr>
          <a:lstStyle/>
          <a:p>
            <a:r>
              <a:rPr lang="zh-CN" altLang="zh-CN" sz="1200" dirty="0" smtClean="0">
                <a:latin typeface="Microsoft YaHei" charset="-122"/>
                <a:ea typeface="Microsoft YaHei" charset="-122"/>
                <a:cs typeface="Microsoft YaHei" charset="-122"/>
              </a:rPr>
              <a:t>全军</a:t>
            </a:r>
            <a:r>
              <a:rPr lang="zh-CN" altLang="zh-CN" sz="1200" dirty="0">
                <a:latin typeface="Microsoft YaHei" charset="-122"/>
                <a:ea typeface="Microsoft YaHei" charset="-122"/>
                <a:cs typeface="Microsoft YaHei" charset="-122"/>
              </a:rPr>
              <a:t>心血管内科专业委员会</a:t>
            </a:r>
            <a:r>
              <a:rPr lang="zh-CN" altLang="zh-CN" sz="1200" dirty="0" smtClean="0">
                <a:latin typeface="Microsoft YaHei" charset="-122"/>
                <a:ea typeface="Microsoft YaHei" charset="-122"/>
                <a:cs typeface="Microsoft YaHei" charset="-122"/>
              </a:rPr>
              <a:t>秘书长</a:t>
            </a:r>
            <a:endParaRPr lang="en-US" altLang="zh-CN" sz="1200" dirty="0" smtClean="0">
              <a:latin typeface="Microsoft YaHei" charset="-122"/>
              <a:ea typeface="Microsoft YaHei" charset="-122"/>
              <a:cs typeface="Microsoft YaHei" charset="-122"/>
            </a:endParaRPr>
          </a:p>
          <a:p>
            <a:r>
              <a:rPr lang="zh-CN" altLang="zh-CN" sz="1200" dirty="0" smtClean="0">
                <a:latin typeface="Microsoft YaHei" charset="-122"/>
                <a:ea typeface="Microsoft YaHei" charset="-122"/>
                <a:cs typeface="Microsoft YaHei" charset="-122"/>
              </a:rPr>
              <a:t>中华</a:t>
            </a:r>
            <a:r>
              <a:rPr lang="zh-CN" altLang="zh-CN" sz="1200" dirty="0">
                <a:latin typeface="Microsoft YaHei" charset="-122"/>
                <a:ea typeface="Microsoft YaHei" charset="-122"/>
                <a:cs typeface="Microsoft YaHei" charset="-122"/>
              </a:rPr>
              <a:t>医学会心血管分会心力衰竭学组</a:t>
            </a:r>
            <a:r>
              <a:rPr lang="zh-CN" altLang="zh-CN" sz="1200" dirty="0" smtClean="0">
                <a:latin typeface="Microsoft YaHei" charset="-122"/>
                <a:ea typeface="Microsoft YaHei" charset="-122"/>
                <a:cs typeface="Microsoft YaHei" charset="-122"/>
              </a:rPr>
              <a:t>委员</a:t>
            </a:r>
            <a:endParaRPr lang="en-US" altLang="zh-CN" sz="1200" dirty="0" smtClean="0">
              <a:latin typeface="Microsoft YaHei" charset="-122"/>
              <a:ea typeface="Microsoft YaHei" charset="-122"/>
              <a:cs typeface="Microsoft YaHei" charset="-122"/>
            </a:endParaRPr>
          </a:p>
          <a:p>
            <a:r>
              <a:rPr lang="zh-CN" altLang="zh-CN" sz="1200" dirty="0" smtClean="0">
                <a:latin typeface="Microsoft YaHei" charset="-122"/>
                <a:ea typeface="Microsoft YaHei" charset="-122"/>
                <a:cs typeface="Microsoft YaHei" charset="-122"/>
              </a:rPr>
              <a:t>中国</a:t>
            </a:r>
            <a:r>
              <a:rPr lang="zh-CN" altLang="zh-CN" sz="1200" dirty="0">
                <a:latin typeface="Microsoft YaHei" charset="-122"/>
                <a:ea typeface="Microsoft YaHei" charset="-122"/>
                <a:cs typeface="Microsoft YaHei" charset="-122"/>
              </a:rPr>
              <a:t>医师协会心力衰竭专业委员会委员 </a:t>
            </a:r>
            <a:endParaRPr lang="en-US" altLang="zh-CN" sz="1200" dirty="0" smtClean="0">
              <a:latin typeface="Microsoft YaHei" charset="-122"/>
              <a:ea typeface="Microsoft YaHei" charset="-122"/>
              <a:cs typeface="Microsoft YaHei" charset="-122"/>
            </a:endParaRPr>
          </a:p>
          <a:p>
            <a:r>
              <a:rPr lang="zh-CN" altLang="en-US" sz="1200" dirty="0" smtClean="0">
                <a:latin typeface="Microsoft YaHei" charset="-122"/>
                <a:ea typeface="Microsoft YaHei" charset="-122"/>
                <a:cs typeface="Microsoft YaHei" charset="-122"/>
              </a:rPr>
              <a:t>中国医疗保健国际促进交流会心血管磁共振诊断学分会常务委员</a:t>
            </a:r>
            <a:endParaRPr lang="zh-CN" altLang="en-US" sz="1200" dirty="0">
              <a:latin typeface="Microsoft YaHei" charset="-122"/>
              <a:ea typeface="Microsoft YaHei" charset="-122"/>
              <a:cs typeface="Microsoft YaHei" charset="-122"/>
            </a:endParaRPr>
          </a:p>
        </p:txBody>
      </p:sp>
      <p:sp>
        <p:nvSpPr>
          <p:cNvPr id="28" name="矩形 27"/>
          <p:cNvSpPr/>
          <p:nvPr/>
        </p:nvSpPr>
        <p:spPr>
          <a:xfrm>
            <a:off x="2702164" y="2757495"/>
            <a:ext cx="3637499" cy="1200329"/>
          </a:xfrm>
          <a:prstGeom prst="rect">
            <a:avLst/>
          </a:prstGeom>
        </p:spPr>
        <p:txBody>
          <a:bodyPr wrap="square">
            <a:spAutoFit/>
          </a:bodyPr>
          <a:lstStyle/>
          <a:p>
            <a:r>
              <a:rPr lang="en-US" altLang="zh-CN" sz="1200" dirty="0" smtClean="0">
                <a:latin typeface="Microsoft YaHei" charset="-122"/>
                <a:ea typeface="Microsoft YaHei" charset="-122"/>
                <a:cs typeface="Microsoft YaHei" charset="-122"/>
              </a:rPr>
              <a:t>1996-1999</a:t>
            </a:r>
            <a:r>
              <a:rPr lang="zh-CN" altLang="en-US" sz="1200" dirty="0" smtClean="0">
                <a:latin typeface="Microsoft YaHei" charset="-122"/>
                <a:ea typeface="Microsoft YaHei" charset="-122"/>
                <a:cs typeface="Microsoft YaHei" charset="-122"/>
              </a:rPr>
              <a:t> 解放军医学院</a:t>
            </a:r>
            <a:r>
              <a:rPr lang="en-US" altLang="zh-CN" sz="1200" dirty="0" smtClean="0">
                <a:latin typeface="Microsoft YaHei" charset="-122"/>
                <a:ea typeface="Microsoft YaHei" charset="-122"/>
                <a:cs typeface="Microsoft YaHei" charset="-122"/>
              </a:rPr>
              <a:t>/</a:t>
            </a:r>
            <a:r>
              <a:rPr lang="zh-CN" altLang="en-US" sz="1200" dirty="0" smtClean="0">
                <a:latin typeface="Microsoft YaHei" charset="-122"/>
                <a:ea typeface="Microsoft YaHei" charset="-122"/>
                <a:cs typeface="Microsoft YaHei" charset="-122"/>
              </a:rPr>
              <a:t>解放军医院  </a:t>
            </a:r>
            <a:endParaRPr lang="en-US" altLang="zh-CN" sz="1200" dirty="0" smtClean="0">
              <a:latin typeface="Microsoft YaHei" charset="-122"/>
              <a:ea typeface="Microsoft YaHei" charset="-122"/>
              <a:cs typeface="Microsoft YaHei" charset="-122"/>
            </a:endParaRPr>
          </a:p>
          <a:p>
            <a:r>
              <a:rPr lang="zh-CN" altLang="en-US" sz="1200" dirty="0" smtClean="0">
                <a:latin typeface="Microsoft YaHei" charset="-122"/>
                <a:ea typeface="Microsoft YaHei" charset="-122"/>
                <a:cs typeface="Microsoft YaHei" charset="-122"/>
              </a:rPr>
              <a:t>                   心血管内科硕士研究生</a:t>
            </a:r>
            <a:endParaRPr lang="en-US" altLang="zh-CN" sz="1200" dirty="0" smtClean="0">
              <a:latin typeface="Microsoft YaHei" charset="-122"/>
              <a:ea typeface="Microsoft YaHei" charset="-122"/>
              <a:cs typeface="Microsoft YaHei" charset="-122"/>
            </a:endParaRPr>
          </a:p>
          <a:p>
            <a:r>
              <a:rPr lang="en-US" altLang="zh-CN" sz="1200" dirty="0" smtClean="0">
                <a:latin typeface="Microsoft YaHei" charset="-122"/>
                <a:ea typeface="Microsoft YaHei" charset="-122"/>
                <a:cs typeface="Microsoft YaHei" charset="-122"/>
              </a:rPr>
              <a:t>1999-2002</a:t>
            </a:r>
            <a:r>
              <a:rPr lang="zh-CN" altLang="en-US" sz="1200" dirty="0">
                <a:latin typeface="Microsoft YaHei" charset="-122"/>
                <a:ea typeface="Microsoft YaHei" charset="-122"/>
                <a:cs typeface="Microsoft YaHei" charset="-122"/>
              </a:rPr>
              <a:t>解放军医学院</a:t>
            </a:r>
            <a:r>
              <a:rPr lang="en-US" altLang="zh-CN" sz="1200" dirty="0">
                <a:latin typeface="Microsoft YaHei" charset="-122"/>
                <a:ea typeface="Microsoft YaHei" charset="-122"/>
                <a:cs typeface="Microsoft YaHei" charset="-122"/>
              </a:rPr>
              <a:t>/</a:t>
            </a:r>
            <a:r>
              <a:rPr lang="zh-CN" altLang="en-US" sz="1200" dirty="0">
                <a:latin typeface="Microsoft YaHei" charset="-122"/>
                <a:ea typeface="Microsoft YaHei" charset="-122"/>
                <a:cs typeface="Microsoft YaHei" charset="-122"/>
              </a:rPr>
              <a:t>解放军医院  </a:t>
            </a:r>
            <a:endParaRPr lang="en-US" altLang="zh-CN" sz="1200" dirty="0">
              <a:latin typeface="Microsoft YaHei" charset="-122"/>
              <a:ea typeface="Microsoft YaHei" charset="-122"/>
              <a:cs typeface="Microsoft YaHei" charset="-122"/>
            </a:endParaRPr>
          </a:p>
          <a:p>
            <a:r>
              <a:rPr lang="zh-CN" altLang="en-US" sz="1200" dirty="0">
                <a:latin typeface="Microsoft YaHei" charset="-122"/>
                <a:ea typeface="Microsoft YaHei" charset="-122"/>
                <a:cs typeface="Microsoft YaHei" charset="-122"/>
              </a:rPr>
              <a:t>                   心血管</a:t>
            </a:r>
            <a:r>
              <a:rPr lang="zh-CN" altLang="en-US" sz="1200" dirty="0" smtClean="0">
                <a:latin typeface="Microsoft YaHei" charset="-122"/>
                <a:ea typeface="Microsoft YaHei" charset="-122"/>
                <a:cs typeface="Microsoft YaHei" charset="-122"/>
              </a:rPr>
              <a:t>内科博士研究生</a:t>
            </a:r>
            <a:endParaRPr lang="en-US" altLang="zh-CN" sz="1200" dirty="0" smtClean="0">
              <a:latin typeface="Microsoft YaHei" charset="-122"/>
              <a:ea typeface="Microsoft YaHei" charset="-122"/>
              <a:cs typeface="Microsoft YaHei" charset="-122"/>
            </a:endParaRPr>
          </a:p>
          <a:p>
            <a:r>
              <a:rPr lang="en-US" altLang="zh-CN" sz="1200" dirty="0" smtClean="0">
                <a:latin typeface="Microsoft YaHei" charset="-122"/>
                <a:ea typeface="Microsoft YaHei" charset="-122"/>
                <a:cs typeface="Microsoft YaHei" charset="-122"/>
              </a:rPr>
              <a:t>1996-</a:t>
            </a:r>
            <a:r>
              <a:rPr lang="zh-CN" altLang="en-US" sz="1200" dirty="0" smtClean="0">
                <a:latin typeface="Microsoft YaHei" charset="-122"/>
                <a:ea typeface="Microsoft YaHei" charset="-122"/>
                <a:cs typeface="Microsoft YaHei" charset="-122"/>
              </a:rPr>
              <a:t>至今   解放军总医院医师</a:t>
            </a:r>
            <a:r>
              <a:rPr lang="en-US" altLang="zh-CN" sz="1200" dirty="0" smtClean="0">
                <a:latin typeface="Microsoft YaHei" charset="-122"/>
                <a:ea typeface="Microsoft YaHei" charset="-122"/>
                <a:cs typeface="Microsoft YaHei" charset="-122"/>
              </a:rPr>
              <a:t>/</a:t>
            </a:r>
            <a:r>
              <a:rPr lang="zh-CN" altLang="en-US" sz="1200" dirty="0" smtClean="0">
                <a:latin typeface="Microsoft YaHei" charset="-122"/>
                <a:ea typeface="Microsoft YaHei" charset="-122"/>
                <a:cs typeface="Microsoft YaHei" charset="-122"/>
              </a:rPr>
              <a:t>主治医师</a:t>
            </a:r>
            <a:r>
              <a:rPr lang="en-US" altLang="zh-CN" sz="1200" dirty="0" smtClean="0">
                <a:latin typeface="Microsoft YaHei" charset="-122"/>
                <a:ea typeface="Microsoft YaHei" charset="-122"/>
                <a:cs typeface="Microsoft YaHei" charset="-122"/>
              </a:rPr>
              <a:t>/</a:t>
            </a:r>
            <a:r>
              <a:rPr lang="zh-CN" altLang="en-US" sz="1200" dirty="0" smtClean="0">
                <a:latin typeface="Microsoft YaHei" charset="-122"/>
                <a:ea typeface="Microsoft YaHei" charset="-122"/>
                <a:cs typeface="Microsoft YaHei" charset="-122"/>
              </a:rPr>
              <a:t>副主任医</a:t>
            </a:r>
            <a:endParaRPr lang="en-US" altLang="zh-CN" sz="1200" dirty="0" smtClean="0">
              <a:latin typeface="Microsoft YaHei" charset="-122"/>
              <a:ea typeface="Microsoft YaHei" charset="-122"/>
              <a:cs typeface="Microsoft YaHei" charset="-122"/>
            </a:endParaRPr>
          </a:p>
          <a:p>
            <a:r>
              <a:rPr lang="zh-CN" altLang="en-US" sz="1200" dirty="0" smtClean="0">
                <a:latin typeface="Microsoft YaHei" charset="-122"/>
                <a:ea typeface="Microsoft YaHei" charset="-122"/>
                <a:cs typeface="Microsoft YaHei" charset="-122"/>
              </a:rPr>
              <a:t>                    师</a:t>
            </a:r>
            <a:r>
              <a:rPr lang="en-US" altLang="zh-CN" sz="1200" dirty="0" smtClean="0">
                <a:latin typeface="Microsoft YaHei" charset="-122"/>
                <a:ea typeface="Microsoft YaHei" charset="-122"/>
                <a:cs typeface="Microsoft YaHei" charset="-122"/>
              </a:rPr>
              <a:t>/</a:t>
            </a:r>
            <a:r>
              <a:rPr lang="zh-CN" altLang="en-US" sz="1200" dirty="0" smtClean="0">
                <a:latin typeface="Microsoft YaHei" charset="-122"/>
                <a:ea typeface="Microsoft YaHei" charset="-122"/>
                <a:cs typeface="Microsoft YaHei" charset="-122"/>
              </a:rPr>
              <a:t>主任医师</a:t>
            </a:r>
            <a:endParaRPr lang="zh-CN" altLang="en-US" sz="1200" dirty="0">
              <a:latin typeface="Microsoft YaHei" charset="-122"/>
              <a:ea typeface="Microsoft YaHei" charset="-122"/>
              <a:cs typeface="Microsoft YaHei"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326</Words>
  <Application>Microsoft Macintosh PowerPoint</Application>
  <PresentationFormat>宽屏</PresentationFormat>
  <Paragraphs>30</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Calibri</vt:lpstr>
      <vt:lpstr>Calibri Light</vt:lpstr>
      <vt:lpstr>Microsoft YaHei</vt:lpstr>
      <vt:lpstr>宋体</vt:lpstr>
      <vt:lpstr>微软雅黑</vt:lpstr>
      <vt:lpstr>Arial</vt:lpstr>
      <vt:lpstr>1_Office 主题</vt:lpstr>
      <vt:lpstr>PowerPoint 演示文稿</vt:lpstr>
    </vt:vector>
  </TitlesOfParts>
  <Company>zsb</Company>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Dong Wei</cp:lastModifiedBy>
  <cp:revision>382</cp:revision>
  <dcterms:created xsi:type="dcterms:W3CDTF">2015-05-04T02:17:00Z</dcterms:created>
  <dcterms:modified xsi:type="dcterms:W3CDTF">2023-03-23T16:24:07Z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2052-11.1.0.11365</vt:lpwstr>
  </property>
</Properties>
</file>