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46" r:id="rId3"/>
  </p:sldIdLst>
  <p:sldSz cx="12192000" cy="6858000"/>
  <p:notesSz cx="6858000" cy="9144000"/>
  <p:custDataLst>
    <p:tags r:id="rId8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34" autoAdjust="0"/>
    <p:restoredTop sz="93203" autoAdjust="0"/>
  </p:normalViewPr>
  <p:slideViewPr>
    <p:cSldViewPr snapToGrid="0" showGuides="1">
      <p:cViewPr varScale="1">
        <p:scale>
          <a:sx n="89" d="100"/>
          <a:sy n="89" d="100"/>
        </p:scale>
        <p:origin x="75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jpeg"/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" descr="C:\Documents and Settings\Administrator\桌面\高压氧续评\01.png"/>
          <p:cNvPicPr>
            <a:picLocks noChangeAspect="1"/>
          </p:cNvPicPr>
          <p:nvPr/>
        </p:nvPicPr>
        <p:blipFill>
          <a:blip r:embed="rId1">
            <a:alphaModFix amt="20000"/>
          </a:blip>
          <a:srcRect l="10716" t="36308" r="12373"/>
          <a:stretch>
            <a:fillRect/>
          </a:stretch>
        </p:blipFill>
        <p:spPr>
          <a:xfrm>
            <a:off x="7859395" y="4122420"/>
            <a:ext cx="4075430" cy="2530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矩形 5"/>
          <p:cNvSpPr/>
          <p:nvPr/>
        </p:nvSpPr>
        <p:spPr>
          <a:xfrm>
            <a:off x="2384425" y="13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835275" y="2566670"/>
            <a:ext cx="3896360" cy="28676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noAutofit/>
          </a:bodyPr>
          <a:lstStyle/>
          <a:p>
            <a:pPr marL="171450" lvl="0" indent="-171450" eaLnBrk="1" hangingPunct="1"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13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2019-02 至 2019-08, 美国马里兰大学医学院, 美国马里兰大学医学中心急诊医学中心, 访问学者</a:t>
            </a:r>
            <a:endParaRPr lang="zh-CN" altLang="en-US" sz="13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lvl="0" indent="-171450" eaLnBrk="1" hangingPunct="1"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13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2017-01 至 2018-12, 第二军医大学附属长海医院 脑血管病中心</a:t>
            </a:r>
            <a:r>
              <a:rPr lang="en-US" altLang="zh-CN" sz="13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3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在职博士后</a:t>
            </a:r>
            <a:endParaRPr lang="zh-CN" altLang="en-US" sz="13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171450" lvl="0" indent="-171450" eaLnBrk="1" hangingPunct="1"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13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2007-09 至 2012-06, 第二军医大学, 神经生物学, 博士</a:t>
            </a:r>
            <a:endParaRPr lang="zh-CN" altLang="en-US" sz="13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lvl="0" indent="-171450" eaLnBrk="1" hangingPunct="1"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13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2002-09 至 2007-06, 第二军医大学, 临床医学, 学士  </a:t>
            </a:r>
            <a:endParaRPr lang="zh-CN" altLang="en-US" sz="13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lvl="0" indent="-171450" eaLnBrk="1" hangingPunct="1"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13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2021-12 至 今, 中国人民解放军总医院, 第六医学中心高压氧科、康复医学科二病区, 副教授</a:t>
            </a:r>
            <a:endParaRPr lang="zh-CN" altLang="en-US" sz="13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lvl="0" indent="-171450" eaLnBrk="1" hangingPunct="1"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13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2020-12 至 今, 中国人民解放军总医院, 第六医学中心高压氧科、康复医学科二病区, 副主任医师 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446405" y="4103370"/>
            <a:ext cx="1570990" cy="1196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Tel: (10) 66957596/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18600317342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Email: guodazhigod1983@163.com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6857365" y="1765935"/>
            <a:ext cx="4907280" cy="5057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研究方向</a:t>
            </a: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  <a:endParaRPr kumimoji="0" lang="en-US" altLang="zh-CN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lvl="0" indent="-171450" algn="l" eaLnBrk="1" hangingPunct="1">
              <a:lnSpc>
                <a:spcPct val="100000"/>
              </a:lnSpc>
              <a:spcBef>
                <a:spcPts val="600"/>
              </a:spcBef>
              <a:buClr>
                <a:srgbClr val="FF0000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300" b="0" i="0" u="none" strike="noStrike" kern="1200" cap="none" spc="0" normalizeH="0" baseline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OPCs</a:t>
            </a:r>
            <a:r>
              <a:rPr kumimoji="0" lang="zh-CN" altLang="en-US" sz="1300" b="0" i="0" u="none" strike="noStrike" kern="1200" cap="none" spc="0" normalizeH="0" baseline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在中枢神经系统脱髓鞘／再髓鞘化中的作用机制。</a:t>
            </a:r>
            <a:endParaRPr kumimoji="0" lang="zh-CN" altLang="en-US" sz="1300" b="0" i="0" u="none" strike="noStrike" kern="1200" cap="none" spc="0" normalizeH="0" baseline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lvl="0" indent="-171450" algn="l" eaLnBrk="1" hangingPunct="1">
              <a:lnSpc>
                <a:spcPct val="100000"/>
              </a:lnSpc>
              <a:spcBef>
                <a:spcPts val="600"/>
              </a:spcBef>
              <a:buClr>
                <a:srgbClr val="FF0000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3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微颗粒（</a:t>
            </a:r>
            <a:r>
              <a:rPr lang="en-US" altLang="zh-CN" sz="13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MP</a:t>
            </a:r>
            <a:r>
              <a:rPr lang="zh-CN" altLang="en-US" sz="13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）与</a:t>
            </a:r>
            <a:r>
              <a:rPr kumimoji="0" lang="zh-CN" altLang="en-US" sz="1300" b="0" i="0" u="none" strike="noStrike" kern="1200" cap="none" spc="0" normalizeH="0" baseline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神经炎症在一氧化碳中毒性脑病的作用及机制。</a:t>
            </a:r>
            <a:endParaRPr kumimoji="0" lang="zh-CN" altLang="en-US" sz="1300" b="0" i="0" u="none" strike="noStrike" kern="1200" cap="none" spc="0" normalizeH="0" baseline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lvl="0" indent="-171450" algn="l" eaLnBrk="1" hangingPunct="1">
              <a:lnSpc>
                <a:spcPct val="100000"/>
              </a:lnSpc>
              <a:spcBef>
                <a:spcPts val="600"/>
              </a:spcBef>
              <a:buClr>
                <a:srgbClr val="FF0000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300" b="0" i="0" u="none" strike="noStrike" kern="1200" cap="none" spc="0" normalizeH="0" baseline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特殊环境下（高原、水下）神经干细胞对脑结构和功能的调控作用。</a:t>
            </a:r>
            <a:endParaRPr kumimoji="0" lang="zh-CN" altLang="en-US" sz="1300" b="0" i="0" u="none" strike="noStrike" kern="1200" cap="none" spc="0" normalizeH="0" baseline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lvl="0" indent="-171450" algn="l" eaLnBrk="1" hangingPunct="1">
              <a:lnSpc>
                <a:spcPct val="100000"/>
              </a:lnSpc>
              <a:spcBef>
                <a:spcPts val="600"/>
              </a:spcBef>
              <a:buClr>
                <a:srgbClr val="FF0000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3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高压氧治疗脑小血管病的作用和细胞分子机制。</a:t>
            </a:r>
            <a:endParaRPr kumimoji="0" lang="zh-CN" altLang="en-US" sz="1300" b="0" i="0" u="none" strike="noStrike" kern="1200" cap="none" spc="0" normalizeH="0" baseline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lvl="0" indent="-17145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主要业绩</a:t>
            </a: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  <a:endParaRPr kumimoji="0" lang="en-US" altLang="zh-CN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lvl="0" indent="-171450" algn="l" eaLnBrk="1" hangingPunct="1">
              <a:lnSpc>
                <a:spcPct val="100000"/>
              </a:lnSpc>
              <a:spcBef>
                <a:spcPts val="600"/>
              </a:spcBef>
              <a:buClr>
                <a:srgbClr val="FF0000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3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享受军队优秀专业技术岗位津贴。</a:t>
            </a:r>
            <a:endParaRPr lang="zh-CN" altLang="en-US" sz="13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171450" lvl="0" indent="-171450" algn="l" eaLnBrk="1" hangingPunct="1">
              <a:lnSpc>
                <a:spcPct val="100000"/>
              </a:lnSpc>
              <a:spcBef>
                <a:spcPts val="600"/>
              </a:spcBef>
              <a:buClr>
                <a:srgbClr val="FF0000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300" b="0" i="0" u="none" strike="noStrike" kern="1200" cap="none" spc="0" normalizeH="0" baseline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北京市科技新星，国家公派访问学者，解放军总医院优秀医师，解放军总医院军事医学科技先进个人等。</a:t>
            </a:r>
            <a:endParaRPr kumimoji="0" lang="zh-CN" altLang="en-US" sz="1300" b="0" i="0" u="none" strike="noStrike" kern="1200" cap="none" spc="0" normalizeH="0" baseline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lvl="0" indent="-171450" algn="l" eaLnBrk="1" hangingPunct="1">
              <a:lnSpc>
                <a:spcPct val="100000"/>
              </a:lnSpc>
              <a:spcBef>
                <a:spcPts val="600"/>
              </a:spcBef>
              <a:buClr>
                <a:srgbClr val="FF0000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300" b="0" i="0" u="none" strike="noStrike" kern="1200" cap="none" spc="0" normalizeH="0" baseline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近</a:t>
            </a:r>
            <a:r>
              <a:rPr kumimoji="0" lang="en-US" altLang="zh-CN" sz="1300" b="0" i="0" u="none" strike="noStrike" kern="1200" cap="none" spc="0" normalizeH="0" baseline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</a:t>
            </a:r>
            <a:r>
              <a:rPr kumimoji="0" lang="zh-CN" altLang="en-US" sz="1300" b="0" i="0" u="none" strike="noStrike" kern="1200" cap="none" spc="0" normalizeH="0" baseline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年，第一/通讯作者发表SCI论文</a:t>
            </a:r>
            <a:r>
              <a:rPr kumimoji="0" lang="en-US" altLang="zh-CN" sz="1300" b="0" i="0" u="none" strike="noStrike" kern="1200" cap="none" spc="0" normalizeH="0" baseline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11</a:t>
            </a:r>
            <a:r>
              <a:rPr kumimoji="0" lang="zh-CN" altLang="en-US" sz="1300" b="0" i="0" u="none" strike="noStrike" kern="1200" cap="none" spc="0" normalizeH="0" baseline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篇</a:t>
            </a:r>
            <a:r>
              <a:rPr kumimoji="0" lang="en-US" altLang="zh-CN" sz="1300" b="0" i="0" u="none" strike="noStrike" kern="1200" cap="none" spc="0" normalizeH="0" baseline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(</a:t>
            </a:r>
            <a:r>
              <a:rPr kumimoji="0" lang="zh-CN" altLang="en-US" sz="1300" b="0" i="0" u="none" strike="noStrike" kern="1200" cap="none" spc="0" normalizeH="0" baseline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中科院</a:t>
            </a:r>
            <a:r>
              <a:rPr kumimoji="0" lang="en-US" altLang="zh-CN" sz="1300" b="0" i="0" u="none" strike="noStrike" kern="1200" cap="none" spc="0" normalizeH="0" baseline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JCR 2</a:t>
            </a:r>
            <a:r>
              <a:rPr kumimoji="0" lang="zh-CN" altLang="en-US" sz="1300" b="0" i="0" u="none" strike="noStrike" kern="1200" cap="none" spc="0" normalizeH="0" baseline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区</a:t>
            </a:r>
            <a:r>
              <a:rPr kumimoji="0" lang="en-US" altLang="zh-CN" sz="1300" b="0" i="0" u="none" strike="noStrike" kern="1200" cap="none" spc="0" normalizeH="0" baseline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</a:t>
            </a:r>
            <a:r>
              <a:rPr kumimoji="0" lang="zh-CN" altLang="en-US" sz="1300" b="0" i="0" u="none" strike="noStrike" kern="1200" cap="none" spc="0" normalizeH="0" baseline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篇</a:t>
            </a:r>
            <a:r>
              <a:rPr kumimoji="0" lang="en-US" altLang="zh-CN" sz="1300" b="0" i="0" u="none" strike="noStrike" kern="1200" cap="none" spc="0" normalizeH="0" baseline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)</a:t>
            </a:r>
            <a:r>
              <a:rPr kumimoji="0" lang="zh-CN" altLang="en-US" sz="1300" b="0" i="0" u="none" strike="noStrike" kern="1200" cap="none" spc="0" normalizeH="0" baseline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，核心期刊论文</a:t>
            </a:r>
            <a:r>
              <a:rPr kumimoji="0" lang="en-US" altLang="zh-CN" sz="1300" b="0" i="0" u="none" strike="noStrike" kern="1200" cap="none" spc="0" normalizeH="0" baseline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</a:t>
            </a:r>
            <a:r>
              <a:rPr kumimoji="0" lang="zh-CN" altLang="en-US" sz="1300" b="0" i="0" u="none" strike="noStrike" kern="1200" cap="none" spc="0" normalizeH="0" baseline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余篇。</a:t>
            </a:r>
            <a:r>
              <a:rPr lang="zh-CN" altLang="en-US" sz="13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主编、副主编专著各1部、译著2部；发明专利3项，实用新型专利</a:t>
            </a:r>
            <a:r>
              <a:rPr lang="en-US" altLang="zh-CN" sz="13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6</a:t>
            </a:r>
            <a:r>
              <a:rPr lang="zh-CN" altLang="en-US" sz="13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项。获军队科技进步二等奖（</a:t>
            </a:r>
            <a:r>
              <a:rPr lang="zh-CN" altLang="en-US" sz="13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第六），解放军总医院医疗成果二等奖（</a:t>
            </a:r>
            <a:r>
              <a:rPr lang="zh-CN" altLang="en-US" sz="13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第一）。</a:t>
            </a:r>
            <a:endParaRPr lang="zh-CN" altLang="en-US" sz="13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研究资助</a:t>
            </a:r>
            <a:r>
              <a:rPr kumimoji="0" lang="en-US" altLang="zh-CN" sz="1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  <a:endParaRPr kumimoji="0" lang="en-US" altLang="zh-CN" sz="13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lvl="0" indent="-171450" algn="l" eaLnBrk="1" hangingPunct="1">
              <a:lnSpc>
                <a:spcPct val="100000"/>
              </a:lnSpc>
              <a:spcBef>
                <a:spcPts val="600"/>
              </a:spcBef>
              <a:buClr>
                <a:srgbClr val="FF0000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3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主持国家重点研发计划子课题、国家自然科学基金、北京市自然科学基金项目、首都卫生发展专项、军队创新培育基金、军队面上课题等，在研总经费</a:t>
            </a:r>
            <a:r>
              <a:rPr lang="en-US" altLang="zh-CN" sz="13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 sz="13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余万元。</a:t>
            </a:r>
            <a:endParaRPr lang="zh-CN" altLang="en-US" sz="13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lvl="0" indent="-171450" algn="l" eaLnBrk="1" hangingPunct="1">
              <a:lnSpc>
                <a:spcPct val="100000"/>
              </a:lnSpc>
              <a:spcBef>
                <a:spcPts val="600"/>
              </a:spcBef>
              <a:buClr>
                <a:srgbClr val="FF0000"/>
              </a:buClr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1300" b="0" i="0" u="none" strike="noStrike" kern="1200" cap="none" spc="0" normalizeH="0" baseline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640013" y="76200"/>
            <a:ext cx="3579812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郭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大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志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640330" y="519430"/>
            <a:ext cx="6016625" cy="5219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副主任医师</a:t>
            </a:r>
            <a:r>
              <a:rPr kumimoji="0" lang="zh-CN" altLang="en-US" sz="1400" b="1" i="0" u="none" strike="noStrike" kern="1200" cap="none" spc="12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副</a:t>
            </a: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教授 硕士研究生导师</a:t>
            </a:r>
            <a:endParaRPr kumimoji="0" lang="en-US" altLang="zh-CN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中国人民解放军总医院第六医学中心高压氧科、康复医学</a:t>
            </a: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科二</a:t>
            </a: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病区</a:t>
            </a:r>
            <a:endParaRPr kumimoji="0" lang="zh-CN" altLang="en-US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6088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808288" y="1300163"/>
            <a:ext cx="142748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招生专业与类型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2189899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808288" y="2215299"/>
            <a:ext cx="144145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教育与工作经历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科研工作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7" name="图片 24"/>
          <p:cNvPicPr>
            <a:picLocks noChangeAspect="1"/>
          </p:cNvPicPr>
          <p:nvPr/>
        </p:nvPicPr>
        <p:blipFill>
          <a:blip r:embed="rId3" cstate="print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604903" y="5481162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文本框 25"/>
          <p:cNvSpPr txBox="1">
            <a:spLocks noChangeArrowheads="1"/>
          </p:cNvSpPr>
          <p:nvPr/>
        </p:nvSpPr>
        <p:spPr bwMode="auto">
          <a:xfrm>
            <a:off x="2888113" y="5481162"/>
            <a:ext cx="1261884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学术团体任职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文本框 12"/>
          <p:cNvSpPr txBox="1">
            <a:spLocks noChangeArrowheads="1"/>
          </p:cNvSpPr>
          <p:nvPr/>
        </p:nvSpPr>
        <p:spPr bwMode="auto">
          <a:xfrm>
            <a:off x="385781" y="1684547"/>
            <a:ext cx="1550595" cy="3139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插入导师图片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" name="图片 1" descr="美国签证照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040" y="1300480"/>
            <a:ext cx="1797685" cy="2211705"/>
          </a:xfrm>
          <a:prstGeom prst="rect">
            <a:avLst/>
          </a:prstGeom>
        </p:spPr>
      </p:pic>
      <p:sp>
        <p:nvSpPr>
          <p:cNvPr id="3" name="文本框 11"/>
          <p:cNvSpPr txBox="1">
            <a:spLocks noChangeArrowheads="1"/>
          </p:cNvSpPr>
          <p:nvPr/>
        </p:nvSpPr>
        <p:spPr bwMode="auto">
          <a:xfrm>
            <a:off x="2805331" y="1712238"/>
            <a:ext cx="3579813" cy="8604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lvl="0" eaLnBrk="1" hangingPunct="1">
              <a:defRPr/>
            </a:pPr>
            <a:r>
              <a:rPr lang="zh-CN" altLang="en-US" sz="13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学术硕士：</a:t>
            </a:r>
            <a:r>
              <a:rPr lang="en-US" altLang="zh-CN" sz="13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13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临床医学（ 神经病学 ）、基础医学</a:t>
            </a:r>
            <a:r>
              <a:rPr lang="en-US" altLang="zh-CN" sz="13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en-US" altLang="zh-CN" sz="13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11"/>
          <p:cNvSpPr txBox="1">
            <a:spLocks noChangeArrowheads="1"/>
          </p:cNvSpPr>
          <p:nvPr/>
        </p:nvSpPr>
        <p:spPr bwMode="auto">
          <a:xfrm>
            <a:off x="2835910" y="5796915"/>
            <a:ext cx="3895090" cy="1245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marL="171450" indent="-171450" algn="l" eaLnBrk="1" hangingPunct="1">
              <a:buClr>
                <a:srgbClr val="FF0000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3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中国研究型医院学会神经科学专业委员会委员</a:t>
            </a:r>
            <a:endParaRPr lang="zh-CN" altLang="en-US" sz="13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171450" indent="-171450" algn="l" eaLnBrk="1" hangingPunct="1">
              <a:buClr>
                <a:srgbClr val="FF0000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3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北京医学会高压氧分会委员兼学术秘书</a:t>
            </a:r>
            <a:endParaRPr lang="zh-CN" altLang="en-US" sz="13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 algn="l" eaLnBrk="1" hangingPunct="1">
              <a:buClr>
                <a:srgbClr val="FF0000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3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中华医学会航海医学分会委员</a:t>
            </a:r>
            <a:endParaRPr lang="zh-CN" altLang="en-US" sz="13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lvl="0" indent="-171450" algn="l" eaLnBrk="1" hangingPunct="1">
              <a:buClrTx/>
              <a:buSzTx/>
              <a:buFontTx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zh-CN" altLang="en-US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l" eaLnBrk="1" hangingPunct="1">
              <a:buClrTx/>
              <a:buSzTx/>
              <a:buFontTx/>
              <a:defRPr/>
            </a:pPr>
            <a:endParaRPr lang="zh-CN" altLang="en-US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l" eaLnBrk="1" hangingPunct="1">
              <a:buClrTx/>
              <a:buSzTx/>
              <a:buFontTx/>
              <a:defRPr/>
            </a:pPr>
            <a:endParaRPr lang="zh-CN" altLang="en-US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PP_MARK_KEY" val="2eaa4da6-cf6f-46a6-ab9a-5fef1cfbc5f2"/>
  <p:tag name="COMMONDATA" val="eyJoZGlkIjoiY2ZmYjJlMTMwOWU0NzhkNmZmYTQ3YWJmYzFmNjUwYTIifQ==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875</Words>
  <Application>WPS 演示</Application>
  <PresentationFormat>宽屏</PresentationFormat>
  <Paragraphs>52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Wingdings</vt:lpstr>
      <vt:lpstr>Calibri</vt:lpstr>
      <vt:lpstr>Calibri Light</vt:lpstr>
      <vt:lpstr>Calibri</vt:lpstr>
      <vt:lpstr>微软雅黑</vt:lpstr>
      <vt:lpstr>Arial Unicode MS</vt:lpstr>
      <vt:lpstr>1_Office 主题</vt:lpstr>
      <vt:lpstr>PowerPoint 演示文稿</vt:lpstr>
    </vt:vector>
  </TitlesOfParts>
  <Company>zsb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咬指甲的兔子</cp:lastModifiedBy>
  <cp:revision>397</cp:revision>
  <dcterms:created xsi:type="dcterms:W3CDTF">2015-05-04T02:17:00Z</dcterms:created>
  <dcterms:modified xsi:type="dcterms:W3CDTF">2023-03-25T11:31:56Z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6711F6175EAC49A99E60938A8E4A77D9</vt:lpwstr>
  </property>
  <property fmtid="{D5CDD505-2E9C-101B-9397-08002B2CF9AE}" pid="3" name="KSOProductBuildVer">
    <vt:lpwstr>2052-11.1.0.12980</vt:lpwstr>
  </property>
</Properties>
</file>