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446" r:id="rId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4" autoAdjust="0"/>
    <p:restoredTop sz="93203" autoAdjust="0"/>
  </p:normalViewPr>
  <p:slideViewPr>
    <p:cSldViewPr snapToGrid="0">
      <p:cViewPr varScale="1">
        <p:scale>
          <a:sx n="86" d="100"/>
          <a:sy n="86" d="100"/>
        </p:scale>
        <p:origin x="56" y="117"/>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t>2023/3/24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t>2023/3/24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t>2023/3/24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t>2023/3/24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t>2023/3/24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t>2023/3/24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t>2023/3/24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t>2023/3/24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t>2023/3/24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2"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27219" y="1892938"/>
            <a:ext cx="3579813" cy="707886"/>
          </a:xfrm>
          <a:prstGeom prst="rect">
            <a:avLst/>
          </a:prstGeom>
          <a:noFill/>
          <a:ln w="9525">
            <a:noFill/>
            <a:miter lim="800000"/>
          </a:ln>
        </p:spPr>
        <p:txBody>
          <a:bodyPr wrap="square">
            <a:spAutoFit/>
          </a:bodyPr>
          <a:lstStyle/>
          <a:p>
            <a:pPr lvl="0" eaLnBrk="1" hangingPunct="1">
              <a:defRPr/>
            </a:pPr>
            <a:r>
              <a:rPr lang="zh-CN" altLang="en-US" sz="1400" b="1" dirty="0">
                <a:solidFill>
                  <a:prstClr val="black"/>
                </a:solidFill>
                <a:latin typeface="微软雅黑" panose="020B0503020204020204" pitchFamily="34" charset="-122"/>
                <a:ea typeface="微软雅黑" panose="020B0503020204020204" pitchFamily="34" charset="-122"/>
              </a:rPr>
              <a:t>  学术硕士：临床医学 </a:t>
            </a:r>
            <a:r>
              <a:rPr lang="en-US" altLang="zh-CN" sz="1400" b="1" dirty="0">
                <a:solidFill>
                  <a:prstClr val="black"/>
                </a:solidFill>
                <a:latin typeface="微软雅黑" panose="020B0503020204020204" pitchFamily="34" charset="-122"/>
                <a:ea typeface="微软雅黑" panose="020B0503020204020204" pitchFamily="34" charset="-122"/>
              </a:rPr>
              <a:t>&amp; </a:t>
            </a:r>
            <a:r>
              <a:rPr lang="zh-CN" altLang="en-US" sz="1400" b="1" dirty="0">
                <a:solidFill>
                  <a:prstClr val="black"/>
                </a:solidFill>
                <a:latin typeface="微软雅黑" panose="020B0503020204020204" pitchFamily="34" charset="-122"/>
                <a:ea typeface="微软雅黑" panose="020B0503020204020204" pitchFamily="34" charset="-122"/>
              </a:rPr>
              <a:t>基础医学</a:t>
            </a:r>
            <a:r>
              <a:rPr lang="en-US" altLang="zh-CN" sz="1400" b="1" dirty="0">
                <a:solidFill>
                  <a:prstClr val="black"/>
                </a:solidFill>
                <a:latin typeface="微软雅黑" panose="020B0503020204020204" pitchFamily="34" charset="-122"/>
                <a:ea typeface="微软雅黑" panose="020B0503020204020204" pitchFamily="34" charset="-122"/>
              </a:rPr>
              <a:t>               </a:t>
            </a:r>
          </a:p>
          <a:p>
            <a:pPr lvl="0" eaLnBrk="1" hangingPunct="1">
              <a:defRPr/>
            </a:pPr>
            <a:endParaRPr lang="en-US" altLang="zh-CN" sz="1400" b="1"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15371" y="4103224"/>
            <a:ext cx="2309813" cy="738344"/>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18612985615</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283768903@qq.com</a:t>
            </a:r>
          </a:p>
          <a:p>
            <a:pPr marL="0" marR="0" lvl="0" indent="0" algn="l" defTabSz="914400" rtl="0" eaLnBrk="1" fontAlgn="base"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7095250" y="1684547"/>
            <a:ext cx="4631846" cy="5194948"/>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en-US" sz="1200" b="1" dirty="0">
                <a:solidFill>
                  <a:prstClr val="black"/>
                </a:solidFill>
                <a:latin typeface="微软雅黑" panose="020B0503020204020204" pitchFamily="34" charset="-122"/>
                <a:ea typeface="微软雅黑" panose="020B0503020204020204" pitchFamily="34" charset="-122"/>
              </a:rPr>
              <a:t>纳米心肌组织工程研究</a:t>
            </a: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lang="zh-CN" altLang="en-US"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lang="zh-CN" altLang="zh-CN" sz="1200" b="1" dirty="0">
                <a:solidFill>
                  <a:prstClr val="black"/>
                </a:solidFill>
                <a:latin typeface="微软雅黑" panose="020B0503020204020204" pitchFamily="34" charset="-122"/>
                <a:ea typeface="微软雅黑" panose="020B0503020204020204" pitchFamily="34" charset="-122"/>
              </a:rPr>
              <a:t>美国芝加哥大学</a:t>
            </a:r>
            <a:r>
              <a:rPr lang="zh-CN" altLang="en-US" sz="1200" b="1" dirty="0">
                <a:solidFill>
                  <a:prstClr val="black"/>
                </a:solidFill>
                <a:latin typeface="微软雅黑" panose="020B0503020204020204" pitchFamily="34" charset="-122"/>
                <a:ea typeface="微软雅黑" panose="020B0503020204020204" pitchFamily="34" charset="-122"/>
              </a:rPr>
              <a:t>访问学者，</a:t>
            </a:r>
            <a:r>
              <a:rPr lang="zh-CN" altLang="zh-CN" sz="1200" b="1" dirty="0">
                <a:solidFill>
                  <a:prstClr val="black"/>
                </a:solidFill>
                <a:latin typeface="微软雅黑" panose="020B0503020204020204" pitchFamily="34" charset="-122"/>
                <a:ea typeface="微软雅黑" panose="020B0503020204020204" pitchFamily="34" charset="-122"/>
              </a:rPr>
              <a:t>年均参与完成冠脉介入手术约</a:t>
            </a:r>
            <a:r>
              <a:rPr lang="en-US" altLang="zh-CN" sz="1200" b="1" dirty="0">
                <a:solidFill>
                  <a:prstClr val="black"/>
                </a:solidFill>
                <a:latin typeface="微软雅黑" panose="020B0503020204020204" pitchFamily="34" charset="-122"/>
                <a:ea typeface="微软雅黑" panose="020B0503020204020204" pitchFamily="34" charset="-122"/>
              </a:rPr>
              <a:t>350</a:t>
            </a:r>
            <a:r>
              <a:rPr lang="zh-CN" altLang="zh-CN" sz="1200" b="1" dirty="0">
                <a:solidFill>
                  <a:prstClr val="black"/>
                </a:solidFill>
                <a:latin typeface="微软雅黑" panose="020B0503020204020204" pitchFamily="34" charset="-122"/>
                <a:ea typeface="微软雅黑" panose="020B0503020204020204" pitchFamily="34" charset="-122"/>
              </a:rPr>
              <a:t>例，肾动脉介入手术约</a:t>
            </a:r>
            <a:r>
              <a:rPr lang="en-US" altLang="zh-CN" sz="1200" b="1" dirty="0">
                <a:solidFill>
                  <a:prstClr val="black"/>
                </a:solidFill>
                <a:latin typeface="微软雅黑" panose="020B0503020204020204" pitchFamily="34" charset="-122"/>
                <a:ea typeface="微软雅黑" panose="020B0503020204020204" pitchFamily="34" charset="-122"/>
              </a:rPr>
              <a:t>50</a:t>
            </a:r>
            <a:r>
              <a:rPr lang="zh-CN" altLang="zh-CN" sz="1200" b="1" dirty="0">
                <a:solidFill>
                  <a:prstClr val="black"/>
                </a:solidFill>
                <a:latin typeface="微软雅黑" panose="020B0503020204020204" pitchFamily="34" charset="-122"/>
                <a:ea typeface="微软雅黑" panose="020B0503020204020204" pitchFamily="34" charset="-122"/>
              </a:rPr>
              <a:t>例；</a:t>
            </a:r>
            <a:r>
              <a:rPr lang="zh-CN" altLang="en-US" sz="1200" b="1" dirty="0">
                <a:solidFill>
                  <a:prstClr val="black"/>
                </a:solidFill>
                <a:latin typeface="微软雅黑" panose="020B0503020204020204" pitchFamily="34" charset="-122"/>
                <a:ea typeface="微软雅黑" panose="020B0503020204020204" pitchFamily="34" charset="-122"/>
              </a:rPr>
              <a:t>主要从事基于新型纳米材料的心肌组织工程研究，</a:t>
            </a:r>
            <a:r>
              <a:rPr lang="zh-CN" altLang="zh-CN" sz="1200" b="1" dirty="0">
                <a:solidFill>
                  <a:prstClr val="black"/>
                </a:solidFill>
                <a:latin typeface="微软雅黑" panose="020B0503020204020204" pitchFamily="34" charset="-122"/>
                <a:ea typeface="微软雅黑" panose="020B0503020204020204" pitchFamily="34" charset="-122"/>
              </a:rPr>
              <a:t>发表</a:t>
            </a:r>
            <a:r>
              <a:rPr lang="en-US" altLang="zh-CN" sz="1200" b="1" dirty="0">
                <a:solidFill>
                  <a:prstClr val="black"/>
                </a:solidFill>
                <a:latin typeface="微软雅黑" panose="020B0503020204020204" pitchFamily="34" charset="-122"/>
                <a:ea typeface="微软雅黑" panose="020B0503020204020204" pitchFamily="34" charset="-122"/>
              </a:rPr>
              <a:t> SCI </a:t>
            </a:r>
            <a:r>
              <a:rPr lang="zh-CN" altLang="zh-CN" sz="1200" b="1" dirty="0">
                <a:solidFill>
                  <a:prstClr val="black"/>
                </a:solidFill>
                <a:latin typeface="微软雅黑" panose="020B0503020204020204" pitchFamily="34" charset="-122"/>
                <a:ea typeface="微软雅黑" panose="020B0503020204020204" pitchFamily="34" charset="-122"/>
              </a:rPr>
              <a:t>论 文</a:t>
            </a:r>
            <a:r>
              <a:rPr lang="en-US" altLang="zh-CN" sz="1200" b="1" dirty="0">
                <a:solidFill>
                  <a:prstClr val="black"/>
                </a:solidFill>
                <a:latin typeface="微软雅黑" panose="020B0503020204020204" pitchFamily="34" charset="-122"/>
                <a:ea typeface="微软雅黑" panose="020B0503020204020204" pitchFamily="34" charset="-122"/>
              </a:rPr>
              <a:t> 10 </a:t>
            </a:r>
            <a:r>
              <a:rPr lang="zh-CN" altLang="zh-CN" sz="1200" b="1" dirty="0">
                <a:solidFill>
                  <a:prstClr val="black"/>
                </a:solidFill>
                <a:latin typeface="微软雅黑" panose="020B0503020204020204" pitchFamily="34" charset="-122"/>
                <a:ea typeface="微软雅黑" panose="020B0503020204020204" pitchFamily="34" charset="-122"/>
              </a:rPr>
              <a:t>篇，第一作者单篇最高影响因子</a:t>
            </a:r>
            <a:r>
              <a:rPr lang="en-US" altLang="zh-CN" sz="1200" b="1" dirty="0">
                <a:solidFill>
                  <a:prstClr val="black"/>
                </a:solidFill>
                <a:latin typeface="微软雅黑" panose="020B0503020204020204" pitchFamily="34" charset="-122"/>
                <a:ea typeface="微软雅黑" panose="020B0503020204020204" pitchFamily="34" charset="-122"/>
              </a:rPr>
              <a:t>32</a:t>
            </a:r>
            <a:r>
              <a:rPr lang="zh-CN" altLang="zh-CN" sz="1200" b="1" dirty="0">
                <a:solidFill>
                  <a:prstClr val="black"/>
                </a:solidFill>
                <a:latin typeface="微软雅黑" panose="020B0503020204020204" pitchFamily="34" charset="-122"/>
                <a:ea typeface="微软雅黑" panose="020B0503020204020204" pitchFamily="34" charset="-122"/>
              </a:rPr>
              <a:t>分；主持国家自然科学基金</a:t>
            </a:r>
            <a:r>
              <a:rPr lang="en-US" altLang="zh-CN" sz="1200" b="1" dirty="0">
                <a:solidFill>
                  <a:prstClr val="black"/>
                </a:solidFill>
                <a:latin typeface="微软雅黑" panose="020B0503020204020204" pitchFamily="34" charset="-122"/>
                <a:ea typeface="微软雅黑" panose="020B0503020204020204" pitchFamily="34" charset="-122"/>
              </a:rPr>
              <a:t>2</a:t>
            </a:r>
            <a:r>
              <a:rPr lang="zh-CN" altLang="zh-CN" sz="1200" b="1" dirty="0">
                <a:solidFill>
                  <a:prstClr val="black"/>
                </a:solidFill>
                <a:latin typeface="微软雅黑" panose="020B0503020204020204" pitchFamily="34" charset="-122"/>
                <a:ea typeface="微软雅黑" panose="020B0503020204020204" pitchFamily="34" charset="-122"/>
              </a:rPr>
              <a:t>项、北京自然科学基金</a:t>
            </a:r>
            <a:r>
              <a:rPr lang="en-US" altLang="zh-CN" sz="1200" b="1" dirty="0">
                <a:solidFill>
                  <a:prstClr val="black"/>
                </a:solidFill>
                <a:latin typeface="微软雅黑" panose="020B0503020204020204" pitchFamily="34" charset="-122"/>
                <a:ea typeface="微软雅黑" panose="020B0503020204020204" pitchFamily="34" charset="-122"/>
              </a:rPr>
              <a:t>1</a:t>
            </a:r>
            <a:r>
              <a:rPr lang="zh-CN" altLang="zh-CN" sz="1200" b="1" dirty="0">
                <a:solidFill>
                  <a:prstClr val="black"/>
                </a:solidFill>
                <a:latin typeface="微软雅黑" panose="020B0503020204020204" pitchFamily="34" charset="-122"/>
                <a:ea typeface="微软雅黑" panose="020B0503020204020204" pitchFamily="34" charset="-122"/>
              </a:rPr>
              <a:t>项、院级课题 </a:t>
            </a:r>
            <a:r>
              <a:rPr lang="en-US" altLang="zh-CN" sz="1200" b="1" dirty="0">
                <a:solidFill>
                  <a:prstClr val="black"/>
                </a:solidFill>
                <a:latin typeface="微软雅黑" panose="020B0503020204020204" pitchFamily="34" charset="-122"/>
                <a:ea typeface="微软雅黑" panose="020B0503020204020204" pitchFamily="34" charset="-122"/>
              </a:rPr>
              <a:t>3 </a:t>
            </a:r>
            <a:r>
              <a:rPr lang="zh-CN" altLang="zh-CN" sz="1200" b="1" dirty="0">
                <a:solidFill>
                  <a:prstClr val="black"/>
                </a:solidFill>
                <a:latin typeface="微软雅黑" panose="020B0503020204020204" pitchFamily="34" charset="-122"/>
                <a:ea typeface="微软雅黑" panose="020B0503020204020204" pitchFamily="34" charset="-122"/>
              </a:rPr>
              <a:t>项，获军队医疗成果及科技进步二等奖各</a:t>
            </a:r>
            <a:r>
              <a:rPr lang="en-US" altLang="zh-CN" sz="1200" b="1" dirty="0">
                <a:solidFill>
                  <a:prstClr val="black"/>
                </a:solidFill>
                <a:latin typeface="微软雅黑" panose="020B0503020204020204" pitchFamily="34" charset="-122"/>
                <a:ea typeface="微软雅黑" panose="020B0503020204020204" pitchFamily="34" charset="-122"/>
              </a:rPr>
              <a:t>1</a:t>
            </a:r>
            <a:r>
              <a:rPr lang="zh-CN" altLang="zh-CN" sz="1200" b="1" dirty="0">
                <a:solidFill>
                  <a:prstClr val="black"/>
                </a:solidFill>
                <a:latin typeface="微软雅黑" panose="020B0503020204020204" pitchFamily="34" charset="-122"/>
                <a:ea typeface="微软雅黑" panose="020B0503020204020204" pitchFamily="34" charset="-122"/>
              </a:rPr>
              <a:t>项；</a:t>
            </a:r>
            <a:r>
              <a:rPr lang="en-US" altLang="zh-CN" sz="1200" b="1" dirty="0">
                <a:solidFill>
                  <a:prstClr val="black"/>
                </a:solidFill>
                <a:latin typeface="微软雅黑" panose="020B0503020204020204" pitchFamily="34" charset="-122"/>
                <a:ea typeface="微软雅黑" panose="020B0503020204020204" pitchFamily="34" charset="-122"/>
              </a:rPr>
              <a:t>2019 </a:t>
            </a:r>
            <a:r>
              <a:rPr lang="zh-CN" altLang="zh-CN" sz="1200" b="1" dirty="0">
                <a:solidFill>
                  <a:prstClr val="black"/>
                </a:solidFill>
                <a:latin typeface="微软雅黑" panose="020B0503020204020204" pitchFamily="34" charset="-122"/>
                <a:ea typeface="微软雅黑" panose="020B0503020204020204" pitchFamily="34" charset="-122"/>
              </a:rPr>
              <a:t>年被评为总医院</a:t>
            </a:r>
            <a:r>
              <a:rPr lang="en-US" altLang="zh-CN" sz="1200" b="1" dirty="0">
                <a:solidFill>
                  <a:prstClr val="black"/>
                </a:solidFill>
                <a:latin typeface="微软雅黑" panose="020B0503020204020204" pitchFamily="34" charset="-122"/>
                <a:ea typeface="微软雅黑" panose="020B0503020204020204" pitchFamily="34" charset="-122"/>
              </a:rPr>
              <a:t>“3+1” </a:t>
            </a:r>
            <a:r>
              <a:rPr lang="zh-CN" altLang="zh-CN" sz="1200" b="1" dirty="0">
                <a:solidFill>
                  <a:prstClr val="black"/>
                </a:solidFill>
                <a:latin typeface="微软雅黑" panose="020B0503020204020204" pitchFamily="34" charset="-122"/>
                <a:ea typeface="微软雅黑" panose="020B0503020204020204" pitchFamily="34" charset="-122"/>
              </a:rPr>
              <a:t>创新人才建设工程新秀人才；</a:t>
            </a: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lang="zh-CN" altLang="en-US" sz="1200" b="1" dirty="0">
              <a:solidFill>
                <a:prstClr val="black"/>
              </a:solidFill>
              <a:latin typeface="微软雅黑" panose="020B0503020204020204" pitchFamily="34" charset="-122"/>
              <a:ea typeface="微软雅黑" panose="020B0503020204020204" pitchFamily="34" charset="-122"/>
            </a:endParaRPr>
          </a:p>
          <a:p>
            <a:pPr lvl="0">
              <a:lnSpc>
                <a:spcPts val="1300"/>
              </a:lnSpc>
            </a:pPr>
            <a:r>
              <a:rPr lang="zh-CN" altLang="en-US" sz="1200" b="1" dirty="0">
                <a:solidFill>
                  <a:prstClr val="black"/>
                </a:solidFill>
                <a:latin typeface="微软雅黑" panose="020B0503020204020204" pitchFamily="34" charset="-122"/>
                <a:ea typeface="微软雅黑" panose="020B0503020204020204" pitchFamily="34" charset="-122"/>
              </a:rPr>
              <a:t>研究资助</a:t>
            </a:r>
            <a:r>
              <a:rPr lang="en-US" altLang="zh-CN" sz="1200" b="1" dirty="0">
                <a:solidFill>
                  <a:prstClr val="black"/>
                </a:solidFill>
                <a:latin typeface="微软雅黑" panose="020B0503020204020204" pitchFamily="34" charset="-122"/>
                <a:ea typeface="微软雅黑" panose="020B0503020204020204" pitchFamily="34" charset="-122"/>
              </a:rPr>
              <a:t>: </a:t>
            </a:r>
          </a:p>
          <a:p>
            <a:pPr marL="171450" lvl="0" indent="-171450">
              <a:lnSpc>
                <a:spcPts val="1300"/>
              </a:lnSpc>
              <a:buClr>
                <a:srgbClr val="0070C0"/>
              </a:buClr>
              <a:buFont typeface="Wingdings" panose="05000000000000000000" pitchFamily="2" charset="2"/>
              <a:buChar char="p"/>
            </a:pPr>
            <a:r>
              <a:rPr lang="en-US" altLang="zh-CN" sz="1200" b="1" dirty="0">
                <a:solidFill>
                  <a:prstClr val="black"/>
                </a:solidFill>
                <a:latin typeface="微软雅黑" panose="020B0503020204020204" pitchFamily="34" charset="-122"/>
                <a:ea typeface="微软雅黑" panose="020B0503020204020204" pitchFamily="34" charset="-122"/>
              </a:rPr>
              <a:t>2017 -2020 </a:t>
            </a:r>
            <a:r>
              <a:rPr lang="zh-CN" altLang="zh-CN" sz="1200" b="1" dirty="0">
                <a:solidFill>
                  <a:prstClr val="black"/>
                </a:solidFill>
                <a:latin typeface="微软雅黑" panose="020B0503020204020204" pitchFamily="34" charset="-122"/>
                <a:ea typeface="微软雅黑" panose="020B0503020204020204" pitchFamily="34" charset="-122"/>
              </a:rPr>
              <a:t> 国家自然科学基金（青年项目） </a:t>
            </a:r>
            <a:r>
              <a:rPr lang="en-US" altLang="zh-CN" sz="1200" b="1" dirty="0">
                <a:solidFill>
                  <a:prstClr val="black"/>
                </a:solidFill>
                <a:latin typeface="微软雅黑" panose="020B0503020204020204" pitchFamily="34" charset="-122"/>
                <a:ea typeface="微软雅黑" panose="020B0503020204020204" pitchFamily="34" charset="-122"/>
              </a:rPr>
              <a:t>&lt;&lt;</a:t>
            </a:r>
            <a:r>
              <a:rPr lang="zh-CN" altLang="zh-CN" sz="1200" b="1" dirty="0">
                <a:solidFill>
                  <a:prstClr val="black"/>
                </a:solidFill>
                <a:latin typeface="微软雅黑" panose="020B0503020204020204" pitchFamily="34" charset="-122"/>
                <a:ea typeface="微软雅黑" panose="020B0503020204020204" pitchFamily="34" charset="-122"/>
              </a:rPr>
              <a:t>新型</a:t>
            </a:r>
            <a:r>
              <a:rPr lang="en-US" altLang="zh-CN" sz="1200" b="1" dirty="0">
                <a:solidFill>
                  <a:prstClr val="black"/>
                </a:solidFill>
                <a:latin typeface="微软雅黑" panose="020B0503020204020204" pitchFamily="34" charset="-122"/>
                <a:ea typeface="微软雅黑" panose="020B0503020204020204" pitchFamily="34" charset="-122"/>
              </a:rPr>
              <a:t> GO-AuNPs </a:t>
            </a:r>
            <a:r>
              <a:rPr lang="zh-CN" altLang="zh-CN" sz="1200" b="1" dirty="0">
                <a:solidFill>
                  <a:prstClr val="black"/>
                </a:solidFill>
                <a:latin typeface="微软雅黑" panose="020B0503020204020204" pitchFamily="34" charset="-122"/>
                <a:ea typeface="微软雅黑" panose="020B0503020204020204" pitchFamily="34" charset="-122"/>
              </a:rPr>
              <a:t>复合静电纳米纺丝材料促进大鼠</a:t>
            </a:r>
            <a:r>
              <a:rPr lang="en-US" altLang="zh-CN" sz="1200" b="1" dirty="0">
                <a:solidFill>
                  <a:prstClr val="black"/>
                </a:solidFill>
                <a:latin typeface="微软雅黑" panose="020B0503020204020204" pitchFamily="34" charset="-122"/>
                <a:ea typeface="微软雅黑" panose="020B0503020204020204" pitchFamily="34" charset="-122"/>
              </a:rPr>
              <a:t> BASCs </a:t>
            </a:r>
            <a:r>
              <a:rPr lang="zh-CN" altLang="zh-CN" sz="1200" b="1" dirty="0">
                <a:solidFill>
                  <a:prstClr val="black"/>
                </a:solidFill>
                <a:latin typeface="微软雅黑" panose="020B0503020204020204" pitchFamily="34" charset="-122"/>
                <a:ea typeface="微软雅黑" panose="020B0503020204020204" pitchFamily="34" charset="-122"/>
              </a:rPr>
              <a:t>成心肌分化及其调控机制的研究</a:t>
            </a:r>
            <a:r>
              <a:rPr lang="en-US" altLang="zh-CN" sz="1200" b="1" dirty="0">
                <a:solidFill>
                  <a:prstClr val="black"/>
                </a:solidFill>
                <a:latin typeface="微软雅黑" panose="020B0503020204020204" pitchFamily="34" charset="-122"/>
                <a:ea typeface="微软雅黑" panose="020B0503020204020204" pitchFamily="34" charset="-122"/>
              </a:rPr>
              <a:t>&gt;&gt; </a:t>
            </a:r>
            <a:r>
              <a:rPr lang="zh-CN" altLang="zh-CN" sz="1200" b="1" dirty="0">
                <a:solidFill>
                  <a:prstClr val="black"/>
                </a:solidFill>
                <a:latin typeface="微软雅黑" panose="020B0503020204020204" pitchFamily="34" charset="-122"/>
                <a:ea typeface="微软雅黑" panose="020B0503020204020204" pitchFamily="34" charset="-122"/>
              </a:rPr>
              <a:t>编号：</a:t>
            </a:r>
            <a:r>
              <a:rPr lang="en-US" altLang="zh-CN" sz="1200" b="1" dirty="0">
                <a:solidFill>
                  <a:prstClr val="black"/>
                </a:solidFill>
                <a:latin typeface="微软雅黑" panose="020B0503020204020204" pitchFamily="34" charset="-122"/>
                <a:ea typeface="微软雅黑" panose="020B0503020204020204" pitchFamily="34" charset="-122"/>
              </a:rPr>
              <a:t>81700276</a:t>
            </a:r>
            <a:endParaRPr lang="zh-CN" altLang="zh-CN" sz="1200" b="1" dirty="0">
              <a:solidFill>
                <a:prstClr val="black"/>
              </a:solidFill>
              <a:latin typeface="微软雅黑" panose="020B0503020204020204" pitchFamily="34" charset="-122"/>
              <a:ea typeface="微软雅黑" panose="020B0503020204020204" pitchFamily="34" charset="-122"/>
            </a:endParaRPr>
          </a:p>
          <a:p>
            <a:pPr>
              <a:lnSpc>
                <a:spcPts val="1300"/>
              </a:lnSpc>
            </a:pPr>
            <a:r>
              <a:rPr lang="en-US" altLang="zh-CN" sz="1200" b="1" dirty="0">
                <a:solidFill>
                  <a:prstClr val="black"/>
                </a:solidFill>
                <a:latin typeface="微软雅黑" panose="020B0503020204020204" pitchFamily="34" charset="-122"/>
                <a:ea typeface="微软雅黑" panose="020B0503020204020204" pitchFamily="34" charset="-122"/>
              </a:rPr>
              <a:t> </a:t>
            </a:r>
            <a:endParaRPr lang="zh-CN" altLang="zh-CN" sz="1200" b="1" dirty="0">
              <a:solidFill>
                <a:prstClr val="black"/>
              </a:solidFill>
              <a:latin typeface="微软雅黑" panose="020B0503020204020204" pitchFamily="34" charset="-122"/>
              <a:ea typeface="微软雅黑" panose="020B0503020204020204" pitchFamily="34" charset="-122"/>
            </a:endParaRPr>
          </a:p>
          <a:p>
            <a:pPr marL="171450" indent="-171450">
              <a:lnSpc>
                <a:spcPts val="1300"/>
              </a:lnSpc>
              <a:buClr>
                <a:srgbClr val="0070C0"/>
              </a:buClr>
              <a:buFont typeface="Wingdings" panose="05000000000000000000" pitchFamily="2" charset="2"/>
              <a:buChar char="p"/>
            </a:pPr>
            <a:r>
              <a:rPr lang="en-US" altLang="zh-CN" sz="1200" b="1" dirty="0">
                <a:solidFill>
                  <a:prstClr val="black"/>
                </a:solidFill>
                <a:latin typeface="微软雅黑" panose="020B0503020204020204" pitchFamily="34" charset="-122"/>
                <a:ea typeface="微软雅黑" panose="020B0503020204020204" pitchFamily="34" charset="-122"/>
              </a:rPr>
              <a:t>2015 </a:t>
            </a:r>
            <a:r>
              <a:rPr lang="zh-CN" altLang="zh-CN" sz="1200" b="1" dirty="0">
                <a:solidFill>
                  <a:prstClr val="black"/>
                </a:solidFill>
                <a:latin typeface="微软雅黑" panose="020B0503020204020204" pitchFamily="34" charset="-122"/>
                <a:ea typeface="微软雅黑" panose="020B0503020204020204" pitchFamily="34" charset="-122"/>
              </a:rPr>
              <a:t>年</a:t>
            </a:r>
            <a:r>
              <a:rPr lang="en-US" altLang="zh-CN" sz="1200" b="1" dirty="0">
                <a:solidFill>
                  <a:prstClr val="black"/>
                </a:solidFill>
                <a:latin typeface="微软雅黑" panose="020B0503020204020204" pitchFamily="34" charset="-122"/>
                <a:ea typeface="微软雅黑" panose="020B0503020204020204" pitchFamily="34" charset="-122"/>
              </a:rPr>
              <a:t>-2017 </a:t>
            </a:r>
            <a:r>
              <a:rPr lang="zh-CN" altLang="zh-CN" sz="1200" b="1" dirty="0">
                <a:solidFill>
                  <a:prstClr val="black"/>
                </a:solidFill>
                <a:latin typeface="微软雅黑" panose="020B0503020204020204" pitchFamily="34" charset="-122"/>
                <a:ea typeface="微软雅黑" panose="020B0503020204020204" pitchFamily="34" charset="-122"/>
              </a:rPr>
              <a:t>年 北京市自然科学基金（青年项目） </a:t>
            </a:r>
            <a:r>
              <a:rPr lang="en-US" altLang="zh-CN" sz="1200" b="1" dirty="0">
                <a:solidFill>
                  <a:prstClr val="black"/>
                </a:solidFill>
                <a:latin typeface="微软雅黑" panose="020B0503020204020204" pitchFamily="34" charset="-122"/>
                <a:ea typeface="微软雅黑" panose="020B0503020204020204" pitchFamily="34" charset="-122"/>
              </a:rPr>
              <a:t>&lt;&lt;</a:t>
            </a:r>
            <a:r>
              <a:rPr lang="zh-CN" altLang="zh-CN" sz="1200" b="1" dirty="0">
                <a:solidFill>
                  <a:prstClr val="black"/>
                </a:solidFill>
                <a:latin typeface="微软雅黑" panose="020B0503020204020204" pitchFamily="34" charset="-122"/>
                <a:ea typeface="微软雅黑" panose="020B0503020204020204" pitchFamily="34" charset="-122"/>
              </a:rPr>
              <a:t>新型碳纳米管</a:t>
            </a:r>
            <a:r>
              <a:rPr lang="en-US" altLang="zh-CN" sz="1200" b="1" dirty="0">
                <a:solidFill>
                  <a:prstClr val="black"/>
                </a:solidFill>
                <a:latin typeface="微软雅黑" panose="020B0503020204020204" pitchFamily="34" charset="-122"/>
                <a:ea typeface="微软雅黑" panose="020B0503020204020204" pitchFamily="34" charset="-122"/>
              </a:rPr>
              <a:t>-</a:t>
            </a:r>
            <a:r>
              <a:rPr lang="zh-CN" altLang="zh-CN" sz="1200" b="1" dirty="0">
                <a:solidFill>
                  <a:prstClr val="black"/>
                </a:solidFill>
                <a:latin typeface="微软雅黑" panose="020B0503020204020204" pitchFamily="34" charset="-122"/>
                <a:ea typeface="微软雅黑" panose="020B0503020204020204" pitchFamily="34" charset="-122"/>
              </a:rPr>
              <a:t>金纳米颗粒复合导电材料促进新生大鼠心脏干细胞资助分化及其调控机制的研究</a:t>
            </a:r>
            <a:r>
              <a:rPr lang="en-US" altLang="zh-CN" sz="1200" b="1" dirty="0">
                <a:solidFill>
                  <a:prstClr val="black"/>
                </a:solidFill>
                <a:latin typeface="微软雅黑" panose="020B0503020204020204" pitchFamily="34" charset="-122"/>
                <a:ea typeface="微软雅黑" panose="020B0503020204020204" pitchFamily="34" charset="-122"/>
              </a:rPr>
              <a:t>&gt;&gt; </a:t>
            </a:r>
            <a:r>
              <a:rPr lang="zh-CN" altLang="zh-CN" sz="1200" b="1" dirty="0">
                <a:solidFill>
                  <a:prstClr val="black"/>
                </a:solidFill>
                <a:latin typeface="微软雅黑" panose="020B0503020204020204" pitchFamily="34" charset="-122"/>
                <a:ea typeface="微软雅黑" panose="020B0503020204020204" pitchFamily="34" charset="-122"/>
              </a:rPr>
              <a:t>编号：</a:t>
            </a:r>
            <a:r>
              <a:rPr lang="en-US" altLang="zh-CN" sz="1200" b="1" dirty="0">
                <a:solidFill>
                  <a:prstClr val="black"/>
                </a:solidFill>
                <a:latin typeface="微软雅黑" panose="020B0503020204020204" pitchFamily="34" charset="-122"/>
                <a:ea typeface="微软雅黑" panose="020B0503020204020204" pitchFamily="34" charset="-122"/>
              </a:rPr>
              <a:t>7164313</a:t>
            </a:r>
            <a:endParaRPr lang="zh-CN" altLang="zh-CN" sz="1200" b="1" dirty="0">
              <a:solidFill>
                <a:prstClr val="black"/>
              </a:solidFill>
              <a:latin typeface="微软雅黑" panose="020B0503020204020204" pitchFamily="34" charset="-122"/>
              <a:ea typeface="微软雅黑" panose="020B0503020204020204" pitchFamily="34" charset="-122"/>
            </a:endParaRPr>
          </a:p>
          <a:p>
            <a:pPr>
              <a:lnSpc>
                <a:spcPts val="1300"/>
              </a:lnSpc>
            </a:pPr>
            <a:r>
              <a:rPr lang="en-US" altLang="zh-CN" sz="1200" b="1" dirty="0">
                <a:solidFill>
                  <a:prstClr val="black"/>
                </a:solidFill>
                <a:latin typeface="微软雅黑" panose="020B0503020204020204" pitchFamily="34" charset="-122"/>
                <a:ea typeface="微软雅黑" panose="020B0503020204020204" pitchFamily="34" charset="-122"/>
              </a:rPr>
              <a:t> </a:t>
            </a:r>
            <a:endParaRPr lang="zh-CN" altLang="zh-CN" sz="1200" b="1" dirty="0">
              <a:solidFill>
                <a:prstClr val="black"/>
              </a:solidFill>
              <a:latin typeface="微软雅黑" panose="020B0503020204020204" pitchFamily="34" charset="-122"/>
              <a:ea typeface="微软雅黑" panose="020B0503020204020204" pitchFamily="34" charset="-122"/>
            </a:endParaRPr>
          </a:p>
          <a:p>
            <a:pPr marL="171450" indent="-171450" latinLnBrk="1">
              <a:lnSpc>
                <a:spcPts val="1300"/>
              </a:lnSpc>
              <a:buClr>
                <a:srgbClr val="0070C0"/>
              </a:buClr>
              <a:buFont typeface="Wingdings" panose="05000000000000000000" pitchFamily="2" charset="2"/>
              <a:buChar char="p"/>
            </a:pPr>
            <a:r>
              <a:rPr lang="en-US" altLang="zh-CN" sz="1200" b="1" dirty="0">
                <a:solidFill>
                  <a:prstClr val="black"/>
                </a:solidFill>
                <a:latin typeface="微软雅黑" panose="020B0503020204020204" pitchFamily="34" charset="-122"/>
                <a:ea typeface="微软雅黑" panose="020B0503020204020204" pitchFamily="34" charset="-122"/>
              </a:rPr>
              <a:t>2023-2026 </a:t>
            </a:r>
            <a:r>
              <a:rPr lang="zh-CN" altLang="zh-CN" sz="1200" b="1" dirty="0">
                <a:solidFill>
                  <a:prstClr val="black"/>
                </a:solidFill>
                <a:latin typeface="微软雅黑" panose="020B0503020204020204" pitchFamily="34" charset="-122"/>
                <a:ea typeface="微软雅黑" panose="020B0503020204020204" pitchFamily="34" charset="-122"/>
              </a:rPr>
              <a:t>国家自然科学基金（</a:t>
            </a:r>
            <a:r>
              <a:rPr lang="zh-CN" altLang="en-US" sz="1200" b="1" dirty="0">
                <a:solidFill>
                  <a:prstClr val="black"/>
                </a:solidFill>
                <a:latin typeface="微软雅黑" panose="020B0503020204020204" pitchFamily="34" charset="-122"/>
                <a:ea typeface="微软雅黑" panose="020B0503020204020204" pitchFamily="34" charset="-122"/>
              </a:rPr>
              <a:t>面上</a:t>
            </a:r>
            <a:r>
              <a:rPr lang="zh-CN" altLang="zh-CN" sz="1200" b="1" dirty="0">
                <a:solidFill>
                  <a:prstClr val="black"/>
                </a:solidFill>
                <a:latin typeface="微软雅黑" panose="020B0503020204020204" pitchFamily="34" charset="-122"/>
                <a:ea typeface="微软雅黑" panose="020B0503020204020204" pitchFamily="34" charset="-122"/>
              </a:rPr>
              <a:t>项目</a:t>
            </a:r>
            <a:r>
              <a:rPr lang="zh-CN" altLang="en-US" sz="1200" b="1" dirty="0">
                <a:solidFill>
                  <a:prstClr val="black"/>
                </a:solidFill>
                <a:latin typeface="微软雅黑" panose="020B0503020204020204" pitchFamily="34" charset="-122"/>
                <a:ea typeface="微软雅黑" panose="020B0503020204020204" pitchFamily="34" charset="-122"/>
              </a:rPr>
              <a:t>）</a:t>
            </a:r>
            <a:r>
              <a:rPr lang="en-US" altLang="zh-CN" sz="1200" b="1" dirty="0">
                <a:solidFill>
                  <a:prstClr val="black"/>
                </a:solidFill>
                <a:latin typeface="微软雅黑" panose="020B0503020204020204" pitchFamily="34" charset="-122"/>
                <a:ea typeface="微软雅黑" panose="020B0503020204020204" pitchFamily="34" charset="-122"/>
              </a:rPr>
              <a:t> 《SWCNTs/MAuNPs-LCZ696</a:t>
            </a:r>
            <a:r>
              <a:rPr lang="zh-CN" altLang="zh-CN" sz="1200" b="1" dirty="0">
                <a:solidFill>
                  <a:prstClr val="black"/>
                </a:solidFill>
                <a:latin typeface="微软雅黑" panose="020B0503020204020204" pitchFamily="34" charset="-122"/>
                <a:ea typeface="微软雅黑" panose="020B0503020204020204" pitchFamily="34" charset="-122"/>
              </a:rPr>
              <a:t>静电纳米纺丝调控心梗微环境及 促进</a:t>
            </a:r>
            <a:r>
              <a:rPr lang="en-US" altLang="zh-CN" sz="1200" b="1" dirty="0">
                <a:solidFill>
                  <a:prstClr val="black"/>
                </a:solidFill>
                <a:latin typeface="微软雅黑" panose="020B0503020204020204" pitchFamily="34" charset="-122"/>
                <a:ea typeface="微软雅黑" panose="020B0503020204020204" pitchFamily="34" charset="-122"/>
              </a:rPr>
              <a:t>BASCs</a:t>
            </a:r>
            <a:r>
              <a:rPr lang="zh-CN" altLang="zh-CN" sz="1200" b="1" dirty="0">
                <a:solidFill>
                  <a:prstClr val="black"/>
                </a:solidFill>
                <a:latin typeface="微软雅黑" panose="020B0503020204020204" pitchFamily="34" charset="-122"/>
                <a:ea typeface="微软雅黑" panose="020B0503020204020204" pitchFamily="34" charset="-122"/>
              </a:rPr>
              <a:t>心肌分化机制的研究</a:t>
            </a:r>
            <a:r>
              <a:rPr lang="en-US" altLang="zh-CN" sz="1200" b="1" dirty="0">
                <a:solidFill>
                  <a:prstClr val="black"/>
                </a:solidFill>
                <a:latin typeface="微软雅黑" panose="020B0503020204020204" pitchFamily="34" charset="-122"/>
                <a:ea typeface="微软雅黑" panose="020B0503020204020204" pitchFamily="34" charset="-122"/>
              </a:rPr>
              <a:t>》</a:t>
            </a:r>
            <a:r>
              <a:rPr lang="zh-CN" altLang="en-US" sz="1200" b="1" dirty="0">
                <a:solidFill>
                  <a:prstClr val="black"/>
                </a:solidFill>
                <a:latin typeface="微软雅黑" panose="020B0503020204020204" pitchFamily="34" charset="-122"/>
                <a:ea typeface="微软雅黑" panose="020B0503020204020204" pitchFamily="34" charset="-122"/>
              </a:rPr>
              <a:t>编号：</a:t>
            </a:r>
            <a:r>
              <a:rPr lang="en-US" altLang="zh-CN" sz="1200" b="1" dirty="0">
                <a:solidFill>
                  <a:prstClr val="black"/>
                </a:solidFill>
                <a:latin typeface="微软雅黑" panose="020B0503020204020204" pitchFamily="34" charset="-122"/>
                <a:ea typeface="微软雅黑" panose="020B0503020204020204" pitchFamily="34" charset="-122"/>
              </a:rPr>
              <a:t>82270277</a:t>
            </a:r>
            <a:endParaRPr lang="zh-CN"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en-US" altLang="zh-CN"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lang="en-US" altLang="zh-CN" sz="1200" b="1" dirty="0">
              <a:solidFill>
                <a:prstClr val="black"/>
              </a:solidFill>
              <a:latin typeface="微软雅黑" panose="020B0503020204020204" pitchFamily="34" charset="-122"/>
              <a:ea typeface="微软雅黑" panose="020B0503020204020204" pitchFamily="34" charset="-122"/>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2000" b="1" dirty="0">
                <a:solidFill>
                  <a:srgbClr val="FFFFFF"/>
                </a:solidFill>
                <a:latin typeface="微软雅黑" panose="020B0503020204020204" pitchFamily="34" charset="-122"/>
                <a:ea typeface="微软雅黑" panose="020B0503020204020204" pitchFamily="34" charset="-122"/>
              </a:rPr>
              <a:t>李屹</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251450" cy="522287"/>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副主任医师</a:t>
            </a:r>
            <a:r>
              <a:rPr kumimoji="0" lang="zh-CN" altLang="en-US" sz="1400" b="1" i="0" u="none" strike="noStrike" kern="1200" cap="none" spc="120" normalizeH="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副</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教授 硕士研究生导师</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解放军总医院心血管病医学部高血压科</a:t>
            </a: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3358515" cy="52197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招生专业与类型</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仅填写</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年招生专业</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供学生参</a:t>
            </a:r>
            <a:r>
              <a:rPr lang="zh-CN" altLang="en-US" sz="1400" b="1" dirty="0">
                <a:solidFill>
                  <a:prstClr val="black"/>
                </a:solidFill>
                <a:latin typeface="微软雅黑" panose="020B0503020204020204" pitchFamily="34" charset="-122"/>
                <a:ea typeface="微软雅黑" panose="020B0503020204020204" pitchFamily="34" charset="-122"/>
              </a:rPr>
              <a:t>考</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2"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1441420" cy="52322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lang="en-US" altLang="zh-CN" sz="1400" b="1" dirty="0">
              <a:solidFill>
                <a:prstClr val="black"/>
              </a:solidFill>
              <a:latin typeface="微软雅黑" panose="020B0503020204020204" pitchFamily="34" charset="-122"/>
              <a:ea typeface="微软雅黑" panose="020B0503020204020204" pitchFamily="34" charset="-122"/>
            </a:endParaRPr>
          </a:p>
        </p:txBody>
      </p:sp>
      <p:pic>
        <p:nvPicPr>
          <p:cNvPr id="17424" name="图片 27"/>
          <p:cNvPicPr>
            <a:picLocks noChangeAspect="1"/>
          </p:cNvPicPr>
          <p:nvPr/>
        </p:nvPicPr>
        <p:blipFill>
          <a:blip r:embed="rId2" cstate="print"/>
          <a:srcRect t="3896" r="91544" b="3088"/>
          <a:stretch>
            <a:fillRect/>
          </a:stretch>
        </p:blipFill>
        <p:spPr bwMode="auto">
          <a:xfrm>
            <a:off x="6941263"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249238" y="1286626"/>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p>
        </p:txBody>
      </p:sp>
      <p:pic>
        <p:nvPicPr>
          <p:cNvPr id="17427" name="图片 24"/>
          <p:cNvPicPr>
            <a:picLocks noChangeAspect="1"/>
          </p:cNvPicPr>
          <p:nvPr/>
        </p:nvPicPr>
        <p:blipFill>
          <a:blip r:embed="rId3"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2" cstate="print"/>
          <a:srcRect t="3896" r="91544" b="3088"/>
          <a:stretch>
            <a:fillRect/>
          </a:stretch>
        </p:blipFill>
        <p:spPr bwMode="auto">
          <a:xfrm>
            <a:off x="2579503" y="3972608"/>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62078" y="3998008"/>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p>
        </p:txBody>
      </p:sp>
      <p:sp>
        <p:nvSpPr>
          <p:cNvPr id="26" name="文本框 12"/>
          <p:cNvSpPr txBox="1">
            <a:spLocks noChangeArrowheads="1"/>
          </p:cNvSpPr>
          <p:nvPr/>
        </p:nvSpPr>
        <p:spPr bwMode="auto">
          <a:xfrm>
            <a:off x="385781" y="1684547"/>
            <a:ext cx="1550595" cy="313932"/>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a:solidFill>
                  <a:prstClr val="black"/>
                </a:solidFill>
                <a:latin typeface="微软雅黑" panose="020B0503020204020204" pitchFamily="34" charset="-122"/>
                <a:ea typeface="微软雅黑" panose="020B0503020204020204" pitchFamily="34" charset="-122"/>
              </a:rPr>
              <a:t>插入导师图片</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3" name="图片 2">
            <a:extLst>
              <a:ext uri="{FF2B5EF4-FFF2-40B4-BE49-F238E27FC236}">
                <a16:creationId xmlns:a16="http://schemas.microsoft.com/office/drawing/2014/main" id="{7474B5E4-2392-4E46-810F-86DAB94FD07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4859" y="1347536"/>
            <a:ext cx="1886877" cy="2416678"/>
          </a:xfrm>
          <a:prstGeom prst="rect">
            <a:avLst/>
          </a:prstGeom>
        </p:spPr>
      </p:pic>
      <p:sp>
        <p:nvSpPr>
          <p:cNvPr id="28" name="文本框 27">
            <a:extLst>
              <a:ext uri="{FF2B5EF4-FFF2-40B4-BE49-F238E27FC236}">
                <a16:creationId xmlns:a16="http://schemas.microsoft.com/office/drawing/2014/main" id="{CDF8FA5F-C978-4C77-9775-BA70363B19A9}"/>
              </a:ext>
            </a:extLst>
          </p:cNvPr>
          <p:cNvSpPr txBox="1"/>
          <p:nvPr/>
        </p:nvSpPr>
        <p:spPr>
          <a:xfrm>
            <a:off x="2476225" y="2768824"/>
            <a:ext cx="4415254" cy="1708160"/>
          </a:xfrm>
          <a:prstGeom prst="rect">
            <a:avLst/>
          </a:prstGeom>
          <a:noFill/>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lang="en-US" altLang="zh-CN" sz="1400" b="1" dirty="0">
                <a:solidFill>
                  <a:prstClr val="black"/>
                </a:solidFill>
                <a:latin typeface="微软雅黑" panose="020B0503020204020204" pitchFamily="34" charset="-122"/>
                <a:ea typeface="微软雅黑" panose="020B0503020204020204" pitchFamily="34" charset="-122"/>
              </a:rPr>
              <a:t>2012-2015</a:t>
            </a:r>
            <a:r>
              <a:rPr lang="zh-CN" altLang="en-US" sz="1400" b="1" dirty="0">
                <a:solidFill>
                  <a:prstClr val="black"/>
                </a:solidFill>
                <a:latin typeface="微软雅黑" panose="020B0503020204020204" pitchFamily="34" charset="-122"/>
                <a:ea typeface="微软雅黑" panose="020B0503020204020204" pitchFamily="34" charset="-122"/>
              </a:rPr>
              <a:t>  解放军医学院 心血管内科 博士</a:t>
            </a:r>
            <a:endParaRPr lang="en-US" altLang="zh-CN" sz="1400" b="1"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1400" b="1" dirty="0">
                <a:solidFill>
                  <a:prstClr val="black"/>
                </a:solidFill>
                <a:latin typeface="微软雅黑" panose="020B0503020204020204" pitchFamily="34" charset="-122"/>
                <a:ea typeface="微软雅黑" panose="020B0503020204020204" pitchFamily="34" charset="-122"/>
              </a:rPr>
              <a:t>2015-2017</a:t>
            </a:r>
            <a:r>
              <a:rPr lang="zh-CN" altLang="en-US" sz="1400" b="1" dirty="0">
                <a:solidFill>
                  <a:prstClr val="black"/>
                </a:solidFill>
                <a:latin typeface="微软雅黑" panose="020B0503020204020204" pitchFamily="34" charset="-122"/>
                <a:ea typeface="微软雅黑" panose="020B0503020204020204" pitchFamily="34" charset="-122"/>
              </a:rPr>
              <a:t>  解放军总医院第六医学中心 主治医师</a:t>
            </a:r>
            <a:endParaRPr lang="en-US" altLang="zh-CN" sz="1400" b="1" dirty="0">
              <a:solidFill>
                <a:prstClr val="black"/>
              </a:solidFill>
              <a:latin typeface="微软雅黑" panose="020B0503020204020204" pitchFamily="34" charset="-122"/>
              <a:ea typeface="微软雅黑" panose="020B0503020204020204" pitchFamily="34" charset="-122"/>
            </a:endParaRPr>
          </a:p>
          <a:p>
            <a:pPr eaLnBrk="1" hangingPunct="1">
              <a:lnSpc>
                <a:spcPct val="150000"/>
              </a:lnSpc>
              <a:defRPr/>
            </a:pPr>
            <a:r>
              <a:rPr lang="en-US" altLang="zh-CN" sz="1400" b="1" dirty="0">
                <a:solidFill>
                  <a:prstClr val="black"/>
                </a:solidFill>
                <a:latin typeface="微软雅黑" panose="020B0503020204020204" pitchFamily="34" charset="-122"/>
                <a:ea typeface="微软雅黑" panose="020B0503020204020204" pitchFamily="34" charset="-122"/>
              </a:rPr>
              <a:t>2017-</a:t>
            </a:r>
            <a:r>
              <a:rPr lang="zh-CN" altLang="en-US" sz="1400" b="1" dirty="0">
                <a:solidFill>
                  <a:prstClr val="black"/>
                </a:solidFill>
                <a:latin typeface="微软雅黑" panose="020B0503020204020204" pitchFamily="34" charset="-122"/>
                <a:ea typeface="微软雅黑" panose="020B0503020204020204" pitchFamily="34" charset="-122"/>
              </a:rPr>
              <a:t>至今   解放军总医院第六医学中心 副主任医师</a:t>
            </a:r>
            <a:endParaRPr lang="en-US" altLang="zh-CN" sz="1400" b="1"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lang="en-US" altLang="zh-CN" sz="1400" b="1"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lang="en-US" altLang="zh-CN" sz="1400" b="1"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00000"/>
              </a:lnSpc>
              <a:spcBef>
                <a:spcPct val="0"/>
              </a:spcBef>
              <a:spcAft>
                <a:spcPct val="0"/>
              </a:spcAft>
              <a:buClrTx/>
              <a:buSzTx/>
              <a:buFontTx/>
              <a:buNone/>
              <a:defRPr/>
            </a:pPr>
            <a:endParaRPr lang="zh-CN" altLang="en-US" sz="1400" b="1" dirty="0">
              <a:solidFill>
                <a:prstClr val="black"/>
              </a:solidFill>
              <a:latin typeface="微软雅黑" panose="020B0503020204020204" pitchFamily="34" charset="-122"/>
              <a:ea typeface="微软雅黑" panose="020B0503020204020204" pitchFamily="34" charset="-122"/>
            </a:endParaRPr>
          </a:p>
        </p:txBody>
      </p:sp>
      <p:sp>
        <p:nvSpPr>
          <p:cNvPr id="29" name="文本框 28">
            <a:extLst>
              <a:ext uri="{FF2B5EF4-FFF2-40B4-BE49-F238E27FC236}">
                <a16:creationId xmlns:a16="http://schemas.microsoft.com/office/drawing/2014/main" id="{B7DDB193-172B-46AB-8EF9-D05ED087C4A6}"/>
              </a:ext>
            </a:extLst>
          </p:cNvPr>
          <p:cNvSpPr txBox="1"/>
          <p:nvPr/>
        </p:nvSpPr>
        <p:spPr>
          <a:xfrm>
            <a:off x="2476225" y="4372622"/>
            <a:ext cx="4870181" cy="1023742"/>
          </a:xfrm>
          <a:prstGeom prst="rect">
            <a:avLst/>
          </a:prstGeom>
          <a:noFill/>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lang="zh-CN" altLang="en-US" sz="1400" b="1" dirty="0">
                <a:solidFill>
                  <a:prstClr val="black"/>
                </a:solidFill>
                <a:latin typeface="微软雅黑" panose="020B0503020204020204" pitchFamily="34" charset="-122"/>
                <a:ea typeface="微软雅黑" panose="020B0503020204020204" pitchFamily="34" charset="-122"/>
              </a:rPr>
              <a:t>中国研究型医院学会心血管病介入专业委员会 科研秘书长</a:t>
            </a:r>
            <a:endParaRPr lang="en-US" altLang="zh-CN" sz="1400" b="1"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1400" b="1" dirty="0">
                <a:solidFill>
                  <a:prstClr val="black"/>
                </a:solidFill>
                <a:latin typeface="微软雅黑" panose="020B0503020204020204" pitchFamily="34" charset="-122"/>
                <a:ea typeface="微软雅黑" panose="020B0503020204020204" pitchFamily="34" charset="-122"/>
              </a:rPr>
              <a:t>《</a:t>
            </a:r>
            <a:r>
              <a:rPr lang="zh-CN" altLang="en-US" sz="1400" b="1" dirty="0">
                <a:solidFill>
                  <a:prstClr val="black"/>
                </a:solidFill>
                <a:latin typeface="微软雅黑" panose="020B0503020204020204" pitchFamily="34" charset="-122"/>
                <a:ea typeface="微软雅黑" panose="020B0503020204020204" pitchFamily="34" charset="-122"/>
              </a:rPr>
              <a:t>心血管病进展</a:t>
            </a:r>
            <a:r>
              <a:rPr lang="en-US" altLang="zh-CN" sz="1400" b="1" dirty="0">
                <a:solidFill>
                  <a:prstClr val="black"/>
                </a:solidFill>
                <a:latin typeface="微软雅黑" panose="020B0503020204020204" pitchFamily="34" charset="-122"/>
                <a:ea typeface="微软雅黑" panose="020B0503020204020204" pitchFamily="34" charset="-122"/>
              </a:rPr>
              <a:t>》  </a:t>
            </a:r>
            <a:r>
              <a:rPr lang="zh-CN" altLang="en-US" sz="1400" b="1" dirty="0">
                <a:solidFill>
                  <a:prstClr val="black"/>
                </a:solidFill>
                <a:latin typeface="微软雅黑" panose="020B0503020204020204" pitchFamily="34" charset="-122"/>
                <a:ea typeface="微软雅黑" panose="020B0503020204020204" pitchFamily="34" charset="-122"/>
              </a:rPr>
              <a:t>青年编委</a:t>
            </a:r>
            <a:endParaRPr lang="en-US" altLang="zh-CN" sz="1400" b="1" dirty="0">
              <a:solidFill>
                <a:prstClr val="black"/>
              </a:solidFill>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en-US" sz="1400" b="1" dirty="0">
                <a:solidFill>
                  <a:prstClr val="black"/>
                </a:solidFill>
                <a:latin typeface="微软雅黑" panose="020B0503020204020204" pitchFamily="34" charset="-122"/>
                <a:ea typeface="微软雅黑" panose="020B0503020204020204" pitchFamily="34" charset="-122"/>
              </a:rPr>
              <a:t>国家自然科学基金项目评审专家</a:t>
            </a:r>
          </a:p>
        </p:txBody>
      </p:sp>
    </p:spTree>
  </p:cSld>
  <p:clrMapOvr>
    <a:masterClrMapping/>
  </p:clrMapOvr>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313</Words>
  <Application>Microsoft Office PowerPoint</Application>
  <PresentationFormat>宽屏</PresentationFormat>
  <Paragraphs>30</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微软雅黑</vt:lpstr>
      <vt:lpstr>Arial</vt:lpstr>
      <vt:lpstr>Calibri</vt:lpstr>
      <vt:lpstr>Calibri Light</vt:lpstr>
      <vt:lpstr>Wingdings</vt:lpstr>
      <vt:lpstr>1_Office 主题</vt:lpstr>
      <vt:lpstr>PowerPoint 演示文稿</vt:lpstr>
    </vt:vector>
  </TitlesOfParts>
  <Company>zsb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leeyi</cp:lastModifiedBy>
  <cp:revision>400</cp:revision>
  <dcterms:created xsi:type="dcterms:W3CDTF">2015-05-04T02:17:00Z</dcterms:created>
  <dcterms:modified xsi:type="dcterms:W3CDTF">2023-03-24T06:43:12Z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2052-11.1.0.11365</vt:lpwstr>
  </property>
</Properties>
</file>