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p:cViewPr varScale="1">
        <p:scale>
          <a:sx n="82" d="100"/>
          <a:sy n="82" d="100"/>
        </p:scale>
        <p:origin x="-418" y="-4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t>2023/3/24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t>‹#›</a:t>
            </a:fld>
            <a:endParaRPr lang="zh-CN" altLang="en-US"/>
          </a:p>
        </p:txBody>
      </p:sp>
    </p:spTree>
    <p:extLst>
      <p:ext uri="{BB962C8B-B14F-4D97-AF65-F5344CB8AC3E}">
        <p14:creationId xmlns:p14="http://schemas.microsoft.com/office/powerpoint/2010/main" val="40774826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t>2023/3/24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t>2023/3/24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t>2023/3/24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t>2023/3/24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6584" y="1789708"/>
            <a:ext cx="3579813" cy="646331"/>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学术硕士：</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临床医学（ </a:t>
            </a:r>
            <a:r>
              <a:rPr lang="zh-CN" altLang="en-US" sz="1200" dirty="0" smtClean="0">
                <a:solidFill>
                  <a:prstClr val="black"/>
                </a:solidFill>
                <a:latin typeface="微软雅黑" panose="020B0503020204020204" pitchFamily="34" charset="-122"/>
                <a:ea typeface="微软雅黑" panose="020B0503020204020204" pitchFamily="34" charset="-122"/>
              </a:rPr>
              <a:t>心血管外科 ）</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1200329"/>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010-66951518</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Email</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wangrongd@126.com</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7176286" y="1789708"/>
            <a:ext cx="4758539" cy="4031873"/>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a:t>
            </a:r>
          </a:p>
          <a:p>
            <a:pPr lvl="0"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rPr>
              <a:t>1</a:t>
            </a:r>
            <a:r>
              <a:rPr lang="zh-CN" altLang="en-US" sz="1200" dirty="0" smtClean="0">
                <a:solidFill>
                  <a:prstClr val="black"/>
                </a:solidFill>
                <a:latin typeface="微软雅黑" panose="020B0503020204020204" pitchFamily="34" charset="-122"/>
                <a:ea typeface="微软雅黑" panose="020B0503020204020204" pitchFamily="34" charset="-122"/>
              </a:rPr>
              <a:t>、机器人</a:t>
            </a:r>
            <a:r>
              <a:rPr lang="zh-CN" altLang="en-US" sz="1200" dirty="0">
                <a:solidFill>
                  <a:prstClr val="black"/>
                </a:solidFill>
                <a:latin typeface="微软雅黑" panose="020B0503020204020204" pitchFamily="34" charset="-122"/>
                <a:ea typeface="微软雅黑" panose="020B0503020204020204" pitchFamily="34" charset="-122"/>
              </a:rPr>
              <a:t>手术系统在心脏外科的应用及国产化研发</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en-US" altLang="zh-CN" sz="1200" dirty="0" smtClean="0">
                <a:solidFill>
                  <a:prstClr val="black"/>
                </a:solidFill>
                <a:latin typeface="微软雅黑" panose="020B0503020204020204" pitchFamily="34" charset="-122"/>
                <a:ea typeface="微软雅黑" panose="020B0503020204020204" pitchFamily="34" charset="-122"/>
              </a:rPr>
              <a:t>2</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缺血性心力衰竭的基础与临床研究</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en-US" altLang="zh-CN" sz="1200" dirty="0" smtClean="0">
                <a:solidFill>
                  <a:prstClr val="black"/>
                </a:solidFill>
                <a:latin typeface="微软雅黑" panose="020B0503020204020204" pitchFamily="34" charset="-122"/>
                <a:ea typeface="微软雅黑" panose="020B0503020204020204" pitchFamily="34" charset="-122"/>
              </a:rPr>
              <a:t>3</a:t>
            </a:r>
            <a:r>
              <a:rPr lang="zh-CN" altLang="en-US" sz="1200" dirty="0" smtClean="0">
                <a:solidFill>
                  <a:prstClr val="black"/>
                </a:solidFill>
                <a:latin typeface="微软雅黑" panose="020B0503020204020204" pitchFamily="34" charset="-122"/>
                <a:ea typeface="微软雅黑" panose="020B0503020204020204" pitchFamily="34" charset="-122"/>
              </a:rPr>
              <a:t>、心脏</a:t>
            </a:r>
            <a:r>
              <a:rPr lang="zh-CN" altLang="en-US" sz="1200" dirty="0">
                <a:solidFill>
                  <a:prstClr val="black"/>
                </a:solidFill>
                <a:latin typeface="微软雅黑" panose="020B0503020204020204" pitchFamily="34" charset="-122"/>
                <a:ea typeface="微软雅黑" panose="020B0503020204020204" pitchFamily="34" charset="-122"/>
              </a:rPr>
              <a:t>大血管战创伤急救关键技术的研发与应用</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en-US" altLang="zh-CN" sz="1200" dirty="0" smtClean="0">
                <a:solidFill>
                  <a:prstClr val="black"/>
                </a:solidFill>
                <a:latin typeface="微软雅黑" panose="020B0503020204020204" pitchFamily="34" charset="-122"/>
                <a:ea typeface="微软雅黑" panose="020B0503020204020204" pitchFamily="34" charset="-122"/>
              </a:rPr>
              <a:t>4</a:t>
            </a:r>
            <a:r>
              <a:rPr lang="zh-CN" altLang="en-US" sz="1200" dirty="0">
                <a:solidFill>
                  <a:prstClr val="black"/>
                </a:solidFill>
                <a:latin typeface="微软雅黑" panose="020B0503020204020204" pitchFamily="34" charset="-122"/>
                <a:ea typeface="微软雅黑" panose="020B0503020204020204" pitchFamily="34" charset="-122"/>
              </a:rPr>
              <a:t>、心脏大血管手术患者主动健康管理的关键技术研发</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a:t>
            </a: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从事心血管外科工作</a:t>
            </a:r>
            <a:r>
              <a:rPr lang="en-US" altLang="zh-CN" sz="1200" dirty="0">
                <a:solidFill>
                  <a:prstClr val="black"/>
                </a:solidFill>
                <a:latin typeface="微软雅黑" panose="020B0503020204020204" pitchFamily="34" charset="-122"/>
                <a:ea typeface="微软雅黑" panose="020B0503020204020204" pitchFamily="34" charset="-122"/>
              </a:rPr>
              <a:t>24</a:t>
            </a:r>
            <a:r>
              <a:rPr lang="zh-CN" altLang="en-US" sz="1200" dirty="0">
                <a:solidFill>
                  <a:prstClr val="black"/>
                </a:solidFill>
                <a:latin typeface="微软雅黑" panose="020B0503020204020204" pitchFamily="34" charset="-122"/>
                <a:ea typeface="微软雅黑" panose="020B0503020204020204" pitchFamily="34" charset="-122"/>
              </a:rPr>
              <a:t>年，擅长各类成人心脏大血管疾病的外科治疗</a:t>
            </a:r>
            <a:r>
              <a:rPr lang="zh-CN" altLang="en-US" sz="1200" dirty="0" smtClean="0">
                <a:solidFill>
                  <a:prstClr val="black"/>
                </a:solidFill>
                <a:latin typeface="微软雅黑" panose="020B0503020204020204" pitchFamily="34" charset="-122"/>
                <a:ea typeface="微软雅黑" panose="020B0503020204020204" pitchFamily="34" charset="-122"/>
              </a:rPr>
              <a:t>，主刀</a:t>
            </a:r>
            <a:r>
              <a:rPr lang="zh-CN" altLang="en-US" sz="1200" dirty="0">
                <a:solidFill>
                  <a:prstClr val="black"/>
                </a:solidFill>
                <a:latin typeface="微软雅黑" panose="020B0503020204020204" pitchFamily="34" charset="-122"/>
                <a:ea typeface="微软雅黑" panose="020B0503020204020204" pitchFamily="34" charset="-122"/>
              </a:rPr>
              <a:t>完成各类机器人微创</a:t>
            </a:r>
            <a:r>
              <a:rPr lang="zh-CN" altLang="en-US" sz="1200" dirty="0" smtClean="0">
                <a:solidFill>
                  <a:prstClr val="black"/>
                </a:solidFill>
                <a:latin typeface="微软雅黑" panose="020B0503020204020204" pitchFamily="34" charset="-122"/>
                <a:ea typeface="微软雅黑" panose="020B0503020204020204" pitchFamily="34" charset="-122"/>
              </a:rPr>
              <a:t>心脏等心脏手术</a:t>
            </a:r>
            <a:r>
              <a:rPr lang="en-US" altLang="zh-CN" sz="1200" dirty="0" smtClean="0">
                <a:solidFill>
                  <a:prstClr val="black"/>
                </a:solidFill>
                <a:latin typeface="微软雅黑" panose="020B0503020204020204" pitchFamily="34" charset="-122"/>
                <a:ea typeface="微软雅黑" panose="020B0503020204020204" pitchFamily="34" charset="-122"/>
              </a:rPr>
              <a:t>2700</a:t>
            </a:r>
            <a:r>
              <a:rPr lang="zh-CN" altLang="en-US" sz="1200" dirty="0">
                <a:solidFill>
                  <a:prstClr val="black"/>
                </a:solidFill>
                <a:latin typeface="微软雅黑" panose="020B0503020204020204" pitchFamily="34" charset="-122"/>
                <a:ea typeface="微软雅黑" panose="020B0503020204020204" pitchFamily="34" charset="-122"/>
              </a:rPr>
              <a:t>余例，主持“十三五”国家重点研发计划、军内课题及北京市科技计划课题四项，总经费</a:t>
            </a:r>
            <a:r>
              <a:rPr lang="en-US" altLang="zh-CN" sz="1200" dirty="0">
                <a:solidFill>
                  <a:prstClr val="black"/>
                </a:solidFill>
                <a:latin typeface="微软雅黑" panose="020B0503020204020204" pitchFamily="34" charset="-122"/>
                <a:ea typeface="微软雅黑" panose="020B0503020204020204" pitchFamily="34" charset="-122"/>
              </a:rPr>
              <a:t>1000</a:t>
            </a:r>
            <a:r>
              <a:rPr lang="zh-CN" altLang="en-US" sz="1200" dirty="0">
                <a:solidFill>
                  <a:prstClr val="black"/>
                </a:solidFill>
                <a:latin typeface="微软雅黑" panose="020B0503020204020204" pitchFamily="34" charset="-122"/>
                <a:ea typeface="微软雅黑" panose="020B0503020204020204" pitchFamily="34" charset="-122"/>
              </a:rPr>
              <a:t>余万元。以第一完成人获省部级科技进步二等奖以及解放军总医院教学成果二等奖各一项，发表</a:t>
            </a:r>
            <a:r>
              <a:rPr lang="en-US" altLang="zh-CN" sz="1200" dirty="0" smtClean="0">
                <a:solidFill>
                  <a:prstClr val="black"/>
                </a:solidFill>
                <a:latin typeface="微软雅黑" panose="020B0503020204020204" pitchFamily="34" charset="-122"/>
                <a:ea typeface="微软雅黑" panose="020B0503020204020204" pitchFamily="34" charset="-122"/>
              </a:rPr>
              <a:t>SCI</a:t>
            </a:r>
            <a:r>
              <a:rPr lang="zh-CN" altLang="en-US" sz="1200" dirty="0" smtClean="0">
                <a:solidFill>
                  <a:prstClr val="black"/>
                </a:solidFill>
                <a:latin typeface="微软雅黑" panose="020B0503020204020204" pitchFamily="34" charset="-122"/>
                <a:ea typeface="微软雅黑" panose="020B0503020204020204" pitchFamily="34" charset="-122"/>
              </a:rPr>
              <a:t>等论文</a:t>
            </a:r>
            <a:r>
              <a:rPr lang="zh-CN" altLang="en-US" sz="1200" dirty="0">
                <a:solidFill>
                  <a:prstClr val="black"/>
                </a:solidFill>
                <a:latin typeface="微软雅黑" panose="020B0503020204020204" pitchFamily="34" charset="-122"/>
                <a:ea typeface="微软雅黑" panose="020B0503020204020204" pitchFamily="34" charset="-122"/>
              </a:rPr>
              <a:t>三十余篇</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研究资助</a:t>
            </a:r>
            <a:r>
              <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a:t>
            </a:r>
          </a:p>
          <a:p>
            <a:pPr lvl="0" eaLnBrk="1" hangingPunct="1">
              <a:lnSpc>
                <a:spcPct val="120000"/>
              </a:lnSpc>
              <a:spcBef>
                <a:spcPts val="600"/>
              </a:spcBef>
              <a:defRPr/>
            </a:pPr>
            <a:r>
              <a:rPr lang="en-US" altLang="zh-CN" sz="1200" dirty="0" smtClean="0">
                <a:solidFill>
                  <a:prstClr val="black"/>
                </a:solidFill>
                <a:latin typeface="微软雅黑" panose="020B0503020204020204" pitchFamily="34" charset="-122"/>
                <a:ea typeface="微软雅黑" panose="020B0503020204020204" pitchFamily="34" charset="-122"/>
              </a:rPr>
              <a:t>1</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国家重点研发计划</a:t>
            </a: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smtClean="0">
                <a:solidFill>
                  <a:prstClr val="black"/>
                </a:solidFill>
                <a:latin typeface="微软雅黑" panose="020B0503020204020204" pitchFamily="34" charset="-122"/>
                <a:ea typeface="微软雅黑" panose="020B0503020204020204" pitchFamily="34" charset="-122"/>
              </a:rPr>
              <a:t>单孔心脏手术机器人系统研发与效能评价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rPr>
              <a:t> </a:t>
            </a:r>
            <a:r>
              <a:rPr lang="en-US" altLang="zh-CN" sz="1200" dirty="0" smtClean="0">
                <a:solidFill>
                  <a:prstClr val="black"/>
                </a:solidFill>
                <a:latin typeface="微软雅黑" panose="020B0503020204020204" pitchFamily="34" charset="-122"/>
                <a:ea typeface="微软雅黑" panose="020B0503020204020204" pitchFamily="34" charset="-122"/>
              </a:rPr>
              <a:t>     (</a:t>
            </a:r>
            <a:r>
              <a:rPr lang="en-US" altLang="zh-CN" sz="1200" dirty="0" smtClean="0">
                <a:solidFill>
                  <a:prstClr val="black"/>
                </a:solidFill>
                <a:latin typeface="微软雅黑" panose="020B0503020204020204" pitchFamily="34" charset="-122"/>
                <a:ea typeface="微软雅黑" panose="020B0503020204020204" pitchFamily="34" charset="-122"/>
              </a:rPr>
              <a:t>2022YFB4700800)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en-US" altLang="zh-CN" sz="1200" dirty="0" smtClean="0">
                <a:solidFill>
                  <a:prstClr val="black"/>
                </a:solidFill>
                <a:latin typeface="微软雅黑" panose="020B0503020204020204" pitchFamily="34" charset="-122"/>
                <a:ea typeface="微软雅黑" panose="020B0503020204020204" pitchFamily="34" charset="-122"/>
              </a:rPr>
              <a:t>2</a:t>
            </a:r>
            <a:r>
              <a:rPr lang="zh-CN" altLang="en-US" sz="1200" dirty="0" smtClean="0">
                <a:solidFill>
                  <a:prstClr val="black"/>
                </a:solidFill>
                <a:latin typeface="微软雅黑" panose="020B0503020204020204" pitchFamily="34" charset="-122"/>
                <a:ea typeface="微软雅黑" panose="020B0503020204020204" pitchFamily="34" charset="-122"/>
              </a:rPr>
              <a:t>、军队</a:t>
            </a:r>
            <a:r>
              <a:rPr lang="zh-CN" altLang="en-US" sz="1200" dirty="0" smtClean="0">
                <a:solidFill>
                  <a:prstClr val="black"/>
                </a:solidFill>
                <a:latin typeface="微软雅黑" panose="020B0503020204020204" pitchFamily="34" charset="-122"/>
                <a:ea typeface="微软雅黑" panose="020B0503020204020204" pitchFamily="34" charset="-122"/>
              </a:rPr>
              <a:t>课题两项 （</a:t>
            </a:r>
            <a:r>
              <a:rPr lang="en-US" altLang="zh-CN" sz="1200" dirty="0" smtClean="0">
                <a:solidFill>
                  <a:prstClr val="black"/>
                </a:solidFill>
                <a:latin typeface="微软雅黑" panose="020B0503020204020204" pitchFamily="34" charset="-122"/>
                <a:ea typeface="微软雅黑" panose="020B0503020204020204" pitchFamily="34" charset="-122"/>
              </a:rPr>
              <a:t>2020</a:t>
            </a:r>
            <a:r>
              <a:rPr lang="zh-CN" altLang="en-US" sz="1200" dirty="0" smtClean="0">
                <a:solidFill>
                  <a:prstClr val="black"/>
                </a:solidFill>
                <a:latin typeface="微软雅黑" panose="020B0503020204020204" pitchFamily="34" charset="-122"/>
                <a:ea typeface="微软雅黑" panose="020B0503020204020204" pitchFamily="34" charset="-122"/>
              </a:rPr>
              <a:t>，</a:t>
            </a:r>
            <a:r>
              <a:rPr lang="en-US" altLang="zh-CN" sz="1200" dirty="0" smtClean="0">
                <a:solidFill>
                  <a:prstClr val="black"/>
                </a:solidFill>
                <a:latin typeface="微软雅黑" panose="020B0503020204020204" pitchFamily="34" charset="-122"/>
                <a:ea typeface="微软雅黑" panose="020B0503020204020204" pitchFamily="34" charset="-122"/>
              </a:rPr>
              <a:t>2022</a:t>
            </a:r>
            <a:r>
              <a:rPr lang="zh-CN" altLang="en-US" sz="1200" dirty="0" smtClean="0">
                <a:solidFill>
                  <a:prstClr val="black"/>
                </a:solidFill>
                <a:latin typeface="微软雅黑" panose="020B0503020204020204" pitchFamily="34" charset="-122"/>
                <a:ea typeface="微软雅黑" panose="020B0503020204020204" pitchFamily="34" charset="-122"/>
              </a:rPr>
              <a:t>）</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王    嵘</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2" y="519113"/>
            <a:ext cx="620666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教授 </a:t>
            </a:r>
            <a:r>
              <a:rPr lang="zh-CN" altLang="en-US" sz="1400" b="1" spc="120" dirty="0">
                <a:solidFill>
                  <a:srgbClr val="FFFFFF"/>
                </a:solidFill>
                <a:latin typeface="微软雅黑" panose="020B0503020204020204" pitchFamily="34" charset="-122"/>
                <a:ea typeface="微软雅黑" panose="020B0503020204020204" pitchFamily="34" charset="-122"/>
              </a:rPr>
              <a:t>博</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士</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中国人民解放军总医院第六医学中心</a:t>
            </a:r>
            <a:r>
              <a:rPr lang="zh-CN" altLang="en-US" sz="1400" b="1" spc="120" dirty="0" smtClean="0">
                <a:solidFill>
                  <a:srgbClr val="FFFFFF"/>
                </a:solidFill>
                <a:latin typeface="微软雅黑" panose="020B0503020204020204" pitchFamily="34" charset="-122"/>
                <a:ea typeface="微软雅黑" panose="020B0503020204020204" pitchFamily="34" charset="-122"/>
              </a:rPr>
              <a:t>心血管病医学部成人心脏外科</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358515" cy="52197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仅填写</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年招生专业</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供学生参</a:t>
            </a:r>
            <a:r>
              <a:rPr lang="zh-CN" altLang="en-US" sz="1400" b="1" dirty="0">
                <a:solidFill>
                  <a:prstClr val="black"/>
                </a:solidFill>
                <a:latin typeface="微软雅黑" panose="020B0503020204020204" pitchFamily="34" charset="-122"/>
                <a:ea typeface="微软雅黑" panose="020B0503020204020204" pitchFamily="34" charset="-122"/>
              </a:rPr>
              <a:t>考</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61072" y="4510385"/>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98071" y="452707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553" y="1172854"/>
            <a:ext cx="1957429" cy="2526370"/>
          </a:xfrm>
          <a:prstGeom prst="rect">
            <a:avLst/>
          </a:prstGeom>
        </p:spPr>
      </p:pic>
      <p:sp>
        <p:nvSpPr>
          <p:cNvPr id="3" name="文本框 2"/>
          <p:cNvSpPr txBox="1"/>
          <p:nvPr/>
        </p:nvSpPr>
        <p:spPr>
          <a:xfrm>
            <a:off x="2541680" y="2783034"/>
            <a:ext cx="4634606" cy="1600438"/>
          </a:xfrm>
          <a:prstGeom prst="rect">
            <a:avLst/>
          </a:prstGeom>
          <a:noFill/>
        </p:spPr>
        <p:txBody>
          <a:bodyPr wrap="square" rtlCol="0">
            <a:spAutoFit/>
          </a:bodyPr>
          <a:lstStyle/>
          <a:p>
            <a:r>
              <a:rPr lang="en-US" altLang="zh-CN" sz="1400" dirty="0" smtClean="0">
                <a:latin typeface="微软雅黑" panose="020B0503020204020204" pitchFamily="34" charset="-122"/>
                <a:ea typeface="微软雅黑" panose="020B0503020204020204" pitchFamily="34" charset="-122"/>
              </a:rPr>
              <a:t>1990—1995   </a:t>
            </a:r>
            <a:r>
              <a:rPr lang="zh-CN" altLang="en-US" sz="1400" dirty="0" smtClean="0">
                <a:latin typeface="微软雅黑" panose="020B0503020204020204" pitchFamily="34" charset="-122"/>
                <a:ea typeface="微软雅黑" panose="020B0503020204020204" pitchFamily="34" charset="-122"/>
              </a:rPr>
              <a:t>原第二军医大学                     本科</a:t>
            </a:r>
            <a:endParaRPr lang="en-US" altLang="zh-CN" sz="1400" dirty="0" smtClean="0">
              <a:latin typeface="微软雅黑" panose="020B0503020204020204" pitchFamily="34" charset="-122"/>
              <a:ea typeface="微软雅黑" panose="020B0503020204020204" pitchFamily="34" charset="-122"/>
            </a:endParaRPr>
          </a:p>
          <a:p>
            <a:r>
              <a:rPr lang="en-US" altLang="zh-CN" sz="1400" dirty="0">
                <a:latin typeface="微软雅黑" panose="020B0503020204020204" pitchFamily="34" charset="-122"/>
                <a:ea typeface="微软雅黑" panose="020B0503020204020204" pitchFamily="34" charset="-122"/>
              </a:rPr>
              <a:t>1995---1997   </a:t>
            </a:r>
            <a:r>
              <a:rPr lang="zh-CN" altLang="en-US" sz="1400" dirty="0">
                <a:latin typeface="微软雅黑" panose="020B0503020204020204" pitchFamily="34" charset="-122"/>
                <a:ea typeface="微软雅黑" panose="020B0503020204020204" pitchFamily="34" charset="-122"/>
              </a:rPr>
              <a:t>原北京军区</a:t>
            </a:r>
            <a:r>
              <a:rPr lang="en-US" altLang="zh-CN" sz="1400" dirty="0">
                <a:latin typeface="微软雅黑" panose="020B0503020204020204" pitchFamily="34" charset="-122"/>
                <a:ea typeface="微软雅黑" panose="020B0503020204020204" pitchFamily="34" charset="-122"/>
              </a:rPr>
              <a:t>282</a:t>
            </a:r>
            <a:r>
              <a:rPr lang="zh-CN" altLang="en-US" sz="1400" dirty="0">
                <a:latin typeface="微软雅黑" panose="020B0503020204020204" pitchFamily="34" charset="-122"/>
                <a:ea typeface="微软雅黑" panose="020B0503020204020204" pitchFamily="34" charset="-122"/>
              </a:rPr>
              <a:t>医院               </a:t>
            </a:r>
            <a:r>
              <a:rPr lang="zh-CN" altLang="en-US" sz="1400" dirty="0" smtClean="0">
                <a:latin typeface="微软雅黑" panose="020B0503020204020204" pitchFamily="34" charset="-122"/>
                <a:ea typeface="微软雅黑" panose="020B0503020204020204" pitchFamily="34" charset="-122"/>
              </a:rPr>
              <a:t>医师</a:t>
            </a:r>
            <a:endParaRPr lang="en-US" altLang="zh-CN" sz="1400" dirty="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1997—2000   </a:t>
            </a:r>
            <a:r>
              <a:rPr lang="zh-CN" altLang="en-US" sz="1400" dirty="0">
                <a:latin typeface="微软雅黑" panose="020B0503020204020204" pitchFamily="34" charset="-122"/>
                <a:ea typeface="微软雅黑" panose="020B0503020204020204" pitchFamily="34" charset="-122"/>
              </a:rPr>
              <a:t>军医进修学院    </a:t>
            </a:r>
            <a:r>
              <a:rPr lang="zh-CN" altLang="en-US" sz="1400" dirty="0" smtClean="0">
                <a:latin typeface="微软雅黑" panose="020B0503020204020204" pitchFamily="34" charset="-122"/>
                <a:ea typeface="微软雅黑" panose="020B0503020204020204" pitchFamily="34" charset="-122"/>
              </a:rPr>
              <a:t>                     硕士</a:t>
            </a:r>
            <a:endParaRPr lang="zh-CN" altLang="en-US" sz="1400" dirty="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2003—2005    </a:t>
            </a:r>
            <a:r>
              <a:rPr lang="zh-CN" altLang="en-US" sz="1400" dirty="0">
                <a:latin typeface="微软雅黑" panose="020B0503020204020204" pitchFamily="34" charset="-122"/>
                <a:ea typeface="微软雅黑" panose="020B0503020204020204" pitchFamily="34" charset="-122"/>
              </a:rPr>
              <a:t>澳大利亚悉尼</a:t>
            </a:r>
            <a:r>
              <a:rPr lang="en-US" altLang="zh-CN" sz="1400" dirty="0" err="1">
                <a:latin typeface="微软雅黑" panose="020B0503020204020204" pitchFamily="34" charset="-122"/>
                <a:ea typeface="微软雅黑" panose="020B0503020204020204" pitchFamily="34" charset="-122"/>
              </a:rPr>
              <a:t>St.Vincent</a:t>
            </a:r>
            <a:r>
              <a:rPr lang="zh-CN" altLang="en-US" sz="1400" dirty="0">
                <a:latin typeface="微软雅黑" panose="020B0503020204020204" pitchFamily="34" charset="-122"/>
                <a:ea typeface="微软雅黑" panose="020B0503020204020204" pitchFamily="34" charset="-122"/>
              </a:rPr>
              <a:t>医院 </a:t>
            </a:r>
            <a:r>
              <a:rPr lang="zh-CN" altLang="en-US" sz="1400" dirty="0" smtClean="0">
                <a:latin typeface="微软雅黑" panose="020B0503020204020204" pitchFamily="34" charset="-122"/>
                <a:ea typeface="微软雅黑" panose="020B0503020204020204" pitchFamily="34" charset="-122"/>
              </a:rPr>
              <a:t>访问学者</a:t>
            </a:r>
            <a:endParaRPr lang="zh-CN" altLang="en-US" sz="1400" dirty="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2015---2019   </a:t>
            </a:r>
            <a:r>
              <a:rPr lang="zh-CN" altLang="en-US" sz="1400" dirty="0" smtClean="0">
                <a:latin typeface="微软雅黑" panose="020B0503020204020204" pitchFamily="34" charset="-122"/>
                <a:ea typeface="微软雅黑" panose="020B0503020204020204" pitchFamily="34" charset="-122"/>
              </a:rPr>
              <a:t>解放军医学院                         博士</a:t>
            </a:r>
            <a:r>
              <a:rPr lang="zh-CN" altLang="en-US" sz="1400" dirty="0">
                <a:latin typeface="微软雅黑" panose="020B0503020204020204" pitchFamily="34" charset="-122"/>
                <a:ea typeface="微软雅黑" panose="020B0503020204020204" pitchFamily="34" charset="-122"/>
              </a:rPr>
              <a:t>　</a:t>
            </a:r>
          </a:p>
          <a:p>
            <a:r>
              <a:rPr lang="en-US" altLang="zh-CN" sz="1400" dirty="0" smtClean="0">
                <a:latin typeface="微软雅黑" panose="020B0503020204020204" pitchFamily="34" charset="-122"/>
                <a:ea typeface="微软雅黑" panose="020B0503020204020204" pitchFamily="34" charset="-122"/>
              </a:rPr>
              <a:t>2000-</a:t>
            </a:r>
            <a:r>
              <a:rPr lang="en-US" altLang="zh-CN" sz="1400" dirty="0" smtClean="0">
                <a:latin typeface="微软雅黑" panose="020B0503020204020204" pitchFamily="34" charset="-122"/>
                <a:ea typeface="微软雅黑" panose="020B0503020204020204" pitchFamily="34" charset="-122"/>
              </a:rPr>
              <a:t>--2009   </a:t>
            </a:r>
            <a:r>
              <a:rPr lang="zh-CN" altLang="en-US" sz="1400" dirty="0">
                <a:latin typeface="微软雅黑" panose="020B0503020204020204" pitchFamily="34" charset="-122"/>
                <a:ea typeface="微软雅黑" panose="020B0503020204020204" pitchFamily="34" charset="-122"/>
              </a:rPr>
              <a:t>原北京军区白求恩国际和平</a:t>
            </a:r>
            <a:r>
              <a:rPr lang="zh-CN" altLang="en-US" sz="1400" dirty="0" smtClean="0">
                <a:latin typeface="微软雅黑" panose="020B0503020204020204" pitchFamily="34" charset="-122"/>
                <a:ea typeface="微软雅黑" panose="020B0503020204020204" pitchFamily="34" charset="-122"/>
              </a:rPr>
              <a:t>医院主治医师</a:t>
            </a:r>
            <a:endParaRPr lang="zh-CN" altLang="en-US" sz="1400" dirty="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2009—            </a:t>
            </a:r>
            <a:r>
              <a:rPr lang="zh-CN" altLang="en-US" sz="1400" dirty="0" smtClean="0">
                <a:latin typeface="微软雅黑" panose="020B0503020204020204" pitchFamily="34" charset="-122"/>
                <a:ea typeface="微软雅黑" panose="020B0503020204020204" pitchFamily="34" charset="-122"/>
              </a:rPr>
              <a:t>解放军总医院  副主任医师 副主任 主任</a:t>
            </a:r>
            <a:endParaRPr lang="zh-CN" altLang="en-US" sz="1400" dirty="0">
              <a:latin typeface="微软雅黑" panose="020B0503020204020204" pitchFamily="34" charset="-122"/>
              <a:ea typeface="微软雅黑" panose="020B0503020204020204" pitchFamily="34" charset="-122"/>
            </a:endParaRPr>
          </a:p>
        </p:txBody>
      </p:sp>
      <p:sp>
        <p:nvSpPr>
          <p:cNvPr id="4" name="矩形 3"/>
          <p:cNvSpPr/>
          <p:nvPr/>
        </p:nvSpPr>
        <p:spPr>
          <a:xfrm>
            <a:off x="2630462" y="4951391"/>
            <a:ext cx="4482785" cy="1600438"/>
          </a:xfrm>
          <a:prstGeom prst="rect">
            <a:avLst/>
          </a:prstGeom>
        </p:spPr>
        <p:txBody>
          <a:bodyPr wrap="square">
            <a:spAutoFit/>
          </a:bodyPr>
          <a:lstStyle/>
          <a:p>
            <a:r>
              <a:rPr lang="zh-CN" altLang="en-US" sz="1400" dirty="0">
                <a:latin typeface="微软雅黑" panose="020B0503020204020204" pitchFamily="34" charset="-122"/>
                <a:ea typeface="微软雅黑" panose="020B0503020204020204" pitchFamily="34" charset="-122"/>
              </a:rPr>
              <a:t>中国医师协会医学机器人医师</a:t>
            </a:r>
            <a:r>
              <a:rPr lang="zh-CN" altLang="en-US" sz="1400" dirty="0" smtClean="0">
                <a:latin typeface="微软雅黑" panose="020B0503020204020204" pitchFamily="34" charset="-122"/>
                <a:ea typeface="微软雅黑" panose="020B0503020204020204" pitchFamily="34" charset="-122"/>
              </a:rPr>
              <a:t>分会           副会长</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中华</a:t>
            </a:r>
            <a:r>
              <a:rPr lang="zh-CN" altLang="en-US" sz="1400" dirty="0">
                <a:latin typeface="微软雅黑" panose="020B0503020204020204" pitchFamily="34" charset="-122"/>
                <a:ea typeface="微软雅黑" panose="020B0503020204020204" pitchFamily="34" charset="-122"/>
              </a:rPr>
              <a:t>医学会胸心血管外科</a:t>
            </a:r>
            <a:r>
              <a:rPr lang="zh-CN" altLang="en-US" sz="1400" dirty="0" smtClean="0">
                <a:latin typeface="微软雅黑" panose="020B0503020204020204" pitchFamily="34" charset="-122"/>
                <a:ea typeface="微软雅黑" panose="020B0503020204020204" pitchFamily="34" charset="-122"/>
              </a:rPr>
              <a:t>分会                  委员</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北京医学会心脏外科分会                         副主任委员</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中国</a:t>
            </a:r>
            <a:r>
              <a:rPr lang="zh-CN" altLang="en-US" sz="1400" dirty="0">
                <a:latin typeface="微软雅黑" panose="020B0503020204020204" pitchFamily="34" charset="-122"/>
                <a:ea typeface="微软雅黑" panose="020B0503020204020204" pitchFamily="34" charset="-122"/>
              </a:rPr>
              <a:t>医师协会心血管外科</a:t>
            </a:r>
            <a:r>
              <a:rPr lang="zh-CN" altLang="en-US" sz="1400" dirty="0" smtClean="0">
                <a:latin typeface="微软雅黑" panose="020B0503020204020204" pitchFamily="34" charset="-122"/>
                <a:ea typeface="微软雅黑" panose="020B0503020204020204" pitchFamily="34" charset="-122"/>
              </a:rPr>
              <a:t>分会                  副总</a:t>
            </a:r>
            <a:r>
              <a:rPr lang="zh-CN" altLang="en-US" sz="1400" dirty="0">
                <a:latin typeface="微软雅黑" panose="020B0503020204020204" pitchFamily="34" charset="-122"/>
                <a:ea typeface="微软雅黑" panose="020B0503020204020204" pitchFamily="34" charset="-122"/>
              </a:rPr>
              <a:t>干事</a:t>
            </a:r>
            <a:r>
              <a:rPr lang="zh-CN" altLang="en-US" sz="1400" dirty="0" smtClean="0">
                <a:latin typeface="微软雅黑" panose="020B0503020204020204" pitchFamily="34" charset="-122"/>
                <a:ea typeface="微软雅黑" panose="020B0503020204020204" pitchFamily="34" charset="-122"/>
              </a:rPr>
              <a:t>长</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国家</a:t>
            </a:r>
            <a:r>
              <a:rPr lang="zh-CN" altLang="en-US" sz="1400" dirty="0">
                <a:latin typeface="微软雅黑" panose="020B0503020204020204" pitchFamily="34" charset="-122"/>
                <a:ea typeface="微软雅黑" panose="020B0503020204020204" pitchFamily="34" charset="-122"/>
              </a:rPr>
              <a:t>心血管病专委会微创专业</a:t>
            </a:r>
            <a:r>
              <a:rPr lang="zh-CN" altLang="en-US" sz="1400" dirty="0" smtClean="0">
                <a:latin typeface="微软雅黑" panose="020B0503020204020204" pitchFamily="34" charset="-122"/>
                <a:ea typeface="微软雅黑" panose="020B0503020204020204" pitchFamily="34" charset="-122"/>
              </a:rPr>
              <a:t>委员会        常委</a:t>
            </a:r>
            <a:endParaRPr lang="en-US" altLang="zh-CN" sz="1400" dirty="0" smtClean="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机器人外科学杂志</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学科主编</a:t>
            </a:r>
            <a:endParaRPr lang="en-US" altLang="zh-CN" sz="1400" dirty="0" smtClean="0">
              <a:latin typeface="微软雅黑" panose="020B0503020204020204" pitchFamily="34" charset="-122"/>
              <a:ea typeface="微软雅黑" panose="020B0503020204020204" pitchFamily="34" charset="-122"/>
            </a:endParaRPr>
          </a:p>
          <a:p>
            <a:r>
              <a:rPr lang="en-US" altLang="zh-CN"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中国胸心血管外科临床杂志</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编委</a:t>
            </a:r>
            <a:endParaRPr lang="en-GB" sz="1400" dirty="0">
              <a:latin typeface="微软雅黑" panose="020B0503020204020204" pitchFamily="34" charset="-122"/>
              <a:ea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313</Words>
  <Application>Microsoft Office PowerPoint</Application>
  <PresentationFormat>自定义</PresentationFormat>
  <Paragraphs>35</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RongWang</cp:lastModifiedBy>
  <cp:revision>385</cp:revision>
  <dcterms:created xsi:type="dcterms:W3CDTF">2015-05-04T02:17:00Z</dcterms:created>
  <dcterms:modified xsi:type="dcterms:W3CDTF">2023-03-24T09:30:41Z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2052-11.1.0.11365</vt:lpwstr>
  </property>
</Properties>
</file>