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446" r:id="rId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E46D0A"/>
    <a:srgbClr val="C0504E"/>
    <a:srgbClr val="FBCB29"/>
    <a:srgbClr val="14007C"/>
    <a:srgbClr val="44546A"/>
    <a:srgbClr val="130179"/>
    <a:srgbClr val="00B0F0"/>
    <a:srgbClr val="376092"/>
    <a:srgbClr val="082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58" autoAdjust="0"/>
    <p:restoredTop sz="93203" autoAdjust="0"/>
  </p:normalViewPr>
  <p:slideViewPr>
    <p:cSldViewPr snapToGrid="0">
      <p:cViewPr varScale="1">
        <p:scale>
          <a:sx n="82" d="100"/>
          <a:sy n="82" d="100"/>
        </p:scale>
        <p:origin x="571" y="7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A1E5227-7275-4FAD-8045-5E43A9DEFCA5}" type="datetimeFigureOut">
              <a:rPr lang="zh-CN" altLang="en-US"/>
              <a:t>2023/3/24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vl1pPr>
          </a:lstStyle>
          <a:p>
            <a:fld id="{86E862D0-2B7E-4F25-9618-F4C0670918B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2E66F45-E083-45A9-9A6B-F6CDDC2C82C3}" type="datetimeFigureOut">
              <a:rPr lang="zh-CN" altLang="en-US"/>
              <a:t>2023/3/24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37C5FA5-EDB1-42CD-BF72-1C7D4EBDC753}"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326620C-F03E-4C66-93D2-ACB1EC2326C4}" type="datetimeFigureOut">
              <a:rPr lang="zh-CN" altLang="en-US"/>
              <a:t>2023/3/24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D538786-88AB-4F8F-A871-61C6C2A1B3E8}"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1D0C00E-339D-4670-B3B2-0AA7BEF3997B}" type="datetimeFigureOut">
              <a:rPr lang="zh-CN" altLang="en-US"/>
              <a:t>2023/3/24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7E7991A-197C-43AC-A8B5-DD63DFE82559}"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B862C23-345D-44BA-9873-485B083792FB}" type="datetimeFigureOut">
              <a:rPr lang="zh-CN" altLang="en-US"/>
              <a:t>2023/3/24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DDC7687-9F5E-4B46-BAEA-E23AC4DDB68C}"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E344F18-3938-4E13-B927-7798DD9FD7B9}" type="datetimeFigureOut">
              <a:rPr lang="zh-CN" altLang="en-US"/>
              <a:t>2023/3/24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591A120-3D30-41F1-B03E-502B2F05C166}"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1"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1"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2499569B-A46B-4872-9EC9-3296FBD3A6E3}" type="datetimeFigureOut">
              <a:rPr lang="zh-CN" altLang="en-US"/>
              <a:t>2023/3/24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E07866F-E29A-4A00-A847-A672E15A4492}"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9" y="365126"/>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64BD466B-DD87-40D4-B0FE-BB5C485E508D}" type="datetimeFigureOut">
              <a:rPr lang="zh-CN" altLang="en-US"/>
              <a:t>2023/3/24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D4F165E-1336-4D80-AC76-8081BF08609A}"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E447A68D-5A5C-4615-A62C-E76333AA6C3A}" type="datetimeFigureOut">
              <a:rPr lang="zh-CN" altLang="en-US"/>
              <a:t>2023/3/24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BDC4DFB-9F71-4253-B181-799F24ADE6B8}"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434D48D-870A-4D6D-A293-5C0395159A6E}" type="datetimeFigureOut">
              <a:rPr lang="zh-CN" altLang="en-US"/>
              <a:t>2023/3/24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A4D84B7-AF27-41F2-AD3D-F48732594264}"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6"/>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C0CD8AE-447F-41DF-B03B-8F5694AC8DAE}" type="datetimeFigureOut">
              <a:rPr lang="zh-CN" altLang="en-US"/>
              <a:t>2023/3/24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CB30B6E-8D7E-436B-9C9C-85BF57C7B9BF}"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1"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1C64B5D-0EF7-4BD0-A3B7-74A07467ACB1}" type="datetimeFigureOut">
              <a:rPr lang="zh-CN" altLang="en-US"/>
              <a:t>2023/3/24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37C29F2-03A4-4924-AF89-AE14A5A723EE}"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E9C2E812-9B47-4810-A781-F539584DA170}" type="datetimeFigureOut">
              <a:rPr lang="zh-CN" altLang="en-US"/>
              <a:t>2023/3/24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ea typeface="宋体" panose="02010600030101010101" pitchFamily="2" charset="-122"/>
              </a:defRPr>
            </a:lvl1pPr>
          </a:lstStyle>
          <a:p>
            <a:pPr>
              <a:defRPr/>
            </a:pPr>
            <a:fld id="{393D6728-958F-4F11-A0FE-129E9BD88B49}"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84425" y="1355"/>
            <a:ext cx="8242300" cy="1096963"/>
          </a:xfrm>
          <a:prstGeom prst="rect">
            <a:avLst/>
          </a:prstGeom>
          <a:solidFill>
            <a:srgbClr val="C55A11"/>
          </a:solidFill>
          <a:ln>
            <a:noFill/>
          </a:ln>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7411" name="图片 7"/>
          <p:cNvPicPr>
            <a:picLocks noChangeAspect="1"/>
          </p:cNvPicPr>
          <p:nvPr/>
        </p:nvPicPr>
        <p:blipFill>
          <a:blip r:embed="rId2" cstate="print"/>
          <a:srcRect t="3896" r="91544" b="3088"/>
          <a:stretch>
            <a:fillRect/>
          </a:stretch>
        </p:blipFill>
        <p:spPr bwMode="auto">
          <a:xfrm>
            <a:off x="2525713" y="1274763"/>
            <a:ext cx="309562" cy="358775"/>
          </a:xfrm>
          <a:prstGeom prst="rect">
            <a:avLst/>
          </a:prstGeom>
          <a:noFill/>
          <a:ln w="9525">
            <a:noFill/>
            <a:miter lim="800000"/>
            <a:headEnd/>
            <a:tailEnd/>
          </a:ln>
        </p:spPr>
      </p:pic>
      <p:sp>
        <p:nvSpPr>
          <p:cNvPr id="17412" name="文本框 11"/>
          <p:cNvSpPr txBox="1">
            <a:spLocks noChangeArrowheads="1"/>
          </p:cNvSpPr>
          <p:nvPr/>
        </p:nvSpPr>
        <p:spPr bwMode="auto">
          <a:xfrm>
            <a:off x="2678331" y="1789708"/>
            <a:ext cx="3579813" cy="830997"/>
          </a:xfrm>
          <a:prstGeom prst="rect">
            <a:avLst/>
          </a:prstGeom>
          <a:noFill/>
          <a:ln w="9525">
            <a:noFill/>
            <a:miter lim="800000"/>
          </a:ln>
        </p:spPr>
        <p:txBody>
          <a:bodyPr wrap="square">
            <a:spAutoFit/>
          </a:bodyPr>
          <a:lstStyle/>
          <a:p>
            <a:pPr lvl="0" eaLnBrk="1" hangingPunct="1">
              <a:defRPr/>
            </a:pPr>
            <a:r>
              <a:rPr lang="zh-CN" altLang="en-US" sz="1200" dirty="0">
                <a:solidFill>
                  <a:prstClr val="black"/>
                </a:solidFill>
                <a:latin typeface="微软雅黑" panose="020B0503020204020204" pitchFamily="34" charset="-122"/>
                <a:ea typeface="微软雅黑" panose="020B0503020204020204" pitchFamily="34" charset="-122"/>
              </a:rPr>
              <a:t>专业硕士：临床医学（外科学）</a:t>
            </a:r>
            <a:endParaRPr lang="en-US" altLang="zh-CN" sz="1200" dirty="0">
              <a:solidFill>
                <a:prstClr val="black"/>
              </a:solidFill>
              <a:latin typeface="微软雅黑" pitchFamily="34" charset="-122"/>
              <a:ea typeface="微软雅黑" pitchFamily="34" charset="-122"/>
            </a:endParaRPr>
          </a:p>
          <a:p>
            <a:pPr lvl="0" eaLnBrk="1" hangingPunct="1">
              <a:defRPr/>
            </a:pPr>
            <a:r>
              <a:rPr lang="zh-CN" altLang="en-US" sz="1200" dirty="0">
                <a:solidFill>
                  <a:prstClr val="black"/>
                </a:solidFill>
                <a:latin typeface="微软雅黑" pitchFamily="34" charset="-122"/>
                <a:ea typeface="微软雅黑" pitchFamily="34" charset="-122"/>
              </a:rPr>
              <a:t>学术硕士：临床医学（外科学）</a:t>
            </a:r>
            <a:r>
              <a:rPr lang="en-US" altLang="zh-CN" sz="1200" dirty="0">
                <a:solidFill>
                  <a:prstClr val="black"/>
                </a:solidFill>
                <a:latin typeface="微软雅黑" panose="020B0503020204020204" pitchFamily="34" charset="-122"/>
                <a:ea typeface="微软雅黑" panose="020B0503020204020204" pitchFamily="34" charset="-122"/>
              </a:rPr>
              <a:t>                           </a:t>
            </a:r>
          </a:p>
          <a:p>
            <a:pPr lvl="0" eaLnBrk="1" hangingPunct="1">
              <a:defRPr/>
            </a:pPr>
            <a:endParaRPr lang="en-US" altLang="zh-CN" sz="1200" dirty="0">
              <a:solidFill>
                <a:prstClr val="black"/>
              </a:solidFill>
              <a:latin typeface="微软雅黑" panose="020B0503020204020204" pitchFamily="34" charset="-122"/>
              <a:ea typeface="微软雅黑" panose="020B0503020204020204" pitchFamily="34" charset="-122"/>
            </a:endParaRPr>
          </a:p>
          <a:p>
            <a:pPr lvl="0" eaLnBrk="1" hangingPunct="1">
              <a:defRPr/>
            </a:pP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17413" name="文本框 12"/>
          <p:cNvSpPr txBox="1">
            <a:spLocks noChangeArrowheads="1"/>
          </p:cNvSpPr>
          <p:nvPr/>
        </p:nvSpPr>
        <p:spPr bwMode="auto">
          <a:xfrm>
            <a:off x="330200" y="4103224"/>
            <a:ext cx="1920875" cy="738344"/>
          </a:xfrm>
          <a:prstGeom prst="rect">
            <a:avLst/>
          </a:prstGeom>
          <a:noFill/>
          <a:ln w="9525">
            <a:noFill/>
            <a:miter lim="800000"/>
          </a:ln>
        </p:spPr>
        <p:txBody>
          <a:bodyPr>
            <a:spAutoFit/>
          </a:bodyPr>
          <a:lstStyle/>
          <a:p>
            <a:pPr eaLnBrk="1" hangingPunct="1">
              <a:lnSpc>
                <a:spcPct val="120000"/>
              </a:lnSpc>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Tel</a:t>
            </a:r>
            <a:r>
              <a:rPr lang="en-US" altLang="zh-CN" sz="1200" dirty="0">
                <a:solidFill>
                  <a:prstClr val="black"/>
                </a:solidFill>
                <a:latin typeface="微软雅黑" panose="020B0503020204020204" pitchFamily="34" charset="-122"/>
                <a:ea typeface="微软雅黑" panose="020B0503020204020204" pitchFamily="34" charset="-122"/>
              </a:rPr>
              <a:t>:18600310565 </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eaLnBrk="1" hangingPunct="1">
              <a:lnSpc>
                <a:spcPct val="120000"/>
              </a:lnSpc>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Email:</a:t>
            </a:r>
          </a:p>
          <a:p>
            <a:pPr eaLnBrk="1" hangingPunct="1">
              <a:lnSpc>
                <a:spcPct val="120000"/>
              </a:lnSpc>
              <a:defRPr/>
            </a:pPr>
            <a:r>
              <a:rPr lang="en-US" altLang="zh-CN" sz="1200" dirty="0">
                <a:solidFill>
                  <a:prstClr val="black"/>
                </a:solidFill>
                <a:latin typeface="微软雅黑" panose="020B0503020204020204" pitchFamily="34" charset="-122"/>
                <a:ea typeface="微软雅黑" panose="020B0503020204020204" pitchFamily="34" charset="-122"/>
              </a:rPr>
              <a:t>liug0921@163.</a:t>
            </a:r>
            <a:r>
              <a:rPr lang="en-US" altLang="zh-CN" sz="1200">
                <a:solidFill>
                  <a:prstClr val="black"/>
                </a:solidFill>
                <a:latin typeface="微软雅黑" panose="020B0503020204020204" pitchFamily="34" charset="-122"/>
                <a:ea typeface="微软雅黑" panose="020B0503020204020204" pitchFamily="34" charset="-122"/>
              </a:rPr>
              <a:t>com </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414" name="文本框 13"/>
          <p:cNvSpPr txBox="1">
            <a:spLocks noChangeArrowheads="1"/>
          </p:cNvSpPr>
          <p:nvPr/>
        </p:nvSpPr>
        <p:spPr bwMode="auto">
          <a:xfrm>
            <a:off x="6884987" y="1616076"/>
            <a:ext cx="4630879" cy="3151312"/>
          </a:xfrm>
          <a:prstGeom prst="rect">
            <a:avLst/>
          </a:prstGeom>
          <a:noFill/>
          <a:ln w="9525">
            <a:noFill/>
            <a:miter lim="800000"/>
          </a:ln>
        </p:spPr>
        <p:txBody>
          <a:bodyPr wrap="square">
            <a:spAutoFit/>
          </a:bodyPr>
          <a:lstStyle/>
          <a:p>
            <a:pPr lvl="0" eaLnBrk="1" hangingPunct="1">
              <a:lnSpc>
                <a:spcPct val="120000"/>
              </a:lnSpc>
              <a:spcBef>
                <a:spcPts val="600"/>
              </a:spcBef>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研究方向</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腹部创伤及消化系肿瘤</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lvl="0" eaLnBrk="1" hangingPunct="1">
              <a:lnSpc>
                <a:spcPct val="120000"/>
              </a:lnSpc>
              <a:spcBef>
                <a:spcPts val="600"/>
              </a:spcBef>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主要业绩</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zh-CN" sz="1200" dirty="0">
                <a:solidFill>
                  <a:prstClr val="black"/>
                </a:solidFill>
                <a:latin typeface="微软雅黑" pitchFamily="34" charset="-122"/>
                <a:ea typeface="微软雅黑" pitchFamily="34" charset="-122"/>
              </a:rPr>
              <a:t>国内知名的胃癌、结直肠癌腹腔镜微创手术专家。具有丰富的临床经验，</a:t>
            </a:r>
            <a:r>
              <a:rPr lang="zh-CN" altLang="en-US" sz="1200" dirty="0">
                <a:solidFill>
                  <a:prstClr val="black"/>
                </a:solidFill>
                <a:latin typeface="微软雅黑" pitchFamily="34" charset="-122"/>
                <a:ea typeface="微软雅黑" pitchFamily="34" charset="-122"/>
              </a:rPr>
              <a:t>在海战伤研究领域成果突出，</a:t>
            </a:r>
            <a:r>
              <a:rPr lang="zh-CN" altLang="zh-CN" sz="1200" dirty="0">
                <a:solidFill>
                  <a:prstClr val="black"/>
                </a:solidFill>
                <a:latin typeface="微软雅黑" pitchFamily="34" charset="-122"/>
                <a:ea typeface="微软雅黑" pitchFamily="34" charset="-122"/>
              </a:rPr>
              <a:t>腹腔镜胃肠道肿瘤的根治性切除手术、糖尿病腹腔镜胃转流术及袖状胃切除手术方面具有较深的造诣。</a:t>
            </a:r>
          </a:p>
          <a:p>
            <a:r>
              <a:rPr lang="zh-CN" altLang="zh-CN" sz="1200" dirty="0">
                <a:solidFill>
                  <a:prstClr val="black"/>
                </a:solidFill>
                <a:latin typeface="微软雅黑" pitchFamily="34" charset="-122"/>
                <a:ea typeface="微软雅黑" pitchFamily="34" charset="-122"/>
              </a:rPr>
              <a:t>以第一负责人承担军队后勤科研计划重大项目“海上医疗救护模拟仿真及关键系列研究”子课题研究任务；国家自然科学基金面上项目“</a:t>
            </a:r>
            <a:r>
              <a:rPr lang="en-US" altLang="zh-CN" sz="1200" dirty="0" err="1">
                <a:solidFill>
                  <a:prstClr val="black"/>
                </a:solidFill>
                <a:latin typeface="微软雅黑" pitchFamily="34" charset="-122"/>
                <a:ea typeface="微软雅黑" pitchFamily="34" charset="-122"/>
              </a:rPr>
              <a:t>P.endodontalis</a:t>
            </a:r>
            <a:r>
              <a:rPr lang="zh-CN" altLang="zh-CN" sz="1200" dirty="0">
                <a:solidFill>
                  <a:prstClr val="black"/>
                </a:solidFill>
                <a:latin typeface="微软雅黑" pitchFamily="34" charset="-122"/>
                <a:ea typeface="微软雅黑" pitchFamily="34" charset="-122"/>
              </a:rPr>
              <a:t>调控</a:t>
            </a:r>
            <a:r>
              <a:rPr lang="en-US" altLang="zh-CN" sz="1200" dirty="0">
                <a:solidFill>
                  <a:prstClr val="black"/>
                </a:solidFill>
                <a:latin typeface="微软雅黑" pitchFamily="34" charset="-122"/>
                <a:ea typeface="微软雅黑" pitchFamily="34" charset="-122"/>
              </a:rPr>
              <a:t>Lnc-AC093817SHP1</a:t>
            </a:r>
            <a:r>
              <a:rPr lang="zh-CN" altLang="zh-CN" sz="1200" dirty="0">
                <a:solidFill>
                  <a:prstClr val="black"/>
                </a:solidFill>
                <a:latin typeface="微软雅黑" pitchFamily="34" charset="-122"/>
                <a:ea typeface="微软雅黑" pitchFamily="34" charset="-122"/>
              </a:rPr>
              <a:t>轴促进</a:t>
            </a:r>
            <a:r>
              <a:rPr lang="en-US" altLang="zh-CN" sz="1200" dirty="0" err="1">
                <a:solidFill>
                  <a:prstClr val="black"/>
                </a:solidFill>
                <a:latin typeface="微软雅黑" pitchFamily="34" charset="-122"/>
                <a:ea typeface="微软雅黑" pitchFamily="34" charset="-122"/>
              </a:rPr>
              <a:t>HpCagA</a:t>
            </a:r>
            <a:r>
              <a:rPr lang="zh-CN" altLang="zh-CN" sz="1200" dirty="0">
                <a:solidFill>
                  <a:prstClr val="black"/>
                </a:solidFill>
                <a:latin typeface="微软雅黑" pitchFamily="34" charset="-122"/>
                <a:ea typeface="微软雅黑" pitchFamily="34" charset="-122"/>
              </a:rPr>
              <a:t>介导的胃黏膜屏障损伤在胃癌发生中的作用机制研究”参与人。发表</a:t>
            </a:r>
            <a:r>
              <a:rPr lang="en-US" altLang="zh-CN" sz="1200" dirty="0">
                <a:solidFill>
                  <a:prstClr val="black"/>
                </a:solidFill>
                <a:latin typeface="微软雅黑" pitchFamily="34" charset="-122"/>
                <a:ea typeface="微软雅黑" pitchFamily="34" charset="-122"/>
              </a:rPr>
              <a:t>SC</a:t>
            </a:r>
            <a:r>
              <a:rPr lang="zh-CN" altLang="en-US" sz="1200" dirty="0">
                <a:solidFill>
                  <a:prstClr val="black"/>
                </a:solidFill>
                <a:latin typeface="微软雅黑" pitchFamily="34" charset="-122"/>
                <a:ea typeface="微软雅黑" pitchFamily="34" charset="-122"/>
              </a:rPr>
              <a:t>论文</a:t>
            </a:r>
            <a:r>
              <a:rPr lang="en-US" altLang="zh-CN" sz="1200" dirty="0">
                <a:solidFill>
                  <a:prstClr val="black"/>
                </a:solidFill>
                <a:latin typeface="微软雅黑" pitchFamily="34" charset="-122"/>
                <a:ea typeface="微软雅黑" pitchFamily="34" charset="-122"/>
              </a:rPr>
              <a:t>10</a:t>
            </a:r>
            <a:r>
              <a:rPr lang="zh-CN" altLang="zh-CN" sz="1200" dirty="0">
                <a:solidFill>
                  <a:prstClr val="black"/>
                </a:solidFill>
                <a:latin typeface="微软雅黑" pitchFamily="34" charset="-122"/>
                <a:ea typeface="微软雅黑" pitchFamily="34" charset="-122"/>
              </a:rPr>
              <a:t>篇，论著</a:t>
            </a:r>
            <a:r>
              <a:rPr lang="en-US" altLang="zh-CN" sz="1200" dirty="0">
                <a:solidFill>
                  <a:prstClr val="black"/>
                </a:solidFill>
                <a:latin typeface="微软雅黑" pitchFamily="34" charset="-122"/>
                <a:ea typeface="微软雅黑" pitchFamily="34" charset="-122"/>
              </a:rPr>
              <a:t>30</a:t>
            </a:r>
            <a:r>
              <a:rPr lang="zh-CN" altLang="zh-CN" sz="1200" dirty="0">
                <a:solidFill>
                  <a:prstClr val="black"/>
                </a:solidFill>
                <a:latin typeface="微软雅黑" pitchFamily="34" charset="-122"/>
                <a:ea typeface="微软雅黑" pitchFamily="34" charset="-122"/>
              </a:rPr>
              <a:t>余</a:t>
            </a:r>
            <a:r>
              <a:rPr lang="zh-CN" altLang="zh-CN" sz="1200">
                <a:solidFill>
                  <a:prstClr val="black"/>
                </a:solidFill>
                <a:latin typeface="微软雅黑" pitchFamily="34" charset="-122"/>
                <a:ea typeface="微软雅黑" pitchFamily="34" charset="-122"/>
              </a:rPr>
              <a:t>篇，</a:t>
            </a:r>
            <a:r>
              <a:rPr lang="zh-CN" altLang="en-US" sz="1200">
                <a:solidFill>
                  <a:prstClr val="black"/>
                </a:solidFill>
                <a:latin typeface="微软雅黑" pitchFamily="34" charset="-122"/>
                <a:ea typeface="微软雅黑" pitchFamily="34" charset="-122"/>
              </a:rPr>
              <a:t>主编</a:t>
            </a:r>
            <a:r>
              <a:rPr lang="zh-CN" altLang="zh-CN" sz="1200">
                <a:solidFill>
                  <a:prstClr val="black"/>
                </a:solidFill>
                <a:latin typeface="微软雅黑" pitchFamily="34" charset="-122"/>
                <a:ea typeface="微软雅黑" pitchFamily="34" charset="-122"/>
              </a:rPr>
              <a:t>专著</a:t>
            </a:r>
            <a:r>
              <a:rPr lang="en-US" altLang="zh-CN" sz="1200" dirty="0">
                <a:solidFill>
                  <a:prstClr val="black"/>
                </a:solidFill>
                <a:latin typeface="微软雅黑" pitchFamily="34" charset="-122"/>
                <a:ea typeface="微软雅黑" pitchFamily="34" charset="-122"/>
              </a:rPr>
              <a:t>3</a:t>
            </a:r>
            <a:r>
              <a:rPr lang="zh-CN" altLang="zh-CN" sz="1200" dirty="0">
                <a:solidFill>
                  <a:prstClr val="black"/>
                </a:solidFill>
                <a:latin typeface="微软雅黑" pitchFamily="34" charset="-122"/>
                <a:ea typeface="微软雅黑" pitchFamily="34" charset="-122"/>
              </a:rPr>
              <a:t>部。 </a:t>
            </a:r>
            <a:endParaRPr lang="en-US" altLang="zh-CN" sz="1200" dirty="0">
              <a:solidFill>
                <a:prstClr val="black"/>
              </a:solidFill>
              <a:latin typeface="微软雅黑" pitchFamily="34" charset="-122"/>
              <a:ea typeface="微软雅黑" pitchFamily="34" charset="-122"/>
            </a:endParaRPr>
          </a:p>
          <a:p>
            <a:pPr lvl="0" eaLnBrk="1" hangingPunct="1">
              <a:lnSpc>
                <a:spcPct val="120000"/>
              </a:lnSpc>
              <a:spcBef>
                <a:spcPts val="600"/>
              </a:spcBef>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lvl="0" eaLnBrk="1" hangingPunct="1">
              <a:lnSpc>
                <a:spcPct val="120000"/>
              </a:lnSpc>
              <a:spcBef>
                <a:spcPts val="600"/>
              </a:spcBef>
              <a:defRPr/>
            </a:pPr>
            <a:endParaRPr lang="en-US" altLang="zh-CN" sz="1200" b="1" dirty="0">
              <a:solidFill>
                <a:prstClr val="black"/>
              </a:solidFill>
              <a:latin typeface="微软雅黑" panose="020B0503020204020204" pitchFamily="34" charset="-122"/>
              <a:ea typeface="微软雅黑" panose="020B0503020204020204" pitchFamily="34" charset="-122"/>
            </a:endParaRPr>
          </a:p>
          <a:p>
            <a:pPr lvl="0" eaLnBrk="1" hangingPunct="1">
              <a:lnSpc>
                <a:spcPct val="120000"/>
              </a:lnSpc>
              <a:spcBef>
                <a:spcPts val="600"/>
              </a:spcBef>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384425" y="6556375"/>
            <a:ext cx="9232900" cy="182563"/>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417" name="文本框 21"/>
          <p:cNvSpPr txBox="1">
            <a:spLocks noChangeArrowheads="1"/>
          </p:cNvSpPr>
          <p:nvPr/>
        </p:nvSpPr>
        <p:spPr bwMode="auto">
          <a:xfrm>
            <a:off x="2640013" y="76200"/>
            <a:ext cx="3579812" cy="430374"/>
          </a:xfrm>
          <a:prstGeom prst="rect">
            <a:avLst/>
          </a:prstGeom>
          <a:noFill/>
          <a:ln w="9525">
            <a:noFill/>
            <a:miter lim="800000"/>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刘   刚</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p:cNvSpPr txBox="1"/>
          <p:nvPr/>
        </p:nvSpPr>
        <p:spPr>
          <a:xfrm>
            <a:off x="2640012" y="519113"/>
            <a:ext cx="662430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12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副主任医师</a:t>
            </a:r>
            <a:r>
              <a:rPr kumimoji="0" lang="zh-CN" altLang="en-US" sz="1400" b="1" i="0" u="none" strike="noStrike" kern="1200" cap="none" spc="12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lang="zh-CN" altLang="en-US" sz="1400" b="1" spc="120" dirty="0">
                <a:solidFill>
                  <a:srgbClr val="FFFFFF"/>
                </a:solidFill>
                <a:latin typeface="微软雅黑" panose="020B0503020204020204" pitchFamily="34" charset="-122"/>
                <a:ea typeface="微软雅黑" panose="020B0503020204020204" pitchFamily="34" charset="-122"/>
              </a:rPr>
              <a:t> </a:t>
            </a:r>
            <a:r>
              <a:rPr kumimoji="0" lang="zh-CN" altLang="en-US" sz="1400" b="1" i="0" u="none" strike="noStrike" kern="1200" cap="none" spc="12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硕士研究生导师</a:t>
            </a:r>
            <a:endParaRPr kumimoji="0" lang="en-US" altLang="zh-CN" sz="1400" b="1" i="0" u="none" strike="noStrike" kern="1200" cap="none" spc="12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spc="120" dirty="0">
                <a:solidFill>
                  <a:srgbClr val="FFFFFF"/>
                </a:solidFill>
                <a:latin typeface="微软雅黑" panose="020B0503020204020204" pitchFamily="34" charset="-122"/>
                <a:ea typeface="微软雅黑" panose="020B0503020204020204" pitchFamily="34" charset="-122"/>
              </a:rPr>
              <a:t>解放军总医院第一医学中心普通外科医学部派驻六中心普通外科科室主任</a:t>
            </a:r>
            <a:endParaRPr kumimoji="0" lang="en-US" altLang="zh-CN" sz="1400" b="1" i="0" u="none" strike="noStrike" kern="1200" cap="none" spc="12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446088" y="0"/>
            <a:ext cx="1804987" cy="11017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421" name="文本框 17"/>
          <p:cNvSpPr txBox="1">
            <a:spLocks noChangeArrowheads="1"/>
          </p:cNvSpPr>
          <p:nvPr/>
        </p:nvSpPr>
        <p:spPr bwMode="auto">
          <a:xfrm>
            <a:off x="2808288" y="1300163"/>
            <a:ext cx="3358515" cy="521970"/>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招生专业与类型</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仅填写</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年招生专业</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供学生参</a:t>
            </a:r>
            <a:r>
              <a:rPr lang="zh-CN" altLang="en-US" sz="1400" b="1" dirty="0">
                <a:solidFill>
                  <a:prstClr val="black"/>
                </a:solidFill>
                <a:latin typeface="微软雅黑" panose="020B0503020204020204" pitchFamily="34" charset="-122"/>
                <a:ea typeface="微软雅黑" panose="020B0503020204020204" pitchFamily="34" charset="-122"/>
              </a:rPr>
              <a:t>考</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7422" name="图片 24"/>
          <p:cNvPicPr>
            <a:picLocks noChangeAspect="1"/>
          </p:cNvPicPr>
          <p:nvPr/>
        </p:nvPicPr>
        <p:blipFill>
          <a:blip r:embed="rId2" cstate="print"/>
          <a:srcRect t="3896" r="91544" b="3088"/>
          <a:stretch>
            <a:fillRect/>
          </a:stretch>
        </p:blipFill>
        <p:spPr bwMode="auto">
          <a:xfrm>
            <a:off x="2525713" y="2358809"/>
            <a:ext cx="309562" cy="358775"/>
          </a:xfrm>
          <a:prstGeom prst="rect">
            <a:avLst/>
          </a:prstGeom>
          <a:noFill/>
          <a:ln w="9525">
            <a:noFill/>
            <a:miter lim="800000"/>
            <a:headEnd/>
            <a:tailEnd/>
          </a:ln>
        </p:spPr>
      </p:pic>
      <p:sp>
        <p:nvSpPr>
          <p:cNvPr id="17423" name="文本框 25"/>
          <p:cNvSpPr txBox="1">
            <a:spLocks noChangeArrowheads="1"/>
          </p:cNvSpPr>
          <p:nvPr/>
        </p:nvSpPr>
        <p:spPr bwMode="auto">
          <a:xfrm>
            <a:off x="2808288" y="2384209"/>
            <a:ext cx="1441450" cy="3079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教育与工作经历</a:t>
            </a:r>
          </a:p>
        </p:txBody>
      </p:sp>
      <p:pic>
        <p:nvPicPr>
          <p:cNvPr id="17424" name="图片 27"/>
          <p:cNvPicPr>
            <a:picLocks noChangeAspect="1"/>
          </p:cNvPicPr>
          <p:nvPr/>
        </p:nvPicPr>
        <p:blipFill>
          <a:blip r:embed="rId2" cstate="print"/>
          <a:srcRect t="3896" r="91544" b="3088"/>
          <a:stretch>
            <a:fillRect/>
          </a:stretch>
        </p:blipFill>
        <p:spPr bwMode="auto">
          <a:xfrm>
            <a:off x="6731000" y="1274763"/>
            <a:ext cx="307975" cy="358775"/>
          </a:xfrm>
          <a:prstGeom prst="rect">
            <a:avLst/>
          </a:prstGeom>
          <a:noFill/>
          <a:ln w="9525">
            <a:noFill/>
            <a:miter lim="800000"/>
            <a:headEnd/>
            <a:tailEnd/>
          </a:ln>
        </p:spPr>
      </p:pic>
      <p:sp>
        <p:nvSpPr>
          <p:cNvPr id="17425" name="文本框 28"/>
          <p:cNvSpPr txBox="1">
            <a:spLocks noChangeArrowheads="1"/>
          </p:cNvSpPr>
          <p:nvPr/>
        </p:nvSpPr>
        <p:spPr bwMode="auto">
          <a:xfrm>
            <a:off x="7011988" y="1300163"/>
            <a:ext cx="903287" cy="3079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科研工作</a:t>
            </a:r>
          </a:p>
        </p:txBody>
      </p:sp>
      <p:pic>
        <p:nvPicPr>
          <p:cNvPr id="17427" name="图片 24"/>
          <p:cNvPicPr>
            <a:picLocks noChangeAspect="1"/>
          </p:cNvPicPr>
          <p:nvPr/>
        </p:nvPicPr>
        <p:blipFill>
          <a:blip r:embed="rId3" cstate="print"/>
          <a:srcRect l="9991" r="8128"/>
          <a:stretch>
            <a:fillRect/>
          </a:stretch>
        </p:blipFill>
        <p:spPr bwMode="auto">
          <a:xfrm>
            <a:off x="10810875" y="85725"/>
            <a:ext cx="1123950" cy="1030288"/>
          </a:xfrm>
          <a:prstGeom prst="rect">
            <a:avLst/>
          </a:prstGeom>
          <a:noFill/>
          <a:ln w="9525">
            <a:noFill/>
            <a:miter lim="800000"/>
            <a:headEnd/>
            <a:tailEnd/>
          </a:ln>
        </p:spPr>
      </p:pic>
      <p:pic>
        <p:nvPicPr>
          <p:cNvPr id="22" name="图片 24"/>
          <p:cNvPicPr>
            <a:picLocks noChangeAspect="1"/>
          </p:cNvPicPr>
          <p:nvPr/>
        </p:nvPicPr>
        <p:blipFill>
          <a:blip r:embed="rId2" cstate="print"/>
          <a:srcRect t="3896" r="91544" b="3088"/>
          <a:stretch>
            <a:fillRect/>
          </a:stretch>
        </p:blipFill>
        <p:spPr bwMode="auto">
          <a:xfrm>
            <a:off x="2521002" y="4195588"/>
            <a:ext cx="309562" cy="358775"/>
          </a:xfrm>
          <a:prstGeom prst="rect">
            <a:avLst/>
          </a:prstGeom>
          <a:noFill/>
          <a:ln w="9525">
            <a:noFill/>
            <a:miter lim="800000"/>
            <a:headEnd/>
            <a:tailEnd/>
          </a:ln>
        </p:spPr>
      </p:pic>
      <p:sp>
        <p:nvSpPr>
          <p:cNvPr id="25" name="文本框 25"/>
          <p:cNvSpPr txBox="1">
            <a:spLocks noChangeArrowheads="1"/>
          </p:cNvSpPr>
          <p:nvPr/>
        </p:nvSpPr>
        <p:spPr bwMode="auto">
          <a:xfrm>
            <a:off x="2808288" y="4221086"/>
            <a:ext cx="1261884" cy="30777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学术团体任职</a:t>
            </a:r>
          </a:p>
        </p:txBody>
      </p:sp>
      <p:pic>
        <p:nvPicPr>
          <p:cNvPr id="2" name="图片 1">
            <a:extLst>
              <a:ext uri="{FF2B5EF4-FFF2-40B4-BE49-F238E27FC236}">
                <a16:creationId xmlns:a16="http://schemas.microsoft.com/office/drawing/2014/main" id="{2A2CE45D-497B-5844-8A14-365501D6CE2C}"/>
              </a:ext>
            </a:extLst>
          </p:cNvPr>
          <p:cNvPicPr>
            <a:picLocks noChangeAspect="1"/>
          </p:cNvPicPr>
          <p:nvPr/>
        </p:nvPicPr>
        <p:blipFill>
          <a:blip r:embed="rId4"/>
          <a:stretch>
            <a:fillRect/>
          </a:stretch>
        </p:blipFill>
        <p:spPr>
          <a:xfrm>
            <a:off x="446087" y="1182914"/>
            <a:ext cx="1798003" cy="2697005"/>
          </a:xfrm>
          <a:prstGeom prst="rect">
            <a:avLst/>
          </a:prstGeom>
        </p:spPr>
      </p:pic>
      <p:sp>
        <p:nvSpPr>
          <p:cNvPr id="3" name="文本框 2">
            <a:extLst>
              <a:ext uri="{FF2B5EF4-FFF2-40B4-BE49-F238E27FC236}">
                <a16:creationId xmlns:a16="http://schemas.microsoft.com/office/drawing/2014/main" id="{2A2C464D-4591-7D43-9177-98FB6BF644D7}"/>
              </a:ext>
            </a:extLst>
          </p:cNvPr>
          <p:cNvSpPr txBox="1"/>
          <p:nvPr/>
        </p:nvSpPr>
        <p:spPr>
          <a:xfrm>
            <a:off x="2680149" y="2717584"/>
            <a:ext cx="4438682" cy="1569660"/>
          </a:xfrm>
          <a:prstGeom prst="rect">
            <a:avLst/>
          </a:prstGeom>
          <a:noFill/>
        </p:spPr>
        <p:txBody>
          <a:bodyPr wrap="square" rtlCol="0">
            <a:spAutoFit/>
          </a:bodyPr>
          <a:lstStyle/>
          <a:p>
            <a:pPr eaLnBrk="1" hangingPunct="1">
              <a:defRPr/>
            </a:pPr>
            <a:r>
              <a:rPr lang="en-US" altLang="zh-CN" sz="1200" dirty="0">
                <a:solidFill>
                  <a:prstClr val="black"/>
                </a:solidFill>
                <a:latin typeface="微软雅黑" pitchFamily="34" charset="-122"/>
                <a:ea typeface="微软雅黑" pitchFamily="34" charset="-122"/>
              </a:rPr>
              <a:t>1996.07  </a:t>
            </a:r>
            <a:r>
              <a:rPr lang="zh-CN" altLang="zh-CN" sz="1200" dirty="0">
                <a:solidFill>
                  <a:prstClr val="black"/>
                </a:solidFill>
                <a:latin typeface="微软雅黑" pitchFamily="34" charset="-122"/>
                <a:ea typeface="微软雅黑" pitchFamily="34" charset="-122"/>
              </a:rPr>
              <a:t>原海军总医院普通外科住院医师工作</a:t>
            </a:r>
          </a:p>
          <a:p>
            <a:pPr eaLnBrk="1" hangingPunct="1">
              <a:defRPr/>
            </a:pPr>
            <a:r>
              <a:rPr lang="en-US" altLang="zh-CN" sz="1200" dirty="0">
                <a:solidFill>
                  <a:prstClr val="black"/>
                </a:solidFill>
                <a:latin typeface="微软雅黑" pitchFamily="34" charset="-122"/>
                <a:ea typeface="微软雅黑" pitchFamily="34" charset="-122"/>
              </a:rPr>
              <a:t>2002.12  </a:t>
            </a:r>
            <a:r>
              <a:rPr lang="zh-CN" altLang="zh-CN" sz="1200" dirty="0">
                <a:solidFill>
                  <a:prstClr val="black"/>
                </a:solidFill>
                <a:latin typeface="微软雅黑" pitchFamily="34" charset="-122"/>
                <a:ea typeface="微软雅黑" pitchFamily="34" charset="-122"/>
              </a:rPr>
              <a:t>原海军总医院普通外科主治医生工作</a:t>
            </a:r>
          </a:p>
          <a:p>
            <a:pPr eaLnBrk="1" hangingPunct="1">
              <a:defRPr/>
            </a:pPr>
            <a:r>
              <a:rPr lang="en-US" altLang="zh-CN" sz="1200" dirty="0">
                <a:solidFill>
                  <a:prstClr val="black"/>
                </a:solidFill>
                <a:latin typeface="微软雅黑" pitchFamily="34" charset="-122"/>
                <a:ea typeface="微软雅黑" pitchFamily="34" charset="-122"/>
              </a:rPr>
              <a:t>2014.04  </a:t>
            </a:r>
            <a:r>
              <a:rPr lang="zh-CN" altLang="zh-CN" sz="1200" dirty="0">
                <a:solidFill>
                  <a:prstClr val="black"/>
                </a:solidFill>
                <a:latin typeface="微软雅黑" pitchFamily="34" charset="-122"/>
                <a:ea typeface="微软雅黑" pitchFamily="34" charset="-122"/>
              </a:rPr>
              <a:t>原海军总医院普通外科副主任</a:t>
            </a:r>
          </a:p>
          <a:p>
            <a:pPr eaLnBrk="1" hangingPunct="1">
              <a:defRPr/>
            </a:pPr>
            <a:r>
              <a:rPr lang="en-US" altLang="zh-CN" sz="1200" dirty="0">
                <a:solidFill>
                  <a:prstClr val="black"/>
                </a:solidFill>
                <a:latin typeface="微软雅黑" pitchFamily="34" charset="-122"/>
                <a:ea typeface="微软雅黑" pitchFamily="34" charset="-122"/>
              </a:rPr>
              <a:t>2015.12  </a:t>
            </a:r>
            <a:r>
              <a:rPr lang="zh-CN" altLang="zh-CN" sz="1200" dirty="0">
                <a:solidFill>
                  <a:prstClr val="black"/>
                </a:solidFill>
                <a:latin typeface="微软雅黑" pitchFamily="34" charset="-122"/>
                <a:ea typeface="微软雅黑" pitchFamily="34" charset="-122"/>
              </a:rPr>
              <a:t>原海军总医院普通外科副主任医师</a:t>
            </a:r>
          </a:p>
          <a:p>
            <a:pPr eaLnBrk="1" hangingPunct="1">
              <a:defRPr/>
            </a:pPr>
            <a:r>
              <a:rPr lang="en-US" altLang="zh-CN" sz="1200" dirty="0">
                <a:solidFill>
                  <a:prstClr val="black"/>
                </a:solidFill>
                <a:latin typeface="微软雅黑" pitchFamily="34" charset="-122"/>
                <a:ea typeface="微软雅黑" pitchFamily="34" charset="-122"/>
              </a:rPr>
              <a:t>2018.12  </a:t>
            </a:r>
            <a:r>
              <a:rPr lang="zh-CN" altLang="zh-CN" sz="1200" dirty="0">
                <a:solidFill>
                  <a:prstClr val="black"/>
                </a:solidFill>
                <a:latin typeface="微软雅黑" pitchFamily="34" charset="-122"/>
                <a:ea typeface="微软雅黑" pitchFamily="34" charset="-122"/>
              </a:rPr>
              <a:t>解放军总医院第一医学中心普通外科学部副主任医师</a:t>
            </a:r>
          </a:p>
          <a:p>
            <a:pPr eaLnBrk="1" hangingPunct="1">
              <a:defRPr/>
            </a:pPr>
            <a:r>
              <a:rPr lang="en-US" altLang="zh-CN" sz="1200" dirty="0">
                <a:solidFill>
                  <a:prstClr val="black"/>
                </a:solidFill>
                <a:latin typeface="微软雅黑" pitchFamily="34" charset="-122"/>
                <a:ea typeface="微软雅黑" pitchFamily="34" charset="-122"/>
              </a:rPr>
              <a:t>2019.04  </a:t>
            </a:r>
            <a:r>
              <a:rPr lang="zh-CN" altLang="zh-CN" sz="1200" dirty="0">
                <a:solidFill>
                  <a:prstClr val="black"/>
                </a:solidFill>
                <a:latin typeface="微软雅黑" pitchFamily="34" charset="-122"/>
                <a:ea typeface="微软雅黑" pitchFamily="34" charset="-122"/>
              </a:rPr>
              <a:t>解放军总医院第六医学中心外科规培基地副主任教学主任</a:t>
            </a:r>
          </a:p>
          <a:p>
            <a:pPr eaLnBrk="1" hangingPunct="1">
              <a:defRPr/>
            </a:pPr>
            <a:r>
              <a:rPr lang="en-US" altLang="zh-CN" sz="1200" dirty="0">
                <a:solidFill>
                  <a:prstClr val="black"/>
                </a:solidFill>
                <a:latin typeface="微软雅黑" pitchFamily="34" charset="-122"/>
                <a:ea typeface="微软雅黑" pitchFamily="34" charset="-122"/>
              </a:rPr>
              <a:t>2021.02 </a:t>
            </a:r>
            <a:r>
              <a:rPr lang="zh-CN" altLang="zh-CN" sz="1200" dirty="0">
                <a:solidFill>
                  <a:prstClr val="black"/>
                </a:solidFill>
                <a:latin typeface="微软雅黑" pitchFamily="34" charset="-122"/>
                <a:ea typeface="微软雅黑" pitchFamily="34" charset="-122"/>
              </a:rPr>
              <a:t>解放军总医院第六医学中心普通外科科室主任 </a:t>
            </a:r>
            <a:endParaRPr lang="zh-CN" altLang="en-US" sz="1200" dirty="0">
              <a:solidFill>
                <a:prstClr val="black"/>
              </a:solidFill>
              <a:latin typeface="微软雅黑" pitchFamily="34" charset="-122"/>
              <a:ea typeface="微软雅黑" pitchFamily="34" charset="-122"/>
            </a:endParaRPr>
          </a:p>
        </p:txBody>
      </p:sp>
      <p:sp>
        <p:nvSpPr>
          <p:cNvPr id="4" name="文本框 3">
            <a:extLst>
              <a:ext uri="{FF2B5EF4-FFF2-40B4-BE49-F238E27FC236}">
                <a16:creationId xmlns:a16="http://schemas.microsoft.com/office/drawing/2014/main" id="{1B0141FF-57D7-A14B-B030-D5E0EA92981A}"/>
              </a:ext>
            </a:extLst>
          </p:cNvPr>
          <p:cNvSpPr txBox="1"/>
          <p:nvPr/>
        </p:nvSpPr>
        <p:spPr>
          <a:xfrm>
            <a:off x="2830564" y="4528863"/>
            <a:ext cx="4054423" cy="1200329"/>
          </a:xfrm>
          <a:prstGeom prst="rect">
            <a:avLst/>
          </a:prstGeom>
          <a:noFill/>
        </p:spPr>
        <p:txBody>
          <a:bodyPr wrap="square" rtlCol="0">
            <a:spAutoFit/>
          </a:bodyPr>
          <a:lstStyle/>
          <a:p>
            <a:pPr eaLnBrk="1" hangingPunct="1">
              <a:defRPr/>
            </a:pPr>
            <a:r>
              <a:rPr lang="zh-CN" altLang="en-US" sz="1200" dirty="0">
                <a:solidFill>
                  <a:prstClr val="black"/>
                </a:solidFill>
                <a:latin typeface="微软雅黑" pitchFamily="34" charset="-122"/>
                <a:ea typeface="微软雅黑" pitchFamily="34" charset="-122"/>
              </a:rPr>
              <a:t>全军结直肠外科专业委员会委员</a:t>
            </a:r>
            <a:endParaRPr lang="en-US" altLang="zh-CN" sz="1200" dirty="0">
              <a:solidFill>
                <a:prstClr val="black"/>
              </a:solidFill>
              <a:latin typeface="微软雅黑" pitchFamily="34" charset="-122"/>
              <a:ea typeface="微软雅黑" pitchFamily="34" charset="-122"/>
            </a:endParaRPr>
          </a:p>
          <a:p>
            <a:pPr eaLnBrk="1" hangingPunct="1">
              <a:defRPr/>
            </a:pPr>
            <a:r>
              <a:rPr lang="zh-CN" altLang="zh-CN" sz="1200" dirty="0">
                <a:solidFill>
                  <a:prstClr val="black"/>
                </a:solidFill>
                <a:latin typeface="微软雅黑" pitchFamily="34" charset="-122"/>
                <a:ea typeface="微软雅黑" pitchFamily="34" charset="-122"/>
              </a:rPr>
              <a:t>中国健康管理协会胃肠道肿瘤防治与管理专业委员会秘书长 </a:t>
            </a:r>
            <a:endParaRPr lang="en-US" altLang="zh-CN" sz="1200" dirty="0">
              <a:solidFill>
                <a:prstClr val="black"/>
              </a:solidFill>
              <a:latin typeface="微软雅黑" pitchFamily="34" charset="-122"/>
              <a:ea typeface="微软雅黑" pitchFamily="34" charset="-122"/>
            </a:endParaRPr>
          </a:p>
          <a:p>
            <a:pPr eaLnBrk="1" hangingPunct="1">
              <a:defRPr/>
            </a:pPr>
            <a:r>
              <a:rPr lang="zh-CN" altLang="zh-CN" sz="1200" dirty="0">
                <a:solidFill>
                  <a:prstClr val="black"/>
                </a:solidFill>
                <a:latin typeface="微软雅黑" pitchFamily="34" charset="-122"/>
                <a:ea typeface="微软雅黑" pitchFamily="34" charset="-122"/>
              </a:rPr>
              <a:t>中国医师协会肿瘤外科医师委员会</a:t>
            </a:r>
            <a:r>
              <a:rPr lang="zh-CN" altLang="en-US" sz="1200" dirty="0">
                <a:solidFill>
                  <a:prstClr val="black"/>
                </a:solidFill>
                <a:latin typeface="微软雅黑" pitchFamily="34" charset="-122"/>
                <a:ea typeface="微软雅黑" pitchFamily="34" charset="-122"/>
              </a:rPr>
              <a:t>委员</a:t>
            </a:r>
            <a:r>
              <a:rPr lang="zh-CN" altLang="zh-CN" sz="1200" dirty="0">
                <a:solidFill>
                  <a:prstClr val="black"/>
                </a:solidFill>
                <a:latin typeface="微软雅黑" pitchFamily="34" charset="-122"/>
                <a:ea typeface="微软雅黑" pitchFamily="34" charset="-122"/>
              </a:rPr>
              <a:t> </a:t>
            </a:r>
            <a:endParaRPr lang="en-US" altLang="zh-CN" sz="1200" dirty="0">
              <a:solidFill>
                <a:prstClr val="black"/>
              </a:solidFill>
              <a:latin typeface="微软雅黑" pitchFamily="34" charset="-122"/>
              <a:ea typeface="微软雅黑" pitchFamily="34" charset="-122"/>
            </a:endParaRPr>
          </a:p>
          <a:p>
            <a:pPr eaLnBrk="1" hangingPunct="1">
              <a:defRPr/>
            </a:pPr>
            <a:r>
              <a:rPr lang="zh-CN" altLang="zh-CN" sz="1200" dirty="0">
                <a:solidFill>
                  <a:prstClr val="black"/>
                </a:solidFill>
                <a:latin typeface="微软雅黑" pitchFamily="34" charset="-122"/>
                <a:ea typeface="微软雅黑" pitchFamily="34" charset="-122"/>
              </a:rPr>
              <a:t>中国医促会胃肠外科分会</a:t>
            </a:r>
            <a:r>
              <a:rPr lang="zh-CN" altLang="en-US" sz="1200" dirty="0">
                <a:solidFill>
                  <a:prstClr val="black"/>
                </a:solidFill>
                <a:latin typeface="微软雅黑" pitchFamily="34" charset="-122"/>
                <a:ea typeface="微软雅黑" pitchFamily="34" charset="-122"/>
              </a:rPr>
              <a:t>委员</a:t>
            </a:r>
            <a:r>
              <a:rPr lang="zh-CN" altLang="zh-CN" sz="1200" dirty="0">
                <a:solidFill>
                  <a:prstClr val="black"/>
                </a:solidFill>
                <a:latin typeface="微软雅黑" pitchFamily="34" charset="-122"/>
                <a:ea typeface="微软雅黑" pitchFamily="34" charset="-122"/>
              </a:rPr>
              <a:t>、中国医促会结直肠病学分会</a:t>
            </a:r>
            <a:r>
              <a:rPr lang="zh-CN" altLang="en-US" sz="1200" dirty="0">
                <a:solidFill>
                  <a:prstClr val="black"/>
                </a:solidFill>
                <a:latin typeface="微软雅黑" pitchFamily="34" charset="-122"/>
                <a:ea typeface="微软雅黑" pitchFamily="34" charset="-122"/>
              </a:rPr>
              <a:t>委员</a:t>
            </a:r>
          </a:p>
        </p:txBody>
      </p:sp>
      <p:pic>
        <p:nvPicPr>
          <p:cNvPr id="7" name="图片 6" descr="几个人在厨房里&#10;&#10;中度可信度描述已自动生成">
            <a:extLst>
              <a:ext uri="{FF2B5EF4-FFF2-40B4-BE49-F238E27FC236}">
                <a16:creationId xmlns:a16="http://schemas.microsoft.com/office/drawing/2014/main" id="{27E39351-20D5-1E40-BA9D-9FF92E5127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18831" y="3858471"/>
            <a:ext cx="4135851" cy="2565138"/>
          </a:xfrm>
          <a:prstGeom prst="rect">
            <a:avLst/>
          </a:prstGeom>
        </p:spPr>
      </p:pic>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296</Words>
  <Application>Microsoft Office PowerPoint</Application>
  <PresentationFormat>宽屏</PresentationFormat>
  <Paragraphs>29</Paragraphs>
  <Slides>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vt:i4>
      </vt:variant>
    </vt:vector>
  </HeadingPairs>
  <TitlesOfParts>
    <vt:vector size="6" baseType="lpstr">
      <vt:lpstr>微软雅黑</vt:lpstr>
      <vt:lpstr>Arial</vt:lpstr>
      <vt:lpstr>Calibri</vt:lpstr>
      <vt:lpstr>Calibri Light</vt:lpstr>
      <vt:lpstr>1_Office 主题</vt:lpstr>
      <vt:lpstr>PowerPoint 演示文稿</vt:lpstr>
    </vt:vector>
  </TitlesOfParts>
  <Company>zsb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zxy.827.com@qq.com</cp:lastModifiedBy>
  <cp:revision>382</cp:revision>
  <dcterms:created xsi:type="dcterms:W3CDTF">2015-05-04T02:17:00Z</dcterms:created>
  <dcterms:modified xsi:type="dcterms:W3CDTF">2023-03-24T07:06:51Z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F1B9E16BEB544BC7BFF8AAFA5FDF5315</vt:lpwstr>
  </property>
  <property fmtid="{D5CDD505-2E9C-101B-9397-08002B2CF9AE}" pid="3" name="KSOProductBuildVer">
    <vt:lpwstr>2052-11.1.0.11365</vt:lpwstr>
  </property>
</Properties>
</file>