
<file path=[Content_Types].xml><?xml version="1.0" encoding="utf-8"?>
<Types xmlns="http://schemas.openxmlformats.org/package/2006/content-types">
  <Default Extension="emf" ContentType="image/x-e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47" r:id="rId3"/>
  </p:sldIdLst>
  <p:sldSz cx="12192000" cy="6858000"/>
  <p:notesSz cx="6858000" cy="9144000"/>
  <p:custDataLst>
    <p:tags r:id="rId8"/>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34" autoAdjust="0"/>
    <p:restoredTop sz="93203" autoAdjust="0"/>
  </p:normalViewPr>
  <p:slideViewPr>
    <p:cSldViewPr snapToGrid="0" showGuides="1">
      <p:cViewPr varScale="1">
        <p:scale>
          <a:sx n="85" d="100"/>
          <a:sy n="85" d="100"/>
        </p:scale>
        <p:origin x="442" y="5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1" cstate="print"/>
          <a:srcRect t="3896" r="91544" b="3088"/>
          <a:stretch>
            <a:fillRect/>
          </a:stretch>
        </p:blipFill>
        <p:spPr bwMode="auto">
          <a:xfrm>
            <a:off x="2476635" y="1225247"/>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596317" y="1584022"/>
            <a:ext cx="3579813" cy="645160"/>
          </a:xfrm>
          <a:prstGeom prst="rect">
            <a:avLst/>
          </a:prstGeom>
          <a:noFill/>
          <a:ln w="9525">
            <a:noFill/>
            <a:miter lim="800000"/>
          </a:ln>
        </p:spPr>
        <p:txBody>
          <a:bodyPr wrap="square">
            <a:spAutoFit/>
          </a:bodyPr>
          <a:lstStyle/>
          <a:p>
            <a:pPr lvl="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 学术硕士：临床医学（外科学）、基础医学</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78434" y="4221826"/>
            <a:ext cx="2380452" cy="738344"/>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a:t>
            </a:r>
            <a:r>
              <a:rPr lang="en-US" altLang="zh-CN" sz="1200" dirty="0">
                <a:solidFill>
                  <a:prstClr val="black"/>
                </a:solidFill>
                <a:latin typeface="微软雅黑" panose="020B0503020204020204" pitchFamily="34" charset="-122"/>
                <a:ea typeface="微软雅黑" panose="020B0503020204020204" pitchFamily="34" charset="-122"/>
              </a:rPr>
              <a:t>18600317036</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eaLnBrk="1" hangingPunct="1">
              <a:lnSpc>
                <a:spcPct val="120000"/>
              </a:lnSpc>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a:t>
            </a:r>
            <a:r>
              <a:rPr lang="en-US" altLang="zh-CN" sz="1200" dirty="0">
                <a:solidFill>
                  <a:prstClr val="black"/>
                </a:solidFill>
                <a:latin typeface="微软雅黑" panose="020B0503020204020204" pitchFamily="34" charset="-122"/>
                <a:ea typeface="微软雅黑" panose="020B0503020204020204" pitchFamily="34" charset="-122"/>
              </a:rPr>
              <a:t>1939618043@qq.com</a:t>
            </a:r>
            <a:r>
              <a:rPr lang="zh-CN" altLang="zh-CN" sz="1200" dirty="0">
                <a:solidFill>
                  <a:prstClr val="black"/>
                </a:solidFill>
                <a:latin typeface="微软雅黑" panose="020B0503020204020204" pitchFamily="34" charset="-122"/>
                <a:ea typeface="微软雅黑" panose="020B0503020204020204" pitchFamily="34" charset="-122"/>
              </a:rPr>
              <a:t> </a:t>
            </a:r>
            <a:endParaRPr lang="en-US" altLang="zh-CN" sz="1200" dirty="0">
              <a:solidFill>
                <a:prstClr val="black"/>
              </a:solidFill>
              <a:latin typeface="微软雅黑" panose="020B0503020204020204" pitchFamily="34" charset="-122"/>
              <a:ea typeface="微软雅黑" panose="020B0503020204020204" pitchFamily="34" charset="-122"/>
            </a:endParaRPr>
          </a:p>
          <a:p>
            <a:pPr marL="0" marR="0" indent="0" defTabSz="914400" eaLnBrk="1" latinLnBrk="0" hangingPunct="1">
              <a:lnSpc>
                <a:spcPct val="120000"/>
              </a:lnSpc>
              <a:buClrTx/>
              <a:buSzTx/>
              <a:buFontTx/>
              <a:buNone/>
              <a:defRPr/>
            </a:pP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17414" name="文本框 13"/>
          <p:cNvSpPr txBox="1">
            <a:spLocks noChangeArrowheads="1"/>
          </p:cNvSpPr>
          <p:nvPr/>
        </p:nvSpPr>
        <p:spPr bwMode="auto">
          <a:xfrm>
            <a:off x="6970874" y="1542126"/>
            <a:ext cx="5077100" cy="4856394"/>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lang="zh-CN" altLang="en-US" sz="1200" dirty="0">
                <a:solidFill>
                  <a:prstClr val="black"/>
                </a:solidFill>
                <a:latin typeface="微软雅黑" panose="020B0503020204020204" pitchFamily="34" charset="-122"/>
                <a:ea typeface="微软雅黑" panose="020B0503020204020204" pitchFamily="34" charset="-122"/>
              </a:rPr>
              <a:t>胃肠道肿瘤的微创外科治疗，肠黏膜屏障的损伤与修复</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lang="zh-CN" altLang="zh-CN" sz="1200" dirty="0">
                <a:solidFill>
                  <a:prstClr val="black"/>
                </a:solidFill>
                <a:latin typeface="微软雅黑" panose="020B0503020204020204" pitchFamily="34" charset="-122"/>
                <a:ea typeface="微软雅黑" panose="020B0503020204020204" pitchFamily="34" charset="-122"/>
              </a:rPr>
              <a:t>在</a:t>
            </a:r>
            <a:r>
              <a:rPr lang="zh-CN" altLang="en-US" sz="1200" dirty="0">
                <a:solidFill>
                  <a:prstClr val="black"/>
                </a:solidFill>
                <a:latin typeface="微软雅黑" panose="020B0503020204020204" pitchFamily="34" charset="-122"/>
                <a:ea typeface="微软雅黑" panose="020B0503020204020204" pitchFamily="34" charset="-122"/>
              </a:rPr>
              <a:t>机器人腹腔镜</a:t>
            </a:r>
            <a:r>
              <a:rPr lang="zh-CN" altLang="zh-CN" sz="1200" dirty="0">
                <a:solidFill>
                  <a:prstClr val="black"/>
                </a:solidFill>
                <a:latin typeface="微软雅黑" panose="020B0503020204020204" pitchFamily="34" charset="-122"/>
                <a:ea typeface="微软雅黑" panose="020B0503020204020204" pitchFamily="34" charset="-122"/>
              </a:rPr>
              <a:t>胃食管结合部癌的根治性手术，超低位直肠癌的微创保肛手术（</a:t>
            </a:r>
            <a:r>
              <a:rPr lang="en-US" altLang="zh-CN" sz="1200" dirty="0">
                <a:solidFill>
                  <a:prstClr val="black"/>
                </a:solidFill>
                <a:latin typeface="微软雅黑" panose="020B0503020204020204" pitchFamily="34" charset="-122"/>
                <a:ea typeface="微软雅黑" panose="020B0503020204020204" pitchFamily="34" charset="-122"/>
              </a:rPr>
              <a:t>ISR</a:t>
            </a:r>
            <a:r>
              <a:rPr lang="zh-CN" altLang="zh-CN" sz="1200" dirty="0">
                <a:solidFill>
                  <a:prstClr val="black"/>
                </a:solidFill>
                <a:latin typeface="微软雅黑" panose="020B0503020204020204" pitchFamily="34" charset="-122"/>
                <a:ea typeface="微软雅黑" panose="020B0503020204020204" pitchFamily="34" charset="-122"/>
              </a:rPr>
              <a:t>），腹膜后肿瘤切除联合</a:t>
            </a:r>
            <a:r>
              <a:rPr lang="zh-CN" altLang="en-US" sz="1200" dirty="0">
                <a:solidFill>
                  <a:prstClr val="black"/>
                </a:solidFill>
                <a:latin typeface="微软雅黑" panose="020B0503020204020204" pitchFamily="34" charset="-122"/>
                <a:ea typeface="微软雅黑" panose="020B0503020204020204" pitchFamily="34" charset="-122"/>
              </a:rPr>
              <a:t>脏器切除</a:t>
            </a:r>
            <a:r>
              <a:rPr lang="zh-CN" altLang="zh-CN" sz="1200" dirty="0">
                <a:solidFill>
                  <a:prstClr val="black"/>
                </a:solidFill>
                <a:latin typeface="微软雅黑" panose="020B0503020204020204" pitchFamily="34" charset="-122"/>
                <a:ea typeface="微软雅黑" panose="020B0503020204020204" pitchFamily="34" charset="-122"/>
              </a:rPr>
              <a:t>人工血管置换，双镜联合精准肿瘤微创治疗等领域为国内领先，首创了完全腹腔镜下的“β”型毕Ⅱ胃肠吻合新技术，开展了国内首例全腹腔镜下胃食管结合部癌经腹左侧膈肌切开全胃切除术，获得包括</a:t>
            </a:r>
            <a:r>
              <a:rPr lang="en-US" altLang="zh-CN" sz="1200" dirty="0">
                <a:solidFill>
                  <a:prstClr val="black"/>
                </a:solidFill>
                <a:latin typeface="微软雅黑" panose="020B0503020204020204" pitchFamily="34" charset="-122"/>
                <a:ea typeface="微软雅黑" panose="020B0503020204020204" pitchFamily="34" charset="-122"/>
              </a:rPr>
              <a:t>3</a:t>
            </a:r>
            <a:r>
              <a:rPr lang="zh-CN" altLang="zh-CN" sz="1200" dirty="0">
                <a:solidFill>
                  <a:prstClr val="black"/>
                </a:solidFill>
                <a:latin typeface="微软雅黑" panose="020B0503020204020204" pitchFamily="34" charset="-122"/>
                <a:ea typeface="微软雅黑" panose="020B0503020204020204" pitchFamily="34" charset="-122"/>
              </a:rPr>
              <a:t>项国家自然科学基金及军事医学创新研究项目等多项国家级及省部级基金资助，可支配经费近</a:t>
            </a:r>
            <a:r>
              <a:rPr lang="en-US" altLang="zh-CN" sz="1200" dirty="0">
                <a:solidFill>
                  <a:prstClr val="black"/>
                </a:solidFill>
                <a:latin typeface="微软雅黑" panose="020B0503020204020204" pitchFamily="34" charset="-122"/>
                <a:ea typeface="微软雅黑" panose="020B0503020204020204" pitchFamily="34" charset="-122"/>
              </a:rPr>
              <a:t>400</a:t>
            </a:r>
            <a:r>
              <a:rPr lang="zh-CN" altLang="zh-CN" sz="1200" dirty="0">
                <a:solidFill>
                  <a:prstClr val="black"/>
                </a:solidFill>
                <a:latin typeface="微软雅黑" panose="020B0503020204020204" pitchFamily="34" charset="-122"/>
                <a:ea typeface="微软雅黑" panose="020B0503020204020204" pitchFamily="34" charset="-122"/>
              </a:rPr>
              <a:t>万。</a:t>
            </a:r>
            <a:endParaRPr lang="en-US"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endParaRPr lang="en-US" altLang="zh-CN" sz="1200" b="1" dirty="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200" b="1" dirty="0">
                <a:solidFill>
                  <a:prstClr val="black"/>
                </a:solidFill>
                <a:latin typeface="微软雅黑" panose="020B0503020204020204" pitchFamily="34" charset="-122"/>
                <a:ea typeface="微软雅黑" panose="020B0503020204020204" pitchFamily="34" charset="-122"/>
              </a:rPr>
              <a:t>研究资助：</a:t>
            </a:r>
            <a:endParaRPr lang="en-US" altLang="zh-CN" sz="1200" b="1" dirty="0">
              <a:solidFill>
                <a:prstClr val="black"/>
              </a:solidFill>
              <a:latin typeface="微软雅黑" panose="020B0503020204020204" pitchFamily="34" charset="-122"/>
              <a:ea typeface="微软雅黑" panose="020B0503020204020204" pitchFamily="34" charset="-122"/>
            </a:endParaRPr>
          </a:p>
          <a:p>
            <a:pPr eaLnBrk="1" hangingPunct="1">
              <a:defRPr/>
            </a:pPr>
            <a:r>
              <a:rPr lang="en-GB" altLang="zh-CN" sz="1200" dirty="0">
                <a:solidFill>
                  <a:prstClr val="black"/>
                </a:solidFill>
                <a:latin typeface="微软雅黑" panose="020B0503020204020204" pitchFamily="34" charset="-122"/>
                <a:ea typeface="微软雅黑" panose="020B0503020204020204" pitchFamily="34" charset="-122"/>
              </a:rPr>
              <a:t>1</a:t>
            </a:r>
            <a:r>
              <a:rPr lang="zh-CN" altLang="en-GB" sz="1200" dirty="0">
                <a:solidFill>
                  <a:prstClr val="black"/>
                </a:solidFill>
                <a:latin typeface="微软雅黑" panose="020B0503020204020204" pitchFamily="34" charset="-122"/>
                <a:ea typeface="微软雅黑" panose="020B0503020204020204" pitchFamily="34" charset="-122"/>
              </a:rPr>
              <a:t>、</a:t>
            </a:r>
            <a:r>
              <a:rPr lang="en-GB" altLang="zh-CN" sz="1200" dirty="0">
                <a:solidFill>
                  <a:prstClr val="black"/>
                </a:solidFill>
                <a:latin typeface="微软雅黑" panose="020B0503020204020204" pitchFamily="34" charset="-122"/>
                <a:ea typeface="微软雅黑" panose="020B0503020204020204" pitchFamily="34" charset="-122"/>
              </a:rPr>
              <a:t>Pendodontalis</a:t>
            </a:r>
            <a:r>
              <a:rPr lang="zh-CN" altLang="en-US" sz="1200" dirty="0">
                <a:solidFill>
                  <a:prstClr val="black"/>
                </a:solidFill>
                <a:latin typeface="微软雅黑" panose="020B0503020204020204" pitchFamily="34" charset="-122"/>
                <a:ea typeface="微软雅黑" panose="020B0503020204020204" pitchFamily="34" charset="-122"/>
              </a:rPr>
              <a:t>调控</a:t>
            </a:r>
            <a:r>
              <a:rPr lang="en-GB" altLang="zh-CN" sz="1200" dirty="0">
                <a:solidFill>
                  <a:prstClr val="black"/>
                </a:solidFill>
                <a:latin typeface="微软雅黑" panose="020B0503020204020204" pitchFamily="34" charset="-122"/>
                <a:ea typeface="微软雅黑" panose="020B0503020204020204" pitchFamily="34" charset="-122"/>
              </a:rPr>
              <a:t>Lnc-AC093817/SHP1</a:t>
            </a:r>
            <a:r>
              <a:rPr lang="zh-CN" altLang="en-US" sz="1200" dirty="0">
                <a:solidFill>
                  <a:prstClr val="black"/>
                </a:solidFill>
                <a:latin typeface="微软雅黑" panose="020B0503020204020204" pitchFamily="34" charset="-122"/>
                <a:ea typeface="微软雅黑" panose="020B0503020204020204" pitchFamily="34" charset="-122"/>
              </a:rPr>
              <a:t>轴促进</a:t>
            </a:r>
            <a:r>
              <a:rPr lang="en-GB" altLang="zh-CN" sz="1200" dirty="0">
                <a:solidFill>
                  <a:prstClr val="black"/>
                </a:solidFill>
                <a:latin typeface="微软雅黑" panose="020B0503020204020204" pitchFamily="34" charset="-122"/>
                <a:ea typeface="微软雅黑" panose="020B0503020204020204" pitchFamily="34" charset="-122"/>
              </a:rPr>
              <a:t>Hp/CagA</a:t>
            </a:r>
            <a:r>
              <a:rPr lang="zh-CN" altLang="en-US" sz="1200" dirty="0">
                <a:solidFill>
                  <a:prstClr val="black"/>
                </a:solidFill>
                <a:latin typeface="微软雅黑" panose="020B0503020204020204" pitchFamily="34" charset="-122"/>
                <a:ea typeface="微软雅黑" panose="020B0503020204020204" pitchFamily="34" charset="-122"/>
              </a:rPr>
              <a:t>介导的胃黏膜屏障损伤在胃癌发生中的作用机制研究，主持，</a:t>
            </a:r>
            <a:r>
              <a:rPr lang="en-US" altLang="zh-CN" sz="1200" dirty="0">
                <a:solidFill>
                  <a:prstClr val="black"/>
                </a:solidFill>
                <a:latin typeface="微软雅黑" panose="020B0503020204020204" pitchFamily="34" charset="-122"/>
                <a:ea typeface="微软雅黑" panose="020B0503020204020204" pitchFamily="34" charset="-122"/>
              </a:rPr>
              <a:t>55</a:t>
            </a:r>
            <a:r>
              <a:rPr lang="zh-CN" altLang="en-US" sz="1200" dirty="0">
                <a:solidFill>
                  <a:prstClr val="black"/>
                </a:solidFill>
                <a:latin typeface="微软雅黑" panose="020B0503020204020204" pitchFamily="34" charset="-122"/>
                <a:ea typeface="微软雅黑" panose="020B0503020204020204" pitchFamily="34" charset="-122"/>
              </a:rPr>
              <a:t>万元，国家自然科学基金面上项目</a:t>
            </a:r>
            <a:endParaRPr lang="en-US"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a:t>
            </a:r>
            <a:r>
              <a:rPr lang="zh-CN" altLang="en-US" sz="1200" dirty="0">
                <a:solidFill>
                  <a:prstClr val="black"/>
                </a:solidFill>
                <a:latin typeface="微软雅黑" panose="020B0503020204020204" pitchFamily="34" charset="-122"/>
                <a:ea typeface="微软雅黑" panose="020B0503020204020204" pitchFamily="34" charset="-122"/>
              </a:rPr>
              <a:t>、海上医疗救护模拟仿真及其关键技术系列研究子课题：腹部开放性合并海水侵泡伤模拟研究，主持，</a:t>
            </a:r>
            <a:r>
              <a:rPr lang="en-US" altLang="zh-CN" sz="1200" dirty="0">
                <a:solidFill>
                  <a:prstClr val="black"/>
                </a:solidFill>
                <a:latin typeface="微软雅黑" panose="020B0503020204020204" pitchFamily="34" charset="-122"/>
                <a:ea typeface="微软雅黑" panose="020B0503020204020204" pitchFamily="34" charset="-122"/>
              </a:rPr>
              <a:t>200</a:t>
            </a:r>
            <a:r>
              <a:rPr lang="zh-CN" altLang="en-US" sz="1200" dirty="0">
                <a:solidFill>
                  <a:prstClr val="black"/>
                </a:solidFill>
                <a:latin typeface="微软雅黑" panose="020B0503020204020204" pitchFamily="34" charset="-122"/>
                <a:ea typeface="微软雅黑" panose="020B0503020204020204" pitchFamily="34" charset="-122"/>
              </a:rPr>
              <a:t>万，全军后勤重大项目</a:t>
            </a:r>
            <a:endParaRPr lang="zh-CN" altLang="en-US"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3</a:t>
            </a:r>
            <a:r>
              <a:rPr lang="zh-CN" altLang="en-US" sz="1200" dirty="0">
                <a:solidFill>
                  <a:prstClr val="black"/>
                </a:solidFill>
                <a:latin typeface="微软雅黑" panose="020B0503020204020204" pitchFamily="34" charset="-122"/>
                <a:ea typeface="微软雅黑" panose="020B0503020204020204" pitchFamily="34" charset="-122"/>
              </a:rPr>
              <a:t>、水系灾害救援中腹部损伤治疗方案标准化与研发便携内镜设备的研究，军事医学创新研究项目，</a:t>
            </a:r>
            <a:r>
              <a:rPr lang="en-US" altLang="zh-CN" sz="1200" dirty="0">
                <a:solidFill>
                  <a:prstClr val="black"/>
                </a:solidFill>
                <a:latin typeface="微软雅黑" panose="020B0503020204020204" pitchFamily="34" charset="-122"/>
                <a:ea typeface="微软雅黑" panose="020B0503020204020204" pitchFamily="34" charset="-122"/>
              </a:rPr>
              <a:t>100</a:t>
            </a:r>
            <a:r>
              <a:rPr lang="zh-CN" altLang="en-US" sz="1200" dirty="0">
                <a:solidFill>
                  <a:prstClr val="black"/>
                </a:solidFill>
                <a:latin typeface="微软雅黑" panose="020B0503020204020204" pitchFamily="34" charset="-122"/>
                <a:ea typeface="微软雅黑" panose="020B0503020204020204" pitchFamily="34" charset="-122"/>
              </a:rPr>
              <a:t>万，</a:t>
            </a:r>
            <a:endParaRPr lang="en-US" altLang="zh-CN" sz="1200" b="1"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algn="just" eaLnBrk="1" hangingPunct="1">
              <a:lnSpc>
                <a:spcPct val="120000"/>
              </a:lnSpc>
              <a:spcBef>
                <a:spcPts val="600"/>
              </a:spcBef>
              <a:defRPr/>
            </a:pPr>
            <a:endParaRPr lang="zh-CN" altLang="zh-CN" sz="1200" dirty="0">
              <a:solidFill>
                <a:prstClr val="black"/>
              </a:solidFill>
              <a:latin typeface="微软雅黑" panose="020B0503020204020204" pitchFamily="34" charset="-122"/>
              <a:ea typeface="微软雅黑" panose="020B0503020204020204" pitchFamily="34" charset="-122"/>
            </a:endParaRPr>
          </a:p>
          <a:p>
            <a:pPr lvl="0" algn="just" eaLnBrk="1" hangingPunct="1">
              <a:lnSpc>
                <a:spcPct val="120000"/>
              </a:lnSpc>
              <a:spcBef>
                <a:spcPts val="600"/>
              </a:spcBef>
              <a:defRPr/>
            </a:pPr>
            <a:endParaRPr lang="en-US" altLang="zh-CN" sz="1200" b="1" dirty="0">
              <a:solidFill>
                <a:prstClr val="black"/>
              </a:solidFill>
              <a:latin typeface="微软雅黑" panose="020B0503020204020204" pitchFamily="34" charset="-122"/>
              <a:ea typeface="微软雅黑" panose="020B0503020204020204" pitchFamily="34" charset="-122"/>
            </a:endParaRPr>
          </a:p>
          <a:p>
            <a:pPr lvl="0" algn="just" eaLnBrk="1" hangingPunct="1">
              <a:lnSpc>
                <a:spcPct val="120000"/>
              </a:lnSpc>
              <a:spcBef>
                <a:spcPts val="600"/>
              </a:spcBef>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23" name="文本框 22"/>
          <p:cNvSpPr txBox="1"/>
          <p:nvPr/>
        </p:nvSpPr>
        <p:spPr>
          <a:xfrm>
            <a:off x="2495647" y="48461"/>
            <a:ext cx="7944879" cy="12311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dirty="0">
                <a:solidFill>
                  <a:srgbClr val="FFFFFF"/>
                </a:solidFill>
                <a:latin typeface="微软雅黑" panose="020B0503020204020204" pitchFamily="34" charset="-122"/>
                <a:ea typeface="微软雅黑" panose="020B0503020204020204" pitchFamily="34" charset="-122"/>
              </a:rPr>
              <a:t>张朝军</a:t>
            </a:r>
            <a:r>
              <a:rPr lang="en-US" altLang="zh-CN" sz="2000" b="1" dirty="0">
                <a:solidFill>
                  <a:srgbClr val="FFFFFF"/>
                </a:solidFill>
                <a:latin typeface="微软雅黑" panose="020B0503020204020204" pitchFamily="34" charset="-122"/>
                <a:ea typeface="微软雅黑" panose="020B0503020204020204" pitchFamily="34" charset="-122"/>
              </a:rPr>
              <a:t>  </a:t>
            </a:r>
            <a:endParaRPr lang="en-US" altLang="zh-CN" sz="2000" b="1" dirty="0">
              <a:solidFill>
                <a:srgbClr val="FFFFFF"/>
              </a:solidFill>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主任医师</a:t>
            </a:r>
            <a:r>
              <a:rPr kumimoji="0" lang="zh-CN" altLang="en-US" sz="1400" b="1" i="0" u="none" strike="noStrike" kern="1200" cap="none" spc="120" normalizeH="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教授 </a:t>
            </a:r>
            <a:r>
              <a:rPr lang="zh-CN" altLang="en-US" sz="1400" b="1" spc="120" dirty="0">
                <a:solidFill>
                  <a:srgbClr val="FFFFFF"/>
                </a:solidFill>
                <a:latin typeface="微软雅黑" panose="020B0503020204020204" pitchFamily="34" charset="-122"/>
                <a:ea typeface="微软雅黑" panose="020B0503020204020204" pitchFamily="34" charset="-122"/>
              </a:rPr>
              <a:t>博士</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研究生导师</a:t>
            </a:r>
            <a:r>
              <a:rPr lang="zh-CN" altLang="en-US" sz="1400" b="1" spc="120" dirty="0">
                <a:solidFill>
                  <a:srgbClr val="FFFFFF"/>
                </a:solidFill>
                <a:latin typeface="微软雅黑" panose="020B0503020204020204" pitchFamily="34" charset="-122"/>
                <a:ea typeface="微软雅黑" panose="020B0503020204020204" pitchFamily="34" charset="-122"/>
              </a:rPr>
              <a:t>  </a:t>
            </a:r>
            <a:endParaRPr lang="en-US" altLang="zh-CN" sz="1400" b="1" spc="120" dirty="0">
              <a:solidFill>
                <a:srgbClr val="FFFFFF"/>
              </a:solidFill>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解放军总医院第六医学中心普通外科主任</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eaLnBrk="1" fontAlgn="ctr" hangingPunct="1"/>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26540" y="1261220"/>
            <a:ext cx="1441420"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招生专业与类型</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1" cstate="print"/>
          <a:srcRect t="3896" r="91544" b="3088"/>
          <a:stretch>
            <a:fillRect/>
          </a:stretch>
        </p:blipFill>
        <p:spPr bwMode="auto">
          <a:xfrm>
            <a:off x="2453972" y="2086664"/>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26540" y="2119133"/>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4" name="图片 27"/>
          <p:cNvPicPr>
            <a:picLocks noChangeAspect="1"/>
          </p:cNvPicPr>
          <p:nvPr/>
        </p:nvPicPr>
        <p:blipFill>
          <a:blip r:embed="rId1" cstate="print"/>
          <a:srcRect t="3896" r="91544" b="3088"/>
          <a:stretch>
            <a:fillRect/>
          </a:stretch>
        </p:blipFill>
        <p:spPr bwMode="auto">
          <a:xfrm>
            <a:off x="6748159" y="1210425"/>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38975" y="1235826"/>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7" name="图片 24"/>
          <p:cNvPicPr>
            <a:picLocks noChangeAspect="1"/>
          </p:cNvPicPr>
          <p:nvPr/>
        </p:nvPicPr>
        <p:blipFill>
          <a:blip r:embed="rId2"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1" cstate="print"/>
          <a:srcRect t="3896" r="91544" b="3088"/>
          <a:stretch>
            <a:fillRect/>
          </a:stretch>
        </p:blipFill>
        <p:spPr bwMode="auto">
          <a:xfrm>
            <a:off x="2495647" y="3553882"/>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641" y="3593423"/>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3" name="图片 2" descr="图片包含 室内, 人, 男人, 橱柜&#10;&#10;描述已自动生成"/>
          <p:cNvPicPr>
            <a:picLocks noChangeAspect="1"/>
          </p:cNvPicPr>
          <p:nvPr/>
        </p:nvPicPr>
        <p:blipFill rotWithShape="1">
          <a:blip r:embed="rId3" cstate="print">
            <a:extLst>
              <a:ext uri="{28A0092B-C50C-407E-A947-70E740481C1C}">
                <a14:useLocalDpi xmlns:a14="http://schemas.microsoft.com/office/drawing/2010/main" val="0"/>
              </a:ext>
            </a:extLst>
          </a:blip>
          <a:srcRect l="10301" t="1" r="39521" b="26595"/>
          <a:stretch>
            <a:fillRect/>
          </a:stretch>
        </p:blipFill>
        <p:spPr>
          <a:xfrm>
            <a:off x="329399" y="1540423"/>
            <a:ext cx="2066552" cy="2239299"/>
          </a:xfrm>
          <a:prstGeom prst="rect">
            <a:avLst/>
          </a:prstGeom>
        </p:spPr>
      </p:pic>
      <p:sp>
        <p:nvSpPr>
          <p:cNvPr id="4" name="文本框 3"/>
          <p:cNvSpPr txBox="1"/>
          <p:nvPr/>
        </p:nvSpPr>
        <p:spPr>
          <a:xfrm>
            <a:off x="2631416" y="2427108"/>
            <a:ext cx="4122923" cy="1200329"/>
          </a:xfrm>
          <a:prstGeom prst="rect">
            <a:avLst/>
          </a:prstGeom>
          <a:noFill/>
        </p:spPr>
        <p:txBody>
          <a:bodyPr wrap="square" rtlCol="0">
            <a:spAutoFit/>
          </a:bodyPr>
          <a:lstStyle/>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1986.9</a:t>
            </a:r>
            <a:r>
              <a:rPr lang="zh-CN" altLang="zh-CN" sz="1200" dirty="0">
                <a:solidFill>
                  <a:prstClr val="black"/>
                </a:solidFill>
                <a:latin typeface="微软雅黑" panose="020B0503020204020204" pitchFamily="34" charset="-122"/>
                <a:ea typeface="微软雅黑" panose="020B0503020204020204" pitchFamily="34" charset="-122"/>
              </a:rPr>
              <a:t>－</a:t>
            </a:r>
            <a:r>
              <a:rPr lang="en-US" altLang="zh-CN" sz="1200" dirty="0">
                <a:solidFill>
                  <a:prstClr val="black"/>
                </a:solidFill>
                <a:latin typeface="微软雅黑" panose="020B0503020204020204" pitchFamily="34" charset="-122"/>
                <a:ea typeface="微软雅黑" panose="020B0503020204020204" pitchFamily="34" charset="-122"/>
              </a:rPr>
              <a:t>1991.7</a:t>
            </a:r>
            <a:r>
              <a:rPr lang="zh-CN" altLang="zh-CN" sz="1200" dirty="0">
                <a:solidFill>
                  <a:prstClr val="black"/>
                </a:solidFill>
                <a:latin typeface="微软雅黑" panose="020B0503020204020204" pitchFamily="34" charset="-122"/>
                <a:ea typeface="微软雅黑" panose="020B0503020204020204" pitchFamily="34" charset="-122"/>
              </a:rPr>
              <a:t> </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zh-CN" sz="1200" dirty="0">
                <a:solidFill>
                  <a:prstClr val="black"/>
                </a:solidFill>
                <a:latin typeface="微软雅黑" panose="020B0503020204020204" pitchFamily="34" charset="-122"/>
                <a:ea typeface="微软雅黑" panose="020B0503020204020204" pitchFamily="34" charset="-122"/>
              </a:rPr>
              <a:t>西南医科大学</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zh-CN" sz="1200" dirty="0">
                <a:solidFill>
                  <a:prstClr val="black"/>
                </a:solidFill>
                <a:latin typeface="微软雅黑" panose="020B0503020204020204" pitchFamily="34" charset="-122"/>
                <a:ea typeface="微软雅黑" panose="020B0503020204020204" pitchFamily="34" charset="-122"/>
              </a:rPr>
              <a:t>学士</a:t>
            </a:r>
            <a:endParaRPr lang="zh-CN"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1994.9</a:t>
            </a:r>
            <a:r>
              <a:rPr lang="zh-CN" altLang="zh-CN" sz="1200" dirty="0">
                <a:solidFill>
                  <a:prstClr val="black"/>
                </a:solidFill>
                <a:latin typeface="微软雅黑" panose="020B0503020204020204" pitchFamily="34" charset="-122"/>
                <a:ea typeface="微软雅黑" panose="020B0503020204020204" pitchFamily="34" charset="-122"/>
              </a:rPr>
              <a:t>－</a:t>
            </a:r>
            <a:r>
              <a:rPr lang="en-US" altLang="zh-CN" sz="1200" dirty="0">
                <a:solidFill>
                  <a:prstClr val="black"/>
                </a:solidFill>
                <a:latin typeface="微软雅黑" panose="020B0503020204020204" pitchFamily="34" charset="-122"/>
                <a:ea typeface="微软雅黑" panose="020B0503020204020204" pitchFamily="34" charset="-122"/>
              </a:rPr>
              <a:t>1997.7   </a:t>
            </a:r>
            <a:r>
              <a:rPr lang="zh-CN" altLang="zh-CN" sz="1200" dirty="0">
                <a:solidFill>
                  <a:prstClr val="black"/>
                </a:solidFill>
                <a:latin typeface="微软雅黑" panose="020B0503020204020204" pitchFamily="34" charset="-122"/>
                <a:ea typeface="微软雅黑" panose="020B0503020204020204" pitchFamily="34" charset="-122"/>
              </a:rPr>
              <a:t>第三军医大学</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硕士</a:t>
            </a:r>
            <a:endParaRPr lang="zh-CN"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2001.9</a:t>
            </a:r>
            <a:r>
              <a:rPr lang="zh-CN" altLang="zh-CN" sz="1200" dirty="0">
                <a:solidFill>
                  <a:prstClr val="black"/>
                </a:solidFill>
                <a:latin typeface="微软雅黑" panose="020B0503020204020204" pitchFamily="34" charset="-122"/>
                <a:ea typeface="微软雅黑" panose="020B0503020204020204" pitchFamily="34" charset="-122"/>
              </a:rPr>
              <a:t>－</a:t>
            </a:r>
            <a:r>
              <a:rPr lang="en-US" altLang="zh-CN" sz="1200" dirty="0">
                <a:solidFill>
                  <a:prstClr val="black"/>
                </a:solidFill>
                <a:latin typeface="微软雅黑" panose="020B0503020204020204" pitchFamily="34" charset="-122"/>
                <a:ea typeface="微软雅黑" panose="020B0503020204020204" pitchFamily="34" charset="-122"/>
              </a:rPr>
              <a:t>2005.7.  </a:t>
            </a:r>
            <a:r>
              <a:rPr lang="zh-CN" altLang="zh-CN" sz="1200" dirty="0">
                <a:solidFill>
                  <a:prstClr val="black"/>
                </a:solidFill>
                <a:latin typeface="微软雅黑" panose="020B0503020204020204" pitchFamily="34" charset="-122"/>
                <a:ea typeface="微软雅黑" panose="020B0503020204020204" pitchFamily="34" charset="-122"/>
              </a:rPr>
              <a:t>第三军医大学</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zh-CN" sz="1200" dirty="0">
                <a:solidFill>
                  <a:prstClr val="black"/>
                </a:solidFill>
                <a:latin typeface="微软雅黑" panose="020B0503020204020204" pitchFamily="34" charset="-122"/>
                <a:ea typeface="微软雅黑" panose="020B0503020204020204" pitchFamily="34" charset="-122"/>
              </a:rPr>
              <a:t>博士</a:t>
            </a:r>
            <a:endParaRPr lang="zh-CN"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2007.10-2008.10</a:t>
            </a:r>
            <a:r>
              <a:rPr lang="zh-CN" altLang="zh-CN" sz="1200" dirty="0">
                <a:solidFill>
                  <a:prstClr val="black"/>
                </a:solidFill>
                <a:latin typeface="微软雅黑" panose="020B0503020204020204" pitchFamily="34" charset="-122"/>
                <a:ea typeface="微软雅黑" panose="020B0503020204020204" pitchFamily="34" charset="-122"/>
              </a:rPr>
              <a:t> 美国密歇根大学</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zh-CN" sz="1200" dirty="0">
                <a:solidFill>
                  <a:prstClr val="black"/>
                </a:solidFill>
                <a:latin typeface="微软雅黑" panose="020B0503020204020204" pitchFamily="34" charset="-122"/>
                <a:ea typeface="微软雅黑" panose="020B0503020204020204" pitchFamily="34" charset="-122"/>
              </a:rPr>
              <a:t>博士后</a:t>
            </a:r>
            <a:endParaRPr lang="zh-CN"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2008.10-2008.11</a:t>
            </a:r>
            <a:r>
              <a:rPr lang="zh-CN" altLang="zh-CN" sz="1200" dirty="0">
                <a:solidFill>
                  <a:prstClr val="black"/>
                </a:solidFill>
                <a:latin typeface="微软雅黑" panose="020B0503020204020204" pitchFamily="34" charset="-122"/>
                <a:ea typeface="微软雅黑" panose="020B0503020204020204" pitchFamily="34" charset="-122"/>
              </a:rPr>
              <a:t>月</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zh-CN" sz="1200" dirty="0">
                <a:solidFill>
                  <a:prstClr val="black"/>
                </a:solidFill>
                <a:latin typeface="微软雅黑" panose="020B0503020204020204" pitchFamily="34" charset="-122"/>
                <a:ea typeface="微软雅黑" panose="020B0503020204020204" pitchFamily="34" charset="-122"/>
              </a:rPr>
              <a:t>美国克利夫兰医学中心结直肠外科访问学者</a:t>
            </a:r>
            <a:endParaRPr lang="zh-CN" altLang="zh-CN" sz="1200" dirty="0">
              <a:solidFill>
                <a:prstClr val="black"/>
              </a:solidFill>
              <a:latin typeface="微软雅黑" panose="020B0503020204020204" pitchFamily="34" charset="-122"/>
              <a:ea typeface="微软雅黑" panose="020B0503020204020204" pitchFamily="34" charset="-122"/>
            </a:endParaRPr>
          </a:p>
        </p:txBody>
      </p:sp>
      <p:pic>
        <p:nvPicPr>
          <p:cNvPr id="11" name="图片 10" descr="图片包含 人, 室内, 男人, 女人&#10;&#10;描述已自动生成"/>
          <p:cNvPicPr>
            <a:picLocks noChangeAspect="1"/>
          </p:cNvPicPr>
          <p:nvPr/>
        </p:nvPicPr>
        <p:blipFill rotWithShape="1">
          <a:blip r:embed="rId4" cstate="print">
            <a:extLst>
              <a:ext uri="{28A0092B-C50C-407E-A947-70E740481C1C}">
                <a14:useLocalDpi xmlns:a14="http://schemas.microsoft.com/office/drawing/2010/main" val="0"/>
              </a:ext>
            </a:extLst>
          </a:blip>
          <a:srcRect t="13947" r="3304" b="11645"/>
          <a:stretch>
            <a:fillRect/>
          </a:stretch>
        </p:blipFill>
        <p:spPr>
          <a:xfrm>
            <a:off x="8073376" y="4960170"/>
            <a:ext cx="2553349" cy="1475330"/>
          </a:xfrm>
          <a:prstGeom prst="rect">
            <a:avLst/>
          </a:prstGeom>
        </p:spPr>
      </p:pic>
      <p:sp>
        <p:nvSpPr>
          <p:cNvPr id="2" name="文本框 1"/>
          <p:cNvSpPr txBox="1"/>
          <p:nvPr/>
        </p:nvSpPr>
        <p:spPr>
          <a:xfrm>
            <a:off x="2650428" y="3964046"/>
            <a:ext cx="4339026" cy="830997"/>
          </a:xfrm>
          <a:prstGeom prst="rect">
            <a:avLst/>
          </a:prstGeom>
          <a:noFill/>
        </p:spPr>
        <p:txBody>
          <a:bodyPr wrap="square" rtlCol="0">
            <a:spAutoFit/>
          </a:bodyPr>
          <a:lstStyle/>
          <a:p>
            <a:pPr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中国健康管理协会胃肠道肿瘤防治与管理专委会主任委员</a:t>
            </a:r>
            <a:endParaRPr lang="zh-CN" altLang="en-US"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中国医师协会外科医师分会肥胖和代谢病外科医师委员会委员</a:t>
            </a:r>
            <a:endParaRPr lang="zh-CN" altLang="en-US"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中国医师协会结直肠专业委员会机器人学组委员</a:t>
            </a:r>
            <a:endParaRPr lang="en-US"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北京市医学会外科学分会胃肠学组委员</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KSO_WPP_MARK_KEY" val="18debe27-be00-43e6-bef2-4fe29e5937a4"/>
  <p:tag name="COMMONDATA" val="eyJoZGlkIjoiY2ZmYjJlMTMwOWU0NzhkNmZmYTQ3YWJmYzFmNjUwYT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793</Words>
  <Application>WPS 演示</Application>
  <PresentationFormat>宽屏</PresentationFormat>
  <Paragraphs>46</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Arial</vt:lpstr>
      <vt:lpstr>宋体</vt:lpstr>
      <vt:lpstr>Wingdings</vt:lpstr>
      <vt:lpstr>Calibri</vt:lpstr>
      <vt:lpstr>Calibri Light</vt:lpstr>
      <vt:lpstr>Calibri</vt:lpstr>
      <vt:lpstr>微软雅黑</vt:lpstr>
      <vt:lpstr>Arial Unicode MS</vt:lpstr>
      <vt:lpstr>1_Office 主题</vt:lpstr>
      <vt:lpstr>PowerPoint 演示文稿</vt:lpstr>
    </vt:vector>
  </TitlesOfParts>
  <Company>zsb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咬指甲的兔子</cp:lastModifiedBy>
  <cp:revision>382</cp:revision>
  <dcterms:created xsi:type="dcterms:W3CDTF">2015-05-04T02:17:00Z</dcterms:created>
  <dcterms:modified xsi:type="dcterms:W3CDTF">2023-03-25T11:39:07Z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BA3D735069B6406CBCFF6C1FD110EE93</vt:lpwstr>
  </property>
  <property fmtid="{D5CDD505-2E9C-101B-9397-08002B2CF9AE}" pid="3" name="KSOProductBuildVer">
    <vt:lpwstr>2052-11.1.0.12980</vt:lpwstr>
  </property>
</Properties>
</file>