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446" r:id="rId2"/>
  </p:sldIdLst>
  <p:sldSz cx="12192000" cy="6858000"/>
  <p:notesSz cx="6858000" cy="9144000"/>
  <p:defaultTextStyle>
    <a:defPPr>
      <a:defRPr lang="zh-CN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FFC000"/>
    <a:srgbClr val="E46D0A"/>
    <a:srgbClr val="C0504E"/>
    <a:srgbClr val="FBCB29"/>
    <a:srgbClr val="14007C"/>
    <a:srgbClr val="44546A"/>
    <a:srgbClr val="130179"/>
    <a:srgbClr val="00B0F0"/>
    <a:srgbClr val="376092"/>
    <a:srgbClr val="082C3E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8234" autoAdjust="0"/>
    <p:restoredTop sz="93203" autoAdjust="0"/>
  </p:normalViewPr>
  <p:slideViewPr>
    <p:cSldViewPr snapToGrid="0">
      <p:cViewPr varScale="1">
        <p:scale>
          <a:sx n="113" d="100"/>
          <a:sy n="113" d="100"/>
        </p:scale>
        <p:origin x="-372" y="-96"/>
      </p:cViewPr>
      <p:guideLst>
        <p:guide orient="horz" pos="2139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2.jpeg>
</file>

<file path=ppt/media/image3.jpeg>
</file>

<file path=ppt/media/image4.jpe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DA1E5227-7275-4FAD-8045-5E43A9DEFCA5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/>
          <a:lstStyle>
            <a:lvl1pPr algn="r" eaLnBrk="1" hangingPunct="1">
              <a:defRPr sz="1200"/>
            </a:lvl1pPr>
          </a:lstStyle>
          <a:p>
            <a:fld id="{86E862D0-2B7E-4F25-9618-F4C0670918B0}" type="slidenum">
              <a:rPr lang="zh-CN" altLang="en-US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E66F45-E083-45A9-9A6B-F6CDDC2C82C3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7C5FA5-EDB1-42CD-BF72-1C7D4EBDC753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26620C-F03E-4C66-93D2-ACB1EC2326C4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538786-88AB-4F8F-A871-61C6C2A1B3E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D0C00E-339D-4670-B3B2-0AA7BEF3997B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E7991A-197C-43AC-A8B5-DD63DFE8255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862C23-345D-44BA-9873-485B083792FB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DC7687-9F5E-4B46-BAEA-E23AC4DDB68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344F18-3938-4E13-B927-7798DD9FD7B9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91A120-3D30-41F1-B03E-502B2F05C166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1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1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99569B-A46B-4872-9EC9-3296FBD3A6E3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07866F-E29A-4A00-A847-A672E15A4492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9" y="365126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BD466B-DD87-40D4-B0FE-BB5C485E508D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4F165E-1336-4D80-AC76-8081BF08609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47A68D-5A5C-4615-A62C-E76333AA6C3A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DC4DFB-9F71-4253-B181-799F24ADE6B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34D48D-870A-4D6D-A293-5C0395159A6E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4D84B7-AF27-41F2-AD3D-F4873259426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6"/>
            <a:ext cx="6172201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0CD8AE-447F-41DF-B03B-8F5694AC8DAE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B30B6E-8D7E-436B-9C9C-85BF57C7B9B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6"/>
            <a:ext cx="6172201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C64B5D-0EF7-4BD0-A3B7-74A07467ACB1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7C29F2-03A4-4924-AF89-AE14A5A723E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9C2E812-9B47-4810-A781-F539584DA170}" type="datetimeFigureOut">
              <a:rPr lang="zh-CN" altLang="en-US"/>
              <a:pPr>
                <a:defRPr/>
              </a:pPr>
              <a:t>2023/3/23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 eaLnBrk="1" hangingPunct="1">
              <a:defRPr sz="1200">
                <a:solidFill>
                  <a:srgbClr val="898989"/>
                </a:solidFill>
                <a:ea typeface="宋体" panose="02010600030101010101" pitchFamily="2" charset="-122"/>
              </a:defRPr>
            </a:lvl1pPr>
          </a:lstStyle>
          <a:p>
            <a:pPr>
              <a:defRPr/>
            </a:pPr>
            <a:fld id="{393D6728-958F-4F11-A0FE-129E9BD88B4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  <a:ea typeface="宋体" panose="02010600030101010101" pitchFamily="2" charset="-122"/>
        </a:defRPr>
      </a:lvl9pPr>
    </p:titleStyle>
    <p:bodyStyle>
      <a:lvl1pPr marL="228600" indent="-228600" algn="l" rtl="0" eaLnBrk="0" fontAlgn="base" hangingPunct="0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jpeg"/><Relationship Id="rId5" Type="http://schemas.openxmlformats.org/officeDocument/2006/relationships/image" Target="../media/image4.jpeg"/><Relationship Id="rId4" Type="http://schemas.openxmlformats.org/officeDocument/2006/relationships/image" Target="../media/image3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/>
        </p:nvSpPr>
        <p:spPr>
          <a:xfrm>
            <a:off x="2384425" y="1355"/>
            <a:ext cx="8242300" cy="1096963"/>
          </a:xfrm>
          <a:prstGeom prst="rect">
            <a:avLst/>
          </a:prstGeom>
          <a:solidFill>
            <a:srgbClr val="C55A11"/>
          </a:solidFill>
          <a:ln>
            <a:noFill/>
          </a:ln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pic>
        <p:nvPicPr>
          <p:cNvPr id="17411" name="图片 7"/>
          <p:cNvPicPr>
            <a:picLocks noChangeAspect="1"/>
          </p:cNvPicPr>
          <p:nvPr/>
        </p:nvPicPr>
        <p:blipFill>
          <a:blip r:embed="rId2" cstate="print"/>
          <a:srcRect t="3896" r="91544" b="3088"/>
          <a:stretch>
            <a:fillRect/>
          </a:stretch>
        </p:blipFill>
        <p:spPr bwMode="auto">
          <a:xfrm>
            <a:off x="2525713" y="1274763"/>
            <a:ext cx="309562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7412" name="文本框 11"/>
          <p:cNvSpPr txBox="1">
            <a:spLocks noChangeArrowheads="1"/>
          </p:cNvSpPr>
          <p:nvPr/>
        </p:nvSpPr>
        <p:spPr bwMode="auto">
          <a:xfrm>
            <a:off x="2678331" y="1789708"/>
            <a:ext cx="3579813" cy="67710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lvl="0" eaLnBrk="1" hangingPunct="1">
              <a:defRPr/>
            </a:pP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0" eaLnBrk="1" hangingPunct="1">
              <a:defRPr/>
            </a:pPr>
            <a:r>
              <a:rPr lang="zh-CN" altLang="en-US" sz="1400" b="1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学术硕士：临床医学</a:t>
            </a:r>
            <a:endParaRPr lang="en-US" altLang="zh-CN" sz="1400" b="1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0" eaLnBrk="1" hangingPunct="1">
              <a:defRPr/>
            </a:pPr>
            <a:endParaRPr lang="en-US" altLang="zh-CN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413" name="文本框 12"/>
          <p:cNvSpPr txBox="1">
            <a:spLocks noChangeArrowheads="1"/>
          </p:cNvSpPr>
          <p:nvPr/>
        </p:nvSpPr>
        <p:spPr bwMode="auto">
          <a:xfrm>
            <a:off x="330200" y="4103224"/>
            <a:ext cx="2195513" cy="978729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2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en-US" altLang="zh-CN" sz="12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Tel:010-66957651</a:t>
            </a:r>
            <a:endParaRPr kumimoji="0" lang="en-US" altLang="zh-CN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  <a:p>
            <a:pPr lvl="0" eaLnBrk="1" hangingPunct="1">
              <a:lnSpc>
                <a:spcPct val="120000"/>
              </a:lnSpc>
              <a:defRPr/>
            </a:pPr>
            <a:r>
              <a:rPr kumimoji="0" lang="en-US" altLang="zh-CN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Email: </a:t>
            </a:r>
            <a:r>
              <a:rPr lang="en-US" altLang="zh-CN" sz="1200" dirty="0" smtClean="0">
                <a:solidFill>
                  <a:schemeClr val="tx2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3313400243@qq.com</a:t>
            </a:r>
            <a:endParaRPr kumimoji="0" lang="en-US" altLang="zh-CN" sz="120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0" marR="0" lvl="0" indent="0" algn="l" defTabSz="914400" rtl="0" eaLnBrk="1" fontAlgn="base" latinLnBrk="0" hangingPunct="1">
              <a:lnSpc>
                <a:spcPct val="12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17414" name="文本框 13"/>
          <p:cNvSpPr txBox="1">
            <a:spLocks noChangeArrowheads="1"/>
          </p:cNvSpPr>
          <p:nvPr/>
        </p:nvSpPr>
        <p:spPr bwMode="auto">
          <a:xfrm>
            <a:off x="6857646" y="1765636"/>
            <a:ext cx="4630879" cy="328089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lvl="0" eaLnBrk="1" hangingPunct="1">
              <a:lnSpc>
                <a:spcPct val="120000"/>
              </a:lnSpc>
              <a:spcBef>
                <a:spcPts val="600"/>
              </a:spcBef>
              <a:defRPr/>
            </a:pPr>
            <a:r>
              <a:rPr kumimoji="0" lang="zh-CN" altLang="en-US" sz="1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研究方向</a:t>
            </a:r>
            <a:r>
              <a:rPr kumimoji="0" lang="en-US" altLang="zh-CN" sz="12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:</a:t>
            </a:r>
            <a:r>
              <a:rPr lang="zh-CN" altLang="en-US" sz="1200" dirty="0" smtClean="0"/>
              <a:t>辅助</a:t>
            </a:r>
            <a:r>
              <a:rPr lang="zh-CN" altLang="en-US" sz="1200" smtClean="0"/>
              <a:t>生殖</a:t>
            </a:r>
            <a:r>
              <a:rPr lang="zh-CN" altLang="en-US" sz="1200" smtClean="0"/>
              <a:t>、围产医学</a:t>
            </a:r>
            <a:r>
              <a:rPr lang="zh-CN" altLang="zh-CN" sz="1200" smtClean="0"/>
              <a:t>及</a:t>
            </a:r>
            <a:r>
              <a:rPr lang="zh-CN" altLang="zh-CN" sz="1200" dirty="0" smtClean="0"/>
              <a:t>内分泌</a:t>
            </a:r>
            <a:endParaRPr lang="en-US" altLang="zh-CN" sz="1200" dirty="0"/>
          </a:p>
          <a:p>
            <a:pPr eaLnBrk="1" hangingPunct="1">
              <a:lnSpc>
                <a:spcPct val="120000"/>
              </a:lnSpc>
              <a:spcBef>
                <a:spcPts val="600"/>
              </a:spcBef>
              <a:defRPr/>
            </a:pPr>
            <a:r>
              <a:rPr kumimoji="0" lang="zh-CN" altLang="en-US" sz="1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主要业绩</a:t>
            </a:r>
            <a:r>
              <a:rPr kumimoji="0" lang="en-US" altLang="zh-CN" sz="12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:</a:t>
            </a:r>
            <a:r>
              <a:rPr lang="zh-CN" altLang="zh-CN" sz="1200" dirty="0" smtClean="0"/>
              <a:t>承担国家自然科学基金、中国博士后基金、首都发展基金、“</a:t>
            </a:r>
            <a:r>
              <a:rPr lang="en-US" altLang="zh-CN" sz="1200" dirty="0" smtClean="0"/>
              <a:t>863</a:t>
            </a:r>
            <a:r>
              <a:rPr lang="zh-CN" altLang="zh-CN" sz="1200" dirty="0" smtClean="0"/>
              <a:t>”课题及军队“十</a:t>
            </a:r>
            <a:r>
              <a:rPr lang="zh-CN" altLang="en-US" sz="1200" dirty="0" smtClean="0"/>
              <a:t>二</a:t>
            </a:r>
            <a:r>
              <a:rPr lang="zh-CN" altLang="zh-CN" sz="1200" dirty="0" smtClean="0"/>
              <a:t>五”、“十</a:t>
            </a:r>
            <a:r>
              <a:rPr lang="zh-CN" altLang="en-US" sz="1200" dirty="0" smtClean="0"/>
              <a:t>三</a:t>
            </a:r>
            <a:r>
              <a:rPr lang="zh-CN" altLang="zh-CN" sz="1200" dirty="0" smtClean="0"/>
              <a:t>五”及 全军计生重大专项及科技部重点研发项目等。荣获国家自然科学二等奖及军队医疗成果二等奖等。在国内外发表学术论文约</a:t>
            </a:r>
            <a:r>
              <a:rPr lang="en-US" altLang="zh-CN" sz="1200" dirty="0" smtClean="0"/>
              <a:t>70</a:t>
            </a:r>
            <a:r>
              <a:rPr lang="zh-CN" altLang="zh-CN" sz="1200" dirty="0" smtClean="0"/>
              <a:t>余篇，第一及通讯作者发表</a:t>
            </a:r>
            <a:r>
              <a:rPr lang="en-US" altLang="zh-CN" sz="1200" dirty="0" smtClean="0"/>
              <a:t>SCI20</a:t>
            </a:r>
            <a:r>
              <a:rPr lang="zh-CN" altLang="zh-CN" sz="1200" dirty="0" smtClean="0"/>
              <a:t>余篇，出版专著</a:t>
            </a:r>
            <a:r>
              <a:rPr lang="en-US" altLang="zh-CN" sz="1200" dirty="0" smtClean="0"/>
              <a:t>3</a:t>
            </a:r>
            <a:r>
              <a:rPr lang="zh-CN" altLang="zh-CN" sz="1200" dirty="0" smtClean="0"/>
              <a:t>部。曾多次代表军队赴海外执行军事医疗任务。</a:t>
            </a:r>
            <a:r>
              <a:rPr lang="en-US" altLang="zh-CN" sz="1200" dirty="0" smtClean="0"/>
              <a:t>2015</a:t>
            </a:r>
            <a:r>
              <a:rPr lang="zh-CN" altLang="zh-CN" sz="1200" dirty="0" smtClean="0"/>
              <a:t>年获京城好医生称号。</a:t>
            </a:r>
            <a:r>
              <a:rPr lang="en-US" altLang="zh-CN" sz="1200" dirty="0" smtClean="0"/>
              <a:t>2018</a:t>
            </a:r>
            <a:r>
              <a:rPr lang="zh-CN" altLang="en-US" sz="1200" dirty="0" smtClean="0"/>
              <a:t>年获得联勤保障部队个人三等功，</a:t>
            </a:r>
            <a:r>
              <a:rPr lang="en-US" altLang="zh-CN" sz="1200" dirty="0" smtClean="0"/>
              <a:t>2020</a:t>
            </a:r>
            <a:r>
              <a:rPr lang="zh-CN" altLang="en-US" sz="1200" dirty="0" smtClean="0"/>
              <a:t>年荣获解放军总医院个人嘉奖，</a:t>
            </a:r>
            <a:r>
              <a:rPr lang="en-US" altLang="zh-CN" sz="1200" dirty="0" smtClean="0"/>
              <a:t>2021</a:t>
            </a:r>
            <a:r>
              <a:rPr lang="zh-CN" altLang="en-US" sz="1200" dirty="0" smtClean="0"/>
              <a:t>年、</a:t>
            </a:r>
            <a:r>
              <a:rPr lang="en-US" altLang="zh-CN" sz="1200" dirty="0" smtClean="0"/>
              <a:t>2022</a:t>
            </a:r>
            <a:r>
              <a:rPr lang="zh-CN" altLang="en-US" sz="1200" dirty="0" smtClean="0"/>
              <a:t>年分别荣获解放军总医院“杰出贡献奖”</a:t>
            </a:r>
            <a:endParaRPr kumimoji="0" lang="zh-CN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  <a:p>
            <a:pPr lvl="0" eaLnBrk="1" hangingPunct="1">
              <a:lnSpc>
                <a:spcPct val="120000"/>
              </a:lnSpc>
              <a:spcBef>
                <a:spcPts val="600"/>
              </a:spcBef>
              <a:defRPr/>
            </a:pPr>
            <a:r>
              <a:rPr kumimoji="0" lang="zh-CN" altLang="en-US" sz="1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研究资助</a:t>
            </a:r>
            <a:r>
              <a:rPr kumimoji="0" lang="en-US" altLang="zh-CN" sz="1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: </a:t>
            </a:r>
            <a:r>
              <a:rPr lang="zh-CN" altLang="en-US" sz="1200" dirty="0" smtClean="0"/>
              <a:t>目前主持国家自然科学基金课题</a:t>
            </a:r>
            <a:r>
              <a:rPr lang="en-US" altLang="zh-CN" sz="1200" dirty="0" smtClean="0"/>
              <a:t>2</a:t>
            </a:r>
            <a:r>
              <a:rPr lang="zh-CN" altLang="en-US" sz="1200" dirty="0" smtClean="0"/>
              <a:t>项、</a:t>
            </a:r>
            <a:r>
              <a:rPr lang="zh-CN" altLang="zh-CN" sz="1200" dirty="0" smtClean="0"/>
              <a:t>首都卫生发展</a:t>
            </a:r>
            <a:r>
              <a:rPr lang="zh-CN" altLang="en-US" sz="1200" dirty="0" smtClean="0"/>
              <a:t>重大专项</a:t>
            </a:r>
            <a:r>
              <a:rPr lang="en-US" altLang="zh-CN" sz="1200" dirty="0" smtClean="0"/>
              <a:t>1</a:t>
            </a:r>
            <a:r>
              <a:rPr lang="zh-CN" altLang="en-US" sz="1200" dirty="0" smtClean="0"/>
              <a:t>项、军队课题 </a:t>
            </a:r>
            <a:r>
              <a:rPr lang="en-US" altLang="zh-CN" sz="1200" dirty="0" smtClean="0"/>
              <a:t>4</a:t>
            </a:r>
            <a:r>
              <a:rPr lang="zh-CN" altLang="en-US" sz="1200" dirty="0" smtClean="0"/>
              <a:t>项。</a:t>
            </a:r>
            <a:endParaRPr lang="en-US" altLang="zh-CN" sz="1200" dirty="0" smtClean="0"/>
          </a:p>
          <a:p>
            <a:pPr lvl="0" eaLnBrk="1" hangingPunct="1">
              <a:lnSpc>
                <a:spcPct val="120000"/>
              </a:lnSpc>
              <a:spcBef>
                <a:spcPts val="600"/>
              </a:spcBef>
              <a:defRPr/>
            </a:pPr>
            <a:endParaRPr lang="en-US" altLang="zh-CN" sz="1200" b="1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0" eaLnBrk="1" hangingPunct="1">
              <a:lnSpc>
                <a:spcPct val="120000"/>
              </a:lnSpc>
              <a:spcBef>
                <a:spcPts val="600"/>
              </a:spcBef>
              <a:defRPr/>
            </a:pPr>
            <a:endParaRPr kumimoji="0" lang="zh-CN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0" name="矩形 19"/>
          <p:cNvSpPr/>
          <p:nvPr/>
        </p:nvSpPr>
        <p:spPr>
          <a:xfrm>
            <a:off x="2384425" y="6556375"/>
            <a:ext cx="9232900" cy="182563"/>
          </a:xfrm>
          <a:prstGeom prst="rect">
            <a:avLst/>
          </a:prstGeom>
          <a:solidFill>
            <a:srgbClr val="C55A1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en-US" altLang="zh-CN" sz="12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sp>
        <p:nvSpPr>
          <p:cNvPr id="17417" name="文本框 21"/>
          <p:cNvSpPr txBox="1">
            <a:spLocks noChangeArrowheads="1"/>
          </p:cNvSpPr>
          <p:nvPr/>
        </p:nvSpPr>
        <p:spPr bwMode="auto">
          <a:xfrm>
            <a:off x="2640013" y="85725"/>
            <a:ext cx="3579812" cy="430374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2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lang="zh-CN" altLang="en-US" sz="2000" b="1" noProof="0" dirty="0" smtClean="0">
                <a:solidFill>
                  <a:srgbClr val="FFFFFF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陈蕾</a:t>
            </a:r>
            <a:endParaRPr kumimoji="0" lang="en-US" altLang="zh-CN" sz="2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3" name="文本框 22"/>
          <p:cNvSpPr txBox="1"/>
          <p:nvPr/>
        </p:nvSpPr>
        <p:spPr>
          <a:xfrm>
            <a:off x="2640013" y="519113"/>
            <a:ext cx="5251450" cy="52197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12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主</a:t>
            </a:r>
            <a:r>
              <a:rPr kumimoji="0" lang="zh-CN" altLang="en-US" sz="1400" b="1" i="0" u="none" strike="noStrike" kern="1200" cap="none" spc="12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任医师</a:t>
            </a:r>
            <a:r>
              <a:rPr kumimoji="0" lang="zh-CN" altLang="en-US" sz="1400" b="1" i="0" u="none" strike="noStrike" kern="1200" cap="none" spc="120" normalizeH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 </a:t>
            </a:r>
            <a:r>
              <a:rPr kumimoji="0" lang="zh-CN" altLang="en-US" sz="1400" b="1" i="0" u="none" strike="noStrike" kern="1200" cap="none" spc="12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教</a:t>
            </a:r>
            <a:r>
              <a:rPr kumimoji="0" lang="zh-CN" altLang="en-US" sz="1400" b="1" i="0" u="none" strike="noStrike" kern="1200" cap="none" spc="12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授 </a:t>
            </a:r>
            <a:r>
              <a:rPr lang="zh-CN" altLang="en-US" sz="1400" b="1" spc="120" dirty="0" smtClean="0">
                <a:solidFill>
                  <a:srgbClr val="FFFFFF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硕士</a:t>
            </a:r>
            <a:r>
              <a:rPr kumimoji="0" lang="zh-CN" altLang="en-US" sz="1400" b="1" i="0" u="none" strike="noStrike" kern="1200" cap="none" spc="12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研</a:t>
            </a:r>
            <a:r>
              <a:rPr kumimoji="0" lang="zh-CN" altLang="en-US" sz="1400" b="1" i="0" u="none" strike="noStrike" kern="1200" cap="none" spc="12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究生导师</a:t>
            </a:r>
            <a:endParaRPr kumimoji="0" lang="en-US" altLang="zh-CN" sz="1400" b="1" i="0" u="none" strike="noStrike" kern="1200" cap="none" spc="12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12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解放军总医院第六医学中</a:t>
            </a:r>
            <a:r>
              <a:rPr kumimoji="0" lang="zh-CN" altLang="en-US" sz="1400" b="1" i="0" u="none" strike="noStrike" kern="1200" cap="none" spc="12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心妇产科、生殖医学科行政</a:t>
            </a:r>
            <a:r>
              <a:rPr kumimoji="0" lang="zh-CN" altLang="en-US" sz="1400" b="1" i="0" u="none" strike="noStrike" kern="1200" cap="none" spc="120" normalizeH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主</a:t>
            </a:r>
            <a:r>
              <a:rPr kumimoji="0" lang="zh-CN" altLang="en-US" sz="1400" b="1" i="0" u="none" strike="noStrike" kern="1200" cap="none" spc="120" normalizeH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任</a:t>
            </a:r>
            <a:endParaRPr kumimoji="0" lang="zh-CN" altLang="en-US" sz="1400" b="1" i="0" u="none" strike="noStrike" kern="1200" cap="none" spc="12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446088" y="0"/>
            <a:ext cx="1804987" cy="1101725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宋体" panose="02010600030101010101" pitchFamily="2" charset="-122"/>
              <a:cs typeface="+mn-cs"/>
            </a:endParaRPr>
          </a:p>
        </p:txBody>
      </p:sp>
      <p:sp>
        <p:nvSpPr>
          <p:cNvPr id="17421" name="文本框 17"/>
          <p:cNvSpPr txBox="1">
            <a:spLocks noChangeArrowheads="1"/>
          </p:cNvSpPr>
          <p:nvPr/>
        </p:nvSpPr>
        <p:spPr bwMode="auto">
          <a:xfrm>
            <a:off x="2808288" y="1300163"/>
            <a:ext cx="3090707" cy="52322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pPr lvl="0" eaLnBrk="1" hangingPunct="1">
              <a:defRPr/>
            </a:pPr>
            <a:r>
              <a:rPr kumimoji="0" lang="zh-CN" altLang="en-US" sz="1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招生专业与类型</a:t>
            </a:r>
            <a:r>
              <a:rPr kumimoji="0" lang="en-US" altLang="zh-CN" sz="1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(</a:t>
            </a:r>
            <a:r>
              <a:rPr kumimoji="0" lang="zh-CN" altLang="en-US" sz="1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辅助生殖、</a:t>
            </a:r>
            <a:r>
              <a:rPr lang="zh-CN" altLang="zh-CN" sz="1400" b="1" dirty="0" smtClean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妇科肿瘤及内分泌</a:t>
            </a:r>
            <a:r>
              <a:rPr kumimoji="0" lang="en-US" altLang="zh-CN" sz="1400" b="1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)</a:t>
            </a:r>
            <a:endParaRPr kumimoji="0" lang="zh-CN" altLang="en-US" sz="14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微软雅黑" panose="020B0503020204020204" pitchFamily="34" charset="-122"/>
              <a:ea typeface="微软雅黑" panose="020B0503020204020204" pitchFamily="34" charset="-122"/>
              <a:cs typeface="+mn-cs"/>
            </a:endParaRPr>
          </a:p>
        </p:txBody>
      </p:sp>
      <p:pic>
        <p:nvPicPr>
          <p:cNvPr id="17422" name="图片 24"/>
          <p:cNvPicPr>
            <a:picLocks noChangeAspect="1"/>
          </p:cNvPicPr>
          <p:nvPr/>
        </p:nvPicPr>
        <p:blipFill>
          <a:blip r:embed="rId2" cstate="print"/>
          <a:srcRect t="3896" r="91544" b="3088"/>
          <a:stretch>
            <a:fillRect/>
          </a:stretch>
        </p:blipFill>
        <p:spPr bwMode="auto">
          <a:xfrm>
            <a:off x="2525713" y="2358809"/>
            <a:ext cx="309562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7423" name="文本框 25"/>
          <p:cNvSpPr txBox="1">
            <a:spLocks noChangeArrowheads="1"/>
          </p:cNvSpPr>
          <p:nvPr/>
        </p:nvSpPr>
        <p:spPr bwMode="auto">
          <a:xfrm>
            <a:off x="2808288" y="2384209"/>
            <a:ext cx="1441450" cy="3079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教育与工作经历</a:t>
            </a:r>
          </a:p>
        </p:txBody>
      </p:sp>
      <p:pic>
        <p:nvPicPr>
          <p:cNvPr id="17424" name="图片 27"/>
          <p:cNvPicPr>
            <a:picLocks noChangeAspect="1"/>
          </p:cNvPicPr>
          <p:nvPr/>
        </p:nvPicPr>
        <p:blipFill>
          <a:blip r:embed="rId2" cstate="print"/>
          <a:srcRect t="3896" r="91544" b="3088"/>
          <a:stretch>
            <a:fillRect/>
          </a:stretch>
        </p:blipFill>
        <p:spPr bwMode="auto">
          <a:xfrm>
            <a:off x="6731000" y="1274763"/>
            <a:ext cx="307975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7425" name="文本框 28"/>
          <p:cNvSpPr txBox="1">
            <a:spLocks noChangeArrowheads="1"/>
          </p:cNvSpPr>
          <p:nvPr/>
        </p:nvSpPr>
        <p:spPr bwMode="auto">
          <a:xfrm>
            <a:off x="7011988" y="1300163"/>
            <a:ext cx="903287" cy="307975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科研工作</a:t>
            </a:r>
          </a:p>
        </p:txBody>
      </p:sp>
      <p:pic>
        <p:nvPicPr>
          <p:cNvPr id="17427" name="图片 24"/>
          <p:cNvPicPr>
            <a:picLocks noChangeAspect="1"/>
          </p:cNvPicPr>
          <p:nvPr/>
        </p:nvPicPr>
        <p:blipFill>
          <a:blip r:embed="rId3" cstate="print"/>
          <a:srcRect l="9991" r="8128"/>
          <a:stretch>
            <a:fillRect/>
          </a:stretch>
        </p:blipFill>
        <p:spPr bwMode="auto">
          <a:xfrm>
            <a:off x="10810875" y="85725"/>
            <a:ext cx="1123950" cy="1030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2" name="图片 24"/>
          <p:cNvPicPr>
            <a:picLocks noChangeAspect="1"/>
          </p:cNvPicPr>
          <p:nvPr/>
        </p:nvPicPr>
        <p:blipFill>
          <a:blip r:embed="rId2" cstate="print"/>
          <a:srcRect t="3896" r="91544" b="3088"/>
          <a:stretch>
            <a:fillRect/>
          </a:stretch>
        </p:blipFill>
        <p:spPr bwMode="auto">
          <a:xfrm>
            <a:off x="2579503" y="4017936"/>
            <a:ext cx="309562" cy="358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5" name="文本框 25"/>
          <p:cNvSpPr txBox="1">
            <a:spLocks noChangeArrowheads="1"/>
          </p:cNvSpPr>
          <p:nvPr/>
        </p:nvSpPr>
        <p:spPr bwMode="auto">
          <a:xfrm>
            <a:off x="2839776" y="4032185"/>
            <a:ext cx="1261884" cy="307777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学术团体任职</a:t>
            </a:r>
          </a:p>
        </p:txBody>
      </p:sp>
      <p:sp>
        <p:nvSpPr>
          <p:cNvPr id="27" name="文本框 12"/>
          <p:cNvSpPr txBox="1">
            <a:spLocks noChangeArrowheads="1"/>
          </p:cNvSpPr>
          <p:nvPr/>
        </p:nvSpPr>
        <p:spPr bwMode="auto">
          <a:xfrm>
            <a:off x="8486289" y="4782749"/>
            <a:ext cx="1920875" cy="53553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2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微软雅黑" panose="020B0503020204020204" pitchFamily="34" charset="-122"/>
                <a:ea typeface="微软雅黑" panose="020B0503020204020204" pitchFamily="34" charset="-122"/>
                <a:cs typeface="+mn-cs"/>
              </a:rPr>
              <a:t>此处可放团队照片或实验室照片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2678430" y="4326255"/>
            <a:ext cx="304673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eaLnBrk="1" hangingPunct="1">
              <a:lnSpc>
                <a:spcPct val="100000"/>
              </a:lnSpc>
              <a:buFont typeface="Wingdings" panose="05000000000000000000" pitchFamily="2" charset="2"/>
              <a:buChar char="Ø"/>
              <a:defRPr/>
            </a:pPr>
            <a:r>
              <a:rPr lang="zh-CN" altLang="zh-CN" sz="1200" kern="0" dirty="0">
                <a:latin typeface="黑体" panose="02010609060101010101" pitchFamily="49" charset="-122"/>
                <a:ea typeface="黑体" panose="02010609060101010101" pitchFamily="49" charset="-122"/>
                <a:cs typeface="Times New Roman" panose="02020603050405020304" pitchFamily="18" charset="0"/>
                <a:sym typeface="+mn-ea"/>
              </a:rPr>
              <a:t>北京妇产学会内分泌分会 副主任委员；北京妇产科学会生殖医学分会 常委</a:t>
            </a:r>
            <a:endParaRPr lang="en-US" altLang="zh-CN" sz="1200" kern="0" dirty="0">
              <a:solidFill>
                <a:srgbClr val="FF0000"/>
              </a:solidFill>
              <a:latin typeface="黑体" panose="02010609060101010101" pitchFamily="49" charset="-122"/>
              <a:ea typeface="黑体" panose="02010609060101010101" pitchFamily="49" charset="-122"/>
              <a:cs typeface="Times New Roman" panose="02020603050405020304" pitchFamily="18" charset="0"/>
            </a:endParaRPr>
          </a:p>
          <a:p>
            <a:pPr eaLnBrk="1" hangingPunct="1">
              <a:lnSpc>
                <a:spcPct val="100000"/>
              </a:lnSpc>
              <a:buFont typeface="Wingdings" panose="05000000000000000000" pitchFamily="2" charset="2"/>
              <a:buChar char="Ø"/>
              <a:defRPr/>
            </a:pPr>
            <a:r>
              <a:rPr lang="zh-CN" altLang="zh-CN" sz="1200" kern="0" dirty="0">
                <a:latin typeface="黑体" panose="02010609060101010101" pitchFamily="49" charset="-122"/>
                <a:ea typeface="黑体" panose="02010609060101010101" pitchFamily="49" charset="-122"/>
                <a:cs typeface="Times New Roman" panose="02020603050405020304" pitchFamily="18" charset="0"/>
                <a:sym typeface="+mn-ea"/>
              </a:rPr>
              <a:t>中国医药教育协会生殖内分泌专业委员会 副主任委员；</a:t>
            </a:r>
            <a:endParaRPr lang="zh-CN" altLang="zh-CN" sz="1200" kern="0" dirty="0">
              <a:latin typeface="黑体" panose="02010609060101010101" pitchFamily="49" charset="-122"/>
              <a:ea typeface="黑体" panose="02010609060101010101" pitchFamily="49" charset="-122"/>
              <a:cs typeface="Times New Roman" panose="02020603050405020304" pitchFamily="18" charset="0"/>
            </a:endParaRPr>
          </a:p>
          <a:p>
            <a:pPr eaLnBrk="1" hangingPunct="1">
              <a:lnSpc>
                <a:spcPct val="100000"/>
              </a:lnSpc>
              <a:buFont typeface="Wingdings" panose="05000000000000000000" pitchFamily="2" charset="2"/>
              <a:buChar char="Ø"/>
              <a:defRPr/>
            </a:pPr>
            <a:r>
              <a:rPr lang="zh-CN" altLang="en-US" sz="1200" kern="0" dirty="0">
                <a:latin typeface="黑体" panose="02010609060101010101" pitchFamily="49" charset="-122"/>
                <a:ea typeface="黑体" panose="02010609060101010101" pitchFamily="49" charset="-122"/>
                <a:cs typeface="Times New Roman" panose="02020603050405020304" pitchFamily="18" charset="0"/>
                <a:sym typeface="+mn-ea"/>
              </a:rPr>
              <a:t>北京医学会计划生育专业委员会 </a:t>
            </a:r>
            <a:r>
              <a:rPr lang="zh-CN" altLang="zh-CN" sz="1200" kern="0" dirty="0">
                <a:latin typeface="黑体" panose="02010609060101010101" pitchFamily="49" charset="-122"/>
                <a:ea typeface="黑体" panose="02010609060101010101" pitchFamily="49" charset="-122"/>
                <a:cs typeface="Times New Roman" panose="02020603050405020304" pitchFamily="18" charset="0"/>
                <a:sym typeface="+mn-ea"/>
              </a:rPr>
              <a:t>委员；</a:t>
            </a:r>
            <a:endParaRPr lang="zh-CN" altLang="zh-CN" sz="1200" kern="0" dirty="0">
              <a:latin typeface="黑体" panose="02010609060101010101" pitchFamily="49" charset="-122"/>
              <a:ea typeface="黑体" panose="02010609060101010101" pitchFamily="49" charset="-122"/>
              <a:cs typeface="Times New Roman" panose="02020603050405020304" pitchFamily="18" charset="0"/>
            </a:endParaRPr>
          </a:p>
          <a:p>
            <a:pPr eaLnBrk="1" hangingPunct="1">
              <a:lnSpc>
                <a:spcPct val="100000"/>
              </a:lnSpc>
              <a:buFont typeface="Wingdings" panose="05000000000000000000" pitchFamily="2" charset="2"/>
              <a:buChar char="Ø"/>
              <a:defRPr/>
            </a:pPr>
            <a:r>
              <a:rPr lang="zh-CN" altLang="zh-CN" sz="1200" kern="0" dirty="0">
                <a:latin typeface="黑体" panose="02010609060101010101" pitchFamily="49" charset="-122"/>
                <a:ea typeface="黑体" panose="02010609060101010101" pitchFamily="49" charset="-122"/>
                <a:cs typeface="Times New Roman" panose="02020603050405020304" pitchFamily="18" charset="0"/>
                <a:sym typeface="+mn-ea"/>
              </a:rPr>
              <a:t>全军计划生育优生优育专业委员会 常委。</a:t>
            </a:r>
            <a:r>
              <a:rPr lang="zh-CN" altLang="zh-CN" sz="1200" kern="0" dirty="0">
                <a:latin typeface="黑体" panose="02010609060101010101" pitchFamily="49" charset="-122"/>
                <a:ea typeface="黑体" panose="02010609060101010101" pitchFamily="49" charset="-122"/>
                <a:cs typeface="Times New Roman" panose="02020603050405020304" pitchFamily="18" charset="0"/>
              </a:rPr>
              <a:t> </a:t>
            </a:r>
            <a:r>
              <a:rPr lang="en-US" altLang="zh-CN" sz="1200" dirty="0" smtClean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《</a:t>
            </a:r>
            <a:r>
              <a:rPr lang="zh-CN" altLang="en-US" sz="1200" dirty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中</a:t>
            </a:r>
            <a:r>
              <a:rPr lang="zh-CN" altLang="en-US" sz="1200" dirty="0" smtClean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华全科医学杂志</a:t>
            </a:r>
            <a:r>
              <a:rPr lang="en-US" altLang="zh-CN" sz="1200" dirty="0" smtClean="0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》</a:t>
            </a:r>
            <a:endParaRPr lang="zh-CN" altLang="en-US" sz="1200" dirty="0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09024" y="2703051"/>
            <a:ext cx="4291547" cy="138499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ctr" anchorCtr="0" compatLnSpc="1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</a:pPr>
            <a:r>
              <a:rPr kumimoji="0" lang="en-US" altLang="zh-CN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1984-1989  </a:t>
            </a:r>
            <a:r>
              <a:rPr kumimoji="0" lang="zh-CN" altLang="en-US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石河子大学临床医学专业    学士（</a:t>
            </a:r>
            <a:r>
              <a:rPr kumimoji="0" lang="en-US" altLang="zh-CN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5</a:t>
            </a:r>
            <a:r>
              <a:rPr kumimoji="0" lang="zh-CN" altLang="en-US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年）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</a:pPr>
            <a:r>
              <a:rPr kumimoji="0" lang="en-US" altLang="zh-CN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1996-1999  </a:t>
            </a:r>
            <a:r>
              <a:rPr kumimoji="0" lang="zh-CN" altLang="en-US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第四军医大学妇产科专业    硕士（</a:t>
            </a:r>
            <a:r>
              <a:rPr kumimoji="0" lang="en-US" altLang="zh-CN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3</a:t>
            </a:r>
            <a:r>
              <a:rPr kumimoji="0" lang="zh-CN" altLang="en-US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年）              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</a:pPr>
            <a:r>
              <a:rPr kumimoji="0" lang="en-US" altLang="zh-CN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1999-2002  </a:t>
            </a:r>
            <a:r>
              <a:rPr kumimoji="0" lang="zh-CN" altLang="en-US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第四军医大学胚胎学专业    博士（</a:t>
            </a:r>
            <a:r>
              <a:rPr kumimoji="0" lang="en-US" altLang="zh-CN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3</a:t>
            </a:r>
            <a:r>
              <a:rPr kumimoji="0" lang="zh-CN" altLang="en-US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年）</a:t>
            </a:r>
          </a:p>
          <a:p>
            <a:r>
              <a:rPr kumimoji="0" lang="en-US" altLang="zh-CN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2002-2004  </a:t>
            </a:r>
            <a:r>
              <a:rPr kumimoji="0" lang="zh-CN" altLang="en-US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清华大学分子生物学专业   博士后（</a:t>
            </a:r>
            <a:r>
              <a:rPr kumimoji="0" lang="en-US" altLang="zh-CN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2</a:t>
            </a:r>
            <a:r>
              <a:rPr kumimoji="0" lang="zh-CN" altLang="en-US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年）   </a:t>
            </a:r>
            <a:r>
              <a:rPr lang="en-US" altLang="zh-CN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2004</a:t>
            </a:r>
            <a:r>
              <a:rPr lang="zh-CN" altLang="zh-CN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至</a:t>
            </a:r>
            <a:r>
              <a:rPr lang="zh-CN" altLang="en-US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今</a:t>
            </a:r>
            <a:r>
              <a:rPr lang="zh-CN" altLang="zh-CN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，中国人民解放军总医院第六医学中心</a:t>
            </a:r>
            <a:r>
              <a:rPr lang="en-US" altLang="zh-CN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(</a:t>
            </a:r>
            <a:r>
              <a:rPr lang="zh-CN" altLang="zh-CN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原海军总医院</a:t>
            </a:r>
            <a:r>
              <a:rPr lang="en-US" altLang="zh-CN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)</a:t>
            </a:r>
            <a:r>
              <a:rPr lang="zh-CN" altLang="zh-CN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，妇产科主任医</a:t>
            </a:r>
            <a:r>
              <a:rPr lang="zh-CN" altLang="en-US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师</a:t>
            </a:r>
            <a:r>
              <a:rPr lang="zh-CN" altLang="zh-CN" sz="12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，教授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</a:pPr>
            <a:r>
              <a:rPr kumimoji="0" lang="zh-CN" altLang="en-US" sz="1200" b="0" i="0" u="none" strike="noStrike" cap="none" normalizeH="0" baseline="0" dirty="0" smtClean="0">
                <a:ln>
                  <a:noFill/>
                </a:ln>
                <a:effectLst/>
                <a:latin typeface="微软雅黑" panose="020B0503020204020204" pitchFamily="34" charset="-122"/>
                <a:ea typeface="微软雅黑" panose="020B0503020204020204" pitchFamily="34" charset="-122"/>
                <a:cs typeface="宋体" panose="02010600030101010101" pitchFamily="2" charset="-122"/>
              </a:rPr>
              <a:t> </a:t>
            </a:r>
          </a:p>
        </p:txBody>
      </p:sp>
      <p:pic>
        <p:nvPicPr>
          <p:cNvPr id="1027" name="Picture 3" descr="H:\2018.4.24日拍照\陈主任\IMGL1291.JP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5910791" y="4423623"/>
            <a:ext cx="3590925" cy="2197100"/>
          </a:xfrm>
          <a:prstGeom prst="rect">
            <a:avLst/>
          </a:prstGeom>
          <a:noFill/>
        </p:spPr>
      </p:pic>
      <p:pic>
        <p:nvPicPr>
          <p:cNvPr id="26" name="Picture 4" descr="I:\4.1妇产科照片\AH6I0874.JPG"/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9509717" y="4423730"/>
            <a:ext cx="2553631" cy="2196791"/>
          </a:xfrm>
          <a:prstGeom prst="rect">
            <a:avLst/>
          </a:prstGeom>
          <a:noFill/>
        </p:spPr>
      </p:pic>
      <p:pic>
        <p:nvPicPr>
          <p:cNvPr id="28" name="图片 1" descr="陈蕾-便装照片"/>
          <p:cNvPicPr>
            <a:picLocks noChangeAspect="1" noChangeArrowheads="1"/>
          </p:cNvPicPr>
          <p:nvPr/>
        </p:nvPicPr>
        <p:blipFill>
          <a:blip r:embed="rId6"/>
          <a:srcRect/>
          <a:stretch>
            <a:fillRect/>
          </a:stretch>
        </p:blipFill>
        <p:spPr bwMode="auto">
          <a:xfrm>
            <a:off x="423333" y="1628775"/>
            <a:ext cx="1744134" cy="239289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1_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302</Words>
  <Application>WPS 演示</Application>
  <PresentationFormat>自定义</PresentationFormat>
  <Paragraphs>24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1_Office 主题</vt:lpstr>
      <vt:lpstr>幻灯片 1</vt:lpstr>
    </vt:vector>
  </TitlesOfParts>
  <Company>zsb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china</dc:creator>
  <cp:lastModifiedBy>赵魁珍</cp:lastModifiedBy>
  <cp:revision>394</cp:revision>
  <dcterms:created xsi:type="dcterms:W3CDTF">2015-05-04T02:17:00Z</dcterms:created>
  <dcterms:modified xsi:type="dcterms:W3CDTF">2023-03-23T09:20:31Z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E3628843365B43A3ACB2D5BC501B6968</vt:lpwstr>
  </property>
  <property fmtid="{D5CDD505-2E9C-101B-9397-08002B2CF9AE}" pid="3" name="KSOProductBuildVer">
    <vt:lpwstr>2052-11.1.0.10356</vt:lpwstr>
  </property>
</Properties>
</file>