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18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>
      <p:cViewPr varScale="1">
        <p:scale>
          <a:sx n="106" d="100"/>
          <a:sy n="106" d="100"/>
        </p:scale>
        <p:origin x="72" y="84"/>
      </p:cViewPr>
      <p:guideLst>
        <p:guide orient="horz" pos="201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8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353378" y="3285808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454025" y="3669665"/>
            <a:ext cx="197929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硕士类型：学术型硕士</a:t>
            </a:r>
          </a:p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专业类别：骨外科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研究方向：微创脊柱外科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289678" y="4942167"/>
            <a:ext cx="1800425" cy="7571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010-66957678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</a:t>
            </a:r>
            <a:r>
              <a:rPr kumimoji="0" lang="en-US" altLang="zh-CN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cosmos_dingyu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@163.com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7304051" y="1650701"/>
            <a:ext cx="4630879" cy="34347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主要研究微创脊柱外科</a:t>
            </a:r>
            <a:r>
              <a:rPr lang="zh-CN" altLang="en-US" sz="12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、医学有限元以</a:t>
            </a:r>
            <a:r>
              <a:rPr lang="zh-CN" altLang="en-US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及颈肩腰腿疼痛等脊柱相关疾病</a:t>
            </a:r>
            <a:r>
              <a:rPr lang="zh-CN" altLang="en-US" sz="12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的特</a:t>
            </a:r>
            <a:r>
              <a:rPr lang="zh-CN" altLang="en-US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色微创与康复治疗。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在微</a:t>
            </a:r>
            <a:r>
              <a:rPr lang="zh-CN" altLang="en-US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创脊柱外</a:t>
            </a:r>
            <a:r>
              <a:rPr lang="zh-CN" altLang="en-US" sz="12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科及运动系统伤病等方</a:t>
            </a:r>
            <a:r>
              <a:rPr lang="zh-CN" altLang="en-US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面有较高的学术影响力。获国家及军队科研成果奖12项，第一作者或通讯作者发表核心期刊论文</a:t>
            </a:r>
            <a:r>
              <a:rPr lang="en-US" altLang="zh-CN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</a:t>
            </a:r>
            <a:r>
              <a:rPr lang="zh-CN" altLang="en-US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0余篇、SCI </a:t>
            </a:r>
            <a:r>
              <a:rPr lang="en-US" altLang="zh-CN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17</a:t>
            </a:r>
            <a:r>
              <a:rPr lang="zh-CN" altLang="en-US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余篇，主编专</a:t>
            </a:r>
            <a:r>
              <a:rPr lang="zh-CN" altLang="en-US" sz="12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著</a:t>
            </a:r>
            <a:r>
              <a:rPr lang="en-US" altLang="zh-CN" sz="12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</a:t>
            </a:r>
            <a:r>
              <a:rPr lang="zh-CN" altLang="en-US" sz="12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部</a:t>
            </a:r>
            <a:r>
              <a:rPr lang="zh-CN" altLang="en-US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、实用新型专利</a:t>
            </a:r>
            <a:r>
              <a:rPr lang="en-US" altLang="zh-CN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项；培养研究生12名。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主持并参与多项国家及军队重大课题，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以项目负责人申报课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题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11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，其中国家级重点课题1项、军队重点课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题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、省部级课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题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、院内课题3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项，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科研经费共计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0余万元。</a:t>
            </a:r>
            <a:endParaRPr lang="zh-CN" altLang="en-US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丁  宇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330" y="519430"/>
            <a:ext cx="80270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解放军总医院中医医学部骨伤科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 教授 硕士生导</a:t>
            </a:r>
            <a:r>
              <a:rPr kumimoji="0" lang="zh-CN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师（骨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外</a:t>
            </a:r>
            <a:r>
              <a:rPr kumimoji="0" lang="zh-CN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科专业）</a:t>
            </a:r>
            <a:r>
              <a:rPr kumimoji="0" lang="en-US" altLang="zh-CN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博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士生导师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（骨外科专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业）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662623" y="3311843"/>
            <a:ext cx="14274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323783" y="1274864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635568" y="1300264"/>
            <a:ext cx="8940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710819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38917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331853" y="434070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633478" y="4366102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</p:txBody>
      </p:sp>
      <p:sp>
        <p:nvSpPr>
          <p:cNvPr id="3" name="文本框 11"/>
          <p:cNvSpPr txBox="1">
            <a:spLocks noChangeArrowheads="1"/>
          </p:cNvSpPr>
          <p:nvPr/>
        </p:nvSpPr>
        <p:spPr bwMode="auto">
          <a:xfrm>
            <a:off x="2384425" y="1668780"/>
            <a:ext cx="5120005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indent="0" algn="l">
              <a:lnSpc>
                <a:spcPct val="100000"/>
              </a:lnSpc>
              <a:buClr>
                <a:srgbClr val="C00000"/>
              </a:buClr>
              <a:buFont typeface="Wingdings" panose="05000000000000000000" charset="0"/>
              <a:buNone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1986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9-1992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7，第二军医大学，医学学士</a:t>
            </a:r>
            <a:endParaRPr lang="zh-CN" altLang="en-US" sz="1200" b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l">
              <a:lnSpc>
                <a:spcPct val="100000"/>
              </a:lnSpc>
              <a:buClr>
                <a:srgbClr val="C00000"/>
              </a:buClr>
              <a:buFont typeface="Wingdings" panose="05000000000000000000" charset="0"/>
              <a:buNone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1999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9-2002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7，第二军医大学，医学硕士</a:t>
            </a:r>
            <a:endParaRPr lang="zh-CN" altLang="en-US" sz="1200" b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l">
              <a:lnSpc>
                <a:spcPct val="100000"/>
              </a:lnSpc>
              <a:buClr>
                <a:srgbClr val="C00000"/>
              </a:buClr>
              <a:buFont typeface="Wingdings" panose="05000000000000000000" charset="0"/>
              <a:buNone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2008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9-2011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7，第四军医大学，医学博士     </a:t>
            </a:r>
            <a:endParaRPr lang="zh-CN" altLang="en-US" sz="1200" b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l">
              <a:lnSpc>
                <a:spcPct val="100000"/>
              </a:lnSpc>
              <a:buClr>
                <a:srgbClr val="C00000"/>
              </a:buClr>
              <a:buFont typeface="Wingdings" panose="05000000000000000000" charset="0"/>
              <a:buNone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2004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1-2004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11，香港大学骨科学系，进修脊柱外科</a:t>
            </a:r>
            <a:endParaRPr lang="zh-CN" altLang="en-US" sz="1200" b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l">
              <a:lnSpc>
                <a:spcPct val="100000"/>
              </a:lnSpc>
              <a:buClr>
                <a:srgbClr val="C00000"/>
              </a:buClr>
              <a:buFont typeface="Wingdings" panose="05000000000000000000" charset="0"/>
              <a:buNone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2017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9-2017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11，美国亚利桑那州DESERT脊柱外科中心，</a:t>
            </a:r>
          </a:p>
          <a:p>
            <a:pPr marL="0" indent="0" algn="l">
              <a:lnSpc>
                <a:spcPct val="100000"/>
              </a:lnSpc>
              <a:buClr>
                <a:srgbClr val="C00000"/>
              </a:buClr>
              <a:buFont typeface="Wingdings" panose="05000000000000000000" charset="0"/>
              <a:buNone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   访问学者，客座教授</a:t>
            </a:r>
          </a:p>
        </p:txBody>
      </p:sp>
      <p:pic>
        <p:nvPicPr>
          <p:cNvPr id="4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328228" y="2927134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25"/>
          <p:cNvSpPr txBox="1">
            <a:spLocks noChangeArrowheads="1"/>
          </p:cNvSpPr>
          <p:nvPr/>
        </p:nvSpPr>
        <p:spPr bwMode="auto">
          <a:xfrm>
            <a:off x="2633028" y="2924594"/>
            <a:ext cx="8940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工作经历</a:t>
            </a:r>
          </a:p>
        </p:txBody>
      </p:sp>
      <p:sp>
        <p:nvSpPr>
          <p:cNvPr id="7" name="文本框 11"/>
          <p:cNvSpPr txBox="1">
            <a:spLocks noChangeArrowheads="1"/>
          </p:cNvSpPr>
          <p:nvPr/>
        </p:nvSpPr>
        <p:spPr bwMode="auto">
          <a:xfrm>
            <a:off x="2384425" y="3231299"/>
            <a:ext cx="5096129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0" algn="l">
              <a:lnSpc>
                <a:spcPct val="100000"/>
              </a:lnSpc>
              <a:buClr>
                <a:srgbClr val="C00000"/>
              </a:buClr>
              <a:buSzTx/>
              <a:buFont typeface="Wingdings" panose="05000000000000000000" charset="0"/>
              <a:buNone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1992年－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2008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年，原海军总医院骨科，住院医师、主治医师</a:t>
            </a:r>
            <a:endParaRPr lang="zh-CN" altLang="en-US" sz="1200" b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algn="l">
              <a:lnSpc>
                <a:spcPct val="100000"/>
              </a:lnSpc>
              <a:buClr>
                <a:srgbClr val="C00000"/>
              </a:buClr>
              <a:buSzTx/>
              <a:buFont typeface="Wingdings" panose="05000000000000000000" charset="0"/>
              <a:buNone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2008年－2013年，原海军总医院骨科及全军腰椎间盘病诊治中心，</a:t>
            </a:r>
          </a:p>
          <a:p>
            <a:pPr indent="0" algn="l">
              <a:lnSpc>
                <a:spcPct val="100000"/>
              </a:lnSpc>
              <a:buClr>
                <a:srgbClr val="C00000"/>
              </a:buClr>
              <a:buSzTx/>
              <a:buFont typeface="Wingdings" panose="05000000000000000000" charset="0"/>
              <a:buNone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  副主任医师</a:t>
            </a:r>
            <a:endParaRPr lang="zh-CN" altLang="en-US" sz="1200" b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algn="l">
              <a:lnSpc>
                <a:spcPct val="100000"/>
              </a:lnSpc>
              <a:buClr>
                <a:srgbClr val="C00000"/>
              </a:buClr>
              <a:buSzTx/>
              <a:buFont typeface="Wingdings" panose="05000000000000000000" charset="0"/>
              <a:buNone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2013年 - 20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年，原海军总医院康复医学科，主任，主任医师</a:t>
            </a:r>
            <a:endParaRPr lang="zh-CN" altLang="en-US" sz="1200" b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algn="l">
              <a:lnSpc>
                <a:spcPct val="100000"/>
              </a:lnSpc>
              <a:buClr>
                <a:srgbClr val="C00000"/>
              </a:buClr>
              <a:buSzTx/>
              <a:buFont typeface="Wingdings" panose="05000000000000000000" charset="0"/>
              <a:buNone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 - 至    今， 解放军总医院中医医学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部 学部副主任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骨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伤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科主任，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 algn="l">
              <a:lnSpc>
                <a:spcPct val="100000"/>
              </a:lnSpc>
              <a:buClr>
                <a:srgbClr val="C00000"/>
              </a:buClr>
              <a:buSzTx/>
              <a:buFont typeface="Wingdings" panose="05000000000000000000" charset="0"/>
              <a:buNone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主任医师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11"/>
          <p:cNvSpPr txBox="1">
            <a:spLocks noChangeArrowheads="1"/>
          </p:cNvSpPr>
          <p:nvPr/>
        </p:nvSpPr>
        <p:spPr bwMode="auto">
          <a:xfrm>
            <a:off x="2322328" y="4777740"/>
            <a:ext cx="3620135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0" algn="l">
              <a:lnSpc>
                <a:spcPct val="100000"/>
              </a:lnSpc>
              <a:buClr>
                <a:srgbClr val="C00000"/>
              </a:buClr>
              <a:buSzTx/>
              <a:buFont typeface="Wingdings" panose="05000000000000000000" charset="0"/>
              <a:buNone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中国康复医学会骨伤康复专委会主任委员</a:t>
            </a:r>
          </a:p>
          <a:p>
            <a:pPr indent="0" algn="l">
              <a:lnSpc>
                <a:spcPct val="100000"/>
              </a:lnSpc>
              <a:buClr>
                <a:srgbClr val="C00000"/>
              </a:buClr>
              <a:buSzTx/>
              <a:buFont typeface="Wingdings" panose="05000000000000000000" charset="0"/>
              <a:buNone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中国初级卫生保健基金会脊柱微创与疼痛康复专委会（国家级重点学科）主任委员</a:t>
            </a:r>
          </a:p>
          <a:p>
            <a:pPr indent="0" algn="l">
              <a:lnSpc>
                <a:spcPct val="100000"/>
              </a:lnSpc>
              <a:buClr>
                <a:srgbClr val="C00000"/>
              </a:buClr>
              <a:buSzTx/>
              <a:buFont typeface="Wingdings" panose="05000000000000000000" charset="0"/>
              <a:buNone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中华中医药学会脊柱微创专委会名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誉主任委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algn="l">
              <a:lnSpc>
                <a:spcPct val="100000"/>
              </a:lnSpc>
              <a:buClr>
                <a:srgbClr val="C00000"/>
              </a:buClr>
              <a:buSzTx/>
              <a:buFont typeface="Wingdings" panose="05000000000000000000" charset="0"/>
              <a:buNone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国医师协会骨科医师定期考核委员会脊柱外科专家组副主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委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C00000"/>
              </a:buClr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中国科协科普中国特聘专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家等职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 descr="IMG_384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58560" y="5235575"/>
            <a:ext cx="1743075" cy="1162685"/>
          </a:xfrm>
          <a:prstGeom prst="round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9" name="图片 8" descr="C:\Users\lenovo\Desktop\老师相关材料\微信图片_20220316112640.jpg微信图片_2022031611264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317865" y="5235575"/>
            <a:ext cx="1551305" cy="1163955"/>
          </a:xfrm>
          <a:prstGeom prst="round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6" name="图片 15" descr="微信图片_201812181004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81590" y="5235575"/>
            <a:ext cx="1753235" cy="1162050"/>
          </a:xfrm>
          <a:prstGeom prst="round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2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353378" y="453104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文本框 17"/>
          <p:cNvSpPr txBox="1">
            <a:spLocks noChangeArrowheads="1"/>
          </p:cNvSpPr>
          <p:nvPr/>
        </p:nvSpPr>
        <p:spPr bwMode="auto">
          <a:xfrm>
            <a:off x="730568" y="4583113"/>
            <a:ext cx="8940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联系方式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88" y="1189149"/>
            <a:ext cx="1810729" cy="201742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742</Words>
  <Application>Microsoft Office PowerPoint</Application>
  <PresentationFormat>宽屏</PresentationFormat>
  <Paragraphs>38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宋体</vt:lpstr>
      <vt:lpstr>微软雅黑</vt:lpstr>
      <vt:lpstr>Arial</vt:lpstr>
      <vt:lpstr>Calibri</vt:lpstr>
      <vt:lpstr>Calibri Light</vt:lpstr>
      <vt:lpstr>Wingdings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Gnorth</cp:lastModifiedBy>
  <cp:revision>411</cp:revision>
  <dcterms:created xsi:type="dcterms:W3CDTF">2015-05-04T02:17:00Z</dcterms:created>
  <dcterms:modified xsi:type="dcterms:W3CDTF">2023-03-24T05:09:19Z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ICV">
    <vt:lpwstr>78CE9CC621CA4E2A84458C6A7EF49AAD</vt:lpwstr>
  </property>
</Properties>
</file>