
<file path=[Content_Types].xml><?xml version="1.0" encoding="utf-8"?>
<Types xmlns="http://schemas.openxmlformats.org/package/2006/content-types">
  <Default Extension="emf" ContentType="image/x-emf"/>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46" r:id="rId3"/>
  </p:sldIdLst>
  <p:sldSz cx="12192000" cy="6858000"/>
  <p:notesSz cx="6858000" cy="9144000"/>
  <p:custDataLst>
    <p:tags r:id="rId8"/>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09" autoAdjust="0"/>
    <p:restoredTop sz="93203" autoAdjust="0"/>
  </p:normalViewPr>
  <p:slideViewPr>
    <p:cSldViewPr snapToGrid="0" showGuides="1">
      <p:cViewPr varScale="1">
        <p:scale>
          <a:sx n="78" d="100"/>
          <a:sy n="78" d="100"/>
        </p:scale>
        <p:origin x="368" y="168"/>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045310" y="1020831"/>
            <a:ext cx="9467181" cy="993775"/>
          </a:xfrm>
        </p:spPr>
        <p:txBody>
          <a:bodyPr/>
          <a:lstStyle/>
          <a:p>
            <a:r>
              <a:rPr lang="zh-CN" altLang="en-US" dirty="0"/>
              <a:t>单击此处编辑母版标题样式</a:t>
            </a:r>
            <a:endParaRPr lang="zh-CN" altLang="en-US" dirty="0"/>
          </a:p>
        </p:txBody>
      </p:sp>
      <p:sp>
        <p:nvSpPr>
          <p:cNvPr id="3" name="文本占位符 2"/>
          <p:cNvSpPr>
            <a:spLocks noGrp="1"/>
          </p:cNvSpPr>
          <p:nvPr>
            <p:ph type="body" sz="half" idx="1"/>
          </p:nvPr>
        </p:nvSpPr>
        <p:spPr>
          <a:xfrm>
            <a:off x="1045309" y="2014604"/>
            <a:ext cx="4956907" cy="3790886"/>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6189790" y="2014604"/>
            <a:ext cx="4956908" cy="3790886"/>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a:xfrm>
            <a:off x="609600" y="6381750"/>
            <a:ext cx="2844800" cy="260350"/>
          </a:xfrm>
        </p:spPr>
        <p:txBody>
          <a:bodyPr wrap="square" numCol="1" anchorCtr="0" compatLnSpc="1"/>
          <a:lstStyle>
            <a:lvl1pPr algn="ctr" fontAlgn="base">
              <a:spcBef>
                <a:spcPct val="0"/>
              </a:spcBef>
              <a:spcAft>
                <a:spcPct val="0"/>
              </a:spcAft>
              <a:defRPr>
                <a:solidFill>
                  <a:srgbClr val="898989"/>
                </a:solidFill>
                <a:latin typeface="Arial" panose="020B0604020202020204" pitchFamily="34" charset="0"/>
                <a:ea typeface="宋体" panose="02010600030101010101" pitchFamily="2" charset="-122"/>
              </a:defRPr>
            </a:lvl1pPr>
          </a:lstStyle>
          <a:p>
            <a:pPr>
              <a:defRPr/>
            </a:pPr>
            <a:endParaRPr lang="en-US" altLang="ja-JP"/>
          </a:p>
        </p:txBody>
      </p:sp>
      <p:sp>
        <p:nvSpPr>
          <p:cNvPr id="6" name="页脚占位符 5"/>
          <p:cNvSpPr>
            <a:spLocks noGrp="1"/>
          </p:cNvSpPr>
          <p:nvPr>
            <p:ph type="ftr" sz="quarter" idx="11"/>
          </p:nvPr>
        </p:nvSpPr>
        <p:spPr>
          <a:xfrm>
            <a:off x="4165600" y="6381750"/>
            <a:ext cx="3860800" cy="260350"/>
          </a:xfrm>
        </p:spPr>
        <p:txBody>
          <a:bodyPr wrap="square" numCol="1" anchorCtr="0" compatLnSpc="1"/>
          <a:lstStyle>
            <a:lvl1pPr fontAlgn="base">
              <a:spcBef>
                <a:spcPct val="0"/>
              </a:spcBef>
              <a:spcAft>
                <a:spcPct val="0"/>
              </a:spcAft>
              <a:defRPr>
                <a:solidFill>
                  <a:srgbClr val="898989"/>
                </a:solidFill>
                <a:latin typeface="Arial" panose="020B0604020202020204" pitchFamily="34" charset="0"/>
                <a:ea typeface="宋体" panose="02010600030101010101" pitchFamily="2" charset="-122"/>
              </a:defRPr>
            </a:lvl1pPr>
          </a:lstStyle>
          <a:p>
            <a:pPr>
              <a:defRPr/>
            </a:pPr>
            <a:endParaRPr lang="en-US" altLang="ja-JP"/>
          </a:p>
        </p:txBody>
      </p:sp>
      <p:sp>
        <p:nvSpPr>
          <p:cNvPr id="7" name="灯片编号占位符 6"/>
          <p:cNvSpPr>
            <a:spLocks noGrp="1"/>
          </p:cNvSpPr>
          <p:nvPr>
            <p:ph type="sldNum" sz="quarter" idx="12"/>
          </p:nvPr>
        </p:nvSpPr>
        <p:spPr>
          <a:xfrm>
            <a:off x="8737600" y="6381750"/>
            <a:ext cx="2844800" cy="260350"/>
          </a:xfrm>
        </p:spPr>
        <p:txBody>
          <a:bodyPr/>
          <a:lstStyle>
            <a:lvl1pPr algn="ctr">
              <a:defRPr>
                <a:ea typeface="宋体" panose="02010600030101010101" pitchFamily="2" charset="-122"/>
              </a:defRPr>
            </a:lvl1pPr>
          </a:lstStyle>
          <a:p>
            <a:pPr>
              <a:defRPr/>
            </a:pPr>
            <a:fld id="{04ED22C9-7311-2D4A-BEC3-1FCEED85A51B}" type="slidenum">
              <a:rPr lang="en-US" altLang="ja-JP"/>
            </a:fld>
            <a:endParaRPr lang="en-US" altLang="ja-JP"/>
          </a:p>
        </p:txBody>
      </p:sp>
    </p:spTree>
  </p:cSld>
  <p:clrMapOvr>
    <a:masterClrMapping/>
  </p:clrMapOvr>
  <p:transition spd="med" advClick="0" advTm="9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hyperlink" Target="mailto:huizhao@yeah.net" TargetMode="External"/><Relationship Id="rId1"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11" name="图片 7"/>
          <p:cNvPicPr>
            <a:picLocks noChangeAspect="1"/>
          </p:cNvPicPr>
          <p:nvPr/>
        </p:nvPicPr>
        <p:blipFill>
          <a:blip r:embed="rId1" cstate="print"/>
          <a:srcRect t="3896" r="91544" b="3088"/>
          <a:stretch>
            <a:fillRect/>
          </a:stretch>
        </p:blipFill>
        <p:spPr bwMode="auto">
          <a:xfrm>
            <a:off x="2525713" y="1274763"/>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2579503" y="1935873"/>
            <a:ext cx="3579813" cy="276999"/>
          </a:xfrm>
          <a:prstGeom prst="rect">
            <a:avLst/>
          </a:prstGeom>
          <a:noFill/>
          <a:ln w="9525">
            <a:noFill/>
            <a:miter lim="800000"/>
          </a:ln>
        </p:spPr>
        <p:txBody>
          <a:bodyPr wrap="square">
            <a:spAutoFit/>
          </a:bodyPr>
          <a:lstStyle/>
          <a:p>
            <a:pPr lvl="0"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学术硕士：</a:t>
            </a: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en-US" sz="1200" dirty="0">
                <a:solidFill>
                  <a:prstClr val="black"/>
                </a:solidFill>
                <a:latin typeface="微软雅黑" panose="020B0503020204020204" pitchFamily="34" charset="-122"/>
                <a:ea typeface="微软雅黑" panose="020B0503020204020204" pitchFamily="34" charset="-122"/>
              </a:rPr>
              <a:t>临床医学（ 耳鼻咽喉头颈外科 ）</a:t>
            </a:r>
            <a:r>
              <a:rPr lang="en-US" altLang="zh-CN" sz="1200" dirty="0">
                <a:solidFill>
                  <a:prstClr val="black"/>
                </a:solidFill>
                <a:latin typeface="微软雅黑" panose="020B0503020204020204" pitchFamily="34" charset="-122"/>
                <a:ea typeface="微软雅黑" panose="020B0503020204020204" pitchFamily="34" charset="-122"/>
              </a:rPr>
              <a:t>             </a:t>
            </a: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330200" y="4103224"/>
            <a:ext cx="2054225" cy="516745"/>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Tel: (10) 66951361</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Email: </a:t>
            </a:r>
            <a:r>
              <a:rPr lang="en-US" altLang="zh-CN" sz="1200" dirty="0">
                <a:solidFill>
                  <a:prstClr val="black"/>
                </a:solidFill>
                <a:latin typeface="微软雅黑" panose="020B0503020204020204" pitchFamily="34" charset="-122"/>
                <a:ea typeface="微软雅黑" panose="020B0503020204020204" pitchFamily="34" charset="-122"/>
                <a:hlinkClick r:id="rId2"/>
              </a:rPr>
              <a:t>huizhao@yeah.net</a:t>
            </a:r>
            <a:r>
              <a:rPr lang="zh-CN" altLang="en-US" sz="1200" dirty="0">
                <a:solidFill>
                  <a:prstClr val="black"/>
                </a:solidFill>
                <a:latin typeface="微软雅黑" panose="020B0503020204020204" pitchFamily="34" charset="-122"/>
                <a:ea typeface="微软雅黑" panose="020B0503020204020204" pitchFamily="34" charset="-122"/>
              </a:rPr>
              <a:t> </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414" name="文本框 13"/>
          <p:cNvSpPr txBox="1">
            <a:spLocks noChangeArrowheads="1"/>
          </p:cNvSpPr>
          <p:nvPr/>
        </p:nvSpPr>
        <p:spPr bwMode="auto">
          <a:xfrm>
            <a:off x="6540720" y="1765636"/>
            <a:ext cx="4947806" cy="3794565"/>
          </a:xfrm>
          <a:prstGeom prst="rect">
            <a:avLst/>
          </a:prstGeom>
          <a:noFill/>
          <a:ln w="9525">
            <a:noFill/>
            <a:miter lim="800000"/>
          </a:ln>
        </p:spPr>
        <p:txBody>
          <a:bodyPr wrap="square">
            <a:spAutoFit/>
          </a:bodyPr>
          <a:lstStyle/>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研究方向</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171450" lvl="0" indent="-171450" eaLnBrk="1" hangingPunct="1">
              <a:lnSpc>
                <a:spcPct val="120000"/>
              </a:lnSpc>
              <a:spcBef>
                <a:spcPts val="600"/>
              </a:spcBef>
              <a:buFont typeface="Arial" panose="020B0604020202020204" pitchFamily="34" charset="0"/>
              <a:buChar char="•"/>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耳外科学、机器人外科</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171450" lvl="0" indent="-171450" eaLnBrk="1" hangingPunct="1">
              <a:lnSpc>
                <a:spcPct val="120000"/>
              </a:lnSpc>
              <a:spcBef>
                <a:spcPts val="600"/>
              </a:spcBef>
              <a:buFont typeface="Arial" panose="020B0604020202020204" pitchFamily="34" charset="0"/>
              <a:buChar char="•"/>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聋病发病机制与治疗研究；单侧聋</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主要业绩</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285750" indent="-285750" eaLnBrk="1" hangingPunct="1">
              <a:lnSpc>
                <a:spcPct val="150000"/>
              </a:lnSpc>
              <a:spcBef>
                <a:spcPts val="0"/>
              </a:spcBef>
              <a:buFont typeface="Arial" panose="020B0604020202020204" pitchFamily="34" charset="0"/>
              <a:buChar char="•"/>
              <a:defRPr/>
            </a:pPr>
            <a:r>
              <a:rPr lang="zh-CN" altLang="zh-CN" sz="1200" dirty="0">
                <a:latin typeface="微软雅黑" panose="020B0503020204020204" pitchFamily="34" charset="-122"/>
                <a:ea typeface="微软雅黑" panose="020B0503020204020204" pitchFamily="34" charset="-122"/>
              </a:rPr>
              <a:t>在国际上首先发现并证明了线粒体</a:t>
            </a:r>
            <a:r>
              <a:rPr lang="en-US" altLang="zh-CN" sz="1200" dirty="0">
                <a:latin typeface="微软雅黑" panose="020B0503020204020204" pitchFamily="34" charset="-122"/>
                <a:ea typeface="微软雅黑" panose="020B0503020204020204" pitchFamily="34" charset="-122"/>
              </a:rPr>
              <a:t>DNA C1494T</a:t>
            </a:r>
            <a:r>
              <a:rPr lang="zh-CN" altLang="zh-CN" sz="1200" dirty="0">
                <a:latin typeface="微软雅黑" panose="020B0503020204020204" pitchFamily="34" charset="-122"/>
                <a:ea typeface="微软雅黑" panose="020B0503020204020204" pitchFamily="34" charset="-122"/>
              </a:rPr>
              <a:t>突变与母系遗传性聋和药物性聋有关</a:t>
            </a:r>
            <a:endParaRPr lang="en-US" altLang="zh-CN" sz="1200" dirty="0">
              <a:latin typeface="微软雅黑" panose="020B0503020204020204" pitchFamily="34" charset="-122"/>
              <a:ea typeface="微软雅黑" panose="020B0503020204020204" pitchFamily="34" charset="-122"/>
            </a:endParaRPr>
          </a:p>
          <a:p>
            <a:pPr marL="285750" indent="-285750" eaLnBrk="1" hangingPunct="1">
              <a:lnSpc>
                <a:spcPct val="150000"/>
              </a:lnSpc>
              <a:spcBef>
                <a:spcPts val="0"/>
              </a:spcBef>
              <a:buFont typeface="Arial" panose="020B0604020202020204" pitchFamily="34" charset="0"/>
              <a:buChar char="•"/>
              <a:defRPr/>
            </a:pPr>
            <a:r>
              <a:rPr lang="zh-CN" altLang="zh-CN" sz="1200" dirty="0">
                <a:latin typeface="微软雅黑" panose="020B0503020204020204" pitchFamily="34" charset="-122"/>
                <a:ea typeface="微软雅黑" panose="020B0503020204020204" pitchFamily="34" charset="-122"/>
              </a:rPr>
              <a:t>美国人类遗传学杂志（</a:t>
            </a:r>
            <a:r>
              <a:rPr lang="en-US" altLang="zh-CN" sz="1200" dirty="0">
                <a:latin typeface="微软雅黑" panose="020B0503020204020204" pitchFamily="34" charset="-122"/>
                <a:ea typeface="微软雅黑" panose="020B0503020204020204" pitchFamily="34" charset="-122"/>
              </a:rPr>
              <a:t>Am J Hum Genet</a:t>
            </a:r>
            <a:r>
              <a:rPr lang="zh-CN" altLang="zh-CN" sz="1200" dirty="0">
                <a:latin typeface="微软雅黑" panose="020B0503020204020204" pitchFamily="34" charset="-122"/>
                <a:ea typeface="微软雅黑" panose="020B0503020204020204" pitchFamily="34" charset="-122"/>
              </a:rPr>
              <a:t>）、核酸研究杂志（</a:t>
            </a:r>
            <a:r>
              <a:rPr lang="en-US" altLang="zh-CN" sz="1200" dirty="0">
                <a:latin typeface="微软雅黑" panose="020B0503020204020204" pitchFamily="34" charset="-122"/>
                <a:ea typeface="微软雅黑" panose="020B0503020204020204" pitchFamily="34" charset="-122"/>
              </a:rPr>
              <a:t>Nucleic Acids Research</a:t>
            </a:r>
            <a:r>
              <a:rPr lang="zh-CN" altLang="zh-CN" sz="1200" dirty="0">
                <a:latin typeface="微软雅黑" panose="020B0503020204020204" pitchFamily="34" charset="-122"/>
                <a:ea typeface="微软雅黑" panose="020B0503020204020204" pitchFamily="34" charset="-122"/>
              </a:rPr>
              <a:t>）等杂志发表论文</a:t>
            </a:r>
            <a:r>
              <a:rPr lang="en-US" altLang="zh-CN" sz="1200" dirty="0">
                <a:latin typeface="微软雅黑" panose="020B0503020204020204" pitchFamily="34" charset="-122"/>
                <a:ea typeface="微软雅黑" panose="020B0503020204020204" pitchFamily="34" charset="-122"/>
              </a:rPr>
              <a:t>20</a:t>
            </a:r>
            <a:r>
              <a:rPr lang="zh-CN" altLang="zh-CN" sz="1200" dirty="0">
                <a:latin typeface="微软雅黑" panose="020B0503020204020204" pitchFamily="34" charset="-122"/>
                <a:ea typeface="微软雅黑" panose="020B0503020204020204" pitchFamily="34" charset="-122"/>
              </a:rPr>
              <a:t>余篇，其中</a:t>
            </a:r>
            <a:r>
              <a:rPr lang="en-US" altLang="zh-CN" sz="1200" dirty="0">
                <a:latin typeface="微软雅黑" panose="020B0503020204020204" pitchFamily="34" charset="-122"/>
                <a:ea typeface="微软雅黑" panose="020B0503020204020204" pitchFamily="34" charset="-122"/>
              </a:rPr>
              <a:t>SCI</a:t>
            </a:r>
            <a:r>
              <a:rPr lang="zh-CN" altLang="zh-CN" sz="1200" dirty="0">
                <a:latin typeface="微软雅黑" panose="020B0503020204020204" pitchFamily="34" charset="-122"/>
                <a:ea typeface="微软雅黑" panose="020B0503020204020204" pitchFamily="34" charset="-122"/>
              </a:rPr>
              <a:t>收录</a:t>
            </a:r>
            <a:r>
              <a:rPr lang="en-US" altLang="zh-CN" sz="1200" dirty="0">
                <a:latin typeface="微软雅黑" panose="020B0503020204020204" pitchFamily="34" charset="-122"/>
                <a:ea typeface="微软雅黑" panose="020B0503020204020204" pitchFamily="34" charset="-122"/>
              </a:rPr>
              <a:t>10</a:t>
            </a:r>
            <a:r>
              <a:rPr lang="zh-CN" altLang="zh-CN" sz="1200" dirty="0">
                <a:latin typeface="微软雅黑" panose="020B0503020204020204" pitchFamily="34" charset="-122"/>
                <a:ea typeface="微软雅黑" panose="020B0503020204020204" pitchFamily="34" charset="-122"/>
              </a:rPr>
              <a:t>篇，单篇影响因子最高为</a:t>
            </a:r>
            <a:r>
              <a:rPr lang="en-US" altLang="zh-CN" sz="1200" dirty="0">
                <a:latin typeface="微软雅黑" panose="020B0503020204020204" pitchFamily="34" charset="-122"/>
                <a:ea typeface="微软雅黑" panose="020B0503020204020204" pitchFamily="34" charset="-122"/>
              </a:rPr>
              <a:t>12.34</a:t>
            </a:r>
            <a:r>
              <a:rPr lang="zh-CN" altLang="zh-CN" sz="1200" dirty="0">
                <a:latin typeface="微软雅黑" panose="020B0503020204020204" pitchFamily="34" charset="-122"/>
                <a:ea typeface="微软雅黑" panose="020B0503020204020204" pitchFamily="34" charset="-122"/>
              </a:rPr>
              <a:t>，累计影响因子近</a:t>
            </a:r>
            <a:r>
              <a:rPr lang="en-US" altLang="zh-CN" sz="1200" dirty="0">
                <a:latin typeface="微软雅黑" panose="020B0503020204020204" pitchFamily="34" charset="-122"/>
                <a:ea typeface="微软雅黑" panose="020B0503020204020204" pitchFamily="34" charset="-122"/>
              </a:rPr>
              <a:t>20</a:t>
            </a:r>
            <a:r>
              <a:rPr lang="zh-CN" altLang="zh-CN" sz="1200" dirty="0">
                <a:latin typeface="微软雅黑" panose="020B0503020204020204" pitchFamily="34" charset="-122"/>
                <a:ea typeface="微软雅黑" panose="020B0503020204020204" pitchFamily="34" charset="-122"/>
              </a:rPr>
              <a:t>。引用超过</a:t>
            </a:r>
            <a:r>
              <a:rPr lang="en-US" altLang="zh-CN" sz="1200" dirty="0">
                <a:latin typeface="微软雅黑" panose="020B0503020204020204" pitchFamily="34" charset="-122"/>
                <a:ea typeface="微软雅黑" panose="020B0503020204020204" pitchFamily="34" charset="-122"/>
              </a:rPr>
              <a:t>300</a:t>
            </a:r>
            <a:r>
              <a:rPr lang="zh-CN" altLang="zh-CN" sz="1200" dirty="0">
                <a:latin typeface="微软雅黑" panose="020B0503020204020204" pitchFamily="34" charset="-122"/>
                <a:ea typeface="微软雅黑" panose="020B0503020204020204" pitchFamily="34" charset="-122"/>
              </a:rPr>
              <a:t>次。获国家发明专利</a:t>
            </a:r>
            <a:r>
              <a:rPr lang="en-US" altLang="zh-CN" sz="1200" dirty="0">
                <a:latin typeface="微软雅黑" panose="020B0503020204020204" pitchFamily="34" charset="-122"/>
                <a:ea typeface="微软雅黑" panose="020B0503020204020204" pitchFamily="34" charset="-122"/>
              </a:rPr>
              <a:t>1</a:t>
            </a:r>
            <a:r>
              <a:rPr lang="zh-CN" altLang="zh-CN" sz="1200" dirty="0">
                <a:latin typeface="微软雅黑" panose="020B0503020204020204" pitchFamily="34" charset="-122"/>
                <a:ea typeface="微软雅黑" panose="020B0503020204020204" pitchFamily="34" charset="-122"/>
              </a:rPr>
              <a:t>项，国家实用新型专利</a:t>
            </a:r>
            <a:r>
              <a:rPr lang="en-US" altLang="zh-CN" sz="1200" dirty="0">
                <a:latin typeface="微软雅黑" panose="020B0503020204020204" pitchFamily="34" charset="-122"/>
                <a:ea typeface="微软雅黑" panose="020B0503020204020204" pitchFamily="34" charset="-122"/>
              </a:rPr>
              <a:t>3</a:t>
            </a:r>
            <a:r>
              <a:rPr lang="zh-CN" altLang="zh-CN" sz="1200" dirty="0">
                <a:latin typeface="微软雅黑" panose="020B0503020204020204" pitchFamily="34" charset="-122"/>
                <a:ea typeface="微软雅黑" panose="020B0503020204020204" pitchFamily="34" charset="-122"/>
              </a:rPr>
              <a:t>项。</a:t>
            </a:r>
            <a:r>
              <a:rPr lang="zh-CN" altLang="zh-CN" sz="1400" dirty="0"/>
              <a:t> </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研究资助</a:t>
            </a:r>
            <a:r>
              <a:rPr kumimoji="0" lang="en-US" altLang="zh-CN"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lang="zh-CN" altLang="en-US" sz="1200" b="1" dirty="0">
                <a:solidFill>
                  <a:srgbClr val="0432FF"/>
                </a:solidFill>
                <a:latin typeface="微软雅黑" panose="020B0503020204020204" pitchFamily="34" charset="-122"/>
                <a:ea typeface="微软雅黑" panose="020B0503020204020204" pitchFamily="34" charset="-122"/>
              </a:rPr>
              <a:t>（资助总额</a:t>
            </a:r>
            <a:r>
              <a:rPr lang="en-US" altLang="zh-CN" sz="1200" b="1" dirty="0">
                <a:solidFill>
                  <a:srgbClr val="0432FF"/>
                </a:solidFill>
                <a:latin typeface="微软雅黑" panose="020B0503020204020204" pitchFamily="34" charset="-122"/>
                <a:ea typeface="微软雅黑" panose="020B0503020204020204" pitchFamily="34" charset="-122"/>
              </a:rPr>
              <a:t>400</a:t>
            </a:r>
            <a:r>
              <a:rPr lang="zh-CN" altLang="en-US" sz="1200" b="1" dirty="0">
                <a:solidFill>
                  <a:srgbClr val="0432FF"/>
                </a:solidFill>
                <a:latin typeface="微软雅黑" panose="020B0503020204020204" pitchFamily="34" charset="-122"/>
                <a:ea typeface="微软雅黑" panose="020B0503020204020204" pitchFamily="34" charset="-122"/>
              </a:rPr>
              <a:t>余万元）</a:t>
            </a:r>
            <a:endParaRPr kumimoji="0" lang="en-US" altLang="zh-CN"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lang="en-US" altLang="zh-CN" sz="1200" b="1"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nvSpPr>
        <p:spPr bwMode="auto">
          <a:xfrm>
            <a:off x="385781" y="4755653"/>
            <a:ext cx="3579812" cy="430374"/>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lang="zh-CN" altLang="en-US" sz="2000" b="1" dirty="0">
                <a:latin typeface="微软雅黑" panose="020B0503020204020204" pitchFamily="34" charset="-122"/>
                <a:ea typeface="微软雅黑" panose="020B0503020204020204" pitchFamily="34" charset="-122"/>
              </a:rPr>
              <a:t>赵  辉</a:t>
            </a:r>
            <a:endParaRPr kumimoji="0" lang="en-US" altLang="zh-CN" sz="20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endParaRPr>
          </a:p>
        </p:txBody>
      </p:sp>
      <p:sp>
        <p:nvSpPr>
          <p:cNvPr id="23" name="文本框 22"/>
          <p:cNvSpPr txBox="1"/>
          <p:nvPr/>
        </p:nvSpPr>
        <p:spPr>
          <a:xfrm>
            <a:off x="2621255" y="38752"/>
            <a:ext cx="7819440" cy="1023742"/>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主任医师</a:t>
            </a:r>
            <a:r>
              <a:rPr kumimoji="0" lang="zh-CN" altLang="en-US" sz="1400" b="1" i="0" u="none" strike="noStrike" kern="1200" cap="none" spc="120" normalizeH="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 </a:t>
            </a: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教授 </a:t>
            </a:r>
            <a:r>
              <a:rPr lang="zh-CN" altLang="en-US" sz="1400" b="1" spc="120" dirty="0">
                <a:solidFill>
                  <a:srgbClr val="FFFFFF"/>
                </a:solidFill>
                <a:latin typeface="微软雅黑" panose="020B0503020204020204" pitchFamily="34" charset="-122"/>
                <a:ea typeface="微软雅黑" panose="020B0503020204020204" pitchFamily="34" charset="-122"/>
              </a:rPr>
              <a:t>博</a:t>
            </a: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士研究生导师</a:t>
            </a:r>
            <a:endPar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中国人民解放军总医院</a:t>
            </a:r>
            <a:r>
              <a:rPr lang="zh-CN" altLang="en-US" sz="1400" b="1" spc="120" dirty="0">
                <a:solidFill>
                  <a:srgbClr val="FFFFFF"/>
                </a:solidFill>
                <a:latin typeface="微软雅黑" panose="020B0503020204020204" pitchFamily="34" charset="-122"/>
                <a:ea typeface="微软雅黑" panose="020B0503020204020204" pitchFamily="34" charset="-122"/>
              </a:rPr>
              <a:t>耳鼻咽喉头颈外</a:t>
            </a: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科医学部 副主任； 耳显微外科主任</a:t>
            </a:r>
            <a:endPar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defRPr/>
            </a:pPr>
            <a:r>
              <a:rPr lang="zh-CN" altLang="en-US" sz="1400" b="1" spc="120" dirty="0">
                <a:solidFill>
                  <a:srgbClr val="FFFFFF"/>
                </a:solidFill>
                <a:latin typeface="微软雅黑" panose="020B0503020204020204" pitchFamily="34" charset="-122"/>
                <a:ea typeface="微软雅黑" panose="020B0503020204020204" pitchFamily="34" charset="-122"/>
              </a:rPr>
              <a:t>国家耳鼻咽喉疾病临床医学研究中心 副主任</a:t>
            </a:r>
            <a:endPar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21" name="文本框 17"/>
          <p:cNvSpPr txBox="1">
            <a:spLocks noChangeArrowheads="1"/>
          </p:cNvSpPr>
          <p:nvPr/>
        </p:nvSpPr>
        <p:spPr bwMode="auto">
          <a:xfrm>
            <a:off x="2808288" y="1300163"/>
            <a:ext cx="3358515" cy="521970"/>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招生专业与类型</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仅填写</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2022</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年招生专业</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供学生参</a:t>
            </a:r>
            <a:r>
              <a:rPr lang="zh-CN" altLang="en-US" sz="1400" b="1" dirty="0">
                <a:solidFill>
                  <a:prstClr val="black"/>
                </a:solidFill>
                <a:latin typeface="微软雅黑" panose="020B0503020204020204" pitchFamily="34" charset="-122"/>
                <a:ea typeface="微软雅黑" panose="020B0503020204020204" pitchFamily="34" charset="-122"/>
              </a:rPr>
              <a:t>考</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1" cstate="print"/>
          <a:srcRect t="3896" r="91544" b="3088"/>
          <a:stretch>
            <a:fillRect/>
          </a:stretch>
        </p:blipFill>
        <p:spPr bwMode="auto">
          <a:xfrm>
            <a:off x="2525713" y="2358809"/>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08288" y="2384209"/>
            <a:ext cx="1441450"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教育与工作经历</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4" name="图片 27"/>
          <p:cNvPicPr>
            <a:picLocks noChangeAspect="1"/>
          </p:cNvPicPr>
          <p:nvPr/>
        </p:nvPicPr>
        <p:blipFill>
          <a:blip r:embed="rId1" cstate="print"/>
          <a:srcRect t="3896" r="91544" b="3088"/>
          <a:stretch>
            <a:fillRect/>
          </a:stretch>
        </p:blipFill>
        <p:spPr bwMode="auto">
          <a:xfrm>
            <a:off x="6731000" y="1274763"/>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011988" y="1300163"/>
            <a:ext cx="903287"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科研工作</a:t>
            </a:r>
            <a:endPar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7" name="图片 24"/>
          <p:cNvPicPr>
            <a:picLocks noChangeAspect="1"/>
          </p:cNvPicPr>
          <p:nvPr/>
        </p:nvPicPr>
        <p:blipFill>
          <a:blip r:embed="rId3"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22" name="图片 24"/>
          <p:cNvPicPr>
            <a:picLocks noChangeAspect="1"/>
          </p:cNvPicPr>
          <p:nvPr/>
        </p:nvPicPr>
        <p:blipFill>
          <a:blip r:embed="rId1" cstate="print"/>
          <a:srcRect t="3896" r="91544" b="3088"/>
          <a:stretch>
            <a:fillRect/>
          </a:stretch>
        </p:blipFill>
        <p:spPr bwMode="auto">
          <a:xfrm>
            <a:off x="2579503" y="4652756"/>
            <a:ext cx="309562" cy="358775"/>
          </a:xfrm>
          <a:prstGeom prst="rect">
            <a:avLst/>
          </a:prstGeom>
          <a:noFill/>
          <a:ln w="9525">
            <a:noFill/>
            <a:miter lim="800000"/>
            <a:headEnd/>
            <a:tailEnd/>
          </a:ln>
        </p:spPr>
      </p:pic>
      <p:sp>
        <p:nvSpPr>
          <p:cNvPr id="25" name="文本框 25"/>
          <p:cNvSpPr txBox="1">
            <a:spLocks noChangeArrowheads="1"/>
          </p:cNvSpPr>
          <p:nvPr/>
        </p:nvSpPr>
        <p:spPr bwMode="auto">
          <a:xfrm>
            <a:off x="2862078" y="4678156"/>
            <a:ext cx="1261884"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学术团体任职</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6" name="文本框 12"/>
          <p:cNvSpPr txBox="1">
            <a:spLocks noChangeArrowheads="1"/>
          </p:cNvSpPr>
          <p:nvPr/>
        </p:nvSpPr>
        <p:spPr bwMode="auto">
          <a:xfrm>
            <a:off x="385781" y="1684547"/>
            <a:ext cx="1550595" cy="313932"/>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lang="zh-CN" altLang="en-US" sz="1200" dirty="0">
                <a:solidFill>
                  <a:prstClr val="black"/>
                </a:solidFill>
                <a:latin typeface="微软雅黑" panose="020B0503020204020204" pitchFamily="34" charset="-122"/>
                <a:ea typeface="微软雅黑" panose="020B0503020204020204" pitchFamily="34" charset="-122"/>
              </a:rPr>
              <a:t>插入导师图片</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3" name="图片 2"/>
          <p:cNvPicPr>
            <a:picLocks noChangeAspect="1"/>
          </p:cNvPicPr>
          <p:nvPr/>
        </p:nvPicPr>
        <p:blipFill rotWithShape="1">
          <a:blip r:embed="rId4">
            <a:extLst>
              <a:ext uri="{28A0092B-C50C-407E-A947-70E740481C1C}">
                <a14:useLocalDpi xmlns:a14="http://schemas.microsoft.com/office/drawing/2010/main" val="0"/>
              </a:ext>
            </a:extLst>
          </a:blip>
          <a:srcRect b="6100"/>
          <a:stretch>
            <a:fillRect/>
          </a:stretch>
        </p:blipFill>
        <p:spPr>
          <a:xfrm>
            <a:off x="441622" y="1998479"/>
            <a:ext cx="1494754" cy="2105359"/>
          </a:xfrm>
          <a:prstGeom prst="rect">
            <a:avLst/>
          </a:prstGeom>
        </p:spPr>
      </p:pic>
      <p:sp>
        <p:nvSpPr>
          <p:cNvPr id="4" name="文本框 3"/>
          <p:cNvSpPr txBox="1"/>
          <p:nvPr/>
        </p:nvSpPr>
        <p:spPr>
          <a:xfrm>
            <a:off x="2524352" y="2807203"/>
            <a:ext cx="4016368" cy="1721690"/>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altLang="zh-CN" sz="1200" dirty="0">
                <a:latin typeface="微软雅黑" panose="020B0503020204020204" pitchFamily="34" charset="-122"/>
                <a:ea typeface="微软雅黑" panose="020B0503020204020204" pitchFamily="34" charset="-122"/>
              </a:rPr>
              <a:t>1995</a:t>
            </a:r>
            <a:r>
              <a:rPr lang="zh-CN" altLang="zh-CN" sz="1200" dirty="0">
                <a:latin typeface="微软雅黑" panose="020B0503020204020204" pitchFamily="34" charset="-122"/>
                <a:ea typeface="微软雅黑" panose="020B0503020204020204" pitchFamily="34" charset="-122"/>
              </a:rPr>
              <a:t>年</a:t>
            </a:r>
            <a:r>
              <a:rPr lang="zh-CN" altLang="en-US" sz="1200" dirty="0">
                <a:latin typeface="微软雅黑" panose="020B0503020204020204" pitchFamily="34" charset="-122"/>
                <a:ea typeface="微软雅黑" panose="020B0503020204020204" pitchFamily="34" charset="-122"/>
              </a:rPr>
              <a:t>于</a:t>
            </a:r>
            <a:r>
              <a:rPr lang="zh-CN" altLang="zh-CN" sz="1200" dirty="0">
                <a:latin typeface="微软雅黑" panose="020B0503020204020204" pitchFamily="34" charset="-122"/>
                <a:ea typeface="微软雅黑" panose="020B0503020204020204" pitchFamily="34" charset="-122"/>
              </a:rPr>
              <a:t>北京医科大学毕业</a:t>
            </a:r>
            <a:endParaRPr lang="en-US" altLang="zh-CN" sz="1200" dirty="0">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20204" pitchFamily="34" charset="0"/>
              <a:buChar char="•"/>
            </a:pPr>
            <a:r>
              <a:rPr lang="en-US" altLang="zh-CN" sz="1200" dirty="0">
                <a:latin typeface="微软雅黑" panose="020B0503020204020204" pitchFamily="34" charset="-122"/>
                <a:ea typeface="微软雅黑" panose="020B0503020204020204" pitchFamily="34" charset="-122"/>
              </a:rPr>
              <a:t>2001</a:t>
            </a:r>
            <a:r>
              <a:rPr lang="zh-CN" altLang="en-US" sz="1200" dirty="0">
                <a:latin typeface="微软雅黑" panose="020B0503020204020204" pitchFamily="34" charset="-122"/>
                <a:ea typeface="微软雅黑" panose="020B0503020204020204" pitchFamily="34" charset="-122"/>
              </a:rPr>
              <a:t>年于军医进修学院</a:t>
            </a:r>
            <a:r>
              <a:rPr lang="zh-CN" altLang="zh-CN" sz="1200" dirty="0">
                <a:latin typeface="微软雅黑" panose="020B0503020204020204" pitchFamily="34" charset="-122"/>
                <a:ea typeface="微软雅黑" panose="020B0503020204020204" pitchFamily="34" charset="-122"/>
              </a:rPr>
              <a:t>获硕士学位</a:t>
            </a:r>
            <a:endParaRPr lang="en-US" altLang="zh-CN" sz="1200" dirty="0">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20204" pitchFamily="34" charset="0"/>
              <a:buChar char="•"/>
            </a:pPr>
            <a:r>
              <a:rPr lang="en-US" altLang="zh-CN" sz="1200" dirty="0">
                <a:latin typeface="微软雅黑" panose="020B0503020204020204" pitchFamily="34" charset="-122"/>
                <a:ea typeface="微软雅黑" panose="020B0503020204020204" pitchFamily="34" charset="-122"/>
              </a:rPr>
              <a:t>2005</a:t>
            </a:r>
            <a:r>
              <a:rPr lang="zh-CN" altLang="zh-CN" sz="1200" dirty="0">
                <a:latin typeface="微软雅黑" panose="020B0503020204020204" pitchFamily="34" charset="-122"/>
                <a:ea typeface="微软雅黑" panose="020B0503020204020204" pitchFamily="34" charset="-122"/>
              </a:rPr>
              <a:t>年于军医进修学院获博士学位</a:t>
            </a:r>
            <a:endParaRPr lang="en-US" altLang="zh-CN" sz="1200" dirty="0">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20204" pitchFamily="34" charset="0"/>
              <a:buChar char="•"/>
            </a:pPr>
            <a:r>
              <a:rPr lang="zh-CN" altLang="zh-CN" sz="1200" dirty="0">
                <a:latin typeface="微软雅黑" panose="020B0503020204020204" pitchFamily="34" charset="-122"/>
                <a:ea typeface="微软雅黑" panose="020B0503020204020204" pitchFamily="34" charset="-122"/>
              </a:rPr>
              <a:t>历任解放军总医院耳鼻咽喉头颈外科医师、</a:t>
            </a:r>
            <a:endParaRPr lang="en-US" altLang="zh-CN" sz="1200" dirty="0">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20204" pitchFamily="34" charset="0"/>
              <a:buChar char="•"/>
            </a:pPr>
            <a:r>
              <a:rPr lang="zh-CN" altLang="zh-CN" sz="1200" dirty="0">
                <a:latin typeface="微软雅黑" panose="020B0503020204020204" pitchFamily="34" charset="-122"/>
                <a:ea typeface="微软雅黑" panose="020B0503020204020204" pitchFamily="34" charset="-122"/>
              </a:rPr>
              <a:t>主治医师、副主任医师、副教授、主任医师、</a:t>
            </a:r>
            <a:r>
              <a:rPr lang="zh-CN" altLang="en-US" sz="1200" dirty="0">
                <a:latin typeface="微软雅黑" panose="020B0503020204020204" pitchFamily="34" charset="-122"/>
                <a:ea typeface="微软雅黑" panose="020B0503020204020204" pitchFamily="34" charset="-122"/>
              </a:rPr>
              <a:t>教授</a:t>
            </a:r>
            <a:endParaRPr lang="en-US" altLang="zh-CN" sz="1200" dirty="0">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20204" pitchFamily="34" charset="0"/>
              <a:buChar char="•"/>
            </a:pPr>
            <a:r>
              <a:rPr lang="zh-CN" altLang="en-US" sz="1200" dirty="0">
                <a:latin typeface="微软雅黑" panose="020B0503020204020204" pitchFamily="34" charset="-122"/>
                <a:ea typeface="微软雅黑" panose="020B0503020204020204" pitchFamily="34" charset="-122"/>
              </a:rPr>
              <a:t>现任解放军总医院耳鼻咽喉头颈外科医学部</a:t>
            </a:r>
            <a:r>
              <a:rPr lang="zh-CN" altLang="zh-CN" sz="1200" dirty="0">
                <a:latin typeface="微软雅黑" panose="020B0503020204020204" pitchFamily="34" charset="-122"/>
                <a:ea typeface="微软雅黑" panose="020B0503020204020204" pitchFamily="34" charset="-122"/>
              </a:rPr>
              <a:t>副主任 </a:t>
            </a:r>
            <a:endParaRPr kumimoji="1" lang="zh-CN" altLang="en-US" sz="1200" dirty="0">
              <a:latin typeface="微软雅黑" panose="020B0503020204020204" pitchFamily="34" charset="-122"/>
              <a:ea typeface="微软雅黑" panose="020B0503020204020204" pitchFamily="34" charset="-122"/>
            </a:endParaRPr>
          </a:p>
        </p:txBody>
      </p:sp>
      <p:sp>
        <p:nvSpPr>
          <p:cNvPr id="5" name="文本框 4"/>
          <p:cNvSpPr txBox="1"/>
          <p:nvPr/>
        </p:nvSpPr>
        <p:spPr>
          <a:xfrm>
            <a:off x="2524352" y="5065429"/>
            <a:ext cx="3835400" cy="1725665"/>
          </a:xfrm>
          <a:prstGeom prst="rect">
            <a:avLst/>
          </a:prstGeom>
          <a:noFill/>
        </p:spPr>
        <p:txBody>
          <a:bodyPr wrap="square" rtlCol="0">
            <a:spAutoFit/>
          </a:bodyPr>
          <a:lstStyle/>
          <a:p>
            <a:pPr marL="171450" indent="-171450">
              <a:lnSpc>
                <a:spcPct val="150000"/>
              </a:lnSpc>
              <a:spcBef>
                <a:spcPts val="0"/>
              </a:spcBef>
              <a:buFont typeface="Arial" panose="020B0604020202020204" pitchFamily="34" charset="0"/>
              <a:buChar char="•"/>
            </a:pPr>
            <a:r>
              <a:rPr lang="zh-CN" altLang="en-US" sz="1200" dirty="0">
                <a:latin typeface="微软雅黑" panose="020B0503020204020204" pitchFamily="34" charset="-122"/>
                <a:ea typeface="微软雅黑" panose="020B0503020204020204" pitchFamily="34" charset="-122"/>
              </a:rPr>
              <a:t>中华医学会耳鼻咽喉头颈外科分会小儿学组委员</a:t>
            </a:r>
            <a:endParaRPr lang="en-US" altLang="zh-CN" sz="1200" dirty="0">
              <a:latin typeface="微软雅黑" panose="020B0503020204020204" pitchFamily="34" charset="-122"/>
              <a:ea typeface="微软雅黑" panose="020B0503020204020204" pitchFamily="34" charset="-122"/>
            </a:endParaRPr>
          </a:p>
          <a:p>
            <a:pPr marL="171450" indent="-171450">
              <a:lnSpc>
                <a:spcPct val="150000"/>
              </a:lnSpc>
              <a:spcBef>
                <a:spcPts val="0"/>
              </a:spcBef>
              <a:buFont typeface="Arial" panose="020B0604020202020204" pitchFamily="34" charset="0"/>
              <a:buChar char="•"/>
            </a:pPr>
            <a:r>
              <a:rPr lang="zh-CN" altLang="en-US" sz="1200" dirty="0">
                <a:latin typeface="微软雅黑" panose="020B0503020204020204" pitchFamily="34" charset="-122"/>
                <a:ea typeface="微软雅黑" panose="020B0503020204020204" pitchFamily="34" charset="-122"/>
              </a:rPr>
              <a:t>北京医师协会耳鼻咽喉头颈外科分会 副会长</a:t>
            </a:r>
            <a:endParaRPr lang="en-US" altLang="zh-CN" sz="1200" dirty="0">
              <a:latin typeface="微软雅黑" panose="020B0503020204020204" pitchFamily="34" charset="-122"/>
              <a:ea typeface="微软雅黑" panose="020B0503020204020204" pitchFamily="34" charset="-122"/>
            </a:endParaRPr>
          </a:p>
          <a:p>
            <a:pPr marL="171450" indent="-171450">
              <a:lnSpc>
                <a:spcPct val="150000"/>
              </a:lnSpc>
              <a:spcBef>
                <a:spcPts val="0"/>
              </a:spcBef>
              <a:buFont typeface="Arial" panose="020B0604020202020204" pitchFamily="34" charset="0"/>
              <a:buChar char="•"/>
            </a:pPr>
            <a:r>
              <a:rPr lang="zh-CN" altLang="en-US" sz="1200" dirty="0">
                <a:latin typeface="微软雅黑" panose="020B0503020204020204" pitchFamily="34" charset="-122"/>
                <a:ea typeface="微软雅黑" panose="020B0503020204020204" pitchFamily="34" charset="-122"/>
              </a:rPr>
              <a:t>全军耳鼻咽喉头颈外科专业委员会委员、秘书长</a:t>
            </a:r>
            <a:endParaRPr lang="en-US" altLang="zh-CN" sz="1200" dirty="0">
              <a:latin typeface="微软雅黑" panose="020B0503020204020204" pitchFamily="34" charset="-122"/>
              <a:ea typeface="微软雅黑" panose="020B0503020204020204" pitchFamily="34" charset="-122"/>
            </a:endParaRPr>
          </a:p>
          <a:p>
            <a:pPr marL="171450" indent="-171450">
              <a:lnSpc>
                <a:spcPct val="150000"/>
              </a:lnSpc>
              <a:spcBef>
                <a:spcPts val="0"/>
              </a:spcBef>
              <a:buFont typeface="Arial" panose="020B0604020202020204" pitchFamily="34" charset="0"/>
              <a:buChar char="•"/>
            </a:pPr>
            <a:r>
              <a:rPr lang="zh-CN" altLang="en-US" sz="1200" dirty="0">
                <a:latin typeface="微软雅黑" panose="020B0503020204020204" pitchFamily="34" charset="-122"/>
                <a:ea typeface="微软雅黑" panose="020B0503020204020204" pitchFamily="34" charset="-122"/>
              </a:rPr>
              <a:t>北京市住院医师规范化培训专业委员会耳鼻咽喉头颈外科分会副主委</a:t>
            </a:r>
            <a:endParaRPr lang="en-US" altLang="zh-CN" sz="1200" dirty="0">
              <a:latin typeface="微软雅黑" panose="020B0503020204020204" pitchFamily="34" charset="-122"/>
              <a:ea typeface="微软雅黑" panose="020B0503020204020204" pitchFamily="34" charset="-122"/>
            </a:endParaRPr>
          </a:p>
          <a:p>
            <a:pPr marL="171450" indent="-171450">
              <a:lnSpc>
                <a:spcPct val="150000"/>
              </a:lnSpc>
              <a:spcBef>
                <a:spcPts val="0"/>
              </a:spcBef>
              <a:buFont typeface="Arial" panose="020B0604020202020204" pitchFamily="34" charset="0"/>
              <a:buChar char="•"/>
            </a:pPr>
            <a:endParaRPr kumimoji="1" lang="zh-CN" altLang="en-US" sz="1200" dirty="0"/>
          </a:p>
        </p:txBody>
      </p:sp>
      <p:pic>
        <p:nvPicPr>
          <p:cNvPr id="10" name="图片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78948" y="5011531"/>
            <a:ext cx="1909578" cy="1273052"/>
          </a:xfrm>
          <a:prstGeom prst="rect">
            <a:avLst/>
          </a:prstGeom>
        </p:spPr>
      </p:pic>
      <p:sp>
        <p:nvSpPr>
          <p:cNvPr id="11" name="矩形 10"/>
          <p:cNvSpPr/>
          <p:nvPr/>
        </p:nvSpPr>
        <p:spPr>
          <a:xfrm>
            <a:off x="6540720" y="4970840"/>
            <a:ext cx="3038228" cy="1169551"/>
          </a:xfrm>
          <a:prstGeom prst="rect">
            <a:avLst/>
          </a:prstGeom>
        </p:spPr>
        <p:txBody>
          <a:bodyPr wrap="square">
            <a:spAutoFit/>
          </a:bodyPr>
          <a:lstStyle/>
          <a:p>
            <a:pPr marL="0" indent="0" eaLnBrk="1" hangingPunct="1">
              <a:spcBef>
                <a:spcPts val="600"/>
              </a:spcBef>
              <a:spcAft>
                <a:spcPts val="0"/>
              </a:spcAft>
              <a:buFont typeface="Arial" panose="020B0604020202020204" pitchFamily="34" charset="0"/>
              <a:buNone/>
              <a:defRPr/>
            </a:pPr>
            <a:r>
              <a:rPr lang="zh-CN" altLang="en-US" sz="1200" b="1" dirty="0">
                <a:solidFill>
                  <a:srgbClr val="0432FF"/>
                </a:solidFill>
                <a:latin typeface="微软雅黑" panose="020B0503020204020204" pitchFamily="34" charset="-122"/>
                <a:ea typeface="微软雅黑" panose="020B0503020204020204" pitchFamily="34" charset="-122"/>
              </a:rPr>
              <a:t>在研课题</a:t>
            </a:r>
            <a:endParaRPr lang="en-US" altLang="zh-CN" sz="1200" b="1" dirty="0">
              <a:solidFill>
                <a:srgbClr val="0432FF"/>
              </a:solidFill>
              <a:latin typeface="微软雅黑" panose="020B0503020204020204" pitchFamily="34" charset="-122"/>
              <a:ea typeface="微软雅黑" panose="020B0503020204020204" pitchFamily="34" charset="-122"/>
            </a:endParaRPr>
          </a:p>
          <a:p>
            <a:pPr marL="171450" indent="-171450" eaLnBrk="1" hangingPunct="1">
              <a:spcBef>
                <a:spcPts val="600"/>
              </a:spcBef>
              <a:spcAft>
                <a:spcPts val="0"/>
              </a:spcAft>
              <a:buFont typeface="Arial" panose="020B0604020202020204" pitchFamily="34" charset="0"/>
              <a:buChar char="•"/>
              <a:defRPr/>
            </a:pPr>
            <a:r>
              <a:rPr lang="zh-CN" altLang="en-US" sz="1200" dirty="0">
                <a:latin typeface="微软雅黑" panose="020B0503020204020204" pitchFamily="34" charset="-122"/>
                <a:ea typeface="微软雅黑" panose="020B0503020204020204" pitchFamily="34" charset="-122"/>
              </a:rPr>
              <a:t>国家自然科学基金面上项目（</a:t>
            </a:r>
            <a:r>
              <a:rPr lang="en-US" altLang="zh-CN" sz="1200" dirty="0">
                <a:latin typeface="微软雅黑" panose="020B0503020204020204" pitchFamily="34" charset="-122"/>
                <a:ea typeface="微软雅黑" panose="020B0503020204020204" pitchFamily="34" charset="-122"/>
              </a:rPr>
              <a:t>2</a:t>
            </a:r>
            <a:r>
              <a:rPr lang="zh-CN" altLang="en-US" sz="1200" dirty="0">
                <a:latin typeface="微软雅黑" panose="020B0503020204020204" pitchFamily="34" charset="-122"/>
                <a:ea typeface="微软雅黑" panose="020B0503020204020204" pitchFamily="34" charset="-122"/>
              </a:rPr>
              <a:t>项</a:t>
            </a:r>
            <a:r>
              <a:rPr lang="en-US" altLang="zh-CN" sz="1200" dirty="0">
                <a:latin typeface="微软雅黑" panose="020B0503020204020204" pitchFamily="34" charset="-122"/>
                <a:ea typeface="微软雅黑" panose="020B0503020204020204" pitchFamily="34" charset="-122"/>
              </a:rPr>
              <a:t>--79</a:t>
            </a:r>
            <a:r>
              <a:rPr lang="zh-CN" altLang="en-US" sz="1200" dirty="0">
                <a:latin typeface="微软雅黑" panose="020B0503020204020204" pitchFamily="34" charset="-122"/>
                <a:ea typeface="微软雅黑" panose="020B0503020204020204" pitchFamily="34" charset="-122"/>
              </a:rPr>
              <a:t>万元）</a:t>
            </a:r>
            <a:endParaRPr lang="en-US" altLang="zh-CN" sz="1200" dirty="0">
              <a:latin typeface="微软雅黑" panose="020B0503020204020204" pitchFamily="34" charset="-122"/>
              <a:ea typeface="微软雅黑" panose="020B0503020204020204" pitchFamily="34" charset="-122"/>
            </a:endParaRPr>
          </a:p>
          <a:p>
            <a:pPr marL="171450" indent="-171450" eaLnBrk="1" hangingPunct="1">
              <a:spcBef>
                <a:spcPts val="600"/>
              </a:spcBef>
              <a:spcAft>
                <a:spcPts val="0"/>
              </a:spcAft>
              <a:buSzPct val="50000"/>
              <a:buFont typeface="Arial" panose="020B0604020202020204" pitchFamily="34" charset="0"/>
              <a:buChar char="•"/>
              <a:defRPr/>
            </a:pPr>
            <a:r>
              <a:rPr lang="zh-CN" altLang="en-US" sz="1200" spc="-60" dirty="0">
                <a:latin typeface="微软雅黑" panose="020B0503020204020204" pitchFamily="34" charset="-122"/>
                <a:ea typeface="微软雅黑" panose="020B0503020204020204" pitchFamily="34" charset="-122"/>
              </a:rPr>
              <a:t>科技部重点研发计划</a:t>
            </a:r>
            <a:r>
              <a:rPr lang="en-US" altLang="zh-CN" sz="1200" spc="-60" dirty="0">
                <a:latin typeface="微软雅黑" panose="020B0503020204020204" pitchFamily="34" charset="-122"/>
                <a:ea typeface="微软雅黑" panose="020B0503020204020204" pitchFamily="34" charset="-122"/>
              </a:rPr>
              <a:t>2</a:t>
            </a:r>
            <a:r>
              <a:rPr lang="zh-CN" altLang="en-US" sz="1200" spc="-60" dirty="0">
                <a:latin typeface="微软雅黑" panose="020B0503020204020204" pitchFamily="34" charset="-122"/>
                <a:ea typeface="微软雅黑" panose="020B0503020204020204" pitchFamily="34" charset="-122"/>
              </a:rPr>
              <a:t>项（课题负责人</a:t>
            </a:r>
            <a:r>
              <a:rPr lang="en-US" altLang="zh-CN" sz="1200" spc="-60" dirty="0">
                <a:latin typeface="微软雅黑" panose="020B0503020204020204" pitchFamily="34" charset="-122"/>
                <a:ea typeface="微软雅黑" panose="020B0503020204020204" pitchFamily="34" charset="-122"/>
              </a:rPr>
              <a:t>1</a:t>
            </a:r>
            <a:r>
              <a:rPr lang="zh-CN" altLang="en-US" sz="1200" spc="-60" dirty="0">
                <a:latin typeface="微软雅黑" panose="020B0503020204020204" pitchFamily="34" charset="-122"/>
                <a:ea typeface="微软雅黑" panose="020B0503020204020204" pitchFamily="34" charset="-122"/>
              </a:rPr>
              <a:t>项，子课题负责人</a:t>
            </a:r>
            <a:r>
              <a:rPr lang="en-US" altLang="zh-CN" sz="1200" spc="-60" dirty="0">
                <a:latin typeface="微软雅黑" panose="020B0503020204020204" pitchFamily="34" charset="-122"/>
                <a:ea typeface="微软雅黑" panose="020B0503020204020204" pitchFamily="34" charset="-122"/>
              </a:rPr>
              <a:t>1</a:t>
            </a:r>
            <a:r>
              <a:rPr lang="zh-CN" altLang="en-US" sz="1200" spc="-60" dirty="0">
                <a:latin typeface="微软雅黑" panose="020B0503020204020204" pitchFamily="34" charset="-122"/>
                <a:ea typeface="微软雅黑" panose="020B0503020204020204" pitchFamily="34" charset="-122"/>
              </a:rPr>
              <a:t>项</a:t>
            </a:r>
            <a:r>
              <a:rPr lang="en-US" altLang="zh-CN" sz="1200" spc="-60" dirty="0">
                <a:latin typeface="微软雅黑" panose="020B0503020204020204" pitchFamily="34" charset="-122"/>
                <a:ea typeface="微软雅黑" panose="020B0503020204020204" pitchFamily="34" charset="-122"/>
              </a:rPr>
              <a:t>—</a:t>
            </a:r>
            <a:r>
              <a:rPr lang="zh-CN" altLang="en-US" sz="1200" spc="-60" dirty="0">
                <a:latin typeface="微软雅黑" panose="020B0503020204020204" pitchFamily="34" charset="-122"/>
                <a:ea typeface="微软雅黑" panose="020B0503020204020204" pitchFamily="34" charset="-122"/>
              </a:rPr>
              <a:t>总额</a:t>
            </a:r>
            <a:r>
              <a:rPr lang="en-US" altLang="zh-CN" sz="1200" spc="-60" dirty="0">
                <a:latin typeface="微软雅黑" panose="020B0503020204020204" pitchFamily="34" charset="-122"/>
                <a:ea typeface="微软雅黑" panose="020B0503020204020204" pitchFamily="34" charset="-122"/>
              </a:rPr>
              <a:t>230</a:t>
            </a:r>
            <a:r>
              <a:rPr lang="zh-CN" altLang="en-US" sz="1200" spc="-60" dirty="0">
                <a:latin typeface="微软雅黑" panose="020B0503020204020204" pitchFamily="34" charset="-122"/>
                <a:ea typeface="微软雅黑" panose="020B0503020204020204" pitchFamily="34" charset="-122"/>
              </a:rPr>
              <a:t>万元）</a:t>
            </a:r>
            <a:endParaRPr lang="en-US" altLang="zh-CN" sz="1200" dirty="0">
              <a:latin typeface="微软雅黑" panose="020B0503020204020204" pitchFamily="34" charset="-122"/>
              <a:ea typeface="微软雅黑" panose="020B0503020204020204" pitchFamily="34" charset="-122"/>
            </a:endParaRPr>
          </a:p>
        </p:txBody>
      </p:sp>
    </p:spTree>
  </p:cSld>
  <p:clrMapOvr>
    <a:masterClrMapping/>
  </p:clrMapOvr>
</p:sld>
</file>

<file path=ppt/tags/tag1.xml><?xml version="1.0" encoding="utf-8"?>
<p:tagLst xmlns:p="http://schemas.openxmlformats.org/presentationml/2006/main">
  <p:tag name="KSO_WPP_MARK_KEY" val="0ab774f1-6590-4ec9-9331-32ce0e586ef1"/>
  <p:tag name="COMMONDATA" val="eyJoZGlkIjoiMzVkYTIyZmU4YWU5YmFjYjMyNDVjZTE1YzNhYzRhYjQ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696</Words>
  <Application>WPS 演示</Application>
  <PresentationFormat>宽屏</PresentationFormat>
  <Paragraphs>49</Paragraphs>
  <Slides>1</Slides>
  <Notes>4</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1</vt:i4>
      </vt:variant>
    </vt:vector>
  </HeadingPairs>
  <TitlesOfParts>
    <vt:vector size="18" baseType="lpstr">
      <vt:lpstr>Arial</vt:lpstr>
      <vt:lpstr>宋体</vt:lpstr>
      <vt:lpstr>Wingdings</vt:lpstr>
      <vt:lpstr>Calibri</vt:lpstr>
      <vt:lpstr>Calibri Light</vt:lpstr>
      <vt:lpstr>Calibri</vt:lpstr>
      <vt:lpstr>微软雅黑</vt:lpstr>
      <vt:lpstr>华文仿宋</vt:lpstr>
      <vt:lpstr>Adobe 仿宋 Std R</vt:lpstr>
      <vt:lpstr>仿宋</vt:lpstr>
      <vt:lpstr>Arial Unicode MS</vt:lpstr>
      <vt:lpstr>Adobe 宋体 Std L</vt:lpstr>
      <vt:lpstr>华文宋体</vt:lpstr>
      <vt:lpstr>华文隶书</vt:lpstr>
      <vt:lpstr>等线</vt:lpstr>
      <vt:lpstr>华文行楷</vt:lpstr>
      <vt:lpstr>1_Office 主题</vt:lpstr>
      <vt:lpstr>PowerPoint 演示文稿</vt:lpstr>
    </vt:vector>
  </TitlesOfParts>
  <Company>zsb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SHL</cp:lastModifiedBy>
  <cp:revision>388</cp:revision>
  <dcterms:created xsi:type="dcterms:W3CDTF">2015-05-04T02:17:00Z</dcterms:created>
  <dcterms:modified xsi:type="dcterms:W3CDTF">2023-03-24T04:12:41Z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E5415F52725647B8B606D52C3E183B4F_12</vt:lpwstr>
  </property>
  <property fmtid="{D5CDD505-2E9C-101B-9397-08002B2CF9AE}" pid="3" name="KSOProductBuildVer">
    <vt:lpwstr>2052-11.1.0.14018</vt:lpwstr>
  </property>
</Properties>
</file>