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47" r:id="rId3"/>
  </p:sldIdLst>
  <p:sldSz cx="12192000" cy="6858000"/>
  <p:notesSz cx="6858000" cy="9144000"/>
  <p:custDataLst>
    <p:tags r:id="rId8"/>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8"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234" autoAdjust="0"/>
    <p:restoredTop sz="93203" autoAdjust="0"/>
  </p:normalViewPr>
  <p:slideViewPr>
    <p:cSldViewPr snapToGrid="0" showGuides="1">
      <p:cViewPr varScale="1">
        <p:scale>
          <a:sx n="85" d="100"/>
          <a:sy n="85" d="100"/>
        </p:scale>
        <p:origin x="442" y="58"/>
      </p:cViewPr>
      <p:guideLst>
        <p:guide orient="horz" pos="2168"/>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1" cstate="print"/>
          <a:srcRect t="3896" r="91544" b="3088"/>
          <a:stretch>
            <a:fillRect/>
          </a:stretch>
        </p:blipFill>
        <p:spPr bwMode="auto">
          <a:xfrm>
            <a:off x="2476635" y="1225247"/>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596317" y="1584022"/>
            <a:ext cx="3579813" cy="645160"/>
          </a:xfrm>
          <a:prstGeom prst="rect">
            <a:avLst/>
          </a:prstGeom>
          <a:noFill/>
          <a:ln w="9525">
            <a:noFill/>
            <a:miter lim="800000"/>
          </a:ln>
        </p:spPr>
        <p:txBody>
          <a:bodyPr wrap="square">
            <a:spAutoFit/>
          </a:bodyPr>
          <a:lstStyle/>
          <a:p>
            <a:pPr lvl="0"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 学术硕士：临床医学（</a:t>
            </a:r>
            <a:r>
              <a:rPr lang="zh-CN" altLang="en-US" sz="1200" dirty="0">
                <a:solidFill>
                  <a:prstClr val="black"/>
                </a:solidFill>
                <a:latin typeface="微软雅黑" panose="020B0503020204020204" pitchFamily="34" charset="-122"/>
                <a:ea typeface="微软雅黑" panose="020B0503020204020204" pitchFamily="34" charset="-122"/>
              </a:rPr>
              <a:t>耳鼻咽喉科学）</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82550" y="4590415"/>
            <a:ext cx="2676525" cy="755015"/>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 </a:t>
            </a:r>
            <a:r>
              <a:rPr lang="en-US" altLang="zh-CN" sz="1200" dirty="0">
                <a:solidFill>
                  <a:prstClr val="black"/>
                </a:solidFill>
                <a:latin typeface="微软雅黑" panose="020B0503020204020204" pitchFamily="34" charset="-122"/>
                <a:ea typeface="微软雅黑" panose="020B0503020204020204" pitchFamily="34" charset="-122"/>
              </a:rPr>
              <a:t>13810700293</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eaLnBrk="1" hangingPunct="1">
              <a:lnSpc>
                <a:spcPct val="120000"/>
              </a:lnSpc>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Email:houstone301</a:t>
            </a:r>
            <a:r>
              <a:rPr lang="en-US" altLang="zh-CN" sz="1200" dirty="0">
                <a:solidFill>
                  <a:prstClr val="black"/>
                </a:solidFill>
                <a:latin typeface="微软雅黑" panose="020B0503020204020204" pitchFamily="34" charset="-122"/>
                <a:ea typeface="微软雅黑" panose="020B0503020204020204" pitchFamily="34" charset="-122"/>
              </a:rPr>
              <a:t>@</a:t>
            </a:r>
            <a:r>
              <a:rPr lang="en-US" altLang="zh-CN" sz="1200" dirty="0">
                <a:solidFill>
                  <a:prstClr val="black"/>
                </a:solidFill>
                <a:latin typeface="微软雅黑" panose="020B0503020204020204" pitchFamily="34" charset="-122"/>
                <a:ea typeface="微软雅黑" panose="020B0503020204020204" pitchFamily="34" charset="-122"/>
              </a:rPr>
              <a:t>aliyun.com</a:t>
            </a:r>
            <a:r>
              <a:rPr lang="zh-CN" altLang="zh-CN" sz="1200" dirty="0">
                <a:solidFill>
                  <a:prstClr val="black"/>
                </a:solidFill>
                <a:latin typeface="微软雅黑" panose="020B0503020204020204" pitchFamily="34" charset="-122"/>
                <a:ea typeface="微软雅黑" panose="020B0503020204020204" pitchFamily="34" charset="-122"/>
              </a:rPr>
              <a:t> </a:t>
            </a:r>
            <a:endParaRPr lang="en-US" altLang="zh-CN" sz="1200" dirty="0">
              <a:solidFill>
                <a:prstClr val="black"/>
              </a:solidFill>
              <a:latin typeface="微软雅黑" panose="020B0503020204020204" pitchFamily="34" charset="-122"/>
              <a:ea typeface="微软雅黑" panose="020B0503020204020204" pitchFamily="34" charset="-122"/>
            </a:endParaRPr>
          </a:p>
          <a:p>
            <a:pPr marL="0" marR="0" indent="0" defTabSz="914400" eaLnBrk="1" latinLnBrk="0" hangingPunct="1">
              <a:lnSpc>
                <a:spcPct val="120000"/>
              </a:lnSpc>
              <a:buClrTx/>
              <a:buSzTx/>
              <a:buFontTx/>
              <a:buNone/>
              <a:defRPr/>
            </a:pP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17414" name="文本框 13"/>
          <p:cNvSpPr txBox="1">
            <a:spLocks noChangeArrowheads="1"/>
          </p:cNvSpPr>
          <p:nvPr/>
        </p:nvSpPr>
        <p:spPr bwMode="auto">
          <a:xfrm>
            <a:off x="6970874" y="1542126"/>
            <a:ext cx="5077100" cy="4608195"/>
          </a:xfrm>
          <a:prstGeom prst="rect">
            <a:avLst/>
          </a:prstGeom>
          <a:noFill/>
          <a:ln w="9525">
            <a:noFill/>
            <a:miter lim="800000"/>
          </a:ln>
        </p:spPr>
        <p:txBody>
          <a:bodyPr wrap="square">
            <a:spAutoFit/>
          </a:bodyPr>
          <a:lstStyle/>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研究方向</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咽鼓管功能障碍的基础与临床研究；耳内镜微创</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外科技术</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主要业绩</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创新性地发展和形成了耳内镜外科手术技术理论体系</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lang="zh-CN" altLang="zh-CN" sz="1200" dirty="0">
                <a:solidFill>
                  <a:prstClr val="black"/>
                </a:solidFill>
                <a:latin typeface="微软雅黑" panose="020B0503020204020204" pitchFamily="34" charset="-122"/>
                <a:ea typeface="微软雅黑" panose="020B0503020204020204" pitchFamily="34" charset="-122"/>
              </a:rPr>
              <a:t>开展的各类复杂的岩尖部胆脂瘤的内镜辅助下手术，针对Sanna‘s岩部胆脂瘤分型的五个分型及三个亚型，设计不同的内镜下外科手术策略，对于不同解剖部位和范围类型的病变实行个性化的治疗方案。牵头开展持续灌流模式的耳内镜手术，将</a:t>
            </a:r>
            <a:r>
              <a:rPr lang="en-US" altLang="zh-CN" sz="1200" dirty="0">
                <a:solidFill>
                  <a:prstClr val="black"/>
                </a:solidFill>
                <a:latin typeface="微软雅黑" panose="020B0503020204020204" pitchFamily="34" charset="-122"/>
                <a:ea typeface="微软雅黑" panose="020B0503020204020204" pitchFamily="34" charset="-122"/>
              </a:rPr>
              <a:t>Oto'view</a:t>
            </a:r>
            <a:r>
              <a:rPr lang="zh-CN" altLang="zh-CN" sz="1200" dirty="0">
                <a:solidFill>
                  <a:prstClr val="black"/>
                </a:solidFill>
                <a:latin typeface="微软雅黑" panose="020B0503020204020204" pitchFamily="34" charset="-122"/>
                <a:ea typeface="微软雅黑" panose="020B0503020204020204" pitchFamily="34" charset="-122"/>
              </a:rPr>
              <a:t>等离子技术应用于耳内镜手术中，在全国进行推广</a:t>
            </a:r>
            <a:r>
              <a:rPr lang="zh-CN" altLang="zh-CN" sz="1200" dirty="0">
                <a:solidFill>
                  <a:prstClr val="black"/>
                </a:solidFill>
                <a:latin typeface="微软雅黑" panose="020B0503020204020204" pitchFamily="34" charset="-122"/>
                <a:ea typeface="微软雅黑" panose="020B0503020204020204" pitchFamily="34" charset="-122"/>
              </a:rPr>
              <a:t>普及。在国内提出咽鼓管功能障碍疾病的梯度治疗策略和综合治疗理念；主持国内目前最大规模的成人咽鼓管诊疗多中心临床研究项目。</a:t>
            </a:r>
            <a:endParaRPr lang="zh-CN" altLang="zh-CN" sz="1200"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lang="en-US"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endParaRPr lang="en-US" altLang="zh-CN" sz="1200" b="1" dirty="0">
              <a:solidFill>
                <a:prstClr val="black"/>
              </a:solidFill>
              <a:latin typeface="微软雅黑" panose="020B0503020204020204" pitchFamily="34" charset="-122"/>
              <a:ea typeface="微软雅黑" panose="020B0503020204020204" pitchFamily="34" charset="-122"/>
            </a:endParaRPr>
          </a:p>
          <a:p>
            <a:pPr eaLnBrk="1" hangingPunct="1">
              <a:defRPr/>
            </a:pPr>
            <a:r>
              <a:rPr lang="zh-CN" altLang="en-US" sz="1200" b="1" dirty="0">
                <a:solidFill>
                  <a:prstClr val="black"/>
                </a:solidFill>
                <a:latin typeface="微软雅黑" panose="020B0503020204020204" pitchFamily="34" charset="-122"/>
                <a:ea typeface="微软雅黑" panose="020B0503020204020204" pitchFamily="34" charset="-122"/>
              </a:rPr>
              <a:t>研究资助：</a:t>
            </a:r>
            <a:endParaRPr lang="en-US" altLang="zh-CN" sz="1200" b="1" dirty="0">
              <a:solidFill>
                <a:prstClr val="black"/>
              </a:solidFill>
              <a:latin typeface="微软雅黑" panose="020B0503020204020204" pitchFamily="34" charset="-122"/>
              <a:ea typeface="微软雅黑" panose="020B0503020204020204" pitchFamily="34" charset="-122"/>
            </a:endParaRPr>
          </a:p>
          <a:p>
            <a:pPr eaLnBrk="1" hangingPunct="1">
              <a:defRPr/>
            </a:pPr>
            <a:r>
              <a:rPr lang="en-GB" altLang="zh-CN" sz="1200" dirty="0">
                <a:solidFill>
                  <a:prstClr val="black"/>
                </a:solidFill>
                <a:latin typeface="微软雅黑" panose="020B0503020204020204" pitchFamily="34" charset="-122"/>
                <a:ea typeface="微软雅黑" panose="020B0503020204020204" pitchFamily="34" charset="-122"/>
              </a:rPr>
              <a:t>1</a:t>
            </a:r>
            <a:r>
              <a:rPr lang="zh-CN" altLang="en-GB" sz="1200" dirty="0">
                <a:solidFill>
                  <a:prstClr val="black"/>
                </a:solidFill>
                <a:latin typeface="微软雅黑" panose="020B0503020204020204" pitchFamily="34" charset="-122"/>
                <a:ea typeface="微软雅黑" panose="020B0503020204020204" pitchFamily="34" charset="-122"/>
              </a:rPr>
              <a:t>、</a:t>
            </a:r>
            <a:r>
              <a:rPr sz="1200" dirty="0">
                <a:solidFill>
                  <a:prstClr val="black"/>
                </a:solidFill>
                <a:latin typeface="微软雅黑" panose="020B0503020204020204" pitchFamily="34" charset="-122"/>
                <a:ea typeface="微软雅黑" panose="020B0503020204020204" pitchFamily="34" charset="-122"/>
              </a:rPr>
              <a:t>北京市自然科学基金项目，压力性扩张对咽鼓管纤毛粘液系统损伤后的修复机制研究（7212096）</a:t>
            </a:r>
            <a:endParaRPr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en-US" sz="1200" dirty="0">
                <a:solidFill>
                  <a:prstClr val="black"/>
                </a:solidFill>
                <a:latin typeface="微软雅黑" panose="020B0503020204020204" pitchFamily="34" charset="-122"/>
                <a:ea typeface="微软雅黑" panose="020B0503020204020204" pitchFamily="34" charset="-122"/>
              </a:rPr>
              <a:t>2</a:t>
            </a:r>
            <a:r>
              <a:rPr lang="zh-CN" altLang="en-US" sz="1200" dirty="0">
                <a:solidFill>
                  <a:prstClr val="black"/>
                </a:solidFill>
                <a:latin typeface="微软雅黑" panose="020B0503020204020204" pitchFamily="34" charset="-122"/>
                <a:ea typeface="微软雅黑" panose="020B0503020204020204" pitchFamily="34" charset="-122"/>
              </a:rPr>
              <a:t>、</a:t>
            </a:r>
            <a:r>
              <a:rPr sz="1200" dirty="0">
                <a:solidFill>
                  <a:prstClr val="black"/>
                </a:solidFill>
                <a:latin typeface="微软雅黑" panose="020B0503020204020204" pitchFamily="34" charset="-122"/>
                <a:ea typeface="微软雅黑" panose="020B0503020204020204" pitchFamily="34" charset="-122"/>
              </a:rPr>
              <a:t>海南省耳鼻咽喉头颈疾病医学研究中心开放课题，咽鼓管球囊扩张对咽鼓管粘膜及纤毛损伤修复机制研究（HN01ENT10）</a:t>
            </a:r>
            <a:endParaRPr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en-US" sz="1200" dirty="0">
                <a:solidFill>
                  <a:prstClr val="black"/>
                </a:solidFill>
                <a:latin typeface="微软雅黑" panose="020B0503020204020204" pitchFamily="34" charset="-122"/>
                <a:ea typeface="微软雅黑" panose="020B0503020204020204" pitchFamily="34" charset="-122"/>
              </a:rPr>
              <a:t>3</a:t>
            </a:r>
            <a:r>
              <a:rPr lang="zh-CN" altLang="en-US" sz="1200" dirty="0">
                <a:solidFill>
                  <a:prstClr val="black"/>
                </a:solidFill>
                <a:latin typeface="微软雅黑" panose="020B0503020204020204" pitchFamily="34" charset="-122"/>
                <a:ea typeface="微软雅黑" panose="020B0503020204020204" pitchFamily="34" charset="-122"/>
              </a:rPr>
              <a:t>、</a:t>
            </a:r>
            <a:r>
              <a:rPr sz="1200" dirty="0">
                <a:solidFill>
                  <a:prstClr val="black"/>
                </a:solidFill>
                <a:latin typeface="微软雅黑" panose="020B0503020204020204" pitchFamily="34" charset="-122"/>
                <a:ea typeface="微软雅黑" panose="020B0503020204020204" pitchFamily="34" charset="-122"/>
              </a:rPr>
              <a:t>国家临床医学研究中心开放课题，基于小型猪制备咽鼓管疾病动物模型观察咽鼓管球囊扩张损伤机制研究</a:t>
            </a:r>
            <a:endParaRPr sz="1200" dirty="0">
              <a:solidFill>
                <a:prstClr val="black"/>
              </a:solidFill>
              <a:latin typeface="微软雅黑" panose="020B0503020204020204" pitchFamily="34" charset="-122"/>
              <a:ea typeface="微软雅黑" panose="020B0503020204020204" pitchFamily="34" charset="-122"/>
            </a:endParaRPr>
          </a:p>
          <a:p>
            <a:pPr lvl="0" algn="just" eaLnBrk="1" hangingPunct="1">
              <a:lnSpc>
                <a:spcPct val="120000"/>
              </a:lnSpc>
              <a:spcBef>
                <a:spcPts val="600"/>
              </a:spcBef>
              <a:defRPr/>
            </a:pP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23" name="文本框 22"/>
          <p:cNvSpPr txBox="1"/>
          <p:nvPr/>
        </p:nvSpPr>
        <p:spPr>
          <a:xfrm>
            <a:off x="2495647" y="48461"/>
            <a:ext cx="7944879" cy="122999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dirty="0">
                <a:solidFill>
                  <a:srgbClr val="FFFFFF"/>
                </a:solidFill>
                <a:latin typeface="微软雅黑" panose="020B0503020204020204" pitchFamily="34" charset="-122"/>
                <a:ea typeface="微软雅黑" panose="020B0503020204020204" pitchFamily="34" charset="-122"/>
              </a:rPr>
              <a:t>侯昭晖</a:t>
            </a:r>
            <a:r>
              <a:rPr lang="en-US" altLang="zh-CN" sz="2000" b="1" dirty="0">
                <a:solidFill>
                  <a:srgbClr val="FFFFFF"/>
                </a:solidFill>
                <a:latin typeface="微软雅黑" panose="020B0503020204020204" pitchFamily="34" charset="-122"/>
                <a:ea typeface="微软雅黑" panose="020B0503020204020204" pitchFamily="34" charset="-122"/>
              </a:rPr>
              <a:t>  </a:t>
            </a:r>
            <a:endParaRPr lang="en-US" altLang="zh-CN" sz="2000" b="1" dirty="0">
              <a:solidFill>
                <a:srgbClr val="FFFFFF"/>
              </a:solidFill>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主任医师</a:t>
            </a:r>
            <a:r>
              <a:rPr kumimoji="0" lang="zh-CN" altLang="en-US" sz="1400" b="1" i="0" u="none" strike="noStrike" kern="1200" cap="none" spc="120" normalizeH="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副</a:t>
            </a: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教授 研究生导师</a:t>
            </a:r>
            <a:r>
              <a:rPr lang="zh-CN" altLang="en-US" sz="1400" b="1" spc="120" dirty="0">
                <a:solidFill>
                  <a:srgbClr val="FFFFFF"/>
                </a:solidFill>
                <a:latin typeface="微软雅黑" panose="020B0503020204020204" pitchFamily="34" charset="-122"/>
                <a:ea typeface="微软雅黑" panose="020B0503020204020204" pitchFamily="34" charset="-122"/>
              </a:rPr>
              <a:t>  </a:t>
            </a:r>
            <a:endParaRPr lang="en-US" altLang="zh-CN" sz="1400" b="1" spc="120" dirty="0">
              <a:solidFill>
                <a:srgbClr val="FFFFFF"/>
              </a:solidFill>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lang="zh-CN" altLang="en-US" sz="1400" b="1" spc="120" noProof="0" dirty="0">
                <a:ln>
                  <a:noFill/>
                </a:ln>
                <a:solidFill>
                  <a:srgbClr val="FFFFFF"/>
                </a:solidFill>
                <a:effectLst/>
                <a:uLnTx/>
                <a:uFillTx/>
                <a:latin typeface="微软雅黑" panose="020B0503020204020204" pitchFamily="34" charset="-122"/>
                <a:ea typeface="微软雅黑" panose="020B0503020204020204" pitchFamily="34" charset="-122"/>
                <a:sym typeface="+mn-ea"/>
              </a:rPr>
              <a:t>解放军总医院耳鼻咽喉头颈外科医学部 耳外科主任</a:t>
            </a:r>
            <a:endParaRPr lang="zh-CN" altLang="en-US" sz="1400" b="1" spc="120" noProof="0" dirty="0">
              <a:ln>
                <a:noFill/>
              </a:ln>
              <a:solidFill>
                <a:srgbClr val="FFFFFF"/>
              </a:solidFill>
              <a:effectLst/>
              <a:uLnTx/>
              <a:uFillTx/>
              <a:latin typeface="微软雅黑" panose="020B0503020204020204" pitchFamily="34" charset="-122"/>
              <a:ea typeface="微软雅黑" panose="020B0503020204020204" pitchFamily="34" charset="-122"/>
              <a:sym typeface="+mn-ea"/>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400" b="1" spc="120" noProof="0" dirty="0">
                <a:ln>
                  <a:noFill/>
                </a:ln>
                <a:solidFill>
                  <a:srgbClr val="FFFFFF"/>
                </a:solidFill>
                <a:effectLst/>
                <a:uLnTx/>
                <a:uFillTx/>
                <a:latin typeface="微软雅黑" panose="020B0503020204020204" pitchFamily="34" charset="-122"/>
                <a:ea typeface="微软雅黑" panose="020B0503020204020204" pitchFamily="34" charset="-122"/>
                <a:sym typeface="+mn-ea"/>
              </a:rPr>
              <a:t> </a:t>
            </a:r>
            <a:r>
              <a:rPr lang="zh-CN" altLang="en-US" sz="1400" b="1" spc="120" noProof="0" dirty="0">
                <a:ln>
                  <a:noFill/>
                </a:ln>
                <a:solidFill>
                  <a:srgbClr val="FFFFFF"/>
                </a:solidFill>
                <a:effectLst/>
                <a:uLnTx/>
                <a:uFillTx/>
                <a:latin typeface="微软雅黑" panose="020B0503020204020204" pitchFamily="34" charset="-122"/>
                <a:ea typeface="微软雅黑" panose="020B0503020204020204" pitchFamily="34" charset="-122"/>
                <a:sym typeface="+mn-ea"/>
              </a:rPr>
              <a:t>国家耳鼻咽喉疾病临床医学研究中心 运行管理办公室主任</a:t>
            </a:r>
            <a:endPar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eaLnBrk="1" fontAlgn="ctr" hangingPunct="1"/>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26540" y="1261220"/>
            <a:ext cx="1441420"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招生专业与类型</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1" cstate="print"/>
          <a:srcRect t="3896" r="91544" b="3088"/>
          <a:stretch>
            <a:fillRect/>
          </a:stretch>
        </p:blipFill>
        <p:spPr bwMode="auto">
          <a:xfrm>
            <a:off x="2453972" y="2086664"/>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26540" y="2119133"/>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4" name="图片 27"/>
          <p:cNvPicPr>
            <a:picLocks noChangeAspect="1"/>
          </p:cNvPicPr>
          <p:nvPr/>
        </p:nvPicPr>
        <p:blipFill>
          <a:blip r:embed="rId1" cstate="print"/>
          <a:srcRect t="3896" r="91544" b="3088"/>
          <a:stretch>
            <a:fillRect/>
          </a:stretch>
        </p:blipFill>
        <p:spPr bwMode="auto">
          <a:xfrm>
            <a:off x="6748159" y="1210425"/>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38975" y="1235826"/>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7" name="图片 24"/>
          <p:cNvPicPr>
            <a:picLocks noChangeAspect="1"/>
          </p:cNvPicPr>
          <p:nvPr/>
        </p:nvPicPr>
        <p:blipFill>
          <a:blip r:embed="rId2"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1" cstate="print"/>
          <a:srcRect t="3896" r="91544" b="3088"/>
          <a:stretch>
            <a:fillRect/>
          </a:stretch>
        </p:blipFill>
        <p:spPr bwMode="auto">
          <a:xfrm>
            <a:off x="2495647" y="3553882"/>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62641" y="3593423"/>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 name="文本框 3"/>
          <p:cNvSpPr txBox="1"/>
          <p:nvPr/>
        </p:nvSpPr>
        <p:spPr>
          <a:xfrm>
            <a:off x="2527935" y="2426970"/>
            <a:ext cx="4226560" cy="1014730"/>
          </a:xfrm>
          <a:prstGeom prst="rect">
            <a:avLst/>
          </a:prstGeom>
          <a:noFill/>
        </p:spPr>
        <p:txBody>
          <a:bodyPr wrap="square" rtlCol="0">
            <a:spAutoFit/>
          </a:bodyPr>
          <a:lstStyle/>
          <a:p>
            <a:pPr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2001.9</a:t>
            </a:r>
            <a:r>
              <a:rPr lang="zh-CN" altLang="zh-CN" sz="1200" dirty="0">
                <a:solidFill>
                  <a:prstClr val="black"/>
                </a:solidFill>
                <a:latin typeface="微软雅黑" panose="020B0503020204020204" pitchFamily="34" charset="-122"/>
                <a:ea typeface="微软雅黑" panose="020B0503020204020204" pitchFamily="34" charset="-122"/>
              </a:rPr>
              <a:t>－</a:t>
            </a:r>
            <a:r>
              <a:rPr lang="en-US" altLang="zh-CN" sz="1200" dirty="0">
                <a:solidFill>
                  <a:prstClr val="black"/>
                </a:solidFill>
                <a:latin typeface="微软雅黑" panose="020B0503020204020204" pitchFamily="34" charset="-122"/>
                <a:ea typeface="微软雅黑" panose="020B0503020204020204" pitchFamily="34" charset="-122"/>
              </a:rPr>
              <a:t>2004.7</a:t>
            </a:r>
            <a:r>
              <a:rPr lang="zh-CN" altLang="zh-CN" sz="1200" dirty="0">
                <a:solidFill>
                  <a:prstClr val="black"/>
                </a:solidFill>
                <a:latin typeface="微软雅黑" panose="020B0503020204020204" pitchFamily="34" charset="-122"/>
                <a:ea typeface="微软雅黑" panose="020B0503020204020204" pitchFamily="34" charset="-122"/>
              </a:rPr>
              <a:t> </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en-US" sz="1200" dirty="0">
                <a:solidFill>
                  <a:prstClr val="black"/>
                </a:solidFill>
                <a:latin typeface="微软雅黑" panose="020B0503020204020204" pitchFamily="34" charset="-122"/>
                <a:ea typeface="微软雅黑" panose="020B0503020204020204" pitchFamily="34" charset="-122"/>
              </a:rPr>
              <a:t>哈尔滨医科大学</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en-US" sz="1200" dirty="0">
                <a:solidFill>
                  <a:prstClr val="black"/>
                </a:solidFill>
                <a:latin typeface="微软雅黑" panose="020B0503020204020204" pitchFamily="34" charset="-122"/>
                <a:ea typeface="微软雅黑" panose="020B0503020204020204" pitchFamily="34" charset="-122"/>
              </a:rPr>
              <a:t>硕士</a:t>
            </a:r>
            <a:endParaRPr lang="zh-CN"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2004.9</a:t>
            </a:r>
            <a:r>
              <a:rPr lang="zh-CN" altLang="zh-CN" sz="1200" dirty="0">
                <a:solidFill>
                  <a:prstClr val="black"/>
                </a:solidFill>
                <a:latin typeface="微软雅黑" panose="020B0503020204020204" pitchFamily="34" charset="-122"/>
                <a:ea typeface="微软雅黑" panose="020B0503020204020204" pitchFamily="34" charset="-122"/>
              </a:rPr>
              <a:t>－</a:t>
            </a:r>
            <a:r>
              <a:rPr lang="en-US" altLang="zh-CN" sz="1200" dirty="0">
                <a:solidFill>
                  <a:prstClr val="black"/>
                </a:solidFill>
                <a:latin typeface="微软雅黑" panose="020B0503020204020204" pitchFamily="34" charset="-122"/>
                <a:ea typeface="微软雅黑" panose="020B0503020204020204" pitchFamily="34" charset="-122"/>
              </a:rPr>
              <a:t>2007.7   </a:t>
            </a:r>
            <a:r>
              <a:rPr lang="zh-CN" altLang="en-US" sz="1200" dirty="0">
                <a:solidFill>
                  <a:prstClr val="black"/>
                </a:solidFill>
                <a:latin typeface="微软雅黑" panose="020B0503020204020204" pitchFamily="34" charset="-122"/>
                <a:ea typeface="微软雅黑" panose="020B0503020204020204" pitchFamily="34" charset="-122"/>
              </a:rPr>
              <a:t>解放军军医进修学院</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en-US" sz="1200" dirty="0">
                <a:solidFill>
                  <a:prstClr val="black"/>
                </a:solidFill>
                <a:latin typeface="微软雅黑" panose="020B0503020204020204" pitchFamily="34" charset="-122"/>
                <a:ea typeface="微软雅黑" panose="020B0503020204020204" pitchFamily="34" charset="-122"/>
              </a:rPr>
              <a:t>博士</a:t>
            </a:r>
            <a:endParaRPr lang="zh-CN"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2011.3-2012.6   </a:t>
            </a:r>
            <a:r>
              <a:rPr lang="zh-CN" altLang="zh-CN" sz="1200" dirty="0">
                <a:solidFill>
                  <a:prstClr val="black"/>
                </a:solidFill>
                <a:latin typeface="微软雅黑" panose="020B0503020204020204" pitchFamily="34" charset="-122"/>
                <a:ea typeface="微软雅黑" panose="020B0503020204020204" pitchFamily="34" charset="-122"/>
              </a:rPr>
              <a:t> 加拿大曼尼托巴大学</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zh-CN" sz="1200" dirty="0">
                <a:solidFill>
                  <a:prstClr val="black"/>
                </a:solidFill>
                <a:latin typeface="微软雅黑" panose="020B0503020204020204" pitchFamily="34" charset="-122"/>
                <a:ea typeface="微软雅黑" panose="020B0503020204020204" pitchFamily="34" charset="-122"/>
              </a:rPr>
              <a:t>博士后</a:t>
            </a:r>
            <a:endParaRPr lang="zh-CN"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2015.10-2016.3</a:t>
            </a:r>
            <a:r>
              <a:rPr lang="zh-CN" altLang="zh-CN" sz="1200" dirty="0">
                <a:solidFill>
                  <a:prstClr val="black"/>
                </a:solidFill>
                <a:latin typeface="微软雅黑" panose="020B0503020204020204" pitchFamily="34" charset="-122"/>
                <a:ea typeface="微软雅黑" panose="020B0503020204020204" pitchFamily="34" charset="-122"/>
              </a:rPr>
              <a:t>月</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zh-CN" sz="1200" dirty="0">
                <a:solidFill>
                  <a:prstClr val="black"/>
                </a:solidFill>
                <a:latin typeface="微软雅黑" panose="020B0503020204020204" pitchFamily="34" charset="-122"/>
                <a:ea typeface="微软雅黑" panose="020B0503020204020204" pitchFamily="34" charset="-122"/>
              </a:rPr>
              <a:t>美国约翰斯霍普金斯医院侧颅底外科</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zh-CN" sz="1200" dirty="0">
                <a:solidFill>
                  <a:prstClr val="black"/>
                </a:solidFill>
                <a:latin typeface="微软雅黑" panose="020B0503020204020204" pitchFamily="34" charset="-122"/>
                <a:ea typeface="微软雅黑" panose="020B0503020204020204" pitchFamily="34" charset="-122"/>
              </a:rPr>
              <a:t>访问学者</a:t>
            </a:r>
            <a:endParaRPr lang="zh-CN" altLang="zh-CN" sz="1200" dirty="0">
              <a:solidFill>
                <a:prstClr val="black"/>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596453" y="4139941"/>
            <a:ext cx="4339026" cy="1753235"/>
          </a:xfrm>
          <a:prstGeom prst="rect">
            <a:avLst/>
          </a:prstGeom>
          <a:noFill/>
        </p:spPr>
        <p:txBody>
          <a:bodyPr wrap="square" rtlCol="0">
            <a:spAutoFit/>
          </a:bodyPr>
          <a:lstStyle/>
          <a:p>
            <a:pPr marL="171450" indent="-171450" eaLnBrk="1" hangingPunct="1">
              <a:buFont typeface="Arial" panose="020B0604020202020204" pitchFamily="34" charset="0"/>
              <a:buChar char="•"/>
              <a:defRPr/>
            </a:pPr>
            <a:r>
              <a:rPr lang="zh-CN" altLang="en-US" sz="1200" dirty="0">
                <a:solidFill>
                  <a:prstClr val="black"/>
                </a:solidFill>
                <a:latin typeface="微软雅黑" panose="020B0503020204020204" pitchFamily="34" charset="-122"/>
                <a:ea typeface="微软雅黑" panose="020B0503020204020204" pitchFamily="34" charset="-122"/>
              </a:rPr>
              <a:t>全国耳内镜外科技术规范化培训推广协作组</a:t>
            </a:r>
            <a:r>
              <a:rPr lang="zh-CN" altLang="en-US" sz="1200" dirty="0">
                <a:solidFill>
                  <a:prstClr val="black"/>
                </a:solidFill>
                <a:latin typeface="微软雅黑" panose="020B0503020204020204" pitchFamily="34" charset="-122"/>
                <a:ea typeface="微软雅黑" panose="020B0503020204020204" pitchFamily="34" charset="-122"/>
              </a:rPr>
              <a:t>组长</a:t>
            </a:r>
            <a:endParaRPr lang="zh-CN" altLang="en-US" sz="1200" dirty="0">
              <a:solidFill>
                <a:prstClr val="black"/>
              </a:solidFill>
              <a:latin typeface="微软雅黑" panose="020B0503020204020204" pitchFamily="34" charset="-122"/>
              <a:ea typeface="微软雅黑" panose="020B0503020204020204" pitchFamily="34" charset="-122"/>
            </a:endParaRPr>
          </a:p>
          <a:p>
            <a:pPr marL="171450" indent="-171450" eaLnBrk="1" hangingPunct="1">
              <a:buFont typeface="Arial" panose="020B0604020202020204" pitchFamily="34" charset="0"/>
              <a:buChar char="•"/>
              <a:defRPr/>
            </a:pPr>
            <a:r>
              <a:rPr lang="zh-CN" altLang="en-US" sz="1200" dirty="0">
                <a:solidFill>
                  <a:prstClr val="black"/>
                </a:solidFill>
                <a:latin typeface="微软雅黑" panose="020B0503020204020204" pitchFamily="34" charset="-122"/>
                <a:ea typeface="微软雅黑" panose="020B0503020204020204" pitchFamily="34" charset="-122"/>
              </a:rPr>
              <a:t>中华医学会耳鼻咽喉头颈外科学分会第十二届委员会青年委员会委员；</a:t>
            </a:r>
            <a:endParaRPr lang="zh-CN" altLang="en-US" sz="1200" dirty="0">
              <a:solidFill>
                <a:prstClr val="black"/>
              </a:solidFill>
              <a:latin typeface="微软雅黑" panose="020B0503020204020204" pitchFamily="34" charset="-122"/>
              <a:ea typeface="微软雅黑" panose="020B0503020204020204" pitchFamily="34" charset="-122"/>
            </a:endParaRPr>
          </a:p>
          <a:p>
            <a:pPr marL="171450" indent="-171450" eaLnBrk="1" hangingPunct="1">
              <a:buFont typeface="Arial" panose="020B0604020202020204" pitchFamily="34" charset="0"/>
              <a:buChar char="•"/>
              <a:defRPr/>
            </a:pPr>
            <a:r>
              <a:rPr lang="zh-CN" altLang="en-US" sz="1200" dirty="0">
                <a:solidFill>
                  <a:prstClr val="black"/>
                </a:solidFill>
                <a:latin typeface="微软雅黑" panose="020B0503020204020204" pitchFamily="34" charset="-122"/>
                <a:ea typeface="微软雅黑" panose="020B0503020204020204" pitchFamily="34" charset="-122"/>
              </a:rPr>
              <a:t>中华医师协会耳鼻咽喉头颈外科学分会第三届委员会青年委员会委员；</a:t>
            </a:r>
            <a:endParaRPr lang="zh-CN" altLang="en-US" sz="1200" dirty="0">
              <a:solidFill>
                <a:prstClr val="black"/>
              </a:solidFill>
              <a:latin typeface="微软雅黑" panose="020B0503020204020204" pitchFamily="34" charset="-122"/>
              <a:ea typeface="微软雅黑" panose="020B0503020204020204" pitchFamily="34" charset="-122"/>
            </a:endParaRPr>
          </a:p>
          <a:p>
            <a:pPr marL="171450" indent="-171450" eaLnBrk="1" hangingPunct="1">
              <a:buFont typeface="Arial" panose="020B0604020202020204" pitchFamily="34" charset="0"/>
              <a:buChar char="•"/>
              <a:defRPr/>
            </a:pPr>
            <a:r>
              <a:rPr lang="zh-CN" altLang="en-US" sz="1200" dirty="0">
                <a:solidFill>
                  <a:prstClr val="black"/>
                </a:solidFill>
                <a:latin typeface="微软雅黑" panose="020B0503020204020204" pitchFamily="34" charset="-122"/>
                <a:ea typeface="微软雅黑" panose="020B0503020204020204" pitchFamily="34" charset="-122"/>
              </a:rPr>
              <a:t>中国中西医结合耳鼻咽喉科专业委员会耳内镜专家委员会副主任委员；</a:t>
            </a:r>
            <a:endParaRPr lang="zh-CN" altLang="en-US" sz="1200" dirty="0">
              <a:solidFill>
                <a:prstClr val="black"/>
              </a:solidFill>
              <a:latin typeface="微软雅黑" panose="020B0503020204020204" pitchFamily="34" charset="-122"/>
              <a:ea typeface="微软雅黑" panose="020B0503020204020204" pitchFamily="34" charset="-122"/>
            </a:endParaRPr>
          </a:p>
          <a:p>
            <a:pPr marL="171450" indent="-171450" eaLnBrk="1" hangingPunct="1">
              <a:buFont typeface="Arial" panose="020B0604020202020204" pitchFamily="34" charset="0"/>
              <a:buChar char="•"/>
              <a:defRPr/>
            </a:pPr>
            <a:r>
              <a:rPr lang="zh-CN" altLang="en-US" sz="1200" dirty="0">
                <a:solidFill>
                  <a:prstClr val="black"/>
                </a:solidFill>
                <a:latin typeface="微软雅黑" panose="020B0503020204020204" pitchFamily="34" charset="-122"/>
                <a:ea typeface="微软雅黑" panose="020B0503020204020204" pitchFamily="34" charset="-122"/>
              </a:rPr>
              <a:t>中华耳鼻咽喉头颈外科杂志通讯</a:t>
            </a:r>
            <a:r>
              <a:rPr lang="zh-CN" altLang="en-US" sz="1200" dirty="0">
                <a:solidFill>
                  <a:prstClr val="black"/>
                </a:solidFill>
                <a:latin typeface="微软雅黑" panose="020B0503020204020204" pitchFamily="34" charset="-122"/>
                <a:ea typeface="微软雅黑" panose="020B0503020204020204" pitchFamily="34" charset="-122"/>
              </a:rPr>
              <a:t>编委</a:t>
            </a:r>
            <a:endParaRPr lang="zh-CN" altLang="en-US" sz="1200" dirty="0">
              <a:solidFill>
                <a:prstClr val="black"/>
              </a:solidFill>
              <a:latin typeface="微软雅黑" panose="020B0503020204020204" pitchFamily="34" charset="-122"/>
              <a:ea typeface="微软雅黑" panose="020B0503020204020204" pitchFamily="34" charset="-122"/>
            </a:endParaRPr>
          </a:p>
          <a:p>
            <a:pPr marL="171450" indent="-171450" eaLnBrk="1" hangingPunct="1">
              <a:buFont typeface="Arial" panose="020B0604020202020204" pitchFamily="34" charset="0"/>
              <a:buChar char="•"/>
              <a:defRPr/>
            </a:pPr>
            <a:r>
              <a:rPr lang="zh-CN" altLang="en-US" sz="1200" dirty="0">
                <a:solidFill>
                  <a:prstClr val="black"/>
                </a:solidFill>
                <a:latin typeface="微软雅黑" panose="020B0503020204020204" pitchFamily="34" charset="-122"/>
                <a:ea typeface="微软雅黑" panose="020B0503020204020204" pitchFamily="34" charset="-122"/>
              </a:rPr>
              <a:t>中华耳外科杂志</a:t>
            </a:r>
            <a:r>
              <a:rPr lang="zh-CN" altLang="en-US" sz="1200" dirty="0">
                <a:solidFill>
                  <a:prstClr val="black"/>
                </a:solidFill>
                <a:latin typeface="微软雅黑" panose="020B0503020204020204" pitchFamily="34" charset="-122"/>
                <a:ea typeface="微软雅黑" panose="020B0503020204020204" pitchFamily="34" charset="-122"/>
              </a:rPr>
              <a:t>编委</a:t>
            </a:r>
            <a:endParaRPr lang="zh-CN" altLang="en-US" sz="1200" dirty="0">
              <a:solidFill>
                <a:prstClr val="black"/>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3"/>
          <a:srcRect l="40476" t="26315" r="23787"/>
          <a:stretch>
            <a:fillRect/>
          </a:stretch>
        </p:blipFill>
        <p:spPr>
          <a:xfrm>
            <a:off x="276860" y="1210310"/>
            <a:ext cx="1974215" cy="3053080"/>
          </a:xfrm>
          <a:prstGeom prst="rect">
            <a:avLst/>
          </a:prstGeom>
        </p:spPr>
      </p:pic>
    </p:spTree>
  </p:cSld>
  <p:clrMapOvr>
    <a:masterClrMapping/>
  </p:clrMapOvr>
</p:sld>
</file>

<file path=ppt/tags/tag1.xml><?xml version="1.0" encoding="utf-8"?>
<p:tagLst xmlns:p="http://schemas.openxmlformats.org/presentationml/2006/main">
  <p:tag name="KSO_WPP_MARK_KEY" val="380f89c0-9db0-435e-bbb3-a3eb607bc331"/>
  <p:tag name="COMMONDATA" val="eyJoZGlkIjoiZGEyNjRiOGVjNGQ4OGM0YzEzYzQ1MWZkNTM4MWNiNmE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846</Words>
  <Application>WPS 演示</Application>
  <PresentationFormat>宽屏</PresentationFormat>
  <Paragraphs>46</Paragraphs>
  <Slides>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Arial</vt:lpstr>
      <vt:lpstr>宋体</vt:lpstr>
      <vt:lpstr>Wingdings</vt:lpstr>
      <vt:lpstr>Calibri</vt:lpstr>
      <vt:lpstr>Calibri Light</vt:lpstr>
      <vt:lpstr>Calibri</vt:lpstr>
      <vt:lpstr>微软雅黑</vt:lpstr>
      <vt:lpstr>Arial Unicode MS</vt:lpstr>
      <vt:lpstr>1_Office 主题</vt:lpstr>
      <vt:lpstr>PowerPoint 演示文稿</vt:lpstr>
    </vt:vector>
  </TitlesOfParts>
  <Company>zsb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翕翕</cp:lastModifiedBy>
  <cp:revision>384</cp:revision>
  <dcterms:created xsi:type="dcterms:W3CDTF">2015-05-04T02:17:00Z</dcterms:created>
  <dcterms:modified xsi:type="dcterms:W3CDTF">2023-03-24T23:22:48Z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9F5D1901AE6248C5B92C0FB27FE8EAB2</vt:lpwstr>
  </property>
  <property fmtid="{D5CDD505-2E9C-101B-9397-08002B2CF9AE}" pid="3" name="KSOProductBuildVer">
    <vt:lpwstr>2052-11.1.0.13703</vt:lpwstr>
  </property>
</Properties>
</file>