
<file path=[Content_Types].xml><?xml version="1.0" encoding="utf-8"?>
<Types xmlns="http://schemas.openxmlformats.org/package/2006/content-types">
  <Default Extension="png" ContentType="image/png"/>
  <Default Extension="emf" ContentType="image/x-emf"/>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46" r:id="rId3"/>
  </p:sldIdLst>
  <p:sldSz cx="12192000" cy="6858000"/>
  <p:notesSz cx="6858000" cy="9144000"/>
  <p:custDataLst>
    <p:tags r:id="rId8"/>
  </p:custData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C000"/>
    <a:srgbClr val="E46D0A"/>
    <a:srgbClr val="C0504E"/>
    <a:srgbClr val="FBCB29"/>
    <a:srgbClr val="14007C"/>
    <a:srgbClr val="44546A"/>
    <a:srgbClr val="130179"/>
    <a:srgbClr val="00B0F0"/>
    <a:srgbClr val="3760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34" autoAdjust="0"/>
    <p:restoredTop sz="93203" autoAdjust="0"/>
  </p:normalViewPr>
  <p:slideViewPr>
    <p:cSldViewPr snapToGrid="0">
      <p:cViewPr>
        <p:scale>
          <a:sx n="80" d="100"/>
          <a:sy n="80" d="100"/>
        </p:scale>
        <p:origin x="-72" y="-1374"/>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86E862D0-2B7E-4F25-9618-F4C0670918B0}"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ea typeface="宋体" panose="02010600030101010101" pitchFamily="2" charset="-122"/>
              </a:defRPr>
            </a:lvl1pPr>
          </a:lstStyle>
          <a:p>
            <a:pPr>
              <a:defRPr/>
            </a:pPr>
            <a:fld id="{393D6728-958F-4F11-A0FE-129E9BD88B49}"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jpeg"/><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199310" y="4966175"/>
            <a:ext cx="2574265" cy="1542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矩形 5"/>
          <p:cNvSpPr/>
          <p:nvPr/>
        </p:nvSpPr>
        <p:spPr>
          <a:xfrm>
            <a:off x="2384425" y="1355"/>
            <a:ext cx="8242300" cy="1096963"/>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17411" name="图片 7"/>
          <p:cNvPicPr>
            <a:picLocks noChangeAspect="1"/>
          </p:cNvPicPr>
          <p:nvPr/>
        </p:nvPicPr>
        <p:blipFill>
          <a:blip r:embed="rId2" cstate="print"/>
          <a:srcRect t="3896" r="91544" b="3088"/>
          <a:stretch>
            <a:fillRect/>
          </a:stretch>
        </p:blipFill>
        <p:spPr bwMode="auto">
          <a:xfrm>
            <a:off x="2525713" y="1274763"/>
            <a:ext cx="309562" cy="358775"/>
          </a:xfrm>
          <a:prstGeom prst="rect">
            <a:avLst/>
          </a:prstGeom>
          <a:noFill/>
          <a:ln w="9525">
            <a:noFill/>
            <a:miter lim="800000"/>
            <a:headEnd/>
            <a:tailEnd/>
          </a:ln>
        </p:spPr>
      </p:pic>
      <p:sp>
        <p:nvSpPr>
          <p:cNvPr id="17412" name="文本框 11"/>
          <p:cNvSpPr txBox="1">
            <a:spLocks noChangeArrowheads="1"/>
          </p:cNvSpPr>
          <p:nvPr/>
        </p:nvSpPr>
        <p:spPr bwMode="auto">
          <a:xfrm>
            <a:off x="2579827" y="1698196"/>
            <a:ext cx="3678318" cy="460375"/>
          </a:xfrm>
          <a:prstGeom prst="rect">
            <a:avLst/>
          </a:prstGeom>
          <a:noFill/>
          <a:ln w="9525">
            <a:noFill/>
            <a:miter lim="800000"/>
          </a:ln>
        </p:spPr>
        <p:txBody>
          <a:bodyPr wrap="square">
            <a:spAutoFit/>
          </a:bodyPr>
          <a:lstStyle/>
          <a:p>
            <a:pPr lvl="0" eaLnBrk="1" hangingPunct="1">
              <a:defRPr/>
            </a:pPr>
            <a:r>
              <a:rPr lang="zh-CN" altLang="en-US" sz="1200" dirty="0" smtClean="0">
                <a:solidFill>
                  <a:prstClr val="black"/>
                </a:solidFill>
                <a:latin typeface="微软雅黑" panose="020B0503020204020204" pitchFamily="34" charset="-122"/>
                <a:ea typeface="微软雅黑" panose="020B0503020204020204" pitchFamily="34" charset="-122"/>
              </a:rPr>
              <a:t>学术硕士：临床医学</a:t>
            </a:r>
            <a:endParaRPr lang="en-US" altLang="zh-CN" sz="12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smtClean="0">
              <a:solidFill>
                <a:prstClr val="black"/>
              </a:solidFill>
              <a:latin typeface="微软雅黑" panose="020B0503020204020204" pitchFamily="34" charset="-122"/>
              <a:ea typeface="微软雅黑" panose="020B0503020204020204" pitchFamily="34" charset="-122"/>
            </a:endParaRPr>
          </a:p>
        </p:txBody>
      </p:sp>
      <p:sp>
        <p:nvSpPr>
          <p:cNvPr id="20" name="矩形 19"/>
          <p:cNvSpPr/>
          <p:nvPr/>
        </p:nvSpPr>
        <p:spPr>
          <a:xfrm>
            <a:off x="2384425" y="6556375"/>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nvSpPr>
        <p:spPr bwMode="auto">
          <a:xfrm>
            <a:off x="2640013" y="76200"/>
            <a:ext cx="3579812" cy="430374"/>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0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刘伟</a:t>
            </a:r>
            <a:endParaRPr kumimoji="0" lang="en-US" altLang="zh-CN"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 name="文本框 22"/>
          <p:cNvSpPr txBox="1"/>
          <p:nvPr/>
        </p:nvSpPr>
        <p:spPr>
          <a:xfrm>
            <a:off x="2640013" y="519113"/>
            <a:ext cx="5251450" cy="523220"/>
          </a:xfrm>
          <a:prstGeom prst="rect">
            <a:avLst/>
          </a:prstGeom>
          <a:noFill/>
        </p:spPr>
        <p:txBody>
          <a:bodyPr>
            <a:spAutoFit/>
          </a:bodyPr>
          <a:lstStyle/>
          <a:p>
            <a:pPr eaLnBrk="1" fontAlgn="auto" hangingPunct="1">
              <a:spcBef>
                <a:spcPts val="0"/>
              </a:spcBef>
              <a:spcAft>
                <a:spcPts val="0"/>
              </a:spcAft>
              <a:defRPr/>
            </a:pPr>
            <a:r>
              <a:rPr lang="zh-CN" altLang="en-US" sz="1400" b="1" spc="120" dirty="0" smtClean="0">
                <a:solidFill>
                  <a:srgbClr val="FFFFFF"/>
                </a:solidFill>
                <a:latin typeface="微软雅黑" panose="020B0503020204020204" pitchFamily="34" charset="-122"/>
                <a:ea typeface="微软雅黑" panose="020B0503020204020204" pitchFamily="34" charset="-122"/>
              </a:rPr>
              <a:t>发育生物学与再生医学团队</a:t>
            </a:r>
            <a:endParaRPr lang="en-US" altLang="zh-CN" sz="1400" b="1" spc="120" dirty="0" smtClean="0">
              <a:solidFill>
                <a:srgbClr val="FFFFFF"/>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defRPr/>
            </a:pPr>
            <a:r>
              <a:rPr lang="zh-CN" altLang="en-US" sz="1400" b="1" spc="120" dirty="0" smtClean="0">
                <a:solidFill>
                  <a:srgbClr val="FFFFFF"/>
                </a:solidFill>
                <a:latin typeface="微软雅黑" panose="020B0503020204020204" pitchFamily="34" charset="-122"/>
                <a:ea typeface="微软雅黑" panose="020B0503020204020204" pitchFamily="34" charset="-122"/>
              </a:rPr>
              <a:t>副教授 </a:t>
            </a:r>
            <a:r>
              <a:rPr lang="zh-CN" altLang="en-US" sz="1400" b="1" spc="120" dirty="0">
                <a:solidFill>
                  <a:srgbClr val="FFFFFF"/>
                </a:solidFill>
                <a:latin typeface="微软雅黑" panose="020B0503020204020204" pitchFamily="34" charset="-122"/>
                <a:ea typeface="微软雅黑" panose="020B0503020204020204" pitchFamily="34" charset="-122"/>
              </a:rPr>
              <a:t>硕士研究生</a:t>
            </a:r>
            <a:r>
              <a:rPr lang="zh-CN" altLang="en-US" sz="1400" b="1" spc="120" dirty="0" smtClean="0">
                <a:solidFill>
                  <a:srgbClr val="FFFFFF"/>
                </a:solidFill>
                <a:latin typeface="微软雅黑" panose="020B0503020204020204" pitchFamily="34" charset="-122"/>
                <a:ea typeface="微软雅黑" panose="020B0503020204020204" pitchFamily="34" charset="-122"/>
              </a:rPr>
              <a:t>导师</a:t>
            </a:r>
            <a:endParaRPr lang="en-US" altLang="zh-CN" sz="1400" b="1" spc="120" dirty="0">
              <a:solidFill>
                <a:srgbClr val="FFFFFF"/>
              </a:solidFill>
              <a:latin typeface="微软雅黑" panose="020B0503020204020204" pitchFamily="34" charset="-122"/>
              <a:ea typeface="微软雅黑" panose="020B0503020204020204" pitchFamily="34" charset="-122"/>
            </a:endParaRPr>
          </a:p>
        </p:txBody>
      </p:sp>
      <p:sp>
        <p:nvSpPr>
          <p:cNvPr id="24" name="矩形 23"/>
          <p:cNvSpPr/>
          <p:nvPr/>
        </p:nvSpPr>
        <p:spPr>
          <a:xfrm>
            <a:off x="446088" y="0"/>
            <a:ext cx="1804987"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21" name="文本框 17"/>
          <p:cNvSpPr txBox="1">
            <a:spLocks noChangeArrowheads="1"/>
          </p:cNvSpPr>
          <p:nvPr/>
        </p:nvSpPr>
        <p:spPr bwMode="auto">
          <a:xfrm>
            <a:off x="2808288" y="1300163"/>
            <a:ext cx="1441420"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招生专业与</a:t>
            </a:r>
            <a:r>
              <a:rPr kumimoji="0" lang="zh-CN" altLang="en-US"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类型</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2" name="图片 24"/>
          <p:cNvPicPr>
            <a:picLocks noChangeAspect="1"/>
          </p:cNvPicPr>
          <p:nvPr/>
        </p:nvPicPr>
        <p:blipFill>
          <a:blip r:embed="rId2" cstate="print"/>
          <a:srcRect t="3896" r="91544" b="3088"/>
          <a:stretch>
            <a:fillRect/>
          </a:stretch>
        </p:blipFill>
        <p:spPr bwMode="auto">
          <a:xfrm>
            <a:off x="2526036" y="2189018"/>
            <a:ext cx="309562" cy="358775"/>
          </a:xfrm>
          <a:prstGeom prst="rect">
            <a:avLst/>
          </a:prstGeom>
          <a:noFill/>
          <a:ln w="9525">
            <a:noFill/>
            <a:miter lim="800000"/>
            <a:headEnd/>
            <a:tailEnd/>
          </a:ln>
        </p:spPr>
      </p:pic>
      <p:sp>
        <p:nvSpPr>
          <p:cNvPr id="17423" name="文本框 25"/>
          <p:cNvSpPr txBox="1">
            <a:spLocks noChangeArrowheads="1"/>
          </p:cNvSpPr>
          <p:nvPr/>
        </p:nvSpPr>
        <p:spPr bwMode="auto">
          <a:xfrm>
            <a:off x="2808611" y="2214418"/>
            <a:ext cx="1441450"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教育与工作经历</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4" name="图片 27"/>
          <p:cNvPicPr>
            <a:picLocks noChangeAspect="1"/>
          </p:cNvPicPr>
          <p:nvPr/>
        </p:nvPicPr>
        <p:blipFill>
          <a:blip r:embed="rId2" cstate="print"/>
          <a:srcRect t="3896" r="91544" b="3088"/>
          <a:stretch>
            <a:fillRect/>
          </a:stretch>
        </p:blipFill>
        <p:spPr bwMode="auto">
          <a:xfrm>
            <a:off x="6766625" y="1274763"/>
            <a:ext cx="307975" cy="358775"/>
          </a:xfrm>
          <a:prstGeom prst="rect">
            <a:avLst/>
          </a:prstGeom>
          <a:noFill/>
          <a:ln w="9525">
            <a:noFill/>
            <a:miter lim="800000"/>
            <a:headEnd/>
            <a:tailEnd/>
          </a:ln>
        </p:spPr>
      </p:pic>
      <p:sp>
        <p:nvSpPr>
          <p:cNvPr id="17425" name="文本框 28"/>
          <p:cNvSpPr txBox="1">
            <a:spLocks noChangeArrowheads="1"/>
          </p:cNvSpPr>
          <p:nvPr/>
        </p:nvSpPr>
        <p:spPr bwMode="auto">
          <a:xfrm>
            <a:off x="7047613" y="1300163"/>
            <a:ext cx="903287"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科研工作</a:t>
            </a:r>
            <a:endParaRPr kumimoji="0" lang="zh-CN" altLang="en-US"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7" name="图片 24"/>
          <p:cNvPicPr>
            <a:picLocks noChangeAspect="1"/>
          </p:cNvPicPr>
          <p:nvPr/>
        </p:nvPicPr>
        <p:blipFill>
          <a:blip r:embed="rId3" cstate="print"/>
          <a:srcRect l="9991" r="8128"/>
          <a:stretch>
            <a:fillRect/>
          </a:stretch>
        </p:blipFill>
        <p:spPr bwMode="auto">
          <a:xfrm>
            <a:off x="10810875" y="85725"/>
            <a:ext cx="1123950" cy="1030288"/>
          </a:xfrm>
          <a:prstGeom prst="rect">
            <a:avLst/>
          </a:prstGeom>
          <a:noFill/>
          <a:ln w="9525">
            <a:noFill/>
            <a:miter lim="800000"/>
            <a:headEnd/>
            <a:tailEnd/>
          </a:ln>
        </p:spPr>
      </p:pic>
      <p:pic>
        <p:nvPicPr>
          <p:cNvPr id="1026" name="Picture 2" descr="E:\zhaopian\1寸.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808" y="1136192"/>
            <a:ext cx="1802267" cy="2525086"/>
          </a:xfrm>
          <a:prstGeom prst="rect">
            <a:avLst/>
          </a:prstGeom>
          <a:noFill/>
          <a:extLst>
            <a:ext uri="{909E8E84-426E-40DD-AFC4-6F175D3DCCD1}">
              <a14:hiddenFill xmlns:a14="http://schemas.microsoft.com/office/drawing/2010/main">
                <a:solidFill>
                  <a:srgbClr val="FFFFFF"/>
                </a:solidFill>
              </a14:hiddenFill>
            </a:ext>
          </a:extLst>
        </p:spPr>
      </p:pic>
      <p:sp>
        <p:nvSpPr>
          <p:cNvPr id="28" name="文本框 12"/>
          <p:cNvSpPr txBox="1"/>
          <p:nvPr/>
        </p:nvSpPr>
        <p:spPr>
          <a:xfrm>
            <a:off x="421353" y="3850991"/>
            <a:ext cx="1829722" cy="978729"/>
          </a:xfrm>
          <a:prstGeom prst="rect">
            <a:avLst/>
          </a:prstGeom>
          <a:noFill/>
        </p:spPr>
        <p:txBody>
          <a:bodyPr wrap="square" rtlCol="0">
            <a:spAutoFit/>
          </a:bodyPr>
          <a:lstStyle/>
          <a:p>
            <a:pPr>
              <a:lnSpc>
                <a:spcPct val="120000"/>
              </a:lnSpc>
            </a:pPr>
            <a:r>
              <a:rPr lang="en-US" altLang="zh-CN" sz="1200" dirty="0" smtClean="0">
                <a:latin typeface="微软雅黑" panose="020B0503020204020204" pitchFamily="34" charset="-122"/>
                <a:ea typeface="微软雅黑" panose="020B0503020204020204" pitchFamily="34" charset="-122"/>
              </a:rPr>
              <a:t>Tel: 15915886784</a:t>
            </a:r>
            <a:endParaRPr lang="en-US" altLang="zh-CN" sz="1200" dirty="0" smtClean="0">
              <a:latin typeface="微软雅黑" panose="020B0503020204020204" pitchFamily="34" charset="-122"/>
              <a:ea typeface="微软雅黑" panose="020B0503020204020204" pitchFamily="34" charset="-122"/>
            </a:endParaRPr>
          </a:p>
          <a:p>
            <a:pPr>
              <a:lnSpc>
                <a:spcPct val="120000"/>
              </a:lnSpc>
            </a:pPr>
            <a:r>
              <a:rPr lang="en-US" altLang="zh-CN" sz="1200" dirty="0" smtClean="0">
                <a:latin typeface="微软雅黑" panose="020B0503020204020204" pitchFamily="34" charset="-122"/>
                <a:ea typeface="微软雅黑" panose="020B0503020204020204" pitchFamily="34" charset="-122"/>
              </a:rPr>
              <a:t>Email: liuwei7@scut.edu.cn</a:t>
            </a:r>
            <a:endParaRPr lang="en-US" altLang="zh-CN" sz="1200" dirty="0" smtClean="0">
              <a:latin typeface="微软雅黑" panose="020B0503020204020204" pitchFamily="34" charset="-122"/>
              <a:ea typeface="微软雅黑" panose="020B0503020204020204" pitchFamily="34" charset="-122"/>
            </a:endParaRPr>
          </a:p>
          <a:p>
            <a:pPr>
              <a:lnSpc>
                <a:spcPct val="120000"/>
              </a:lnSpc>
            </a:pPr>
            <a:endParaRPr lang="en-US" altLang="zh-CN" sz="1200" dirty="0" smtClean="0">
              <a:latin typeface="微软雅黑" panose="020B0503020204020204" pitchFamily="34" charset="-122"/>
              <a:ea typeface="微软雅黑" panose="020B0503020204020204" pitchFamily="34" charset="-122"/>
            </a:endParaRPr>
          </a:p>
        </p:txBody>
      </p:sp>
      <p:sp>
        <p:nvSpPr>
          <p:cNvPr id="29" name="矩形 2"/>
          <p:cNvSpPr>
            <a:spLocks noChangeArrowheads="1"/>
          </p:cNvSpPr>
          <p:nvPr/>
        </p:nvSpPr>
        <p:spPr bwMode="auto">
          <a:xfrm>
            <a:off x="2579826" y="2517976"/>
            <a:ext cx="3994574" cy="978729"/>
          </a:xfrm>
          <a:prstGeom prst="rect">
            <a:avLst/>
          </a:prstGeom>
          <a:noFill/>
          <a:ln w="9525">
            <a:noFill/>
            <a:miter lim="800000"/>
          </a:ln>
        </p:spPr>
        <p:txBody>
          <a:bodyPr wrap="square">
            <a:spAutoFit/>
          </a:bodyPr>
          <a:lstStyle/>
          <a:p>
            <a:pPr>
              <a:lnSpc>
                <a:spcPct val="120000"/>
              </a:lnSpc>
            </a:pP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2006-2010   </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南方医科大学</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      生物信息       学士</a:t>
            </a:r>
            <a:endParaRPr lang="en-US" altLang="zh-CN" sz="120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pP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2010-2016   </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南方医科大学       发育生物学    博士</a:t>
            </a:r>
            <a:endPar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pP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2017-2018   </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南方</a:t>
            </a:r>
            <a:r>
              <a:rPr lang="zh-CN" altLang="en-US" sz="1200" dirty="0">
                <a:latin typeface="微软雅黑" panose="020B0503020204020204" pitchFamily="34" charset="-122"/>
                <a:ea typeface="微软雅黑" panose="020B0503020204020204" pitchFamily="34" charset="-122"/>
                <a:cs typeface="微软雅黑" panose="020B0503020204020204" pitchFamily="34" charset="-122"/>
              </a:rPr>
              <a:t>医科大学       </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基础医学院    副教授</a:t>
            </a:r>
            <a:endPar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endParaRPr>
          </a:p>
          <a:p>
            <a:pPr>
              <a:lnSpc>
                <a:spcPct val="120000"/>
              </a:lnSpc>
            </a:pP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2018</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至今      华南理工大学       医学院           副教授</a:t>
            </a:r>
            <a:endParaRPr lang="en-US" altLang="zh-CN" sz="1200"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30" name="图片 29"/>
          <p:cNvPicPr>
            <a:picLocks noChangeAspect="1"/>
          </p:cNvPicPr>
          <p:nvPr/>
        </p:nvPicPr>
        <p:blipFill rotWithShape="1">
          <a:blip r:embed="rId2"/>
          <a:srcRect t="3896" r="91544" b="3089"/>
          <a:stretch>
            <a:fillRect/>
          </a:stretch>
        </p:blipFill>
        <p:spPr>
          <a:xfrm>
            <a:off x="2474865" y="4397862"/>
            <a:ext cx="308871" cy="358815"/>
          </a:xfrm>
          <a:prstGeom prst="rect">
            <a:avLst/>
          </a:prstGeom>
        </p:spPr>
      </p:pic>
      <p:sp>
        <p:nvSpPr>
          <p:cNvPr id="31" name="文本框 30"/>
          <p:cNvSpPr txBox="1"/>
          <p:nvPr/>
        </p:nvSpPr>
        <p:spPr>
          <a:xfrm>
            <a:off x="2756086" y="4423381"/>
            <a:ext cx="723275" cy="307777"/>
          </a:xfrm>
          <a:prstGeom prst="rect">
            <a:avLst/>
          </a:prstGeom>
          <a:noFill/>
        </p:spPr>
        <p:txBody>
          <a:bodyPr wrap="none" rtlCol="0">
            <a:spAutoFit/>
          </a:bodyPr>
          <a:lstStyle/>
          <a:p>
            <a:r>
              <a:rPr lang="zh-CN" altLang="en-US" sz="1400" b="1" dirty="0">
                <a:latin typeface="微软雅黑" panose="020B0503020204020204" pitchFamily="34" charset="-122"/>
                <a:ea typeface="微软雅黑" panose="020B0503020204020204" pitchFamily="34" charset="-122"/>
              </a:rPr>
              <a:t>代表作</a:t>
            </a:r>
            <a:endParaRPr lang="zh-CN" altLang="en-US" sz="1400" b="1" dirty="0">
              <a:latin typeface="微软雅黑" panose="020B0503020204020204" pitchFamily="34" charset="-122"/>
              <a:ea typeface="微软雅黑" panose="020B0503020204020204" pitchFamily="34" charset="-122"/>
            </a:endParaRPr>
          </a:p>
        </p:txBody>
      </p:sp>
      <p:sp>
        <p:nvSpPr>
          <p:cNvPr id="32" name="矩形 31"/>
          <p:cNvSpPr/>
          <p:nvPr/>
        </p:nvSpPr>
        <p:spPr>
          <a:xfrm>
            <a:off x="2579826" y="4789443"/>
            <a:ext cx="7182700" cy="1585049"/>
          </a:xfrm>
          <a:prstGeom prst="rect">
            <a:avLst/>
          </a:prstGeom>
        </p:spPr>
        <p:txBody>
          <a:bodyPr wrap="square">
            <a:spAutoFit/>
          </a:bodyPr>
          <a:lstStyle/>
          <a:p>
            <a:pPr marL="228600" lvl="0" indent="-228600">
              <a:spcAft>
                <a:spcPts val="600"/>
              </a:spcAft>
              <a:buFont typeface="+mj-lt"/>
              <a:buAutoNum type="arabicPeriod"/>
            </a:pPr>
            <a:r>
              <a:rPr lang="en-US" altLang="zh-CN" sz="1200" b="1" u="sng" dirty="0"/>
              <a:t>Liu </a:t>
            </a:r>
            <a:r>
              <a:rPr lang="en-US" altLang="zh-CN" sz="1200" b="1" u="sng" dirty="0" smtClean="0"/>
              <a:t>W</a:t>
            </a:r>
            <a:r>
              <a:rPr lang="en-US" altLang="zh-CN" sz="1200" baseline="30000" dirty="0"/>
              <a:t>#</a:t>
            </a:r>
            <a:r>
              <a:rPr lang="en-US" altLang="zh-CN" sz="1200" dirty="0" smtClean="0"/>
              <a:t>, </a:t>
            </a:r>
            <a:r>
              <a:rPr lang="en-US" altLang="zh-CN" sz="1200" dirty="0"/>
              <a:t>Wu </a:t>
            </a:r>
            <a:r>
              <a:rPr lang="en-US" altLang="zh-CN" sz="1200" dirty="0" smtClean="0"/>
              <a:t>M</a:t>
            </a:r>
            <a:r>
              <a:rPr lang="en-US" altLang="zh-CN" sz="1200" baseline="30000" dirty="0"/>
              <a:t>#</a:t>
            </a:r>
            <a:r>
              <a:rPr lang="en-US" altLang="zh-CN" sz="1200" dirty="0" smtClean="0"/>
              <a:t>, </a:t>
            </a:r>
            <a:r>
              <a:rPr lang="en-US" altLang="zh-CN" sz="1200" dirty="0"/>
              <a:t>Huang </a:t>
            </a:r>
            <a:r>
              <a:rPr lang="en-US" altLang="zh-CN" sz="1200" dirty="0" smtClean="0"/>
              <a:t>Z</a:t>
            </a:r>
            <a:r>
              <a:rPr lang="en-US" altLang="zh-CN" sz="1200" baseline="30000" dirty="0"/>
              <a:t>#</a:t>
            </a:r>
            <a:r>
              <a:rPr lang="en-US" altLang="zh-CN" sz="1200" dirty="0" smtClean="0"/>
              <a:t>, </a:t>
            </a:r>
            <a:r>
              <a:rPr lang="en-US" altLang="zh-CN" sz="1200" dirty="0"/>
              <a:t>et </a:t>
            </a:r>
            <a:r>
              <a:rPr lang="en-US" altLang="zh-CN" sz="1200" dirty="0" smtClean="0"/>
              <a:t>al</a:t>
            </a:r>
            <a:r>
              <a:rPr lang="en-US" altLang="zh-CN" sz="1200" dirty="0" smtClean="0"/>
              <a:t>. </a:t>
            </a:r>
            <a:r>
              <a:rPr lang="en-US" altLang="zh-CN" sz="1200" b="1" u="sng" dirty="0" smtClean="0"/>
              <a:t>Leukemia</a:t>
            </a:r>
            <a:r>
              <a:rPr lang="en-US" altLang="zh-CN" sz="1200" dirty="0" smtClean="0"/>
              <a:t> </a:t>
            </a:r>
            <a:r>
              <a:rPr lang="en-US" altLang="zh-CN" sz="1200" dirty="0"/>
              <a:t>2017; 31:222-233 </a:t>
            </a:r>
            <a:r>
              <a:rPr lang="en-US" altLang="zh-CN" sz="1200" b="1" dirty="0" smtClean="0"/>
              <a:t>IF</a:t>
            </a:r>
            <a:r>
              <a:rPr lang="en-US" altLang="zh-CN" sz="1200" b="1" dirty="0"/>
              <a:t>: </a:t>
            </a:r>
            <a:r>
              <a:rPr lang="en-US" altLang="zh-CN" sz="1200" b="1" dirty="0"/>
              <a:t>12.883, </a:t>
            </a:r>
            <a:r>
              <a:rPr lang="en-US" altLang="zh-CN" sz="1200" b="1" dirty="0" smtClean="0"/>
              <a:t>1</a:t>
            </a:r>
            <a:r>
              <a:rPr lang="zh-CN" altLang="en-US" sz="1200" b="1" dirty="0" smtClean="0"/>
              <a:t>区</a:t>
            </a:r>
            <a:r>
              <a:rPr lang="en-US" altLang="zh-CN" sz="1200" dirty="0" smtClean="0"/>
              <a:t>.</a:t>
            </a:r>
            <a:endParaRPr lang="en-US" altLang="zh-CN" sz="1200" dirty="0" smtClean="0"/>
          </a:p>
          <a:p>
            <a:pPr marL="228600" lvl="0" indent="-228600">
              <a:spcAft>
                <a:spcPts val="600"/>
              </a:spcAft>
              <a:buFont typeface="+mj-lt"/>
              <a:buAutoNum type="arabicPeriod"/>
            </a:pPr>
            <a:r>
              <a:rPr lang="en-US" altLang="zh-CN" sz="1200" dirty="0"/>
              <a:t>Li X</a:t>
            </a:r>
            <a:r>
              <a:rPr lang="en-US" altLang="zh-CN" sz="1200" dirty="0" smtClean="0"/>
              <a:t>,</a:t>
            </a:r>
            <a:r>
              <a:rPr lang="en-US" altLang="zh-CN" sz="1200" dirty="0"/>
              <a:t> Wang </a:t>
            </a:r>
            <a:r>
              <a:rPr lang="en-US" altLang="zh-CN" sz="1200" dirty="0" smtClean="0"/>
              <a:t>L,...</a:t>
            </a:r>
            <a:r>
              <a:rPr lang="en-US" altLang="zh-CN" sz="1200" b="1" u="sng" dirty="0"/>
              <a:t> </a:t>
            </a:r>
            <a:r>
              <a:rPr lang="en-US" altLang="zh-CN" sz="1200" dirty="0"/>
              <a:t>Zhang </a:t>
            </a:r>
            <a:r>
              <a:rPr lang="en-US" altLang="zh-CN" sz="1200" dirty="0" smtClean="0"/>
              <a:t>W*, </a:t>
            </a:r>
            <a:r>
              <a:rPr lang="en-US" altLang="zh-CN" sz="1200" b="1" u="sng" dirty="0" smtClean="0"/>
              <a:t>Liu W</a:t>
            </a:r>
            <a:r>
              <a:rPr lang="en-US" altLang="zh-CN" sz="1200" b="1" u="sng" baseline="30000" dirty="0" smtClean="0"/>
              <a:t>*</a:t>
            </a:r>
            <a:r>
              <a:rPr lang="en-US" altLang="zh-CN" sz="1200" dirty="0" smtClean="0"/>
              <a:t>,</a:t>
            </a:r>
            <a:r>
              <a:rPr lang="en-US" altLang="zh-CN" sz="1200" b="1" i="1" dirty="0"/>
              <a:t> </a:t>
            </a:r>
            <a:r>
              <a:rPr lang="en-US" altLang="zh-CN" sz="1200" b="1" u="sng" dirty="0"/>
              <a:t>Cell Death </a:t>
            </a:r>
            <a:r>
              <a:rPr lang="en-US" altLang="zh-CN" sz="1200" b="1" u="sng" dirty="0" err="1"/>
              <a:t>Discov</a:t>
            </a:r>
            <a:r>
              <a:rPr lang="en-US" altLang="zh-CN" sz="1200" dirty="0"/>
              <a:t>, 2022, 8(1): 41420-41422. </a:t>
            </a:r>
            <a:r>
              <a:rPr lang="en-US" altLang="zh-CN" sz="1200" b="1" dirty="0" smtClean="0"/>
              <a:t>IF:7.19</a:t>
            </a:r>
            <a:r>
              <a:rPr lang="en-US" altLang="zh-CN" sz="1200" b="1" dirty="0"/>
              <a:t> , 2</a:t>
            </a:r>
            <a:r>
              <a:rPr lang="zh-CN" altLang="en-US" sz="1200" b="1" dirty="0"/>
              <a:t>区</a:t>
            </a:r>
            <a:endParaRPr lang="en-US" altLang="zh-CN" sz="1200" b="1" dirty="0" smtClean="0"/>
          </a:p>
          <a:p>
            <a:pPr marL="228600" lvl="0" indent="-228600">
              <a:spcAft>
                <a:spcPts val="600"/>
              </a:spcAft>
              <a:buFont typeface="+mj-lt"/>
              <a:buAutoNum type="arabicPeriod"/>
            </a:pPr>
            <a:r>
              <a:rPr lang="en-US" altLang="zh-CN" sz="1200" dirty="0" smtClean="0"/>
              <a:t> </a:t>
            </a:r>
            <a:r>
              <a:rPr lang="en-US" altLang="zh-CN" sz="1200" dirty="0" smtClean="0"/>
              <a:t>Sun </a:t>
            </a:r>
            <a:r>
              <a:rPr lang="en-US" altLang="zh-CN" sz="1200" dirty="0" smtClean="0"/>
              <a:t>J</a:t>
            </a:r>
            <a:r>
              <a:rPr lang="en-US" altLang="zh-CN" sz="1200" baseline="30000" dirty="0"/>
              <a:t>#</a:t>
            </a:r>
            <a:r>
              <a:rPr lang="en-US" altLang="zh-CN" sz="1200" dirty="0" smtClean="0"/>
              <a:t>, </a:t>
            </a:r>
            <a:r>
              <a:rPr lang="en-US" altLang="zh-CN" sz="1200" b="1" u="sng" dirty="0"/>
              <a:t>Liu </a:t>
            </a:r>
            <a:r>
              <a:rPr lang="en-US" altLang="zh-CN" sz="1200" b="1" u="sng" dirty="0" smtClean="0"/>
              <a:t>W</a:t>
            </a:r>
            <a:r>
              <a:rPr lang="en-US" altLang="zh-CN" sz="1200" b="1" u="sng" baseline="30000" dirty="0"/>
              <a:t>#</a:t>
            </a:r>
            <a:r>
              <a:rPr lang="en-US" altLang="zh-CN" sz="1200" dirty="0" smtClean="0"/>
              <a:t>, </a:t>
            </a:r>
            <a:r>
              <a:rPr lang="en-US" altLang="zh-CN" sz="1200" dirty="0"/>
              <a:t>Li L, et </a:t>
            </a:r>
            <a:r>
              <a:rPr lang="en-US" altLang="zh-CN" sz="1200" dirty="0" smtClean="0"/>
              <a:t>al. </a:t>
            </a:r>
            <a:r>
              <a:rPr lang="en-US" altLang="zh-CN" sz="1200" b="1" u="sng" dirty="0" smtClean="0"/>
              <a:t>Leukemia</a:t>
            </a:r>
            <a:r>
              <a:rPr lang="en-US" altLang="zh-CN" sz="1200" dirty="0" smtClean="0"/>
              <a:t> </a:t>
            </a:r>
            <a:r>
              <a:rPr lang="en-US" altLang="zh-CN" sz="1200" dirty="0"/>
              <a:t>2013; 27:1913-1917 </a:t>
            </a:r>
            <a:r>
              <a:rPr lang="en-US" altLang="zh-CN" sz="1200" b="1" dirty="0" smtClean="0"/>
              <a:t>IF</a:t>
            </a:r>
            <a:r>
              <a:rPr lang="en-US" altLang="zh-CN" sz="1200" b="1" dirty="0"/>
              <a:t>: </a:t>
            </a:r>
            <a:r>
              <a:rPr lang="en-US" altLang="zh-CN" sz="1200" b="1" dirty="0"/>
              <a:t>12.883, </a:t>
            </a:r>
            <a:r>
              <a:rPr lang="en-US" altLang="zh-CN" sz="1200" b="1" dirty="0" smtClean="0"/>
              <a:t>1</a:t>
            </a:r>
            <a:r>
              <a:rPr lang="zh-CN" altLang="en-US" sz="1200" b="1" dirty="0"/>
              <a:t>区</a:t>
            </a:r>
            <a:endParaRPr lang="en-US" altLang="zh-CN" sz="1200" b="1" dirty="0" smtClean="0"/>
          </a:p>
          <a:p>
            <a:pPr marL="228600" indent="-228600">
              <a:spcAft>
                <a:spcPts val="600"/>
              </a:spcAft>
              <a:buFont typeface="+mj-lt"/>
              <a:buAutoNum type="arabicPeriod"/>
            </a:pPr>
            <a:r>
              <a:rPr lang="en-US" altLang="zh-CN" sz="1200" dirty="0"/>
              <a:t>Zhang </a:t>
            </a:r>
            <a:r>
              <a:rPr lang="en-US" altLang="zh-CN" sz="1200" dirty="0" smtClean="0"/>
              <a:t>Z</a:t>
            </a:r>
            <a:r>
              <a:rPr lang="en-US" altLang="zh-CN" sz="1200" b="1" u="sng" baseline="30000" dirty="0"/>
              <a:t>#</a:t>
            </a:r>
            <a:r>
              <a:rPr lang="en-US" altLang="zh-CN" sz="1200" b="1" u="sng" dirty="0" smtClean="0"/>
              <a:t>, </a:t>
            </a:r>
            <a:r>
              <a:rPr lang="en-US" altLang="zh-CN" sz="1200" b="1" u="sng" dirty="0"/>
              <a:t>Liu </a:t>
            </a:r>
            <a:r>
              <a:rPr lang="en-US" altLang="zh-CN" sz="1200" b="1" u="sng" dirty="0" smtClean="0"/>
              <a:t>W</a:t>
            </a:r>
            <a:r>
              <a:rPr lang="en-US" altLang="zh-CN" sz="1200" b="1" u="sng" baseline="30000" dirty="0"/>
              <a:t>#</a:t>
            </a:r>
            <a:r>
              <a:rPr lang="en-US" altLang="zh-CN" sz="1200" b="1" u="sng" dirty="0" smtClean="0"/>
              <a:t>, </a:t>
            </a:r>
            <a:r>
              <a:rPr lang="en-US" altLang="zh-CN" sz="1200" dirty="0"/>
              <a:t>Zhao L, et </a:t>
            </a:r>
            <a:r>
              <a:rPr lang="en-US" altLang="zh-CN" sz="1200" dirty="0" smtClean="0"/>
              <a:t>al. </a:t>
            </a:r>
            <a:r>
              <a:rPr lang="en-US" altLang="zh-CN" sz="1200" b="1" u="sng" dirty="0" smtClean="0"/>
              <a:t>Development </a:t>
            </a:r>
            <a:r>
              <a:rPr lang="en-US" altLang="zh-CN" sz="1200" dirty="0"/>
              <a:t>2018; </a:t>
            </a:r>
            <a:r>
              <a:rPr lang="en-US" altLang="zh-CN" sz="1200" dirty="0" smtClean="0"/>
              <a:t>145: </a:t>
            </a:r>
            <a:r>
              <a:rPr lang="en-US" altLang="zh-CN" sz="1200" b="1" dirty="0" smtClean="0"/>
              <a:t>IF</a:t>
            </a:r>
            <a:r>
              <a:rPr lang="en-US" altLang="zh-CN" sz="1200" b="1" dirty="0"/>
              <a:t>: </a:t>
            </a:r>
            <a:r>
              <a:rPr lang="en-US" altLang="zh-CN" sz="1200" b="1" dirty="0"/>
              <a:t>6.862, </a:t>
            </a:r>
            <a:r>
              <a:rPr lang="en-US" altLang="zh-CN" sz="1200" b="1" dirty="0" smtClean="0"/>
              <a:t>1</a:t>
            </a:r>
            <a:r>
              <a:rPr lang="zh-CN" altLang="en-US" sz="1200" b="1" dirty="0"/>
              <a:t>区</a:t>
            </a:r>
            <a:endParaRPr lang="en-US" altLang="zh-CN" sz="1200" dirty="0" smtClean="0"/>
          </a:p>
          <a:p>
            <a:pPr marL="228600" indent="-228600">
              <a:spcAft>
                <a:spcPts val="600"/>
              </a:spcAft>
              <a:buFont typeface="+mj-lt"/>
              <a:buAutoNum type="arabicPeriod"/>
            </a:pPr>
            <a:r>
              <a:rPr lang="en-US" altLang="zh-CN" sz="1200" b="1" u="sng" dirty="0"/>
              <a:t>Liu W</a:t>
            </a:r>
            <a:r>
              <a:rPr lang="en-US" altLang="zh-CN" sz="1200" dirty="0"/>
              <a:t>, Di Q, Li K, et </a:t>
            </a:r>
            <a:r>
              <a:rPr lang="en-US" altLang="zh-CN" sz="1200" dirty="0" smtClean="0"/>
              <a:t>al. </a:t>
            </a:r>
            <a:r>
              <a:rPr lang="en-US" altLang="zh-CN" sz="1200" b="1" u="sng" dirty="0"/>
              <a:t>Journal of genetics and genomics </a:t>
            </a:r>
            <a:r>
              <a:rPr lang="en-US" altLang="zh-CN" sz="1200" dirty="0" smtClean="0"/>
              <a:t>2020</a:t>
            </a:r>
            <a:r>
              <a:rPr lang="en-US" altLang="zh-CN" sz="1200" dirty="0"/>
              <a:t>; </a:t>
            </a:r>
            <a:r>
              <a:rPr lang="en-US" altLang="zh-CN" sz="1200" dirty="0" smtClean="0"/>
              <a:t>47:535-546 </a:t>
            </a:r>
            <a:r>
              <a:rPr lang="en-US" altLang="zh-CN" sz="1200" b="1" dirty="0" smtClean="0"/>
              <a:t>IF</a:t>
            </a:r>
            <a:r>
              <a:rPr lang="en-US" altLang="zh-CN" sz="1200" b="1" dirty="0"/>
              <a:t>: </a:t>
            </a:r>
            <a:r>
              <a:rPr lang="en-US" altLang="zh-CN" sz="1200" b="1" dirty="0"/>
              <a:t>5.723, </a:t>
            </a:r>
            <a:r>
              <a:rPr lang="en-US" altLang="zh-CN" sz="1200" b="1" dirty="0" smtClean="0"/>
              <a:t>2</a:t>
            </a:r>
            <a:r>
              <a:rPr lang="zh-CN" altLang="en-US" sz="1200" b="1" dirty="0" smtClean="0"/>
              <a:t>区</a:t>
            </a:r>
            <a:endParaRPr lang="en-US" altLang="zh-CN" sz="1200" dirty="0"/>
          </a:p>
          <a:p>
            <a:pPr marL="228600" lvl="0" indent="-228600">
              <a:spcAft>
                <a:spcPts val="600"/>
              </a:spcAft>
              <a:buFont typeface="+mj-lt"/>
              <a:buAutoNum type="arabicPeriod"/>
            </a:pPr>
            <a:endParaRPr lang="zh-CN" altLang="zh-CN" sz="1200" dirty="0"/>
          </a:p>
        </p:txBody>
      </p:sp>
      <p:sp>
        <p:nvSpPr>
          <p:cNvPr id="34" name="文本框 13"/>
          <p:cNvSpPr txBox="1"/>
          <p:nvPr/>
        </p:nvSpPr>
        <p:spPr>
          <a:xfrm>
            <a:off x="6846097" y="1605944"/>
            <a:ext cx="4429215" cy="2832100"/>
          </a:xfrm>
          <a:prstGeom prst="rect">
            <a:avLst/>
          </a:prstGeom>
          <a:noFill/>
        </p:spPr>
        <p:txBody>
          <a:bodyPr wrap="square" rtlCol="0">
            <a:spAutoFit/>
          </a:bodyPr>
          <a:lstStyle/>
          <a:p>
            <a:pPr algn="just">
              <a:lnSpc>
                <a:spcPct val="120000"/>
              </a:lnSpc>
              <a:spcBef>
                <a:spcPts val="0"/>
              </a:spcBef>
              <a:spcAft>
                <a:spcPts val="1200"/>
              </a:spcAft>
            </a:pPr>
            <a:r>
              <a:rPr lang="zh-CN" altLang="en-US" sz="1200" b="1" dirty="0" smtClean="0">
                <a:latin typeface="微软雅黑" panose="020B0503020204020204" pitchFamily="34" charset="-122"/>
                <a:ea typeface="微软雅黑" panose="020B0503020204020204" pitchFamily="34" charset="-122"/>
              </a:rPr>
              <a:t>研究方向：</a:t>
            </a:r>
            <a:r>
              <a:rPr lang="zh-CN" altLang="en-US" sz="1200" b="1" dirty="0">
                <a:latin typeface="微软雅黑" panose="020B0503020204020204" pitchFamily="34" charset="-122"/>
                <a:ea typeface="微软雅黑" panose="020B0503020204020204" pitchFamily="34" charset="-122"/>
                <a:cs typeface="微软雅黑" panose="020B0503020204020204" pitchFamily="34" charset="-122"/>
              </a:rPr>
              <a:t>血液</a:t>
            </a:r>
            <a:r>
              <a:rPr lang="zh-CN" altLang="en-US" sz="1200" b="1" dirty="0" smtClean="0">
                <a:latin typeface="微软雅黑" panose="020B0503020204020204" pitchFamily="34" charset="-122"/>
                <a:ea typeface="微软雅黑" panose="020B0503020204020204" pitchFamily="34" charset="-122"/>
                <a:cs typeface="微软雅黑" panose="020B0503020204020204" pitchFamily="34" charset="-122"/>
                <a:sym typeface="+mn-ea"/>
              </a:rPr>
              <a:t>疾病动物模型</a:t>
            </a:r>
            <a:r>
              <a:rPr lang="zh-CN" altLang="en-US" sz="1200" b="1" dirty="0">
                <a:latin typeface="微软雅黑" panose="020B0503020204020204" pitchFamily="34" charset="-122"/>
                <a:ea typeface="微软雅黑" panose="020B0503020204020204" pitchFamily="34" charset="-122"/>
                <a:cs typeface="微软雅黑" panose="020B0503020204020204" pitchFamily="34" charset="-122"/>
                <a:sym typeface="+mn-ea"/>
              </a:rPr>
              <a:t>与</a:t>
            </a:r>
            <a:r>
              <a:rPr lang="zh-CN" altLang="en-US" sz="1200" b="1" dirty="0" smtClean="0">
                <a:latin typeface="微软雅黑" panose="020B0503020204020204" pitchFamily="34" charset="-122"/>
                <a:ea typeface="微软雅黑" panose="020B0503020204020204" pitchFamily="34" charset="-122"/>
                <a:cs typeface="微软雅黑" panose="020B0503020204020204" pitchFamily="34" charset="-122"/>
                <a:sym typeface="+mn-ea"/>
              </a:rPr>
              <a:t>药物筛选</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。聚焦于斑马鱼早期白细胞发育研究和斑马鱼人类白血病疾病模型的建立研究并完成</a:t>
            </a:r>
            <a:r>
              <a:rPr lang="zh-CN" altLang="en-US" sz="1200" b="1" dirty="0" smtClean="0">
                <a:latin typeface="微软雅黑" panose="020B0503020204020204" pitchFamily="34" charset="-122"/>
                <a:ea typeface="微软雅黑" panose="020B0503020204020204" pitchFamily="34" charset="-122"/>
                <a:cs typeface="微软雅黑" panose="020B0503020204020204" pitchFamily="34" charset="-122"/>
              </a:rPr>
              <a:t>“突变体筛选</a:t>
            </a:r>
            <a:r>
              <a:rPr lang="en-US" altLang="zh-CN" sz="1200" b="1" dirty="0" smtClean="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200" b="1" dirty="0" smtClean="0">
                <a:latin typeface="微软雅黑" panose="020B0503020204020204" pitchFamily="34" charset="-122"/>
                <a:ea typeface="微软雅黑" panose="020B0503020204020204" pitchFamily="34" charset="-122"/>
                <a:cs typeface="微软雅黑" panose="020B0503020204020204" pitchFamily="34" charset="-122"/>
              </a:rPr>
              <a:t>发育机制解析</a:t>
            </a:r>
            <a:r>
              <a:rPr lang="en-US" altLang="zh-CN" sz="1200" b="1" dirty="0" smtClean="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200" b="1" dirty="0" smtClean="0">
                <a:latin typeface="微软雅黑" panose="020B0503020204020204" pitchFamily="34" charset="-122"/>
                <a:ea typeface="微软雅黑" panose="020B0503020204020204" pitchFamily="34" charset="-122"/>
                <a:cs typeface="微软雅黑" panose="020B0503020204020204" pitchFamily="34" charset="-122"/>
              </a:rPr>
              <a:t>疾病模型构建</a:t>
            </a:r>
            <a:r>
              <a:rPr lang="en-US" altLang="zh-CN" sz="1200" b="1" dirty="0" smtClean="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200" b="1" dirty="0" smtClean="0">
                <a:latin typeface="微软雅黑" panose="020B0503020204020204" pitchFamily="34" charset="-122"/>
                <a:ea typeface="微软雅黑" panose="020B0503020204020204" pitchFamily="34" charset="-122"/>
                <a:cs typeface="微软雅黑" panose="020B0503020204020204" pitchFamily="34" charset="-122"/>
              </a:rPr>
              <a:t>药物筛选”</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的系统性工作：</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正反向遗传筛选获得血液发育缺陷突变体；</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利用筛选的血液缺陷突变体解析了血液发育中关键机制；</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在解析发育机制的基础上进一步建立了斑马鱼人类白血病疾病模型，并阐述其发病机制，进行大规模化合物筛选。</a:t>
            </a:r>
            <a:endPar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endParaRPr>
          </a:p>
          <a:p>
            <a:pPr algn="just">
              <a:lnSpc>
                <a:spcPct val="120000"/>
              </a:lnSpc>
              <a:spcBef>
                <a:spcPts val="0"/>
              </a:spcBef>
              <a:spcAft>
                <a:spcPts val="1200"/>
              </a:spcAft>
            </a:pPr>
            <a:r>
              <a:rPr lang="zh-CN" altLang="en-US" sz="1200" b="1" dirty="0" smtClean="0">
                <a:latin typeface="微软雅黑" panose="020B0503020204020204" pitchFamily="34" charset="-122"/>
                <a:ea typeface="微软雅黑" panose="020B0503020204020204" pitchFamily="34" charset="-122"/>
              </a:rPr>
              <a:t>主要业绩：</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sym typeface="+mn-ea"/>
              </a:rPr>
              <a:t>第一或通讯作者发表</a:t>
            </a:r>
            <a:r>
              <a:rPr lang="en-US" altLang="zh-CN" sz="1200" b="1" dirty="0" smtClean="0">
                <a:latin typeface="微软雅黑" panose="020B0503020204020204" pitchFamily="34" charset="-122"/>
                <a:ea typeface="微软雅黑" panose="020B0503020204020204" pitchFamily="34" charset="-122"/>
                <a:cs typeface="微软雅黑" panose="020B0503020204020204" pitchFamily="34" charset="-122"/>
                <a:sym typeface="+mn-ea"/>
              </a:rPr>
              <a:t>Leukemia</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200" b="1" dirty="0" smtClean="0">
                <a:latin typeface="微软雅黑" panose="020B0503020204020204" pitchFamily="34" charset="-122"/>
                <a:ea typeface="微软雅黑" panose="020B0503020204020204" pitchFamily="34" charset="-122"/>
                <a:cs typeface="微软雅黑" panose="020B0503020204020204" pitchFamily="34" charset="-122"/>
                <a:sym typeface="+mn-ea"/>
              </a:rPr>
              <a:t>Development</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sym typeface="+mn-ea"/>
              </a:rPr>
              <a:t>等SCI</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sym typeface="+mn-ea"/>
              </a:rPr>
              <a:t>论文</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sym typeface="+mn-ea"/>
              </a:rPr>
              <a:t>5</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sym typeface="+mn-ea"/>
              </a:rPr>
              <a:t>篇</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，共同作者</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sym typeface="+mn-ea"/>
              </a:rPr>
              <a:t>8</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sym typeface="+mn-ea"/>
              </a:rPr>
              <a:t>篇；专利申请</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sym typeface="+mn-ea"/>
              </a:rPr>
              <a:t>5</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sym typeface="+mn-ea"/>
              </a:rPr>
              <a:t>件，</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sym typeface="+mn-ea"/>
              </a:rPr>
              <a:t>授权</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sym typeface="+mn-ea"/>
              </a:rPr>
              <a:t>5</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sym typeface="+mn-ea"/>
              </a:rPr>
              <a:t>件</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gn="just">
              <a:lnSpc>
                <a:spcPct val="120000"/>
              </a:lnSpc>
              <a:spcBef>
                <a:spcPts val="0"/>
              </a:spcBef>
              <a:spcAft>
                <a:spcPts val="1200"/>
              </a:spcAft>
            </a:pPr>
            <a:r>
              <a:rPr lang="zh-CN" altLang="en-US" sz="1200" b="1" dirty="0" smtClean="0">
                <a:latin typeface="微软雅黑" panose="020B0503020204020204" pitchFamily="34" charset="-122"/>
                <a:ea typeface="微软雅黑" panose="020B0503020204020204" pitchFamily="34" charset="-122"/>
              </a:rPr>
              <a:t>研究资助</a:t>
            </a:r>
            <a:r>
              <a:rPr lang="zh-CN" altLang="en-US" sz="1200" b="1" dirty="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主持</a:t>
            </a:r>
            <a:r>
              <a:rPr lang="zh-CN" altLang="en-US" sz="1200" dirty="0">
                <a:latin typeface="微软雅黑" panose="020B0503020204020204" pitchFamily="34" charset="-122"/>
                <a:ea typeface="微软雅黑" panose="020B0503020204020204" pitchFamily="34" charset="-122"/>
                <a:cs typeface="微软雅黑" panose="020B0503020204020204" pitchFamily="34" charset="-122"/>
              </a:rPr>
              <a:t>国家自然科学</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基金</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项（青年</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项，面上</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项），广东省</a:t>
            </a:r>
            <a:r>
              <a:rPr lang="zh-CN" altLang="en-US" sz="1200" dirty="0">
                <a:latin typeface="微软雅黑" panose="020B0503020204020204" pitchFamily="34" charset="-122"/>
                <a:ea typeface="微软雅黑" panose="020B0503020204020204" pitchFamily="34" charset="-122"/>
                <a:cs typeface="微软雅黑" panose="020B0503020204020204" pitchFamily="34" charset="-122"/>
              </a:rPr>
              <a:t>自然科学</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基金</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项目</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项</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，市级基金</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项，校级基金</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项。</a:t>
            </a:r>
            <a:endParaRPr lang="en-US" altLang="zh-CN" sz="1200" dirty="0">
              <a:latin typeface="微软雅黑" panose="020B0503020204020204" pitchFamily="34" charset="-122"/>
              <a:ea typeface="微软雅黑" panose="020B0503020204020204" pitchFamily="34" charset="-122"/>
            </a:endParaRPr>
          </a:p>
        </p:txBody>
      </p:sp>
      <p:pic>
        <p:nvPicPr>
          <p:cNvPr id="22" name="图片 21"/>
          <p:cNvPicPr>
            <a:picLocks noChangeAspect="1"/>
          </p:cNvPicPr>
          <p:nvPr/>
        </p:nvPicPr>
        <p:blipFill>
          <a:blip r:embed="rId2" cstate="print"/>
          <a:srcRect t="3896" r="91544" b="3088"/>
          <a:stretch>
            <a:fillRect/>
          </a:stretch>
        </p:blipFill>
        <p:spPr bwMode="auto">
          <a:xfrm>
            <a:off x="2500314" y="3619233"/>
            <a:ext cx="309562" cy="358775"/>
          </a:xfrm>
          <a:prstGeom prst="rect">
            <a:avLst/>
          </a:prstGeom>
          <a:noFill/>
          <a:ln w="9525">
            <a:noFill/>
            <a:miter lim="800000"/>
            <a:headEnd/>
            <a:tailEnd/>
          </a:ln>
        </p:spPr>
      </p:pic>
      <p:sp>
        <p:nvSpPr>
          <p:cNvPr id="25" name="文本框 25"/>
          <p:cNvSpPr txBox="1">
            <a:spLocks noChangeArrowheads="1"/>
          </p:cNvSpPr>
          <p:nvPr/>
        </p:nvSpPr>
        <p:spPr bwMode="auto">
          <a:xfrm>
            <a:off x="2750263" y="3623271"/>
            <a:ext cx="902811"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招生要求</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6" name="文本框 11"/>
          <p:cNvSpPr txBox="1">
            <a:spLocks noChangeArrowheads="1"/>
          </p:cNvSpPr>
          <p:nvPr/>
        </p:nvSpPr>
        <p:spPr bwMode="auto">
          <a:xfrm>
            <a:off x="2579826" y="3942001"/>
            <a:ext cx="3278016" cy="276999"/>
          </a:xfrm>
          <a:prstGeom prst="rect">
            <a:avLst/>
          </a:prstGeom>
          <a:noFill/>
          <a:ln w="9525">
            <a:noFill/>
            <a:miter lim="800000"/>
          </a:ln>
        </p:spPr>
        <p:txBody>
          <a:bodyPr wrap="square">
            <a:spAutoFit/>
          </a:bodyPr>
          <a:lstStyle/>
          <a:p>
            <a:pPr lvl="0" eaLnBrk="1" hangingPunct="1">
              <a:defRPr/>
            </a:pPr>
            <a:r>
              <a:rPr lang="zh-CN" altLang="en-US" sz="1200" dirty="0" smtClean="0">
                <a:solidFill>
                  <a:prstClr val="black"/>
                </a:solidFill>
                <a:latin typeface="微软雅黑" panose="020B0503020204020204" pitchFamily="34" charset="-122"/>
                <a:ea typeface="微软雅黑" panose="020B0503020204020204" pitchFamily="34" charset="-122"/>
              </a:rPr>
              <a:t>性格开朗，团结友善，</a:t>
            </a:r>
            <a:r>
              <a:rPr lang="zh-CN" altLang="en-US" sz="1200" dirty="0">
                <a:solidFill>
                  <a:prstClr val="black"/>
                </a:solidFill>
                <a:latin typeface="微软雅黑" panose="020B0503020204020204" pitchFamily="34" charset="-122"/>
                <a:ea typeface="微软雅黑" panose="020B0503020204020204" pitchFamily="34" charset="-122"/>
              </a:rPr>
              <a:t>吃苦耐劳</a:t>
            </a:r>
            <a:r>
              <a:rPr lang="zh-CN" altLang="en-US" sz="1200" dirty="0" smtClean="0">
                <a:solidFill>
                  <a:prstClr val="black"/>
                </a:solidFill>
                <a:latin typeface="微软雅黑" panose="020B0503020204020204" pitchFamily="34" charset="-122"/>
                <a:ea typeface="微软雅黑" panose="020B0503020204020204" pitchFamily="34" charset="-122"/>
              </a:rPr>
              <a:t>。</a:t>
            </a:r>
            <a:endParaRPr lang="en-US" altLang="zh-CN" sz="1200" dirty="0">
              <a:solidFill>
                <a:prstClr val="black"/>
              </a:solidFill>
              <a:latin typeface="微软雅黑" panose="020B0503020204020204" pitchFamily="34" charset="-122"/>
              <a:ea typeface="微软雅黑" panose="020B0503020204020204" pitchFamily="34" charset="-122"/>
            </a:endParaRPr>
          </a:p>
        </p:txBody>
      </p:sp>
      <p:sp>
        <p:nvSpPr>
          <p:cNvPr id="2" name="矩形 1"/>
          <p:cNvSpPr/>
          <p:nvPr/>
        </p:nvSpPr>
        <p:spPr>
          <a:xfrm>
            <a:off x="438358" y="235714"/>
            <a:ext cx="1812717" cy="646331"/>
          </a:xfrm>
          <a:prstGeom prst="rect">
            <a:avLst/>
          </a:prstGeom>
        </p:spPr>
        <p:txBody>
          <a:bodyPr wrap="square">
            <a:spAutoFit/>
          </a:bodyPr>
          <a:lstStyle/>
          <a:p>
            <a:r>
              <a:rPr lang="zh-CN" altLang="en-US" b="1" dirty="0">
                <a:solidFill>
                  <a:srgbClr val="FFFFFF"/>
                </a:solidFill>
                <a:latin typeface="微软雅黑" panose="020B0503020204020204" pitchFamily="34" charset="-122"/>
                <a:ea typeface="微软雅黑" panose="020B0503020204020204" pitchFamily="34" charset="-122"/>
              </a:rPr>
              <a:t>工作单位：华南理工大学医学院</a:t>
            </a:r>
            <a:endParaRPr lang="zh-CN" altLang="en-US" dirty="0"/>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PP_MARK_KEY" val="08875d51-6175-4ae4-b6ca-1a8600ea965b"/>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984</Words>
  <Application>WPS 演示</Application>
  <PresentationFormat>自定义</PresentationFormat>
  <Paragraphs>42</Paragraphs>
  <Slides>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vt:i4>
      </vt:variant>
    </vt:vector>
  </HeadingPairs>
  <TitlesOfParts>
    <vt:vector size="10" baseType="lpstr">
      <vt:lpstr>Arial</vt:lpstr>
      <vt:lpstr>宋体</vt:lpstr>
      <vt:lpstr>Wingdings</vt:lpstr>
      <vt:lpstr>Calibri</vt:lpstr>
      <vt:lpstr>Calibri Light</vt:lpstr>
      <vt:lpstr>Calibri</vt:lpstr>
      <vt:lpstr>微软雅黑</vt:lpstr>
      <vt:lpstr>Arial Unicode MS</vt:lpstr>
      <vt:lpstr>1_Office 主题</vt:lpstr>
      <vt:lpstr>PowerPoint 演示文稿</vt:lpstr>
    </vt:vector>
  </TitlesOfParts>
  <Company>zsb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茉</cp:lastModifiedBy>
  <cp:revision>396</cp:revision>
  <dcterms:created xsi:type="dcterms:W3CDTF">2015-05-04T02:17:00Z</dcterms:created>
  <dcterms:modified xsi:type="dcterms:W3CDTF">2023-03-29T06:29:58Z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8E61698BFCEF423E994F4385DC3FF9D9</vt:lpwstr>
  </property>
</Properties>
</file>