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31" r:id="rId3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9" userDrawn="1">
          <p15:clr>
            <a:srgbClr val="A4A3A4"/>
          </p15:clr>
        </p15:guide>
        <p15:guide id="2" pos="387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朱 平" initials="朱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99"/>
        <p:guide pos="387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commentAuthors" Target="commentAuthors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64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3.png"/><Relationship Id="rId4" Type="http://schemas.openxmlformats.org/officeDocument/2006/relationships/tags" Target="../tags/tag63.xml"/><Relationship Id="rId3" Type="http://schemas.openxmlformats.org/officeDocument/2006/relationships/image" Target="../media/image2.jpeg"/><Relationship Id="rId2" Type="http://schemas.openxmlformats.org/officeDocument/2006/relationships/tags" Target="../tags/tag62.xml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270"/>
            <a:ext cx="8368030" cy="1097280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50465" y="1360805"/>
            <a:ext cx="3470275" cy="358140"/>
            <a:chOff x="3816" y="2143"/>
            <a:chExt cx="5465" cy="564"/>
          </a:xfrm>
        </p:grpSpPr>
        <p:pic>
          <p:nvPicPr>
            <p:cNvPr id="17411" name="图片 7"/>
            <p:cNvPicPr>
              <a:picLocks noChangeAspect="1"/>
            </p:cNvPicPr>
            <p:nvPr/>
          </p:nvPicPr>
          <p:blipFill>
            <a:blip r:embed="rId1" cstate="print"/>
            <a:srcRect t="3896" r="91544" b="3088"/>
            <a:stretch>
              <a:fillRect/>
            </a:stretch>
          </p:blipFill>
          <p:spPr bwMode="auto">
            <a:xfrm>
              <a:off x="3816" y="2143"/>
              <a:ext cx="487" cy="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1" name="文本框 17"/>
            <p:cNvSpPr txBox="1">
              <a:spLocks noChangeArrowheads="1"/>
            </p:cNvSpPr>
            <p:nvPr/>
          </p:nvSpPr>
          <p:spPr bwMode="auto">
            <a:xfrm>
              <a:off x="4261" y="2183"/>
              <a:ext cx="5020" cy="48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招生专业与类型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450465" y="2435225"/>
            <a:ext cx="1709420" cy="358140"/>
            <a:chOff x="3859" y="3747"/>
            <a:chExt cx="2692" cy="564"/>
          </a:xfrm>
        </p:grpSpPr>
        <p:pic>
          <p:nvPicPr>
            <p:cNvPr id="17422" name="图片 24"/>
            <p:cNvPicPr>
              <a:picLocks noChangeAspect="1"/>
            </p:cNvPicPr>
            <p:nvPr/>
          </p:nvPicPr>
          <p:blipFill>
            <a:blip r:embed="rId1" cstate="print"/>
            <a:srcRect t="3896" r="91544" b="3088"/>
            <a:stretch>
              <a:fillRect/>
            </a:stretch>
          </p:blipFill>
          <p:spPr bwMode="auto">
            <a:xfrm>
              <a:off x="3859" y="3747"/>
              <a:ext cx="487" cy="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3" name="文本框 25"/>
            <p:cNvSpPr txBox="1">
              <a:spLocks noChangeArrowheads="1"/>
            </p:cNvSpPr>
            <p:nvPr/>
          </p:nvSpPr>
          <p:spPr bwMode="auto">
            <a:xfrm>
              <a:off x="4281" y="3765"/>
              <a:ext cx="2270" cy="4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教育与工作经历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组合 12"/>
          <p:cNvGrpSpPr/>
          <p:nvPr/>
        </p:nvGrpSpPr>
        <p:grpSpPr>
          <a:xfrm>
            <a:off x="2450465" y="4023587"/>
            <a:ext cx="1152525" cy="358140"/>
            <a:chOff x="3914" y="8080"/>
            <a:chExt cx="1815" cy="564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/>
            <a:srcRect t="3896" r="91544" b="3088"/>
            <a:stretch>
              <a:fillRect/>
            </a:stretch>
          </p:blipFill>
          <p:spPr bwMode="auto">
            <a:xfrm>
              <a:off x="3914" y="8080"/>
              <a:ext cx="487" cy="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文本框 25"/>
            <p:cNvSpPr txBox="1">
              <a:spLocks noChangeArrowheads="1"/>
            </p:cNvSpPr>
            <p:nvPr/>
          </p:nvSpPr>
          <p:spPr bwMode="auto">
            <a:xfrm>
              <a:off x="4307" y="8086"/>
              <a:ext cx="1422" cy="4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招生要求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29" name="文本框 11"/>
          <p:cNvSpPr txBox="1">
            <a:spLocks noChangeArrowheads="1"/>
          </p:cNvSpPr>
          <p:nvPr/>
        </p:nvSpPr>
        <p:spPr bwMode="auto">
          <a:xfrm>
            <a:off x="2577766" y="4483601"/>
            <a:ext cx="3996716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勤奋好学，有上进心，对应激相关神经科学疾病（焦虑、抑郁等）有浓厚兴趣。</a:t>
            </a: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文本框 21"/>
          <p:cNvSpPr txBox="1">
            <a:spLocks noChangeArrowheads="1"/>
          </p:cNvSpPr>
          <p:nvPr/>
        </p:nvSpPr>
        <p:spPr bwMode="auto">
          <a:xfrm>
            <a:off x="434975" y="213995"/>
            <a:ext cx="1800860" cy="6813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工作单位：华南理工大学医学院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95220" y="240030"/>
            <a:ext cx="8455026" cy="681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王卓 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华南理工大学高层次引进人才</a:t>
            </a:r>
            <a:r>
              <a:rPr lang="zh-CN" altLang="en-US" sz="1200" b="1" spc="12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、助理教授、硕士生导师</a:t>
            </a:r>
            <a:endParaRPr lang="zh-CN" altLang="en-US" sz="1200" b="1" spc="12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>
              <a:lnSpc>
                <a:spcPct val="120000"/>
              </a:lnSpc>
              <a:defRPr/>
            </a:pPr>
            <a:endParaRPr lang="en-US" altLang="zh-CN" sz="1200" b="1" spc="12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8" name="文本框 12"/>
          <p:cNvSpPr txBox="1">
            <a:spLocks noChangeArrowheads="1"/>
          </p:cNvSpPr>
          <p:nvPr/>
        </p:nvSpPr>
        <p:spPr bwMode="auto">
          <a:xfrm>
            <a:off x="346075" y="4393565"/>
            <a:ext cx="2036763" cy="16395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Email: wangzhuo@scut.edu.cn</a:t>
            </a:r>
            <a:endParaRPr lang="en-US" altLang="zh-CN" sz="1200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wangz_joe@163.com</a:t>
            </a:r>
            <a:endParaRPr lang="en-US" altLang="zh-CN" sz="1200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200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Tel: 15625033984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8437" name="文本框 11"/>
          <p:cNvSpPr txBox="1">
            <a:spLocks noChangeArrowheads="1"/>
          </p:cNvSpPr>
          <p:nvPr/>
        </p:nvSpPr>
        <p:spPr bwMode="auto">
          <a:xfrm>
            <a:off x="2577766" y="1714818"/>
            <a:ext cx="3573462" cy="312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学术硕士：基础医学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生物学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8444" name="矩形 2"/>
          <p:cNvSpPr>
            <a:spLocks noChangeArrowheads="1"/>
          </p:cNvSpPr>
          <p:nvPr/>
        </p:nvSpPr>
        <p:spPr bwMode="auto">
          <a:xfrm>
            <a:off x="2577766" y="2800787"/>
            <a:ext cx="4223008" cy="937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2008-2012 </a:t>
            </a:r>
            <a:r>
              <a:rPr lang="zh-CN" alt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南方医科大学           </a:t>
            </a:r>
            <a:r>
              <a:rPr lang="en-US" altLang="zh-CN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           </a:t>
            </a:r>
            <a:r>
              <a:rPr lang="zh-CN" alt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医学学士</a:t>
            </a:r>
            <a:endParaRPr lang="zh-CN" altLang="en-US" sz="11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2012-2019 </a:t>
            </a:r>
            <a:r>
              <a:rPr lang="zh-CN" alt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南方医科大学</a:t>
            </a:r>
            <a:r>
              <a:rPr lang="en-US" altLang="zh-CN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          </a:t>
            </a:r>
            <a:r>
              <a:rPr lang="zh-CN" alt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   神经生物学博士</a:t>
            </a:r>
            <a:endParaRPr lang="zh-CN" altLang="en-US" sz="11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2019-2022 </a:t>
            </a:r>
            <a:r>
              <a:rPr lang="zh-CN" alt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中山大学</a:t>
            </a:r>
            <a:r>
              <a:rPr lang="en-US" altLang="zh-CN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                 </a:t>
            </a:r>
            <a:r>
              <a:rPr lang="zh-CN" alt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 </a:t>
            </a:r>
            <a:r>
              <a:rPr lang="en-US" altLang="zh-CN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       </a:t>
            </a:r>
            <a:r>
              <a:rPr lang="zh-CN" alt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博士后</a:t>
            </a:r>
            <a:endParaRPr lang="zh-CN" altLang="en-US" sz="11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2022.9-      </a:t>
            </a:r>
            <a:r>
              <a:rPr lang="zh-CN" alt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华南理工大学医学院</a:t>
            </a:r>
            <a:r>
              <a:rPr lang="en-US" altLang="zh-CN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           </a:t>
            </a:r>
            <a:r>
              <a:rPr lang="zh-CN" altLang="en-US" sz="1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副教授</a:t>
            </a:r>
            <a:endParaRPr lang="zh-CN" altLang="en-US" sz="11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1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8439" name="文本框 13"/>
          <p:cNvSpPr txBox="1">
            <a:spLocks noChangeArrowheads="1"/>
          </p:cNvSpPr>
          <p:nvPr/>
        </p:nvSpPr>
        <p:spPr bwMode="auto">
          <a:xfrm>
            <a:off x="6847205" y="1620520"/>
            <a:ext cx="4869180" cy="2533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lvl="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研究方向：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本课题组关注神经精神疾病的发生机制及其对相关行为活动的影响，致力于从不同角度解析疾病发生的神经生物学机制。</a:t>
            </a:r>
            <a:endParaRPr lang="zh-CN" altLang="en-US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研究资助</a:t>
            </a:r>
            <a:r>
              <a:rPr lang="zh-CN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：</a:t>
            </a:r>
            <a:endParaRPr lang="zh-CN" altLang="en-US" sz="1200" b="1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主持：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国家自然科学基金青年项目、广东省自然科学基金面上项目、中国博士后基金面上项目等项目</a:t>
            </a:r>
            <a:endParaRPr lang="zh-CN" altLang="en-US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参与：国家自然科学基金重点项目、科技部重点领域创新团队项目、国家自然科学基金重大研究计划培育项目、国家自然科学基金面上项目。</a:t>
            </a:r>
            <a:endParaRPr lang="zh-CN" altLang="en-US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zh-CN" altLang="en-US" sz="12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主要业绩</a:t>
            </a:r>
            <a:r>
              <a:rPr lang="en-US" altLang="zh-CN" sz="12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: </a:t>
            </a:r>
            <a:r>
              <a:rPr lang="zh-CN" altLang="en-US" sz="12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近五年研究成果发表于</a:t>
            </a:r>
            <a:r>
              <a:rPr lang="en-US" altLang="zh-CN" sz="12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Nature Chemical Biology</a:t>
            </a:r>
            <a:r>
              <a:rPr lang="zh-CN" altLang="en-US" sz="12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Neurobiology of Disease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、Brain Behavior and Immunity、</a:t>
            </a:r>
            <a:r>
              <a:rPr lang="zh-CN" altLang="en-US" sz="12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Molecular Psychiatry</a:t>
            </a:r>
            <a:r>
              <a:rPr lang="zh-CN" alt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等高水平期刊。</a:t>
            </a:r>
            <a:endParaRPr kumimoji="0" lang="zh-CN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defRPr/>
            </a:pPr>
            <a:endParaRPr lang="zh-CN" altLang="en-US" sz="12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46405" y="1689735"/>
            <a:ext cx="1816100" cy="2286000"/>
          </a:xfrm>
          <a:prstGeom prst="rect">
            <a:avLst/>
          </a:prstGeom>
        </p:spPr>
      </p:pic>
      <p:pic>
        <p:nvPicPr>
          <p:cNvPr id="10" name="图片 9" descr="技术路线-0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1985" y="4464050"/>
            <a:ext cx="4451350" cy="204343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PLACING_PICTURE_USER_VIEWPORT" val="{&quot;height&quot;:1622.5007874015748,&quot;width&quot;:1770}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PP_MARK_KEY" val="96e87c70-6de4-4ca1-b4d4-d914f0fa2126"/>
  <p:tag name="COMMONDATA" val="eyJoZGlkIjoiZDlkNWUyYWJmZTUwYjA2MjU1ZjFlNDZmN2UxMGRiYm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644</Words>
  <Application>WPS 演示</Application>
  <PresentationFormat>宽屏</PresentationFormat>
  <Paragraphs>39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Calibri</vt:lpstr>
      <vt:lpstr>微软雅黑</vt:lpstr>
      <vt:lpstr>Times New Roman</vt:lpstr>
      <vt:lpstr>Arial Unicode MS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茉</cp:lastModifiedBy>
  <cp:revision>199</cp:revision>
  <dcterms:created xsi:type="dcterms:W3CDTF">2022-04-26T10:52:00Z</dcterms:created>
  <dcterms:modified xsi:type="dcterms:W3CDTF">2023-03-29T03:38:33Z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25040A4984584B80B351C0812EE58DA7</vt:lpwstr>
  </property>
  <property fmtid="{D5CDD505-2E9C-101B-9397-08002B2CF9AE}" pid="4" name="commondata">
    <vt:lpwstr>eyJoZGlkIjoiZmVkZGU4MjUxODE4N2E2N2RhZDYzZTkxMDFiZjM1YzIifQ==</vt:lpwstr>
  </property>
</Properties>
</file>