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645"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34" autoAdjust="0"/>
    <p:restoredTop sz="93203" autoAdjust="0"/>
  </p:normalViewPr>
  <p:slideViewPr>
    <p:cSldViewPr snapToGrid="0" showGuides="1">
      <p:cViewPr>
        <p:scale>
          <a:sx n="66" d="100"/>
          <a:sy n="66" d="100"/>
        </p:scale>
        <p:origin x="1028" y="48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emf"/><Relationship Id="rId7" Type="http://schemas.openxmlformats.org/officeDocument/2006/relationships/image" Target="../media/image6.jpeg"/><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hyperlink" Target="mailto:jinjinma@scut.edu.cn" TargetMode="External"/><Relationship Id="rId10" Type="http://schemas.openxmlformats.org/officeDocument/2006/relationships/slideLayout" Target="../slideLayouts/slideLayout1.xml"/><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2838" y="1588"/>
            <a:ext cx="8243887" cy="1096962"/>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algn="ctr" eaLnBrk="1" hangingPunct="1">
              <a:defRPr/>
            </a:pPr>
            <a:endParaRPr lang="zh-CN" altLang="en-US">
              <a:solidFill>
                <a:prstClr val="white"/>
              </a:solidFill>
            </a:endParaRPr>
          </a:p>
        </p:txBody>
      </p:sp>
      <p:pic>
        <p:nvPicPr>
          <p:cNvPr id="46083" name="图片 7"/>
          <p:cNvPicPr>
            <a:picLocks noChangeAspect="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2525713" y="1125904"/>
            <a:ext cx="309562" cy="358775"/>
          </a:xfrm>
          <a:prstGeom prst="rect">
            <a:avLst/>
          </a:prstGeom>
          <a:solidFill>
            <a:srgbClr val="F18D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084" name="文本框 11"/>
          <p:cNvSpPr txBox="1">
            <a:spLocks noChangeArrowheads="1"/>
          </p:cNvSpPr>
          <p:nvPr/>
        </p:nvSpPr>
        <p:spPr bwMode="auto">
          <a:xfrm>
            <a:off x="2525713" y="1500554"/>
            <a:ext cx="4167131" cy="738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dirty="0">
                <a:solidFill>
                  <a:srgbClr val="000000"/>
                </a:solidFill>
                <a:latin typeface="微软雅黑" panose="020B0503020204020204" pitchFamily="34" charset="-122"/>
                <a:ea typeface="微软雅黑" panose="020B0503020204020204" pitchFamily="34" charset="-122"/>
              </a:rPr>
              <a:t>学术博士：基础医学、生物医学工程</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dirty="0">
                <a:solidFill>
                  <a:srgbClr val="000000"/>
                </a:solidFill>
                <a:latin typeface="微软雅黑" panose="020B0503020204020204" pitchFamily="34" charset="-122"/>
                <a:ea typeface="微软雅黑" panose="020B0503020204020204" pitchFamily="34" charset="-122"/>
              </a:rPr>
              <a:t>学术硕士：基础医学、机械工程</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pP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46085" name="文本框 12"/>
          <p:cNvSpPr txBox="1">
            <a:spLocks noChangeArrowheads="1"/>
          </p:cNvSpPr>
          <p:nvPr/>
        </p:nvSpPr>
        <p:spPr bwMode="auto">
          <a:xfrm>
            <a:off x="2543175" y="3468785"/>
            <a:ext cx="4187825"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en-US" altLang="zh-CN" sz="1600" b="1" dirty="0">
                <a:solidFill>
                  <a:schemeClr val="accent2"/>
                </a:solidFill>
                <a:latin typeface="微软雅黑" panose="020B0503020204020204" pitchFamily="34" charset="-122"/>
                <a:ea typeface="微软雅黑" panose="020B0503020204020204" pitchFamily="34" charset="-122"/>
                <a:hlinkClick r:id="rId2"/>
              </a:rPr>
              <a:t>jinjinma@scut.edu.cn</a:t>
            </a:r>
            <a:r>
              <a:rPr lang="en-US" altLang="zh-CN" sz="1600" b="1" dirty="0">
                <a:solidFill>
                  <a:schemeClr val="accent2"/>
                </a:solidFill>
                <a:latin typeface="微软雅黑" panose="020B0503020204020204" pitchFamily="34" charset="-122"/>
                <a:ea typeface="微软雅黑" panose="020B0503020204020204" pitchFamily="34" charset="-122"/>
              </a:rPr>
              <a:t>    </a:t>
            </a:r>
            <a:r>
              <a:rPr lang="en-US" altLang="zh-CN" sz="1600" b="1" dirty="0">
                <a:latin typeface="微软雅黑" panose="020B0503020204020204" pitchFamily="34" charset="-122"/>
                <a:ea typeface="微软雅黑" panose="020B0503020204020204" pitchFamily="34" charset="-122"/>
              </a:rPr>
              <a:t>18802058666</a:t>
            </a:r>
            <a:endParaRPr lang="en-US" altLang="zh-CN" sz="1600" b="1" dirty="0">
              <a:latin typeface="微软雅黑" panose="020B0503020204020204" pitchFamily="34" charset="-122"/>
              <a:ea typeface="微软雅黑" panose="020B0503020204020204" pitchFamily="34" charset="-122"/>
            </a:endParaRPr>
          </a:p>
        </p:txBody>
      </p:sp>
      <p:sp>
        <p:nvSpPr>
          <p:cNvPr id="46086" name="文本框 13"/>
          <p:cNvSpPr txBox="1">
            <a:spLocks noChangeArrowheads="1"/>
          </p:cNvSpPr>
          <p:nvPr/>
        </p:nvSpPr>
        <p:spPr bwMode="auto">
          <a:xfrm>
            <a:off x="6731000" y="1488834"/>
            <a:ext cx="4846638" cy="2077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ts val="600"/>
              </a:spcBef>
            </a:pPr>
            <a:r>
              <a:rPr lang="zh-CN" altLang="en-US" sz="1200" b="1" dirty="0">
                <a:solidFill>
                  <a:srgbClr val="000000"/>
                </a:solidFill>
                <a:latin typeface="微软雅黑" panose="020B0503020204020204" pitchFamily="34" charset="-122"/>
                <a:ea typeface="微软雅黑" panose="020B0503020204020204" pitchFamily="34" charset="-122"/>
              </a:rPr>
              <a:t>研究方向</a:t>
            </a:r>
            <a:r>
              <a:rPr lang="en-US" altLang="zh-CN" sz="1200" b="1" dirty="0">
                <a:solidFill>
                  <a:srgbClr val="000000"/>
                </a:solidFill>
                <a:latin typeface="微软雅黑" panose="020B0503020204020204" pitchFamily="34" charset="-122"/>
                <a:ea typeface="微软雅黑" panose="020B0503020204020204" pitchFamily="34" charset="-122"/>
                <a:sym typeface="Wingdings" panose="05000000000000000000" pitchFamily="2" charset="2"/>
              </a:rPr>
              <a:t>:</a:t>
            </a:r>
            <a:r>
              <a:rPr lang="zh-CN" altLang="en-US" sz="1200" b="1" dirty="0">
                <a:solidFill>
                  <a:srgbClr val="000000"/>
                </a:solidFill>
                <a:latin typeface="微软雅黑" panose="020B0503020204020204" pitchFamily="34" charset="-122"/>
                <a:ea typeface="微软雅黑" panose="020B0503020204020204" pitchFamily="34" charset="-122"/>
                <a:sym typeface="Wingdings" panose="05000000000000000000" pitchFamily="2" charset="2"/>
              </a:rPr>
              <a:t> </a:t>
            </a:r>
            <a:r>
              <a:rPr lang="en-US" altLang="zh-CN" sz="1200" dirty="0">
                <a:solidFill>
                  <a:srgbClr val="000000"/>
                </a:solidFill>
                <a:latin typeface="微软雅黑" panose="020B0503020204020204" pitchFamily="34" charset="-122"/>
                <a:ea typeface="微软雅黑" panose="020B0503020204020204" pitchFamily="34" charset="-122"/>
                <a:sym typeface="Wingdings" panose="05000000000000000000" pitchFamily="2" charset="2"/>
              </a:rPr>
              <a:t>(1)</a:t>
            </a:r>
            <a:r>
              <a:rPr lang="zh-CN" altLang="en-US" sz="1200" dirty="0">
                <a:solidFill>
                  <a:srgbClr val="000000"/>
                </a:solidFill>
                <a:latin typeface="微软雅黑" panose="020B0503020204020204" pitchFamily="34" charset="-122"/>
                <a:ea typeface="微软雅黑" panose="020B0503020204020204" pitchFamily="34" charset="-122"/>
                <a:sym typeface="Wingdings" panose="05000000000000000000" pitchFamily="2" charset="2"/>
              </a:rPr>
              <a:t>探索</a:t>
            </a:r>
            <a:r>
              <a:rPr lang="zh-CN" altLang="en-US" sz="1200" dirty="0">
                <a:solidFill>
                  <a:srgbClr val="000000"/>
                </a:solidFill>
                <a:latin typeface="微软雅黑" panose="020B0503020204020204" pitchFamily="34" charset="-122"/>
                <a:ea typeface="微软雅黑" panose="020B0503020204020204" pitchFamily="34" charset="-122"/>
              </a:rPr>
              <a:t>肩袖局部间充质干细胞作为可预测愈合结果的生物标记物及不愈机制</a:t>
            </a:r>
            <a:r>
              <a:rPr lang="en-US" altLang="zh-CN" sz="1200" dirty="0">
                <a:solidFill>
                  <a:srgbClr val="000000"/>
                </a:solidFill>
                <a:latin typeface="微软雅黑" panose="020B0503020204020204" pitchFamily="34" charset="-122"/>
                <a:ea typeface="微软雅黑" panose="020B0503020204020204" pitchFamily="34" charset="-122"/>
              </a:rPr>
              <a:t>; (2)</a:t>
            </a:r>
            <a:r>
              <a:rPr lang="zh-CN" altLang="en-US" sz="1200" dirty="0">
                <a:solidFill>
                  <a:srgbClr val="000000"/>
                </a:solidFill>
                <a:latin typeface="微软雅黑" panose="020B0503020204020204" pitchFamily="34" charset="-122"/>
                <a:ea typeface="微软雅黑" panose="020B0503020204020204" pitchFamily="34" charset="-122"/>
              </a:rPr>
              <a:t>研发可用于组织再生和修复的组织工程材料；（</a:t>
            </a:r>
            <a:r>
              <a:rPr lang="en-US" altLang="zh-CN" sz="1200" dirty="0">
                <a:solidFill>
                  <a:srgbClr val="000000"/>
                </a:solidFill>
                <a:latin typeface="微软雅黑" panose="020B0503020204020204" pitchFamily="34" charset="-122"/>
                <a:ea typeface="微软雅黑" panose="020B0503020204020204" pitchFamily="34" charset="-122"/>
              </a:rPr>
              <a:t>3</a:t>
            </a:r>
            <a:r>
              <a:rPr lang="zh-CN" altLang="en-US" sz="1200" dirty="0">
                <a:solidFill>
                  <a:srgbClr val="000000"/>
                </a:solidFill>
                <a:latin typeface="微软雅黑" panose="020B0503020204020204" pitchFamily="34" charset="-122"/>
                <a:ea typeface="微软雅黑" panose="020B0503020204020204" pitchFamily="34" charset="-122"/>
              </a:rPr>
              <a:t>）生物组织生物力学性能的精准表征。</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pPr>
            <a:r>
              <a:rPr lang="zh-CN" altLang="en-US" sz="1200" b="1" dirty="0">
                <a:solidFill>
                  <a:srgbClr val="000000"/>
                </a:solidFill>
                <a:latin typeface="微软雅黑" panose="020B0503020204020204" pitchFamily="34" charset="-122"/>
                <a:ea typeface="微软雅黑" panose="020B0503020204020204" pitchFamily="34" charset="-122"/>
              </a:rPr>
              <a:t>主要业绩：</a:t>
            </a:r>
            <a:r>
              <a:rPr lang="zh-CN" altLang="en-US" sz="1200" dirty="0">
                <a:solidFill>
                  <a:srgbClr val="000000"/>
                </a:solidFill>
                <a:latin typeface="微软雅黑" panose="020B0503020204020204" pitchFamily="34" charset="-122"/>
                <a:ea typeface="微软雅黑" panose="020B0503020204020204" pitchFamily="34" charset="-122"/>
              </a:rPr>
              <a:t>授权两项专利及美国运动医学骨科协会卓越研究奖、密歇根大学杰出论文奖、克利夫兰诊所</a:t>
            </a:r>
            <a:r>
              <a:rPr lang="en-US" altLang="zh-CN" sz="1200" dirty="0">
                <a:solidFill>
                  <a:srgbClr val="000000"/>
                </a:solidFill>
                <a:latin typeface="微软雅黑" panose="020B0503020204020204" pitchFamily="34" charset="-122"/>
                <a:ea typeface="微软雅黑" panose="020B0503020204020204" pitchFamily="34" charset="-122"/>
              </a:rPr>
              <a:t>Lerner</a:t>
            </a:r>
            <a:r>
              <a:rPr lang="zh-CN" altLang="en-US" sz="1200" dirty="0">
                <a:solidFill>
                  <a:srgbClr val="000000"/>
                </a:solidFill>
                <a:latin typeface="微软雅黑" panose="020B0503020204020204" pitchFamily="34" charset="-122"/>
                <a:ea typeface="微软雅黑" panose="020B0503020204020204" pitchFamily="34" charset="-122"/>
              </a:rPr>
              <a:t>研究所主席创新基金奖等。在国外学术期刊发表论文</a:t>
            </a:r>
            <a:r>
              <a:rPr lang="en-US" altLang="zh-CN" sz="1200" dirty="0">
                <a:solidFill>
                  <a:srgbClr val="000000"/>
                </a:solidFill>
                <a:latin typeface="微软雅黑" panose="020B0503020204020204" pitchFamily="34" charset="-122"/>
                <a:ea typeface="微软雅黑" panose="020B0503020204020204" pitchFamily="34" charset="-122"/>
              </a:rPr>
              <a:t>10</a:t>
            </a:r>
            <a:r>
              <a:rPr lang="zh-CN" altLang="en-US" sz="1200" dirty="0">
                <a:solidFill>
                  <a:srgbClr val="000000"/>
                </a:solidFill>
                <a:latin typeface="微软雅黑" panose="020B0503020204020204" pitchFamily="34" charset="-122"/>
                <a:ea typeface="微软雅黑" panose="020B0503020204020204" pitchFamily="34" charset="-122"/>
              </a:rPr>
              <a:t>余篇。</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pPr>
            <a:r>
              <a:rPr lang="zh-CN" altLang="en-US" sz="1200" b="1" dirty="0">
                <a:solidFill>
                  <a:srgbClr val="000000"/>
                </a:solidFill>
                <a:latin typeface="微软雅黑" panose="020B0503020204020204" pitchFamily="34" charset="-122"/>
                <a:ea typeface="微软雅黑" panose="020B0503020204020204" pitchFamily="34" charset="-122"/>
              </a:rPr>
              <a:t>研究资助</a:t>
            </a:r>
            <a:r>
              <a:rPr lang="en-US" altLang="zh-CN" sz="1200" b="1" dirty="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国际校区引进人才启动资金</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lnSpc>
                <a:spcPct val="120000"/>
              </a:lnSpc>
              <a:spcBef>
                <a:spcPts val="600"/>
              </a:spcBef>
            </a:pPr>
            <a:r>
              <a:rPr lang="zh-CN" altLang="en-US" sz="1200" b="1" dirty="0">
                <a:solidFill>
                  <a:srgbClr val="000000"/>
                </a:solidFill>
                <a:latin typeface="微软雅黑" panose="020B0503020204020204" pitchFamily="34" charset="-122"/>
                <a:ea typeface="微软雅黑" panose="020B0503020204020204" pitchFamily="34" charset="-122"/>
              </a:rPr>
              <a:t>科研平台</a:t>
            </a:r>
            <a:r>
              <a:rPr lang="en-US" altLang="zh-CN" sz="1200" b="1" dirty="0">
                <a:solidFill>
                  <a:srgbClr val="000000"/>
                </a:solidFill>
                <a:latin typeface="微软雅黑" panose="020B0503020204020204" pitchFamily="34" charset="-122"/>
                <a:ea typeface="微软雅黑" panose="020B0503020204020204" pitchFamily="34" charset="-122"/>
              </a:rPr>
              <a:t>:</a:t>
            </a:r>
            <a:r>
              <a:rPr lang="zh-CN" altLang="en-US" sz="1200" dirty="0">
                <a:solidFill>
                  <a:srgbClr val="000000"/>
                </a:solidFill>
                <a:latin typeface="微软雅黑" panose="020B0503020204020204" pitchFamily="34" charset="-122"/>
                <a:ea typeface="微软雅黑" panose="020B0503020204020204" pitchFamily="34" charset="-122"/>
              </a:rPr>
              <a:t>华工医学院平台，未来健康研究院平台</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20" name="矩形 19"/>
          <p:cNvSpPr/>
          <p:nvPr/>
        </p:nvSpPr>
        <p:spPr>
          <a:xfrm>
            <a:off x="1484312" y="6633670"/>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hangingPunct="1">
              <a:defRPr/>
            </a:pPr>
            <a:endParaRPr lang="en-US" altLang="zh-CN" sz="1200" dirty="0">
              <a:solidFill>
                <a:prstClr val="white"/>
              </a:solidFill>
            </a:endParaRPr>
          </a:p>
        </p:txBody>
      </p:sp>
      <p:sp>
        <p:nvSpPr>
          <p:cNvPr id="22" name="文本框 21"/>
          <p:cNvSpPr txBox="1"/>
          <p:nvPr/>
        </p:nvSpPr>
        <p:spPr>
          <a:xfrm>
            <a:off x="2640013" y="76200"/>
            <a:ext cx="7754937" cy="633187"/>
          </a:xfrm>
          <a:prstGeom prst="rect">
            <a:avLst/>
          </a:prstGeom>
          <a:noFill/>
        </p:spPr>
        <p:txBody>
          <a:bodyPr>
            <a:spAutoFit/>
          </a:bodyPr>
          <a:lstStyle/>
          <a:p>
            <a:pPr eaLnBrk="1" hangingPunct="1">
              <a:lnSpc>
                <a:spcPct val="120000"/>
              </a:lnSpc>
              <a:defRPr/>
            </a:pPr>
            <a:r>
              <a:rPr lang="zh-CN" altLang="en-US" sz="3200" b="1" dirty="0">
                <a:solidFill>
                  <a:prstClr val="white"/>
                </a:solidFill>
                <a:latin typeface="微软雅黑" panose="020B0503020204020204" pitchFamily="34" charset="-122"/>
                <a:ea typeface="微软雅黑" panose="020B0503020204020204" pitchFamily="34" charset="-122"/>
              </a:rPr>
              <a:t>马津津   </a:t>
            </a:r>
            <a:r>
              <a:rPr lang="zh-CN" altLang="en-US" sz="2000" b="1" spc="120" dirty="0">
                <a:solidFill>
                  <a:prstClr val="white"/>
                </a:solidFill>
                <a:latin typeface="微软雅黑" panose="020B0503020204020204" pitchFamily="34" charset="-122"/>
                <a:ea typeface="微软雅黑" panose="020B0503020204020204" pitchFamily="34" charset="-122"/>
              </a:rPr>
              <a:t>教授 硕士、博士研究生导师</a:t>
            </a:r>
            <a:endParaRPr lang="en-US" altLang="zh-CN" sz="2000" b="1" spc="120" dirty="0">
              <a:solidFill>
                <a:prstClr val="white"/>
              </a:solidFill>
              <a:latin typeface="微软雅黑" panose="020B0503020204020204" pitchFamily="34" charset="-122"/>
              <a:ea typeface="微软雅黑" panose="020B0503020204020204" pitchFamily="34" charset="-122"/>
            </a:endParaRPr>
          </a:p>
        </p:txBody>
      </p:sp>
      <p:sp>
        <p:nvSpPr>
          <p:cNvPr id="24" name="矩形 23"/>
          <p:cNvSpPr/>
          <p:nvPr/>
        </p:nvSpPr>
        <p:spPr>
          <a:xfrm>
            <a:off x="444500" y="0"/>
            <a:ext cx="2079625" cy="109375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6091" name="矩形 2"/>
          <p:cNvSpPr>
            <a:spLocks noChangeArrowheads="1"/>
          </p:cNvSpPr>
          <p:nvPr/>
        </p:nvSpPr>
        <p:spPr bwMode="auto">
          <a:xfrm>
            <a:off x="2524125" y="2322920"/>
            <a:ext cx="43227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000000"/>
                </a:solidFill>
                <a:latin typeface="微软雅黑" panose="020B0503020204020204" pitchFamily="34" charset="-122"/>
                <a:ea typeface="微软雅黑" panose="020B0503020204020204" pitchFamily="34" charset="-122"/>
              </a:rPr>
              <a:t>美国密歇根大学      机械工程          学士学位</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1200" dirty="0">
                <a:solidFill>
                  <a:srgbClr val="000000"/>
                </a:solidFill>
                <a:latin typeface="微软雅黑" panose="020B0503020204020204" pitchFamily="34" charset="-122"/>
                <a:ea typeface="微软雅黑" panose="020B0503020204020204" pitchFamily="34" charset="-122"/>
              </a:rPr>
              <a:t>上海交通大学         机械工程          学士学位</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1200" dirty="0">
                <a:solidFill>
                  <a:srgbClr val="000000"/>
                </a:solidFill>
                <a:latin typeface="微软雅黑" panose="020B0503020204020204" pitchFamily="34" charset="-122"/>
                <a:ea typeface="微软雅黑" panose="020B0503020204020204" pitchFamily="34" charset="-122"/>
              </a:rPr>
              <a:t>美国密歇根大学      机械工程          博士学位</a:t>
            </a:r>
            <a:endParaRPr lang="en-US" altLang="zh-CN" sz="1200" dirty="0">
              <a:solidFill>
                <a:srgbClr val="000000"/>
              </a:solidFill>
              <a:latin typeface="微软雅黑" panose="020B0503020204020204" pitchFamily="34" charset="-122"/>
              <a:ea typeface="微软雅黑" panose="020B0503020204020204" pitchFamily="34" charset="-122"/>
            </a:endParaRPr>
          </a:p>
          <a:p>
            <a:pPr eaLnBrk="1" hangingPunct="1"/>
            <a:r>
              <a:rPr lang="zh-CN" altLang="en-US" sz="1200" dirty="0">
                <a:solidFill>
                  <a:srgbClr val="000000"/>
                </a:solidFill>
                <a:latin typeface="微软雅黑" panose="020B0503020204020204" pitchFamily="34" charset="-122"/>
                <a:ea typeface="微软雅黑" panose="020B0503020204020204" pitchFamily="34" charset="-122"/>
              </a:rPr>
              <a:t>美国克利夫兰诊所  生物医学工程    博士后</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46092" name="文本框 17"/>
          <p:cNvSpPr txBox="1">
            <a:spLocks noChangeArrowheads="1"/>
          </p:cNvSpPr>
          <p:nvPr/>
        </p:nvSpPr>
        <p:spPr bwMode="auto">
          <a:xfrm>
            <a:off x="2806700" y="1151304"/>
            <a:ext cx="1441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000000"/>
                </a:solidFill>
                <a:latin typeface="微软雅黑" panose="020B0503020204020204" pitchFamily="34" charset="-122"/>
                <a:ea typeface="微软雅黑" panose="020B0503020204020204" pitchFamily="34" charset="-122"/>
              </a:rPr>
              <a:t>招生专业与类型</a:t>
            </a:r>
            <a:endParaRPr lang="zh-CN" altLang="en-US" sz="1400" b="1">
              <a:solidFill>
                <a:srgbClr val="000000"/>
              </a:solidFill>
              <a:latin typeface="微软雅黑" panose="020B0503020204020204" pitchFamily="34" charset="-122"/>
              <a:ea typeface="微软雅黑" panose="020B0503020204020204" pitchFamily="34" charset="-122"/>
            </a:endParaRPr>
          </a:p>
        </p:txBody>
      </p:sp>
      <p:pic>
        <p:nvPicPr>
          <p:cNvPr id="46093" name="图片 24"/>
          <p:cNvPicPr>
            <a:picLocks noChangeAspect="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2517775" y="2015745"/>
            <a:ext cx="3079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4" name="文本框 25"/>
          <p:cNvSpPr txBox="1">
            <a:spLocks noChangeArrowheads="1"/>
          </p:cNvSpPr>
          <p:nvPr/>
        </p:nvSpPr>
        <p:spPr bwMode="auto">
          <a:xfrm>
            <a:off x="2798763" y="2041145"/>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000000"/>
                </a:solidFill>
                <a:latin typeface="微软雅黑" panose="020B0503020204020204" pitchFamily="34" charset="-122"/>
                <a:ea typeface="微软雅黑" panose="020B0503020204020204" pitchFamily="34" charset="-122"/>
              </a:rPr>
              <a:t>教育经历</a:t>
            </a:r>
            <a:endParaRPr lang="zh-CN" altLang="en-US" sz="1400" b="1" dirty="0">
              <a:solidFill>
                <a:srgbClr val="000000"/>
              </a:solidFill>
              <a:latin typeface="微软雅黑" panose="020B0503020204020204" pitchFamily="34" charset="-122"/>
              <a:ea typeface="微软雅黑" panose="020B0503020204020204" pitchFamily="34" charset="-122"/>
            </a:endParaRPr>
          </a:p>
        </p:txBody>
      </p:sp>
      <p:pic>
        <p:nvPicPr>
          <p:cNvPr id="46095" name="图片 27"/>
          <p:cNvPicPr>
            <a:picLocks noChangeAspect="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6731000" y="1115272"/>
            <a:ext cx="3079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6" name="文本框 28"/>
          <p:cNvSpPr txBox="1">
            <a:spLocks noChangeArrowheads="1"/>
          </p:cNvSpPr>
          <p:nvPr/>
        </p:nvSpPr>
        <p:spPr bwMode="auto">
          <a:xfrm>
            <a:off x="7011988" y="1140672"/>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000000"/>
                </a:solidFill>
                <a:latin typeface="微软雅黑" panose="020B0503020204020204" pitchFamily="34" charset="-122"/>
                <a:ea typeface="微软雅黑" panose="020B0503020204020204" pitchFamily="34" charset="-122"/>
              </a:rPr>
              <a:t>科研工作</a:t>
            </a:r>
            <a:endParaRPr lang="zh-CN" altLang="en-US" sz="1400" b="1" dirty="0">
              <a:solidFill>
                <a:srgbClr val="000000"/>
              </a:solidFill>
              <a:latin typeface="微软雅黑" panose="020B0503020204020204" pitchFamily="34" charset="-122"/>
              <a:ea typeface="微软雅黑" panose="020B0503020204020204" pitchFamily="34" charset="-122"/>
            </a:endParaRPr>
          </a:p>
        </p:txBody>
      </p:sp>
      <p:pic>
        <p:nvPicPr>
          <p:cNvPr id="46097" name="图片 32"/>
          <p:cNvPicPr>
            <a:picLocks noChangeAspect="1"/>
          </p:cNvPicPr>
          <p:nvPr/>
        </p:nvPicPr>
        <p:blipFill>
          <a:blip r:embed="rId3">
            <a:extLst>
              <a:ext uri="{28A0092B-C50C-407E-A947-70E740481C1C}">
                <a14:useLocalDpi xmlns:a14="http://schemas.microsoft.com/office/drawing/2010/main" val="0"/>
              </a:ext>
            </a:extLst>
          </a:blip>
          <a:srcRect l="9991" r="8128"/>
          <a:stretch>
            <a:fillRect/>
          </a:stretch>
        </p:blipFill>
        <p:spPr bwMode="auto">
          <a:xfrm>
            <a:off x="10810875" y="85725"/>
            <a:ext cx="112395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21"/>
          <p:cNvSpPr txBox="1">
            <a:spLocks noChangeArrowheads="1"/>
          </p:cNvSpPr>
          <p:nvPr/>
        </p:nvSpPr>
        <p:spPr bwMode="auto">
          <a:xfrm>
            <a:off x="545306" y="85725"/>
            <a:ext cx="2034343" cy="959943"/>
          </a:xfrm>
          <a:prstGeom prst="rect">
            <a:avLst/>
          </a:prstGeom>
          <a:noFill/>
          <a:ln w="9525">
            <a:noFill/>
            <a:miter lim="800000"/>
          </a:ln>
        </p:spPr>
        <p:txBody>
          <a:bodyPr wrap="square">
            <a:spAutoFit/>
          </a:bodyPr>
          <a:lstStyle/>
          <a:p>
            <a:pPr lvl="0" eaLnBrk="1" hangingPunct="1">
              <a:lnSpc>
                <a:spcPct val="120000"/>
              </a:lnSpc>
              <a:defRPr/>
            </a:pPr>
            <a:r>
              <a:rPr kumimoji="0" lang="zh-CN" altLang="en-US"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工作单位：</a:t>
            </a:r>
            <a:endPar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defRPr/>
            </a:pPr>
            <a:r>
              <a:rPr kumimoji="0" lang="zh-CN" altLang="en-US"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华南理工大学医学院</a:t>
            </a:r>
            <a:endPar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defRPr/>
            </a:pPr>
            <a:r>
              <a:rPr lang="zh-CN" altLang="en-US" sz="1200" b="1" dirty="0">
                <a:solidFill>
                  <a:srgbClr val="FFFFFF"/>
                </a:solidFill>
                <a:latin typeface="微软雅黑" panose="020B0503020204020204" pitchFamily="34" charset="-122"/>
                <a:ea typeface="微软雅黑" panose="020B0503020204020204" pitchFamily="34" charset="-122"/>
              </a:rPr>
              <a:t>华南理工大学智能工程学院</a:t>
            </a:r>
            <a:endParaRPr lang="en-US" altLang="zh-CN" sz="1200" b="1" dirty="0">
              <a:solidFill>
                <a:srgbClr val="FFFFFF"/>
              </a:solidFill>
              <a:latin typeface="微软雅黑" panose="020B0503020204020204" pitchFamily="34" charset="-122"/>
              <a:ea typeface="微软雅黑" panose="020B0503020204020204" pitchFamily="34" charset="-122"/>
            </a:endParaRPr>
          </a:p>
          <a:p>
            <a:pPr lvl="0" eaLnBrk="1" hangingPunct="1">
              <a:lnSpc>
                <a:spcPct val="120000"/>
              </a:lnSpc>
              <a:defRPr/>
            </a:pPr>
            <a:r>
              <a:rPr kumimoji="0" lang="zh-CN" altLang="en-US"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未来健康研究院</a:t>
            </a:r>
            <a:endPar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12640" r="31143"/>
          <a:stretch>
            <a:fillRect/>
          </a:stretch>
        </p:blipFill>
        <p:spPr>
          <a:xfrm>
            <a:off x="515143" y="1142743"/>
            <a:ext cx="1938338" cy="2301032"/>
          </a:xfrm>
          <a:prstGeom prst="rect">
            <a:avLst/>
          </a:prstGeom>
        </p:spPr>
      </p:pic>
      <p:sp>
        <p:nvSpPr>
          <p:cNvPr id="4" name="Rectangle 1"/>
          <p:cNvSpPr>
            <a:spLocks noChangeArrowheads="1"/>
          </p:cNvSpPr>
          <p:nvPr/>
        </p:nvSpPr>
        <p:spPr bwMode="auto">
          <a:xfrm>
            <a:off x="0" y="99715"/>
            <a:ext cx="65" cy="25776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 rIns="0" bIns="-9522"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7" name="文本框 6"/>
          <p:cNvSpPr txBox="1"/>
          <p:nvPr/>
        </p:nvSpPr>
        <p:spPr>
          <a:xfrm>
            <a:off x="8160180" y="3977533"/>
            <a:ext cx="3960000" cy="2520000"/>
          </a:xfrm>
          <a:prstGeom prst="rect">
            <a:avLst/>
          </a:prstGeom>
          <a:noFill/>
          <a:ln w="38100">
            <a:solidFill>
              <a:schemeClr val="accent5">
                <a:lumMod val="50000"/>
              </a:schemeClr>
            </a:solidFill>
            <a:prstDash val="dash"/>
          </a:ln>
        </p:spPr>
        <p:txBody>
          <a:bodyPr wrap="square" rtlCol="0">
            <a:spAutoFit/>
          </a:bodyPr>
          <a:lstStyle/>
          <a:p>
            <a:r>
              <a:rPr lang="zh-CN" altLang="en-US" sz="1200" b="1" dirty="0">
                <a:solidFill>
                  <a:srgbClr val="000000"/>
                </a:solidFill>
                <a:latin typeface="微软雅黑" panose="020B0503020204020204" pitchFamily="34" charset="-122"/>
                <a:ea typeface="微软雅黑" panose="020B0503020204020204" pitchFamily="34" charset="-122"/>
              </a:rPr>
              <a:t>生物力学方向：原生软组织及生物材料的生物力学性能的表征</a:t>
            </a:r>
            <a:endParaRPr lang="en-US" altLang="zh-CN" sz="1200" b="1"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r>
              <a:rPr lang="zh-CN" altLang="en-US" sz="1200" dirty="0">
                <a:solidFill>
                  <a:srgbClr val="000000"/>
                </a:solidFill>
                <a:latin typeface="微软雅黑" panose="020B0503020204020204" pitchFamily="34" charset="-122"/>
                <a:ea typeface="微软雅黑" panose="020B0503020204020204" pitchFamily="34" charset="-122"/>
              </a:rPr>
              <a:t>设计及制定力学测量仪器及实验方法来准确测量软组织及其局部力学</a:t>
            </a:r>
            <a:endParaRPr lang="en-US" altLang="zh-CN" sz="1200" dirty="0">
              <a:solidFill>
                <a:srgbClr val="000000"/>
              </a:solidFill>
              <a:latin typeface="微软雅黑" panose="020B0503020204020204" pitchFamily="34" charset="-122"/>
              <a:ea typeface="微软雅黑" panose="020B0503020204020204" pitchFamily="34" charset="-122"/>
            </a:endParaRPr>
          </a:p>
          <a:p>
            <a:r>
              <a:rPr lang="en-US" altLang="zh-CN" sz="1200" dirty="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性能</a:t>
            </a: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startAt="2"/>
            </a:pPr>
            <a:r>
              <a:rPr lang="zh-CN" altLang="en-US" sz="1200" dirty="0">
                <a:solidFill>
                  <a:srgbClr val="000000"/>
                </a:solidFill>
                <a:latin typeface="微软雅黑" panose="020B0503020204020204" pitchFamily="34" charset="-122"/>
                <a:ea typeface="微软雅黑" panose="020B0503020204020204" pitchFamily="34" charset="-122"/>
              </a:rPr>
              <a:t>建立粘弹性本构</a:t>
            </a:r>
            <a:endParaRPr lang="en-US" altLang="zh-CN" sz="1200" dirty="0">
              <a:solidFill>
                <a:srgbClr val="000000"/>
              </a:solidFill>
              <a:latin typeface="微软雅黑" panose="020B0503020204020204" pitchFamily="34" charset="-122"/>
              <a:ea typeface="微软雅黑" panose="020B0503020204020204" pitchFamily="34" charset="-122"/>
            </a:endParaRPr>
          </a:p>
          <a:p>
            <a:r>
              <a:rPr lang="en-US" altLang="zh-CN" sz="1200" dirty="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模型从生物结构</a:t>
            </a:r>
            <a:endParaRPr lang="en-US" altLang="zh-CN" sz="1200" dirty="0">
              <a:solidFill>
                <a:srgbClr val="000000"/>
              </a:solidFill>
              <a:latin typeface="微软雅黑" panose="020B0503020204020204" pitchFamily="34" charset="-122"/>
              <a:ea typeface="微软雅黑" panose="020B0503020204020204" pitchFamily="34" charset="-122"/>
            </a:endParaRPr>
          </a:p>
          <a:p>
            <a:r>
              <a:rPr lang="en-US" altLang="zh-CN" sz="1200" dirty="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角度来准确表征</a:t>
            </a:r>
            <a:endParaRPr lang="en-US" altLang="zh-CN" sz="1200" dirty="0">
              <a:solidFill>
                <a:srgbClr val="000000"/>
              </a:solidFill>
              <a:latin typeface="微软雅黑" panose="020B0503020204020204" pitchFamily="34" charset="-122"/>
              <a:ea typeface="微软雅黑" panose="020B0503020204020204" pitchFamily="34" charset="-122"/>
            </a:endParaRPr>
          </a:p>
          <a:p>
            <a:r>
              <a:rPr lang="en-US" altLang="zh-CN" sz="1200" dirty="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原生软组织的力</a:t>
            </a:r>
            <a:endParaRPr lang="en-US" altLang="zh-CN" sz="1200" dirty="0">
              <a:solidFill>
                <a:srgbClr val="000000"/>
              </a:solidFill>
              <a:latin typeface="微软雅黑" panose="020B0503020204020204" pitchFamily="34" charset="-122"/>
              <a:ea typeface="微软雅黑" panose="020B0503020204020204" pitchFamily="34" charset="-122"/>
            </a:endParaRPr>
          </a:p>
          <a:p>
            <a:r>
              <a:rPr lang="en-US" altLang="zh-CN" sz="1200" dirty="0">
                <a:solidFill>
                  <a:srgbClr val="000000"/>
                </a:solidFill>
                <a:latin typeface="微软雅黑" panose="020B0503020204020204" pitchFamily="34" charset="-122"/>
                <a:ea typeface="微软雅黑" panose="020B0503020204020204" pitchFamily="34" charset="-122"/>
              </a:rPr>
              <a:t>     </a:t>
            </a:r>
            <a:r>
              <a:rPr lang="zh-CN" altLang="en-US" sz="1200" dirty="0">
                <a:solidFill>
                  <a:srgbClr val="000000"/>
                </a:solidFill>
                <a:latin typeface="微软雅黑" panose="020B0503020204020204" pitchFamily="34" charset="-122"/>
                <a:ea typeface="微软雅黑" panose="020B0503020204020204" pitchFamily="34" charset="-122"/>
              </a:rPr>
              <a:t>学性能</a:t>
            </a: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8627" y="4000718"/>
            <a:ext cx="3960000" cy="2520000"/>
          </a:xfrm>
          <a:prstGeom prst="rect">
            <a:avLst/>
          </a:prstGeom>
          <a:noFill/>
          <a:ln w="38100">
            <a:solidFill>
              <a:schemeClr val="accent5"/>
            </a:solidFill>
            <a:prstDash val="dash"/>
          </a:ln>
        </p:spPr>
        <p:txBody>
          <a:bodyPr wrap="square" rtlCol="0">
            <a:spAutoFit/>
          </a:bodyPr>
          <a:lstStyle/>
          <a:p>
            <a:r>
              <a:rPr lang="zh-CN" altLang="en-US" sz="1200" b="1" dirty="0">
                <a:solidFill>
                  <a:srgbClr val="000000"/>
                </a:solidFill>
                <a:latin typeface="微软雅黑" panose="020B0503020204020204" pitchFamily="34" charset="-122"/>
                <a:ea typeface="微软雅黑" panose="020B0503020204020204" pitchFamily="34" charset="-122"/>
              </a:rPr>
              <a:t>临床研究方向：探索</a:t>
            </a:r>
            <a:r>
              <a:rPr kumimoji="0" lang="zh-CN" altLang="zh-CN" sz="1200" b="1" i="0" u="none" strike="noStrike" cap="none" normalizeH="0" baseline="0" dirty="0">
                <a:ln>
                  <a:noFill/>
                </a:ln>
                <a:solidFill>
                  <a:srgbClr val="202124"/>
                </a:solidFill>
                <a:effectLst/>
                <a:latin typeface="Arial Unicode MS"/>
                <a:ea typeface="inherit"/>
              </a:rPr>
              <a:t>与</a:t>
            </a:r>
            <a:r>
              <a:rPr kumimoji="0" lang="zh-CN" altLang="en-US" sz="1200" b="1" i="0" u="none" strike="noStrike" cap="none" normalizeH="0" baseline="0" dirty="0">
                <a:ln>
                  <a:noFill/>
                </a:ln>
                <a:solidFill>
                  <a:srgbClr val="202124"/>
                </a:solidFill>
                <a:effectLst/>
                <a:latin typeface="Arial Unicode MS"/>
                <a:ea typeface="inherit"/>
              </a:rPr>
              <a:t>关节手术</a:t>
            </a:r>
            <a:r>
              <a:rPr kumimoji="0" lang="zh-CN" altLang="zh-CN" sz="1200" b="1" i="0" u="none" strike="noStrike" cap="none" normalizeH="0" baseline="0" dirty="0">
                <a:ln>
                  <a:noFill/>
                </a:ln>
                <a:solidFill>
                  <a:srgbClr val="202124"/>
                </a:solidFill>
                <a:effectLst/>
                <a:latin typeface="Arial Unicode MS"/>
                <a:ea typeface="inherit"/>
              </a:rPr>
              <a:t>后愈合相关的内在</a:t>
            </a:r>
            <a:endParaRPr kumimoji="0" lang="en-US" altLang="zh-CN" sz="1200" b="1" i="0" u="none" strike="noStrike" cap="none" normalizeH="0" baseline="0" dirty="0">
              <a:ln>
                <a:noFill/>
              </a:ln>
              <a:solidFill>
                <a:srgbClr val="202124"/>
              </a:solidFill>
              <a:effectLst/>
              <a:latin typeface="Arial Unicode MS"/>
              <a:ea typeface="inherit"/>
            </a:endParaRPr>
          </a:p>
          <a:p>
            <a:r>
              <a:rPr kumimoji="0" lang="zh-CN" altLang="en-US" sz="1200" b="1" i="0" u="none" strike="noStrike" cap="none" normalizeH="0" baseline="0" dirty="0">
                <a:ln>
                  <a:noFill/>
                </a:ln>
                <a:solidFill>
                  <a:srgbClr val="202124"/>
                </a:solidFill>
                <a:effectLst/>
                <a:latin typeface="Arial Unicode MS"/>
                <a:ea typeface="inherit"/>
              </a:rPr>
              <a:t>（可变）</a:t>
            </a:r>
            <a:r>
              <a:rPr kumimoji="0" lang="zh-CN" altLang="zh-CN" sz="1200" b="1" i="0" u="none" strike="noStrike" cap="none" normalizeH="0" baseline="0" dirty="0">
                <a:ln>
                  <a:noFill/>
                </a:ln>
                <a:solidFill>
                  <a:srgbClr val="202124"/>
                </a:solidFill>
                <a:effectLst/>
                <a:latin typeface="Arial Unicode MS"/>
                <a:ea typeface="inherit"/>
              </a:rPr>
              <a:t>生物学因素</a:t>
            </a:r>
            <a:r>
              <a:rPr lang="zh-CN" altLang="en-US" sz="1200" b="1" dirty="0">
                <a:solidFill>
                  <a:srgbClr val="202124"/>
                </a:solidFill>
                <a:latin typeface="Arial Unicode MS"/>
                <a:ea typeface="inherit"/>
              </a:rPr>
              <a:t>及相关诊断工具改善开发</a:t>
            </a:r>
            <a:endParaRPr lang="en-US" altLang="zh-CN" sz="1200" b="1"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r>
              <a:rPr lang="zh-CN" altLang="en-US" sz="1200" dirty="0">
                <a:solidFill>
                  <a:srgbClr val="000000"/>
                </a:solidFill>
                <a:latin typeface="微软雅黑" panose="020B0503020204020204" pitchFamily="34" charset="-122"/>
                <a:ea typeface="微软雅黑" panose="020B0503020204020204" pitchFamily="34" charset="-122"/>
              </a:rPr>
              <a:t>探索干细胞作为可标识病人自身修复能力的生物标记物及其机制</a:t>
            </a: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r>
              <a:rPr lang="zh-CN" altLang="en-US" sz="1200" dirty="0">
                <a:solidFill>
                  <a:srgbClr val="000000"/>
                </a:solidFill>
                <a:latin typeface="微软雅黑" panose="020B0503020204020204" pitchFamily="34" charset="-122"/>
                <a:ea typeface="微软雅黑" panose="020B0503020204020204" pitchFamily="34" charset="-122"/>
              </a:rPr>
              <a:t>临床结果评估工具的测评和研发</a:t>
            </a: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endParaRPr lang="zh-CN" altLang="en-US" sz="1200" dirty="0">
              <a:solidFill>
                <a:srgbClr val="00000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rotWithShape="1">
          <a:blip r:embed="rId5"/>
          <a:srcRect l="-1" r="58549"/>
          <a:stretch>
            <a:fillRect/>
          </a:stretch>
        </p:blipFill>
        <p:spPr>
          <a:xfrm>
            <a:off x="2550214" y="4595193"/>
            <a:ext cx="1432755" cy="996670"/>
          </a:xfrm>
          <a:prstGeom prst="rect">
            <a:avLst/>
          </a:prstGeom>
        </p:spPr>
      </p:pic>
      <p:pic>
        <p:nvPicPr>
          <p:cNvPr id="1026" name="Picture 2" descr="Rotator Cuff Tears and Repairs: Midwest Center for Joint Replacement: Hip  and Knee Replacement Surgeon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27" y="5039370"/>
            <a:ext cx="1774918" cy="1386655"/>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rotWithShape="1">
          <a:blip r:embed="rId5"/>
          <a:srcRect l="38949"/>
          <a:stretch>
            <a:fillRect/>
          </a:stretch>
        </p:blipFill>
        <p:spPr>
          <a:xfrm>
            <a:off x="1904022" y="5504967"/>
            <a:ext cx="2110208" cy="996670"/>
          </a:xfrm>
          <a:prstGeom prst="rect">
            <a:avLst/>
          </a:prstGeom>
        </p:spPr>
      </p:pic>
      <p:pic>
        <p:nvPicPr>
          <p:cNvPr id="12" name="Picture 1"/>
          <p:cNvPicPr>
            <a:picLocks noChangeAspect="1"/>
          </p:cNvPicPr>
          <p:nvPr/>
        </p:nvPicPr>
        <p:blipFill rotWithShape="1">
          <a:blip r:embed="rId7" cstate="print">
            <a:extLst>
              <a:ext uri="{28A0092B-C50C-407E-A947-70E740481C1C}">
                <a14:useLocalDpi xmlns:a14="http://schemas.microsoft.com/office/drawing/2010/main" val="0"/>
              </a:ext>
            </a:extLst>
          </a:blip>
          <a:srcRect l="3119" r="2924"/>
          <a:stretch>
            <a:fillRect/>
          </a:stretch>
        </p:blipFill>
        <p:spPr bwMode="auto">
          <a:xfrm>
            <a:off x="4143062" y="4595193"/>
            <a:ext cx="2087617" cy="1898518"/>
          </a:xfrm>
          <a:prstGeom prst="rect">
            <a:avLst/>
          </a:prstGeom>
          <a:noFill/>
          <a:ln>
            <a:noFill/>
          </a:ln>
        </p:spPr>
      </p:pic>
      <p:pic>
        <p:nvPicPr>
          <p:cNvPr id="13" name="Picture 8"/>
          <p:cNvPicPr>
            <a:picLocks noChangeAspect="1"/>
          </p:cNvPicPr>
          <p:nvPr/>
        </p:nvPicPr>
        <p:blipFill rotWithShape="1">
          <a:blip r:embed="rId8"/>
          <a:srcRect l="41418" t="18539" r="30052" b="9665"/>
          <a:stretch>
            <a:fillRect/>
          </a:stretch>
        </p:blipFill>
        <p:spPr>
          <a:xfrm>
            <a:off x="6274723" y="4593210"/>
            <a:ext cx="1075352" cy="1066367"/>
          </a:xfrm>
          <a:prstGeom prst="rect">
            <a:avLst/>
          </a:prstGeom>
        </p:spPr>
      </p:pic>
      <p:pic>
        <p:nvPicPr>
          <p:cNvPr id="14" name="Picture 8"/>
          <p:cNvPicPr>
            <a:picLocks noChangeAspect="1"/>
          </p:cNvPicPr>
          <p:nvPr/>
        </p:nvPicPr>
        <p:blipFill rotWithShape="1">
          <a:blip r:embed="rId8"/>
          <a:srcRect l="69976" t="18538" b="17262"/>
          <a:stretch>
            <a:fillRect/>
          </a:stretch>
        </p:blipFill>
        <p:spPr>
          <a:xfrm>
            <a:off x="6906732" y="5504967"/>
            <a:ext cx="1165359" cy="981934"/>
          </a:xfrm>
          <a:prstGeom prst="rect">
            <a:avLst/>
          </a:prstGeom>
        </p:spPr>
      </p:pic>
      <p:sp>
        <p:nvSpPr>
          <p:cNvPr id="2" name="文本框 1"/>
          <p:cNvSpPr txBox="1"/>
          <p:nvPr/>
        </p:nvSpPr>
        <p:spPr>
          <a:xfrm>
            <a:off x="4112092" y="3984842"/>
            <a:ext cx="3960000" cy="2520000"/>
          </a:xfrm>
          <a:prstGeom prst="rect">
            <a:avLst/>
          </a:prstGeom>
          <a:noFill/>
          <a:ln w="38100">
            <a:solidFill>
              <a:schemeClr val="accent6"/>
            </a:solidFill>
            <a:prstDash val="dash"/>
          </a:ln>
        </p:spPr>
        <p:txBody>
          <a:bodyPr wrap="square" rtlCol="0">
            <a:spAutoFit/>
          </a:bodyPr>
          <a:lstStyle/>
          <a:p>
            <a:r>
              <a:rPr lang="zh-CN" altLang="en-US" sz="1200" b="1" dirty="0">
                <a:solidFill>
                  <a:srgbClr val="000000"/>
                </a:solidFill>
                <a:latin typeface="微软雅黑" panose="020B0503020204020204" pitchFamily="34" charset="-122"/>
                <a:ea typeface="微软雅黑" panose="020B0503020204020204" pitchFamily="34" charset="-122"/>
              </a:rPr>
              <a:t>组织工程研究方向：研制开发用于软组织修复的生物组织工程材料</a:t>
            </a:r>
            <a:endParaRPr lang="en-US" altLang="zh-CN" sz="1200" b="1" dirty="0">
              <a:solidFill>
                <a:srgbClr val="000000"/>
              </a:solidFill>
              <a:latin typeface="微软雅黑" panose="020B0503020204020204" pitchFamily="34" charset="-122"/>
              <a:ea typeface="微软雅黑" panose="020B0503020204020204" pitchFamily="34" charset="-122"/>
            </a:endParaRPr>
          </a:p>
          <a:p>
            <a:pPr marL="228600" indent="-228600">
              <a:buAutoNum type="arabicPeriod"/>
            </a:pPr>
            <a:r>
              <a:rPr lang="zh-CN" altLang="en-US" sz="1200" dirty="0">
                <a:solidFill>
                  <a:srgbClr val="000000"/>
                </a:solidFill>
                <a:latin typeface="微软雅黑" panose="020B0503020204020204" pitchFamily="34" charset="-122"/>
                <a:ea typeface="微软雅黑" panose="020B0503020204020204" pitchFamily="34" charset="-122"/>
              </a:rPr>
              <a:t>无支架干细胞技术来用于前交叉韧带置换</a:t>
            </a:r>
            <a:endParaRPr lang="en-US" altLang="zh-CN" sz="1200" dirty="0">
              <a:solidFill>
                <a:srgbClr val="000000"/>
              </a:solidFill>
              <a:latin typeface="微软雅黑" panose="020B0503020204020204" pitchFamily="34" charset="-122"/>
              <a:ea typeface="微软雅黑" panose="020B0503020204020204" pitchFamily="34" charset="-122"/>
            </a:endParaRPr>
          </a:p>
          <a:p>
            <a:pPr marL="457200" indent="-4572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457200" indent="-4572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457200" indent="-4572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pPr marL="457200" indent="-457200">
              <a:buAutoNum type="arabicPeriod"/>
            </a:pPr>
            <a:endParaRPr lang="en-US" altLang="zh-CN" sz="1200" dirty="0">
              <a:solidFill>
                <a:srgbClr val="000000"/>
              </a:solidFill>
              <a:latin typeface="微软雅黑" panose="020B0503020204020204" pitchFamily="34" charset="-122"/>
              <a:ea typeface="微软雅黑" panose="020B0503020204020204" pitchFamily="34" charset="-122"/>
            </a:endParaRPr>
          </a:p>
          <a:p>
            <a:endParaRPr lang="en-US" altLang="zh-CN" sz="2400" b="1" dirty="0">
              <a:latin typeface="宋体" panose="02010600030101010101" pitchFamily="2" charset="-122"/>
              <a:ea typeface="华文楷体" panose="02010600040101010101" pitchFamily="2" charset="-122"/>
            </a:endParaRPr>
          </a:p>
          <a:p>
            <a:endParaRPr lang="en-US" altLang="zh-CN" sz="2400" b="1" dirty="0">
              <a:latin typeface="宋体" panose="02010600030101010101" pitchFamily="2" charset="-122"/>
              <a:ea typeface="华文楷体" panose="02010600040101010101" pitchFamily="2" charset="-122"/>
            </a:endParaRPr>
          </a:p>
          <a:p>
            <a:pPr marL="457200" indent="-457200">
              <a:buAutoNum type="arabicPeriod"/>
            </a:pPr>
            <a:endParaRPr lang="en-US" altLang="zh-CN" sz="600" dirty="0">
              <a:latin typeface="华文楷体" panose="02010600040101010101" pitchFamily="2" charset="-122"/>
              <a:ea typeface="华文楷体" panose="02010600040101010101" pitchFamily="2" charset="-122"/>
            </a:endParaRPr>
          </a:p>
        </p:txBody>
      </p:sp>
      <p:pic>
        <p:nvPicPr>
          <p:cNvPr id="38" name="图片 37"/>
          <p:cNvPicPr>
            <a:picLocks noChangeAspect="1"/>
          </p:cNvPicPr>
          <p:nvPr/>
        </p:nvPicPr>
        <p:blipFill>
          <a:blip r:embed="rId9"/>
          <a:stretch>
            <a:fillRect/>
          </a:stretch>
        </p:blipFill>
        <p:spPr>
          <a:xfrm>
            <a:off x="9540005" y="4593209"/>
            <a:ext cx="2541298" cy="1832815"/>
          </a:xfrm>
          <a:prstGeom prst="rect">
            <a:avLst/>
          </a:prstGeom>
        </p:spPr>
      </p:pic>
      <p:pic>
        <p:nvPicPr>
          <p:cNvPr id="5" name="图片 24"/>
          <p:cNvPicPr>
            <a:picLocks noChangeAspect="1"/>
          </p:cNvPicPr>
          <p:nvPr/>
        </p:nvPicPr>
        <p:blipFill>
          <a:blip r:embed="rId1">
            <a:extLst>
              <a:ext uri="{28A0092B-C50C-407E-A947-70E740481C1C}">
                <a14:useLocalDpi xmlns:a14="http://schemas.microsoft.com/office/drawing/2010/main" val="0"/>
              </a:ext>
            </a:extLst>
          </a:blip>
          <a:srcRect t="3896" r="91544" b="3088"/>
          <a:stretch>
            <a:fillRect/>
          </a:stretch>
        </p:blipFill>
        <p:spPr bwMode="auto">
          <a:xfrm>
            <a:off x="2509044" y="3196681"/>
            <a:ext cx="3079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25"/>
          <p:cNvSpPr txBox="1">
            <a:spLocks noChangeArrowheads="1"/>
          </p:cNvSpPr>
          <p:nvPr/>
        </p:nvSpPr>
        <p:spPr bwMode="auto">
          <a:xfrm>
            <a:off x="2790032" y="322208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dirty="0">
                <a:solidFill>
                  <a:srgbClr val="000000"/>
                </a:solidFill>
                <a:latin typeface="微软雅黑" panose="020B0503020204020204" pitchFamily="34" charset="-122"/>
                <a:ea typeface="微软雅黑" panose="020B0503020204020204" pitchFamily="34" charset="-122"/>
              </a:rPr>
              <a:t>联系方式</a:t>
            </a:r>
            <a:endParaRPr lang="zh-CN" altLang="en-US" sz="1400"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PP_MARK_KEY" val="ac0ea9fb-adf5-453d-9107-f27e92be398c"/>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704</Words>
  <Application>WPS 演示</Application>
  <PresentationFormat>宽屏</PresentationFormat>
  <Paragraphs>70</Paragraphs>
  <Slides>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vt:i4>
      </vt:variant>
    </vt:vector>
  </HeadingPairs>
  <TitlesOfParts>
    <vt:vector size="13" baseType="lpstr">
      <vt:lpstr>Arial</vt:lpstr>
      <vt:lpstr>宋体</vt:lpstr>
      <vt:lpstr>Wingdings</vt:lpstr>
      <vt:lpstr>Calibri</vt:lpstr>
      <vt:lpstr>Calibri Light</vt:lpstr>
      <vt:lpstr>微软雅黑</vt:lpstr>
      <vt:lpstr>Arial Unicode MS</vt:lpstr>
      <vt:lpstr>inherit</vt:lpstr>
      <vt:lpstr>华文楷体</vt:lpstr>
      <vt:lpstr>Segoe Print</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茉</cp:lastModifiedBy>
  <cp:revision>406</cp:revision>
  <dcterms:created xsi:type="dcterms:W3CDTF">2015-05-04T02:17:00Z</dcterms:created>
  <dcterms:modified xsi:type="dcterms:W3CDTF">2023-03-29T03:33:40Z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75C5308DA2B34CCB9AC7700131A52578</vt:lpwstr>
  </property>
  <property fmtid="{D5CDD505-2E9C-101B-9397-08002B2CF9AE}" pid="3" name="KSOProductBuildVer">
    <vt:lpwstr>2052-11.1.0.13703</vt:lpwstr>
  </property>
</Properties>
</file>