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433" r:id="rId3"/>
  </p:sldIdLst>
  <p:sldSz cx="12192000" cy="6858000"/>
  <p:notesSz cx="6858000" cy="9144000"/>
  <p:custDataLst>
    <p:tags r:id="rId8"/>
  </p:custDataLst>
  <p:defaultTextStyle>
    <a:defPPr>
      <a:defRPr lang="zh-CN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clrMru>
    <a:srgbClr val="FFC000"/>
    <a:srgbClr val="E46D0A"/>
    <a:srgbClr val="C0504E"/>
    <a:srgbClr val="FBCB29"/>
    <a:srgbClr val="14007C"/>
    <a:srgbClr val="44546A"/>
    <a:srgbClr val="130179"/>
    <a:srgbClr val="00B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8234"/>
    <p:restoredTop sz="93203"/>
  </p:normalViewPr>
  <p:slideViewPr>
    <p:cSldViewPr snapToGrid="0" showGuides="1">
      <p:cViewPr varScale="1">
        <p:scale>
          <a:sx n="67" d="100"/>
          <a:sy n="67" d="100"/>
        </p:scale>
        <p:origin x="60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 showFormatting="0"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p>
            <a:pPr lvl="0" algn="r" eaLnBrk="1" hangingPunct="1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1" y="365126"/>
            <a:ext cx="10515600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77133F2-99B7-491F-A0D0-F6A817604F2B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r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365126"/>
            <a:ext cx="10515600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1" cy="4873625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矩形 5"/>
          <p:cNvSpPr/>
          <p:nvPr/>
        </p:nvSpPr>
        <p:spPr>
          <a:xfrm>
            <a:off x="2382838" y="-1587"/>
            <a:ext cx="8243888" cy="1095375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099" name="图片 7"/>
          <p:cNvPicPr>
            <a:picLocks noChangeAspect="1"/>
          </p:cNvPicPr>
          <p:nvPr/>
        </p:nvPicPr>
        <p:blipFill>
          <a:blip r:embed="rId1"/>
          <a:srcRect t="3896" r="91544" b="3088"/>
          <a:stretch>
            <a:fillRect/>
          </a:stretch>
        </p:blipFill>
        <p:spPr>
          <a:xfrm>
            <a:off x="2525713" y="1274763"/>
            <a:ext cx="309562" cy="358775"/>
          </a:xfrm>
          <a:prstGeom prst="rect">
            <a:avLst/>
          </a:prstGeom>
          <a:solidFill>
            <a:srgbClr val="F18D00"/>
          </a:solidFill>
          <a:ln w="9525">
            <a:noFill/>
          </a:ln>
        </p:spPr>
      </p:pic>
      <p:sp>
        <p:nvSpPr>
          <p:cNvPr id="4100" name="文本框 12"/>
          <p:cNvSpPr txBox="1"/>
          <p:nvPr/>
        </p:nvSpPr>
        <p:spPr>
          <a:xfrm>
            <a:off x="354013" y="3881438"/>
            <a:ext cx="2392362" cy="1200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12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Tel: 18924316839</a:t>
            </a:r>
            <a:endParaRPr lang="en-US" altLang="zh-CN" sz="12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12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Office: B2-402</a:t>
            </a:r>
            <a:endParaRPr lang="en-US" altLang="zh-CN" sz="12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12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Email: 44238553@qq.com</a:t>
            </a:r>
            <a:endParaRPr lang="en-US" altLang="zh-CN" sz="12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0" indent="0">
              <a:lnSpc>
                <a:spcPct val="120000"/>
              </a:lnSpc>
              <a:spcBef>
                <a:spcPct val="0"/>
              </a:spcBef>
              <a:buNone/>
            </a:pPr>
            <a:endParaRPr lang="en-US" altLang="zh-CN" sz="12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0" indent="0">
              <a:lnSpc>
                <a:spcPct val="120000"/>
              </a:lnSpc>
              <a:spcBef>
                <a:spcPct val="0"/>
              </a:spcBef>
              <a:buNone/>
            </a:pPr>
            <a:endParaRPr lang="en-US" altLang="zh-CN" sz="12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384425" y="6556375"/>
            <a:ext cx="9232900" cy="182563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102" name="文本框 21"/>
          <p:cNvSpPr txBox="1"/>
          <p:nvPr/>
        </p:nvSpPr>
        <p:spPr>
          <a:xfrm>
            <a:off x="2600325" y="36513"/>
            <a:ext cx="7983538" cy="835025"/>
          </a:xfrm>
          <a:prstGeom prst="rect">
            <a:avLst/>
          </a:prstGeom>
          <a:solidFill>
            <a:srgbClr val="C55A11"/>
          </a:solidFill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None/>
            </a:pPr>
            <a:r>
              <a:rPr lang="zh-CN" altLang="en-US" sz="2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吕凤娟      </a:t>
            </a:r>
            <a:endParaRPr lang="en-US" altLang="zh-CN" sz="20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副教授，硕士生导师</a:t>
            </a:r>
            <a:r>
              <a:rPr lang="zh-CN" altLang="en-US" sz="1600" b="1" dirty="0">
                <a:solidFill>
                  <a:srgbClr val="FBCB2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endParaRPr lang="en-US" altLang="zh-CN" sz="1600" b="1" dirty="0">
              <a:solidFill>
                <a:srgbClr val="FBCB2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444500" y="0"/>
            <a:ext cx="1806575" cy="110172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104" name="文本框 17"/>
          <p:cNvSpPr txBox="1"/>
          <p:nvPr/>
        </p:nvSpPr>
        <p:spPr>
          <a:xfrm>
            <a:off x="2806700" y="1300163"/>
            <a:ext cx="1441450" cy="30638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4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招生专业与类型</a:t>
            </a:r>
            <a:endParaRPr lang="zh-CN" altLang="en-US" sz="14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105" name="图片 24"/>
          <p:cNvPicPr>
            <a:picLocks noChangeAspect="1"/>
          </p:cNvPicPr>
          <p:nvPr/>
        </p:nvPicPr>
        <p:blipFill>
          <a:blip r:embed="rId1"/>
          <a:srcRect t="3896" r="91544" b="3088"/>
          <a:stretch>
            <a:fillRect/>
          </a:stretch>
        </p:blipFill>
        <p:spPr>
          <a:xfrm>
            <a:off x="2525713" y="2082800"/>
            <a:ext cx="309562" cy="3587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106" name="文本框 25"/>
          <p:cNvSpPr txBox="1"/>
          <p:nvPr/>
        </p:nvSpPr>
        <p:spPr>
          <a:xfrm>
            <a:off x="2806700" y="2108200"/>
            <a:ext cx="1441450" cy="3079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4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教育与工作经历</a:t>
            </a:r>
            <a:endParaRPr lang="zh-CN" altLang="en-US" sz="14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107" name="图片 27"/>
          <p:cNvPicPr>
            <a:picLocks noChangeAspect="1"/>
          </p:cNvPicPr>
          <p:nvPr/>
        </p:nvPicPr>
        <p:blipFill>
          <a:blip r:embed="rId1"/>
          <a:srcRect t="3896" r="91544" b="3088"/>
          <a:stretch>
            <a:fillRect/>
          </a:stretch>
        </p:blipFill>
        <p:spPr>
          <a:xfrm>
            <a:off x="6731000" y="1274763"/>
            <a:ext cx="307975" cy="3587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108" name="文本框 28"/>
          <p:cNvSpPr txBox="1"/>
          <p:nvPr/>
        </p:nvSpPr>
        <p:spPr>
          <a:xfrm>
            <a:off x="7011988" y="1300163"/>
            <a:ext cx="903287" cy="3079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4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科研工作</a:t>
            </a:r>
            <a:endParaRPr lang="zh-CN" altLang="en-US" sz="14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109" name="图片 32"/>
          <p:cNvPicPr>
            <a:picLocks noChangeAspect="1"/>
          </p:cNvPicPr>
          <p:nvPr/>
        </p:nvPicPr>
        <p:blipFill>
          <a:blip r:embed="rId2"/>
          <a:srcRect l="9991" r="8128"/>
          <a:stretch>
            <a:fillRect/>
          </a:stretch>
        </p:blipFill>
        <p:spPr>
          <a:xfrm>
            <a:off x="10810875" y="85725"/>
            <a:ext cx="1123950" cy="10302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110" name="Text Box 21"/>
          <p:cNvSpPr txBox="1"/>
          <p:nvPr/>
        </p:nvSpPr>
        <p:spPr>
          <a:xfrm>
            <a:off x="668338" y="2033588"/>
            <a:ext cx="696912" cy="9159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50000"/>
              </a:spcBef>
              <a:buNone/>
            </a:pPr>
            <a:r>
              <a:rPr lang="zh-CN" altLang="en-US" sz="1800" dirty="0"/>
              <a:t>此处插入照片</a:t>
            </a:r>
            <a:endParaRPr lang="zh-CN" altLang="en-US" sz="1800" dirty="0"/>
          </a:p>
        </p:txBody>
      </p:sp>
      <p:sp>
        <p:nvSpPr>
          <p:cNvPr id="4111" name="TextBox 16"/>
          <p:cNvSpPr txBox="1"/>
          <p:nvPr/>
        </p:nvSpPr>
        <p:spPr>
          <a:xfrm>
            <a:off x="2809875" y="1654175"/>
            <a:ext cx="3079750" cy="2762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200" dirty="0"/>
              <a:t>学术型硕士：基础医学</a:t>
            </a:r>
            <a:endParaRPr lang="en-US" altLang="zh-CN" sz="1200" dirty="0"/>
          </a:p>
        </p:txBody>
      </p:sp>
      <p:sp>
        <p:nvSpPr>
          <p:cNvPr id="4112" name="TextBox 16"/>
          <p:cNvSpPr txBox="1"/>
          <p:nvPr/>
        </p:nvSpPr>
        <p:spPr>
          <a:xfrm>
            <a:off x="2828925" y="2398713"/>
            <a:ext cx="3492500" cy="2149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25000"/>
              </a:lnSpc>
              <a:spcBef>
                <a:spcPct val="0"/>
              </a:spcBef>
              <a:buNone/>
            </a:pPr>
            <a:r>
              <a:rPr lang="en-US" altLang="zh-CN" sz="1200" dirty="0"/>
              <a:t>1997-2001</a:t>
            </a:r>
            <a:r>
              <a:rPr lang="zh-CN" altLang="en-US" sz="1200" dirty="0"/>
              <a:t>，汕头大学理学院，学士</a:t>
            </a:r>
            <a:endParaRPr lang="zh-CN" altLang="en-US" sz="1200" dirty="0"/>
          </a:p>
          <a:p>
            <a:pPr marL="0" lvl="0" indent="0" eaLnBrk="1" hangingPunct="1">
              <a:lnSpc>
                <a:spcPct val="125000"/>
              </a:lnSpc>
              <a:spcBef>
                <a:spcPct val="0"/>
              </a:spcBef>
              <a:buNone/>
            </a:pPr>
            <a:r>
              <a:rPr lang="en-US" altLang="zh-CN" sz="1200" dirty="0"/>
              <a:t>2001-2004</a:t>
            </a:r>
            <a:r>
              <a:rPr lang="zh-CN" altLang="en-US" sz="1200" dirty="0"/>
              <a:t>，中山大学生命科学院 ，硕士</a:t>
            </a:r>
            <a:endParaRPr lang="en-US" altLang="zh-CN" sz="1200" dirty="0"/>
          </a:p>
          <a:p>
            <a:pPr marL="0" lvl="0" indent="0" eaLnBrk="1" hangingPunct="1">
              <a:lnSpc>
                <a:spcPct val="125000"/>
              </a:lnSpc>
              <a:spcBef>
                <a:spcPct val="0"/>
              </a:spcBef>
              <a:buNone/>
            </a:pPr>
            <a:r>
              <a:rPr lang="en-US" altLang="zh-CN" sz="1200" dirty="0"/>
              <a:t>2005-2008</a:t>
            </a:r>
            <a:r>
              <a:rPr lang="zh-CN" altLang="en-US" sz="1200" dirty="0"/>
              <a:t>，牛津大学临床实验科学系，研究助理</a:t>
            </a:r>
            <a:endParaRPr lang="en-US" altLang="zh-CN" sz="1200" dirty="0"/>
          </a:p>
          <a:p>
            <a:pPr marL="0" lvl="0" indent="0" eaLnBrk="1" hangingPunct="1">
              <a:lnSpc>
                <a:spcPct val="125000"/>
              </a:lnSpc>
              <a:spcBef>
                <a:spcPct val="0"/>
              </a:spcBef>
              <a:buNone/>
            </a:pPr>
            <a:r>
              <a:rPr lang="en-US" altLang="zh-CN" sz="1200" dirty="0"/>
              <a:t>2008-2012</a:t>
            </a:r>
            <a:r>
              <a:rPr lang="zh-CN" altLang="en-US" sz="1200" dirty="0"/>
              <a:t>，香港大学李嘉诚医学院，博士</a:t>
            </a:r>
            <a:endParaRPr lang="en-US" altLang="zh-CN" sz="1200" dirty="0"/>
          </a:p>
          <a:p>
            <a:pPr marL="0" lvl="0" indent="0" eaLnBrk="1" hangingPunct="1">
              <a:lnSpc>
                <a:spcPct val="125000"/>
              </a:lnSpc>
              <a:spcBef>
                <a:spcPct val="0"/>
              </a:spcBef>
              <a:buNone/>
            </a:pPr>
            <a:r>
              <a:rPr lang="en-US" altLang="zh-CN" sz="1200" dirty="0"/>
              <a:t>2012-2016</a:t>
            </a:r>
            <a:r>
              <a:rPr lang="zh-CN" altLang="en-US" sz="1200" dirty="0"/>
              <a:t>，香港大学医学院矫形及创伤科学系，博士后研究员</a:t>
            </a:r>
            <a:endParaRPr lang="en-US" altLang="zh-CN" sz="1200" dirty="0"/>
          </a:p>
          <a:p>
            <a:pPr marL="0" lvl="0" indent="0" eaLnBrk="1" hangingPunct="1">
              <a:lnSpc>
                <a:spcPct val="125000"/>
              </a:lnSpc>
              <a:spcBef>
                <a:spcPct val="0"/>
              </a:spcBef>
              <a:buNone/>
            </a:pPr>
            <a:r>
              <a:rPr lang="en-US" altLang="zh-CN" sz="1200" dirty="0"/>
              <a:t>2016-2017</a:t>
            </a:r>
            <a:r>
              <a:rPr lang="zh-CN" altLang="en-US" sz="1200" dirty="0"/>
              <a:t>，香港大学医学院矫形及创伤科学系，名誉助理教授</a:t>
            </a:r>
            <a:endParaRPr lang="en-US" altLang="zh-CN" sz="1200" dirty="0"/>
          </a:p>
          <a:p>
            <a:pPr marL="0" lvl="0" indent="0" eaLnBrk="1" hangingPunct="1">
              <a:lnSpc>
                <a:spcPct val="125000"/>
              </a:lnSpc>
              <a:spcBef>
                <a:spcPct val="0"/>
              </a:spcBef>
              <a:buNone/>
            </a:pPr>
            <a:r>
              <a:rPr lang="en-US" altLang="zh-CN" sz="1200" dirty="0"/>
              <a:t>2017-</a:t>
            </a:r>
            <a:r>
              <a:rPr lang="zh-CN" altLang="en-US" sz="1200" dirty="0"/>
              <a:t>至今，华南理工大学医学院，副教授</a:t>
            </a:r>
            <a:endParaRPr lang="en-US" altLang="zh-CN" sz="1200" dirty="0"/>
          </a:p>
        </p:txBody>
      </p:sp>
      <p:sp>
        <p:nvSpPr>
          <p:cNvPr id="4113" name="TextBox 16"/>
          <p:cNvSpPr txBox="1"/>
          <p:nvPr/>
        </p:nvSpPr>
        <p:spPr>
          <a:xfrm>
            <a:off x="7027863" y="1590675"/>
            <a:ext cx="4697412" cy="50768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25000"/>
              </a:lnSpc>
              <a:spcBef>
                <a:spcPct val="0"/>
              </a:spcBef>
              <a:spcAft>
                <a:spcPts val="600"/>
              </a:spcAft>
              <a:buNone/>
            </a:pPr>
            <a:r>
              <a:rPr lang="zh-CN" altLang="en-US" sz="1200" b="1" dirty="0"/>
              <a:t>研究方向：</a:t>
            </a:r>
            <a:r>
              <a:rPr lang="en-US" altLang="zh-CN" sz="1200" dirty="0"/>
              <a:t>1. </a:t>
            </a:r>
            <a:r>
              <a:rPr lang="zh-CN" altLang="en-US" sz="1200" dirty="0"/>
              <a:t>椎间盘衰老退变的机制与干预，与基于干细胞与生物材料的组织再生研究；</a:t>
            </a:r>
            <a:r>
              <a:rPr lang="en-US" altLang="zh-CN" sz="1200" dirty="0"/>
              <a:t>2.</a:t>
            </a:r>
            <a:r>
              <a:rPr lang="zh-CN" altLang="en-US" sz="1200" dirty="0"/>
              <a:t>间充质干细胞来源分化及在组织再生中的应用研究；</a:t>
            </a:r>
            <a:r>
              <a:rPr lang="en-US" altLang="zh-CN" sz="1200" dirty="0"/>
              <a:t>3.</a:t>
            </a:r>
            <a:r>
              <a:rPr lang="zh-CN" altLang="en-US" sz="1200" dirty="0"/>
              <a:t>骨</a:t>
            </a:r>
            <a:r>
              <a:rPr lang="en-US" altLang="zh-CN" sz="1200" dirty="0"/>
              <a:t>/</a:t>
            </a:r>
            <a:r>
              <a:rPr lang="zh-CN" altLang="en-US" sz="1200" dirty="0"/>
              <a:t>软骨</a:t>
            </a:r>
            <a:r>
              <a:rPr lang="en-US" altLang="zh-CN" sz="1200" dirty="0"/>
              <a:t>/</a:t>
            </a:r>
            <a:r>
              <a:rPr lang="zh-CN" altLang="en-US" sz="1200" dirty="0"/>
              <a:t>骨骼肌系统退行性病变研究</a:t>
            </a:r>
            <a:endParaRPr lang="en-US" altLang="zh-CN" sz="1200" dirty="0"/>
          </a:p>
          <a:p>
            <a:pPr marL="0" lvl="0" indent="0" eaLnBrk="1" hangingPunct="1">
              <a:lnSpc>
                <a:spcPct val="125000"/>
              </a:lnSpc>
              <a:spcBef>
                <a:spcPct val="0"/>
              </a:spcBef>
              <a:spcAft>
                <a:spcPts val="600"/>
              </a:spcAft>
              <a:buNone/>
            </a:pPr>
            <a:r>
              <a:rPr lang="zh-CN" altLang="en-US" sz="1200" b="1" dirty="0"/>
              <a:t>主要业绩：</a:t>
            </a:r>
            <a:r>
              <a:rPr lang="zh-CN" altLang="en-US" sz="1200" dirty="0"/>
              <a:t>已发表</a:t>
            </a:r>
            <a:r>
              <a:rPr lang="en-US" altLang="zh-CN" sz="1200" dirty="0"/>
              <a:t>SCI</a:t>
            </a:r>
            <a:r>
              <a:rPr lang="zh-CN" altLang="en-US" sz="1200" dirty="0"/>
              <a:t>论文</a:t>
            </a:r>
            <a:r>
              <a:rPr lang="en-US" altLang="zh-CN" sz="1200" dirty="0"/>
              <a:t>35</a:t>
            </a:r>
            <a:r>
              <a:rPr lang="zh-CN" altLang="en-US" sz="1200" dirty="0"/>
              <a:t>篇，中文核心期刊论文</a:t>
            </a:r>
            <a:r>
              <a:rPr lang="en-US" altLang="zh-CN" sz="1200" dirty="0"/>
              <a:t>5</a:t>
            </a:r>
            <a:r>
              <a:rPr lang="zh-CN" altLang="en-US" sz="1200" dirty="0"/>
              <a:t>篇，累计被引超</a:t>
            </a:r>
            <a:r>
              <a:rPr lang="en-US" altLang="zh-CN" sz="1200" dirty="0"/>
              <a:t>1300</a:t>
            </a:r>
            <a:r>
              <a:rPr lang="zh-CN" altLang="en-US" sz="1200" dirty="0"/>
              <a:t>次，</a:t>
            </a:r>
            <a:r>
              <a:rPr lang="en-US" altLang="zh-CN" sz="1200" dirty="0"/>
              <a:t>H-index</a:t>
            </a:r>
            <a:r>
              <a:rPr lang="zh-CN" altLang="en-US" sz="1200" dirty="0"/>
              <a:t>指数</a:t>
            </a:r>
            <a:r>
              <a:rPr lang="en-US" altLang="zh-CN" sz="1200" dirty="0"/>
              <a:t>15</a:t>
            </a:r>
            <a:r>
              <a:rPr lang="zh-CN" altLang="en-US" sz="1200" dirty="0"/>
              <a:t>。其中一篇</a:t>
            </a:r>
            <a:r>
              <a:rPr lang="en-US" altLang="zh-CN" sz="1200" dirty="0"/>
              <a:t>Nature</a:t>
            </a:r>
            <a:r>
              <a:rPr lang="zh-CN" altLang="en-US" sz="1200" dirty="0"/>
              <a:t>子刊，一篇入选</a:t>
            </a:r>
            <a:r>
              <a:rPr lang="en-US" altLang="zh-CN" sz="1200" dirty="0"/>
              <a:t>ESI</a:t>
            </a:r>
            <a:r>
              <a:rPr lang="zh-CN" altLang="en-US" sz="1200" dirty="0"/>
              <a:t>基本科学指标数据库高被引论文。</a:t>
            </a:r>
            <a:endParaRPr lang="zh-CN" altLang="en-US" sz="1200" dirty="0"/>
          </a:p>
          <a:p>
            <a:pPr marL="0" lvl="0" indent="0" eaLnBrk="1" hangingPunct="1">
              <a:lnSpc>
                <a:spcPct val="125000"/>
              </a:lnSpc>
              <a:spcBef>
                <a:spcPct val="0"/>
              </a:spcBef>
              <a:spcAft>
                <a:spcPts val="600"/>
              </a:spcAft>
              <a:buNone/>
            </a:pPr>
            <a:r>
              <a:rPr lang="zh-CN" altLang="en-US" sz="1200" b="1" dirty="0"/>
              <a:t>研究资助：</a:t>
            </a:r>
            <a:r>
              <a:rPr lang="zh-CN" altLang="en-US" sz="1200" dirty="0"/>
              <a:t>主持国家级省部级项目数项。</a:t>
            </a:r>
            <a:endParaRPr lang="en-US" altLang="zh-CN" sz="1200" dirty="0"/>
          </a:p>
          <a:p>
            <a:pPr marL="0" lvl="0" indent="0" eaLnBrk="1" hangingPunct="1">
              <a:lnSpc>
                <a:spcPct val="125000"/>
              </a:lnSpc>
              <a:spcBef>
                <a:spcPct val="0"/>
              </a:spcBef>
              <a:spcAft>
                <a:spcPts val="600"/>
              </a:spcAft>
              <a:buNone/>
            </a:pPr>
            <a:r>
              <a:rPr lang="zh-CN" altLang="en-US" sz="1200" b="1" dirty="0"/>
              <a:t>学术兼职：</a:t>
            </a:r>
            <a:r>
              <a:rPr lang="zh-CN" altLang="en-US" sz="1200" dirty="0"/>
              <a:t>国际骨关节炎研究协会（</a:t>
            </a:r>
            <a:r>
              <a:rPr lang="en-US" altLang="zh-CN" sz="1200" dirty="0"/>
              <a:t>OARSI</a:t>
            </a:r>
            <a:r>
              <a:rPr lang="zh-CN" altLang="en-US" sz="1200" dirty="0"/>
              <a:t>）会员，国际脊柱外科协会（</a:t>
            </a:r>
            <a:r>
              <a:rPr lang="en-US" altLang="zh-CN" sz="1200" dirty="0"/>
              <a:t>AO Spine</a:t>
            </a:r>
            <a:r>
              <a:rPr lang="zh-CN" altLang="en-US" sz="1200" dirty="0"/>
              <a:t>）会员，香港干细胞研究协会（</a:t>
            </a:r>
            <a:r>
              <a:rPr lang="en-US" altLang="zh-CN" sz="1200" dirty="0"/>
              <a:t>SCRMC</a:t>
            </a:r>
            <a:r>
              <a:rPr lang="zh-CN" altLang="en-US" sz="1200" dirty="0"/>
              <a:t>）会员。</a:t>
            </a:r>
            <a:r>
              <a:rPr lang="en-US" altLang="zh-CN" sz="1200" dirty="0"/>
              <a:t>《</a:t>
            </a:r>
            <a:r>
              <a:rPr lang="zh-CN" altLang="en-US" sz="1200" dirty="0"/>
              <a:t>中国修复重建外科杂志</a:t>
            </a:r>
            <a:r>
              <a:rPr lang="en-US" altLang="zh-CN" sz="1200" dirty="0"/>
              <a:t>》</a:t>
            </a:r>
            <a:r>
              <a:rPr lang="zh-CN" altLang="en-US" sz="1200" dirty="0"/>
              <a:t>中青年编委。</a:t>
            </a:r>
            <a:r>
              <a:rPr lang="en-US" altLang="zh-CN" sz="1200" dirty="0"/>
              <a:t>Stem Cell International</a:t>
            </a:r>
            <a:r>
              <a:rPr lang="zh-CN" altLang="en-US" sz="1200" dirty="0"/>
              <a:t>等期刊客座编辑。</a:t>
            </a:r>
            <a:endParaRPr lang="en-US" altLang="zh-CN" sz="1200" dirty="0"/>
          </a:p>
          <a:p>
            <a:pPr marL="0" lvl="0" indent="0" eaLnBrk="1" hangingPunct="1">
              <a:lnSpc>
                <a:spcPct val="125000"/>
              </a:lnSpc>
              <a:spcBef>
                <a:spcPct val="0"/>
              </a:spcBef>
              <a:spcAft>
                <a:spcPts val="600"/>
              </a:spcAft>
              <a:buNone/>
            </a:pPr>
            <a:r>
              <a:rPr lang="zh-CN" altLang="en-US" sz="1200" b="1" dirty="0"/>
              <a:t>近期科研论文：</a:t>
            </a:r>
            <a:endParaRPr lang="en-US" altLang="zh-CN" sz="1200" b="1" dirty="0"/>
          </a:p>
          <a:p>
            <a:pPr marL="0" lvl="0" indent="0" eaLnBrk="1" hangingPunct="1">
              <a:lnSpc>
                <a:spcPct val="125000"/>
              </a:lnSpc>
              <a:spcBef>
                <a:spcPct val="0"/>
              </a:spcBef>
              <a:spcAft>
                <a:spcPts val="600"/>
              </a:spcAft>
              <a:buNone/>
            </a:pPr>
            <a:r>
              <a:rPr lang="en-US" altLang="zh-CN" sz="1200" dirty="0"/>
              <a:t>Painful intervertebral disc degeneration and inflammation: from laboratory evidence to clinical interventions. Bone Research, 2021.</a:t>
            </a:r>
            <a:endParaRPr lang="en-US" altLang="zh-CN" sz="1200" dirty="0"/>
          </a:p>
          <a:p>
            <a:pPr marL="0" lvl="0" indent="0" eaLnBrk="1" hangingPunct="1">
              <a:lnSpc>
                <a:spcPct val="125000"/>
              </a:lnSpc>
              <a:spcBef>
                <a:spcPct val="0"/>
              </a:spcBef>
              <a:spcAft>
                <a:spcPts val="600"/>
              </a:spcAft>
              <a:buNone/>
            </a:pPr>
            <a:r>
              <a:rPr lang="en-US" altLang="zh-CN" sz="1200" dirty="0"/>
              <a:t>P0-related protein Accelerates Human Mesenchymal Stromal Cell Migration by Modulating VLA-5 Interactions with Fibronectin. Cells, 2020.</a:t>
            </a:r>
            <a:endParaRPr lang="en-US" altLang="zh-CN" sz="1200" dirty="0"/>
          </a:p>
          <a:p>
            <a:pPr marL="0" lvl="0" indent="0" eaLnBrk="1" hangingPunct="1">
              <a:lnSpc>
                <a:spcPct val="125000"/>
              </a:lnSpc>
              <a:spcBef>
                <a:spcPct val="0"/>
              </a:spcBef>
              <a:spcAft>
                <a:spcPts val="600"/>
              </a:spcAft>
              <a:buNone/>
            </a:pPr>
            <a:r>
              <a:rPr lang="en-US" altLang="zh-CN" sz="1200" dirty="0"/>
              <a:t>IVD progenitor cells: a new horizon for understanding disc homeostasis and repair. Nature Reviews Rheumatology, 2019. </a:t>
            </a:r>
            <a:endParaRPr lang="en-US" altLang="zh-CN" sz="1200" dirty="0"/>
          </a:p>
          <a:p>
            <a:pPr marL="0" lvl="0" indent="0" eaLnBrk="1" hangingPunct="1">
              <a:lnSpc>
                <a:spcPct val="125000"/>
              </a:lnSpc>
              <a:spcBef>
                <a:spcPct val="0"/>
              </a:spcBef>
              <a:spcAft>
                <a:spcPts val="600"/>
              </a:spcAft>
              <a:buNone/>
            </a:pPr>
            <a:endParaRPr lang="en-US" altLang="zh-CN" sz="1200" dirty="0"/>
          </a:p>
        </p:txBody>
      </p:sp>
      <p:pic>
        <p:nvPicPr>
          <p:cNvPr id="4114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725" y="1300163"/>
            <a:ext cx="1787525" cy="26003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115" name="图片 24"/>
          <p:cNvPicPr>
            <a:picLocks noChangeAspect="1"/>
          </p:cNvPicPr>
          <p:nvPr/>
        </p:nvPicPr>
        <p:blipFill>
          <a:blip r:embed="rId1"/>
          <a:srcRect t="3896" r="91544" b="3088"/>
          <a:stretch>
            <a:fillRect/>
          </a:stretch>
        </p:blipFill>
        <p:spPr>
          <a:xfrm>
            <a:off x="2557463" y="4841875"/>
            <a:ext cx="309562" cy="3587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116" name="文本框 25"/>
          <p:cNvSpPr txBox="1"/>
          <p:nvPr/>
        </p:nvSpPr>
        <p:spPr>
          <a:xfrm>
            <a:off x="2806700" y="4845050"/>
            <a:ext cx="903288" cy="3079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4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招生要求</a:t>
            </a:r>
            <a:endParaRPr lang="zh-CN" altLang="en-US" sz="14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17" name="文本框 11"/>
          <p:cNvSpPr txBox="1"/>
          <p:nvPr/>
        </p:nvSpPr>
        <p:spPr>
          <a:xfrm>
            <a:off x="2806700" y="5208588"/>
            <a:ext cx="3675063" cy="533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25000"/>
              </a:lnSpc>
              <a:spcBef>
                <a:spcPct val="0"/>
              </a:spcBef>
              <a:buFontTx/>
              <a:buNone/>
            </a:pPr>
            <a:r>
              <a:rPr lang="zh-CN" altLang="en-US" sz="1200" dirty="0"/>
              <a:t>性格开朗主动，肯吃苦，抗挫折，自律性好，求知欲强，有钻研及解决问题能力，有志从事科研</a:t>
            </a:r>
            <a:endParaRPr lang="en-US" altLang="zh-CN" sz="1200" dirty="0"/>
          </a:p>
        </p:txBody>
      </p:sp>
      <p:sp>
        <p:nvSpPr>
          <p:cNvPr id="4118" name="文本框 21"/>
          <p:cNvSpPr txBox="1"/>
          <p:nvPr/>
        </p:nvSpPr>
        <p:spPr>
          <a:xfrm>
            <a:off x="595313" y="273050"/>
            <a:ext cx="1604962" cy="5365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12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工作单位：</a:t>
            </a:r>
            <a:endParaRPr lang="en-US" altLang="zh-CN" sz="12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12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华南理工大学医学院</a:t>
            </a:r>
            <a:endParaRPr lang="en-US" altLang="zh-CN" sz="12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PP_MARK_KEY" val="88abb2d0-aada-4c8e-b0c7-41382e3197c8"/>
</p:tagLst>
</file>

<file path=ppt/theme/theme1.xml><?xml version="1.0" encoding="utf-8"?>
<a:theme xmlns:a="http://schemas.openxmlformats.org/drawingml/2006/main" name="2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1054</Words>
  <Application>WPS 演示</Application>
  <PresentationFormat>宽屏</PresentationFormat>
  <Paragraphs>44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9" baseType="lpstr">
      <vt:lpstr>Arial</vt:lpstr>
      <vt:lpstr>宋体</vt:lpstr>
      <vt:lpstr>Wingdings</vt:lpstr>
      <vt:lpstr>Calibri</vt:lpstr>
      <vt:lpstr>Calibri Light</vt:lpstr>
      <vt:lpstr>微软雅黑</vt:lpstr>
      <vt:lpstr>Arial Unicode MS</vt:lpstr>
      <vt:lpstr>2_Office 主题</vt:lpstr>
      <vt:lpstr>PowerPoint 演示文稿</vt:lpstr>
    </vt:vector>
  </TitlesOfParts>
  <Company>zsb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china</dc:creator>
  <cp:lastModifiedBy>茉</cp:lastModifiedBy>
  <cp:revision>444</cp:revision>
  <dcterms:created xsi:type="dcterms:W3CDTF">2015-05-04T02:17:26Z</dcterms:created>
  <dcterms:modified xsi:type="dcterms:W3CDTF">2023-03-29T06:30:48Z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2052-11.1.0.13703</vt:lpwstr>
  </property>
  <property fmtid="{D5CDD505-2E9C-101B-9397-08002B2CF9AE}" pid="3" name="ICV">
    <vt:lpwstr>8576855921324D478ED98DA1ACAAF1E8</vt:lpwstr>
  </property>
</Properties>
</file>