
<file path=[Content_Types].xml><?xml version="1.0" encoding="utf-8"?>
<Types xmlns="http://schemas.openxmlformats.org/package/2006/content-types">
  <Default Extension="emf" ContentType="image/x-em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46" r:id="rId3"/>
  </p:sldIdLst>
  <p:sldSz cx="12192000" cy="6858000"/>
  <p:notesSz cx="6858000" cy="9144000"/>
  <p:custDataLst>
    <p:tags r:id="rId8"/>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34" autoAdjust="0"/>
    <p:restoredTop sz="93203" autoAdjust="0"/>
  </p:normalViewPr>
  <p:slideViewPr>
    <p:cSldViewPr snapToGrid="0" showGuides="1">
      <p:cViewPr varScale="1">
        <p:scale>
          <a:sx n="86" d="100"/>
          <a:sy n="86" d="100"/>
        </p:scale>
        <p:origin x="413" y="62"/>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1"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655425" y="1724327"/>
            <a:ext cx="3579813" cy="1015663"/>
          </a:xfrm>
          <a:prstGeom prst="rect">
            <a:avLst/>
          </a:prstGeom>
          <a:noFill/>
          <a:ln w="9525">
            <a:noFill/>
            <a:miter lim="800000"/>
          </a:ln>
        </p:spPr>
        <p:txBody>
          <a:bodyPr wrap="square">
            <a:spAutoFit/>
          </a:bodyPr>
          <a:lstStyle/>
          <a:p>
            <a:pPr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学术型博士：生物医学工程</a:t>
            </a:r>
            <a:endParaRPr lang="en-US"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学术型硕士：基础医学</a:t>
            </a:r>
            <a:endParaRPr lang="en-US" altLang="zh-CN" sz="1200" dirty="0">
              <a:solidFill>
                <a:prstClr val="black"/>
              </a:solidFill>
              <a:latin typeface="微软雅黑" panose="020B0503020204020204" pitchFamily="34" charset="-122"/>
              <a:ea typeface="微软雅黑" panose="020B0503020204020204" pitchFamily="34" charset="-122"/>
            </a:endParaRPr>
          </a:p>
          <a:p>
            <a:pPr eaLnBrk="1" hangingPunct="1">
              <a:defRPr/>
            </a:pPr>
            <a:r>
              <a:rPr lang="zh-CN" altLang="en-US" sz="1200" dirty="0">
                <a:solidFill>
                  <a:prstClr val="black"/>
                </a:solidFill>
                <a:latin typeface="微软雅黑" panose="020B0503020204020204" pitchFamily="34" charset="-122"/>
                <a:ea typeface="微软雅黑" panose="020B0503020204020204" pitchFamily="34" charset="-122"/>
              </a:rPr>
              <a:t>专业型硕士：药学</a:t>
            </a: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215573" y="4056383"/>
            <a:ext cx="2348131" cy="586892"/>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Tel: 18723424791</a:t>
            </a:r>
            <a:endPar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Email: shaodan@scut.edu.cn</a:t>
            </a:r>
            <a:endParaRPr kumimoji="0" lang="zh-CN" altLang="en-US" sz="14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7414" name="文本框 13"/>
          <p:cNvSpPr txBox="1">
            <a:spLocks noChangeArrowheads="1"/>
          </p:cNvSpPr>
          <p:nvPr/>
        </p:nvSpPr>
        <p:spPr bwMode="auto">
          <a:xfrm>
            <a:off x="6860712" y="1633538"/>
            <a:ext cx="5033546" cy="5087547"/>
          </a:xfrm>
          <a:prstGeom prst="rect">
            <a:avLst/>
          </a:prstGeom>
          <a:noFill/>
          <a:ln w="9525">
            <a:noFill/>
            <a:miter lim="800000"/>
          </a:ln>
        </p:spPr>
        <p:txBody>
          <a:bodyPr wrap="square">
            <a:spAutoFit/>
          </a:bodyPr>
          <a:lstStyle/>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研究方向</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生物活性材料，仿生材料，炎症性疾病诊治，生物制造。</a:t>
            </a:r>
            <a:endParaRPr kumimoji="0" lang="zh-CN"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主要业绩</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以第一或通讯作者发表</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SCI</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论文</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40</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余篇，包括</a:t>
            </a:r>
            <a:r>
              <a:rPr lang="en-US" altLang="zh-CN" sz="1200" i="1" dirty="0">
                <a:effectLst/>
                <a:latin typeface="Times New Roman" panose="02020603050405020304" pitchFamily="18" charset="0"/>
                <a:ea typeface="仿宋_GB2312"/>
                <a:cs typeface="Times New Roman" panose="02020603050405020304" pitchFamily="18" charset="0"/>
              </a:rPr>
              <a:t>Nat. Rev. Mater., Sci. Adv</a:t>
            </a:r>
            <a:r>
              <a:rPr lang="en-US" altLang="zh-CN" sz="1200" dirty="0">
                <a:effectLst/>
                <a:latin typeface="Times New Roman" panose="02020603050405020304" pitchFamily="18" charset="0"/>
                <a:ea typeface="仿宋_GB2312"/>
                <a:cs typeface="Times New Roman" panose="02020603050405020304" pitchFamily="18" charset="0"/>
              </a:rPr>
              <a:t>. (2</a:t>
            </a:r>
            <a:r>
              <a:rPr lang="zh-CN" altLang="en-US" sz="1200" dirty="0">
                <a:effectLst/>
                <a:latin typeface="Times New Roman" panose="02020603050405020304" pitchFamily="18" charset="0"/>
                <a:ea typeface="仿宋_GB2312"/>
                <a:cs typeface="Times New Roman" panose="02020603050405020304" pitchFamily="18" charset="0"/>
              </a:rPr>
              <a:t>篇</a:t>
            </a:r>
            <a:r>
              <a:rPr lang="en-US" altLang="zh-CN" sz="1200" dirty="0">
                <a:effectLst/>
                <a:latin typeface="Times New Roman" panose="02020603050405020304" pitchFamily="18" charset="0"/>
                <a:ea typeface="仿宋_GB2312"/>
                <a:cs typeface="Times New Roman" panose="02020603050405020304" pitchFamily="18" charset="0"/>
              </a:rPr>
              <a:t>)</a:t>
            </a:r>
            <a:r>
              <a:rPr lang="en-US" altLang="zh-CN" sz="1200" i="1" dirty="0">
                <a:effectLst/>
                <a:latin typeface="Times New Roman" panose="02020603050405020304" pitchFamily="18" charset="0"/>
                <a:ea typeface="仿宋_GB2312"/>
                <a:cs typeface="Times New Roman" panose="02020603050405020304" pitchFamily="18" charset="0"/>
              </a:rPr>
              <a:t>, Adv. Mater. </a:t>
            </a:r>
            <a:r>
              <a:rPr lang="en-US" altLang="zh-CN" sz="1200" dirty="0">
                <a:effectLst/>
                <a:latin typeface="Times New Roman" panose="02020603050405020304" pitchFamily="18" charset="0"/>
                <a:ea typeface="仿宋_GB2312"/>
                <a:cs typeface="Times New Roman" panose="02020603050405020304" pitchFamily="18" charset="0"/>
              </a:rPr>
              <a:t>(3</a:t>
            </a:r>
            <a:r>
              <a:rPr lang="zh-CN" altLang="en-US" sz="1200" dirty="0">
                <a:effectLst/>
                <a:latin typeface="Times New Roman" panose="02020603050405020304" pitchFamily="18" charset="0"/>
                <a:ea typeface="仿宋_GB2312"/>
                <a:cs typeface="Times New Roman" panose="02020603050405020304" pitchFamily="18" charset="0"/>
              </a:rPr>
              <a:t>篇</a:t>
            </a:r>
            <a:r>
              <a:rPr lang="en-US" altLang="zh-CN" sz="1200" dirty="0">
                <a:effectLst/>
                <a:latin typeface="Times New Roman" panose="02020603050405020304" pitchFamily="18" charset="0"/>
                <a:ea typeface="仿宋_GB2312"/>
                <a:cs typeface="Times New Roman" panose="02020603050405020304" pitchFamily="18" charset="0"/>
              </a:rPr>
              <a:t>)</a:t>
            </a:r>
            <a:r>
              <a:rPr lang="en-US" altLang="zh-CN" sz="1200" i="1" dirty="0">
                <a:effectLst/>
                <a:latin typeface="Times New Roman" panose="02020603050405020304" pitchFamily="18" charset="0"/>
                <a:ea typeface="仿宋_GB2312"/>
                <a:cs typeface="Times New Roman" panose="02020603050405020304" pitchFamily="18" charset="0"/>
              </a:rPr>
              <a:t>, Mater. Today, Adv. </a:t>
            </a:r>
            <a:r>
              <a:rPr lang="en-US" altLang="zh-CN" sz="1200" i="1" dirty="0" err="1">
                <a:effectLst/>
                <a:latin typeface="Times New Roman" panose="02020603050405020304" pitchFamily="18" charset="0"/>
                <a:ea typeface="仿宋_GB2312"/>
                <a:cs typeface="Times New Roman" panose="02020603050405020304" pitchFamily="18" charset="0"/>
              </a:rPr>
              <a:t>Funct</a:t>
            </a:r>
            <a:r>
              <a:rPr lang="en-US" altLang="zh-CN" sz="1200" i="1" dirty="0">
                <a:effectLst/>
                <a:latin typeface="Times New Roman" panose="02020603050405020304" pitchFamily="18" charset="0"/>
                <a:ea typeface="仿宋_GB2312"/>
                <a:cs typeface="Times New Roman" panose="02020603050405020304" pitchFamily="18" charset="0"/>
              </a:rPr>
              <a:t>. Mater. </a:t>
            </a:r>
            <a:r>
              <a:rPr lang="en-US" altLang="zh-CN" sz="1200" dirty="0">
                <a:effectLst/>
                <a:latin typeface="Times New Roman" panose="02020603050405020304" pitchFamily="18" charset="0"/>
                <a:ea typeface="仿宋_GB2312"/>
                <a:cs typeface="Times New Roman" panose="02020603050405020304" pitchFamily="18" charset="0"/>
              </a:rPr>
              <a:t>(2</a:t>
            </a:r>
            <a:r>
              <a:rPr lang="zh-CN" altLang="en-US" sz="1200" dirty="0">
                <a:effectLst/>
                <a:latin typeface="Times New Roman" panose="02020603050405020304" pitchFamily="18" charset="0"/>
                <a:ea typeface="仿宋_GB2312"/>
                <a:cs typeface="Times New Roman" panose="02020603050405020304" pitchFamily="18" charset="0"/>
              </a:rPr>
              <a:t>篇</a:t>
            </a:r>
            <a:r>
              <a:rPr lang="en-US" altLang="zh-CN" sz="1200" dirty="0">
                <a:effectLst/>
                <a:latin typeface="Times New Roman" panose="02020603050405020304" pitchFamily="18" charset="0"/>
                <a:ea typeface="仿宋_GB2312"/>
                <a:cs typeface="Times New Roman" panose="02020603050405020304" pitchFamily="18" charset="0"/>
              </a:rPr>
              <a:t>)</a:t>
            </a:r>
            <a:r>
              <a:rPr lang="en-US" altLang="zh-CN" sz="1200" i="1" dirty="0">
                <a:effectLst/>
                <a:latin typeface="Times New Roman" panose="02020603050405020304" pitchFamily="18" charset="0"/>
                <a:ea typeface="仿宋_GB2312"/>
                <a:cs typeface="Times New Roman" panose="02020603050405020304" pitchFamily="18" charset="0"/>
              </a:rPr>
              <a:t>, Adv. Sci. </a:t>
            </a:r>
            <a:r>
              <a:rPr lang="en-US" altLang="zh-CN" sz="1200" dirty="0">
                <a:effectLst/>
                <a:latin typeface="Times New Roman" panose="02020603050405020304" pitchFamily="18" charset="0"/>
                <a:ea typeface="仿宋_GB2312"/>
                <a:cs typeface="Times New Roman" panose="02020603050405020304" pitchFamily="18" charset="0"/>
              </a:rPr>
              <a:t>(4</a:t>
            </a:r>
            <a:r>
              <a:rPr lang="zh-CN" altLang="en-US" sz="1200" dirty="0">
                <a:effectLst/>
                <a:latin typeface="Times New Roman" panose="02020603050405020304" pitchFamily="18" charset="0"/>
                <a:ea typeface="仿宋_GB2312"/>
                <a:cs typeface="Times New Roman" panose="02020603050405020304" pitchFamily="18" charset="0"/>
              </a:rPr>
              <a:t>篇</a:t>
            </a:r>
            <a:r>
              <a:rPr lang="en-US" altLang="zh-CN" sz="1200" dirty="0">
                <a:effectLst/>
                <a:latin typeface="Times New Roman" panose="02020603050405020304" pitchFamily="18" charset="0"/>
                <a:ea typeface="仿宋_GB2312"/>
                <a:cs typeface="Times New Roman" panose="02020603050405020304" pitchFamily="18" charset="0"/>
              </a:rPr>
              <a:t>)</a:t>
            </a:r>
            <a:r>
              <a:rPr lang="en-US" altLang="zh-CN" sz="1200" i="1" dirty="0">
                <a:effectLst/>
                <a:latin typeface="Times New Roman" panose="02020603050405020304" pitchFamily="18" charset="0"/>
                <a:ea typeface="仿宋_GB2312"/>
                <a:cs typeface="Times New Roman" panose="02020603050405020304" pitchFamily="18" charset="0"/>
              </a:rPr>
              <a:t>, ACS Nano, Sig. </a:t>
            </a:r>
            <a:r>
              <a:rPr lang="en-US" altLang="zh-CN" sz="1200" i="1" dirty="0" err="1">
                <a:effectLst/>
                <a:latin typeface="Times New Roman" panose="02020603050405020304" pitchFamily="18" charset="0"/>
                <a:ea typeface="仿宋_GB2312"/>
                <a:cs typeface="Times New Roman" panose="02020603050405020304" pitchFamily="18" charset="0"/>
              </a:rPr>
              <a:t>Transduct</a:t>
            </a:r>
            <a:r>
              <a:rPr lang="en-US" altLang="zh-CN" sz="1200" i="1" dirty="0">
                <a:effectLst/>
                <a:latin typeface="Times New Roman" panose="02020603050405020304" pitchFamily="18" charset="0"/>
                <a:ea typeface="仿宋_GB2312"/>
                <a:cs typeface="Times New Roman" panose="02020603050405020304" pitchFamily="18" charset="0"/>
              </a:rPr>
              <a:t>. Target </a:t>
            </a:r>
            <a:r>
              <a:rPr lang="en-US" altLang="zh-CN" sz="1200" i="1" dirty="0" err="1">
                <a:effectLst/>
                <a:latin typeface="Times New Roman" panose="02020603050405020304" pitchFamily="18" charset="0"/>
                <a:ea typeface="仿宋_GB2312"/>
                <a:cs typeface="Times New Roman" panose="02020603050405020304" pitchFamily="18" charset="0"/>
              </a:rPr>
              <a:t>Ther</a:t>
            </a:r>
            <a:r>
              <a:rPr lang="en-US" altLang="zh-CN" sz="1200" i="1" dirty="0">
                <a:effectLst/>
                <a:latin typeface="Times New Roman" panose="02020603050405020304" pitchFamily="18" charset="0"/>
                <a:ea typeface="仿宋_GB2312"/>
                <a:cs typeface="Times New Roman" panose="02020603050405020304" pitchFamily="18" charset="0"/>
              </a:rPr>
              <a:t>., Small</a:t>
            </a:r>
            <a:r>
              <a:rPr lang="en-US" altLang="zh-CN" sz="1200" dirty="0">
                <a:effectLst/>
                <a:latin typeface="Times New Roman" panose="02020603050405020304" pitchFamily="18" charset="0"/>
                <a:ea typeface="仿宋_GB2312"/>
                <a:cs typeface="Times New Roman" panose="02020603050405020304" pitchFamily="18" charset="0"/>
              </a:rPr>
              <a:t>(2</a:t>
            </a:r>
            <a:r>
              <a:rPr lang="zh-CN" altLang="en-US" sz="1200" dirty="0">
                <a:effectLst/>
                <a:latin typeface="Times New Roman" panose="02020603050405020304" pitchFamily="18" charset="0"/>
                <a:ea typeface="仿宋_GB2312"/>
                <a:cs typeface="Times New Roman" panose="02020603050405020304" pitchFamily="18" charset="0"/>
              </a:rPr>
              <a:t>篇</a:t>
            </a:r>
            <a:r>
              <a:rPr lang="en-US" altLang="zh-CN" sz="1200" dirty="0">
                <a:effectLst/>
                <a:latin typeface="Times New Roman" panose="02020603050405020304" pitchFamily="18" charset="0"/>
                <a:ea typeface="仿宋_GB2312"/>
                <a:cs typeface="Times New Roman" panose="02020603050405020304" pitchFamily="18" charset="0"/>
              </a:rPr>
              <a:t>)</a:t>
            </a:r>
            <a:r>
              <a:rPr lang="en-US" altLang="zh-CN" sz="1200" i="1" dirty="0">
                <a:effectLst/>
                <a:latin typeface="Times New Roman" panose="02020603050405020304" pitchFamily="18" charset="0"/>
                <a:ea typeface="仿宋_GB2312"/>
                <a:cs typeface="Times New Roman" panose="02020603050405020304" pitchFamily="18" charset="0"/>
              </a:rPr>
              <a:t>, Biomaterials </a:t>
            </a:r>
            <a:r>
              <a:rPr lang="en-US" altLang="zh-CN" sz="1200" dirty="0">
                <a:effectLst/>
                <a:latin typeface="Times New Roman" panose="02020603050405020304" pitchFamily="18" charset="0"/>
                <a:ea typeface="仿宋_GB2312"/>
                <a:cs typeface="Times New Roman" panose="02020603050405020304" pitchFamily="18" charset="0"/>
              </a:rPr>
              <a:t>(5</a:t>
            </a:r>
            <a:r>
              <a:rPr lang="zh-CN" altLang="en-US" sz="1200" dirty="0">
                <a:effectLst/>
                <a:latin typeface="Times New Roman" panose="02020603050405020304" pitchFamily="18" charset="0"/>
                <a:ea typeface="仿宋_GB2312"/>
                <a:cs typeface="Times New Roman" panose="02020603050405020304" pitchFamily="18" charset="0"/>
              </a:rPr>
              <a:t>篇</a:t>
            </a:r>
            <a:r>
              <a:rPr lang="en-US" altLang="zh-CN" sz="1200" dirty="0">
                <a:effectLst/>
                <a:latin typeface="Times New Roman" panose="02020603050405020304" pitchFamily="18" charset="0"/>
                <a:ea typeface="仿宋_GB2312"/>
                <a:cs typeface="Times New Roman" panose="02020603050405020304" pitchFamily="18" charset="0"/>
              </a:rPr>
              <a:t>)</a:t>
            </a:r>
            <a:r>
              <a:rPr lang="zh-CN" altLang="en-US" sz="1200" dirty="0">
                <a:effectLst/>
                <a:latin typeface="Times New Roman" panose="02020603050405020304" pitchFamily="18" charset="0"/>
                <a:ea typeface="仿宋_GB2312"/>
                <a:cs typeface="Times New Roman" panose="02020603050405020304" pitchFamily="18" charset="0"/>
              </a:rPr>
              <a:t>和</a:t>
            </a:r>
            <a:r>
              <a:rPr lang="en-US" altLang="zh-CN" sz="1200" i="1" dirty="0" err="1">
                <a:effectLst/>
                <a:latin typeface="Times New Roman" panose="02020603050405020304" pitchFamily="18" charset="0"/>
                <a:ea typeface="仿宋_GB2312"/>
                <a:cs typeface="Times New Roman" panose="02020603050405020304" pitchFamily="18" charset="0"/>
              </a:rPr>
              <a:t>Theranostics</a:t>
            </a:r>
            <a:r>
              <a:rPr lang="en-US" altLang="zh-CN" sz="1200" i="1" dirty="0">
                <a:effectLst/>
                <a:latin typeface="Times New Roman" panose="02020603050405020304" pitchFamily="18" charset="0"/>
                <a:ea typeface="仿宋_GB2312"/>
                <a:cs typeface="Times New Roman" panose="02020603050405020304" pitchFamily="18" charset="0"/>
              </a:rPr>
              <a:t> </a:t>
            </a:r>
            <a:r>
              <a:rPr lang="en-US" altLang="zh-CN" sz="1200" dirty="0">
                <a:effectLst/>
                <a:latin typeface="Times New Roman" panose="02020603050405020304" pitchFamily="18" charset="0"/>
                <a:ea typeface="仿宋_GB2312"/>
                <a:cs typeface="Times New Roman" panose="02020603050405020304" pitchFamily="18" charset="0"/>
              </a:rPr>
              <a:t>(2</a:t>
            </a:r>
            <a:r>
              <a:rPr lang="zh-CN" altLang="en-US" sz="1200" dirty="0">
                <a:effectLst/>
                <a:latin typeface="Times New Roman" panose="02020603050405020304" pitchFamily="18" charset="0"/>
                <a:ea typeface="仿宋_GB2312"/>
                <a:cs typeface="Times New Roman" panose="02020603050405020304" pitchFamily="18" charset="0"/>
              </a:rPr>
              <a:t>篇</a:t>
            </a:r>
            <a:r>
              <a:rPr lang="en-US" altLang="zh-CN" sz="1200" dirty="0">
                <a:effectLst/>
                <a:latin typeface="Times New Roman" panose="02020603050405020304" pitchFamily="18" charset="0"/>
                <a:ea typeface="仿宋_GB2312"/>
                <a:cs typeface="Times New Roman" panose="02020603050405020304" pitchFamily="18" charset="0"/>
              </a:rPr>
              <a:t>)</a:t>
            </a:r>
            <a:r>
              <a:rPr lang="zh-CN" altLang="en-US" sz="1200" dirty="0">
                <a:effectLst/>
                <a:latin typeface="Times New Roman" panose="02020603050405020304" pitchFamily="18" charset="0"/>
                <a:ea typeface="仿宋_GB2312"/>
                <a:cs typeface="Times New Roman" panose="02020603050405020304" pitchFamily="18" charset="0"/>
              </a:rPr>
              <a:t>等</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国内外高影响力期刊，其中</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8</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篇（曾）入围</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ESI</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高被引论文，</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9</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篇被选为期刊封面</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内封面，总引用次数超</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4000</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余次；申请中国发明专利</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10</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项。</a:t>
            </a:r>
            <a:endPar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主要业绩</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 </a:t>
            </a:r>
            <a:r>
              <a:rPr kumimoji="0" lang="zh-CN"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主持</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国家自然科学基金面上项目</a:t>
            </a:r>
            <a:r>
              <a:rPr lang="en-US" altLang="zh-CN"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2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项。</a:t>
            </a:r>
            <a:endParaRPr kumimoji="0" lang="zh-CN"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a:p>
            <a:pPr lvl="0" eaLnBrk="1" hangingPunct="1">
              <a:lnSpc>
                <a:spcPct val="120000"/>
              </a:lnSpc>
              <a:spcBef>
                <a:spcPts val="600"/>
              </a:spcBef>
              <a:defRPr/>
            </a:pPr>
            <a:r>
              <a:rPr lang="zh-CN" altLang="en-US" sz="1200" b="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近</a:t>
            </a:r>
            <a:r>
              <a:rPr lang="en-US" altLang="zh-CN" sz="1200" b="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200" b="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年代表论文</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a:t>
            </a:r>
            <a:endPar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a:p>
            <a:pPr algn="just"/>
            <a:r>
              <a:rPr lang="en-US" altLang="zh-CN" sz="1000" b="1" dirty="0">
                <a:latin typeface="Times New Roman" panose="02020603050405020304" pitchFamily="18" charset="0"/>
                <a:cs typeface="Times New Roman" panose="02020603050405020304" pitchFamily="18" charset="0"/>
              </a:rPr>
              <a:t>1</a:t>
            </a:r>
            <a:r>
              <a:rPr lang="en-US" altLang="zh-CN" sz="1000" dirty="0">
                <a:latin typeface="Times New Roman" panose="02020603050405020304" pitchFamily="18" charset="0"/>
                <a:cs typeface="Times New Roman" panose="02020603050405020304" pitchFamily="18" charset="0"/>
              </a:rPr>
              <a:t>. Design of Therapeutic Biomaterials to Control Inflammation. </a:t>
            </a:r>
            <a:r>
              <a:rPr lang="en-US" altLang="zh-CN" sz="1000" b="1" i="1" dirty="0">
                <a:latin typeface="Times New Roman" panose="02020603050405020304" pitchFamily="18" charset="0"/>
                <a:cs typeface="Times New Roman" panose="02020603050405020304" pitchFamily="18" charset="0"/>
              </a:rPr>
              <a:t>Nature Reviews Materials</a:t>
            </a:r>
            <a:r>
              <a:rPr lang="en-US" altLang="zh-CN" sz="1000" dirty="0">
                <a:latin typeface="Times New Roman" panose="02020603050405020304" pitchFamily="18" charset="0"/>
                <a:cs typeface="Times New Roman" panose="02020603050405020304" pitchFamily="18" charset="0"/>
              </a:rPr>
              <a:t>. 2022. 7, 557. </a:t>
            </a:r>
            <a:r>
              <a:rPr lang="en-US" altLang="zh-CN" sz="1000" b="1" dirty="0">
                <a:latin typeface="Times New Roman" panose="02020603050405020304" pitchFamily="18" charset="0"/>
                <a:cs typeface="Times New Roman" panose="02020603050405020304" pitchFamily="18" charset="0"/>
              </a:rPr>
              <a:t>(ESI</a:t>
            </a:r>
            <a:r>
              <a:rPr lang="zh-CN" altLang="en-US" sz="1000" b="1" dirty="0">
                <a:latin typeface="Times New Roman" panose="02020603050405020304" pitchFamily="18" charset="0"/>
                <a:cs typeface="Times New Roman" panose="02020603050405020304" pitchFamily="18" charset="0"/>
              </a:rPr>
              <a:t>高被引论文</a:t>
            </a:r>
            <a:r>
              <a:rPr lang="zh-CN" altLang="zh-CN" sz="1000" b="1" dirty="0">
                <a:latin typeface="Times New Roman" panose="02020603050405020304" pitchFamily="18" charset="0"/>
                <a:cs typeface="Times New Roman" panose="02020603050405020304" pitchFamily="18" charset="0"/>
              </a:rPr>
              <a:t>）</a:t>
            </a:r>
            <a:endParaRPr lang="zh-CN" altLang="zh-CN" sz="1000" dirty="0">
              <a:latin typeface="Times New Roman" panose="02020603050405020304" pitchFamily="18" charset="0"/>
              <a:cs typeface="Times New Roman" panose="02020603050405020304" pitchFamily="18" charset="0"/>
            </a:endParaRPr>
          </a:p>
          <a:p>
            <a:pPr algn="just"/>
            <a:r>
              <a:rPr lang="en-US" altLang="zh-CN" sz="1000" b="1" dirty="0">
                <a:latin typeface="Times New Roman" panose="02020603050405020304" pitchFamily="18" charset="0"/>
                <a:cs typeface="Times New Roman" panose="02020603050405020304" pitchFamily="18" charset="0"/>
              </a:rPr>
              <a:t>2. </a:t>
            </a:r>
            <a:r>
              <a:rPr lang="en-US" altLang="zh-CN" sz="1000" dirty="0">
                <a:latin typeface="Times New Roman" panose="02020603050405020304" pitchFamily="18" charset="0"/>
                <a:cs typeface="Times New Roman" panose="02020603050405020304" pitchFamily="18" charset="0"/>
              </a:rPr>
              <a:t>A Nanoparticulate Dual Scavenger for Targeted Therapy of Inflammatory Bowel Disease. </a:t>
            </a:r>
            <a:r>
              <a:rPr lang="en-US" altLang="zh-CN" sz="1000" b="1" i="1" dirty="0">
                <a:latin typeface="Times New Roman" panose="02020603050405020304" pitchFamily="18" charset="0"/>
                <a:cs typeface="Times New Roman" panose="02020603050405020304" pitchFamily="18" charset="0"/>
              </a:rPr>
              <a:t>Science Advances</a:t>
            </a:r>
            <a:r>
              <a:rPr lang="en-US" altLang="zh-CN" sz="1000" dirty="0">
                <a:latin typeface="Times New Roman" panose="02020603050405020304" pitchFamily="18" charset="0"/>
                <a:cs typeface="Times New Roman" panose="02020603050405020304" pitchFamily="18" charset="0"/>
              </a:rPr>
              <a:t>. 2022, 8: eabj2372.  </a:t>
            </a:r>
            <a:r>
              <a:rPr lang="en-US" altLang="zh-CN" sz="1000" b="1" dirty="0">
                <a:latin typeface="Times New Roman" panose="02020603050405020304" pitchFamily="18" charset="0"/>
                <a:cs typeface="Times New Roman" panose="02020603050405020304" pitchFamily="18" charset="0"/>
              </a:rPr>
              <a:t>(ESI</a:t>
            </a:r>
            <a:r>
              <a:rPr lang="zh-CN" altLang="en-US" sz="1000" b="1" dirty="0">
                <a:latin typeface="Times New Roman" panose="02020603050405020304" pitchFamily="18" charset="0"/>
                <a:cs typeface="Times New Roman" panose="02020603050405020304" pitchFamily="18" charset="0"/>
              </a:rPr>
              <a:t>高被引论文</a:t>
            </a:r>
            <a:r>
              <a:rPr lang="zh-CN" altLang="zh-CN" sz="1000" b="1" dirty="0">
                <a:latin typeface="Times New Roman" panose="02020603050405020304" pitchFamily="18" charset="0"/>
                <a:cs typeface="Times New Roman" panose="02020603050405020304" pitchFamily="18" charset="0"/>
              </a:rPr>
              <a:t>）</a:t>
            </a:r>
            <a:endParaRPr lang="en-US" altLang="zh-CN" sz="1000" dirty="0">
              <a:latin typeface="Times New Roman" panose="02020603050405020304" pitchFamily="18" charset="0"/>
              <a:cs typeface="Times New Roman" panose="02020603050405020304" pitchFamily="18" charset="0"/>
            </a:endParaRPr>
          </a:p>
          <a:p>
            <a:pPr algn="just"/>
            <a:r>
              <a:rPr lang="en-US" altLang="zh-CN" sz="1000" b="1" dirty="0">
                <a:latin typeface="Times New Roman" panose="02020603050405020304" pitchFamily="18" charset="0"/>
                <a:cs typeface="Times New Roman" panose="02020603050405020304" pitchFamily="18" charset="0"/>
              </a:rPr>
              <a:t>3. </a:t>
            </a:r>
            <a:r>
              <a:rPr lang="en-US" altLang="zh-CN" sz="1000" dirty="0">
                <a:latin typeface="Times New Roman" panose="02020603050405020304" pitchFamily="18" charset="0"/>
                <a:cs typeface="Times New Roman" panose="02020603050405020304" pitchFamily="18" charset="0"/>
              </a:rPr>
              <a:t>A Versatile and Robust Platform for the Scalable Manufacture of Biomimetic </a:t>
            </a:r>
            <a:r>
              <a:rPr lang="en-US" altLang="zh-CN" sz="1000" dirty="0" err="1">
                <a:latin typeface="Times New Roman" panose="02020603050405020304" pitchFamily="18" charset="0"/>
                <a:cs typeface="Times New Roman" panose="02020603050405020304" pitchFamily="18" charset="0"/>
              </a:rPr>
              <a:t>Nanovaccines</a:t>
            </a:r>
            <a:r>
              <a:rPr lang="en-US" altLang="zh-CN" sz="1000" dirty="0">
                <a:latin typeface="Times New Roman" panose="02020603050405020304" pitchFamily="18" charset="0"/>
                <a:cs typeface="Times New Roman" panose="02020603050405020304" pitchFamily="18" charset="0"/>
              </a:rPr>
              <a:t>. </a:t>
            </a:r>
            <a:r>
              <a:rPr lang="en-US" altLang="zh-CN" sz="1000" b="1" i="1" dirty="0">
                <a:latin typeface="Times New Roman" panose="02020603050405020304" pitchFamily="18" charset="0"/>
                <a:cs typeface="Times New Roman" panose="02020603050405020304" pitchFamily="18" charset="0"/>
              </a:rPr>
              <a:t>Advanced Science</a:t>
            </a:r>
            <a:r>
              <a:rPr lang="en-US" altLang="zh-CN" sz="1000" dirty="0">
                <a:latin typeface="Times New Roman" panose="02020603050405020304" pitchFamily="18" charset="0"/>
                <a:cs typeface="Times New Roman" panose="02020603050405020304" pitchFamily="18" charset="0"/>
              </a:rPr>
              <a:t>. 2021, 8: 2002020.</a:t>
            </a:r>
            <a:r>
              <a:rPr lang="en-US" altLang="zh-CN" sz="1000" b="1" dirty="0">
                <a:latin typeface="Times New Roman" panose="02020603050405020304" pitchFamily="18" charset="0"/>
                <a:cs typeface="Times New Roman" panose="02020603050405020304" pitchFamily="18" charset="0"/>
              </a:rPr>
              <a:t> (</a:t>
            </a:r>
            <a:r>
              <a:rPr lang="zh-CN" altLang="en-US" sz="1000" b="1" dirty="0">
                <a:latin typeface="Times New Roman" panose="02020603050405020304" pitchFamily="18" charset="0"/>
                <a:cs typeface="Times New Roman" panose="02020603050405020304" pitchFamily="18" charset="0"/>
              </a:rPr>
              <a:t>封面论文</a:t>
            </a:r>
            <a:r>
              <a:rPr lang="zh-CN" altLang="zh-CN" sz="1000" b="1" dirty="0">
                <a:latin typeface="Times New Roman" panose="02020603050405020304" pitchFamily="18" charset="0"/>
                <a:cs typeface="Times New Roman" panose="02020603050405020304" pitchFamily="18" charset="0"/>
              </a:rPr>
              <a:t>）</a:t>
            </a:r>
            <a:endParaRPr lang="en-US" altLang="zh-CN" sz="1000" b="1" dirty="0">
              <a:latin typeface="Times New Roman" panose="02020603050405020304" pitchFamily="18" charset="0"/>
              <a:cs typeface="Times New Roman" panose="02020603050405020304" pitchFamily="18" charset="0"/>
            </a:endParaRPr>
          </a:p>
          <a:p>
            <a:pPr algn="just"/>
            <a:r>
              <a:rPr lang="en-US" altLang="zh-CN" sz="1000" b="1" dirty="0">
                <a:latin typeface="Times New Roman" panose="02020603050405020304" pitchFamily="18" charset="0"/>
                <a:cs typeface="Times New Roman" panose="02020603050405020304" pitchFamily="18" charset="0"/>
              </a:rPr>
              <a:t>4.</a:t>
            </a:r>
            <a:r>
              <a:rPr lang="zh-CN" altLang="en-US" sz="1000" b="1" dirty="0">
                <a:latin typeface="Times New Roman" panose="02020603050405020304" pitchFamily="18" charset="0"/>
                <a:cs typeface="Times New Roman" panose="02020603050405020304" pitchFamily="18" charset="0"/>
              </a:rPr>
              <a:t> </a:t>
            </a:r>
            <a:r>
              <a:rPr lang="en-US" altLang="zh-CN" sz="1000" dirty="0">
                <a:latin typeface="Times New Roman" panose="02020603050405020304" pitchFamily="18" charset="0"/>
                <a:cs typeface="Times New Roman" panose="02020603050405020304" pitchFamily="18" charset="0"/>
              </a:rPr>
              <a:t>Flash technology-based self-assembly in </a:t>
            </a:r>
            <a:r>
              <a:rPr lang="en-US" altLang="zh-CN" sz="1000" dirty="0" err="1">
                <a:latin typeface="Times New Roman" panose="02020603050405020304" pitchFamily="18" charset="0"/>
                <a:cs typeface="Times New Roman" panose="02020603050405020304" pitchFamily="18" charset="0"/>
              </a:rPr>
              <a:t>nanoformulation</a:t>
            </a:r>
            <a:r>
              <a:rPr lang="en-US" altLang="zh-CN" sz="1000" dirty="0">
                <a:latin typeface="Times New Roman" panose="02020603050405020304" pitchFamily="18" charset="0"/>
                <a:cs typeface="Times New Roman" panose="02020603050405020304" pitchFamily="18" charset="0"/>
              </a:rPr>
              <a:t>: Fabrication to biomedical applications. </a:t>
            </a:r>
            <a:r>
              <a:rPr lang="en-US" altLang="zh-CN" sz="1000" b="1" i="1" dirty="0">
                <a:latin typeface="Times New Roman" panose="02020603050405020304" pitchFamily="18" charset="0"/>
                <a:cs typeface="Times New Roman" panose="02020603050405020304" pitchFamily="18" charset="0"/>
              </a:rPr>
              <a:t>Materials Today</a:t>
            </a:r>
            <a:r>
              <a:rPr lang="en-US" altLang="zh-CN" sz="1000" dirty="0">
                <a:latin typeface="Times New Roman" panose="02020603050405020304" pitchFamily="18" charset="0"/>
                <a:cs typeface="Times New Roman" panose="02020603050405020304" pitchFamily="18" charset="0"/>
              </a:rPr>
              <a:t>. 2021, 42: 99.</a:t>
            </a:r>
            <a:endParaRPr lang="zh-CN" altLang="zh-CN" sz="1000" dirty="0">
              <a:latin typeface="Times New Roman" panose="02020603050405020304" pitchFamily="18" charset="0"/>
              <a:cs typeface="Times New Roman" panose="02020603050405020304" pitchFamily="18" charset="0"/>
            </a:endParaRPr>
          </a:p>
          <a:p>
            <a:pPr algn="just"/>
            <a:r>
              <a:rPr lang="en-US" altLang="zh-CN" sz="1000" b="1" dirty="0">
                <a:latin typeface="Times New Roman" panose="02020603050405020304" pitchFamily="18" charset="0"/>
                <a:cs typeface="Times New Roman" panose="02020603050405020304" pitchFamily="18" charset="0"/>
              </a:rPr>
              <a:t>5.</a:t>
            </a:r>
            <a:r>
              <a:rPr lang="zh-CN" altLang="en-US" sz="1000" b="1" dirty="0">
                <a:latin typeface="Times New Roman" panose="02020603050405020304" pitchFamily="18" charset="0"/>
                <a:cs typeface="Times New Roman" panose="02020603050405020304" pitchFamily="18" charset="0"/>
              </a:rPr>
              <a:t> </a:t>
            </a:r>
            <a:r>
              <a:rPr lang="en-US" altLang="zh-CN" sz="1000" dirty="0">
                <a:latin typeface="Times New Roman" panose="02020603050405020304" pitchFamily="18" charset="0"/>
                <a:cs typeface="Times New Roman" panose="02020603050405020304" pitchFamily="18" charset="0"/>
              </a:rPr>
              <a:t>Treatment of Severe Sepsis with Nanoparticulate Cell-free DNA Scavengers. </a:t>
            </a:r>
            <a:r>
              <a:rPr lang="en-US" altLang="zh-CN" sz="1000" b="1" i="1" dirty="0">
                <a:latin typeface="Times New Roman" panose="02020603050405020304" pitchFamily="18" charset="0"/>
                <a:cs typeface="Times New Roman" panose="02020603050405020304" pitchFamily="18" charset="0"/>
              </a:rPr>
              <a:t>Science Advances</a:t>
            </a:r>
            <a:r>
              <a:rPr lang="en-US" altLang="zh-CN" sz="1000" dirty="0">
                <a:latin typeface="Times New Roman" panose="02020603050405020304" pitchFamily="18" charset="0"/>
                <a:cs typeface="Times New Roman" panose="02020603050405020304" pitchFamily="18" charset="0"/>
              </a:rPr>
              <a:t>. 2020, 6: eaay7148.</a:t>
            </a:r>
            <a:endParaRPr lang="zh-CN" altLang="zh-CN" sz="1000" dirty="0">
              <a:latin typeface="Times New Roman" panose="02020603050405020304" pitchFamily="18" charset="0"/>
              <a:cs typeface="Times New Roman" panose="02020603050405020304" pitchFamily="18" charset="0"/>
            </a:endParaRPr>
          </a:p>
          <a:p>
            <a:pPr lvl="0" algn="just"/>
            <a:r>
              <a:rPr lang="en-US" altLang="zh-CN" sz="1000" b="1" dirty="0">
                <a:latin typeface="Times New Roman" panose="02020603050405020304" pitchFamily="18" charset="0"/>
                <a:cs typeface="Times New Roman" panose="02020603050405020304" pitchFamily="18" charset="0"/>
              </a:rPr>
              <a:t>6.</a:t>
            </a:r>
            <a:r>
              <a:rPr lang="zh-CN" altLang="en-US" sz="1000" b="1" dirty="0">
                <a:latin typeface="Times New Roman" panose="02020603050405020304" pitchFamily="18" charset="0"/>
                <a:cs typeface="Times New Roman" panose="02020603050405020304" pitchFamily="18" charset="0"/>
              </a:rPr>
              <a:t> </a:t>
            </a:r>
            <a:r>
              <a:rPr lang="en-US" altLang="zh-CN" sz="1000" dirty="0">
                <a:latin typeface="Times New Roman" panose="02020603050405020304" pitchFamily="18" charset="0"/>
                <a:cs typeface="Times New Roman" panose="02020603050405020304" pitchFamily="18" charset="0"/>
              </a:rPr>
              <a:t>Biomimetic </a:t>
            </a:r>
            <a:r>
              <a:rPr lang="en-US" altLang="zh-CN" sz="1000" dirty="0" err="1">
                <a:latin typeface="Times New Roman" panose="02020603050405020304" pitchFamily="18" charset="0"/>
                <a:cs typeface="Times New Roman" panose="02020603050405020304" pitchFamily="18" charset="0"/>
              </a:rPr>
              <a:t>Diselenide</a:t>
            </a:r>
            <a:r>
              <a:rPr lang="en-US" altLang="zh-CN" sz="1000" dirty="0">
                <a:latin typeface="Times New Roman" panose="02020603050405020304" pitchFamily="18" charset="0"/>
                <a:cs typeface="Times New Roman" panose="02020603050405020304" pitchFamily="18" charset="0"/>
              </a:rPr>
              <a:t>-Bridged Mesoporous </a:t>
            </a:r>
            <a:r>
              <a:rPr lang="en-US" altLang="zh-CN" sz="1000" dirty="0" err="1">
                <a:latin typeface="Times New Roman" panose="02020603050405020304" pitchFamily="18" charset="0"/>
                <a:cs typeface="Times New Roman" panose="02020603050405020304" pitchFamily="18" charset="0"/>
              </a:rPr>
              <a:t>Organosilica</a:t>
            </a:r>
            <a:r>
              <a:rPr lang="en-US" altLang="zh-CN" sz="1000" dirty="0">
                <a:latin typeface="Times New Roman" panose="02020603050405020304" pitchFamily="18" charset="0"/>
                <a:cs typeface="Times New Roman" panose="02020603050405020304" pitchFamily="18" charset="0"/>
              </a:rPr>
              <a:t> Nanoparticles as an X-ray-Responsive Biodegradable Carrier for Chemo-Immunotherapy. </a:t>
            </a:r>
            <a:r>
              <a:rPr lang="en-US" altLang="zh-CN" sz="1000" b="1" i="1" dirty="0">
                <a:latin typeface="Times New Roman" panose="02020603050405020304" pitchFamily="18" charset="0"/>
                <a:cs typeface="Times New Roman" panose="02020603050405020304" pitchFamily="18" charset="0"/>
              </a:rPr>
              <a:t>Advanced Materials</a:t>
            </a:r>
            <a:r>
              <a:rPr lang="en-US" altLang="zh-CN" sz="1000" dirty="0">
                <a:latin typeface="Times New Roman" panose="02020603050405020304" pitchFamily="18" charset="0"/>
                <a:cs typeface="Times New Roman" panose="02020603050405020304" pitchFamily="18" charset="0"/>
              </a:rPr>
              <a:t>. 2020, 32: 2004385</a:t>
            </a:r>
            <a:r>
              <a:rPr lang="en-US" altLang="zh-CN" sz="1000" b="1" dirty="0">
                <a:latin typeface="Times New Roman" panose="02020603050405020304" pitchFamily="18" charset="0"/>
                <a:cs typeface="Times New Roman" panose="02020603050405020304" pitchFamily="18" charset="0"/>
              </a:rPr>
              <a:t>. (</a:t>
            </a:r>
            <a:r>
              <a:rPr lang="zh-CN" altLang="en-US" sz="1000" b="1" dirty="0">
                <a:latin typeface="Times New Roman" panose="02020603050405020304" pitchFamily="18" charset="0"/>
                <a:cs typeface="Times New Roman" panose="02020603050405020304" pitchFamily="18" charset="0"/>
              </a:rPr>
              <a:t>封面论文</a:t>
            </a:r>
            <a:r>
              <a:rPr lang="en-US" altLang="zh-CN" sz="1000" b="1" dirty="0">
                <a:latin typeface="Times New Roman" panose="02020603050405020304" pitchFamily="18" charset="0"/>
                <a:cs typeface="Times New Roman" panose="02020603050405020304" pitchFamily="18" charset="0"/>
              </a:rPr>
              <a:t>)</a:t>
            </a:r>
            <a:endParaRPr lang="en-US" altLang="zh-CN" sz="1000" b="1" dirty="0">
              <a:latin typeface="Times New Roman" panose="02020603050405020304" pitchFamily="18" charset="0"/>
              <a:cs typeface="Times New Roman" panose="02020603050405020304" pitchFamily="18" charset="0"/>
            </a:endParaRPr>
          </a:p>
          <a:p>
            <a:pPr algn="just"/>
            <a:r>
              <a:rPr lang="en-US" altLang="zh-CN" sz="1000" b="1" dirty="0">
                <a:latin typeface="Times New Roman" panose="02020603050405020304" pitchFamily="18" charset="0"/>
                <a:cs typeface="Times New Roman" panose="02020603050405020304" pitchFamily="18" charset="0"/>
              </a:rPr>
              <a:t>7</a:t>
            </a:r>
            <a:r>
              <a:rPr lang="en-US" altLang="zh-CN" sz="1000" dirty="0">
                <a:latin typeface="Times New Roman" panose="02020603050405020304" pitchFamily="18" charset="0"/>
                <a:cs typeface="Times New Roman" panose="02020603050405020304" pitchFamily="18" charset="0"/>
              </a:rPr>
              <a:t>. Engineering of Cell Membrane-based Nanotherapeutics to Target Inflammation. </a:t>
            </a:r>
            <a:r>
              <a:rPr lang="en-US" altLang="zh-CN" sz="1000" b="1" i="1" dirty="0">
                <a:latin typeface="Times New Roman" panose="02020603050405020304" pitchFamily="18" charset="0"/>
                <a:cs typeface="Times New Roman" panose="02020603050405020304" pitchFamily="18" charset="0"/>
              </a:rPr>
              <a:t>Advanced Science</a:t>
            </a:r>
            <a:r>
              <a:rPr lang="en-US" altLang="zh-CN" sz="1000" dirty="0">
                <a:latin typeface="Times New Roman" panose="02020603050405020304" pitchFamily="18" charset="0"/>
                <a:cs typeface="Times New Roman" panose="02020603050405020304" pitchFamily="18" charset="0"/>
              </a:rPr>
              <a:t>. 2019, 6: 1900605.</a:t>
            </a:r>
            <a:r>
              <a:rPr lang="en-US" altLang="zh-CN" sz="1000" b="1" dirty="0">
                <a:latin typeface="Times New Roman" panose="02020603050405020304" pitchFamily="18" charset="0"/>
                <a:cs typeface="Times New Roman" panose="02020603050405020304" pitchFamily="18" charset="0"/>
              </a:rPr>
              <a:t> (</a:t>
            </a:r>
            <a:r>
              <a:rPr lang="zh-CN" altLang="en-US" sz="1000" b="1" dirty="0">
                <a:latin typeface="Times New Roman" panose="02020603050405020304" pitchFamily="18" charset="0"/>
                <a:cs typeface="Times New Roman" panose="02020603050405020304" pitchFamily="18" charset="0"/>
              </a:rPr>
              <a:t>封面论文，</a:t>
            </a:r>
            <a:r>
              <a:rPr lang="en-US" altLang="zh-CN" sz="1000" b="1" dirty="0">
                <a:latin typeface="Times New Roman" panose="02020603050405020304" pitchFamily="18" charset="0"/>
                <a:cs typeface="Times New Roman" panose="02020603050405020304" pitchFamily="18" charset="0"/>
              </a:rPr>
              <a:t>ESI</a:t>
            </a:r>
            <a:r>
              <a:rPr lang="zh-CN" altLang="en-US" sz="1000" b="1" dirty="0">
                <a:latin typeface="Times New Roman" panose="02020603050405020304" pitchFamily="18" charset="0"/>
                <a:cs typeface="Times New Roman" panose="02020603050405020304" pitchFamily="18" charset="0"/>
              </a:rPr>
              <a:t>高被引论文</a:t>
            </a:r>
            <a:r>
              <a:rPr lang="zh-CN" altLang="zh-CN" sz="1000" b="1" dirty="0">
                <a:latin typeface="Times New Roman" panose="02020603050405020304" pitchFamily="18" charset="0"/>
                <a:cs typeface="Times New Roman" panose="02020603050405020304" pitchFamily="18" charset="0"/>
              </a:rPr>
              <a:t>）</a:t>
            </a:r>
            <a:r>
              <a:rPr lang="en-US" altLang="zh-CN" sz="1000" dirty="0">
                <a:latin typeface="Times New Roman" panose="02020603050405020304" pitchFamily="18" charset="0"/>
                <a:cs typeface="Times New Roman" panose="02020603050405020304" pitchFamily="18" charset="0"/>
              </a:rPr>
              <a:t> </a:t>
            </a:r>
            <a:endParaRPr lang="en-US" altLang="zh-CN" sz="1000" dirty="0">
              <a:latin typeface="Times New Roman" panose="02020603050405020304" pitchFamily="18" charset="0"/>
              <a:cs typeface="Times New Roman" panose="02020603050405020304" pitchFamily="18" charset="0"/>
            </a:endParaRPr>
          </a:p>
          <a:p>
            <a:pPr algn="just"/>
            <a:r>
              <a:rPr lang="en-US" altLang="zh-CN" sz="1000" b="1" dirty="0">
                <a:latin typeface="Times New Roman" panose="02020603050405020304" pitchFamily="18" charset="0"/>
                <a:cs typeface="Times New Roman" panose="02020603050405020304" pitchFamily="18" charset="0"/>
              </a:rPr>
              <a:t>8. </a:t>
            </a:r>
            <a:r>
              <a:rPr lang="en-US" altLang="zh-CN" sz="1000" dirty="0">
                <a:latin typeface="Times New Roman" panose="02020603050405020304" pitchFamily="18" charset="0"/>
                <a:cs typeface="Times New Roman" panose="02020603050405020304" pitchFamily="18" charset="0"/>
              </a:rPr>
              <a:t>Bioinspired </a:t>
            </a:r>
            <a:r>
              <a:rPr lang="en-US" altLang="zh-CN" sz="1000" dirty="0" err="1">
                <a:latin typeface="Times New Roman" panose="02020603050405020304" pitchFamily="18" charset="0"/>
                <a:cs typeface="Times New Roman" panose="02020603050405020304" pitchFamily="18" charset="0"/>
              </a:rPr>
              <a:t>Diselenide</a:t>
            </a:r>
            <a:r>
              <a:rPr lang="en-US" altLang="zh-CN" sz="1000" dirty="0">
                <a:latin typeface="Times New Roman" panose="02020603050405020304" pitchFamily="18" charset="0"/>
                <a:cs typeface="Times New Roman" panose="02020603050405020304" pitchFamily="18" charset="0"/>
              </a:rPr>
              <a:t>-Bridged Mesoporous Silica Nanoparticles for Dual-Responsive Protein Delivery. </a:t>
            </a:r>
            <a:r>
              <a:rPr lang="en-US" altLang="zh-CN" sz="1000" b="1" i="1" dirty="0">
                <a:latin typeface="Times New Roman" panose="02020603050405020304" pitchFamily="18" charset="0"/>
                <a:cs typeface="Times New Roman" panose="02020603050405020304" pitchFamily="18" charset="0"/>
              </a:rPr>
              <a:t>Advanced Materials</a:t>
            </a:r>
            <a:r>
              <a:rPr lang="en-US" altLang="zh-CN" sz="1000" dirty="0">
                <a:latin typeface="Times New Roman" panose="02020603050405020304" pitchFamily="18" charset="0"/>
                <a:cs typeface="Times New Roman" panose="02020603050405020304" pitchFamily="18" charset="0"/>
              </a:rPr>
              <a:t>. 2018, 30: 1801198. </a:t>
            </a:r>
            <a:r>
              <a:rPr lang="en-US" altLang="zh-CN" sz="1000" b="1" dirty="0">
                <a:latin typeface="Times New Roman" panose="02020603050405020304" pitchFamily="18" charset="0"/>
                <a:cs typeface="Times New Roman" panose="02020603050405020304" pitchFamily="18" charset="0"/>
              </a:rPr>
              <a:t>(</a:t>
            </a:r>
            <a:r>
              <a:rPr lang="zh-CN" altLang="en-US" sz="1000" b="1" dirty="0">
                <a:latin typeface="Times New Roman" panose="02020603050405020304" pitchFamily="18" charset="0"/>
                <a:cs typeface="Times New Roman" panose="02020603050405020304" pitchFamily="18" charset="0"/>
              </a:rPr>
              <a:t>封面论文，</a:t>
            </a:r>
            <a:r>
              <a:rPr lang="en-US" altLang="zh-CN" sz="1000" b="1" dirty="0">
                <a:latin typeface="Times New Roman" panose="02020603050405020304" pitchFamily="18" charset="0"/>
                <a:cs typeface="Times New Roman" panose="02020603050405020304" pitchFamily="18" charset="0"/>
              </a:rPr>
              <a:t>ESI</a:t>
            </a:r>
            <a:r>
              <a:rPr lang="zh-CN" altLang="en-US" sz="1000" b="1" dirty="0">
                <a:latin typeface="Times New Roman" panose="02020603050405020304" pitchFamily="18" charset="0"/>
                <a:cs typeface="Times New Roman" panose="02020603050405020304" pitchFamily="18" charset="0"/>
              </a:rPr>
              <a:t>高被引论文</a:t>
            </a:r>
            <a:r>
              <a:rPr lang="zh-CN" altLang="zh-CN" sz="1000" b="1" dirty="0">
                <a:latin typeface="Times New Roman" panose="02020603050405020304" pitchFamily="18" charset="0"/>
                <a:cs typeface="Times New Roman" panose="02020603050405020304" pitchFamily="18" charset="0"/>
              </a:rPr>
              <a:t>）</a:t>
            </a:r>
            <a:endParaRPr lang="en-US" altLang="zh-CN" sz="1000" b="1" dirty="0">
              <a:latin typeface="Times New Roman" panose="02020603050405020304" pitchFamily="18" charset="0"/>
              <a:cs typeface="Times New Roman" panose="02020603050405020304" pitchFamily="18" charset="0"/>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2640013" y="76200"/>
            <a:ext cx="3579812" cy="430374"/>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邵丹</a:t>
            </a:r>
            <a:endParaRPr kumimoji="0" lang="en-US" altLang="zh-CN"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2640013" y="519113"/>
            <a:ext cx="5251450" cy="307777"/>
          </a:xfrm>
          <a:prstGeom prst="rect">
            <a:avLst/>
          </a:prstGeom>
          <a:noFill/>
        </p:spPr>
        <p:txBody>
          <a:bodyPr>
            <a:spAutoFit/>
          </a:bodyPr>
          <a:lstStyle/>
          <a:p>
            <a:pPr fontAlgn="auto">
              <a:spcBef>
                <a:spcPts val="0"/>
              </a:spcBef>
              <a:spcAft>
                <a:spcPts val="0"/>
              </a:spcAft>
              <a:defRPr/>
            </a:pPr>
            <a:r>
              <a:rPr lang="zh-CN" altLang="en-US" sz="1400" b="1" spc="120" dirty="0">
                <a:solidFill>
                  <a:srgbClr val="FFFFFF"/>
                </a:solidFill>
                <a:latin typeface="微软雅黑" panose="020B0503020204020204" pitchFamily="34" charset="-122"/>
                <a:ea typeface="微软雅黑" panose="020B0503020204020204" pitchFamily="34" charset="-122"/>
              </a:rPr>
              <a:t>研究员 博士生导师       </a:t>
            </a:r>
            <a:endParaRPr lang="en-US" altLang="zh-CN" sz="1400" b="1" spc="120" dirty="0">
              <a:solidFill>
                <a:srgbClr val="FFFFFF"/>
              </a:solidFill>
              <a:latin typeface="微软雅黑" panose="020B0503020204020204" pitchFamily="34" charset="-122"/>
              <a:ea typeface="微软雅黑" panose="020B0503020204020204" pitchFamily="34" charset="-122"/>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1441420"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招生专业与类型</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1" cstate="print"/>
          <a:srcRect t="3896" r="91544" b="3088"/>
          <a:stretch>
            <a:fillRect/>
          </a:stretch>
        </p:blipFill>
        <p:spPr bwMode="auto">
          <a:xfrm>
            <a:off x="2525713" y="2489482"/>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288" y="2519943"/>
            <a:ext cx="1441450"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4" name="图片 27"/>
          <p:cNvPicPr>
            <a:picLocks noChangeAspect="1"/>
          </p:cNvPicPr>
          <p:nvPr/>
        </p:nvPicPr>
        <p:blipFill>
          <a:blip r:embed="rId1"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endPar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7" name="图片 24"/>
          <p:cNvPicPr>
            <a:picLocks noChangeAspect="1"/>
          </p:cNvPicPr>
          <p:nvPr/>
        </p:nvPicPr>
        <p:blipFill>
          <a:blip r:embed="rId2"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1" cstate="print"/>
          <a:srcRect t="3896" r="91544" b="3088"/>
          <a:stretch>
            <a:fillRect/>
          </a:stretch>
        </p:blipFill>
        <p:spPr bwMode="auto">
          <a:xfrm>
            <a:off x="2485232" y="5485058"/>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777346" y="5536056"/>
            <a:ext cx="1261884"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 name="矩形 1"/>
          <p:cNvSpPr/>
          <p:nvPr/>
        </p:nvSpPr>
        <p:spPr>
          <a:xfrm>
            <a:off x="2613116" y="2875183"/>
            <a:ext cx="4117884" cy="2511137"/>
          </a:xfrm>
          <a:prstGeom prst="rect">
            <a:avLst/>
          </a:prstGeom>
        </p:spPr>
        <p:txBody>
          <a:bodyPr wrap="square">
            <a:spAutoFit/>
          </a:bodyPr>
          <a:lstStyle/>
          <a:p>
            <a:pPr>
              <a:lnSpc>
                <a:spcPct val="120000"/>
              </a:lnSpc>
            </a:pPr>
            <a:r>
              <a:rPr lang="en-US" altLang="zh-CN" sz="1200" dirty="0">
                <a:latin typeface="微软雅黑" panose="020B0503020204020204" pitchFamily="34" charset="-122"/>
                <a:ea typeface="微软雅黑" panose="020B0503020204020204" pitchFamily="34" charset="-122"/>
              </a:rPr>
              <a:t>2006-2010   </a:t>
            </a:r>
            <a:r>
              <a:rPr lang="zh-CN" altLang="en-US" sz="1200" dirty="0">
                <a:latin typeface="微软雅黑" panose="020B0503020204020204" pitchFamily="34" charset="-122"/>
                <a:ea typeface="微软雅黑" panose="020B0503020204020204" pitchFamily="34" charset="-122"/>
              </a:rPr>
              <a:t>四川大学</a:t>
            </a:r>
            <a:r>
              <a:rPr lang="en-US" altLang="zh-CN" sz="1200" dirty="0">
                <a:latin typeface="微软雅黑" panose="020B0503020204020204" pitchFamily="34" charset="-122"/>
                <a:ea typeface="微软雅黑" panose="020B0503020204020204" pitchFamily="34" charset="-122"/>
              </a:rPr>
              <a:t> </a:t>
            </a:r>
            <a:r>
              <a:rPr lang="zh-CN" altLang="en-US" sz="1200" dirty="0">
                <a:latin typeface="微软雅黑" panose="020B0503020204020204" pitchFamily="34" charset="-122"/>
                <a:ea typeface="微软雅黑" panose="020B0503020204020204" pitchFamily="34" charset="-122"/>
              </a:rPr>
              <a:t>  药学       理学学士</a:t>
            </a:r>
            <a:endParaRPr lang="en-US" altLang="zh-CN" sz="1200" dirty="0">
              <a:latin typeface="微软雅黑" panose="020B0503020204020204" pitchFamily="34" charset="-122"/>
              <a:ea typeface="微软雅黑" panose="020B0503020204020204" pitchFamily="34" charset="-122"/>
            </a:endParaRPr>
          </a:p>
          <a:p>
            <a:pPr>
              <a:lnSpc>
                <a:spcPct val="120000"/>
              </a:lnSpc>
            </a:pPr>
            <a:r>
              <a:rPr lang="en-US" altLang="zh-CN" sz="1200" dirty="0">
                <a:latin typeface="微软雅黑" panose="020B0503020204020204" pitchFamily="34" charset="-122"/>
                <a:ea typeface="微软雅黑" panose="020B0503020204020204" pitchFamily="34" charset="-122"/>
              </a:rPr>
              <a:t>2010-2015   </a:t>
            </a:r>
            <a:r>
              <a:rPr lang="zh-CN" altLang="en-US" sz="1200" dirty="0">
                <a:latin typeface="微软雅黑" panose="020B0503020204020204" pitchFamily="34" charset="-122"/>
                <a:ea typeface="微软雅黑" panose="020B0503020204020204" pitchFamily="34" charset="-122"/>
              </a:rPr>
              <a:t>吉林大学   药理学    医学博士</a:t>
            </a:r>
            <a:endParaRPr lang="en-US" altLang="zh-CN" sz="1200" dirty="0">
              <a:latin typeface="微软雅黑" panose="020B0503020204020204" pitchFamily="34" charset="-122"/>
              <a:ea typeface="微软雅黑" panose="020B0503020204020204" pitchFamily="34" charset="-122"/>
            </a:endParaRPr>
          </a:p>
          <a:p>
            <a:pPr>
              <a:lnSpc>
                <a:spcPct val="120000"/>
              </a:lnSpc>
            </a:pPr>
            <a:r>
              <a:rPr lang="en-US" altLang="zh-CN" sz="1200" dirty="0">
                <a:latin typeface="微软雅黑" panose="020B0503020204020204" pitchFamily="34" charset="-122"/>
                <a:ea typeface="微软雅黑" panose="020B0503020204020204" pitchFamily="34" charset="-122"/>
              </a:rPr>
              <a:t>2015-2016   </a:t>
            </a:r>
            <a:r>
              <a:rPr lang="zh-CN" altLang="en-US" sz="1200" dirty="0">
                <a:latin typeface="微软雅黑" panose="020B0503020204020204" pitchFamily="34" charset="-122"/>
                <a:ea typeface="微软雅黑" panose="020B0503020204020204" pitchFamily="34" charset="-122"/>
              </a:rPr>
              <a:t>中科院苏州医工所    研究实习员</a:t>
            </a:r>
            <a:endParaRPr lang="en-US" altLang="zh-CN" sz="1200" dirty="0">
              <a:latin typeface="微软雅黑" panose="020B0503020204020204" pitchFamily="34" charset="-122"/>
              <a:ea typeface="微软雅黑" panose="020B0503020204020204" pitchFamily="34" charset="-122"/>
            </a:endParaRPr>
          </a:p>
          <a:p>
            <a:pPr>
              <a:lnSpc>
                <a:spcPct val="120000"/>
              </a:lnSpc>
            </a:pPr>
            <a:r>
              <a:rPr lang="en-US" altLang="zh-CN" sz="1200" dirty="0">
                <a:latin typeface="微软雅黑" panose="020B0503020204020204" pitchFamily="34" charset="-122"/>
                <a:ea typeface="微软雅黑" panose="020B0503020204020204" pitchFamily="34" charset="-122"/>
              </a:rPr>
              <a:t>2016-2019   </a:t>
            </a:r>
            <a:r>
              <a:rPr lang="zh-CN" altLang="en-US" sz="1200" dirty="0">
                <a:latin typeface="微软雅黑" panose="020B0503020204020204" pitchFamily="34" charset="-122"/>
                <a:ea typeface="微软雅黑" panose="020B0503020204020204" pitchFamily="34" charset="-122"/>
              </a:rPr>
              <a:t>美国哥伦比亚大学    博士后</a:t>
            </a:r>
            <a:endParaRPr lang="en-US" altLang="zh-CN" sz="1200" dirty="0">
              <a:latin typeface="微软雅黑" panose="020B0503020204020204" pitchFamily="34" charset="-122"/>
              <a:ea typeface="微软雅黑" panose="020B0503020204020204" pitchFamily="34" charset="-122"/>
            </a:endParaRPr>
          </a:p>
          <a:p>
            <a:pPr>
              <a:lnSpc>
                <a:spcPct val="120000"/>
              </a:lnSpc>
            </a:pPr>
            <a:endParaRPr lang="en-US" altLang="zh-CN" sz="1200" dirty="0">
              <a:latin typeface="微软雅黑" panose="020B0503020204020204" pitchFamily="34" charset="-122"/>
              <a:ea typeface="微软雅黑" panose="020B0503020204020204" pitchFamily="34" charset="-122"/>
            </a:endParaRPr>
          </a:p>
          <a:p>
            <a:pPr>
              <a:lnSpc>
                <a:spcPct val="120000"/>
              </a:lnSpc>
            </a:pPr>
            <a:r>
              <a:rPr lang="en-US" altLang="en-US" sz="1200" dirty="0">
                <a:latin typeface="微软雅黑" panose="020B0503020204020204" pitchFamily="34" charset="-122"/>
                <a:ea typeface="微软雅黑" panose="020B0503020204020204" pitchFamily="34" charset="-122"/>
                <a:cs typeface="宋体" panose="02010600030101010101" pitchFamily="2" charset="-122"/>
              </a:rPr>
              <a:t>2019</a:t>
            </a:r>
            <a:r>
              <a:rPr lang="zh-CN" altLang="en-US" sz="1200" dirty="0">
                <a:latin typeface="微软雅黑" panose="020B0503020204020204" pitchFamily="34" charset="-122"/>
                <a:ea typeface="微软雅黑" panose="020B0503020204020204" pitchFamily="34" charset="-122"/>
                <a:cs typeface="宋体" panose="02010600030101010101" pitchFamily="2" charset="-122"/>
              </a:rPr>
              <a:t>年</a:t>
            </a:r>
            <a:r>
              <a:rPr lang="en-US" altLang="en-US" sz="1200" dirty="0">
                <a:latin typeface="微软雅黑" panose="020B0503020204020204" pitchFamily="34" charset="-122"/>
                <a:ea typeface="微软雅黑" panose="020B0503020204020204" pitchFamily="34" charset="-122"/>
                <a:cs typeface="宋体" panose="02010600030101010101" pitchFamily="2" charset="-122"/>
              </a:rPr>
              <a:t>9</a:t>
            </a:r>
            <a:r>
              <a:rPr lang="zh-CN" altLang="en-US" sz="1200" dirty="0">
                <a:latin typeface="微软雅黑" panose="020B0503020204020204" pitchFamily="34" charset="-122"/>
                <a:ea typeface="微软雅黑" panose="020B0503020204020204" pitchFamily="34" charset="-122"/>
                <a:cs typeface="宋体" panose="02010600030101010101" pitchFamily="2" charset="-122"/>
              </a:rPr>
              <a:t>月通过华南理工大学</a:t>
            </a:r>
            <a:r>
              <a:rPr lang="en-US" altLang="en-US" sz="1200" dirty="0">
                <a:latin typeface="微软雅黑" panose="020B0503020204020204" pitchFamily="34" charset="-122"/>
                <a:ea typeface="微软雅黑" panose="020B0503020204020204" pitchFamily="34" charset="-122"/>
                <a:cs typeface="宋体" panose="02010600030101010101" pitchFamily="2" charset="-122"/>
              </a:rPr>
              <a:t>“</a:t>
            </a:r>
            <a:r>
              <a:rPr lang="zh-CN" altLang="en-US" sz="1200" dirty="0">
                <a:latin typeface="微软雅黑" panose="020B0503020204020204" pitchFamily="34" charset="-122"/>
                <a:ea typeface="微软雅黑" panose="020B0503020204020204" pitchFamily="34" charset="-122"/>
                <a:cs typeface="宋体" panose="02010600030101010101" pitchFamily="2" charset="-122"/>
              </a:rPr>
              <a:t>高层次人才引进计划</a:t>
            </a:r>
            <a:r>
              <a:rPr lang="en-US" altLang="en-US" sz="1200" dirty="0">
                <a:latin typeface="微软雅黑" panose="020B0503020204020204" pitchFamily="34" charset="-122"/>
                <a:ea typeface="微软雅黑" panose="020B0503020204020204" pitchFamily="34" charset="-122"/>
                <a:cs typeface="宋体" panose="02010600030101010101" pitchFamily="2" charset="-122"/>
              </a:rPr>
              <a:t>”</a:t>
            </a:r>
            <a:r>
              <a:rPr lang="zh-CN" altLang="en-US" sz="1200" dirty="0">
                <a:latin typeface="微软雅黑" panose="020B0503020204020204" pitchFamily="34" charset="-122"/>
                <a:ea typeface="微软雅黑" panose="020B0503020204020204" pitchFamily="34" charset="-122"/>
                <a:cs typeface="宋体" panose="02010600030101010101" pitchFamily="2" charset="-122"/>
              </a:rPr>
              <a:t>加入医学院</a:t>
            </a:r>
            <a:r>
              <a:rPr lang="en-US" altLang="zh-CN" sz="1200" dirty="0">
                <a:latin typeface="微软雅黑" panose="020B0503020204020204" pitchFamily="34" charset="-122"/>
                <a:ea typeface="微软雅黑" panose="020B0503020204020204" pitchFamily="34" charset="-122"/>
                <a:cs typeface="宋体" panose="02010600030101010101" pitchFamily="2" charset="-122"/>
              </a:rPr>
              <a:t>/</a:t>
            </a:r>
            <a:r>
              <a:rPr lang="zh-CN" altLang="en-US" sz="1200" dirty="0">
                <a:latin typeface="微软雅黑" panose="020B0503020204020204" pitchFamily="34" charset="-122"/>
                <a:ea typeface="微软雅黑" panose="020B0503020204020204" pitchFamily="34" charset="-122"/>
                <a:cs typeface="宋体" panose="02010600030101010101" pitchFamily="2" charset="-122"/>
              </a:rPr>
              <a:t>生命科学研究院，组建生物活性与仿生材料课题组。</a:t>
            </a:r>
            <a:r>
              <a:rPr lang="zh-CN" altLang="en-US" sz="1200" dirty="0">
                <a:latin typeface="微软雅黑" panose="020B0503020204020204" pitchFamily="34" charset="-122"/>
                <a:ea typeface="微软雅黑" panose="020B0503020204020204" pitchFamily="34" charset="-122"/>
              </a:rPr>
              <a:t>围绕“如何构建炎症调控型生物活性材料”这一关键科学问题，通过调控材料内在</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表面的理化性质，将生物惰性材料高效激活为兼具炎症响应和稳态调控功能的生物活性材料，提高炎症性疾病综合诊治的有效性和安全性。</a:t>
            </a:r>
            <a:endParaRPr lang="zh-CN" altLang="en-US" sz="1200" dirty="0">
              <a:latin typeface="微软雅黑" panose="020B0503020204020204" pitchFamily="34" charset="-122"/>
              <a:ea typeface="微软雅黑" panose="020B0503020204020204" pitchFamily="34" charset="-122"/>
            </a:endParaRPr>
          </a:p>
        </p:txBody>
      </p:sp>
      <p:sp>
        <p:nvSpPr>
          <p:cNvPr id="3" name="矩形 2"/>
          <p:cNvSpPr/>
          <p:nvPr/>
        </p:nvSpPr>
        <p:spPr>
          <a:xfrm>
            <a:off x="2673047" y="5888280"/>
            <a:ext cx="3832528" cy="646331"/>
          </a:xfrm>
          <a:prstGeom prst="rect">
            <a:avLst/>
          </a:prstGeom>
        </p:spPr>
        <p:txBody>
          <a:bodyPr wrap="square">
            <a:spAutoFit/>
          </a:bodyPr>
          <a:lstStyle/>
          <a:p>
            <a:pPr algn="just"/>
            <a:r>
              <a:rPr lang="zh-CN" altLang="en-US" sz="1200" dirty="0">
                <a:latin typeface="Times New Roman" panose="02020603050405020304" pitchFamily="18" charset="0"/>
                <a:cs typeface="Times New Roman" panose="02020603050405020304" pitchFamily="18" charset="0"/>
              </a:rPr>
              <a:t>担任中国化学快报英文版青年编委以及</a:t>
            </a:r>
            <a:r>
              <a:rPr lang="en-US" altLang="zh-CN" sz="1200" i="1" dirty="0">
                <a:latin typeface="Times New Roman" panose="02020603050405020304" pitchFamily="18" charset="0"/>
                <a:cs typeface="Times New Roman" panose="02020603050405020304" pitchFamily="18" charset="0"/>
              </a:rPr>
              <a:t>Front. </a:t>
            </a:r>
            <a:r>
              <a:rPr lang="en-US" altLang="zh-CN" sz="1200" i="1" dirty="0" err="1">
                <a:latin typeface="Times New Roman" panose="02020603050405020304" pitchFamily="18" charset="0"/>
                <a:cs typeface="Times New Roman" panose="02020603050405020304" pitchFamily="18" charset="0"/>
              </a:rPr>
              <a:t>Bioeng</a:t>
            </a:r>
            <a:r>
              <a:rPr lang="en-US" altLang="zh-CN" sz="1200" i="1" dirty="0">
                <a:latin typeface="Times New Roman" panose="02020603050405020304" pitchFamily="18" charset="0"/>
                <a:cs typeface="Times New Roman" panose="02020603050405020304" pitchFamily="18" charset="0"/>
              </a:rPr>
              <a:t>. Biotech., Int. J. Mol. Sci., Molecules</a:t>
            </a:r>
            <a:r>
              <a:rPr lang="zh-CN" altLang="en-US" sz="1200" dirty="0">
                <a:latin typeface="Times New Roman" panose="02020603050405020304" pitchFamily="18" charset="0"/>
                <a:cs typeface="Times New Roman" panose="02020603050405020304" pitchFamily="18" charset="0"/>
              </a:rPr>
              <a:t>和</a:t>
            </a:r>
            <a:r>
              <a:rPr lang="en-US" altLang="zh-CN" sz="1200" i="1" dirty="0">
                <a:latin typeface="Times New Roman" panose="02020603050405020304" pitchFamily="18" charset="0"/>
                <a:cs typeface="Times New Roman" panose="02020603050405020304" pitchFamily="18" charset="0"/>
              </a:rPr>
              <a:t>Adv. Polymer Technol.</a:t>
            </a:r>
            <a:r>
              <a:rPr lang="zh-CN" altLang="en-US" sz="1200" dirty="0">
                <a:latin typeface="Times New Roman" panose="02020603050405020304" pitchFamily="18" charset="0"/>
                <a:cs typeface="Times New Roman" panose="02020603050405020304" pitchFamily="18" charset="0"/>
              </a:rPr>
              <a:t>客座编辑。</a:t>
            </a:r>
            <a:endParaRPr lang="zh-CN" altLang="en-US" sz="1200" dirty="0">
              <a:latin typeface="Times New Roman" panose="02020603050405020304" pitchFamily="18" charset="0"/>
              <a:cs typeface="Times New Roman" panose="02020603050405020304" pitchFamily="18" charset="0"/>
            </a:endParaRPr>
          </a:p>
        </p:txBody>
      </p:sp>
      <p:pic>
        <p:nvPicPr>
          <p:cNvPr id="26" name="图片 2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088" y="1529637"/>
            <a:ext cx="1717590" cy="2252250"/>
          </a:xfrm>
          <a:prstGeom prst="rect">
            <a:avLst/>
          </a:prstGeom>
          <a:noFill/>
          <a:ln>
            <a:noFill/>
          </a:ln>
        </p:spPr>
      </p:pic>
    </p:spTree>
  </p:cSld>
  <p:clrMapOvr>
    <a:masterClrMapping/>
  </p:clrMapOvr>
</p:sld>
</file>

<file path=ppt/tags/tag1.xml><?xml version="1.0" encoding="utf-8"?>
<p:tagLst xmlns:p="http://schemas.openxmlformats.org/presentationml/2006/main">
  <p:tag name="KSO_WPP_MARK_KEY" val="5bf30c84-b134-4f99-b3a1-92b78d807fd1"/>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1934</Words>
  <Application>WPS 演示</Application>
  <PresentationFormat>宽屏</PresentationFormat>
  <Paragraphs>43</Paragraphs>
  <Slides>1</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vt:i4>
      </vt:variant>
    </vt:vector>
  </HeadingPairs>
  <TitlesOfParts>
    <vt:vector size="13" baseType="lpstr">
      <vt:lpstr>Arial</vt:lpstr>
      <vt:lpstr>宋体</vt:lpstr>
      <vt:lpstr>Wingdings</vt:lpstr>
      <vt:lpstr>Calibri</vt:lpstr>
      <vt:lpstr>Calibri Light</vt:lpstr>
      <vt:lpstr>Calibri</vt:lpstr>
      <vt:lpstr>微软雅黑</vt:lpstr>
      <vt:lpstr>Times New Roman</vt:lpstr>
      <vt:lpstr>仿宋_GB2312</vt:lpstr>
      <vt:lpstr>仿宋</vt:lpstr>
      <vt:lpstr>Arial Unicode MS</vt:lpstr>
      <vt:lpstr>1_Office 主题</vt:lpstr>
      <vt:lpstr>PowerPoint 演示文稿</vt:lpstr>
    </vt:vector>
  </TitlesOfParts>
  <Company>zsb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茉</cp:lastModifiedBy>
  <cp:revision>419</cp:revision>
  <dcterms:created xsi:type="dcterms:W3CDTF">2015-05-04T02:17:00Z</dcterms:created>
  <dcterms:modified xsi:type="dcterms:W3CDTF">2023-03-29T03:32:48Z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54C1C6184ABF4D59AC1986888A2E9095</vt:lpwstr>
  </property>
  <property fmtid="{D5CDD505-2E9C-101B-9397-08002B2CF9AE}" pid="3" name="KSOProductBuildVer">
    <vt:lpwstr>2052-11.1.0.13703</vt:lpwstr>
  </property>
</Properties>
</file>