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custDataLst>
    <p:tags r:id="rId4"/>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showGuides="1">
      <p:cViewPr varScale="1">
        <p:scale>
          <a:sx n="68" d="100"/>
          <a:sy n="68" d="100"/>
        </p:scale>
        <p:origin x="-516"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8331" y="1789708"/>
            <a:ext cx="3579813" cy="646331"/>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专业硕士</a:t>
            </a:r>
            <a:r>
              <a:rPr lang="zh-CN" altLang="en-US" sz="1200" dirty="0" smtClean="0">
                <a:solidFill>
                  <a:prstClr val="black"/>
                </a:solidFill>
                <a:latin typeface="微软雅黑" panose="020B0503020204020204" pitchFamily="34" charset="-122"/>
                <a:ea typeface="微软雅黑" panose="020B0503020204020204" pitchFamily="34" charset="-122"/>
              </a:rPr>
              <a:t>：临床医学</a:t>
            </a:r>
            <a:r>
              <a:rPr lang="en-US" altLang="zh-CN" sz="1200" dirty="0" smtClean="0">
                <a:solidFill>
                  <a:prstClr val="black"/>
                </a:solidFill>
                <a:latin typeface="微软雅黑" panose="020B0503020204020204" pitchFamily="34" charset="-122"/>
                <a:ea typeface="微软雅黑" panose="020B0503020204020204" pitchFamily="34" charset="-122"/>
              </a:rPr>
              <a:t>——</a:t>
            </a:r>
            <a:r>
              <a:rPr lang="zh-CN" altLang="en-US" sz="1200" dirty="0" smtClean="0">
                <a:solidFill>
                  <a:prstClr val="black"/>
                </a:solidFill>
                <a:latin typeface="微软雅黑" panose="020B0503020204020204" pitchFamily="34" charset="-122"/>
                <a:ea typeface="微软雅黑" panose="020B0503020204020204" pitchFamily="34" charset="-122"/>
              </a:rPr>
              <a:t>全</a:t>
            </a:r>
            <a:r>
              <a:rPr lang="zh-CN" altLang="en-US" sz="1200" dirty="0">
                <a:solidFill>
                  <a:prstClr val="black"/>
                </a:solidFill>
                <a:latin typeface="微软雅黑" panose="020B0503020204020204" pitchFamily="34" charset="-122"/>
                <a:ea typeface="微软雅黑" panose="020B0503020204020204" pitchFamily="34" charset="-122"/>
              </a:rPr>
              <a:t>科医学</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血液学</a:t>
            </a:r>
            <a:r>
              <a:rPr lang="en-US" altLang="zh-CN" sz="1200" dirty="0">
                <a:solidFill>
                  <a:prstClr val="black"/>
                </a:solidFill>
                <a:latin typeface="微软雅黑" panose="020B0503020204020204" pitchFamily="34" charset="-122"/>
                <a:ea typeface="微软雅黑" panose="020B0503020204020204" pitchFamily="34" charset="-122"/>
              </a:rPr>
              <a:t>               </a:t>
            </a: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75501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(020) ----81040063</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-491078243@qq.com</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3339056"/>
          </a:xfrm>
          <a:prstGeom prst="rect">
            <a:avLst/>
          </a:prstGeom>
          <a:noFill/>
          <a:ln w="9525">
            <a:noFill/>
            <a:miter lim="800000"/>
          </a:ln>
        </p:spPr>
        <p:txBody>
          <a:bodyPr wrap="square">
            <a:spAutoFit/>
          </a:bodyPr>
          <a:lstStyle/>
          <a:p>
            <a:pPr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主要研究方向为恶性血液疾病的免疫治疗及靶向治疗及全科衰老相关的衰弱分析</a:t>
            </a: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eaLnBrk="1" hangingPunct="1">
              <a:lnSpc>
                <a:spcPct val="120000"/>
              </a:lnSpc>
              <a:spcBef>
                <a:spcPts val="600"/>
              </a:spcBef>
              <a:defRPr/>
            </a:pPr>
            <a:r>
              <a:rPr lang="zh-CN" altLang="en-US" sz="1200" dirty="0">
                <a:solidFill>
                  <a:prstClr val="black"/>
                </a:solidFill>
                <a:latin typeface="微软雅黑" panose="020B0503020204020204" pitchFamily="34" charset="-122"/>
                <a:ea typeface="微软雅黑" panose="020B0503020204020204" pitchFamily="34" charset="-122"/>
              </a:rPr>
              <a:t>发表论文</a:t>
            </a:r>
            <a:r>
              <a:rPr lang="en-US" altLang="zh-CN" sz="1200" dirty="0">
                <a:solidFill>
                  <a:prstClr val="black"/>
                </a:solidFill>
                <a:latin typeface="微软雅黑" panose="020B0503020204020204" pitchFamily="34" charset="-122"/>
                <a:ea typeface="微软雅黑" panose="020B0503020204020204" pitchFamily="34" charset="-122"/>
              </a:rPr>
              <a:t>30</a:t>
            </a:r>
            <a:r>
              <a:rPr lang="zh-CN" altLang="en-US" sz="1200" dirty="0">
                <a:solidFill>
                  <a:prstClr val="black"/>
                </a:solidFill>
                <a:latin typeface="微软雅黑" panose="020B0503020204020204" pitchFamily="34" charset="-122"/>
                <a:ea typeface="微软雅黑" panose="020B0503020204020204" pitchFamily="34" charset="-122"/>
              </a:rPr>
              <a:t>余篇，</a:t>
            </a:r>
            <a:r>
              <a:rPr lang="en-US" altLang="zh-CN" sz="1200" dirty="0">
                <a:solidFill>
                  <a:prstClr val="black"/>
                </a:solidFill>
                <a:latin typeface="微软雅黑" panose="020B0503020204020204" pitchFamily="34" charset="-122"/>
                <a:ea typeface="微软雅黑" panose="020B0503020204020204" pitchFamily="34" charset="-122"/>
              </a:rPr>
              <a:t>SCI</a:t>
            </a:r>
            <a:r>
              <a:rPr lang="zh-CN" altLang="en-US" sz="1200" dirty="0">
                <a:solidFill>
                  <a:prstClr val="black"/>
                </a:solidFill>
                <a:latin typeface="微软雅黑" panose="020B0503020204020204" pitchFamily="34" charset="-122"/>
                <a:ea typeface="微软雅黑" panose="020B0503020204020204" pitchFamily="34" charset="-122"/>
              </a:rPr>
              <a:t>收录</a:t>
            </a:r>
            <a:r>
              <a:rPr lang="en-US" altLang="zh-CN" sz="1200" dirty="0">
                <a:solidFill>
                  <a:prstClr val="black"/>
                </a:solidFill>
                <a:latin typeface="微软雅黑" panose="020B0503020204020204" pitchFamily="34" charset="-122"/>
                <a:ea typeface="微软雅黑" panose="020B0503020204020204" pitchFamily="34" charset="-122"/>
              </a:rPr>
              <a:t>12</a:t>
            </a:r>
            <a:r>
              <a:rPr lang="zh-CN" altLang="en-US" sz="1200" dirty="0">
                <a:solidFill>
                  <a:prstClr val="black"/>
                </a:solidFill>
                <a:latin typeface="微软雅黑" panose="020B0503020204020204" pitchFamily="34" charset="-122"/>
                <a:ea typeface="微软雅黑" panose="020B0503020204020204" pitchFamily="34" charset="-122"/>
              </a:rPr>
              <a:t>篇，编写专业书籍</a:t>
            </a:r>
            <a:r>
              <a:rPr lang="en-US" altLang="zh-CN" sz="1200" dirty="0">
                <a:solidFill>
                  <a:prstClr val="black"/>
                </a:solidFill>
                <a:latin typeface="微软雅黑" panose="020B0503020204020204" pitchFamily="34" charset="-122"/>
                <a:ea typeface="微软雅黑" panose="020B0503020204020204" pitchFamily="34" charset="-122"/>
              </a:rPr>
              <a:t>8</a:t>
            </a:r>
            <a:r>
              <a:rPr lang="zh-CN" altLang="en-US" sz="1200" dirty="0">
                <a:solidFill>
                  <a:prstClr val="black"/>
                </a:solidFill>
                <a:latin typeface="微软雅黑" panose="020B0503020204020204" pitchFamily="34" charset="-122"/>
                <a:ea typeface="微软雅黑" panose="020B0503020204020204" pitchFamily="34" charset="-122"/>
              </a:rPr>
              <a:t>部，主持参与省科技厅、教育厅等课题</a:t>
            </a:r>
            <a:r>
              <a:rPr lang="en-US" altLang="zh-CN" sz="1200" dirty="0">
                <a:solidFill>
                  <a:prstClr val="black"/>
                </a:solidFill>
                <a:latin typeface="微软雅黑" panose="020B0503020204020204" pitchFamily="34" charset="-122"/>
                <a:ea typeface="微软雅黑" panose="020B0503020204020204" pitchFamily="34" charset="-122"/>
              </a:rPr>
              <a:t>12</a:t>
            </a:r>
            <a:r>
              <a:rPr lang="zh-CN" altLang="en-US" sz="1200" dirty="0">
                <a:solidFill>
                  <a:prstClr val="black"/>
                </a:solidFill>
                <a:latin typeface="微软雅黑" panose="020B0503020204020204" pitchFamily="34" charset="-122"/>
                <a:ea typeface="微软雅黑" panose="020B0503020204020204" pitchFamily="34" charset="-122"/>
              </a:rPr>
              <a:t>项，获陕西省教育厅教学成果二等奖，</a:t>
            </a:r>
            <a:r>
              <a:rPr lang="en-US" altLang="zh-CN" sz="1200" dirty="0">
                <a:solidFill>
                  <a:prstClr val="black"/>
                </a:solidFill>
                <a:latin typeface="微软雅黑" panose="020B0503020204020204" pitchFamily="34" charset="-122"/>
                <a:ea typeface="微软雅黑" panose="020B0503020204020204" pitchFamily="34" charset="-122"/>
              </a:rPr>
              <a:t>2020</a:t>
            </a:r>
            <a:r>
              <a:rPr lang="zh-CN" altLang="en-US" sz="1200" dirty="0">
                <a:solidFill>
                  <a:prstClr val="black"/>
                </a:solidFill>
                <a:latin typeface="微软雅黑" panose="020B0503020204020204" pitchFamily="34" charset="-122"/>
                <a:ea typeface="微软雅黑" panose="020B0503020204020204" pitchFamily="34" charset="-122"/>
              </a:rPr>
              <a:t>年获西安医学院教学成果二等奖，获得实用新型专利</a:t>
            </a:r>
            <a:r>
              <a:rPr lang="en-US" altLang="zh-CN" sz="1200" dirty="0">
                <a:solidFill>
                  <a:prstClr val="black"/>
                </a:solidFill>
                <a:latin typeface="微软雅黑" panose="020B0503020204020204" pitchFamily="34" charset="-122"/>
                <a:ea typeface="微软雅黑" panose="020B0503020204020204" pitchFamily="34" charset="-122"/>
              </a:rPr>
              <a:t>1</a:t>
            </a:r>
            <a:r>
              <a:rPr lang="zh-CN" altLang="en-US" sz="1200" dirty="0">
                <a:solidFill>
                  <a:prstClr val="black"/>
                </a:solidFill>
                <a:latin typeface="微软雅黑" panose="020B0503020204020204" pitchFamily="34" charset="-122"/>
                <a:ea typeface="微软雅黑" panose="020B0503020204020204" pitchFamily="34" charset="-122"/>
              </a:rPr>
              <a:t>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eaLnBrk="1" hangingPunct="1">
              <a:lnSpc>
                <a:spcPct val="120000"/>
              </a:lnSpc>
              <a:spcBef>
                <a:spcPts val="600"/>
              </a:spcBef>
              <a:defRPr/>
            </a:pPr>
            <a:r>
              <a:rPr lang="en-US" altLang="zh-CN" sz="1200" dirty="0">
                <a:solidFill>
                  <a:prstClr val="black"/>
                </a:solidFill>
                <a:latin typeface="微软雅黑" panose="020B0503020204020204" pitchFamily="34" charset="-122"/>
                <a:ea typeface="微软雅黑" panose="020B0503020204020204" pitchFamily="34" charset="-122"/>
              </a:rPr>
              <a:t>1.</a:t>
            </a:r>
            <a:r>
              <a:rPr lang="zh-CN" altLang="en-US" sz="1200" dirty="0">
                <a:solidFill>
                  <a:prstClr val="black"/>
                </a:solidFill>
                <a:latin typeface="微软雅黑" panose="020B0503020204020204" pitchFamily="34" charset="-122"/>
                <a:ea typeface="微软雅黑" panose="020B0503020204020204" pitchFamily="34" charset="-122"/>
              </a:rPr>
              <a:t>主持陕西省科技厅重点研发计划，</a:t>
            </a:r>
            <a:r>
              <a:rPr lang="en-US" altLang="zh-CN" sz="1200" dirty="0">
                <a:solidFill>
                  <a:prstClr val="black"/>
                </a:solidFill>
                <a:latin typeface="微软雅黑" panose="020B0503020204020204" pitchFamily="34" charset="-122"/>
                <a:ea typeface="微软雅黑" panose="020B0503020204020204" pitchFamily="34" charset="-122"/>
              </a:rPr>
              <a:t>DIXDC1</a:t>
            </a:r>
            <a:r>
              <a:rPr lang="zh-CN" altLang="en-US" sz="1200" dirty="0">
                <a:solidFill>
                  <a:prstClr val="black"/>
                </a:solidFill>
                <a:latin typeface="微软雅黑" panose="020B0503020204020204" pitchFamily="34" charset="-122"/>
                <a:ea typeface="微软雅黑" panose="020B0503020204020204" pitchFamily="34" charset="-122"/>
              </a:rPr>
              <a:t>通过上调</a:t>
            </a:r>
            <a:r>
              <a:rPr lang="en-US" altLang="zh-CN" sz="1200" dirty="0">
                <a:solidFill>
                  <a:prstClr val="black"/>
                </a:solidFill>
                <a:latin typeface="微软雅黑" panose="020B0503020204020204" pitchFamily="34" charset="-122"/>
                <a:ea typeface="微软雅黑" panose="020B0503020204020204" pitchFamily="34" charset="-122"/>
              </a:rPr>
              <a:t>β-</a:t>
            </a:r>
            <a:r>
              <a:rPr lang="zh-CN" altLang="en-US" sz="1200" dirty="0">
                <a:solidFill>
                  <a:prstClr val="black"/>
                </a:solidFill>
                <a:latin typeface="微软雅黑" panose="020B0503020204020204" pitchFamily="34" charset="-122"/>
                <a:ea typeface="微软雅黑" panose="020B0503020204020204" pitchFamily="34" charset="-122"/>
              </a:rPr>
              <a:t>连环蛋白信号通路促进急性髓系白血病细胞的生长</a:t>
            </a:r>
            <a:r>
              <a:rPr lang="en-US" altLang="zh-CN" sz="1200" dirty="0">
                <a:solidFill>
                  <a:prstClr val="black"/>
                </a:solidFill>
                <a:latin typeface="微软雅黑" panose="020B0503020204020204" pitchFamily="34" charset="-122"/>
                <a:ea typeface="微软雅黑" panose="020B0503020204020204" pitchFamily="34" charset="-122"/>
              </a:rPr>
              <a:t>;2.</a:t>
            </a:r>
            <a:r>
              <a:rPr lang="zh-CN" altLang="en-US" sz="1200" dirty="0">
                <a:solidFill>
                  <a:prstClr val="black"/>
                </a:solidFill>
                <a:latin typeface="微软雅黑" panose="020B0503020204020204" pitchFamily="34" charset="-122"/>
                <a:ea typeface="微软雅黑" panose="020B0503020204020204" pitchFamily="34" charset="-122"/>
              </a:rPr>
              <a:t>主持华南理工大学校级教研教改项目，人文滋养在全科医学概论课程教学与实践中探究；</a:t>
            </a:r>
            <a:r>
              <a:rPr lang="en-US" altLang="zh-CN" sz="1200" dirty="0">
                <a:solidFill>
                  <a:prstClr val="black"/>
                </a:solidFill>
                <a:latin typeface="微软雅黑" panose="020B0503020204020204" pitchFamily="34" charset="-122"/>
                <a:ea typeface="微软雅黑" panose="020B0503020204020204" pitchFamily="34" charset="-122"/>
              </a:rPr>
              <a:t>3.</a:t>
            </a:r>
            <a:r>
              <a:rPr lang="zh-CN" altLang="en-US" sz="1200" dirty="0">
                <a:solidFill>
                  <a:prstClr val="black"/>
                </a:solidFill>
                <a:latin typeface="微软雅黑" panose="020B0503020204020204" pitchFamily="34" charset="-122"/>
                <a:ea typeface="微软雅黑" panose="020B0503020204020204" pitchFamily="34" charset="-122"/>
              </a:rPr>
              <a:t>主持广州市第一人民医院红棉计划项目，基于费曼教学法的翻转课堂模式在小讲课中的应用。</a:t>
            </a: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李程亮</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330" y="519430"/>
            <a:ext cx="5845175" cy="52197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副主任医师</a:t>
            </a:r>
            <a:r>
              <a:rPr kumimoji="0" lang="zh-CN" altLang="en-US" sz="14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副</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教授 硕士研究生导师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附属第二医院（广州市第一人民医院）全科医学科副主任医师</a:t>
            </a: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34958" y="2377859"/>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2"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370570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373110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p>
        </p:txBody>
      </p:sp>
      <p:sp>
        <p:nvSpPr>
          <p:cNvPr id="26" name="文本框 12"/>
          <p:cNvSpPr txBox="1">
            <a:spLocks noChangeArrowheads="1"/>
          </p:cNvSpPr>
          <p:nvPr/>
        </p:nvSpPr>
        <p:spPr bwMode="auto">
          <a:xfrm>
            <a:off x="385781" y="1684547"/>
            <a:ext cx="1550595" cy="31393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微软雅黑" panose="020B0503020204020204" pitchFamily="34" charset="-122"/>
                <a:ea typeface="微软雅黑" panose="020B0503020204020204" pitchFamily="34" charset="-122"/>
              </a:rPr>
              <a:t>插入导师图片</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 name="图片 1" descr="2022 证件照1"/>
          <p:cNvPicPr>
            <a:picLocks noChangeAspect="1"/>
          </p:cNvPicPr>
          <p:nvPr/>
        </p:nvPicPr>
        <p:blipFill>
          <a:blip r:embed="rId4" cstate="print"/>
          <a:stretch>
            <a:fillRect/>
          </a:stretch>
        </p:blipFill>
        <p:spPr>
          <a:xfrm>
            <a:off x="308610" y="2118360"/>
            <a:ext cx="1770380" cy="1864360"/>
          </a:xfrm>
          <a:prstGeom prst="rect">
            <a:avLst/>
          </a:prstGeom>
        </p:spPr>
      </p:pic>
      <p:sp>
        <p:nvSpPr>
          <p:cNvPr id="4" name="文本框 11">
            <a:extLst>
              <a:ext uri="{FF2B5EF4-FFF2-40B4-BE49-F238E27FC236}">
                <a16:creationId xmlns="" xmlns:a16="http://schemas.microsoft.com/office/drawing/2014/main" id="{CDF2A182-3D40-F615-09E8-15DC48755C3C}"/>
              </a:ext>
            </a:extLst>
          </p:cNvPr>
          <p:cNvSpPr txBox="1">
            <a:spLocks noChangeArrowheads="1"/>
          </p:cNvSpPr>
          <p:nvPr/>
        </p:nvSpPr>
        <p:spPr bwMode="auto">
          <a:xfrm>
            <a:off x="2697638" y="2702926"/>
            <a:ext cx="4033362" cy="1015663"/>
          </a:xfrm>
          <a:prstGeom prst="rect">
            <a:avLst/>
          </a:prstGeom>
          <a:noFill/>
          <a:ln w="9525">
            <a:noFill/>
            <a:miter lim="800000"/>
          </a:ln>
        </p:spPr>
        <p:txBody>
          <a:bodyPr wrap="square">
            <a:spAutoFit/>
          </a:bodyPr>
          <a:lstStyle/>
          <a:p>
            <a:pPr lvl="0"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1998.9-2003.8 </a:t>
            </a:r>
            <a:r>
              <a:rPr lang="zh-CN" altLang="en-US" sz="1200" dirty="0">
                <a:solidFill>
                  <a:prstClr val="black"/>
                </a:solidFill>
                <a:latin typeface="微软雅黑" panose="020B0503020204020204" pitchFamily="34" charset="-122"/>
                <a:ea typeface="微软雅黑" panose="020B0503020204020204" pitchFamily="34" charset="-122"/>
              </a:rPr>
              <a:t>吉林大学白求恩医学院 临床医学 学士</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2008.9-2011.9 </a:t>
            </a:r>
            <a:r>
              <a:rPr lang="zh-CN" altLang="en-US" sz="1200" dirty="0">
                <a:solidFill>
                  <a:prstClr val="black"/>
                </a:solidFill>
                <a:latin typeface="微软雅黑" panose="020B0503020204020204" pitchFamily="34" charset="-122"/>
                <a:ea typeface="微软雅黑" panose="020B0503020204020204" pitchFamily="34" charset="-122"/>
              </a:rPr>
              <a:t>西安交通大学医学院 血液病学  硕士</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2003.8-2014.12 </a:t>
            </a:r>
            <a:r>
              <a:rPr lang="zh-CN" altLang="en-US" sz="1200" dirty="0">
                <a:solidFill>
                  <a:prstClr val="black"/>
                </a:solidFill>
                <a:latin typeface="微软雅黑" panose="020B0503020204020204" pitchFamily="34" charset="-122"/>
                <a:ea typeface="微软雅黑" panose="020B0503020204020204" pitchFamily="34" charset="-122"/>
              </a:rPr>
              <a:t>西安医学院第一附属医院 血液科 医师</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2015.1-2022.4  </a:t>
            </a:r>
            <a:r>
              <a:rPr lang="zh-CN" altLang="en-US" sz="1200" dirty="0">
                <a:solidFill>
                  <a:prstClr val="black"/>
                </a:solidFill>
                <a:latin typeface="微软雅黑" panose="020B0503020204020204" pitchFamily="34" charset="-122"/>
                <a:ea typeface="微软雅黑" panose="020B0503020204020204" pitchFamily="34" charset="-122"/>
              </a:rPr>
              <a:t>西安医学院第一附属医院 全科 副教授</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2022.5-</a:t>
            </a:r>
            <a:r>
              <a:rPr lang="zh-CN" altLang="en-US" sz="1200" dirty="0">
                <a:solidFill>
                  <a:prstClr val="black"/>
                </a:solidFill>
                <a:latin typeface="微软雅黑" panose="020B0503020204020204" pitchFamily="34" charset="-122"/>
                <a:ea typeface="微软雅黑" panose="020B0503020204020204" pitchFamily="34" charset="-122"/>
              </a:rPr>
              <a:t>至今   华南理工大学附属第二医院 全科 副教授</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5" name="文本框 11">
            <a:extLst>
              <a:ext uri="{FF2B5EF4-FFF2-40B4-BE49-F238E27FC236}">
                <a16:creationId xmlns="" xmlns:a16="http://schemas.microsoft.com/office/drawing/2014/main" id="{637AC6E1-2CD9-F5E5-4535-5EA973C1F951}"/>
              </a:ext>
            </a:extLst>
          </p:cNvPr>
          <p:cNvSpPr txBox="1">
            <a:spLocks noChangeArrowheads="1"/>
          </p:cNvSpPr>
          <p:nvPr/>
        </p:nvSpPr>
        <p:spPr bwMode="auto">
          <a:xfrm>
            <a:off x="2697637" y="4121486"/>
            <a:ext cx="3881187" cy="1569660"/>
          </a:xfrm>
          <a:prstGeom prst="rect">
            <a:avLst/>
          </a:prstGeom>
          <a:noFill/>
          <a:ln w="9525">
            <a:noFill/>
            <a:miter lim="800000"/>
          </a:ln>
        </p:spPr>
        <p:txBody>
          <a:bodyPr wrap="square">
            <a:spAutoFit/>
          </a:bodyPr>
          <a:lstStyle/>
          <a:p>
            <a:pPr marL="0" marR="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国家住院医师全科规范化培训基地评审专家</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第二届海峡两岸医药卫生交流协会全科医学分会委员</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中国医药教育协会基层医药教育专业委员会常务委员</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吴阶平医学基金会家庭医学部青年委员会委员</a:t>
            </a:r>
            <a:endParaRPr lang="en-US" altLang="zh-CN" sz="1200" dirty="0">
              <a:solidFill>
                <a:prstClr val="black"/>
              </a:solidFill>
              <a:latin typeface="微软雅黑" panose="020B0503020204020204" pitchFamily="34" charset="-122"/>
              <a:ea typeface="微软雅黑" panose="020B0503020204020204" pitchFamily="34" charset="-122"/>
            </a:endParaRPr>
          </a:p>
          <a:p>
            <a:pPr marL="0" marR="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中国医药教育协会全科医学委员会委员</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广东省医师协会全科医学委员会毕教组委员</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广州市医师协会全科医学分会常务委员</a:t>
            </a:r>
          </a:p>
          <a:p>
            <a:pPr marL="0" marR="0" eaLnBrk="1" hangingPunct="1">
              <a:defRPr/>
            </a:pPr>
            <a:endParaRPr lang="zh-CN" altLang="en-US" sz="1200" dirty="0">
              <a:solidFill>
                <a:prstClr val="black"/>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 xmlns:a16="http://schemas.microsoft.com/office/drawing/2014/main" id="{5A6DDF74-D7F5-AF7E-7830-381FD6FF7510}"/>
              </a:ext>
            </a:extLst>
          </p:cNvPr>
          <p:cNvPicPr>
            <a:picLocks noChangeAspect="1"/>
          </p:cNvPicPr>
          <p:nvPr/>
        </p:nvPicPr>
        <p:blipFill>
          <a:blip r:embed="rId5" cstate="print"/>
          <a:srcRect l="667" t="4169" r="831" b="6867"/>
          <a:stretch>
            <a:fillRect/>
          </a:stretch>
        </p:blipFill>
        <p:spPr>
          <a:xfrm>
            <a:off x="9005353" y="4976368"/>
            <a:ext cx="2463705" cy="14836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0e43c236-8e6a-4c8a-8afe-f74caab3accd"/>
  <p:tag name="COMMONDATA" val="eyJoZGlkIjoiMGI5MjM2Y2E4OTc0YmYzNDQzNjQ1ODkxMzIyODI2ODQ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304</Words>
  <Application>Microsoft Office PowerPoint</Application>
  <PresentationFormat>自定义</PresentationFormat>
  <Paragraphs>30</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384</cp:revision>
  <dcterms:created xsi:type="dcterms:W3CDTF">2015-05-04T02:17:00Z</dcterms:created>
  <dcterms:modified xsi:type="dcterms:W3CDTF">2023-03-28T05:25:19Z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2052-11.1.0.13703</vt:lpwstr>
  </property>
</Properties>
</file>