
<file path=[Content_Types].xml><?xml version="1.0" encoding="utf-8"?>
<Types xmlns="http://schemas.openxmlformats.org/package/2006/content-types">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6" r:id="rId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p:cViewPr varScale="1">
        <p:scale>
          <a:sx n="116" d="100"/>
          <a:sy n="116" d="100"/>
        </p:scale>
        <p:origin x="204" y="10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541171" y="1512213"/>
            <a:ext cx="3579813" cy="1091565"/>
          </a:xfrm>
          <a:prstGeom prst="rect">
            <a:avLst/>
          </a:prstGeom>
          <a:noFill/>
          <a:ln w="9525">
            <a:noFill/>
            <a:miter lim="800000"/>
          </a:ln>
        </p:spPr>
        <p:txBody>
          <a:bodyPr wrap="square">
            <a:spAutoFit/>
          </a:bodyPr>
          <a:lstStyle/>
          <a:p>
            <a:pPr lvl="0" eaLnBrk="1" hangingPunct="1">
              <a:defRPr/>
            </a:pPr>
            <a:r>
              <a:rPr lang="en-US" altLang="zh-CN" sz="1300" dirty="0" smtClean="0">
                <a:solidFill>
                  <a:prstClr val="black"/>
                </a:solidFill>
                <a:latin typeface="微软雅黑" panose="020B0503020204020204" pitchFamily="34" charset="-122"/>
                <a:ea typeface="微软雅黑" panose="020B0503020204020204" pitchFamily="34" charset="-122"/>
              </a:rPr>
              <a:t>            </a:t>
            </a: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zh-CN" altLang="en-US" sz="1300" dirty="0" smtClean="0">
                <a:solidFill>
                  <a:prstClr val="black"/>
                </a:solidFill>
                <a:latin typeface="微软雅黑" panose="020B0503020204020204" pitchFamily="34" charset="-122"/>
                <a:ea typeface="微软雅黑" panose="020B0503020204020204" pitchFamily="34" charset="-122"/>
              </a:rPr>
              <a:t>学术硕士：临床医学</a:t>
            </a:r>
            <a:r>
              <a:rPr lang="en-US" altLang="zh-CN" sz="1300" dirty="0" smtClean="0">
                <a:solidFill>
                  <a:prstClr val="black"/>
                </a:solidFill>
                <a:latin typeface="微软雅黑" panose="020B0503020204020204" pitchFamily="34" charset="-122"/>
                <a:ea typeface="微软雅黑" panose="020B0503020204020204" pitchFamily="34" charset="-122"/>
              </a:rPr>
              <a:t>   </a:t>
            </a: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zh-CN" altLang="en-US" sz="1300" dirty="0">
                <a:solidFill>
                  <a:prstClr val="black"/>
                </a:solidFill>
                <a:latin typeface="微软雅黑" panose="020B0503020204020204" pitchFamily="34" charset="-122"/>
                <a:ea typeface="微软雅黑" panose="020B0503020204020204" pitchFamily="34" charset="-122"/>
                <a:sym typeface="+mn-ea"/>
              </a:rPr>
              <a:t>专业</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硕士：临床医学（肿瘤学）</a:t>
            </a:r>
            <a:r>
              <a:rPr lang="en-US" altLang="zh-CN" sz="1300" dirty="0" smtClean="0">
                <a:solidFill>
                  <a:prstClr val="black"/>
                </a:solidFill>
                <a:latin typeface="微软雅黑" panose="020B0503020204020204" pitchFamily="34" charset="-122"/>
                <a:ea typeface="微软雅黑" panose="020B0503020204020204" pitchFamily="34" charset="-122"/>
                <a:sym typeface="+mn-ea"/>
              </a:rPr>
              <a:t>   </a:t>
            </a:r>
            <a:r>
              <a:rPr lang="en-US" altLang="zh-CN" sz="1300" dirty="0" smtClean="0">
                <a:solidFill>
                  <a:prstClr val="black"/>
                </a:solidFill>
                <a:latin typeface="微软雅黑" panose="020B0503020204020204" pitchFamily="34" charset="-122"/>
                <a:ea typeface="微软雅黑" panose="020B0503020204020204" pitchFamily="34" charset="-122"/>
              </a:rPr>
              <a:t>             </a:t>
            </a: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97599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en-US" altLang="zh-CN"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Tel: </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13632317771</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Email: eylinlv</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@scut.edu.cn</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670386"/>
            <a:ext cx="4630879" cy="3947795"/>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肿瘤微环境、肿瘤干细胞与肿瘤免疫治疗</a:t>
            </a:r>
            <a:r>
              <a:rPr lang="zh-CN" altLang="en-US" sz="1200" dirty="0">
                <a:solidFill>
                  <a:prstClr val="black"/>
                </a:solidFill>
                <a:latin typeface="微软雅黑" panose="020B0503020204020204" pitchFamily="34" charset="-122"/>
                <a:ea typeface="微软雅黑" panose="020B0503020204020204" pitchFamily="34" charset="-122"/>
                <a:sym typeface="Wingdings" panose="05000000000000000000"/>
              </a:rPr>
              <a:t> </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a:t>
            </a:r>
            <a:r>
              <a:rPr lang="en-US" altLang="zh-CN" sz="1200" dirty="0" smtClean="0">
                <a:solidFill>
                  <a:prstClr val="black"/>
                </a:solidFill>
                <a:latin typeface="微软雅黑" panose="020B0503020204020204" pitchFamily="34" charset="-122"/>
                <a:ea typeface="微软雅黑" panose="020B0503020204020204" pitchFamily="34" charset="-122"/>
                <a:sym typeface="Wingdings" panose="05000000000000000000"/>
              </a:rPr>
              <a:t>1</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）肿瘤微环境中免疫细胞与肿瘤细胞相互作用及机制研究 （</a:t>
            </a:r>
            <a:r>
              <a:rPr lang="en-US" altLang="zh-CN" sz="1200" dirty="0" smtClean="0">
                <a:solidFill>
                  <a:prstClr val="black"/>
                </a:solidFill>
                <a:latin typeface="微软雅黑" panose="020B0503020204020204" pitchFamily="34" charset="-122"/>
                <a:ea typeface="微软雅黑" panose="020B0503020204020204" pitchFamily="34" charset="-122"/>
                <a:sym typeface="Wingdings" panose="05000000000000000000"/>
              </a:rPr>
              <a:t>2</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a:t>
            </a:r>
            <a:r>
              <a:rPr lang="zh-CN" altLang="en-US" sz="1200" dirty="0">
                <a:solidFill>
                  <a:prstClr val="black"/>
                </a:solidFill>
                <a:latin typeface="微软雅黑" panose="020B0503020204020204" pitchFamily="34" charset="-122"/>
                <a:ea typeface="微软雅黑" panose="020B0503020204020204" pitchFamily="34" charset="-122"/>
                <a:sym typeface="Wingdings" panose="05000000000000000000"/>
              </a:rPr>
              <a:t>肿瘤干细胞疫苗联合免疫治疗抗肿瘤作用，以及免疫学</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机制研究 （</a:t>
            </a:r>
            <a:r>
              <a:rPr lang="en-US" altLang="zh-CN" sz="1200" dirty="0" smtClean="0">
                <a:solidFill>
                  <a:prstClr val="black"/>
                </a:solidFill>
                <a:latin typeface="微软雅黑" panose="020B0503020204020204" pitchFamily="34" charset="-122"/>
                <a:ea typeface="微软雅黑" panose="020B0503020204020204" pitchFamily="34" charset="-122"/>
                <a:sym typeface="Wingdings" panose="05000000000000000000"/>
              </a:rPr>
              <a:t>3</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）肿瘤</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免疫微环境</a:t>
            </a:r>
            <a:r>
              <a:rPr lang="zh-CN" altLang="en-US" sz="1200" dirty="0" smtClean="0">
                <a:solidFill>
                  <a:prstClr val="black"/>
                </a:solidFill>
                <a:latin typeface="微软雅黑" panose="020B0503020204020204" pitchFamily="34" charset="-122"/>
                <a:ea typeface="微软雅黑" panose="020B0503020204020204" pitchFamily="34" charset="-122"/>
                <a:sym typeface="Wingdings" panose="05000000000000000000"/>
              </a:rPr>
              <a:t>对对肿瘤干细胞干性作用调控</a:t>
            </a:r>
            <a:r>
              <a:rPr lang="zh-CN" altLang="en-US" sz="1200" smtClean="0">
                <a:solidFill>
                  <a:prstClr val="black"/>
                </a:solidFill>
                <a:latin typeface="微软雅黑" panose="020B0503020204020204" pitchFamily="34" charset="-122"/>
                <a:ea typeface="微软雅黑" panose="020B0503020204020204" pitchFamily="34" charset="-122"/>
                <a:sym typeface="Wingdings" panose="05000000000000000000"/>
              </a:rPr>
              <a:t>的分子生物学机制研究。</a:t>
            </a:r>
            <a:endParaRPr lang="zh-CN" altLang="en-US" sz="1200" smtClean="0">
              <a:solidFill>
                <a:prstClr val="black"/>
              </a:solidFill>
              <a:latin typeface="微软雅黑" panose="020B0503020204020204" pitchFamily="34" charset="-122"/>
              <a:ea typeface="微软雅黑" panose="020B0503020204020204" pitchFamily="34" charset="-122"/>
              <a:sym typeface="Wingdings" panose="05000000000000000000"/>
            </a:endParaRPr>
          </a:p>
          <a:p>
            <a:pPr lvl="0" eaLnBrk="1" hangingPunct="1">
              <a:lnSpc>
                <a:spcPct val="120000"/>
              </a:lnSpc>
              <a:spcBef>
                <a:spcPts val="600"/>
              </a:spcBef>
              <a:defRPr/>
            </a:pPr>
            <a:r>
              <a:rPr lang="zh-CN" altLang="en-US" sz="1200" dirty="0" smtClean="0">
                <a:solidFill>
                  <a:prstClr val="black"/>
                </a:solidFill>
                <a:latin typeface="微软雅黑" panose="020B0503020204020204" pitchFamily="34" charset="-122"/>
                <a:ea typeface="微软雅黑" panose="020B0503020204020204" pitchFamily="34" charset="-122"/>
                <a:sym typeface="+mn-ea"/>
              </a:rPr>
              <a:t>基础</a:t>
            </a:r>
            <a:r>
              <a:rPr lang="zh-CN" altLang="en-US" sz="1200" dirty="0" smtClean="0">
                <a:solidFill>
                  <a:prstClr val="black"/>
                </a:solidFill>
                <a:latin typeface="微软雅黑" panose="020B0503020204020204" pitchFamily="34" charset="-122"/>
                <a:ea typeface="微软雅黑" panose="020B0503020204020204" pitchFamily="34" charset="-122"/>
                <a:sym typeface="+mn-ea"/>
              </a:rPr>
              <a:t>研究与美国密歇根大学癌症综合治疗中心和美国阿拉巴马大学伯明翰校区有紧密的国际合作关系。</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以第一作者</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通讯作者，在</a:t>
            </a:r>
            <a:r>
              <a:rPr lang="en-US" altLang="zh-CN" sz="1200" noProof="0" dirty="0" err="1" smtClean="0">
                <a:ln>
                  <a:noFill/>
                </a:ln>
                <a:solidFill>
                  <a:prstClr val="black"/>
                </a:solidFill>
                <a:effectLst/>
                <a:uLnTx/>
                <a:uFillTx/>
                <a:latin typeface="微软雅黑" panose="020B0503020204020204" pitchFamily="34" charset="-122"/>
                <a:ea typeface="微软雅黑" panose="020B0503020204020204" pitchFamily="34" charset="-122"/>
                <a:sym typeface="+mn-ea"/>
              </a:rPr>
              <a:t>Oncoimmunology</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Cancer</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 </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Research</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Oncogenesis</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等国际著名杂志发表</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SCI</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论文</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30</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余篇</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a:t>
            </a:r>
            <a:endPar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主持国家自然科学基金、广东省自然科学基金</a:t>
            </a:r>
            <a:r>
              <a:rPr lang="zh-CN" altLang="en-US" sz="1200" dirty="0">
                <a:solidFill>
                  <a:prstClr val="black"/>
                </a:solidFill>
                <a:latin typeface="微软雅黑" panose="020B0503020204020204" pitchFamily="34" charset="-122"/>
                <a:ea typeface="微软雅黑" panose="020B0503020204020204" pitchFamily="34" charset="-122"/>
                <a:sym typeface="+mn-ea"/>
              </a:rPr>
              <a:t>、中央高校基本科研业务费重点</a:t>
            </a:r>
            <a:r>
              <a:rPr lang="zh-CN" altLang="en-US" sz="1200" dirty="0" smtClean="0">
                <a:solidFill>
                  <a:prstClr val="black"/>
                </a:solidFill>
                <a:latin typeface="微软雅黑" panose="020B0503020204020204" pitchFamily="34" charset="-122"/>
                <a:ea typeface="微软雅黑" panose="020B0503020204020204" pitchFamily="34" charset="-122"/>
                <a:sym typeface="+mn-ea"/>
              </a:rPr>
              <a:t>项目、广州市科技计划项目、广州市第一人民医院红棉青年后备人才等基金项目</a:t>
            </a:r>
            <a:r>
              <a:rPr lang="en-US" altLang="zh-CN" sz="1200" dirty="0" smtClean="0">
                <a:solidFill>
                  <a:prstClr val="black"/>
                </a:solidFill>
                <a:latin typeface="微软雅黑" panose="020B0503020204020204" pitchFamily="34" charset="-122"/>
                <a:ea typeface="微软雅黑" panose="020B0503020204020204" pitchFamily="34" charset="-122"/>
                <a:sym typeface="+mn-ea"/>
              </a:rPr>
              <a:t>8</a:t>
            </a:r>
            <a:r>
              <a:rPr lang="zh-CN" altLang="en-US" sz="1200" dirty="0" smtClean="0">
                <a:solidFill>
                  <a:prstClr val="black"/>
                </a:solidFill>
                <a:latin typeface="微软雅黑" panose="020B0503020204020204" pitchFamily="34" charset="-122"/>
                <a:ea typeface="微软雅黑" panose="020B0503020204020204" pitchFamily="34" charset="-122"/>
                <a:sym typeface="+mn-ea"/>
              </a:rPr>
              <a:t>项</a:t>
            </a:r>
            <a:r>
              <a:rPr lang="zh-CN" altLang="en-US"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a:t>
            </a:r>
            <a:endPar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sym typeface="+mn-ea"/>
            </a:endParaRPr>
          </a:p>
          <a:p>
            <a:pPr lvl="0" eaLnBrk="1" hangingPunct="1">
              <a:lnSpc>
                <a:spcPct val="120000"/>
              </a:lnSpc>
              <a:spcBef>
                <a:spcPts val="600"/>
              </a:spcBef>
              <a:defRPr/>
            </a:pPr>
            <a:endParaRPr lang="en-US" altLang="zh-CN" sz="1200" b="1"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吕琳</a:t>
            </a:r>
            <a:endPar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197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副主任医师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副</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教授 硕士研究生导师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a:t>
            </a:r>
            <a:r>
              <a:rPr kumimoji="0" lang="zh-CN" altLang="en-US" sz="1400" b="1" i="0" u="none" strike="noStrike" kern="1200" cap="none" spc="12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肿瘤科</a:t>
            </a:r>
            <a:endParaRPr kumimoji="0" lang="zh-CN" altLang="en-US" sz="1400" b="1" i="0" u="none" strike="noStrike" kern="1200" cap="none" spc="12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17421" name="文本框 17"/>
          <p:cNvSpPr txBox="1">
            <a:spLocks noChangeArrowheads="1"/>
          </p:cNvSpPr>
          <p:nvPr/>
        </p:nvSpPr>
        <p:spPr bwMode="auto">
          <a:xfrm>
            <a:off x="2808288" y="1300163"/>
            <a:ext cx="1431925"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579503" y="37057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73110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371" name="矩形 2"/>
          <p:cNvSpPr>
            <a:spLocks noChangeArrowheads="1"/>
          </p:cNvSpPr>
          <p:nvPr/>
        </p:nvSpPr>
        <p:spPr bwMode="auto">
          <a:xfrm>
            <a:off x="2541171" y="2740025"/>
            <a:ext cx="4334510" cy="891540"/>
          </a:xfrm>
          <a:prstGeom prst="rect">
            <a:avLst/>
          </a:prstGeom>
          <a:noFill/>
          <a:ln w="9525">
            <a:noFill/>
            <a:miter lim="800000"/>
          </a:ln>
        </p:spPr>
        <p:txBody>
          <a:bodyPr wrap="square">
            <a:spAutoFit/>
          </a:bodyPr>
          <a:p>
            <a:pPr marL="0" marR="0" lvl="0" indent="0" algn="l" defTabSz="914400" rtl="0" eaLnBrk="1" latinLnBrk="0" hangingPunct="1">
              <a:lnSpc>
                <a:spcPct val="100000"/>
              </a:lnSpc>
              <a:spcBef>
                <a:spcPct val="0"/>
              </a:spcBef>
              <a:spcAft>
                <a:spcPct val="0"/>
              </a:spcAft>
              <a:buClrTx/>
              <a:buSzTx/>
              <a:buFontTx/>
              <a:buNone/>
              <a:defRPr/>
            </a:pPr>
            <a:r>
              <a:rPr kumimoji="0" lang="en-US" altLang="zh-CN" sz="1300" b="0" i="0" u="none" strike="noStrike" kern="1200" cap="none" spc="0" normalizeH="0" baseline="0" noProof="0" dirty="0" smtClean="0">
                <a:ln>
                  <a:noFill/>
                </a:ln>
                <a:solidFill>
                  <a:prstClr val="black"/>
                </a:solidFill>
                <a:effectLst/>
                <a:uLnTx/>
                <a:uFillTx/>
                <a:latin typeface="微软雅黑" charset="0"/>
                <a:ea typeface="微软雅黑" charset="0"/>
                <a:cs typeface="微软雅黑" charset="0"/>
              </a:rPr>
              <a:t>2004.09-2009.06</a:t>
            </a:r>
            <a:r>
              <a:rPr kumimoji="0" lang="zh-CN" altLang="en-US" sz="1300" b="0" i="0" u="none" strike="noStrike" kern="1200" cap="none" spc="0" normalizeH="0" baseline="0" noProof="0" dirty="0" smtClean="0">
                <a:ln>
                  <a:noFill/>
                </a:ln>
                <a:solidFill>
                  <a:prstClr val="black"/>
                </a:solidFill>
                <a:effectLst/>
                <a:uLnTx/>
                <a:uFillTx/>
                <a:latin typeface="微软雅黑" charset="0"/>
                <a:ea typeface="微软雅黑" charset="0"/>
                <a:cs typeface="微软雅黑" charset="0"/>
              </a:rPr>
              <a:t> </a:t>
            </a:r>
            <a:r>
              <a:rPr lang="zh-CN" altLang="en-US" sz="1300" dirty="0" smtClean="0">
                <a:solidFill>
                  <a:prstClr val="black"/>
                </a:solidFill>
                <a:latin typeface="微软雅黑" charset="0"/>
                <a:ea typeface="微软雅黑" charset="0"/>
                <a:cs typeface="微软雅黑" charset="0"/>
              </a:rPr>
              <a:t>泸州医学院 临床医学 学士</a:t>
            </a:r>
            <a:endParaRPr kumimoji="0" lang="en-US" altLang="zh-CN" sz="1300" b="0" i="0" u="none" strike="noStrike" kern="1200" cap="none" spc="0" normalizeH="0" baseline="0" noProof="0" dirty="0">
              <a:ln>
                <a:noFill/>
              </a:ln>
              <a:solidFill>
                <a:prstClr val="black"/>
              </a:solidFill>
              <a:effectLst/>
              <a:uLnTx/>
              <a:uFillTx/>
              <a:latin typeface="微软雅黑" charset="0"/>
              <a:ea typeface="微软雅黑" charset="0"/>
              <a:cs typeface="微软雅黑" charset="0"/>
            </a:endParaRPr>
          </a:p>
          <a:p>
            <a:pPr marL="0" marR="0" lvl="0" indent="0" algn="l" defTabSz="914400" rtl="0" eaLnBrk="1" latinLnBrk="0" hangingPunct="1">
              <a:lnSpc>
                <a:spcPct val="100000"/>
              </a:lnSpc>
              <a:spcBef>
                <a:spcPct val="0"/>
              </a:spcBef>
              <a:spcAft>
                <a:spcPct val="0"/>
              </a:spcAft>
              <a:buClrTx/>
              <a:buSzTx/>
              <a:buFontTx/>
              <a:buNone/>
              <a:defRPr/>
            </a:pPr>
            <a:r>
              <a:rPr kumimoji="0" lang="en-US" altLang="zh-CN" sz="1300" b="0" i="0" u="none" strike="noStrike" kern="1200" cap="none" spc="0" normalizeH="0" baseline="0" noProof="0" dirty="0" smtClean="0">
                <a:ln>
                  <a:noFill/>
                </a:ln>
                <a:solidFill>
                  <a:prstClr val="black"/>
                </a:solidFill>
                <a:effectLst/>
                <a:uLnTx/>
                <a:uFillTx/>
                <a:latin typeface="微软雅黑" charset="0"/>
                <a:ea typeface="微软雅黑" charset="0"/>
                <a:cs typeface="微软雅黑" charset="0"/>
              </a:rPr>
              <a:t>2009.09-2014.06</a:t>
            </a:r>
            <a:r>
              <a:rPr kumimoji="0" lang="zh-CN" altLang="en-US" sz="1300" b="0" i="0" u="none" strike="noStrike" kern="1200" cap="none" spc="0" normalizeH="0" baseline="0" noProof="0" dirty="0" smtClean="0">
                <a:ln>
                  <a:noFill/>
                </a:ln>
                <a:solidFill>
                  <a:prstClr val="black"/>
                </a:solidFill>
                <a:effectLst/>
                <a:uLnTx/>
                <a:uFillTx/>
                <a:latin typeface="微软雅黑" charset="0"/>
                <a:ea typeface="微软雅黑" charset="0"/>
                <a:cs typeface="微软雅黑" charset="0"/>
              </a:rPr>
              <a:t> 中山大学 肿瘤学 博士</a:t>
            </a:r>
            <a:endParaRPr kumimoji="0" lang="en-US" altLang="zh-CN" sz="1300" b="0" i="0" u="none" strike="noStrike" kern="1200" cap="none" spc="0" normalizeH="0" baseline="0" noProof="0" dirty="0" smtClean="0">
              <a:ln>
                <a:noFill/>
              </a:ln>
              <a:solidFill>
                <a:prstClr val="black"/>
              </a:solidFill>
              <a:effectLst/>
              <a:uLnTx/>
              <a:uFillTx/>
              <a:latin typeface="微软雅黑" charset="0"/>
              <a:ea typeface="微软雅黑" charset="0"/>
              <a:cs typeface="微软雅黑" charset="0"/>
            </a:endParaRPr>
          </a:p>
          <a:p>
            <a:pPr marL="0" marR="0" lvl="0" indent="0" algn="l" defTabSz="914400" rtl="0" eaLnBrk="1" latinLnBrk="0" hangingPunct="1">
              <a:lnSpc>
                <a:spcPct val="100000"/>
              </a:lnSpc>
              <a:spcBef>
                <a:spcPct val="0"/>
              </a:spcBef>
              <a:spcAft>
                <a:spcPct val="0"/>
              </a:spcAft>
              <a:buClrTx/>
              <a:buSzTx/>
              <a:buFontTx/>
              <a:buNone/>
              <a:defRPr/>
            </a:pPr>
            <a:r>
              <a:rPr lang="en-US" altLang="zh-CN" sz="1300" dirty="0" smtClean="0">
                <a:solidFill>
                  <a:prstClr val="black"/>
                </a:solidFill>
                <a:latin typeface="微软雅黑" charset="0"/>
                <a:ea typeface="微软雅黑" charset="0"/>
                <a:cs typeface="微软雅黑" charset="0"/>
              </a:rPr>
              <a:t>2012.03-2014.06</a:t>
            </a:r>
            <a:r>
              <a:rPr lang="zh-CN" altLang="en-US" sz="1300" dirty="0" smtClean="0">
                <a:solidFill>
                  <a:prstClr val="black"/>
                </a:solidFill>
                <a:latin typeface="微软雅黑" charset="0"/>
                <a:ea typeface="微软雅黑" charset="0"/>
                <a:cs typeface="微软雅黑" charset="0"/>
              </a:rPr>
              <a:t> 美国密歇根大学 访问学者</a:t>
            </a:r>
            <a:endParaRPr lang="zh-CN" altLang="en-US" sz="1300" dirty="0" smtClean="0">
              <a:solidFill>
                <a:prstClr val="black"/>
              </a:solidFill>
              <a:latin typeface="微软雅黑" charset="0"/>
              <a:ea typeface="微软雅黑" charset="0"/>
              <a:cs typeface="微软雅黑" charset="0"/>
            </a:endParaRPr>
          </a:p>
          <a:p>
            <a:pPr marL="0" marR="0" lvl="0" indent="0" algn="l" defTabSz="914400" rtl="0" eaLnBrk="1" latinLnBrk="0" hangingPunct="1">
              <a:lnSpc>
                <a:spcPct val="100000"/>
              </a:lnSpc>
              <a:spcBef>
                <a:spcPct val="0"/>
              </a:spcBef>
              <a:spcAft>
                <a:spcPct val="0"/>
              </a:spcAft>
              <a:buClrTx/>
              <a:buSzTx/>
              <a:buFontTx/>
              <a:buNone/>
              <a:defRPr/>
            </a:pPr>
            <a:r>
              <a:rPr lang="en-US" altLang="zh-CN" sz="1300" dirty="0" smtClean="0">
                <a:solidFill>
                  <a:prstClr val="black"/>
                </a:solidFill>
                <a:latin typeface="微软雅黑" charset="0"/>
                <a:ea typeface="微软雅黑" charset="0"/>
                <a:cs typeface="微软雅黑" charset="0"/>
              </a:rPr>
              <a:t>2014.12-</a:t>
            </a:r>
            <a:r>
              <a:rPr lang="zh-CN" altLang="en-US" sz="1300" dirty="0" smtClean="0">
                <a:solidFill>
                  <a:prstClr val="black"/>
                </a:solidFill>
                <a:latin typeface="微软雅黑" charset="0"/>
                <a:ea typeface="微软雅黑" charset="0"/>
                <a:cs typeface="微软雅黑" charset="0"/>
              </a:rPr>
              <a:t>至今      华南理工大学附属第二医院 肿瘤科</a:t>
            </a:r>
            <a:endParaRPr lang="zh-CN" altLang="en-US" sz="1300" dirty="0" smtClean="0">
              <a:solidFill>
                <a:prstClr val="black"/>
              </a:solidFill>
              <a:latin typeface="微软雅黑" charset="0"/>
              <a:ea typeface="微软雅黑" charset="0"/>
              <a:cs typeface="微软雅黑" charset="0"/>
            </a:endParaRPr>
          </a:p>
        </p:txBody>
      </p:sp>
      <p:pic>
        <p:nvPicPr>
          <p:cNvPr id="2" name="图片 1" descr="吕琳-职业照"/>
          <p:cNvPicPr>
            <a:picLocks noChangeAspect="1"/>
          </p:cNvPicPr>
          <p:nvPr/>
        </p:nvPicPr>
        <p:blipFill>
          <a:blip r:embed="rId3"/>
          <a:srcRect l="6583" t="4204" r="3952" b="28074"/>
          <a:stretch>
            <a:fillRect/>
          </a:stretch>
        </p:blipFill>
        <p:spPr>
          <a:xfrm>
            <a:off x="426085" y="1550035"/>
            <a:ext cx="1781175" cy="2024380"/>
          </a:xfrm>
          <a:prstGeom prst="rect">
            <a:avLst/>
          </a:prstGeom>
        </p:spPr>
      </p:pic>
      <p:sp>
        <p:nvSpPr>
          <p:cNvPr id="3" name="文本框 11"/>
          <p:cNvSpPr txBox="1">
            <a:spLocks noChangeArrowheads="1"/>
          </p:cNvSpPr>
          <p:nvPr/>
        </p:nvSpPr>
        <p:spPr bwMode="auto">
          <a:xfrm>
            <a:off x="2541171" y="4107458"/>
            <a:ext cx="3579813" cy="2291715"/>
          </a:xfrm>
          <a:prstGeom prst="rect">
            <a:avLst/>
          </a:prstGeom>
          <a:noFill/>
          <a:ln w="9525">
            <a:noFill/>
            <a:miter lim="800000"/>
          </a:ln>
        </p:spPr>
        <p:txBody>
          <a:bodyPr wrap="square">
            <a:spAutoFit/>
          </a:bodyPr>
          <a:p>
            <a:pPr lvl="0" eaLnBrk="1" hangingPunct="1">
              <a:defRPr/>
            </a:pPr>
            <a:r>
              <a:rPr sz="1300" dirty="0" smtClean="0">
                <a:solidFill>
                  <a:prstClr val="black"/>
                </a:solidFill>
                <a:latin typeface="微软雅黑" panose="020B0503020204020204" pitchFamily="34" charset="-122"/>
                <a:ea typeface="微软雅黑" panose="020B0503020204020204" pitchFamily="34" charset="-122"/>
              </a:rPr>
              <a:t>广东省细胞生物学会理事</a:t>
            </a:r>
            <a:r>
              <a:rPr lang="zh-CN" sz="1300" dirty="0" smtClean="0">
                <a:solidFill>
                  <a:prstClr val="black"/>
                </a:solidFill>
                <a:latin typeface="微软雅黑" panose="020B0503020204020204" pitchFamily="34" charset="-122"/>
                <a:ea typeface="微软雅黑" panose="020B0503020204020204" pitchFamily="34" charset="-122"/>
              </a:rPr>
              <a:t>；</a:t>
            </a:r>
            <a:endParaRPr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sz="1300" dirty="0" smtClean="0">
                <a:solidFill>
                  <a:prstClr val="black"/>
                </a:solidFill>
                <a:latin typeface="微软雅黑" panose="020B0503020204020204" pitchFamily="34" charset="-122"/>
                <a:ea typeface="微软雅黑" panose="020B0503020204020204" pitchFamily="34" charset="-122"/>
              </a:rPr>
              <a:t>广东省抗癌协会生物治疗专业委员会委员；</a:t>
            </a:r>
            <a:endParaRPr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sz="1300" dirty="0" smtClean="0">
                <a:solidFill>
                  <a:prstClr val="black"/>
                </a:solidFill>
                <a:latin typeface="微软雅黑" panose="020B0503020204020204" pitchFamily="34" charset="-122"/>
                <a:ea typeface="微软雅黑" panose="020B0503020204020204" pitchFamily="34" charset="-122"/>
              </a:rPr>
              <a:t>广东省医学会肿瘤学分会青年委员会委员；</a:t>
            </a:r>
            <a:endParaRPr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sz="1300" dirty="0" smtClean="0">
                <a:solidFill>
                  <a:prstClr val="black"/>
                </a:solidFill>
                <a:latin typeface="微软雅黑" panose="020B0503020204020204" pitchFamily="34" charset="-122"/>
                <a:ea typeface="微软雅黑" panose="020B0503020204020204" pitchFamily="34" charset="-122"/>
              </a:rPr>
              <a:t>广东省医学教育协会肿瘤学专业委员会委员</a:t>
            </a:r>
            <a:r>
              <a:rPr lang="zh-CN" sz="1300" dirty="0" smtClean="0">
                <a:solidFill>
                  <a:prstClr val="black"/>
                </a:solidFill>
                <a:latin typeface="微软雅黑" panose="020B0503020204020204" pitchFamily="34" charset="-122"/>
                <a:ea typeface="微软雅黑" panose="020B0503020204020204" pitchFamily="34" charset="-122"/>
              </a:rPr>
              <a:t>；</a:t>
            </a:r>
            <a:endParaRPr 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广东省杰出青年医学人才；</a:t>
            </a:r>
            <a:endPar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endParaRPr>
          </a:p>
          <a:p>
            <a:pPr lvl="0" eaLnBrk="1" hangingPunct="1">
              <a:defRPr/>
            </a:pPr>
            <a:r>
              <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广州市高层次人才青年后备人才；</a:t>
            </a:r>
            <a:endPar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endParaRPr>
          </a:p>
          <a:p>
            <a:pPr lvl="0" eaLnBrk="1" hangingPunct="1">
              <a:defRPr/>
            </a:pPr>
            <a:r>
              <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广东医院最强科室实力中青年医生。</a:t>
            </a:r>
            <a:endParaRPr kumimoji="0" lang="en-US" altLang="zh-CN" sz="13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defRPr/>
            </a:pPr>
            <a:endParaRPr 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300" dirty="0" smtClean="0">
                <a:solidFill>
                  <a:prstClr val="black"/>
                </a:solidFill>
                <a:latin typeface="微软雅黑" panose="020B0503020204020204" pitchFamily="34" charset="-122"/>
                <a:ea typeface="微软雅黑" panose="020B0503020204020204" pitchFamily="34" charset="-122"/>
              </a:rPr>
              <a:t>             </a:t>
            </a: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721</Words>
  <Application>WPS 演示</Application>
  <PresentationFormat>宽屏</PresentationFormat>
  <Paragraphs>49</Paragraphs>
  <Slides>1</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vt:i4>
      </vt:variant>
    </vt:vector>
  </HeadingPairs>
  <TitlesOfParts>
    <vt:vector size="16" baseType="lpstr">
      <vt:lpstr>Arial</vt:lpstr>
      <vt:lpstr>宋体</vt:lpstr>
      <vt:lpstr>Wingdings</vt:lpstr>
      <vt:lpstr>Calibri</vt:lpstr>
      <vt:lpstr>Helvetica Neue</vt:lpstr>
      <vt:lpstr>汉仪书宋二KW</vt:lpstr>
      <vt:lpstr>Calibri Light</vt:lpstr>
      <vt:lpstr>Calibri</vt:lpstr>
      <vt:lpstr>微软雅黑</vt:lpstr>
      <vt:lpstr>汉仪旗黑</vt:lpstr>
      <vt:lpstr>宋体</vt:lpstr>
      <vt:lpstr>Arial Unicode MS</vt:lpstr>
      <vt:lpstr>微软雅黑</vt:lpstr>
      <vt:lpstr>Wingdings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WPS_1495769335</cp:lastModifiedBy>
  <cp:revision>379</cp:revision>
  <dcterms:created xsi:type="dcterms:W3CDTF">2023-03-27T05:14:41Z</dcterms:created>
  <dcterms:modified xsi:type="dcterms:W3CDTF">2023-03-27T05:14:41Z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2052-4.6.0.7435</vt:lpwstr>
  </property>
</Properties>
</file>