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>
      <p:cViewPr varScale="1">
        <p:scale>
          <a:sx n="68" d="100"/>
          <a:sy n="68" d="100"/>
        </p:scale>
        <p:origin x="-51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40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：临床医学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神经病学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68518" y="4532711"/>
            <a:ext cx="2309813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(020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81076119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wang_whh@163.com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4347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神经免疫和感染性疾病、脑血管病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在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Journal of Autoimmunity、Journal of Neuroinflammation、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linical 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I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mmunology、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J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ournal of 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linical 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I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mmunology、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Brain Pathology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、Cell Death &amp; Disease、Frontiers in Immunology、Multiple Sclerosis Journal等杂志发表第一作者或通讯作者论文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44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篇，影响</a:t>
            </a:r>
            <a:r>
              <a:rPr lang="zh-CN" altLang="en-US" sz="12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因子近</a:t>
            </a:r>
            <a:r>
              <a:rPr lang="en-US" altLang="zh-CN" sz="12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200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分，被引</a:t>
            </a:r>
            <a:r>
              <a:rPr lang="en-US" altLang="zh-CN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1000</a:t>
            </a:r>
            <a:r>
              <a:rPr lang="zh-CN" altLang="en-US" sz="12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余次。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lang="zh-CN" altLang="en-US" sz="1200" b="1" dirty="0">
                <a:sym typeface="+mn-ea"/>
              </a:rPr>
              <a:t>主持国家自然</a:t>
            </a:r>
            <a:r>
              <a:rPr lang="zh-CN" altLang="en-US" sz="1200" b="1" dirty="0" smtClean="0">
                <a:sym typeface="+mn-ea"/>
              </a:rPr>
              <a:t>基金、广东省自然科学基金、广东省科技发展计划、教育部博士点基金、广州市临床特色项目等</a:t>
            </a:r>
            <a:r>
              <a:rPr lang="en-US" altLang="zh-CN" sz="1200" b="1" dirty="0" smtClean="0">
                <a:sym typeface="+mn-ea"/>
              </a:rPr>
              <a:t>10</a:t>
            </a:r>
            <a:r>
              <a:rPr lang="zh-CN" altLang="en-US" sz="1200" b="1" dirty="0" smtClean="0">
                <a:sym typeface="+mn-ea"/>
              </a:rPr>
              <a:t>项纵向基金。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汪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鸿浩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8462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附属第二医院（广州市第一人民医院）神经内科行政主任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143" y="1561147"/>
            <a:ext cx="1774931" cy="26623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08288" y="2801389"/>
            <a:ext cx="3411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年获中山大学博士学位，目前担任</a:t>
            </a:r>
            <a:r>
              <a:rPr lang="zh-CN" altLang="en-US" sz="1400" spc="12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附属第二医院（广州市第一人民医院）神经内科行政主任</a:t>
            </a:r>
          </a:p>
        </p:txBody>
      </p:sp>
      <p:sp>
        <p:nvSpPr>
          <p:cNvPr id="5" name="矩形 4"/>
          <p:cNvSpPr/>
          <p:nvPr/>
        </p:nvSpPr>
        <p:spPr>
          <a:xfrm>
            <a:off x="2808288" y="4125436"/>
            <a:ext cx="6335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>
                <a:sym typeface="+mn-ea"/>
              </a:rPr>
              <a:t>广东省医学杰出青年人才（</a:t>
            </a:r>
            <a:r>
              <a:rPr lang="en-US" altLang="zh-CN" sz="1200" b="1" dirty="0">
                <a:sym typeface="+mn-ea"/>
              </a:rPr>
              <a:t>2018</a:t>
            </a:r>
            <a:r>
              <a:rPr lang="zh-CN" altLang="en-US" sz="1200" b="1" dirty="0" smtClean="0">
                <a:sym typeface="+mn-ea"/>
              </a:rPr>
              <a:t>），广州市</a:t>
            </a:r>
            <a:r>
              <a:rPr lang="zh-CN" altLang="en-US" sz="1200" b="1" dirty="0">
                <a:sym typeface="+mn-ea"/>
              </a:rPr>
              <a:t>医学重点人才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中华</a:t>
            </a:r>
            <a:r>
              <a:rPr lang="zh-CN" altLang="en-US" sz="1200" b="1" dirty="0">
                <a:sym typeface="+mn-ea"/>
              </a:rPr>
              <a:t>医学会神经病学分会神经免疫学组      </a:t>
            </a:r>
            <a:r>
              <a:rPr lang="zh-CN" altLang="en-US" sz="1200" b="1" dirty="0" smtClean="0">
                <a:sym typeface="+mn-ea"/>
              </a:rPr>
              <a:t>      委员</a:t>
            </a:r>
            <a:endParaRPr lang="zh-CN" altLang="en-US" sz="1200" b="1" dirty="0">
              <a:sym typeface="+mn-ea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中国</a:t>
            </a:r>
            <a:r>
              <a:rPr lang="zh-CN" altLang="en-US" sz="1200" b="1" dirty="0">
                <a:sym typeface="+mn-ea"/>
              </a:rPr>
              <a:t>免疫学会神经免疫分会                         </a:t>
            </a:r>
            <a:r>
              <a:rPr lang="zh-CN" altLang="en-US" sz="1200" b="1" dirty="0" smtClean="0">
                <a:sym typeface="+mn-ea"/>
              </a:rPr>
              <a:t>         </a:t>
            </a:r>
            <a:r>
              <a:rPr lang="zh-CN" altLang="en-US" sz="1200" b="1" dirty="0">
                <a:sym typeface="+mn-ea"/>
              </a:rPr>
              <a:t>委员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中国</a:t>
            </a:r>
            <a:r>
              <a:rPr lang="zh-CN" altLang="en-US" sz="1200" b="1" dirty="0">
                <a:sym typeface="+mn-ea"/>
              </a:rPr>
              <a:t>医师协会神经免疫专业委员会               </a:t>
            </a:r>
            <a:r>
              <a:rPr lang="zh-CN" altLang="en-US" sz="1200" b="1" dirty="0" smtClean="0">
                <a:sym typeface="+mn-ea"/>
              </a:rPr>
              <a:t>     委员</a:t>
            </a:r>
            <a:endParaRPr lang="zh-CN" altLang="en-US" sz="1200" b="1" dirty="0">
              <a:sym typeface="+mn-ea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中国</a:t>
            </a:r>
            <a:r>
              <a:rPr lang="zh-CN" altLang="en-US" sz="1200" b="1" dirty="0">
                <a:sym typeface="+mn-ea"/>
              </a:rPr>
              <a:t>卒中学会免疫分会                                     </a:t>
            </a:r>
            <a:r>
              <a:rPr lang="zh-CN" altLang="en-US" sz="1200" b="1" dirty="0" smtClean="0">
                <a:sym typeface="+mn-ea"/>
              </a:rPr>
              <a:t>     委员</a:t>
            </a:r>
            <a:endParaRPr lang="zh-CN" altLang="en-US" sz="1200" b="1" dirty="0">
              <a:sym typeface="+mn-ea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广东省</a:t>
            </a:r>
            <a:r>
              <a:rPr lang="zh-CN" altLang="en-US" sz="1200" b="1" dirty="0">
                <a:sym typeface="+mn-ea"/>
              </a:rPr>
              <a:t>神经病学会神经免疫学组                 </a:t>
            </a:r>
            <a:r>
              <a:rPr lang="zh-CN" altLang="en-US" sz="1200" b="1" dirty="0" smtClean="0">
                <a:sym typeface="+mn-ea"/>
              </a:rPr>
              <a:t>        </a:t>
            </a:r>
            <a:r>
              <a:rPr lang="zh-CN" altLang="en-US" sz="1200" b="1" dirty="0">
                <a:sym typeface="+mn-ea"/>
              </a:rPr>
              <a:t>副组长</a:t>
            </a: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b="1" dirty="0" smtClean="0">
                <a:sym typeface="+mn-ea"/>
              </a:rPr>
              <a:t>广东省</a:t>
            </a:r>
            <a:r>
              <a:rPr lang="zh-CN" altLang="en-US" sz="1200" b="1" dirty="0">
                <a:sym typeface="+mn-ea"/>
              </a:rPr>
              <a:t>精准医学会 </a:t>
            </a:r>
            <a:r>
              <a:rPr lang="zh-CN" altLang="en-US" sz="1200" b="1" dirty="0" smtClean="0">
                <a:sym typeface="+mn-ea"/>
              </a:rPr>
              <a:t>中枢神经免疫和感染分会  主任委员</a:t>
            </a:r>
            <a:endParaRPr lang="zh-CN" altLang="en-US" sz="1200" b="1" dirty="0"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5939" y="4659933"/>
            <a:ext cx="4296121" cy="1496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幻灯片 1</vt:lpstr>
    </vt:vector>
  </TitlesOfParts>
  <Company>zsb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what what</cp:lastModifiedBy>
  <cp:revision>385</cp:revision>
  <dcterms:created xsi:type="dcterms:W3CDTF">2015-05-04T02:17:00Z</dcterms:created>
  <dcterms:modified xsi:type="dcterms:W3CDTF">2023-03-28T04:14:22Z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