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p:cViewPr varScale="1">
        <p:scale>
          <a:sx n="68" d="100"/>
          <a:sy n="68" d="100"/>
        </p:scale>
        <p:origin x="-516" y="-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pPr/>
              <a:t>‹#›</a:t>
            </a:fld>
            <a:endParaRPr lang="zh-CN" altLang="en-US"/>
          </a:p>
        </p:txBody>
      </p:sp>
    </p:spTree>
    <p:extLst>
      <p:ext uri="{BB962C8B-B14F-4D97-AF65-F5344CB8AC3E}">
        <p14:creationId xmlns:p14="http://schemas.microsoft.com/office/powerpoint/2010/main" xmlns="" val="30164082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78331" y="1789708"/>
            <a:ext cx="3579813" cy="646331"/>
          </a:xfrm>
          <a:prstGeom prst="rect">
            <a:avLst/>
          </a:prstGeom>
          <a:noFill/>
          <a:ln w="9525">
            <a:noFill/>
            <a:miter lim="800000"/>
          </a:ln>
        </p:spPr>
        <p:txBody>
          <a:bodyPr wrap="square">
            <a:spAutoFit/>
          </a:bodyPr>
          <a:lstStyle/>
          <a:p>
            <a:pPr lvl="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专业硕士</a:t>
            </a:r>
            <a:r>
              <a:rPr lang="zh-CN" altLang="en-US" sz="1200" dirty="0" smtClean="0">
                <a:solidFill>
                  <a:prstClr val="black"/>
                </a:solidFill>
                <a:latin typeface="微软雅黑" panose="020B0503020204020204" pitchFamily="34" charset="-122"/>
                <a:ea typeface="微软雅黑" panose="020B0503020204020204" pitchFamily="34" charset="-122"/>
              </a:rPr>
              <a:t>：临床医学</a:t>
            </a:r>
            <a:r>
              <a:rPr lang="en-US" altLang="zh-CN" sz="1200" dirty="0" smtClean="0">
                <a:solidFill>
                  <a:prstClr val="black"/>
                </a:solidFill>
                <a:latin typeface="微软雅黑" panose="020B0503020204020204" pitchFamily="34" charset="-122"/>
                <a:ea typeface="微软雅黑" panose="020B0503020204020204" pitchFamily="34" charset="-122"/>
              </a:rPr>
              <a:t>——</a:t>
            </a:r>
            <a:r>
              <a:rPr lang="zh-CN" altLang="en-US" sz="1200" smtClean="0">
                <a:solidFill>
                  <a:prstClr val="black"/>
                </a:solidFill>
                <a:latin typeface="微软雅黑" panose="020B0503020204020204" pitchFamily="34" charset="-122"/>
                <a:ea typeface="微软雅黑" panose="020B0503020204020204" pitchFamily="34" charset="-122"/>
              </a:rPr>
              <a:t>风湿免疫</a:t>
            </a:r>
            <a:r>
              <a:rPr lang="en-US" altLang="zh-CN" sz="1200" smtClean="0">
                <a:solidFill>
                  <a:prstClr val="black"/>
                </a:solidFill>
                <a:latin typeface="微软雅黑" panose="020B0503020204020204" pitchFamily="34" charset="-122"/>
                <a:ea typeface="微软雅黑" panose="020B0503020204020204" pitchFamily="34" charset="-122"/>
              </a:rPr>
              <a:t>               </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30200" y="4103224"/>
            <a:ext cx="1920875" cy="959943"/>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(020) 81048664</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a:t>
            </a:r>
            <a:r>
              <a:rPr lang="en-US" altLang="zh-CN" sz="1200" dirty="0">
                <a:solidFill>
                  <a:prstClr val="black"/>
                </a:solidFill>
                <a:latin typeface="微软雅黑" panose="020B0503020204020204" pitchFamily="34" charset="-122"/>
                <a:ea typeface="微软雅黑" panose="020B0503020204020204" pitchFamily="34" charset="-122"/>
              </a:rPr>
              <a:t>13631481240@163.com</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6857646" y="1765636"/>
            <a:ext cx="4630879" cy="2695803"/>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系统性红斑狼疮发病机制相关研究</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en-US" altLang="zh-CN" sz="900" dirty="0">
                <a:solidFill>
                  <a:srgbClr val="000000"/>
                </a:solidFill>
                <a:effectLst/>
                <a:latin typeface="微软雅黑" panose="020B0503020204020204" pitchFamily="34" charset="-122"/>
                <a:ea typeface="微软雅黑" panose="020B0503020204020204" pitchFamily="34" charset="-122"/>
              </a:rPr>
              <a:t>2013</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年至今以第一作者</a:t>
            </a:r>
            <a:r>
              <a:rPr lang="en-US" altLang="zh-CN" sz="900" dirty="0">
                <a:solidFill>
                  <a:srgbClr val="000000"/>
                </a:solidFill>
                <a:effectLst/>
                <a:latin typeface="微软雅黑" panose="020B0503020204020204" pitchFamily="34" charset="-122"/>
                <a:ea typeface="微软雅黑" panose="020B0503020204020204" pitchFamily="34" charset="-122"/>
              </a:rPr>
              <a:t>/</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共同第一作者发表</a:t>
            </a:r>
            <a:r>
              <a:rPr lang="en-US" altLang="zh-CN" sz="900" dirty="0">
                <a:solidFill>
                  <a:srgbClr val="000000"/>
                </a:solidFill>
                <a:effectLst/>
                <a:latin typeface="微软雅黑" panose="020B0503020204020204" pitchFamily="34" charset="-122"/>
                <a:ea typeface="微软雅黑" panose="020B0503020204020204" pitchFamily="34" charset="-122"/>
              </a:rPr>
              <a:t>SCI</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论文</a:t>
            </a:r>
            <a:r>
              <a:rPr lang="en-US" altLang="zh-CN" sz="900" dirty="0">
                <a:solidFill>
                  <a:srgbClr val="000000"/>
                </a:solidFill>
                <a:effectLst/>
                <a:latin typeface="微软雅黑" panose="020B0503020204020204" pitchFamily="34" charset="-122"/>
                <a:ea typeface="微软雅黑" panose="020B0503020204020204" pitchFamily="34" charset="-122"/>
              </a:rPr>
              <a:t>13</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篇，其中</a:t>
            </a:r>
            <a:r>
              <a:rPr lang="en-US" altLang="zh-CN" sz="900" dirty="0">
                <a:solidFill>
                  <a:srgbClr val="000000"/>
                </a:solidFill>
                <a:effectLst/>
                <a:latin typeface="微软雅黑" panose="020B0503020204020204" pitchFamily="34" charset="-122"/>
                <a:ea typeface="微软雅黑" panose="020B0503020204020204" pitchFamily="34" charset="-122"/>
              </a:rPr>
              <a:t>JCR 1</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区</a:t>
            </a:r>
            <a:r>
              <a:rPr lang="zh-CN" altLang="zh-CN" sz="900" dirty="0">
                <a:solidFill>
                  <a:srgbClr val="000000"/>
                </a:solidFill>
                <a:effectLst/>
                <a:latin typeface="微软雅黑" panose="020B0503020204020204" pitchFamily="34" charset="-122"/>
                <a:ea typeface="微软雅黑" panose="020B0503020204020204" pitchFamily="34" charset="-122"/>
              </a:rPr>
              <a:t> </a:t>
            </a:r>
            <a:r>
              <a:rPr lang="en-US" altLang="zh-CN" sz="900" dirty="0">
                <a:solidFill>
                  <a:srgbClr val="000000"/>
                </a:solidFill>
                <a:effectLst/>
                <a:latin typeface="微软雅黑" panose="020B0503020204020204" pitchFamily="34" charset="-122"/>
                <a:ea typeface="微软雅黑" panose="020B0503020204020204" pitchFamily="34" charset="-122"/>
              </a:rPr>
              <a:t>3</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篇，</a:t>
            </a:r>
            <a:r>
              <a:rPr lang="en-US" altLang="zh-CN" sz="900" dirty="0">
                <a:solidFill>
                  <a:srgbClr val="000000"/>
                </a:solidFill>
                <a:effectLst/>
                <a:latin typeface="微软雅黑" panose="020B0503020204020204" pitchFamily="34" charset="-122"/>
                <a:ea typeface="微软雅黑" panose="020B0503020204020204" pitchFamily="34" charset="-122"/>
              </a:rPr>
              <a:t>JCR 2</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区</a:t>
            </a:r>
            <a:r>
              <a:rPr lang="zh-CN" altLang="zh-CN" sz="900" dirty="0">
                <a:solidFill>
                  <a:srgbClr val="000000"/>
                </a:solidFill>
                <a:effectLst/>
                <a:latin typeface="微软雅黑" panose="020B0503020204020204" pitchFamily="34" charset="-122"/>
                <a:ea typeface="微软雅黑" panose="020B0503020204020204" pitchFamily="34" charset="-122"/>
              </a:rPr>
              <a:t> </a:t>
            </a:r>
            <a:r>
              <a:rPr lang="en-US" altLang="zh-CN" sz="900" dirty="0">
                <a:solidFill>
                  <a:srgbClr val="000000"/>
                </a:solidFill>
                <a:effectLst/>
                <a:latin typeface="微软雅黑" panose="020B0503020204020204" pitchFamily="34" charset="-122"/>
                <a:ea typeface="微软雅黑" panose="020B0503020204020204" pitchFamily="34" charset="-122"/>
              </a:rPr>
              <a:t>4</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篇，被引次数</a:t>
            </a:r>
            <a:r>
              <a:rPr lang="en-US" altLang="zh-CN" sz="900" dirty="0">
                <a:solidFill>
                  <a:srgbClr val="000000"/>
                </a:solidFill>
                <a:effectLst/>
                <a:latin typeface="微软雅黑" panose="020B0503020204020204" pitchFamily="34" charset="-122"/>
                <a:ea typeface="微软雅黑" panose="020B0503020204020204" pitchFamily="34" charset="-122"/>
              </a:rPr>
              <a:t>165</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次，发表中文核心期刊</a:t>
            </a:r>
            <a:r>
              <a:rPr lang="en-US" altLang="zh-CN" sz="900" dirty="0">
                <a:solidFill>
                  <a:srgbClr val="000000"/>
                </a:solidFill>
                <a:effectLst/>
                <a:latin typeface="微软雅黑" panose="020B0503020204020204" pitchFamily="34" charset="-122"/>
                <a:ea typeface="微软雅黑" panose="020B0503020204020204" pitchFamily="34" charset="-122"/>
              </a:rPr>
              <a:t>2</a:t>
            </a:r>
            <a:r>
              <a:rPr lang="zh-CN" altLang="zh-CN" sz="9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篇。主持</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广东省自然科学基金</a:t>
            </a:r>
            <a:r>
              <a:rPr lang="en-US"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面上项目 </a:t>
            </a:r>
            <a:r>
              <a:rPr lang="en-US"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1</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项；主持广东省自然科学基金</a:t>
            </a:r>
            <a:r>
              <a:rPr lang="en-US"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博士启动项目</a:t>
            </a:r>
            <a:r>
              <a:rPr lang="en-US"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1</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项；主持广州市科技计划项目</a:t>
            </a:r>
            <a:r>
              <a:rPr lang="en-US"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1</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项。参与国家重点研发计划项目</a:t>
            </a:r>
            <a:r>
              <a:rPr lang="en-US"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1</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项和广州市重点研发计划项目</a:t>
            </a:r>
            <a:r>
              <a:rPr lang="en-US"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1</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项。多次获得院级</a:t>
            </a:r>
            <a:r>
              <a:rPr lang="en-US"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校级青年教授授课比赛、教学查房比赛一等奖</a:t>
            </a:r>
            <a:r>
              <a:rPr lang="en-US"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altLang="zh-CN" sz="90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三等奖。</a:t>
            </a:r>
            <a:endParaRPr kumimoji="0" lang="en-US" altLang="zh-CN" sz="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研究资助</a:t>
            </a:r>
            <a:r>
              <a:rPr kumimoji="0" lang="en-US" altLang="zh-CN"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p>
          <a:p>
            <a:pPr lvl="0" eaLnBrk="1" hangingPunct="1">
              <a:lnSpc>
                <a:spcPct val="120000"/>
              </a:lnSpc>
              <a:spcBef>
                <a:spcPts val="600"/>
              </a:spcBef>
              <a:defRPr/>
            </a:pPr>
            <a:endParaRPr lang="en-US" altLang="zh-CN"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30374"/>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姓  名 袁诗雯</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3" y="519113"/>
            <a:ext cx="5961062"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副主任医师</a:t>
            </a:r>
            <a:r>
              <a:rPr kumimoji="0" lang="zh-CN" altLang="en-US" sz="1400" b="1" i="0" u="none" strike="noStrike" kern="1200" cap="none" spc="120" normalizeH="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副</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教授 硕士研究生导师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附属第二医院（广州市第一人民医院）风湿免疫内科</a:t>
            </a: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3358515" cy="521970"/>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招生专业与类型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仅填</a:t>
            </a: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写</a:t>
            </a:r>
            <a:r>
              <a:rPr kumimoji="0" lang="en-US" altLang="zh-CN"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2023</a:t>
            </a: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供学生参</a:t>
            </a:r>
            <a:r>
              <a:rPr lang="zh-CN" altLang="en-US" sz="1400" b="1" dirty="0">
                <a:solidFill>
                  <a:prstClr val="black"/>
                </a:solidFill>
                <a:latin typeface="微软雅黑" panose="020B0503020204020204" pitchFamily="34" charset="-122"/>
                <a:ea typeface="微软雅黑" panose="020B0503020204020204" pitchFamily="34" charset="-122"/>
              </a:rPr>
              <a:t>考</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p>
        </p:txBody>
      </p:sp>
      <p:pic>
        <p:nvPicPr>
          <p:cNvPr id="17424" name="图片 27"/>
          <p:cNvPicPr>
            <a:picLocks noChangeAspect="1"/>
          </p:cNvPicPr>
          <p:nvPr/>
        </p:nvPicPr>
        <p:blipFill>
          <a:blip r:embed="rId2"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2" cstate="print"/>
          <a:srcRect t="3896" r="91544" b="3088"/>
          <a:stretch>
            <a:fillRect/>
          </a:stretch>
        </p:blipFill>
        <p:spPr bwMode="auto">
          <a:xfrm>
            <a:off x="2579503" y="4727268"/>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4752668"/>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p>
        </p:txBody>
      </p:sp>
      <p:pic>
        <p:nvPicPr>
          <p:cNvPr id="3" name="图片 2">
            <a:extLst>
              <a:ext uri="{FF2B5EF4-FFF2-40B4-BE49-F238E27FC236}">
                <a16:creationId xmlns:a16="http://schemas.microsoft.com/office/drawing/2014/main" xmlns="" id="{E8EE3631-4AAD-BB92-98E6-105B7C2DE5A8}"/>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3765" y="1419133"/>
            <a:ext cx="2255988" cy="1503992"/>
          </a:xfrm>
          <a:prstGeom prst="rect">
            <a:avLst/>
          </a:prstGeom>
        </p:spPr>
      </p:pic>
      <p:sp>
        <p:nvSpPr>
          <p:cNvPr id="4" name="文本框 3">
            <a:extLst>
              <a:ext uri="{FF2B5EF4-FFF2-40B4-BE49-F238E27FC236}">
                <a16:creationId xmlns:a16="http://schemas.microsoft.com/office/drawing/2014/main" xmlns="" id="{893ECA2C-C3D0-1840-6F88-CCE9CE362D46}"/>
              </a:ext>
            </a:extLst>
          </p:cNvPr>
          <p:cNvSpPr txBox="1"/>
          <p:nvPr/>
        </p:nvSpPr>
        <p:spPr>
          <a:xfrm>
            <a:off x="2532789" y="2746518"/>
            <a:ext cx="4025106" cy="2215991"/>
          </a:xfrm>
          <a:prstGeom prst="rect">
            <a:avLst/>
          </a:prstGeom>
          <a:noFill/>
        </p:spPr>
        <p:txBody>
          <a:bodyPr wrap="square" rtlCol="0">
            <a:spAutoFit/>
          </a:bodyPr>
          <a:lstStyle/>
          <a:p>
            <a:pPr algn="just"/>
            <a:r>
              <a:rPr lang="zh-CN" altLang="zh-CN" sz="1000" kern="0" dirty="0">
                <a:solidFill>
                  <a:srgbClr val="005796"/>
                </a:solidFill>
                <a:effectLst/>
                <a:latin typeface="微软雅黑" panose="020B0503020204020204" pitchFamily="34" charset="-122"/>
                <a:ea typeface="微软雅黑" panose="020B0503020204020204" pitchFamily="34" charset="-122"/>
                <a:cs typeface="宋体" panose="02010600030101010101" pitchFamily="2" charset="-122"/>
              </a:rPr>
              <a:t>教育经历： </a:t>
            </a:r>
            <a:endParaRPr lang="zh-CN" altLang="zh-CN" sz="1000" kern="100" dirty="0">
              <a:effectLst/>
              <a:latin typeface="微软雅黑" panose="020B0503020204020204" pitchFamily="34" charset="-122"/>
              <a:ea typeface="微软雅黑" panose="020B0503020204020204" pitchFamily="34" charset="-122"/>
            </a:endParaRPr>
          </a:p>
          <a:p>
            <a:pPr algn="just"/>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(1) 2009-09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至</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2014-06,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中山大学</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内科学</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博士 </a:t>
            </a:r>
            <a:endParaRPr lang="zh-CN" altLang="zh-CN" sz="1000" kern="100" dirty="0">
              <a:effectLst/>
              <a:latin typeface="微软雅黑" panose="020B0503020204020204" pitchFamily="34" charset="-122"/>
              <a:ea typeface="微软雅黑" panose="020B0503020204020204" pitchFamily="34" charset="-122"/>
            </a:endParaRPr>
          </a:p>
          <a:p>
            <a:pPr algn="just"/>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(2) 2001-09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至</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2006-06,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中山大学</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临床医学</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学士 </a:t>
            </a:r>
            <a:endParaRPr lang="zh-CN" altLang="zh-CN" sz="1000" kern="100" dirty="0">
              <a:effectLst/>
              <a:latin typeface="微软雅黑" panose="020B0503020204020204" pitchFamily="34" charset="-122"/>
              <a:ea typeface="微软雅黑" panose="020B0503020204020204" pitchFamily="34" charset="-122"/>
            </a:endParaRPr>
          </a:p>
          <a:p>
            <a:pPr algn="just"/>
            <a:r>
              <a:rPr lang="zh-CN" altLang="zh-CN" sz="1000" kern="0" dirty="0">
                <a:solidFill>
                  <a:srgbClr val="005796"/>
                </a:solidFill>
                <a:effectLst/>
                <a:latin typeface="微软雅黑" panose="020B0503020204020204" pitchFamily="34" charset="-122"/>
                <a:ea typeface="微软雅黑" panose="020B0503020204020204" pitchFamily="34" charset="-122"/>
                <a:cs typeface="宋体" panose="02010600030101010101" pitchFamily="2" charset="-122"/>
              </a:rPr>
              <a:t>科研与学术工作经历： </a:t>
            </a:r>
            <a:endParaRPr lang="zh-CN" altLang="zh-CN" sz="1000" kern="100" dirty="0">
              <a:effectLst/>
              <a:latin typeface="微软雅黑" panose="020B0503020204020204" pitchFamily="34" charset="-122"/>
              <a:ea typeface="微软雅黑" panose="020B0503020204020204" pitchFamily="34" charset="-122"/>
            </a:endParaRPr>
          </a:p>
          <a:p>
            <a:pPr algn="just"/>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(1) 2021-11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至今</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华南理工大学</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附属第二医院（广州市第一人民医院），风湿免疫内科</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副主任医师 </a:t>
            </a:r>
            <a:endParaRPr lang="zh-CN" altLang="zh-CN" sz="1000" kern="100" dirty="0">
              <a:effectLst/>
              <a:latin typeface="微软雅黑" panose="020B0503020204020204" pitchFamily="34" charset="-122"/>
              <a:ea typeface="微软雅黑" panose="020B0503020204020204" pitchFamily="34" charset="-122"/>
            </a:endParaRPr>
          </a:p>
          <a:p>
            <a:pPr algn="just"/>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(2) 2019-01</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至</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2021-10,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华南理工大学</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附属第二医院（广州市第一人民医院），风湿免疫内科</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主治 </a:t>
            </a:r>
            <a:endParaRPr lang="zh-CN" altLang="zh-CN" sz="1000" kern="100" dirty="0">
              <a:effectLst/>
              <a:latin typeface="微软雅黑" panose="020B0503020204020204" pitchFamily="34" charset="-122"/>
              <a:ea typeface="微软雅黑" panose="020B0503020204020204" pitchFamily="34" charset="-122"/>
            </a:endParaRPr>
          </a:p>
          <a:p>
            <a:pPr algn="just"/>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医师</a:t>
            </a:r>
            <a:endParaRPr lang="zh-CN" altLang="zh-CN" sz="1000" kern="100" dirty="0">
              <a:effectLst/>
              <a:latin typeface="微软雅黑" panose="020B0503020204020204" pitchFamily="34" charset="-122"/>
              <a:ea typeface="微软雅黑" panose="020B0503020204020204" pitchFamily="34" charset="-122"/>
            </a:endParaRPr>
          </a:p>
          <a:p>
            <a:pPr algn="just"/>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(3) 2014-07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至</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2018-05,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中山大学</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附属第一医院，血液内科</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主治医师 </a:t>
            </a:r>
            <a:endParaRPr lang="zh-CN" altLang="zh-CN" sz="1000" kern="100" dirty="0">
              <a:effectLst/>
              <a:latin typeface="微软雅黑" panose="020B0503020204020204" pitchFamily="34" charset="-122"/>
              <a:ea typeface="微软雅黑" panose="020B0503020204020204" pitchFamily="34" charset="-122"/>
            </a:endParaRPr>
          </a:p>
          <a:p>
            <a:pPr algn="just"/>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(4) 2006-07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至</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2009-07,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中山大学</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附属第一医院，内科</a:t>
            </a:r>
            <a:r>
              <a:rPr lang="en-US"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000" kern="0" dirty="0">
                <a:solidFill>
                  <a:srgbClr val="000000"/>
                </a:solidFill>
                <a:effectLst/>
                <a:latin typeface="微软雅黑" panose="020B0503020204020204" pitchFamily="34" charset="-122"/>
                <a:ea typeface="微软雅黑" panose="020B0503020204020204" pitchFamily="34" charset="-122"/>
                <a:cs typeface="宋体" panose="02010600030101010101" pitchFamily="2" charset="-122"/>
              </a:rPr>
              <a:t>医师</a:t>
            </a:r>
            <a:endParaRPr lang="zh-CN" altLang="zh-CN" sz="1000" kern="100" dirty="0">
              <a:effectLst/>
              <a:latin typeface="微软雅黑" panose="020B0503020204020204" pitchFamily="34" charset="-122"/>
              <a:ea typeface="微软雅黑" panose="020B0503020204020204" pitchFamily="34" charset="-122"/>
            </a:endParaRPr>
          </a:p>
          <a:p>
            <a:pPr algn="just"/>
            <a:endParaRPr lang="zh-CN" altLang="en-US" dirty="0"/>
          </a:p>
        </p:txBody>
      </p:sp>
      <p:graphicFrame>
        <p:nvGraphicFramePr>
          <p:cNvPr id="5" name="表格 4">
            <a:extLst>
              <a:ext uri="{FF2B5EF4-FFF2-40B4-BE49-F238E27FC236}">
                <a16:creationId xmlns:a16="http://schemas.microsoft.com/office/drawing/2014/main" xmlns="" id="{9E651181-3C6E-2CD1-A91B-B88AD6FC47F4}"/>
              </a:ext>
            </a:extLst>
          </p:cNvPr>
          <p:cNvGraphicFramePr>
            <a:graphicFrameLocks noGrp="1"/>
          </p:cNvGraphicFramePr>
          <p:nvPr>
            <p:extLst>
              <p:ext uri="{D42A27DB-BD31-4B8C-83A1-F6EECF244321}">
                <p14:modId xmlns:p14="http://schemas.microsoft.com/office/powerpoint/2010/main" xmlns="" val="2055436413"/>
              </p:ext>
            </p:extLst>
          </p:nvPr>
        </p:nvGraphicFramePr>
        <p:xfrm>
          <a:off x="6911436" y="3927803"/>
          <a:ext cx="4222749" cy="2316480"/>
        </p:xfrm>
        <a:graphic>
          <a:graphicData uri="http://schemas.openxmlformats.org/drawingml/2006/table">
            <a:tbl>
              <a:tblPr>
                <a:tableStyleId>{5C22544A-7EE6-4342-B048-85BDC9FD1C3A}</a:tableStyleId>
              </a:tblPr>
              <a:tblGrid>
                <a:gridCol w="652042">
                  <a:extLst>
                    <a:ext uri="{9D8B030D-6E8A-4147-A177-3AD203B41FA5}">
                      <a16:colId xmlns:a16="http://schemas.microsoft.com/office/drawing/2014/main" xmlns="" val="1869616788"/>
                    </a:ext>
                  </a:extLst>
                </a:gridCol>
                <a:gridCol w="597705">
                  <a:extLst>
                    <a:ext uri="{9D8B030D-6E8A-4147-A177-3AD203B41FA5}">
                      <a16:colId xmlns:a16="http://schemas.microsoft.com/office/drawing/2014/main" xmlns="" val="1749068193"/>
                    </a:ext>
                  </a:extLst>
                </a:gridCol>
                <a:gridCol w="1249748">
                  <a:extLst>
                    <a:ext uri="{9D8B030D-6E8A-4147-A177-3AD203B41FA5}">
                      <a16:colId xmlns:a16="http://schemas.microsoft.com/office/drawing/2014/main" xmlns="" val="2756102449"/>
                    </a:ext>
                  </a:extLst>
                </a:gridCol>
                <a:gridCol w="1086737">
                  <a:extLst>
                    <a:ext uri="{9D8B030D-6E8A-4147-A177-3AD203B41FA5}">
                      <a16:colId xmlns:a16="http://schemas.microsoft.com/office/drawing/2014/main" xmlns="" val="2482485422"/>
                    </a:ext>
                  </a:extLst>
                </a:gridCol>
                <a:gridCol w="636517">
                  <a:extLst>
                    <a:ext uri="{9D8B030D-6E8A-4147-A177-3AD203B41FA5}">
                      <a16:colId xmlns:a16="http://schemas.microsoft.com/office/drawing/2014/main" xmlns="" val="3039143159"/>
                    </a:ext>
                  </a:extLst>
                </a:gridCol>
              </a:tblGrid>
              <a:tr h="1828800">
                <a:tc>
                  <a:txBody>
                    <a:bodyPr/>
                    <a:lstStyle/>
                    <a:p>
                      <a:pPr algn="just"/>
                      <a:r>
                        <a:rPr lang="en-US" sz="950" kern="0" dirty="0">
                          <a:effectLst/>
                        </a:rPr>
                        <a:t>2016-06</a:t>
                      </a:r>
                      <a:r>
                        <a:rPr lang="zh-CN" sz="950" kern="0" dirty="0">
                          <a:effectLst/>
                        </a:rPr>
                        <a:t>至</a:t>
                      </a:r>
                      <a:r>
                        <a:rPr lang="en-US" sz="950" kern="0" dirty="0">
                          <a:effectLst/>
                        </a:rPr>
                        <a:t>2019-06</a:t>
                      </a:r>
                      <a:endParaRPr lang="zh-CN" sz="1050" kern="100" dirty="0">
                        <a:effectLst/>
                      </a:endParaRPr>
                    </a:p>
                    <a:p>
                      <a:pPr algn="just"/>
                      <a:r>
                        <a:rPr lang="en-US" sz="950" kern="0" dirty="0">
                          <a:effectLst/>
                        </a:rPr>
                        <a:t> </a:t>
                      </a:r>
                      <a:endParaRPr lang="zh-CN" sz="1050" kern="100" dirty="0">
                        <a:effectLst/>
                      </a:endParaRPr>
                    </a:p>
                    <a:p>
                      <a:pPr algn="just"/>
                      <a:r>
                        <a:rPr lang="en-US" sz="950" kern="0" dirty="0">
                          <a:effectLst/>
                        </a:rPr>
                        <a:t> </a:t>
                      </a:r>
                      <a:endParaRPr lang="zh-CN" sz="1050" kern="100" dirty="0">
                        <a:effectLst/>
                      </a:endParaRPr>
                    </a:p>
                    <a:p>
                      <a:pPr algn="just"/>
                      <a:r>
                        <a:rPr lang="en-US" sz="950" kern="0" dirty="0">
                          <a:effectLst/>
                        </a:rPr>
                        <a:t>2022-01</a:t>
                      </a:r>
                      <a:r>
                        <a:rPr lang="zh-CN" sz="950" kern="0" dirty="0">
                          <a:effectLst/>
                        </a:rPr>
                        <a:t>至</a:t>
                      </a:r>
                      <a:r>
                        <a:rPr lang="en-US" sz="950" kern="0" dirty="0">
                          <a:effectLst/>
                        </a:rPr>
                        <a:t>2024-12</a:t>
                      </a:r>
                      <a:endParaRPr lang="zh-CN" sz="1050" kern="100" dirty="0">
                        <a:effectLst/>
                      </a:endParaRPr>
                    </a:p>
                    <a:p>
                      <a:pPr algn="just"/>
                      <a:r>
                        <a:rPr lang="en-US" sz="950" kern="0" dirty="0">
                          <a:effectLst/>
                        </a:rPr>
                        <a:t> </a:t>
                      </a:r>
                      <a:endParaRPr lang="zh-CN" sz="1050" kern="100" dirty="0">
                        <a:effectLst/>
                      </a:endParaRPr>
                    </a:p>
                    <a:p>
                      <a:pPr algn="just"/>
                      <a:r>
                        <a:rPr lang="en-US" sz="950" kern="0" dirty="0">
                          <a:effectLst/>
                        </a:rPr>
                        <a:t> </a:t>
                      </a:r>
                      <a:endParaRPr lang="zh-CN" sz="1050" kern="100" dirty="0">
                        <a:effectLst/>
                      </a:endParaRPr>
                    </a:p>
                    <a:p>
                      <a:pPr algn="just"/>
                      <a:r>
                        <a:rPr lang="en-US" sz="950" kern="0" dirty="0">
                          <a:effectLst/>
                        </a:rPr>
                        <a:t> </a:t>
                      </a:r>
                      <a:endParaRPr lang="zh-CN" sz="1050" kern="100" dirty="0">
                        <a:effectLst/>
                      </a:endParaRPr>
                    </a:p>
                    <a:p>
                      <a:pPr algn="just"/>
                      <a:r>
                        <a:rPr lang="en-US" sz="950" kern="0" dirty="0">
                          <a:effectLst/>
                        </a:rPr>
                        <a:t>2021-04</a:t>
                      </a:r>
                      <a:r>
                        <a:rPr lang="zh-CN" sz="950" kern="0" dirty="0">
                          <a:effectLst/>
                        </a:rPr>
                        <a:t>至</a:t>
                      </a:r>
                      <a:r>
                        <a:rPr lang="en-US" sz="950" kern="0" dirty="0">
                          <a:effectLst/>
                        </a:rPr>
                        <a:t>2023-03</a:t>
                      </a:r>
                      <a:endParaRPr lang="zh-CN" sz="1050" kern="100" dirty="0">
                        <a:effectLst/>
                      </a:endParaRPr>
                    </a:p>
                    <a:p>
                      <a:pPr algn="just"/>
                      <a:r>
                        <a:rPr lang="en-US" sz="950" kern="0" dirty="0">
                          <a:effectLst/>
                        </a:rPr>
                        <a:t> </a:t>
                      </a:r>
                      <a:endParaRPr lang="zh-CN" sz="105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l"/>
                      <a:r>
                        <a:rPr lang="zh-CN" sz="950" kern="0">
                          <a:effectLst/>
                        </a:rPr>
                        <a:t>袁诗雯</a:t>
                      </a:r>
                      <a:endParaRPr lang="zh-CN" sz="1050" kern="100">
                        <a:effectLst/>
                      </a:endParaRPr>
                    </a:p>
                    <a:p>
                      <a:pPr algn="l"/>
                      <a:r>
                        <a:rPr lang="en-US" sz="950" kern="0">
                          <a:effectLst/>
                        </a:rPr>
                        <a:t> </a:t>
                      </a:r>
                      <a:endParaRPr lang="zh-CN" sz="1050" kern="100">
                        <a:effectLst/>
                      </a:endParaRPr>
                    </a:p>
                    <a:p>
                      <a:pPr algn="l"/>
                      <a:r>
                        <a:rPr lang="en-US" sz="950" kern="0">
                          <a:effectLst/>
                        </a:rPr>
                        <a:t> </a:t>
                      </a:r>
                      <a:endParaRPr lang="zh-CN" sz="1050" kern="100">
                        <a:effectLst/>
                      </a:endParaRPr>
                    </a:p>
                    <a:p>
                      <a:pPr algn="l"/>
                      <a:r>
                        <a:rPr lang="en-US" sz="950" kern="0">
                          <a:effectLst/>
                        </a:rPr>
                        <a:t> </a:t>
                      </a:r>
                      <a:endParaRPr lang="zh-CN" sz="1050" kern="100">
                        <a:effectLst/>
                      </a:endParaRPr>
                    </a:p>
                    <a:p>
                      <a:pPr algn="l"/>
                      <a:r>
                        <a:rPr lang="zh-CN" sz="950" kern="0">
                          <a:effectLst/>
                        </a:rPr>
                        <a:t>袁诗雯</a:t>
                      </a:r>
                      <a:endParaRPr lang="zh-CN" sz="1050" kern="100">
                        <a:effectLst/>
                      </a:endParaRPr>
                    </a:p>
                    <a:p>
                      <a:pPr algn="l"/>
                      <a:r>
                        <a:rPr lang="en-US" sz="950" kern="0">
                          <a:effectLst/>
                        </a:rPr>
                        <a:t> </a:t>
                      </a:r>
                      <a:endParaRPr lang="zh-CN" sz="1050" kern="100">
                        <a:effectLst/>
                      </a:endParaRPr>
                    </a:p>
                    <a:p>
                      <a:pPr algn="l"/>
                      <a:r>
                        <a:rPr lang="en-US" sz="950" kern="0">
                          <a:effectLst/>
                        </a:rPr>
                        <a:t> </a:t>
                      </a:r>
                      <a:endParaRPr lang="zh-CN" sz="1050" kern="100">
                        <a:effectLst/>
                      </a:endParaRPr>
                    </a:p>
                    <a:p>
                      <a:pPr algn="l"/>
                      <a:r>
                        <a:rPr lang="en-US" sz="950" kern="0">
                          <a:effectLst/>
                        </a:rPr>
                        <a:t> </a:t>
                      </a:r>
                      <a:endParaRPr lang="zh-CN" sz="1050" kern="100">
                        <a:effectLst/>
                      </a:endParaRPr>
                    </a:p>
                    <a:p>
                      <a:pPr algn="l"/>
                      <a:r>
                        <a:rPr lang="en-US" sz="950" kern="0">
                          <a:effectLst/>
                        </a:rPr>
                        <a:t> </a:t>
                      </a:r>
                      <a:endParaRPr lang="zh-CN" sz="1050" kern="100">
                        <a:effectLst/>
                      </a:endParaRPr>
                    </a:p>
                    <a:p>
                      <a:pPr algn="just"/>
                      <a:r>
                        <a:rPr lang="zh-CN" sz="950" kern="0">
                          <a:effectLst/>
                        </a:rPr>
                        <a:t>袁诗雯</a:t>
                      </a:r>
                      <a:endParaRPr lang="zh-CN" sz="105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950" kern="0">
                          <a:effectLst/>
                        </a:rPr>
                        <a:t>染色体畸变在系统性轻链型淀粉样变中的分布及其在硼替佐米联合地塞米松治疗中的预测作用</a:t>
                      </a:r>
                      <a:endParaRPr lang="zh-CN" sz="1050" kern="100">
                        <a:effectLst/>
                      </a:endParaRPr>
                    </a:p>
                    <a:p>
                      <a:pPr algn="just"/>
                      <a:r>
                        <a:rPr lang="zh-CN" sz="950" kern="0">
                          <a:effectLst/>
                        </a:rPr>
                        <a:t>系统性红斑狼疮发病中</a:t>
                      </a:r>
                      <a:r>
                        <a:rPr lang="en-US" sz="950" kern="0">
                          <a:effectLst/>
                        </a:rPr>
                        <a:t>m6A</a:t>
                      </a:r>
                      <a:r>
                        <a:rPr lang="zh-CN" sz="950" kern="0">
                          <a:effectLst/>
                        </a:rPr>
                        <a:t>阅读蛋白</a:t>
                      </a:r>
                      <a:r>
                        <a:rPr lang="en-US" sz="950" kern="0">
                          <a:effectLst/>
                        </a:rPr>
                        <a:t>YTHDF2</a:t>
                      </a:r>
                      <a:r>
                        <a:rPr lang="zh-CN" sz="950" kern="0">
                          <a:effectLst/>
                        </a:rPr>
                        <a:t>在</a:t>
                      </a:r>
                      <a:r>
                        <a:rPr lang="en-US" sz="950" kern="0">
                          <a:effectLst/>
                        </a:rPr>
                        <a:t>B</a:t>
                      </a:r>
                      <a:r>
                        <a:rPr lang="zh-CN" sz="950" kern="0">
                          <a:effectLst/>
                        </a:rPr>
                        <a:t>细胞异常活化和分化中的作用和调控机制</a:t>
                      </a:r>
                      <a:endParaRPr lang="zh-CN" sz="1050" kern="100">
                        <a:effectLst/>
                      </a:endParaRPr>
                    </a:p>
                    <a:p>
                      <a:pPr algn="just"/>
                      <a:r>
                        <a:rPr lang="zh-CN" sz="950" kern="0">
                          <a:effectLst/>
                        </a:rPr>
                        <a:t>系统性红斑狼疮发病中</a:t>
                      </a:r>
                      <a:r>
                        <a:rPr lang="en-US" sz="950" kern="0">
                          <a:effectLst/>
                        </a:rPr>
                        <a:t>METTL3</a:t>
                      </a:r>
                      <a:r>
                        <a:rPr lang="zh-CN" sz="950" kern="0">
                          <a:effectLst/>
                        </a:rPr>
                        <a:t>介导的</a:t>
                      </a:r>
                      <a:r>
                        <a:rPr lang="en-US" sz="950" kern="0">
                          <a:effectLst/>
                        </a:rPr>
                        <a:t>mRNA m6A</a:t>
                      </a:r>
                      <a:r>
                        <a:rPr lang="zh-CN" sz="950" kern="0">
                          <a:effectLst/>
                        </a:rPr>
                        <a:t>修饰在</a:t>
                      </a:r>
                      <a:r>
                        <a:rPr lang="en-US" sz="950" kern="0">
                          <a:effectLst/>
                        </a:rPr>
                        <a:t>B</a:t>
                      </a:r>
                      <a:r>
                        <a:rPr lang="zh-CN" sz="950" kern="0">
                          <a:effectLst/>
                        </a:rPr>
                        <a:t>细胞活化中的作用及调控机制</a:t>
                      </a:r>
                      <a:endParaRPr lang="zh-CN" sz="1050" kern="100">
                        <a:effectLst/>
                      </a:endParaRPr>
                    </a:p>
                    <a:p>
                      <a:pPr algn="just"/>
                      <a:r>
                        <a:rPr lang="en-US" sz="950" kern="0">
                          <a:effectLst/>
                        </a:rPr>
                        <a:t> </a:t>
                      </a:r>
                      <a:endParaRPr lang="zh-CN" sz="105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950" kern="0">
                          <a:effectLst/>
                        </a:rPr>
                        <a:t>广东省自然科学基金</a:t>
                      </a:r>
                      <a:r>
                        <a:rPr lang="en-US" sz="950" kern="0">
                          <a:effectLst/>
                        </a:rPr>
                        <a:t>-</a:t>
                      </a:r>
                      <a:r>
                        <a:rPr lang="zh-CN" sz="950" kern="0">
                          <a:effectLst/>
                        </a:rPr>
                        <a:t>博士启动项目</a:t>
                      </a:r>
                      <a:endParaRPr lang="zh-CN" sz="1050" kern="100">
                        <a:effectLst/>
                      </a:endParaRPr>
                    </a:p>
                    <a:p>
                      <a:pPr algn="just"/>
                      <a:r>
                        <a:rPr lang="en-US" sz="950" kern="0">
                          <a:effectLst/>
                        </a:rPr>
                        <a:t> </a:t>
                      </a:r>
                      <a:endParaRPr lang="zh-CN" sz="1050" kern="100">
                        <a:effectLst/>
                      </a:endParaRPr>
                    </a:p>
                    <a:p>
                      <a:pPr algn="just"/>
                      <a:r>
                        <a:rPr lang="en-US" sz="950" kern="0">
                          <a:effectLst/>
                        </a:rPr>
                        <a:t> </a:t>
                      </a:r>
                      <a:endParaRPr lang="zh-CN" sz="1050" kern="100">
                        <a:effectLst/>
                      </a:endParaRPr>
                    </a:p>
                    <a:p>
                      <a:pPr algn="just"/>
                      <a:r>
                        <a:rPr lang="zh-CN" sz="950" kern="0">
                          <a:effectLst/>
                        </a:rPr>
                        <a:t>广东省自然科学基金</a:t>
                      </a:r>
                      <a:r>
                        <a:rPr lang="en-US" sz="950" kern="0">
                          <a:effectLst/>
                        </a:rPr>
                        <a:t>-</a:t>
                      </a:r>
                      <a:r>
                        <a:rPr lang="zh-CN" sz="950" kern="0">
                          <a:effectLst/>
                        </a:rPr>
                        <a:t>面上项目</a:t>
                      </a:r>
                      <a:endParaRPr lang="zh-CN" sz="1050" kern="100">
                        <a:effectLst/>
                      </a:endParaRPr>
                    </a:p>
                    <a:p>
                      <a:pPr algn="just"/>
                      <a:r>
                        <a:rPr lang="en-US" sz="950" kern="0">
                          <a:effectLst/>
                        </a:rPr>
                        <a:t> </a:t>
                      </a:r>
                      <a:endParaRPr lang="zh-CN" sz="1050" kern="100">
                        <a:effectLst/>
                      </a:endParaRPr>
                    </a:p>
                    <a:p>
                      <a:pPr algn="just"/>
                      <a:r>
                        <a:rPr lang="en-US" sz="950" kern="0">
                          <a:effectLst/>
                        </a:rPr>
                        <a:t> </a:t>
                      </a:r>
                      <a:endParaRPr lang="zh-CN" sz="1050" kern="100">
                        <a:effectLst/>
                      </a:endParaRPr>
                    </a:p>
                    <a:p>
                      <a:pPr algn="just"/>
                      <a:r>
                        <a:rPr lang="en-US" sz="950" kern="0">
                          <a:effectLst/>
                        </a:rPr>
                        <a:t> </a:t>
                      </a:r>
                      <a:endParaRPr lang="zh-CN" sz="1050" kern="100">
                        <a:effectLst/>
                      </a:endParaRPr>
                    </a:p>
                    <a:p>
                      <a:pPr algn="just"/>
                      <a:r>
                        <a:rPr lang="zh-CN" sz="950" kern="0">
                          <a:effectLst/>
                        </a:rPr>
                        <a:t>广州市科技计划项目</a:t>
                      </a:r>
                      <a:endParaRPr lang="zh-CN" sz="1050" kern="100">
                        <a:effectLst/>
                      </a:endParaRPr>
                    </a:p>
                    <a:p>
                      <a:pPr algn="just"/>
                      <a:r>
                        <a:rPr lang="en-US" sz="950" kern="0">
                          <a:effectLst/>
                        </a:rPr>
                        <a:t> </a:t>
                      </a:r>
                      <a:endParaRPr lang="zh-CN" sz="1050" kern="100">
                        <a:effectLst/>
                      </a:endParaRPr>
                    </a:p>
                    <a:p>
                      <a:pPr algn="l"/>
                      <a:r>
                        <a:rPr lang="en-US" sz="950" kern="0">
                          <a:effectLst/>
                        </a:rPr>
                        <a:t> </a:t>
                      </a:r>
                      <a:endParaRPr lang="zh-CN" sz="1050" kern="100">
                        <a:effectLst/>
                        <a:latin typeface="Times New Roman" panose="02020603050405020304" pitchFamily="18" charset="0"/>
                        <a:ea typeface="宋体" panose="02010600030101010101" pitchFamily="2" charset="-122"/>
                      </a:endParaRPr>
                    </a:p>
                  </a:txBody>
                  <a:tcPr marL="68580" marR="68580" marT="0" marB="0"/>
                </a:tc>
                <a:tc>
                  <a:txBody>
                    <a:bodyPr/>
                    <a:lstStyle/>
                    <a:p>
                      <a:pPr algn="l"/>
                      <a:r>
                        <a:rPr lang="en-US" sz="950" kern="0" dirty="0">
                          <a:effectLst/>
                        </a:rPr>
                        <a:t>10</a:t>
                      </a:r>
                      <a:r>
                        <a:rPr lang="zh-CN" sz="950" kern="0" dirty="0">
                          <a:effectLst/>
                        </a:rPr>
                        <a:t>万</a:t>
                      </a:r>
                      <a:endParaRPr lang="zh-CN" sz="1050" kern="100" dirty="0">
                        <a:effectLst/>
                      </a:endParaRPr>
                    </a:p>
                    <a:p>
                      <a:pPr algn="l"/>
                      <a:r>
                        <a:rPr lang="en-US" sz="950" kern="0" dirty="0">
                          <a:effectLst/>
                        </a:rPr>
                        <a:t> </a:t>
                      </a:r>
                      <a:endParaRPr lang="zh-CN" sz="1050" kern="100" dirty="0">
                        <a:effectLst/>
                      </a:endParaRPr>
                    </a:p>
                    <a:p>
                      <a:pPr algn="l"/>
                      <a:r>
                        <a:rPr lang="en-US" sz="950" kern="0" dirty="0">
                          <a:effectLst/>
                        </a:rPr>
                        <a:t> </a:t>
                      </a:r>
                      <a:endParaRPr lang="zh-CN" sz="1050" kern="100" dirty="0">
                        <a:effectLst/>
                      </a:endParaRPr>
                    </a:p>
                    <a:p>
                      <a:pPr algn="l"/>
                      <a:r>
                        <a:rPr lang="en-US" sz="950" kern="0" dirty="0">
                          <a:effectLst/>
                        </a:rPr>
                        <a:t> </a:t>
                      </a:r>
                      <a:endParaRPr lang="zh-CN" sz="1050" kern="100" dirty="0">
                        <a:effectLst/>
                      </a:endParaRPr>
                    </a:p>
                    <a:p>
                      <a:pPr algn="l"/>
                      <a:r>
                        <a:rPr lang="en-US" sz="950" kern="0" dirty="0">
                          <a:effectLst/>
                        </a:rPr>
                        <a:t>10</a:t>
                      </a:r>
                      <a:r>
                        <a:rPr lang="zh-CN" sz="950" kern="0" dirty="0">
                          <a:effectLst/>
                        </a:rPr>
                        <a:t>元</a:t>
                      </a:r>
                      <a:endParaRPr lang="zh-CN" sz="1050" kern="100" dirty="0">
                        <a:effectLst/>
                      </a:endParaRPr>
                    </a:p>
                    <a:p>
                      <a:pPr algn="l"/>
                      <a:r>
                        <a:rPr lang="en-US" sz="950" kern="0" dirty="0">
                          <a:effectLst/>
                        </a:rPr>
                        <a:t> </a:t>
                      </a:r>
                      <a:endParaRPr lang="zh-CN" sz="1050" kern="100" dirty="0">
                        <a:effectLst/>
                      </a:endParaRPr>
                    </a:p>
                    <a:p>
                      <a:pPr algn="l"/>
                      <a:r>
                        <a:rPr lang="en-US" sz="950" kern="0" dirty="0">
                          <a:effectLst/>
                        </a:rPr>
                        <a:t> </a:t>
                      </a:r>
                      <a:endParaRPr lang="zh-CN" sz="1050" kern="100" dirty="0">
                        <a:effectLst/>
                      </a:endParaRPr>
                    </a:p>
                    <a:p>
                      <a:pPr algn="l"/>
                      <a:r>
                        <a:rPr lang="en-US" sz="950" kern="0" dirty="0">
                          <a:effectLst/>
                        </a:rPr>
                        <a:t> </a:t>
                      </a:r>
                      <a:endParaRPr lang="zh-CN" sz="1050" kern="100" dirty="0">
                        <a:effectLst/>
                      </a:endParaRPr>
                    </a:p>
                    <a:p>
                      <a:pPr algn="l"/>
                      <a:r>
                        <a:rPr lang="en-US" sz="950" kern="0" dirty="0">
                          <a:effectLst/>
                        </a:rPr>
                        <a:t> </a:t>
                      </a:r>
                      <a:endParaRPr lang="zh-CN" sz="1050" kern="100" dirty="0">
                        <a:effectLst/>
                      </a:endParaRPr>
                    </a:p>
                    <a:p>
                      <a:pPr algn="l"/>
                      <a:r>
                        <a:rPr lang="en-US" sz="950" kern="0" dirty="0">
                          <a:effectLst/>
                        </a:rPr>
                        <a:t>5</a:t>
                      </a:r>
                      <a:r>
                        <a:rPr lang="zh-CN" sz="950" kern="0" dirty="0">
                          <a:effectLst/>
                        </a:rPr>
                        <a:t>万</a:t>
                      </a:r>
                      <a:endParaRPr lang="zh-CN" sz="1050" kern="100" dirty="0">
                        <a:effectLst/>
                      </a:endParaRPr>
                    </a:p>
                    <a:p>
                      <a:pPr algn="l"/>
                      <a:r>
                        <a:rPr lang="en-US" sz="950" kern="0" dirty="0">
                          <a:effectLst/>
                        </a:rPr>
                        <a:t> </a:t>
                      </a:r>
                      <a:endParaRPr lang="zh-CN" sz="105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xmlns="" val="2612746907"/>
                  </a:ext>
                </a:extLst>
              </a:tr>
            </a:tbl>
          </a:graphicData>
        </a:graphic>
      </p:graphicFrame>
    </p:spTree>
  </p:cSld>
  <p:clrMapOvr>
    <a:masterClrMapping/>
  </p:clrMapOvr>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371</Words>
  <Application>Microsoft Office PowerPoint</Application>
  <PresentationFormat>自定义</PresentationFormat>
  <Paragraphs>69</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386</cp:revision>
  <dcterms:created xsi:type="dcterms:W3CDTF">2015-05-04T02:17:00Z</dcterms:created>
  <dcterms:modified xsi:type="dcterms:W3CDTF">2023-03-28T07:45:20Z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F1B9E16BEB544BC7BFF8AAFA5FDF5315</vt:lpwstr>
  </property>
  <property fmtid="{D5CDD505-2E9C-101B-9397-08002B2CF9AE}" pid="3" name="KSOProductBuildVer">
    <vt:lpwstr>2052-11.1.0.11365</vt:lpwstr>
  </property>
</Properties>
</file>