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custDataLst>
    <p:tags r:id="rId4"/>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showGuides="1">
      <p:cViewPr varScale="1">
        <p:scale>
          <a:sx n="68" d="100"/>
          <a:sy n="68" d="100"/>
        </p:scale>
        <p:origin x="-464"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813586" y="1641753"/>
            <a:ext cx="3579813" cy="1052596"/>
          </a:xfrm>
          <a:prstGeom prst="rect">
            <a:avLst/>
          </a:prstGeom>
          <a:noFill/>
          <a:ln w="9525">
            <a:noFill/>
            <a:miter lim="800000"/>
          </a:ln>
        </p:spPr>
        <p:txBody>
          <a:bodyPr wrap="square">
            <a:spAutoFit/>
          </a:bodyPr>
          <a:lstStyle/>
          <a:p>
            <a:pPr eaLnBrk="1" hangingPunct="1">
              <a:defRPr/>
            </a:pPr>
            <a:r>
              <a:rPr lang="zh-CN" altLang="en-US" sz="1200" dirty="0" smtClean="0">
                <a:solidFill>
                  <a:prstClr val="black"/>
                </a:solidFill>
                <a:latin typeface="微软雅黑" panose="020B0503020204020204" pitchFamily="34" charset="-122"/>
                <a:ea typeface="微软雅黑" panose="020B0503020204020204" pitchFamily="34" charset="-122"/>
              </a:rPr>
              <a:t>学术硕士：</a:t>
            </a:r>
            <a:r>
              <a:rPr lang="zh-CN" altLang="en-US" sz="1200" dirty="0" smtClean="0">
                <a:solidFill>
                  <a:prstClr val="black"/>
                </a:solidFill>
                <a:latin typeface="微软雅黑" panose="020B0503020204020204" pitchFamily="34" charset="-122"/>
                <a:ea typeface="微软雅黑" panose="020B0503020204020204" pitchFamily="34" charset="-122"/>
              </a:rPr>
              <a:t>临床医学（医学影像</a:t>
            </a:r>
            <a:r>
              <a:rPr lang="zh-CN" altLang="en-US" sz="1200" dirty="0" smtClean="0">
                <a:solidFill>
                  <a:prstClr val="black"/>
                </a:solidFill>
                <a:latin typeface="微软雅黑" panose="020B0503020204020204" pitchFamily="34" charset="-122"/>
                <a:ea typeface="微软雅黑" panose="020B0503020204020204" pitchFamily="34" charset="-122"/>
              </a:rPr>
              <a:t>学）</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smtClean="0">
                <a:solidFill>
                  <a:srgbClr val="000000"/>
                </a:solidFill>
                <a:latin typeface="微软雅黑" panose="020B0503020204020204" pitchFamily="34" charset="-122"/>
                <a:ea typeface="微软雅黑" panose="020B0503020204020204" pitchFamily="34" charset="-122"/>
              </a:rPr>
              <a:t>专业型硕士：临床医学（影像医学与核医学） </a:t>
            </a:r>
            <a:endParaRPr lang="en-US" altLang="zh-CN" sz="1200" dirty="0" smtClean="0">
              <a:solidFill>
                <a:srgbClr val="000000"/>
              </a:solidFill>
              <a:latin typeface="微软雅黑" panose="020B0503020204020204" pitchFamily="34" charset="-122"/>
              <a:ea typeface="微软雅黑" panose="020B0503020204020204" pitchFamily="34" charset="-122"/>
            </a:endParaRPr>
          </a:p>
          <a:p>
            <a:pPr eaLnBrk="1" hangingPunct="1">
              <a:defRPr/>
            </a:pP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a:p>
            <a:pPr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20040" y="3454400"/>
            <a:ext cx="2358390" cy="533400"/>
          </a:xfrm>
          <a:prstGeom prst="rect">
            <a:avLst/>
          </a:prstGeom>
          <a:noFill/>
          <a:ln w="9525">
            <a:noFill/>
            <a:miter lim="800000"/>
          </a:ln>
        </p:spPr>
        <p:txBody>
          <a:bodyPr wrap="square">
            <a:spAutoFit/>
          </a:bodyPr>
          <a:lstStyle/>
          <a:p>
            <a:pPr marL="0" marR="0" indent="0" defTabSz="914400" eaLnBrk="1" latinLnBrk="0" hangingPunct="1">
              <a:lnSpc>
                <a:spcPct val="120000"/>
              </a:lnSpc>
              <a:buClrTx/>
              <a:buSzTx/>
              <a:buFontTx/>
              <a:buNone/>
              <a:defRPr/>
            </a:pPr>
            <a:r>
              <a:rPr kumimoji="0" lang="en-US" altLang="zh-CN"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Tel</a:t>
            </a:r>
            <a:r>
              <a:rPr kumimoji="0" lang="en-US" altLang="zh-CN" sz="1200" b="0" i="0" kern="1200" cap="none" spc="0" normalizeH="0" baseline="0" noProof="0">
                <a:solidFill>
                  <a:prstClr val="black"/>
                </a:solidFill>
                <a:latin typeface="微软雅黑" panose="020B0503020204020204" pitchFamily="34" charset="-122"/>
                <a:ea typeface="微软雅黑" panose="020B0503020204020204" pitchFamily="34" charset="-122"/>
                <a:cs typeface="+mn-cs"/>
              </a:rPr>
              <a:t>: </a:t>
            </a:r>
            <a:r>
              <a:rPr kumimoji="0" lang="en-US" altLang="zh-CN" sz="1200" b="0" i="0" kern="1200" cap="none" spc="0" normalizeH="0" baseline="0" noProof="0" smtClean="0">
                <a:solidFill>
                  <a:prstClr val="black"/>
                </a:solidFill>
                <a:latin typeface="微软雅黑" panose="020B0503020204020204" pitchFamily="34" charset="-122"/>
                <a:ea typeface="微软雅黑" panose="020B0503020204020204" pitchFamily="34" charset="-122"/>
                <a:cs typeface="+mn-cs"/>
              </a:rPr>
              <a:t>(020</a:t>
            </a:r>
            <a:r>
              <a:rPr kumimoji="0" lang="en-US" altLang="zh-CN" sz="1200" b="0" i="0" kern="1200" cap="none" spc="0" normalizeH="0" baseline="0" noProof="0">
                <a:solidFill>
                  <a:prstClr val="black"/>
                </a:solidFill>
                <a:latin typeface="微软雅黑" panose="020B0503020204020204" pitchFamily="34" charset="-122"/>
                <a:ea typeface="微软雅黑" panose="020B0503020204020204" pitchFamily="34" charset="-122"/>
                <a:cs typeface="+mn-cs"/>
              </a:rPr>
              <a:t>) </a:t>
            </a:r>
            <a:r>
              <a:rPr kumimoji="0" lang="en-US" altLang="zh-CN" sz="1200" b="0" i="0" kern="1200" cap="none" spc="0" normalizeH="0" baseline="0" noProof="0" smtClean="0">
                <a:solidFill>
                  <a:prstClr val="black"/>
                </a:solidFill>
                <a:latin typeface="微软雅黑" panose="020B0503020204020204" pitchFamily="34" charset="-122"/>
                <a:ea typeface="微软雅黑" panose="020B0503020204020204" pitchFamily="34" charset="-122"/>
                <a:cs typeface="+mn-cs"/>
              </a:rPr>
              <a:t>81048837</a:t>
            </a:r>
            <a:endParaRPr kumimoji="0" lang="en-US" altLang="zh-CN"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a:p>
            <a:pPr marL="0" marR="0" indent="0" defTabSz="914400" eaLnBrk="1" latinLnBrk="0" hangingPunct="1">
              <a:lnSpc>
                <a:spcPct val="120000"/>
              </a:lnSpc>
              <a:buClrTx/>
              <a:buSzTx/>
              <a:buFontTx/>
              <a:buNone/>
              <a:defRPr/>
            </a:pPr>
            <a:r>
              <a:rPr kumimoji="0" lang="en-US" altLang="zh-CN"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Email: </a:t>
            </a:r>
            <a:r>
              <a:rPr kumimoji="0" lang="en-US" altLang="zh-CN"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eyjiangxq@scut.edu.cn</a:t>
            </a:r>
            <a:endParaRPr kumimoji="0" lang="zh-CN" altLang="en-US"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7012940" y="1678305"/>
            <a:ext cx="4922520" cy="7097395"/>
          </a:xfrm>
          <a:prstGeom prst="rect">
            <a:avLst/>
          </a:prstGeom>
          <a:noFill/>
          <a:ln w="9525">
            <a:noFill/>
            <a:miter lim="800000"/>
          </a:ln>
        </p:spPr>
        <p:txBody>
          <a:bodyPr wrap="square">
            <a:spAutoFit/>
          </a:bodyPr>
          <a:lstStyle/>
          <a:p>
            <a:pPr eaLnBrk="1" hangingPunct="1">
              <a:lnSpc>
                <a:spcPct val="120000"/>
              </a:lnSpc>
              <a:spcBef>
                <a:spcPts val="600"/>
              </a:spcBef>
              <a:defRPr/>
            </a:pPr>
            <a:r>
              <a:rPr kumimoji="0" lang="zh-CN" altLang="en-US" sz="12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研究方向：腹盆部影像学及分子影像学</a:t>
            </a:r>
            <a:endParaRPr kumimoji="0" lang="en-US" altLang="zh-CN"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endParaRPr>
          </a:p>
          <a:p>
            <a:pPr eaLnBrk="1" hangingPunct="1">
              <a:lnSpc>
                <a:spcPct val="120000"/>
              </a:lnSpc>
              <a:spcBef>
                <a:spcPts val="600"/>
              </a:spcBef>
              <a:defRPr/>
            </a:pPr>
            <a:r>
              <a:rPr kumimoji="0" lang="zh-CN" altLang="en-US" sz="12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主要业绩：</a:t>
            </a:r>
          </a:p>
          <a:p>
            <a:pPr eaLnBrk="1" hangingPunct="1">
              <a:lnSpc>
                <a:spcPct val="140000"/>
              </a:lnSpc>
              <a:spcBef>
                <a:spcPts val="600"/>
              </a:spcBef>
              <a:defRPr/>
            </a:pPr>
            <a:r>
              <a:rPr lang="zh-CN" altLang="zh-CN" sz="1000" dirty="0" smtClean="0">
                <a:solidFill>
                  <a:srgbClr val="000000"/>
                </a:solidFill>
                <a:latin typeface="微软雅黑" panose="020B0503020204020204" pitchFamily="34" charset="-122"/>
                <a:ea typeface="微软雅黑" panose="020B0503020204020204" pitchFamily="34" charset="-122"/>
                <a:sym typeface="+mn-ea"/>
              </a:rPr>
              <a:t>主持国家、省部级课题共计10项； 迄今在以Nano Letters，European Radiology, ACS Applied Materials &amp; Interfaces为代表的放射肿瘤学、放射医学及材料学领域顶级/权威期刊发表SCI学术论文50余篇，中文核心期刊200余篇；主编或参编多部医学著作；培养博士后3名，博士研究生15名，培养硕士研究生30多名，培养科研骨干10多人；为</a:t>
            </a:r>
            <a:r>
              <a:rPr kumimoji="0" lang="zh-CN" altLang="zh-CN" sz="1000" b="0" i="0" kern="1200" cap="none" spc="0" normalizeH="0" baseline="0" dirty="0" smtClean="0">
                <a:solidFill>
                  <a:srgbClr val="000000"/>
                </a:solidFill>
                <a:latin typeface="微软雅黑" panose="020B0503020204020204" pitchFamily="34" charset="-122"/>
                <a:ea typeface="微软雅黑" panose="020B0503020204020204" pitchFamily="34" charset="-122"/>
                <a:cs typeface="+mn-cs"/>
              </a:rPr>
              <a:t>华南理工大学附属第二医院影像医学与核医学学科带头人，国务院政府特殊津贴专家，广州市优秀专家，广州市重点人才，广州市“岭南英杰工程” 后备人才，广州市医学骨干人才，广州市医学重点人才，广州市“121人才梯队工程”成员，广州市重大行政决策论证专家，“广州市卫生局三等功”获得者，广州市医学会先进个人，广州市优秀专家</a:t>
            </a:r>
          </a:p>
          <a:p>
            <a:pPr eaLnBrk="1" hangingPunct="1">
              <a:lnSpc>
                <a:spcPct val="120000"/>
              </a:lnSpc>
              <a:spcBef>
                <a:spcPts val="600"/>
              </a:spcBef>
              <a:defRPr/>
            </a:pPr>
            <a:r>
              <a:rPr kumimoji="0" lang="zh-CN" altLang="en-US" sz="12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研究资助</a:t>
            </a:r>
            <a:r>
              <a:rPr kumimoji="0" lang="en-US" altLang="zh-CN" sz="12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 </a:t>
            </a:r>
          </a:p>
          <a:p>
            <a:pPr marL="0" indent="0" eaLnBrk="1" latinLnBrk="0" hangingPunct="1">
              <a:lnSpc>
                <a:spcPct val="120000"/>
              </a:lnSpc>
              <a:spcBef>
                <a:spcPts val="600"/>
              </a:spcBef>
              <a:defRPr/>
            </a:pPr>
            <a:r>
              <a:rPr kumimoji="0" lang="zh-CN" altLang="zh-CN" sz="1000" i="0" kern="1200" cap="none" spc="0" normalizeH="0" baseline="0" dirty="0" smtClean="0">
                <a:solidFill>
                  <a:srgbClr val="000000"/>
                </a:solidFill>
                <a:latin typeface="微软雅黑" panose="020B0503020204020204" pitchFamily="34" charset="-122"/>
                <a:ea typeface="微软雅黑" panose="020B0503020204020204" pitchFamily="34" charset="-122"/>
                <a:cs typeface="+mn-cs"/>
              </a:rPr>
              <a:t>1. </a:t>
            </a:r>
            <a:r>
              <a:rPr kumimoji="0" lang="en-US" altLang="zh-CN" sz="1000" i="0" kern="1200" cap="none" spc="0" normalizeH="0" baseline="0" dirty="0" smtClean="0">
                <a:solidFill>
                  <a:srgbClr val="000000"/>
                </a:solidFill>
                <a:latin typeface="微软雅黑" panose="020B0503020204020204" pitchFamily="34" charset="-122"/>
                <a:ea typeface="微软雅黑" panose="020B0503020204020204" pitchFamily="34" charset="-122"/>
                <a:cs typeface="+mn-cs"/>
              </a:rPr>
              <a:t> </a:t>
            </a:r>
            <a:r>
              <a:rPr lang="zh-CN" altLang="zh-CN" sz="1000" dirty="0" smtClean="0">
                <a:solidFill>
                  <a:srgbClr val="000000"/>
                </a:solidFill>
                <a:latin typeface="微软雅黑" panose="020B0503020204020204" pitchFamily="34" charset="-122"/>
                <a:ea typeface="微软雅黑" panose="020B0503020204020204" pitchFamily="34" charset="-122"/>
                <a:sym typeface="+mn-ea"/>
              </a:rPr>
              <a:t>国家自然科学基金，氧化还原响应纳米探针介导MRI/MPI双模态成像及多重诱导肝癌铁死亡的研究（82271938），2023/01-2026/12</a:t>
            </a:r>
            <a:r>
              <a:rPr lang="zh-CN" altLang="zh-CN" sz="1000" b="0" dirty="0" smtClean="0">
                <a:solidFill>
                  <a:srgbClr val="000000"/>
                </a:solidFill>
                <a:latin typeface="微软雅黑" panose="020B0503020204020204" pitchFamily="34" charset="-122"/>
                <a:ea typeface="微软雅黑" panose="020B0503020204020204" pitchFamily="34" charset="-122"/>
              </a:rPr>
              <a:t>，50万，在研</a:t>
            </a:r>
          </a:p>
          <a:p>
            <a:pPr marL="0" indent="0" eaLnBrk="1" latinLnBrk="0" hangingPunct="1">
              <a:lnSpc>
                <a:spcPct val="120000"/>
              </a:lnSpc>
              <a:spcBef>
                <a:spcPts val="600"/>
              </a:spcBef>
              <a:defRPr/>
            </a:pPr>
            <a:r>
              <a:rPr lang="zh-CN" altLang="zh-CN" sz="1000" b="0" dirty="0" smtClean="0">
                <a:solidFill>
                  <a:srgbClr val="000000"/>
                </a:solidFill>
                <a:latin typeface="微软雅黑" panose="020B0503020204020204" pitchFamily="34" charset="-122"/>
                <a:ea typeface="微软雅黑" panose="020B0503020204020204" pitchFamily="34" charset="-122"/>
              </a:rPr>
              <a:t>2. </a:t>
            </a:r>
            <a:r>
              <a:rPr lang="en-US" altLang="zh-CN" sz="1000" b="0" dirty="0" smtClean="0">
                <a:solidFill>
                  <a:srgbClr val="000000"/>
                </a:solidFill>
                <a:latin typeface="微软雅黑" panose="020B0503020204020204" pitchFamily="34" charset="-122"/>
                <a:ea typeface="微软雅黑" panose="020B0503020204020204" pitchFamily="34" charset="-122"/>
              </a:rPr>
              <a:t> </a:t>
            </a:r>
            <a:r>
              <a:rPr lang="zh-CN" altLang="zh-CN" sz="1000" dirty="0" smtClean="0">
                <a:solidFill>
                  <a:srgbClr val="000000"/>
                </a:solidFill>
                <a:latin typeface="微软雅黑" panose="020B0503020204020204" pitchFamily="34" charset="-122"/>
                <a:ea typeface="微软雅黑" panose="020B0503020204020204" pitchFamily="34" charset="-122"/>
                <a:sym typeface="+mn-ea"/>
              </a:rPr>
              <a:t>广州市科技计划项目，超声引导的生物正交反应增效肝癌靶向诊疗一体化分子探针的构建与应用研究（202102010025），2021/04-2023/03</a:t>
            </a:r>
            <a:r>
              <a:rPr lang="zh-CN" altLang="zh-CN" sz="1000" b="0" dirty="0" smtClean="0">
                <a:solidFill>
                  <a:srgbClr val="000000"/>
                </a:solidFill>
                <a:latin typeface="微软雅黑" panose="020B0503020204020204" pitchFamily="34" charset="-122"/>
                <a:ea typeface="微软雅黑" panose="020B0503020204020204" pitchFamily="34" charset="-122"/>
              </a:rPr>
              <a:t>，200万，在研</a:t>
            </a:r>
          </a:p>
          <a:p>
            <a:pPr marL="0" indent="0" eaLnBrk="1" latinLnBrk="0" hangingPunct="1">
              <a:lnSpc>
                <a:spcPct val="120000"/>
              </a:lnSpc>
              <a:spcBef>
                <a:spcPts val="600"/>
              </a:spcBef>
              <a:defRPr/>
            </a:pPr>
            <a:r>
              <a:rPr lang="zh-CN" altLang="zh-CN" sz="1000" b="0" dirty="0" smtClean="0">
                <a:solidFill>
                  <a:srgbClr val="000000"/>
                </a:solidFill>
                <a:latin typeface="微软雅黑" panose="020B0503020204020204" pitchFamily="34" charset="-122"/>
                <a:ea typeface="微软雅黑" panose="020B0503020204020204" pitchFamily="34" charset="-122"/>
              </a:rPr>
              <a:t>3. </a:t>
            </a:r>
            <a:r>
              <a:rPr lang="en-US" altLang="zh-CN" sz="1000" b="0" dirty="0" smtClean="0">
                <a:solidFill>
                  <a:srgbClr val="000000"/>
                </a:solidFill>
                <a:latin typeface="微软雅黑" panose="020B0503020204020204" pitchFamily="34" charset="-122"/>
                <a:ea typeface="微软雅黑" panose="020B0503020204020204" pitchFamily="34" charset="-122"/>
              </a:rPr>
              <a:t> </a:t>
            </a:r>
            <a:r>
              <a:rPr lang="zh-CN" altLang="zh-CN" sz="1000" b="0" dirty="0" smtClean="0">
                <a:solidFill>
                  <a:srgbClr val="000000"/>
                </a:solidFill>
                <a:latin typeface="微软雅黑" panose="020B0503020204020204" pitchFamily="34" charset="-122"/>
                <a:ea typeface="微软雅黑" panose="020B0503020204020204" pitchFamily="34" charset="-122"/>
              </a:rPr>
              <a:t>广东省自然科学基金，</a:t>
            </a:r>
            <a:r>
              <a:rPr lang="zh-CN" altLang="zh-CN" sz="1000" dirty="0" smtClean="0">
                <a:solidFill>
                  <a:srgbClr val="000000"/>
                </a:solidFill>
                <a:latin typeface="微软雅黑" panose="020B0503020204020204" pitchFamily="34" charset="-122"/>
                <a:ea typeface="微软雅黑" panose="020B0503020204020204" pitchFamily="34" charset="-122"/>
                <a:sym typeface="+mn-ea"/>
              </a:rPr>
              <a:t>基于生物正交肝癌诊疗一体化分子探针超声引导增强靶向并放大治疗效果的研究（2021A1515011350），2021/01-2023/12，10万，在研</a:t>
            </a:r>
          </a:p>
          <a:p>
            <a:pPr marL="0" indent="0" eaLnBrk="1" latinLnBrk="0" hangingPunct="1">
              <a:lnSpc>
                <a:spcPct val="120000"/>
              </a:lnSpc>
              <a:spcBef>
                <a:spcPts val="600"/>
              </a:spcBef>
              <a:defRPr/>
            </a:pPr>
            <a:r>
              <a:rPr lang="zh-CN" altLang="zh-CN" sz="1000" dirty="0" smtClean="0">
                <a:solidFill>
                  <a:srgbClr val="000000"/>
                </a:solidFill>
                <a:latin typeface="微软雅黑" panose="020B0503020204020204" pitchFamily="34" charset="-122"/>
                <a:ea typeface="微软雅黑" panose="020B0503020204020204" pitchFamily="34" charset="-122"/>
                <a:sym typeface="+mn-ea"/>
              </a:rPr>
              <a:t>4. </a:t>
            </a:r>
            <a:r>
              <a:rPr lang="en-US" altLang="zh-CN" sz="1000" dirty="0" smtClean="0">
                <a:solidFill>
                  <a:srgbClr val="000000"/>
                </a:solidFill>
                <a:latin typeface="微软雅黑" panose="020B0503020204020204" pitchFamily="34" charset="-122"/>
                <a:ea typeface="微软雅黑" panose="020B0503020204020204" pitchFamily="34" charset="-122"/>
                <a:sym typeface="+mn-ea"/>
              </a:rPr>
              <a:t> </a:t>
            </a:r>
            <a:r>
              <a:rPr lang="zh-CN" altLang="zh-CN" sz="1000" dirty="0" smtClean="0">
                <a:solidFill>
                  <a:srgbClr val="000000"/>
                </a:solidFill>
                <a:latin typeface="微软雅黑" panose="020B0503020204020204" pitchFamily="34" charset="-122"/>
                <a:ea typeface="微软雅黑" panose="020B0503020204020204" pitchFamily="34" charset="-122"/>
                <a:sym typeface="+mn-ea"/>
              </a:rPr>
              <a:t>广州市第一人民医院自筹经费，【国家自然配套资助项目】多功能智能化MR纳米探针的构建及肝癌诊疗一体化实验研究（PT81571665），2020/06-2023/05，60万，在研</a:t>
            </a:r>
            <a:endParaRPr lang="zh-CN" altLang="zh-CN" sz="1000" b="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defRPr/>
            </a:pPr>
            <a:endParaRPr lang="zh-CN" altLang="zh-CN" sz="1000" b="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defRPr/>
            </a:pPr>
            <a:endParaRPr lang="en-US" altLang="en-US" sz="1000" b="0">
              <a:latin typeface="宋体" panose="02010600030101010101" pitchFamily="2" charset="-122"/>
              <a:ea typeface="宋体" panose="02010600030101010101" pitchFamily="2" charset="-122"/>
              <a:cs typeface="宋体" panose="02010600030101010101" pitchFamily="2" charset="-122"/>
            </a:endParaRPr>
          </a:p>
          <a:p>
            <a:pPr eaLnBrk="1" hangingPunct="1">
              <a:lnSpc>
                <a:spcPct val="120000"/>
              </a:lnSpc>
              <a:spcBef>
                <a:spcPts val="600"/>
              </a:spcBef>
              <a:defRPr/>
            </a:pPr>
            <a:endParaRPr lang="en-US" altLang="zh-CN" sz="1000" b="0">
              <a:latin typeface="宋体" panose="02010600030101010101" pitchFamily="2" charset="-122"/>
              <a:ea typeface="宋体" panose="02010600030101010101" pitchFamily="2" charset="-122"/>
              <a:cs typeface="宋体" panose="02010600030101010101" pitchFamily="2" charset="-122"/>
            </a:endParaRPr>
          </a:p>
          <a:p>
            <a:pPr eaLnBrk="1" hangingPunct="1">
              <a:lnSpc>
                <a:spcPct val="120000"/>
              </a:lnSpc>
              <a:spcBef>
                <a:spcPts val="600"/>
              </a:spcBef>
              <a:defRPr/>
            </a:pPr>
            <a:endParaRPr lang="en-US" altLang="en-US" sz="1000" b="0">
              <a:latin typeface="宋体" panose="02010600030101010101" pitchFamily="2" charset="-122"/>
              <a:ea typeface="宋体" panose="02010600030101010101" pitchFamily="2" charset="-122"/>
              <a:cs typeface="宋体" panose="02010600030101010101" pitchFamily="2" charset="-122"/>
            </a:endParaRPr>
          </a:p>
          <a:p>
            <a:pPr eaLnBrk="1" hangingPunct="1">
              <a:lnSpc>
                <a:spcPct val="120000"/>
              </a:lnSpc>
              <a:spcBef>
                <a:spcPts val="600"/>
              </a:spcBef>
              <a:defRPr/>
            </a:pPr>
            <a:endParaRPr lang="zh-CN" altLang="zh-CN" sz="1000" b="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defRPr/>
            </a:pPr>
            <a:endParaRPr kumimoji="0" lang="en-US" altLang="zh-CN" sz="12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endParaRPr>
          </a:p>
          <a:p>
            <a:pPr eaLnBrk="1" hangingPunct="1">
              <a:lnSpc>
                <a:spcPct val="120000"/>
              </a:lnSpc>
              <a:spcBef>
                <a:spcPts val="600"/>
              </a:spcBef>
              <a:defRPr/>
            </a:pPr>
            <a:endParaRPr lang="en-US" altLang="zh-CN" sz="1200" b="1" dirty="0" smtClean="0">
              <a:solidFill>
                <a:prstClr val="black"/>
              </a:solidFill>
              <a:latin typeface="微软雅黑" panose="020B0503020204020204" pitchFamily="34" charset="-122"/>
              <a:ea typeface="微软雅黑" panose="020B0503020204020204" pitchFamily="34" charset="-122"/>
            </a:endParaRPr>
          </a:p>
          <a:p>
            <a:pPr eaLnBrk="1" hangingPunct="1">
              <a:lnSpc>
                <a:spcPct val="120000"/>
              </a:lnSpc>
              <a:spcBef>
                <a:spcPts val="600"/>
              </a:spcBef>
              <a:defRPr/>
            </a:pPr>
            <a:endParaRPr kumimoji="0" lang="zh-CN" altLang="en-US"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60375"/>
          </a:xfrm>
          <a:prstGeom prst="rect">
            <a:avLst/>
          </a:prstGeom>
          <a:noFill/>
          <a:ln w="9525">
            <a:noFill/>
            <a:miter lim="800000"/>
          </a:ln>
        </p:spPr>
        <p:txBody>
          <a:bodyPr>
            <a:spAutoFit/>
          </a:bodyPr>
          <a:lstStyle/>
          <a:p>
            <a:pPr marL="0" marR="0" indent="0" defTabSz="914400" eaLnBrk="1" latinLnBrk="0" hangingPunct="1">
              <a:lnSpc>
                <a:spcPct val="120000"/>
              </a:lnSpc>
              <a:buClrTx/>
              <a:buSzTx/>
              <a:buFontTx/>
              <a:buNone/>
              <a:defRPr/>
            </a:pPr>
            <a:r>
              <a:rPr kumimoji="0" lang="zh-CN" altLang="en-US" sz="2000" b="1" i="0" kern="1200" cap="none" spc="0" normalizeH="0" baseline="0" noProof="0" dirty="0" smtClean="0">
                <a:solidFill>
                  <a:srgbClr val="FFFFFF"/>
                </a:solidFill>
                <a:latin typeface="微软雅黑" panose="020B0503020204020204" pitchFamily="34" charset="-122"/>
                <a:ea typeface="微软雅黑" panose="020B0503020204020204" pitchFamily="34" charset="-122"/>
                <a:cs typeface="+mn-cs"/>
              </a:rPr>
              <a:t>江新青</a:t>
            </a:r>
            <a:endParaRPr kumimoji="0" lang="en-US" altLang="zh-CN" sz="2000" b="1" i="0" kern="1200" cap="none" spc="0" normalizeH="0" baseline="0" noProof="0" dirty="0">
              <a:solidFill>
                <a:srgbClr val="FFFFFF"/>
              </a:solidFill>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521970"/>
          </a:xfrm>
          <a:prstGeom prst="rect">
            <a:avLst/>
          </a:prstGeom>
          <a:noFill/>
        </p:spPr>
        <p:txBody>
          <a:bodyPr>
            <a:spAutoFit/>
          </a:bodyPr>
          <a:lstStyle/>
          <a:p>
            <a:pPr marL="0" marR="0" indent="0" defTabSz="914400" eaLnBrk="1" fontAlgn="auto" latinLnBrk="0" hangingPunct="1">
              <a:lnSpc>
                <a:spcPct val="100000"/>
              </a:lnSpc>
              <a:spcBef>
                <a:spcPts val="0"/>
              </a:spcBef>
              <a:spcAft>
                <a:spcPts val="0"/>
              </a:spcAft>
              <a:buClrTx/>
              <a:buSzTx/>
              <a:buFontTx/>
              <a:buNone/>
              <a:defRPr/>
            </a:pPr>
            <a:r>
              <a:rPr kumimoji="0" lang="zh-CN" altLang="en-US" sz="1400" b="1" i="0" kern="1200" cap="none" spc="120" normalizeH="0" baseline="0" noProof="0" dirty="0" smtClean="0">
                <a:solidFill>
                  <a:srgbClr val="FFFFFF"/>
                </a:solidFill>
                <a:latin typeface="微软雅黑" panose="020B0503020204020204" pitchFamily="34" charset="-122"/>
                <a:ea typeface="微软雅黑" panose="020B0503020204020204" pitchFamily="34" charset="-122"/>
                <a:cs typeface="+mn-cs"/>
              </a:rPr>
              <a:t>主任医师</a:t>
            </a:r>
            <a:r>
              <a:rPr kumimoji="0" lang="zh-CN" altLang="en-US" sz="1400" b="1" i="0" kern="1200" cap="none" spc="120" normalizeH="0" noProof="0" dirty="0" smtClean="0">
                <a:solidFill>
                  <a:srgbClr val="FFFFFF"/>
                </a:solidFill>
                <a:latin typeface="微软雅黑" panose="020B0503020204020204" pitchFamily="34" charset="-122"/>
                <a:ea typeface="微软雅黑" panose="020B0503020204020204" pitchFamily="34" charset="-122"/>
                <a:cs typeface="+mn-cs"/>
              </a:rPr>
              <a:t> </a:t>
            </a:r>
            <a:r>
              <a:rPr kumimoji="0" lang="zh-CN" altLang="en-US" sz="1400" b="1" i="0" kern="1200" cap="none" spc="120" normalizeH="0" baseline="0" noProof="0" dirty="0" smtClean="0">
                <a:solidFill>
                  <a:srgbClr val="FFFFFF"/>
                </a:solidFill>
                <a:latin typeface="微软雅黑" panose="020B0503020204020204" pitchFamily="34" charset="-122"/>
                <a:ea typeface="微软雅黑" panose="020B0503020204020204" pitchFamily="34" charset="-122"/>
                <a:cs typeface="+mn-cs"/>
              </a:rPr>
              <a:t>教授 博士研究生导师</a:t>
            </a:r>
            <a:endParaRPr kumimoji="0" lang="en-US" altLang="zh-CN" sz="1400" b="1" i="0" kern="1200" cap="none" spc="120" normalizeH="0" baseline="0" noProof="0" dirty="0">
              <a:solidFill>
                <a:srgbClr val="FFFFFF"/>
              </a:solidFill>
              <a:latin typeface="微软雅黑" panose="020B0503020204020204" pitchFamily="34" charset="-122"/>
              <a:ea typeface="微软雅黑" panose="020B0503020204020204" pitchFamily="34" charset="-122"/>
              <a:cs typeface="+mn-cs"/>
            </a:endParaRPr>
          </a:p>
          <a:p>
            <a:pPr marL="0" marR="0" indent="0" defTabSz="914400" eaLnBrk="1" fontAlgn="auto" latinLnBrk="0" hangingPunct="1">
              <a:lnSpc>
                <a:spcPct val="100000"/>
              </a:lnSpc>
              <a:spcBef>
                <a:spcPts val="0"/>
              </a:spcBef>
              <a:spcAft>
                <a:spcPts val="0"/>
              </a:spcAft>
              <a:buClrTx/>
              <a:buSzTx/>
              <a:buFontTx/>
              <a:buNone/>
              <a:defRPr/>
            </a:pPr>
            <a:r>
              <a:rPr kumimoji="0" lang="zh-CN" altLang="en-US" sz="1400" b="1" i="0" kern="1200" cap="none" spc="120" normalizeH="0" baseline="0" noProof="0" smtClean="0">
                <a:solidFill>
                  <a:srgbClr val="FFFFFF"/>
                </a:solidFill>
                <a:latin typeface="微软雅黑" panose="020B0503020204020204" pitchFamily="34" charset="-122"/>
                <a:ea typeface="微软雅黑" panose="020B0503020204020204" pitchFamily="34" charset="-122"/>
                <a:cs typeface="+mn-cs"/>
              </a:rPr>
              <a:t>附属第二医院（广州市第一人民医院）副院长</a:t>
            </a:r>
            <a:endParaRPr kumimoji="0" lang="zh-CN" altLang="en-US" sz="1400" b="1" i="0" kern="1200" cap="none" spc="120" normalizeH="0" baseline="0" noProof="0" dirty="0">
              <a:solidFill>
                <a:srgbClr val="FFFFFF"/>
              </a:solidFill>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27480" cy="306705"/>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招生专业与</a:t>
            </a:r>
            <a:r>
              <a:rPr kumimoji="0" lang="zh-CN" altLang="en-US" sz="14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类型</a:t>
            </a:r>
            <a:endPar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1683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193709"/>
            <a:ext cx="2041525" cy="1353185"/>
          </a:xfrm>
          <a:prstGeom prst="rect">
            <a:avLst/>
          </a:prstGeom>
          <a:noFill/>
          <a:ln w="9525">
            <a:noFill/>
            <a:miter lim="800000"/>
          </a:ln>
        </p:spPr>
        <p:txBody>
          <a:bodyPr wrap="none">
            <a:spAutoFit/>
          </a:bodyPr>
          <a:lstStyle/>
          <a:p>
            <a:pPr marL="0" marR="0" indent="0" algn="l" defTabSz="914400" eaLnBrk="1" latinLnBrk="0" hangingPunct="1">
              <a:lnSpc>
                <a:spcPct val="100000"/>
              </a:lnSpc>
              <a:buClrTx/>
              <a:buSzTx/>
              <a:buFontTx/>
              <a:buNone/>
              <a:defRPr/>
            </a:pPr>
            <a:r>
              <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教育与工作经历</a:t>
            </a:r>
          </a:p>
          <a:p>
            <a:pPr marL="0" indent="179705" algn="l" eaLnBrk="1" latinLnBrk="0" hangingPunct="1">
              <a:lnSpc>
                <a:spcPct val="120000"/>
              </a:lnSpc>
              <a:spcBef>
                <a:spcPts val="600"/>
              </a:spcBef>
              <a:defRPr/>
            </a:pPr>
            <a:r>
              <a:rPr lang="zh-CN" altLang="zh-CN" sz="1000" dirty="0" smtClean="0">
                <a:solidFill>
                  <a:srgbClr val="FF0000"/>
                </a:solidFill>
                <a:latin typeface="微软雅黑" panose="020B0503020204020204" pitchFamily="34" charset="-122"/>
                <a:ea typeface="微软雅黑" panose="020B0503020204020204" pitchFamily="34" charset="-122"/>
                <a:sym typeface="+mn-ea"/>
              </a:rPr>
              <a:t>1</a:t>
            </a:r>
            <a:r>
              <a:rPr lang="en-US" altLang="zh-CN" sz="1000" dirty="0" smtClean="0">
                <a:solidFill>
                  <a:srgbClr val="FF0000"/>
                </a:solidFill>
                <a:latin typeface="微软雅黑" panose="020B0503020204020204" pitchFamily="34" charset="-122"/>
                <a:ea typeface="微软雅黑" panose="020B0503020204020204" pitchFamily="34" charset="-122"/>
                <a:sym typeface="+mn-ea"/>
              </a:rPr>
              <a:t>989</a:t>
            </a:r>
            <a:r>
              <a:rPr lang="zh-CN" altLang="en-US" sz="1000" dirty="0" smtClean="0">
                <a:solidFill>
                  <a:srgbClr val="FF0000"/>
                </a:solidFill>
                <a:latin typeface="微软雅黑" panose="020B0503020204020204" pitchFamily="34" charset="-122"/>
                <a:ea typeface="微软雅黑" panose="020B0503020204020204" pitchFamily="34" charset="-122"/>
                <a:sym typeface="+mn-ea"/>
              </a:rPr>
              <a:t>，</a:t>
            </a:r>
            <a:r>
              <a:rPr lang="en-US" altLang="zh-CN" sz="1000" dirty="0" smtClean="0">
                <a:solidFill>
                  <a:srgbClr val="FF0000"/>
                </a:solidFill>
                <a:latin typeface="微软雅黑" panose="020B0503020204020204" pitchFamily="34" charset="-122"/>
                <a:ea typeface="微软雅黑" panose="020B0503020204020204" pitchFamily="34" charset="-122"/>
                <a:sym typeface="+mn-ea"/>
              </a:rPr>
              <a:t> </a:t>
            </a:r>
            <a:r>
              <a:rPr lang="zh-CN" altLang="en-US" sz="1000" dirty="0" smtClean="0">
                <a:solidFill>
                  <a:srgbClr val="FF0000"/>
                </a:solidFill>
                <a:latin typeface="微软雅黑" panose="020B0503020204020204" pitchFamily="34" charset="-122"/>
                <a:ea typeface="微软雅黑" panose="020B0503020204020204" pitchFamily="34" charset="-122"/>
                <a:sym typeface="+mn-ea"/>
              </a:rPr>
              <a:t>湖南医科大学，硕士学位</a:t>
            </a:r>
          </a:p>
          <a:p>
            <a:pPr marL="0" indent="179705" algn="l" eaLnBrk="1" latinLnBrk="0" hangingPunct="1">
              <a:lnSpc>
                <a:spcPct val="120000"/>
              </a:lnSpc>
              <a:spcBef>
                <a:spcPts val="600"/>
              </a:spcBef>
              <a:defRPr/>
            </a:pPr>
            <a:r>
              <a:rPr kumimoji="0" lang="zh-CN" altLang="en-US" sz="1000" i="0" kern="1200" cap="none" spc="0" normalizeH="0" baseline="0" dirty="0" smtClean="0">
                <a:solidFill>
                  <a:srgbClr val="FF0000"/>
                </a:solidFill>
                <a:latin typeface="微软雅黑" panose="020B0503020204020204" pitchFamily="34" charset="-122"/>
                <a:ea typeface="微软雅黑" panose="020B0503020204020204" pitchFamily="34" charset="-122"/>
                <a:cs typeface="+mn-cs"/>
              </a:rPr>
              <a:t>2012，第二军医大学，博士学位</a:t>
            </a:r>
          </a:p>
          <a:p>
            <a:pPr marL="0" indent="179705" algn="l" eaLnBrk="1" latinLnBrk="0" hangingPunct="1">
              <a:lnSpc>
                <a:spcPct val="120000"/>
              </a:lnSpc>
              <a:spcBef>
                <a:spcPts val="600"/>
              </a:spcBef>
              <a:defRPr/>
            </a:pPr>
            <a:r>
              <a:rPr kumimoji="0" lang="zh-CN" altLang="en-US" sz="1000" i="0" kern="1200" cap="none" spc="0" normalizeH="0" baseline="0" dirty="0" smtClean="0">
                <a:solidFill>
                  <a:srgbClr val="FF0000"/>
                </a:solidFill>
                <a:latin typeface="微软雅黑" panose="020B0503020204020204" pitchFamily="34" charset="-122"/>
                <a:ea typeface="微软雅黑" panose="020B0503020204020204" pitchFamily="34" charset="-122"/>
                <a:cs typeface="+mn-cs"/>
              </a:rPr>
              <a:t>2002，硕士研究生导师</a:t>
            </a:r>
          </a:p>
          <a:p>
            <a:pPr marL="0" indent="179705" algn="l" eaLnBrk="1" latinLnBrk="0" hangingPunct="1">
              <a:lnSpc>
                <a:spcPct val="120000"/>
              </a:lnSpc>
              <a:spcBef>
                <a:spcPts val="600"/>
              </a:spcBef>
              <a:defRPr/>
            </a:pPr>
            <a:r>
              <a:rPr kumimoji="0" lang="zh-CN" altLang="en-US" sz="1000" i="0" kern="1200" cap="none" spc="0" normalizeH="0" baseline="0" dirty="0" smtClean="0">
                <a:solidFill>
                  <a:srgbClr val="FF0000"/>
                </a:solidFill>
                <a:latin typeface="微软雅黑" panose="020B0503020204020204" pitchFamily="34" charset="-122"/>
                <a:ea typeface="微软雅黑" panose="020B0503020204020204" pitchFamily="34" charset="-122"/>
                <a:cs typeface="+mn-cs"/>
              </a:rPr>
              <a:t>2010，博士研究生导师</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a:solidFill>
                  <a:prstClr val="black"/>
                </a:solidFill>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370570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3731102"/>
            <a:ext cx="1261884" cy="307777"/>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学术团体任职</a:t>
            </a:r>
            <a:endPar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pic>
        <p:nvPicPr>
          <p:cNvPr id="2" name="图片 1"/>
          <p:cNvPicPr>
            <a:picLocks noChangeAspect="1"/>
          </p:cNvPicPr>
          <p:nvPr/>
        </p:nvPicPr>
        <p:blipFill>
          <a:blip r:embed="rId4" cstate="print"/>
          <a:srcRect l="19209" t="7345" r="9236" b="44249"/>
          <a:stretch>
            <a:fillRect/>
          </a:stretch>
        </p:blipFill>
        <p:spPr>
          <a:xfrm>
            <a:off x="502285" y="1482090"/>
            <a:ext cx="1692275" cy="1717675"/>
          </a:xfrm>
          <a:prstGeom prst="rect">
            <a:avLst/>
          </a:prstGeom>
        </p:spPr>
      </p:pic>
      <p:sp>
        <p:nvSpPr>
          <p:cNvPr id="3" name="文本框 2"/>
          <p:cNvSpPr txBox="1"/>
          <p:nvPr/>
        </p:nvSpPr>
        <p:spPr>
          <a:xfrm>
            <a:off x="2861945" y="3911600"/>
            <a:ext cx="3304540" cy="2230120"/>
          </a:xfrm>
          <a:prstGeom prst="rect">
            <a:avLst/>
          </a:prstGeom>
          <a:noFill/>
        </p:spPr>
        <p:txBody>
          <a:bodyPr wrap="square" rtlCol="0" anchor="t">
            <a:spAutoFit/>
          </a:bodyPr>
          <a:lstStyle/>
          <a:p>
            <a:pPr>
              <a:lnSpc>
                <a:spcPct val="130000"/>
              </a:lnSpc>
            </a:pP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smtClean="0">
                <a:solidFill>
                  <a:srgbClr val="000000"/>
                </a:solidFill>
                <a:latin typeface="微软雅黑" panose="020B0503020204020204" pitchFamily="34" charset="-122"/>
                <a:ea typeface="微软雅黑" panose="020B0503020204020204" pitchFamily="34" charset="-122"/>
                <a:sym typeface="+mn-ea"/>
              </a:rPr>
              <a:t>广东省</a:t>
            </a:r>
            <a:r>
              <a:rPr lang="zh-CN" altLang="zh-CN" sz="1000" dirty="0">
                <a:solidFill>
                  <a:srgbClr val="000000"/>
                </a:solidFill>
                <a:latin typeface="微软雅黑" panose="020B0503020204020204" pitchFamily="34" charset="-122"/>
                <a:ea typeface="微软雅黑" panose="020B0503020204020204" pitchFamily="34" charset="-122"/>
                <a:sym typeface="+mn-ea"/>
              </a:rPr>
              <a:t>医学会放射学分会主任委员</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smtClean="0">
                <a:solidFill>
                  <a:srgbClr val="000000"/>
                </a:solidFill>
                <a:latin typeface="微软雅黑" panose="020B0503020204020204" pitchFamily="34" charset="-122"/>
                <a:ea typeface="微软雅黑" panose="020B0503020204020204" pitchFamily="34" charset="-122"/>
                <a:sym typeface="+mn-ea"/>
              </a:rPr>
              <a:t>中华</a:t>
            </a:r>
            <a:r>
              <a:rPr lang="zh-CN" altLang="zh-CN" sz="1000" dirty="0">
                <a:solidFill>
                  <a:srgbClr val="000000"/>
                </a:solidFill>
                <a:latin typeface="微软雅黑" panose="020B0503020204020204" pitchFamily="34" charset="-122"/>
                <a:ea typeface="微软雅黑" panose="020B0503020204020204" pitchFamily="34" charset="-122"/>
                <a:sym typeface="+mn-ea"/>
              </a:rPr>
              <a:t>医学会放射学分会委员兼腹部学组副组长</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a:solidFill>
                  <a:srgbClr val="000000"/>
                </a:solidFill>
                <a:latin typeface="微软雅黑" panose="020B0503020204020204" pitchFamily="34" charset="-122"/>
                <a:ea typeface="微软雅黑" panose="020B0503020204020204" pitchFamily="34" charset="-122"/>
                <a:sym typeface="+mn-ea"/>
              </a:rPr>
              <a:t>中国研究型医院协会肿瘤影像分会</a:t>
            </a:r>
            <a:r>
              <a:rPr lang="zh-CN" altLang="zh-CN" sz="1000">
                <a:solidFill>
                  <a:srgbClr val="000000"/>
                </a:solidFill>
                <a:latin typeface="微软雅黑" panose="020B0503020204020204" pitchFamily="34" charset="-122"/>
                <a:ea typeface="微软雅黑" panose="020B0503020204020204" pitchFamily="34" charset="-122"/>
                <a:sym typeface="+mn-ea"/>
              </a:rPr>
              <a:t>副</a:t>
            </a:r>
            <a:r>
              <a:rPr lang="zh-CN" altLang="zh-CN" sz="1000" smtClean="0">
                <a:solidFill>
                  <a:srgbClr val="000000"/>
                </a:solidFill>
                <a:latin typeface="微软雅黑" panose="020B0503020204020204" pitchFamily="34" charset="-122"/>
                <a:ea typeface="微软雅黑" panose="020B0503020204020204" pitchFamily="34" charset="-122"/>
                <a:sym typeface="+mn-ea"/>
              </a:rPr>
              <a:t>主任委员</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smtClean="0">
                <a:solidFill>
                  <a:srgbClr val="000000"/>
                </a:solidFill>
                <a:latin typeface="微软雅黑" panose="020B0503020204020204" pitchFamily="34" charset="-122"/>
                <a:ea typeface="微软雅黑" panose="020B0503020204020204" pitchFamily="34" charset="-122"/>
                <a:sym typeface="+mn-ea"/>
              </a:rPr>
              <a:t>中</a:t>
            </a:r>
            <a:r>
              <a:rPr lang="zh-CN" altLang="en-US" sz="1000" dirty="0" smtClean="0">
                <a:solidFill>
                  <a:srgbClr val="000000"/>
                </a:solidFill>
                <a:latin typeface="微软雅黑" panose="020B0503020204020204" pitchFamily="34" charset="-122"/>
                <a:ea typeface="微软雅黑" panose="020B0503020204020204" pitchFamily="34" charset="-122"/>
                <a:sym typeface="+mn-ea"/>
              </a:rPr>
              <a:t>国医师协会</a:t>
            </a:r>
            <a:r>
              <a:rPr lang="zh-CN" altLang="zh-CN" sz="1000" dirty="0" smtClean="0">
                <a:solidFill>
                  <a:srgbClr val="000000"/>
                </a:solidFill>
                <a:latin typeface="微软雅黑" panose="020B0503020204020204" pitchFamily="34" charset="-122"/>
                <a:ea typeface="微软雅黑" panose="020B0503020204020204" pitchFamily="34" charset="-122"/>
                <a:sym typeface="+mn-ea"/>
              </a:rPr>
              <a:t>放射</a:t>
            </a:r>
            <a:r>
              <a:rPr lang="zh-CN" altLang="en-US" sz="1000" dirty="0">
                <a:solidFill>
                  <a:srgbClr val="000000"/>
                </a:solidFill>
                <a:latin typeface="微软雅黑" panose="020B0503020204020204" pitchFamily="34" charset="-122"/>
                <a:ea typeface="微软雅黑" panose="020B0503020204020204" pitchFamily="34" charset="-122"/>
                <a:sym typeface="+mn-ea"/>
              </a:rPr>
              <a:t>医师</a:t>
            </a:r>
            <a:r>
              <a:rPr lang="zh-CN" altLang="zh-CN" sz="1000" dirty="0" smtClean="0">
                <a:solidFill>
                  <a:srgbClr val="000000"/>
                </a:solidFill>
                <a:latin typeface="微软雅黑" panose="020B0503020204020204" pitchFamily="34" charset="-122"/>
                <a:ea typeface="微软雅黑" panose="020B0503020204020204" pitchFamily="34" charset="-122"/>
                <a:sym typeface="+mn-ea"/>
              </a:rPr>
              <a:t>分会常委</a:t>
            </a:r>
            <a:r>
              <a:rPr lang="zh-CN" altLang="en-US" sz="1000" dirty="0" smtClean="0">
                <a:solidFill>
                  <a:srgbClr val="000000"/>
                </a:solidFill>
                <a:latin typeface="微软雅黑" panose="020B0503020204020204" pitchFamily="34" charset="-122"/>
                <a:ea typeface="微软雅黑" panose="020B0503020204020204" pitchFamily="34" charset="-122"/>
                <a:sym typeface="+mn-ea"/>
              </a:rPr>
              <a:t>兼感染学组组长</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a:solidFill>
                  <a:srgbClr val="000000"/>
                </a:solidFill>
                <a:latin typeface="微软雅黑" panose="020B0503020204020204" pitchFamily="34" charset="-122"/>
                <a:ea typeface="微软雅黑" panose="020B0503020204020204" pitchFamily="34" charset="-122"/>
                <a:sym typeface="+mn-ea"/>
              </a:rPr>
              <a:t>中华医学会科技奖评审委员会委员</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a:solidFill>
                  <a:srgbClr val="000000"/>
                </a:solidFill>
                <a:latin typeface="微软雅黑" panose="020B0503020204020204" pitchFamily="34" charset="-122"/>
                <a:ea typeface="微软雅黑" panose="020B0503020204020204" pitchFamily="34" charset="-122"/>
                <a:sym typeface="+mn-ea"/>
              </a:rPr>
              <a:t>广东省医院协会常务理事</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a:solidFill>
                  <a:srgbClr val="000000"/>
                </a:solidFill>
                <a:latin typeface="微软雅黑" panose="020B0503020204020204" pitchFamily="34" charset="-122"/>
                <a:ea typeface="微软雅黑" panose="020B0503020204020204" pitchFamily="34" charset="-122"/>
                <a:sym typeface="+mn-ea"/>
              </a:rPr>
              <a:t>广东省医院协会医学影像管理分会主任委员</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a:solidFill>
                  <a:srgbClr val="000000"/>
                </a:solidFill>
                <a:latin typeface="微软雅黑" panose="020B0503020204020204" pitchFamily="34" charset="-122"/>
                <a:ea typeface="微软雅黑" panose="020B0503020204020204" pitchFamily="34" charset="-122"/>
                <a:sym typeface="+mn-ea"/>
              </a:rPr>
              <a:t>《中国医学影像技术》常务编委</a:t>
            </a:r>
            <a:endParaRPr lang="en-US" altLang="zh-CN" sz="1000" dirty="0">
              <a:solidFill>
                <a:srgbClr val="000000"/>
              </a:solidFill>
              <a:latin typeface="微软雅黑" panose="020B0503020204020204" pitchFamily="34" charset="-122"/>
              <a:ea typeface="微软雅黑" panose="020B0503020204020204" pitchFamily="34" charset="-122"/>
            </a:endParaRPr>
          </a:p>
          <a:p>
            <a:pPr marL="171450" indent="-171450">
              <a:lnSpc>
                <a:spcPct val="140000"/>
              </a:lnSpc>
              <a:buFont typeface="Arial" panose="020B0604020202020204" pitchFamily="34" charset="0"/>
              <a:buChar char="•"/>
            </a:pPr>
            <a:r>
              <a:rPr lang="zh-CN" altLang="zh-CN" sz="1000" dirty="0">
                <a:solidFill>
                  <a:srgbClr val="000000"/>
                </a:solidFill>
                <a:latin typeface="微软雅黑" panose="020B0503020204020204" pitchFamily="34" charset="-122"/>
                <a:ea typeface="微软雅黑" panose="020B0503020204020204" pitchFamily="34" charset="-122"/>
                <a:sym typeface="+mn-ea"/>
              </a:rPr>
              <a:t>《中华放射学杂志》等国内核心期刊编委</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cec6a888-c24e-4a00-ad8a-9520c89ee2dc"/>
  <p:tag name="COMMONDATA" val="eyJoZGlkIjoiYTExMjBlYjIwZDgyNTQ1Yjc2YjNiMmU1YTJhNjhkZ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466</Words>
  <Application>WPS 演示</Application>
  <PresentationFormat>自定义</PresentationFormat>
  <Paragraphs>40</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381</cp:revision>
  <dcterms:created xsi:type="dcterms:W3CDTF">2015-05-04T02:17:00Z</dcterms:created>
  <dcterms:modified xsi:type="dcterms:W3CDTF">2023-03-28T04:35:44Z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C1DCF715D12A485080CE92E9EB145ACD_13</vt:lpwstr>
  </property>
  <property fmtid="{D5CDD505-2E9C-101B-9397-08002B2CF9AE}" pid="3" name="KSOProductBuildVer">
    <vt:lpwstr>2052-11.1.0.14036</vt:lpwstr>
  </property>
</Properties>
</file>