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50" r:id="rId2"/>
  </p:sldIdLst>
  <p:sldSz cx="12192000" cy="6858000"/>
  <p:notesSz cx="6858000" cy="9144000"/>
  <p:custDataLst>
    <p:tags r:id="rId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 showGuides="1">
      <p:cViewPr>
        <p:scale>
          <a:sx n="76" d="100"/>
          <a:sy n="76" d="100"/>
        </p:scale>
        <p:origin x="-172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weixinhua@aliyun.com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mailto:eyxinhuawei@scut.edu.c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2838" y="-2801"/>
            <a:ext cx="8243887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5" name="图片 7"/>
          <p:cNvPicPr>
            <a:picLocks noChangeAspect="1"/>
          </p:cNvPicPr>
          <p:nvPr/>
        </p:nvPicPr>
        <p:blipFill>
          <a:blip r:embed="rId2"/>
          <a:srcRect t="3896" r="91544" b="3088"/>
          <a:stretch>
            <a:fillRect/>
          </a:stretch>
        </p:blipFill>
        <p:spPr bwMode="auto">
          <a:xfrm>
            <a:off x="2525713" y="125412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文本框 11"/>
          <p:cNvSpPr txBox="1">
            <a:spLocks noChangeArrowheads="1"/>
          </p:cNvSpPr>
          <p:nvPr/>
        </p:nvSpPr>
        <p:spPr bwMode="auto">
          <a:xfrm>
            <a:off x="2646362" y="1599517"/>
            <a:ext cx="35782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临床医学（医学影像学）</a:t>
            </a: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影像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医学与核医学</a:t>
            </a:r>
          </a:p>
        </p:txBody>
      </p:sp>
      <p:sp>
        <p:nvSpPr>
          <p:cNvPr id="8197" name="文本框 12"/>
          <p:cNvSpPr txBox="1">
            <a:spLocks noChangeArrowheads="1"/>
          </p:cNvSpPr>
          <p:nvPr/>
        </p:nvSpPr>
        <p:spPr bwMode="auto">
          <a:xfrm>
            <a:off x="358775" y="3700463"/>
            <a:ext cx="2117725" cy="1196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15918750488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weixinhua@aliyun.com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eyxinhuawei@scut.edu.cn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98" name="文本框 13"/>
          <p:cNvSpPr txBox="1">
            <a:spLocks noChangeArrowheads="1"/>
          </p:cNvSpPr>
          <p:nvPr/>
        </p:nvSpPr>
        <p:spPr bwMode="auto">
          <a:xfrm>
            <a:off x="6961188" y="1581150"/>
            <a:ext cx="4429125" cy="3197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基于影像学及人工智能对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、抑郁症等神经机制及转化研究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业绩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率先对亚临床抑郁、吞咽神经机制及</a:t>
            </a:r>
            <a:r>
              <a:rPr 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无创性生物电干预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机制进行了系列研究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171450" lvl="0" indent="-17145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脑结构、功能及淋巴循环机制进行了系统研究。</a:t>
            </a:r>
          </a:p>
          <a:p>
            <a:pPr marL="171450" lvl="0" indent="-17145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发表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学术论文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多篇，</a:t>
            </a:r>
            <a:r>
              <a:rPr 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其中第一作者或通讯作者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收录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 </a:t>
            </a: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</a:t>
            </a:r>
            <a:r>
              <a:rPr lang="en-US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年来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，主持或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作为主要成员参与国家自然科学基金、省</a:t>
            </a:r>
            <a:r>
              <a:rPr lang="en-US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市科技计划重点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重大项目、省市科技计划一般项目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余项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00" name="文本框 21"/>
          <p:cNvSpPr txBox="1">
            <a:spLocks noChangeArrowheads="1"/>
          </p:cNvSpPr>
          <p:nvPr/>
        </p:nvSpPr>
        <p:spPr bwMode="auto">
          <a:xfrm>
            <a:off x="2640013" y="51033"/>
            <a:ext cx="3578225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魏新华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6363" y="445357"/>
            <a:ext cx="7986712" cy="645160"/>
          </a:xfrm>
          <a:prstGeom prst="rect">
            <a:avLst/>
          </a:prstGeom>
          <a:solidFill>
            <a:srgbClr val="C55A1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12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主任医师、 博</a:t>
            </a:r>
            <a:r>
              <a:rPr kumimoji="0" lang="en-US" altLang="zh-CN" b="1" i="0" u="none" strike="noStrike" kern="1200" cap="none" spc="12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 b="1" i="0" u="none" strike="noStrike" kern="1200" cap="none" spc="12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硕士生导师    </a:t>
            </a:r>
            <a:endParaRPr kumimoji="0" lang="en-US" altLang="zh-CN" b="1" i="0" u="none" strike="noStrike" kern="1200" cap="none" spc="12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12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附二院放射科主任</a:t>
            </a:r>
            <a:endParaRPr kumimoji="0" lang="en-US" altLang="zh-CN" b="1" i="0" u="none" strike="noStrike" kern="1200" cap="none" spc="12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4500" y="0"/>
            <a:ext cx="1806575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63140" y="2458077"/>
            <a:ext cx="4446587" cy="1196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2000- 2003 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广西医科大学 影像医学与核医学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硕士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2004-2007  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首都医科大学 影像医学与核医学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博士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2007-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今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华南理工大学附属第二医院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其中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2013-2014   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美国韦恩州立大学高级访问学者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04" name="文本框 17"/>
          <p:cNvSpPr txBox="1">
            <a:spLocks noChangeArrowheads="1"/>
          </p:cNvSpPr>
          <p:nvPr/>
        </p:nvSpPr>
        <p:spPr bwMode="auto">
          <a:xfrm>
            <a:off x="2796243" y="1285584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</a:p>
        </p:txBody>
      </p:sp>
      <p:pic>
        <p:nvPicPr>
          <p:cNvPr id="8205" name="图片 24"/>
          <p:cNvPicPr>
            <a:picLocks noChangeAspect="1"/>
          </p:cNvPicPr>
          <p:nvPr/>
        </p:nvPicPr>
        <p:blipFill>
          <a:blip r:embed="rId2"/>
          <a:srcRect t="3896" r="91544" b="3088"/>
          <a:stretch>
            <a:fillRect/>
          </a:stretch>
        </p:blipFill>
        <p:spPr bwMode="auto">
          <a:xfrm>
            <a:off x="2525713" y="206076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6" name="文本框 25"/>
          <p:cNvSpPr txBox="1">
            <a:spLocks noChangeArrowheads="1"/>
          </p:cNvSpPr>
          <p:nvPr/>
        </p:nvSpPr>
        <p:spPr bwMode="auto">
          <a:xfrm>
            <a:off x="2806700" y="2094554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8207" name="图片 27"/>
          <p:cNvPicPr>
            <a:picLocks noChangeAspect="1"/>
          </p:cNvPicPr>
          <p:nvPr/>
        </p:nvPicPr>
        <p:blipFill>
          <a:blip r:embed="rId2"/>
          <a:srcRect t="3896" r="91544" b="3088"/>
          <a:stretch>
            <a:fillRect/>
          </a:stretch>
        </p:blipFill>
        <p:spPr bwMode="auto">
          <a:xfrm>
            <a:off x="6815138" y="1254125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8" name="文本框 28"/>
          <p:cNvSpPr txBox="1">
            <a:spLocks noChangeArrowheads="1"/>
          </p:cNvSpPr>
          <p:nvPr/>
        </p:nvSpPr>
        <p:spPr bwMode="auto">
          <a:xfrm>
            <a:off x="7096125" y="1279525"/>
            <a:ext cx="903288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8209" name="图片 26"/>
          <p:cNvPicPr>
            <a:picLocks noChangeAspect="1"/>
          </p:cNvPicPr>
          <p:nvPr/>
        </p:nvPicPr>
        <p:blipFill>
          <a:blip r:embed="rId2"/>
          <a:srcRect t="3896" r="91544" b="3088"/>
          <a:stretch>
            <a:fillRect/>
          </a:stretch>
        </p:blipFill>
        <p:spPr bwMode="auto">
          <a:xfrm>
            <a:off x="2525713" y="3687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0" name="文本框 25"/>
          <p:cNvSpPr txBox="1">
            <a:spLocks noChangeArrowheads="1"/>
          </p:cNvSpPr>
          <p:nvPr/>
        </p:nvSpPr>
        <p:spPr bwMode="auto">
          <a:xfrm>
            <a:off x="2806700" y="3713163"/>
            <a:ext cx="903288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社会兼职</a:t>
            </a:r>
          </a:p>
        </p:txBody>
      </p:sp>
      <p:sp>
        <p:nvSpPr>
          <p:cNvPr id="8211" name="矩形 30"/>
          <p:cNvSpPr>
            <a:spLocks noChangeArrowheads="1"/>
          </p:cNvSpPr>
          <p:nvPr/>
        </p:nvSpPr>
        <p:spPr bwMode="auto">
          <a:xfrm>
            <a:off x="2646363" y="4014788"/>
            <a:ext cx="4144962" cy="20821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广东省转化医学会影像分会主任委员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广州市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医学会放射学分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会主任委员</a:t>
            </a:r>
            <a:endParaRPr lang="zh-CN" altLang="en-US" sz="1200" dirty="0"/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中华放射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学会神经学组委员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放射学分会常委兼秘书长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广东省医师协会放射科医师分会副主任委员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抗癌协会肿瘤影像专业委员会副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主任委员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医院协会影像专业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委员会副主任委员</a:t>
            </a:r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广东省卒中学会医学影像分会副主任委员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pic>
        <p:nvPicPr>
          <p:cNvPr id="8221" name="图片 37"/>
          <p:cNvPicPr>
            <a:picLocks noChangeAspect="1"/>
          </p:cNvPicPr>
          <p:nvPr/>
        </p:nvPicPr>
        <p:blipFill>
          <a:blip r:embed="rId5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156" y="1180317"/>
            <a:ext cx="1740795" cy="23815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63838fb8-b88d-404b-9195-1731181109c1"/>
  <p:tag name="COMMONDATA" val="eyJoZGlkIjoiZDVlYjhjNTU2NWZjYmI3ZWYyNmI2YWU5ZWE2NmM5YTM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</Words>
  <Application>WPS 演示</Application>
  <PresentationFormat>自定义</PresentationFormat>
  <Paragraphs>35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378</cp:revision>
  <dcterms:created xsi:type="dcterms:W3CDTF">2015-05-04T02:17:00Z</dcterms:created>
  <dcterms:modified xsi:type="dcterms:W3CDTF">2023-03-28T04:20:28Z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0E44B76110ED4E608CA69D451BA8CEDD</vt:lpwstr>
  </property>
  <property fmtid="{D5CDD505-2E9C-101B-9397-08002B2CF9AE}" pid="3" name="KSOProductBuildVer">
    <vt:lpwstr>2052-11.1.0.13703</vt:lpwstr>
  </property>
</Properties>
</file>