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23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13A230BC-E721-B1E0-1DB2-7D19ECE942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C3E6998-A7CF-883B-AA27-B9D09D82364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ADCFE382-15EF-4DF0-94A8-E46E67AFD43C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13316" name="幻灯片图像占位符 3">
            <a:extLst>
              <a:ext uri="{FF2B5EF4-FFF2-40B4-BE49-F238E27FC236}">
                <a16:creationId xmlns:a16="http://schemas.microsoft.com/office/drawing/2014/main" xmlns="" id="{670D768C-CD32-8138-E0EB-298E6DB5C0F4}"/>
              </a:ext>
            </a:extLst>
          </p:cNvPr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>
            <a:extLst>
              <a:ext uri="{FF2B5EF4-FFF2-40B4-BE49-F238E27FC236}">
                <a16:creationId xmlns:a16="http://schemas.microsoft.com/office/drawing/2014/main" xmlns="" id="{AFF33B60-022B-162C-436C-3D65F39934CB}"/>
              </a:ext>
            </a:extLst>
          </p:cNvPr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43FFD08-75FD-524C-DB20-51CFDA5D55B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9E31090-6AF7-57D0-F98E-92851AF25C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noProof="1"/>
            </a:lvl1pPr>
          </a:lstStyle>
          <a:p>
            <a:pPr>
              <a:defRPr/>
            </a:pPr>
            <a:fld id="{74302783-04F0-43A2-88B8-7F4117E6C7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AFAB02B-DB64-CFDF-5B53-6322A7CBC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96FD6-FB1B-4CF0-8B77-E5BE3773194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3191A60-3FEF-7B97-D1FC-2DF0CB6A1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D6B133B-5FC9-213D-040F-275CD7D71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EDCCD-729F-45B3-BD08-34B74AC171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630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2D7DDA9-BF3F-C282-1EE1-3D31643C6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51DD4-474D-45F1-8D7D-F9939716246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02AFF67-E6C3-BD29-49C6-9B8A93606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AF584C7-FB3B-D971-BDA7-2DDFC1100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D4DFA-0744-4691-86DC-84FCA97E9D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14734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91B1D3C-1D90-D89F-7E44-AE9F815AE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F2EB7-7EEB-4D35-9967-E10B2EE07E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3F64876-E804-2C5F-4EDF-47C80201C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D85858F-AE7C-05D8-FE96-727D34780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9DBE1-4660-4B32-AEBA-C2AD2E145A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59567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777F167-0694-4AB0-BBD7-6A1D54159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48465-F558-4CB8-9291-E8BEEE4ACCF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2D59632-6FFB-1341-95C6-9956722D6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802A1E6-1233-F1EF-F169-76129842B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90AD1-6FB8-46AD-9DB8-978C448189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07849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76BE2B1-BAC5-C001-2662-26823F084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09591-0A6F-465C-93C3-02B1464D1846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1CFDE4D-12B1-2124-99F5-9EB93C176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5CCEF1B-F2B1-4179-2CC1-760A9E5A1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9902F-D833-4B32-941C-A42193B408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57402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7B6AA95D-1960-6415-264C-FD2537357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919E4-2E51-474B-9581-DBE3AD6C74B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B7D101AF-6A8B-E582-1C74-D1EC49C0A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5C3E3A3C-BD7E-EF39-0C87-5887739A2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D6F29-D3D5-4CB1-8807-B47666EA19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8663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xmlns="" id="{D08DCA3F-E959-7514-CF51-3E82277ED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1D1C9-6B8A-4723-B8A2-E041926DC096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xmlns="" id="{771DBA1E-6986-1E92-6C45-6EDC5C058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xmlns="" id="{ACE5ADE2-EEC0-9913-7146-4648D3C39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A2872-D3AD-4EED-8881-FCF318C258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409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7FD49201-214B-71EA-491D-5F63054F6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00FFA-C5EE-4FC0-B074-4952D4BDD68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78855BB6-12A1-9E4C-046C-02E0608AD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9E28FBBD-378E-9D53-621A-619974A7F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44EDE-5BA5-47E0-AE51-D76EB58709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8768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id="{A1135A44-4AA3-D836-4841-CAFE63564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DDD29-3089-4AF2-AEB0-CEF7AFE4863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id="{3EEC49AE-2505-45A8-686B-F9C17C220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id="{AB1A56C8-D2EF-916A-08D5-A767A559E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393BE-0A85-4F99-9525-114B0D6CF8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493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7D074198-4E35-8660-6AFC-7FF22BB6E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39322-F227-4480-B129-11F108EFD31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7FC50AD9-BD15-1F08-40BF-EE51075AA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680A4DFB-D743-B973-2CCB-52BF59A57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C20C0-BF10-4967-8A98-D1BB640761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03246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01E53683-BA94-0A88-50FF-267862676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D8537-6E49-4B35-9319-F31BFC9C1B1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926E742F-B10C-823D-E8F5-71C4C865C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5D81F06A-7FBA-7C26-6CC1-69E5711B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4E52D-CBEA-45B3-A639-D9421E92FF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1539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4AD57A1C-321E-7ED3-80A8-275B0524B58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3BD17968-15FE-2304-BF4A-7327D9A4690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69A510F-0537-09B8-84D5-821EF459C0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8FF4052-67BD-46BC-AD29-E33AE4A4D738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4102EF8-5E87-4E04-93DD-D297EBBEEC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435F50A-C325-E2F7-D4F6-AC63BA89A5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noProof="1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20C64435-74F7-45CF-9B94-EEEB1E16C8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7B1A00E-E348-6FB0-30A6-DA1BD798D062}"/>
              </a:ext>
            </a:extLst>
          </p:cNvPr>
          <p:cNvSpPr/>
          <p:nvPr/>
        </p:nvSpPr>
        <p:spPr>
          <a:xfrm>
            <a:off x="2384425" y="14288"/>
            <a:ext cx="8242300" cy="1096962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4338" name="图片 7">
            <a:extLst>
              <a:ext uri="{FF2B5EF4-FFF2-40B4-BE49-F238E27FC236}">
                <a16:creationId xmlns:a16="http://schemas.microsoft.com/office/drawing/2014/main" xmlns="" id="{5E15BCF8-1914-7F18-3B12-B1EC122C7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文本框 11">
            <a:extLst>
              <a:ext uri="{FF2B5EF4-FFF2-40B4-BE49-F238E27FC236}">
                <a16:creationId xmlns:a16="http://schemas.microsoft.com/office/drawing/2014/main" xmlns="" id="{3C7CAC69-02EB-7EE4-0A09-643DDD6331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113" y="1639888"/>
            <a:ext cx="357981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专业型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硕士：临床医学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专业：肝胆胰外科</a:t>
            </a:r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0" name="文本框 12">
            <a:extLst>
              <a:ext uri="{FF2B5EF4-FFF2-40B4-BE49-F238E27FC236}">
                <a16:creationId xmlns:a16="http://schemas.microsoft.com/office/drawing/2014/main" xmlns="" id="{7E608F5A-3731-2366-8D51-4FEE3CA49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200" y="4452938"/>
            <a:ext cx="234791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Tel: 13430397255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Email: lynn2012@126.com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341" name="文本框 13">
            <a:extLst>
              <a:ext uri="{FF2B5EF4-FFF2-40B4-BE49-F238E27FC236}">
                <a16:creationId xmlns:a16="http://schemas.microsoft.com/office/drawing/2014/main" xmlns="" id="{BB5B3E23-7824-C0E4-8989-86A224F34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1633538"/>
            <a:ext cx="4630738" cy="365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ts val="600"/>
              </a:spcBef>
              <a:buFontTx/>
              <a:buNone/>
            </a:pPr>
            <a:r>
              <a: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lang="en-US" altLang="zh-CN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FontTx/>
              <a:buNone/>
            </a:pP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、肝细胞癌的临床和应用基础研究</a:t>
            </a:r>
            <a:endParaRPr lang="zh-CN" altLang="en-US" sz="11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FontTx/>
              <a:buNone/>
            </a:pP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、肝脏外科中的肝脏保护策略和机制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FontTx/>
              <a:buNone/>
            </a:pPr>
            <a:r>
              <a: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主要业绩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100" i="1">
                <a:solidFill>
                  <a:srgbClr val="000000"/>
                </a:solidFill>
                <a:latin typeface="Times New Roman Regular" charset="0"/>
                <a:ea typeface="微软雅黑" panose="020B0503020204020204" pitchFamily="34" charset="-122"/>
              </a:rPr>
              <a:t>European Journal of Surgical Oncology</a:t>
            </a:r>
            <a:r>
              <a:rPr lang="zh-CN" altLang="en-US" sz="1100" i="1">
                <a:solidFill>
                  <a:srgbClr val="000000"/>
                </a:solidFill>
                <a:latin typeface="Times New Roman Regular" charset="0"/>
                <a:ea typeface="微软雅黑" panose="020B0503020204020204" pitchFamily="34" charset="-122"/>
              </a:rPr>
              <a:t>、Frontiers in Oncology、</a:t>
            </a:r>
            <a:r>
              <a:rPr lang="en-US" altLang="zh-CN" sz="1100" i="1">
                <a:solidFill>
                  <a:srgbClr val="000000"/>
                </a:solidFill>
                <a:latin typeface="Times New Roman Regular" charset="0"/>
                <a:ea typeface="微软雅黑" panose="020B0503020204020204" pitchFamily="34" charset="-122"/>
              </a:rPr>
              <a:t>Hepatology Research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等杂志发表论文多篇，总影响因子近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FontTx/>
              <a:buNone/>
            </a:pP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所发表研究论文单篇最高被引用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余次，为欧洲肝脏外科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ERAS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指南作为循证医学证据引用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FontTx/>
              <a:buNone/>
            </a:pPr>
            <a:r>
              <a: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en-US" altLang="zh-CN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 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FontTx/>
              <a:buNone/>
            </a:pPr>
            <a:r>
              <a:rPr lang="en-US" altLang="zh-CN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国家自然科学基金青年项目、广东省基础与应用基础研究基金项目、广州市科技计划项目等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Tx/>
              <a:buNone/>
            </a:pPr>
            <a:endParaRPr lang="en-US" altLang="zh-CN" sz="12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Tx/>
              <a:buNone/>
            </a:pP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25A50883-E3AC-23D7-5895-3AD9D89CAB36}"/>
              </a:ext>
            </a:extLst>
          </p:cNvPr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hangingPunct="1">
              <a:defRPr/>
            </a:pPr>
            <a:endParaRPr lang="en-US" altLang="zh-CN" sz="1200" dirty="0">
              <a:solidFill>
                <a:prstClr val="white"/>
              </a:solidFill>
            </a:endParaRPr>
          </a:p>
        </p:txBody>
      </p:sp>
      <p:sp>
        <p:nvSpPr>
          <p:cNvPr id="14343" name="文本框 21">
            <a:extLst>
              <a:ext uri="{FF2B5EF4-FFF2-40B4-BE49-F238E27FC236}">
                <a16:creationId xmlns:a16="http://schemas.microsoft.com/office/drawing/2014/main" xmlns="" id="{1DB4F37D-6239-FA28-5671-93DCDF5FB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6688" y="220663"/>
            <a:ext cx="357981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  宁</a:t>
            </a:r>
          </a:p>
        </p:txBody>
      </p:sp>
      <p:sp>
        <p:nvSpPr>
          <p:cNvPr id="14344" name="文本框 22">
            <a:extLst>
              <a:ext uri="{FF2B5EF4-FFF2-40B4-BE49-F238E27FC236}">
                <a16:creationId xmlns:a16="http://schemas.microsoft.com/office/drawing/2014/main" xmlns="" id="{56D2FD33-9D02-D2DA-D409-7E77853E0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700" y="163513"/>
            <a:ext cx="52514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3A84C52C-6871-25CB-51CB-0667EBA43548}"/>
              </a:ext>
            </a:extLst>
          </p:cNvPr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346" name="文本框 17">
            <a:extLst>
              <a:ext uri="{FF2B5EF4-FFF2-40B4-BE49-F238E27FC236}">
                <a16:creationId xmlns:a16="http://schemas.microsoft.com/office/drawing/2014/main" xmlns="" id="{96543AC3-9C2C-0131-32CD-1BBF17B74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0988" y="1300163"/>
            <a:ext cx="318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招生专业与类型</a:t>
            </a:r>
            <a:endParaRPr lang="zh-CN" altLang="en-US" sz="1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347" name="图片 24">
            <a:extLst>
              <a:ext uri="{FF2B5EF4-FFF2-40B4-BE49-F238E27FC236}">
                <a16:creationId xmlns:a16="http://schemas.microsoft.com/office/drawing/2014/main" xmlns="" id="{EFC3BC38-23C5-27E9-00B3-75907F784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52700" y="2039938"/>
            <a:ext cx="3095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8" name="文本框 25">
            <a:extLst>
              <a:ext uri="{FF2B5EF4-FFF2-40B4-BE49-F238E27FC236}">
                <a16:creationId xmlns:a16="http://schemas.microsoft.com/office/drawing/2014/main" xmlns="" id="{789B9422-AFC9-609E-D2BC-B0931581D5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0988" y="2052638"/>
            <a:ext cx="1441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教育与工作经历</a:t>
            </a:r>
          </a:p>
        </p:txBody>
      </p:sp>
      <p:pic>
        <p:nvPicPr>
          <p:cNvPr id="14349" name="图片 27">
            <a:extLst>
              <a:ext uri="{FF2B5EF4-FFF2-40B4-BE49-F238E27FC236}">
                <a16:creationId xmlns:a16="http://schemas.microsoft.com/office/drawing/2014/main" xmlns="" id="{975E5EBF-F8C1-B987-F169-4AB4EF974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0" name="文本框 28">
            <a:extLst>
              <a:ext uri="{FF2B5EF4-FFF2-40B4-BE49-F238E27FC236}">
                <a16:creationId xmlns:a16="http://schemas.microsoft.com/office/drawing/2014/main" xmlns="" id="{14736722-18CF-67A2-3FBD-3B06F51A5D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科研工作</a:t>
            </a:r>
          </a:p>
        </p:txBody>
      </p:sp>
      <p:pic>
        <p:nvPicPr>
          <p:cNvPr id="14351" name="图片 24">
            <a:extLst>
              <a:ext uri="{FF2B5EF4-FFF2-40B4-BE49-F238E27FC236}">
                <a16:creationId xmlns:a16="http://schemas.microsoft.com/office/drawing/2014/main" xmlns="" id="{74F0EFB1-5A3E-E5B0-EE0B-D39D0C066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2" name="文本框 12">
            <a:extLst>
              <a:ext uri="{FF2B5EF4-FFF2-40B4-BE49-F238E27FC236}">
                <a16:creationId xmlns:a16="http://schemas.microsoft.com/office/drawing/2014/main" xmlns="" id="{39DFDF75-0126-58E8-75DE-A1142173E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763" y="1684338"/>
            <a:ext cx="1550987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  入导  师图  片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3" name="文本框 11">
            <a:extLst>
              <a:ext uri="{FF2B5EF4-FFF2-40B4-BE49-F238E27FC236}">
                <a16:creationId xmlns:a16="http://schemas.microsoft.com/office/drawing/2014/main" xmlns="" id="{0E8F00EB-E8E2-E688-4A99-6EB967B39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113" y="2339975"/>
            <a:ext cx="39973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2007.09-2009.06     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       硕士</a:t>
            </a:r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2009.09-2012.06     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       博士</a:t>
            </a:r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2012.06- 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华南理工大学附属第二医院（广州市第一人民医院）肝胆外科 副主任医师</a:t>
            </a:r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354" name="图片 24">
            <a:extLst>
              <a:ext uri="{FF2B5EF4-FFF2-40B4-BE49-F238E27FC236}">
                <a16:creationId xmlns:a16="http://schemas.microsoft.com/office/drawing/2014/main" xmlns="" id="{B39EC1CE-DFF2-D4AC-23BA-80108EE5A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87625" y="3541713"/>
            <a:ext cx="3095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5" name="文本框 25">
            <a:extLst>
              <a:ext uri="{FF2B5EF4-FFF2-40B4-BE49-F238E27FC236}">
                <a16:creationId xmlns:a16="http://schemas.microsoft.com/office/drawing/2014/main" xmlns="" id="{CBC285BD-6258-D84E-94F8-70B1C72A8F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8450" y="3546475"/>
            <a:ext cx="1262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学术团体任职</a:t>
            </a:r>
          </a:p>
        </p:txBody>
      </p:sp>
      <p:sp>
        <p:nvSpPr>
          <p:cNvPr id="14356" name="文本框 11">
            <a:extLst>
              <a:ext uri="{FF2B5EF4-FFF2-40B4-BE49-F238E27FC236}">
                <a16:creationId xmlns:a16="http://schemas.microsoft.com/office/drawing/2014/main" xmlns="" id="{2F7E0623-F553-668D-E319-BA640FFEE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00" y="3830638"/>
            <a:ext cx="3997325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中国抗癌协会肝病委员会青年委员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广州市医学会肝胆外科学分会常委兼秘书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广东省医学会肝胆外科分会肝转移学组委员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7" name="文本框 30">
            <a:extLst>
              <a:ext uri="{FF2B5EF4-FFF2-40B4-BE49-F238E27FC236}">
                <a16:creationId xmlns:a16="http://schemas.microsoft.com/office/drawing/2014/main" xmlns="" id="{08414EBC-84EF-53E8-B308-50CC5FBFA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613" y="236538"/>
            <a:ext cx="6615112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副主任医师，硕士研究生导师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广州市第一人民医院</a:t>
            </a:r>
            <a:r>
              <a:rPr lang="en-US" altLang="zh-CN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华南理工大学附属第二医院   肝胆外科二科</a:t>
            </a:r>
          </a:p>
        </p:txBody>
      </p:sp>
      <p:pic>
        <p:nvPicPr>
          <p:cNvPr id="14358" name="图片 2">
            <a:extLst>
              <a:ext uri="{FF2B5EF4-FFF2-40B4-BE49-F238E27FC236}">
                <a16:creationId xmlns:a16="http://schemas.microsoft.com/office/drawing/2014/main" xmlns="" id="{30D978F7-5464-980D-F14D-374A27822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988" y="1485900"/>
            <a:ext cx="1898650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9" name="图片 3">
            <a:extLst>
              <a:ext uri="{FF2B5EF4-FFF2-40B4-BE49-F238E27FC236}">
                <a16:creationId xmlns:a16="http://schemas.microsoft.com/office/drawing/2014/main" xmlns="" id="{80061492-FC2D-74DA-34B2-59B76F12E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3700" y="4724400"/>
            <a:ext cx="2657475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0" name="图片 4">
            <a:extLst>
              <a:ext uri="{FF2B5EF4-FFF2-40B4-BE49-F238E27FC236}">
                <a16:creationId xmlns:a16="http://schemas.microsoft.com/office/drawing/2014/main" xmlns="" id="{3339073E-97C6-9D5E-8054-1618D2F1F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32825" y="4721225"/>
            <a:ext cx="265747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1" name="图片 1">
            <a:extLst>
              <a:ext uri="{FF2B5EF4-FFF2-40B4-BE49-F238E27FC236}">
                <a16:creationId xmlns:a16="http://schemas.microsoft.com/office/drawing/2014/main" xmlns="" id="{FFAB77F6-1F31-7C80-696B-04037077F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9925" y="4692650"/>
            <a:ext cx="2740025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195</Words>
  <Application>Microsoft Office PowerPoint</Application>
  <PresentationFormat>自定义</PresentationFormat>
  <Paragraphs>25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402</cp:revision>
  <dcterms:created xsi:type="dcterms:W3CDTF">2015-05-04T10:17:00Z</dcterms:created>
  <dcterms:modified xsi:type="dcterms:W3CDTF">2023-03-28T04:09:52Z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2052-2.4.0.3944</vt:lpwstr>
  </property>
</Properties>
</file>