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446" r:id="rId2"/>
  </p:sldIdLst>
  <p:sldSz cx="12192000" cy="6858000"/>
  <p:notesSz cx="6858000" cy="9144000"/>
  <p:custDataLst>
    <p:tags r:id="rId4"/>
  </p:custData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8234" autoAdjust="0"/>
    <p:restoredTop sz="93203" autoAdjust="0"/>
  </p:normalViewPr>
  <p:slideViewPr>
    <p:cSldViewPr snapToGrid="0" showGuides="1">
      <p:cViewPr varScale="1">
        <p:scale>
          <a:sx n="68" d="100"/>
          <a:sy n="68" d="100"/>
        </p:scale>
        <p:origin x="-516" y="-6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pPr>
                <a:defRPr/>
              </a:pPr>
              <a:t>2023/3/28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86E862D0-2B7E-4F25-9618-F4C0670918B0}" type="slidenum">
              <a:rPr lang="zh-CN" altLang="en-US"/>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pPr>
                <a:defRPr/>
              </a:pPr>
              <a:t>2023/3/28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pPr>
                <a:defRPr/>
              </a:pPr>
              <a:t>2023/3/28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pPr>
                <a:defRPr/>
              </a:pPr>
              <a:t>2023/3/28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pPr>
                <a:defRPr/>
              </a:pPr>
              <a:t>2023/3/28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pPr>
                <a:defRPr/>
              </a:pPr>
              <a:t>2023/3/28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pPr>
                <a:defRPr/>
              </a:pPr>
              <a:t>2023/3/28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ea typeface="宋体" panose="02010600030101010101" pitchFamily="2" charset="-122"/>
              </a:defRPr>
            </a:lvl1pPr>
          </a:lstStyle>
          <a:p>
            <a:pPr>
              <a:defRPr/>
            </a:pPr>
            <a:fld id="{393D6728-958F-4F11-A0FE-129E9BD88B49}"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3.jpe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2.jpeg"/><Relationship Id="rId5" Type="http://schemas.openxmlformats.org/officeDocument/2006/relationships/image" Target="../media/image1.emf"/><Relationship Id="rId4"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4425" y="1355"/>
            <a:ext cx="8242300" cy="1096963"/>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17411" name="图片 7"/>
          <p:cNvPicPr>
            <a:picLocks noChangeAspect="1"/>
          </p:cNvPicPr>
          <p:nvPr/>
        </p:nvPicPr>
        <p:blipFill>
          <a:blip r:embed="rId5" cstate="print"/>
          <a:srcRect t="3896" r="91544" b="3088"/>
          <a:stretch>
            <a:fillRect/>
          </a:stretch>
        </p:blipFill>
        <p:spPr bwMode="auto">
          <a:xfrm>
            <a:off x="2525713" y="1274763"/>
            <a:ext cx="309562" cy="358775"/>
          </a:xfrm>
          <a:prstGeom prst="rect">
            <a:avLst/>
          </a:prstGeom>
          <a:noFill/>
          <a:ln w="9525">
            <a:noFill/>
            <a:miter lim="800000"/>
            <a:headEnd/>
            <a:tailEnd/>
          </a:ln>
        </p:spPr>
      </p:pic>
      <p:sp>
        <p:nvSpPr>
          <p:cNvPr id="17412" name="文本框 11"/>
          <p:cNvSpPr txBox="1">
            <a:spLocks noChangeArrowheads="1"/>
          </p:cNvSpPr>
          <p:nvPr/>
        </p:nvSpPr>
        <p:spPr bwMode="auto">
          <a:xfrm>
            <a:off x="2640231" y="1810663"/>
            <a:ext cx="3579813" cy="829945"/>
          </a:xfrm>
          <a:prstGeom prst="rect">
            <a:avLst/>
          </a:prstGeom>
          <a:noFill/>
          <a:ln w="9525">
            <a:noFill/>
            <a:miter lim="800000"/>
          </a:ln>
        </p:spPr>
        <p:txBody>
          <a:bodyPr wrap="square">
            <a:spAutoFit/>
          </a:bodyPr>
          <a:lstStyle/>
          <a:p>
            <a:pPr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专业</a:t>
            </a:r>
            <a:r>
              <a:rPr lang="zh-CN" altLang="en-US" sz="1200" dirty="0" smtClean="0">
                <a:solidFill>
                  <a:prstClr val="black"/>
                </a:solidFill>
                <a:latin typeface="微软雅黑" panose="020B0503020204020204" pitchFamily="34" charset="-122"/>
                <a:ea typeface="微软雅黑" panose="020B0503020204020204" pitchFamily="34" charset="-122"/>
              </a:rPr>
              <a:t>硕士：</a:t>
            </a:r>
            <a:r>
              <a:rPr lang="zh-CN" altLang="en-US" sz="1200" dirty="0" smtClean="0">
                <a:solidFill>
                  <a:prstClr val="black"/>
                </a:solidFill>
                <a:latin typeface="微软雅黑" panose="020B0503020204020204" pitchFamily="34" charset="-122"/>
                <a:ea typeface="微软雅黑" panose="020B0503020204020204" pitchFamily="34" charset="-122"/>
              </a:rPr>
              <a:t>临床医学</a:t>
            </a:r>
            <a:r>
              <a:rPr lang="en-US" altLang="zh-CN" sz="1200" dirty="0" smtClean="0">
                <a:solidFill>
                  <a:prstClr val="black"/>
                </a:solidFill>
                <a:latin typeface="微软雅黑" panose="020B0503020204020204" pitchFamily="34" charset="-122"/>
                <a:ea typeface="微软雅黑" panose="020B0503020204020204" pitchFamily="34" charset="-122"/>
              </a:rPr>
              <a:t>——</a:t>
            </a:r>
            <a:r>
              <a:rPr lang="zh-CN" altLang="en-US" sz="1200" dirty="0" smtClean="0">
                <a:solidFill>
                  <a:prstClr val="black"/>
                </a:solidFill>
                <a:latin typeface="微软雅黑" panose="020B0503020204020204" pitchFamily="34" charset="-122"/>
                <a:ea typeface="微软雅黑" panose="020B0503020204020204" pitchFamily="34" charset="-122"/>
              </a:rPr>
              <a:t>康复医学</a:t>
            </a:r>
            <a:r>
              <a:rPr lang="zh-CN" altLang="en-US" sz="1200" dirty="0" smtClean="0">
                <a:solidFill>
                  <a:prstClr val="black"/>
                </a:solidFill>
                <a:latin typeface="微软雅黑" panose="020B0503020204020204" pitchFamily="34" charset="-122"/>
                <a:ea typeface="微软雅黑" panose="020B0503020204020204" pitchFamily="34" charset="-122"/>
              </a:rPr>
              <a:t>与理疗学</a:t>
            </a:r>
            <a:r>
              <a:rPr lang="en-US" altLang="zh-CN" sz="1200" dirty="0" smtClean="0">
                <a:solidFill>
                  <a:prstClr val="black"/>
                </a:solidFill>
                <a:latin typeface="微软雅黑" panose="020B0503020204020204" pitchFamily="34" charset="-122"/>
                <a:ea typeface="微软雅黑" panose="020B0503020204020204" pitchFamily="34" charset="-122"/>
              </a:rPr>
              <a:t>               </a:t>
            </a:r>
          </a:p>
          <a:p>
            <a:pPr eaLnBrk="1" hangingPunct="1">
              <a:defRPr/>
            </a:pPr>
            <a:r>
              <a:rPr lang="en-US" altLang="zh-CN" sz="1200" dirty="0" smtClean="0">
                <a:solidFill>
                  <a:prstClr val="black"/>
                </a:solidFill>
                <a:latin typeface="微软雅黑" panose="020B0503020204020204" pitchFamily="34" charset="-122"/>
                <a:ea typeface="微软雅黑" panose="020B0503020204020204" pitchFamily="34" charset="-122"/>
              </a:rPr>
              <a:t>              </a:t>
            </a:r>
          </a:p>
          <a:p>
            <a:pPr eaLnBrk="1" hangingPunct="1">
              <a:defRPr/>
            </a:pPr>
            <a:endParaRPr lang="en-US" altLang="zh-CN" sz="1200" dirty="0" smtClean="0">
              <a:solidFill>
                <a:prstClr val="black"/>
              </a:solidFill>
              <a:latin typeface="微软雅黑" panose="020B0503020204020204" pitchFamily="34" charset="-122"/>
              <a:ea typeface="微软雅黑" panose="020B0503020204020204" pitchFamily="34" charset="-122"/>
            </a:endParaRPr>
          </a:p>
          <a:p>
            <a:pPr eaLnBrk="1" hangingPunct="1">
              <a:defRPr/>
            </a:pPr>
            <a:endParaRPr lang="en-US" altLang="zh-CN" sz="1200" dirty="0" smtClean="0">
              <a:solidFill>
                <a:prstClr val="black"/>
              </a:solidFill>
              <a:latin typeface="微软雅黑" panose="020B0503020204020204" pitchFamily="34" charset="-122"/>
              <a:ea typeface="微软雅黑" panose="020B0503020204020204" pitchFamily="34" charset="-122"/>
            </a:endParaRPr>
          </a:p>
        </p:txBody>
      </p:sp>
      <p:sp>
        <p:nvSpPr>
          <p:cNvPr id="17413" name="文本框 12"/>
          <p:cNvSpPr txBox="1">
            <a:spLocks noChangeArrowheads="1"/>
          </p:cNvSpPr>
          <p:nvPr/>
        </p:nvSpPr>
        <p:spPr bwMode="auto">
          <a:xfrm>
            <a:off x="320675" y="4229735"/>
            <a:ext cx="1811020" cy="1196975"/>
          </a:xfrm>
          <a:prstGeom prst="rect">
            <a:avLst/>
          </a:prstGeom>
          <a:solidFill>
            <a:schemeClr val="accent2"/>
          </a:solidFill>
          <a:ln w="9525">
            <a:noFill/>
            <a:miter lim="800000"/>
          </a:ln>
        </p:spPr>
        <p:txBody>
          <a:bodyPr wrap="square">
            <a:spAutoFit/>
          </a:bodyPr>
          <a:lstStyle/>
          <a:p>
            <a:pPr marL="0" marR="0" indent="0" defTabSz="914400" eaLnBrk="1" latinLnBrk="0" hangingPunct="1">
              <a:lnSpc>
                <a:spcPct val="120000"/>
              </a:lnSpc>
              <a:buClrTx/>
              <a:buSzTx/>
              <a:buFontTx/>
              <a:buNone/>
              <a:defRPr/>
            </a:pPr>
            <a:r>
              <a:rPr kumimoji="0" lang="en-US" altLang="zh-CN" sz="1200" b="0" i="0" kern="1200" cap="none" spc="0" normalizeH="0" baseline="0" noProof="0" dirty="0">
                <a:solidFill>
                  <a:prstClr val="black"/>
                </a:solidFill>
                <a:latin typeface="微软雅黑" panose="020B0503020204020204" pitchFamily="34" charset="-122"/>
                <a:ea typeface="微软雅黑" panose="020B0503020204020204" pitchFamily="34" charset="-122"/>
                <a:cs typeface="+mn-cs"/>
              </a:rPr>
              <a:t>Tel</a:t>
            </a:r>
            <a:r>
              <a:rPr kumimoji="0" lang="en-US" altLang="zh-CN" sz="1200" b="0" i="0" kern="1200" cap="none" spc="0" normalizeH="0" baseline="0" noProof="0">
                <a:solidFill>
                  <a:prstClr val="black"/>
                </a:solidFill>
                <a:latin typeface="微软雅黑" panose="020B0503020204020204" pitchFamily="34" charset="-122"/>
                <a:ea typeface="微软雅黑" panose="020B0503020204020204" pitchFamily="34" charset="-122"/>
                <a:cs typeface="+mn-cs"/>
              </a:rPr>
              <a:t>: </a:t>
            </a:r>
            <a:r>
              <a:rPr kumimoji="0" lang="en-US" altLang="zh-CN" sz="1200" b="0" i="0" kern="1200" cap="none" spc="0" normalizeH="0" baseline="0" noProof="0" smtClean="0">
                <a:solidFill>
                  <a:prstClr val="black"/>
                </a:solidFill>
                <a:latin typeface="微软雅黑" panose="020B0503020204020204" pitchFamily="34" charset="-122"/>
                <a:ea typeface="微软雅黑" panose="020B0503020204020204" pitchFamily="34" charset="-122"/>
                <a:cs typeface="+mn-cs"/>
              </a:rPr>
              <a:t>(020</a:t>
            </a:r>
            <a:r>
              <a:rPr kumimoji="0" lang="en-US" altLang="zh-CN" sz="1200" b="0" i="0" kern="1200" cap="none" spc="0" normalizeH="0" baseline="0" noProof="0">
                <a:solidFill>
                  <a:prstClr val="black"/>
                </a:solidFill>
                <a:latin typeface="微软雅黑" panose="020B0503020204020204" pitchFamily="34" charset="-122"/>
                <a:ea typeface="微软雅黑" panose="020B0503020204020204" pitchFamily="34" charset="-122"/>
                <a:cs typeface="+mn-cs"/>
              </a:rPr>
              <a:t>) </a:t>
            </a:r>
            <a:r>
              <a:rPr kumimoji="0" lang="en-US" altLang="zh-CN" sz="1200" b="0" i="0" kern="1200" cap="none" spc="0" normalizeH="0" baseline="0" noProof="0" smtClean="0">
                <a:solidFill>
                  <a:prstClr val="black"/>
                </a:solidFill>
                <a:latin typeface="微软雅黑" panose="020B0503020204020204" pitchFamily="34" charset="-122"/>
                <a:ea typeface="微软雅黑" panose="020B0503020204020204" pitchFamily="34" charset="-122"/>
                <a:cs typeface="+mn-cs"/>
              </a:rPr>
              <a:t>-81076763</a:t>
            </a:r>
          </a:p>
          <a:p>
            <a:pPr marL="0" marR="0" indent="0" defTabSz="914400" eaLnBrk="1" latinLnBrk="0" hangingPunct="1">
              <a:lnSpc>
                <a:spcPct val="120000"/>
              </a:lnSpc>
              <a:buClrTx/>
              <a:buSzTx/>
              <a:buFontTx/>
              <a:buNone/>
              <a:defRPr/>
            </a:pPr>
            <a:r>
              <a:rPr kumimoji="0" lang="en-US" altLang="zh-CN" sz="1200" b="0" i="0" kern="1200" cap="none" spc="0" normalizeH="0" baseline="0" noProof="0" smtClean="0">
                <a:solidFill>
                  <a:prstClr val="black"/>
                </a:solidFill>
                <a:latin typeface="微软雅黑" panose="020B0503020204020204" pitchFamily="34" charset="-122"/>
                <a:ea typeface="微软雅黑" panose="020B0503020204020204" pitchFamily="34" charset="-122"/>
                <a:cs typeface="+mn-cs"/>
              </a:rPr>
              <a:t>13570964122</a:t>
            </a:r>
            <a:endParaRPr kumimoji="0" lang="en-US" altLang="zh-CN" sz="1200" b="0" i="0" kern="1200" cap="none" spc="0" normalizeH="0" baseline="0" noProof="0" dirty="0">
              <a:solidFill>
                <a:prstClr val="black"/>
              </a:solidFill>
              <a:latin typeface="微软雅黑" panose="020B0503020204020204" pitchFamily="34" charset="-122"/>
              <a:ea typeface="微软雅黑" panose="020B0503020204020204" pitchFamily="34" charset="-122"/>
              <a:cs typeface="+mn-cs"/>
            </a:endParaRPr>
          </a:p>
          <a:p>
            <a:pPr marL="0" marR="0" indent="0" defTabSz="914400" eaLnBrk="1" latinLnBrk="0" hangingPunct="1">
              <a:lnSpc>
                <a:spcPct val="120000"/>
              </a:lnSpc>
              <a:buClrTx/>
              <a:buSzTx/>
              <a:buFontTx/>
              <a:buNone/>
              <a:defRPr/>
            </a:pPr>
            <a:r>
              <a:rPr kumimoji="0" lang="en-US" altLang="zh-CN" sz="1200" b="0" i="0" kern="1200" cap="none" spc="0" normalizeH="0" baseline="0" noProof="0" dirty="0">
                <a:solidFill>
                  <a:prstClr val="black"/>
                </a:solidFill>
                <a:latin typeface="微软雅黑" panose="020B0503020204020204" pitchFamily="34" charset="-122"/>
                <a:ea typeface="微软雅黑" panose="020B0503020204020204" pitchFamily="34" charset="-122"/>
                <a:cs typeface="+mn-cs"/>
              </a:rPr>
              <a:t>Email: </a:t>
            </a:r>
            <a:r>
              <a:rPr kumimoji="0" lang="en-US" altLang="zh-CN" sz="1200" b="0" i="0" kern="1200" cap="none" spc="0" normalizeH="0" baseline="0" noProof="0" dirty="0" smtClean="0">
                <a:solidFill>
                  <a:prstClr val="black"/>
                </a:solidFill>
                <a:latin typeface="微软雅黑" panose="020B0503020204020204" pitchFamily="34" charset="-122"/>
                <a:ea typeface="微软雅黑" panose="020B0503020204020204" pitchFamily="34" charset="-122"/>
                <a:cs typeface="+mn-cs"/>
              </a:rPr>
              <a:t>eyyuanpeng@scut.edu.cn</a:t>
            </a:r>
            <a:endParaRPr kumimoji="0" lang="zh-CN" altLang="en-US" sz="1200" b="0" i="0" kern="1200" cap="none" spc="0" normalizeH="0" baseline="0" noProof="0" dirty="0">
              <a:solidFill>
                <a:prstClr val="black"/>
              </a:solidFill>
              <a:latin typeface="微软雅黑" panose="020B0503020204020204" pitchFamily="34" charset="-122"/>
              <a:ea typeface="微软雅黑" panose="020B0503020204020204" pitchFamily="34" charset="-122"/>
              <a:cs typeface="+mn-cs"/>
            </a:endParaRPr>
          </a:p>
        </p:txBody>
      </p:sp>
      <p:sp>
        <p:nvSpPr>
          <p:cNvPr id="17414" name="文本框 13"/>
          <p:cNvSpPr txBox="1">
            <a:spLocks noChangeArrowheads="1"/>
          </p:cNvSpPr>
          <p:nvPr/>
        </p:nvSpPr>
        <p:spPr bwMode="auto">
          <a:xfrm>
            <a:off x="6857646" y="1765636"/>
            <a:ext cx="4630879" cy="3726815"/>
          </a:xfrm>
          <a:prstGeom prst="rect">
            <a:avLst/>
          </a:prstGeom>
          <a:noFill/>
          <a:ln w="9525">
            <a:noFill/>
            <a:miter lim="800000"/>
          </a:ln>
        </p:spPr>
        <p:txBody>
          <a:bodyPr wrap="square">
            <a:spAutoFit/>
          </a:bodyPr>
          <a:lstStyle/>
          <a:p>
            <a:pPr eaLnBrk="1" hangingPunct="1">
              <a:lnSpc>
                <a:spcPct val="120000"/>
              </a:lnSpc>
              <a:spcBef>
                <a:spcPts val="600"/>
              </a:spcBef>
              <a:defRPr/>
            </a:pPr>
            <a:r>
              <a:rPr kumimoji="0" lang="zh-CN" altLang="en-US" sz="1200" b="1" i="0" kern="1200" cap="none" spc="0" normalizeH="0" baseline="0" noProof="0" dirty="0">
                <a:solidFill>
                  <a:prstClr val="black"/>
                </a:solidFill>
                <a:latin typeface="微软雅黑" panose="020B0503020204020204" pitchFamily="34" charset="-122"/>
                <a:ea typeface="微软雅黑" panose="020B0503020204020204" pitchFamily="34" charset="-122"/>
                <a:cs typeface="+mn-cs"/>
              </a:rPr>
              <a:t>研究方向</a:t>
            </a:r>
            <a:r>
              <a:rPr kumimoji="0" lang="en-US" altLang="zh-CN" sz="1200" b="0" i="0" kern="1200" cap="none" spc="0" normalizeH="0" baseline="0" noProof="0" dirty="0" smtClean="0">
                <a:solidFill>
                  <a:prstClr val="black"/>
                </a:solidFill>
                <a:latin typeface="微软雅黑" panose="020B0503020204020204" pitchFamily="34" charset="-122"/>
                <a:ea typeface="微软雅黑" panose="020B0503020204020204" pitchFamily="34" charset="-122"/>
                <a:cs typeface="+mn-cs"/>
              </a:rPr>
              <a:t>: </a:t>
            </a:r>
            <a:r>
              <a:rPr kumimoji="0" lang="zh-CN" altLang="en-US" sz="1200" b="0" i="0" kern="1200" cap="none" spc="0" normalizeH="0" baseline="0" noProof="0" dirty="0" smtClean="0">
                <a:solidFill>
                  <a:prstClr val="black"/>
                </a:solidFill>
                <a:latin typeface="微软雅黑" panose="020B0503020204020204" pitchFamily="34" charset="-122"/>
                <a:ea typeface="微软雅黑" panose="020B0503020204020204" pitchFamily="34" charset="-122"/>
                <a:cs typeface="+mn-cs"/>
              </a:rPr>
              <a:t>心脑血管疾病康复治疗的新方法与新技术</a:t>
            </a:r>
            <a:endParaRPr kumimoji="0" lang="en-US" altLang="zh-CN" sz="1200" b="0" i="0" kern="1200" cap="none" spc="0" normalizeH="0" baseline="0" noProof="0" dirty="0" smtClean="0">
              <a:solidFill>
                <a:prstClr val="black"/>
              </a:solidFill>
              <a:latin typeface="微软雅黑" panose="020B0503020204020204" pitchFamily="34" charset="-122"/>
              <a:ea typeface="微软雅黑" panose="020B0503020204020204" pitchFamily="34" charset="-122"/>
              <a:cs typeface="+mn-cs"/>
            </a:endParaRPr>
          </a:p>
          <a:p>
            <a:pPr eaLnBrk="1" hangingPunct="1">
              <a:lnSpc>
                <a:spcPct val="120000"/>
              </a:lnSpc>
              <a:spcBef>
                <a:spcPts val="600"/>
              </a:spcBef>
              <a:defRPr/>
            </a:pPr>
            <a:endParaRPr kumimoji="0" lang="zh-CN" altLang="en-US" sz="1200" b="0" i="0" kern="1200" cap="none" spc="0" normalizeH="0" baseline="0" noProof="0" dirty="0">
              <a:solidFill>
                <a:prstClr val="black"/>
              </a:solidFill>
              <a:latin typeface="微软雅黑" panose="020B0503020204020204" pitchFamily="34" charset="-122"/>
              <a:ea typeface="微软雅黑" panose="020B0503020204020204" pitchFamily="34" charset="-122"/>
              <a:cs typeface="+mn-cs"/>
            </a:endParaRPr>
          </a:p>
          <a:p>
            <a:pPr eaLnBrk="1" hangingPunct="1">
              <a:lnSpc>
                <a:spcPct val="120000"/>
              </a:lnSpc>
              <a:spcBef>
                <a:spcPts val="600"/>
              </a:spcBef>
              <a:defRPr/>
            </a:pPr>
            <a:r>
              <a:rPr kumimoji="0" lang="zh-CN" altLang="en-US" sz="1200" b="1" i="0" kern="1200" cap="none" spc="0" normalizeH="0" baseline="0" noProof="0" dirty="0">
                <a:solidFill>
                  <a:prstClr val="black"/>
                </a:solidFill>
                <a:latin typeface="微软雅黑" panose="020B0503020204020204" pitchFamily="34" charset="-122"/>
                <a:ea typeface="微软雅黑" panose="020B0503020204020204" pitchFamily="34" charset="-122"/>
                <a:cs typeface="+mn-cs"/>
              </a:rPr>
              <a:t>主要业绩</a:t>
            </a:r>
            <a:r>
              <a:rPr kumimoji="0" lang="en-US" altLang="zh-CN" sz="1200" b="0" i="0" kern="1200" cap="none" spc="0" normalizeH="0" baseline="0" noProof="0" dirty="0" smtClean="0">
                <a:solidFill>
                  <a:prstClr val="black"/>
                </a:solidFill>
                <a:latin typeface="微软雅黑" panose="020B0503020204020204" pitchFamily="34" charset="-122"/>
                <a:ea typeface="微软雅黑" panose="020B0503020204020204" pitchFamily="34" charset="-122"/>
                <a:cs typeface="+mn-cs"/>
              </a:rPr>
              <a:t>: </a:t>
            </a:r>
          </a:p>
          <a:p>
            <a:pPr eaLnBrk="1" hangingPunct="1">
              <a:lnSpc>
                <a:spcPct val="120000"/>
              </a:lnSpc>
              <a:spcBef>
                <a:spcPts val="600"/>
              </a:spcBef>
              <a:defRPr/>
            </a:pPr>
            <a:r>
              <a:rPr lang="zh-CN" altLang="en-US" sz="1200" noProof="0" dirty="0">
                <a:solidFill>
                  <a:prstClr val="black"/>
                </a:solidFill>
                <a:latin typeface="微软雅黑" panose="020B0503020204020204" pitchFamily="34" charset="-122"/>
                <a:ea typeface="微软雅黑" panose="020B0503020204020204" pitchFamily="34" charset="-122"/>
                <a:sym typeface="+mn-ea"/>
              </a:rPr>
              <a:t>共发表SCI论文16篇，其中以第一/共同第一/共同通讯作者在康复医学领域的权威期刊Neurorehabilitation and Neural Repair（康复医学领域Top 1期刊）、Frontiers in Neuroscience、Frontiers in Neurology、Inflammation以及纳米医学领域权威期刊Nano Today等发表论文7篇。</a:t>
            </a:r>
            <a:r>
              <a:rPr kumimoji="0" lang="zh-CN" altLang="en-US" sz="1200" b="0" i="0" kern="1200" cap="none" spc="0" normalizeH="0" baseline="0" noProof="0" dirty="0">
                <a:solidFill>
                  <a:prstClr val="black"/>
                </a:solidFill>
                <a:latin typeface="微软雅黑" panose="020B0503020204020204" pitchFamily="34" charset="-122"/>
                <a:ea typeface="微软雅黑" panose="020B0503020204020204" pitchFamily="34" charset="-122"/>
                <a:cs typeface="+mn-cs"/>
              </a:rPr>
              <a:t>参加的《低频电刺激改善脑梗死大鼠运动及痴呆大鼠记忆功能的脑重塑机制研究》获得2019年广东省康复医学会科学技术一等奖。</a:t>
            </a:r>
          </a:p>
          <a:p>
            <a:pPr eaLnBrk="1" hangingPunct="1">
              <a:lnSpc>
                <a:spcPct val="120000"/>
              </a:lnSpc>
              <a:spcBef>
                <a:spcPts val="600"/>
              </a:spcBef>
              <a:defRPr/>
            </a:pPr>
            <a:r>
              <a:rPr kumimoji="0" lang="zh-CN" altLang="en-US" sz="1200" b="1" i="0" kern="1200" cap="none" spc="0" normalizeH="0" baseline="0" noProof="0" dirty="0">
                <a:solidFill>
                  <a:prstClr val="black"/>
                </a:solidFill>
                <a:latin typeface="微软雅黑" panose="020B0503020204020204" pitchFamily="34" charset="-122"/>
                <a:ea typeface="微软雅黑" panose="020B0503020204020204" pitchFamily="34" charset="-122"/>
                <a:cs typeface="+mn-cs"/>
              </a:rPr>
              <a:t>研究资助</a:t>
            </a:r>
            <a:r>
              <a:rPr kumimoji="0" lang="en-US" altLang="zh-CN" sz="1200" b="1" i="0" kern="1200" cap="none" spc="0" normalizeH="0" baseline="0" noProof="0" dirty="0" smtClean="0">
                <a:solidFill>
                  <a:prstClr val="black"/>
                </a:solidFill>
                <a:latin typeface="微软雅黑" panose="020B0503020204020204" pitchFamily="34" charset="-122"/>
                <a:ea typeface="微软雅黑" panose="020B0503020204020204" pitchFamily="34" charset="-122"/>
                <a:cs typeface="+mn-cs"/>
              </a:rPr>
              <a:t>:</a:t>
            </a:r>
          </a:p>
          <a:p>
            <a:pPr eaLnBrk="1" hangingPunct="1">
              <a:lnSpc>
                <a:spcPct val="120000"/>
              </a:lnSpc>
              <a:spcBef>
                <a:spcPts val="600"/>
              </a:spcBef>
              <a:defRPr/>
            </a:pPr>
            <a:endParaRPr kumimoji="0" lang="en-US" altLang="zh-CN" sz="1200" b="1" i="0" kern="1200" cap="none" spc="0" normalizeH="0" baseline="0" noProof="0" dirty="0" smtClean="0">
              <a:solidFill>
                <a:prstClr val="black"/>
              </a:solidFill>
              <a:latin typeface="微软雅黑" panose="020B0503020204020204" pitchFamily="34" charset="-122"/>
              <a:ea typeface="微软雅黑" panose="020B0503020204020204" pitchFamily="34" charset="-122"/>
              <a:cs typeface="+mn-cs"/>
            </a:endParaRPr>
          </a:p>
          <a:p>
            <a:pPr eaLnBrk="1" hangingPunct="1">
              <a:lnSpc>
                <a:spcPct val="120000"/>
              </a:lnSpc>
              <a:spcBef>
                <a:spcPts val="600"/>
              </a:spcBef>
              <a:defRPr/>
            </a:pPr>
            <a:endParaRPr lang="en-US" altLang="zh-CN" sz="1200" b="1" dirty="0" smtClean="0">
              <a:solidFill>
                <a:prstClr val="black"/>
              </a:solidFill>
              <a:latin typeface="微软雅黑" panose="020B0503020204020204" pitchFamily="34" charset="-122"/>
              <a:ea typeface="微软雅黑" panose="020B0503020204020204" pitchFamily="34" charset="-122"/>
            </a:endParaRPr>
          </a:p>
          <a:p>
            <a:pPr eaLnBrk="1" hangingPunct="1">
              <a:lnSpc>
                <a:spcPct val="120000"/>
              </a:lnSpc>
              <a:spcBef>
                <a:spcPts val="600"/>
              </a:spcBef>
              <a:defRPr/>
            </a:pPr>
            <a:endParaRPr kumimoji="0" lang="zh-CN" altLang="en-US" sz="1200" b="0" i="0" kern="1200" cap="none" spc="0" normalizeH="0" baseline="0" noProof="0" dirty="0">
              <a:solidFill>
                <a:prstClr val="black"/>
              </a:solidFill>
              <a:latin typeface="微软雅黑" panose="020B0503020204020204" pitchFamily="34" charset="-122"/>
              <a:ea typeface="微软雅黑" panose="020B0503020204020204" pitchFamily="34" charset="-122"/>
              <a:cs typeface="+mn-cs"/>
            </a:endParaRPr>
          </a:p>
        </p:txBody>
      </p:sp>
      <p:sp>
        <p:nvSpPr>
          <p:cNvPr id="20" name="矩形 19"/>
          <p:cNvSpPr/>
          <p:nvPr/>
        </p:nvSpPr>
        <p:spPr>
          <a:xfrm>
            <a:off x="2384425" y="6556375"/>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nvSpPr>
        <p:spPr bwMode="auto">
          <a:xfrm>
            <a:off x="2640013" y="76200"/>
            <a:ext cx="3579812" cy="460375"/>
          </a:xfrm>
          <a:prstGeom prst="rect">
            <a:avLst/>
          </a:prstGeom>
          <a:noFill/>
          <a:ln w="9525">
            <a:noFill/>
            <a:miter lim="800000"/>
          </a:ln>
        </p:spPr>
        <p:txBody>
          <a:bodyPr>
            <a:spAutoFit/>
          </a:bodyPr>
          <a:lstStyle/>
          <a:p>
            <a:pPr marL="0" marR="0" indent="0" defTabSz="914400" eaLnBrk="1" latinLnBrk="0" hangingPunct="1">
              <a:lnSpc>
                <a:spcPct val="120000"/>
              </a:lnSpc>
              <a:buClrTx/>
              <a:buSzTx/>
              <a:buFontTx/>
              <a:buNone/>
              <a:defRPr/>
            </a:pPr>
            <a:r>
              <a:rPr kumimoji="0" lang="zh-CN" altLang="en-US" sz="2000" b="1" i="0" kern="1200" cap="none" spc="0" normalizeH="0" baseline="0" noProof="0" dirty="0" smtClean="0">
                <a:solidFill>
                  <a:srgbClr val="FFFFFF"/>
                </a:solidFill>
                <a:latin typeface="微软雅黑" panose="020B0503020204020204" pitchFamily="34" charset="-122"/>
                <a:ea typeface="微软雅黑" panose="020B0503020204020204" pitchFamily="34" charset="-122"/>
                <a:cs typeface="+mn-cs"/>
              </a:rPr>
              <a:t>彭源</a:t>
            </a:r>
            <a:endParaRPr kumimoji="0" lang="en-US" altLang="zh-CN" sz="2000" b="1" i="0" kern="1200" cap="none" spc="0" normalizeH="0" baseline="0" noProof="0" dirty="0">
              <a:solidFill>
                <a:srgbClr val="FFFFFF"/>
              </a:solidFill>
              <a:latin typeface="微软雅黑" panose="020B0503020204020204" pitchFamily="34" charset="-122"/>
              <a:ea typeface="微软雅黑" panose="020B0503020204020204" pitchFamily="34" charset="-122"/>
              <a:cs typeface="+mn-cs"/>
            </a:endParaRPr>
          </a:p>
        </p:txBody>
      </p:sp>
      <p:sp>
        <p:nvSpPr>
          <p:cNvPr id="23" name="文本框 22"/>
          <p:cNvSpPr txBox="1"/>
          <p:nvPr/>
        </p:nvSpPr>
        <p:spPr>
          <a:xfrm>
            <a:off x="2640330" y="519430"/>
            <a:ext cx="5845175" cy="521970"/>
          </a:xfrm>
          <a:prstGeom prst="rect">
            <a:avLst/>
          </a:prstGeom>
          <a:noFill/>
        </p:spPr>
        <p:txBody>
          <a:bodyPr wrap="square">
            <a:spAutoFit/>
          </a:bodyPr>
          <a:lstStyle/>
          <a:p>
            <a:pPr marL="0" marR="0" indent="0" defTabSz="914400" eaLnBrk="1" fontAlgn="auto" latinLnBrk="0" hangingPunct="1">
              <a:lnSpc>
                <a:spcPct val="100000"/>
              </a:lnSpc>
              <a:spcBef>
                <a:spcPts val="0"/>
              </a:spcBef>
              <a:spcAft>
                <a:spcPts val="0"/>
              </a:spcAft>
              <a:buClrTx/>
              <a:buSzTx/>
              <a:buFontTx/>
              <a:buNone/>
              <a:defRPr/>
            </a:pPr>
            <a:r>
              <a:rPr kumimoji="0" lang="zh-CN" altLang="en-US" sz="1400" b="1" i="0" kern="1200" cap="none" spc="120" normalizeH="0" baseline="0" noProof="0" dirty="0" smtClean="0">
                <a:solidFill>
                  <a:srgbClr val="FFFFFF"/>
                </a:solidFill>
                <a:latin typeface="微软雅黑" panose="020B0503020204020204" pitchFamily="34" charset="-122"/>
                <a:ea typeface="微软雅黑" panose="020B0503020204020204" pitchFamily="34" charset="-122"/>
                <a:cs typeface="+mn-cs"/>
              </a:rPr>
              <a:t>副主任医师</a:t>
            </a:r>
            <a:r>
              <a:rPr kumimoji="0" lang="zh-CN" altLang="en-US" sz="1400" b="1" i="0" kern="1200" cap="none" spc="120" normalizeH="0" noProof="0" dirty="0" smtClean="0">
                <a:solidFill>
                  <a:srgbClr val="FFFFFF"/>
                </a:solidFill>
                <a:latin typeface="微软雅黑" panose="020B0503020204020204" pitchFamily="34" charset="-122"/>
                <a:ea typeface="微软雅黑" panose="020B0503020204020204" pitchFamily="34" charset="-122"/>
                <a:cs typeface="+mn-cs"/>
              </a:rPr>
              <a:t> 副</a:t>
            </a:r>
            <a:r>
              <a:rPr kumimoji="0" lang="zh-CN" altLang="en-US" sz="1400" b="1" i="0" kern="1200" cap="none" spc="120" normalizeH="0" baseline="0" noProof="0" dirty="0" smtClean="0">
                <a:solidFill>
                  <a:srgbClr val="FFFFFF"/>
                </a:solidFill>
                <a:latin typeface="微软雅黑" panose="020B0503020204020204" pitchFamily="34" charset="-122"/>
                <a:ea typeface="微软雅黑" panose="020B0503020204020204" pitchFamily="34" charset="-122"/>
                <a:cs typeface="+mn-cs"/>
              </a:rPr>
              <a:t>教授 硕士研究生导师</a:t>
            </a:r>
            <a:r>
              <a:rPr kumimoji="0" lang="en-US" altLang="zh-CN" sz="1400" b="1" i="0" kern="1200" cap="none" spc="120" normalizeH="0" baseline="0" noProof="0" dirty="0">
                <a:solidFill>
                  <a:srgbClr val="FFFFFF"/>
                </a:solidFill>
                <a:latin typeface="微软雅黑" panose="020B0503020204020204" pitchFamily="34" charset="-122"/>
                <a:ea typeface="微软雅黑" panose="020B0503020204020204" pitchFamily="34" charset="-122"/>
                <a:cs typeface="+mn-cs"/>
              </a:rPr>
              <a:t> </a:t>
            </a:r>
          </a:p>
          <a:p>
            <a:pPr marL="0" marR="0" indent="0" defTabSz="914400" eaLnBrk="1" fontAlgn="auto" latinLnBrk="0" hangingPunct="1">
              <a:lnSpc>
                <a:spcPct val="100000"/>
              </a:lnSpc>
              <a:spcBef>
                <a:spcPts val="0"/>
              </a:spcBef>
              <a:spcAft>
                <a:spcPts val="0"/>
              </a:spcAft>
              <a:buClrTx/>
              <a:buSzTx/>
              <a:buFontTx/>
              <a:buNone/>
              <a:defRPr/>
            </a:pPr>
            <a:r>
              <a:rPr kumimoji="0" lang="zh-CN" altLang="en-US" sz="1400" b="1" i="0" kern="1200" cap="none" spc="120" normalizeH="0" baseline="0" noProof="0" smtClean="0">
                <a:solidFill>
                  <a:srgbClr val="FFFFFF"/>
                </a:solidFill>
                <a:latin typeface="微软雅黑" panose="020B0503020204020204" pitchFamily="34" charset="-122"/>
                <a:ea typeface="微软雅黑" panose="020B0503020204020204" pitchFamily="34" charset="-122"/>
                <a:cs typeface="+mn-cs"/>
              </a:rPr>
              <a:t>附属第二医院（广州市第一人民医院）康复医学</a:t>
            </a:r>
            <a:r>
              <a:rPr kumimoji="0" lang="zh-CN" altLang="en-US" sz="1400" b="1" i="0" kern="1200" cap="none" spc="120" normalizeH="0" baseline="0" noProof="0" dirty="0" smtClean="0">
                <a:solidFill>
                  <a:srgbClr val="FFFFFF"/>
                </a:solidFill>
                <a:latin typeface="微软雅黑" panose="020B0503020204020204" pitchFamily="34" charset="-122"/>
                <a:ea typeface="微软雅黑" panose="020B0503020204020204" pitchFamily="34" charset="-122"/>
                <a:cs typeface="+mn-cs"/>
              </a:rPr>
              <a:t>科副</a:t>
            </a:r>
            <a:r>
              <a:rPr kumimoji="0" lang="zh-CN" altLang="en-US" sz="1400" b="1" i="0" kern="1200" cap="none" spc="120" normalizeH="0" noProof="0" dirty="0" smtClean="0">
                <a:solidFill>
                  <a:srgbClr val="FFFFFF"/>
                </a:solidFill>
                <a:latin typeface="微软雅黑" panose="020B0503020204020204" pitchFamily="34" charset="-122"/>
                <a:ea typeface="微软雅黑" panose="020B0503020204020204" pitchFamily="34" charset="-122"/>
                <a:cs typeface="+mn-cs"/>
              </a:rPr>
              <a:t>主任医师</a:t>
            </a:r>
            <a:endParaRPr kumimoji="0" lang="zh-CN" altLang="en-US" sz="1400" b="1" i="0" kern="1200" cap="none" spc="120" normalizeH="0" baseline="0" noProof="0" dirty="0">
              <a:solidFill>
                <a:srgbClr val="FFFFFF"/>
              </a:solidFill>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446088" y="0"/>
            <a:ext cx="1804987"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21" name="文本框 17"/>
          <p:cNvSpPr txBox="1">
            <a:spLocks noChangeArrowheads="1"/>
          </p:cNvSpPr>
          <p:nvPr/>
        </p:nvSpPr>
        <p:spPr bwMode="auto">
          <a:xfrm>
            <a:off x="2808288" y="1300163"/>
            <a:ext cx="1441420" cy="307777"/>
          </a:xfrm>
          <a:prstGeom prst="rect">
            <a:avLst/>
          </a:prstGeom>
          <a:noFill/>
          <a:ln w="9525">
            <a:noFill/>
            <a:miter lim="800000"/>
          </a:ln>
        </p:spPr>
        <p:txBody>
          <a:bodyPr wrap="none">
            <a:spAutoFit/>
          </a:bodyPr>
          <a:lstStyle/>
          <a:p>
            <a:pPr marL="0" marR="0" indent="0" defTabSz="914400" eaLnBrk="1" latinLnBrk="0" hangingPunct="1">
              <a:lnSpc>
                <a:spcPct val="100000"/>
              </a:lnSpc>
              <a:buClrTx/>
              <a:buSzTx/>
              <a:buFontTx/>
              <a:buNone/>
              <a:defRPr/>
            </a:pPr>
            <a:r>
              <a:rPr kumimoji="0" lang="zh-CN" altLang="en-US" sz="1400" b="1" i="0" kern="1200" cap="none" spc="0" normalizeH="0" baseline="0" noProof="0" dirty="0">
                <a:solidFill>
                  <a:prstClr val="black"/>
                </a:solidFill>
                <a:latin typeface="微软雅黑" panose="020B0503020204020204" pitchFamily="34" charset="-122"/>
                <a:ea typeface="微软雅黑" panose="020B0503020204020204" pitchFamily="34" charset="-122"/>
                <a:cs typeface="+mn-cs"/>
              </a:rPr>
              <a:t>招生专业与</a:t>
            </a:r>
            <a:r>
              <a:rPr kumimoji="0" lang="zh-CN" altLang="en-US" sz="1400" b="1" i="0" kern="1200" cap="none" spc="0" normalizeH="0" baseline="0" noProof="0" dirty="0" smtClean="0">
                <a:solidFill>
                  <a:prstClr val="black"/>
                </a:solidFill>
                <a:latin typeface="微软雅黑" panose="020B0503020204020204" pitchFamily="34" charset="-122"/>
                <a:ea typeface="微软雅黑" panose="020B0503020204020204" pitchFamily="34" charset="-122"/>
                <a:cs typeface="+mn-cs"/>
              </a:rPr>
              <a:t>类型</a:t>
            </a:r>
            <a:endParaRPr kumimoji="0" lang="zh-CN" altLang="en-US" sz="1400" b="1" i="0" kern="1200" cap="none" spc="0" normalizeH="0" baseline="0" noProof="0" dirty="0">
              <a:solidFill>
                <a:prstClr val="black"/>
              </a:solidFill>
              <a:latin typeface="微软雅黑" panose="020B0503020204020204" pitchFamily="34" charset="-122"/>
              <a:ea typeface="微软雅黑" panose="020B0503020204020204" pitchFamily="34" charset="-122"/>
              <a:cs typeface="+mn-cs"/>
            </a:endParaRPr>
          </a:p>
        </p:txBody>
      </p:sp>
      <p:pic>
        <p:nvPicPr>
          <p:cNvPr id="17422" name="图片 24"/>
          <p:cNvPicPr>
            <a:picLocks noChangeAspect="1"/>
          </p:cNvPicPr>
          <p:nvPr/>
        </p:nvPicPr>
        <p:blipFill>
          <a:blip r:embed="rId5" cstate="print"/>
          <a:srcRect t="3896" r="91544" b="3088"/>
          <a:stretch>
            <a:fillRect/>
          </a:stretch>
        </p:blipFill>
        <p:spPr bwMode="auto">
          <a:xfrm>
            <a:off x="2525713" y="2358809"/>
            <a:ext cx="309562" cy="358775"/>
          </a:xfrm>
          <a:prstGeom prst="rect">
            <a:avLst/>
          </a:prstGeom>
          <a:noFill/>
          <a:ln w="9525">
            <a:noFill/>
            <a:miter lim="800000"/>
            <a:headEnd/>
            <a:tailEnd/>
          </a:ln>
        </p:spPr>
      </p:pic>
      <p:sp>
        <p:nvSpPr>
          <p:cNvPr id="17423" name="文本框 25"/>
          <p:cNvSpPr txBox="1">
            <a:spLocks noChangeArrowheads="1"/>
          </p:cNvSpPr>
          <p:nvPr/>
        </p:nvSpPr>
        <p:spPr bwMode="auto">
          <a:xfrm>
            <a:off x="2808288" y="2384209"/>
            <a:ext cx="1441450" cy="307975"/>
          </a:xfrm>
          <a:prstGeom prst="rect">
            <a:avLst/>
          </a:prstGeom>
          <a:noFill/>
          <a:ln w="9525">
            <a:noFill/>
            <a:miter lim="800000"/>
          </a:ln>
        </p:spPr>
        <p:txBody>
          <a:bodyPr wrap="none">
            <a:spAutoFit/>
          </a:bodyPr>
          <a:lstStyle/>
          <a:p>
            <a:pPr marL="0" marR="0" indent="0" defTabSz="914400" eaLnBrk="1" latinLnBrk="0" hangingPunct="1">
              <a:lnSpc>
                <a:spcPct val="100000"/>
              </a:lnSpc>
              <a:buClrTx/>
              <a:buSzTx/>
              <a:buFontTx/>
              <a:buNone/>
              <a:defRPr/>
            </a:pPr>
            <a:r>
              <a:rPr kumimoji="0" lang="zh-CN" altLang="en-US" sz="1400" b="1" i="0" kern="1200" cap="none" spc="0" normalizeH="0" baseline="0" noProof="0" dirty="0">
                <a:solidFill>
                  <a:prstClr val="black"/>
                </a:solidFill>
                <a:latin typeface="微软雅黑" panose="020B0503020204020204" pitchFamily="34" charset="-122"/>
                <a:ea typeface="微软雅黑" panose="020B0503020204020204" pitchFamily="34" charset="-122"/>
                <a:cs typeface="+mn-cs"/>
              </a:rPr>
              <a:t>教育与工作经历</a:t>
            </a:r>
          </a:p>
        </p:txBody>
      </p:sp>
      <p:pic>
        <p:nvPicPr>
          <p:cNvPr id="17424" name="图片 27"/>
          <p:cNvPicPr>
            <a:picLocks noChangeAspect="1"/>
          </p:cNvPicPr>
          <p:nvPr/>
        </p:nvPicPr>
        <p:blipFill>
          <a:blip r:embed="rId5" cstate="print"/>
          <a:srcRect t="3896" r="91544" b="3088"/>
          <a:stretch>
            <a:fillRect/>
          </a:stretch>
        </p:blipFill>
        <p:spPr bwMode="auto">
          <a:xfrm>
            <a:off x="6731000" y="1274763"/>
            <a:ext cx="307975" cy="358775"/>
          </a:xfrm>
          <a:prstGeom prst="rect">
            <a:avLst/>
          </a:prstGeom>
          <a:noFill/>
          <a:ln w="9525">
            <a:noFill/>
            <a:miter lim="800000"/>
            <a:headEnd/>
            <a:tailEnd/>
          </a:ln>
        </p:spPr>
      </p:pic>
      <p:sp>
        <p:nvSpPr>
          <p:cNvPr id="17425" name="文本框 28"/>
          <p:cNvSpPr txBox="1">
            <a:spLocks noChangeArrowheads="1"/>
          </p:cNvSpPr>
          <p:nvPr/>
        </p:nvSpPr>
        <p:spPr bwMode="auto">
          <a:xfrm>
            <a:off x="7011988" y="1300163"/>
            <a:ext cx="903287" cy="307975"/>
          </a:xfrm>
          <a:prstGeom prst="rect">
            <a:avLst/>
          </a:prstGeom>
          <a:noFill/>
          <a:ln w="9525">
            <a:noFill/>
            <a:miter lim="800000"/>
          </a:ln>
        </p:spPr>
        <p:txBody>
          <a:bodyPr wrap="none">
            <a:spAutoFit/>
          </a:bodyPr>
          <a:lstStyle/>
          <a:p>
            <a:pPr marL="0" marR="0" indent="0" defTabSz="914400" eaLnBrk="1" latinLnBrk="0" hangingPunct="1">
              <a:lnSpc>
                <a:spcPct val="100000"/>
              </a:lnSpc>
              <a:buClrTx/>
              <a:buSzTx/>
              <a:buFontTx/>
              <a:buNone/>
              <a:defRPr/>
            </a:pPr>
            <a:r>
              <a:rPr kumimoji="0" lang="zh-CN" altLang="en-US" sz="1400" b="1" i="0" kern="1200" cap="none" spc="0" normalizeH="0" baseline="0" noProof="0">
                <a:solidFill>
                  <a:prstClr val="black"/>
                </a:solidFill>
                <a:latin typeface="微软雅黑" panose="020B0503020204020204" pitchFamily="34" charset="-122"/>
                <a:ea typeface="微软雅黑" panose="020B0503020204020204" pitchFamily="34" charset="-122"/>
                <a:cs typeface="+mn-cs"/>
              </a:rPr>
              <a:t>科研工作</a:t>
            </a:r>
          </a:p>
        </p:txBody>
      </p:sp>
      <p:pic>
        <p:nvPicPr>
          <p:cNvPr id="17427" name="图片 24"/>
          <p:cNvPicPr>
            <a:picLocks noChangeAspect="1"/>
          </p:cNvPicPr>
          <p:nvPr/>
        </p:nvPicPr>
        <p:blipFill>
          <a:blip r:embed="rId6" cstate="print"/>
          <a:srcRect l="9991" r="8128"/>
          <a:stretch>
            <a:fillRect/>
          </a:stretch>
        </p:blipFill>
        <p:spPr bwMode="auto">
          <a:xfrm>
            <a:off x="10810875" y="85725"/>
            <a:ext cx="1123950" cy="1030288"/>
          </a:xfrm>
          <a:prstGeom prst="rect">
            <a:avLst/>
          </a:prstGeom>
          <a:noFill/>
          <a:ln w="9525">
            <a:noFill/>
            <a:miter lim="800000"/>
            <a:headEnd/>
            <a:tailEnd/>
          </a:ln>
        </p:spPr>
      </p:pic>
      <p:pic>
        <p:nvPicPr>
          <p:cNvPr id="22" name="图片 24"/>
          <p:cNvPicPr>
            <a:picLocks noChangeAspect="1"/>
          </p:cNvPicPr>
          <p:nvPr/>
        </p:nvPicPr>
        <p:blipFill>
          <a:blip r:embed="rId5" cstate="print"/>
          <a:srcRect t="3896" r="91544" b="3088"/>
          <a:stretch>
            <a:fillRect/>
          </a:stretch>
        </p:blipFill>
        <p:spPr bwMode="auto">
          <a:xfrm>
            <a:off x="2579503" y="4077177"/>
            <a:ext cx="309562" cy="358775"/>
          </a:xfrm>
          <a:prstGeom prst="rect">
            <a:avLst/>
          </a:prstGeom>
          <a:noFill/>
          <a:ln w="9525">
            <a:noFill/>
            <a:miter lim="800000"/>
            <a:headEnd/>
            <a:tailEnd/>
          </a:ln>
        </p:spPr>
      </p:pic>
      <p:sp>
        <p:nvSpPr>
          <p:cNvPr id="25" name="文本框 25"/>
          <p:cNvSpPr txBox="1">
            <a:spLocks noChangeArrowheads="1"/>
          </p:cNvSpPr>
          <p:nvPr/>
        </p:nvSpPr>
        <p:spPr bwMode="auto">
          <a:xfrm>
            <a:off x="2862078" y="4102577"/>
            <a:ext cx="1261884" cy="307777"/>
          </a:xfrm>
          <a:prstGeom prst="rect">
            <a:avLst/>
          </a:prstGeom>
          <a:noFill/>
          <a:ln w="9525">
            <a:noFill/>
            <a:miter lim="800000"/>
          </a:ln>
        </p:spPr>
        <p:txBody>
          <a:bodyPr wrap="none">
            <a:spAutoFit/>
          </a:bodyPr>
          <a:lstStyle/>
          <a:p>
            <a:pPr marL="0" marR="0" indent="0" defTabSz="914400" eaLnBrk="1" latinLnBrk="0" hangingPunct="1">
              <a:lnSpc>
                <a:spcPct val="100000"/>
              </a:lnSpc>
              <a:buClrTx/>
              <a:buSzTx/>
              <a:buFontTx/>
              <a:buNone/>
              <a:defRPr/>
            </a:pPr>
            <a:r>
              <a:rPr kumimoji="0" lang="zh-CN" altLang="en-US" sz="1400" b="1" i="0" kern="1200" cap="none" spc="0" normalizeH="0" baseline="0" noProof="0" dirty="0" smtClean="0">
                <a:solidFill>
                  <a:prstClr val="black"/>
                </a:solidFill>
                <a:latin typeface="微软雅黑" panose="020B0503020204020204" pitchFamily="34" charset="-122"/>
                <a:ea typeface="微软雅黑" panose="020B0503020204020204" pitchFamily="34" charset="-122"/>
                <a:cs typeface="+mn-cs"/>
              </a:rPr>
              <a:t>学术团体任职</a:t>
            </a:r>
            <a:endParaRPr kumimoji="0" lang="zh-CN" altLang="en-US" sz="1400" b="1" i="0" kern="1200" cap="none" spc="0" normalizeH="0" baseline="0" noProof="0" dirty="0">
              <a:solidFill>
                <a:prstClr val="black"/>
              </a:solidFill>
              <a:latin typeface="微软雅黑" panose="020B0503020204020204" pitchFamily="34" charset="-122"/>
              <a:ea typeface="微软雅黑" panose="020B0503020204020204" pitchFamily="34" charset="-122"/>
              <a:cs typeface="+mn-cs"/>
            </a:endParaRPr>
          </a:p>
        </p:txBody>
      </p:sp>
      <p:sp>
        <p:nvSpPr>
          <p:cNvPr id="2" name="文本框 1"/>
          <p:cNvSpPr txBox="1"/>
          <p:nvPr/>
        </p:nvSpPr>
        <p:spPr>
          <a:xfrm>
            <a:off x="2384425" y="2640965"/>
            <a:ext cx="4486275" cy="1198880"/>
          </a:xfrm>
          <a:prstGeom prst="rect">
            <a:avLst/>
          </a:prstGeom>
          <a:noFill/>
        </p:spPr>
        <p:txBody>
          <a:bodyPr wrap="square" rtlCol="0">
            <a:spAutoFit/>
          </a:bodyPr>
          <a:lstStyle/>
          <a:p>
            <a:pPr>
              <a:lnSpc>
                <a:spcPct val="150000"/>
              </a:lnSpc>
            </a:pPr>
            <a:r>
              <a:rPr lang="zh-CN" altLang="en-US" sz="1200" dirty="0" smtClean="0">
                <a:solidFill>
                  <a:prstClr val="black"/>
                </a:solidFill>
                <a:latin typeface="微软雅黑" panose="020B0503020204020204" pitchFamily="34" charset="-122"/>
                <a:ea typeface="微软雅黑" panose="020B0503020204020204" pitchFamily="34" charset="-122"/>
              </a:rPr>
              <a:t>2020.03至今       广州市第一人民医院康复科副主任医师</a:t>
            </a:r>
          </a:p>
          <a:p>
            <a:pPr>
              <a:lnSpc>
                <a:spcPct val="150000"/>
              </a:lnSpc>
            </a:pPr>
            <a:r>
              <a:rPr lang="zh-CN" altLang="en-US" sz="1200" dirty="0" smtClean="0">
                <a:solidFill>
                  <a:prstClr val="black"/>
                </a:solidFill>
                <a:latin typeface="微软雅黑" panose="020B0503020204020204" pitchFamily="34" charset="-122"/>
                <a:ea typeface="微软雅黑" panose="020B0503020204020204" pitchFamily="34" charset="-122"/>
              </a:rPr>
              <a:t>2018.11-2020.02    美国哈佛医学院Spaulding康复医院博士后</a:t>
            </a:r>
          </a:p>
          <a:p>
            <a:pPr>
              <a:lnSpc>
                <a:spcPct val="150000"/>
              </a:lnSpc>
            </a:pPr>
            <a:r>
              <a:rPr lang="zh-CN" altLang="en-US" sz="1200" dirty="0" smtClean="0">
                <a:solidFill>
                  <a:prstClr val="black"/>
                </a:solidFill>
                <a:latin typeface="微软雅黑" panose="020B0503020204020204" pitchFamily="34" charset="-122"/>
                <a:ea typeface="微软雅黑" panose="020B0503020204020204" pitchFamily="34" charset="-122"/>
              </a:rPr>
              <a:t>2013.11-2018.10    广州市第一人民医院康复科主治医师</a:t>
            </a:r>
          </a:p>
          <a:p>
            <a:pPr>
              <a:lnSpc>
                <a:spcPct val="150000"/>
              </a:lnSpc>
            </a:pPr>
            <a:r>
              <a:rPr lang="zh-CN" altLang="en-US" sz="1200" dirty="0" smtClean="0">
                <a:solidFill>
                  <a:prstClr val="black"/>
                </a:solidFill>
                <a:latin typeface="微软雅黑" panose="020B0503020204020204" pitchFamily="34" charset="-122"/>
                <a:ea typeface="微软雅黑" panose="020B0503020204020204" pitchFamily="34" charset="-122"/>
              </a:rPr>
              <a:t>2009.07-2013.10    广州市第一人民医院康复科住院医师</a:t>
            </a:r>
            <a:endParaRPr lang="zh-CN" altLang="en-US" sz="1200" b="1">
              <a:solidFill>
                <a:schemeClr val="tx1">
                  <a:lumMod val="65000"/>
                  <a:lumOff val="35000"/>
                </a:schemeClr>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3" name="表格 2"/>
          <p:cNvGraphicFramePr/>
          <p:nvPr>
            <p:custDataLst>
              <p:tags r:id="rId1"/>
            </p:custDataLst>
          </p:nvPr>
        </p:nvGraphicFramePr>
        <p:xfrm>
          <a:off x="6857365" y="4598670"/>
          <a:ext cx="4507865" cy="1919605"/>
        </p:xfrm>
        <a:graphic>
          <a:graphicData uri="http://schemas.openxmlformats.org/drawingml/2006/table">
            <a:tbl>
              <a:tblPr/>
              <a:tblGrid>
                <a:gridCol w="955675"/>
                <a:gridCol w="1005840"/>
                <a:gridCol w="1494790"/>
                <a:gridCol w="1051560"/>
              </a:tblGrid>
              <a:tr h="273685">
                <a:tc>
                  <a:txBody>
                    <a:bodyPr/>
                    <a:lstStyle/>
                    <a:p>
                      <a:pPr indent="0" algn="ctr">
                        <a:buNone/>
                      </a:pPr>
                      <a:r>
                        <a:rPr lang="zh-CN" altLang="en-US" sz="1200" b="0" dirty="0" smtClean="0">
                          <a:solidFill>
                            <a:prstClr val="black"/>
                          </a:solidFill>
                          <a:latin typeface="微软雅黑" panose="020B0503020204020204" pitchFamily="34" charset="-122"/>
                          <a:ea typeface="微软雅黑" panose="020B0503020204020204" pitchFamily="34" charset="-122"/>
                        </a:rPr>
                        <a:t>起讫时间</a:t>
                      </a: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solidFill>
                  </a:tcPr>
                </a:tc>
                <a:tc>
                  <a:txBody>
                    <a:bodyPr/>
                    <a:lstStyle/>
                    <a:p>
                      <a:pPr indent="0" algn="ctr">
                        <a:buNone/>
                      </a:pPr>
                      <a:r>
                        <a:rPr lang="zh-CN" altLang="en-US" sz="1200" b="0" dirty="0" smtClean="0">
                          <a:solidFill>
                            <a:prstClr val="black"/>
                          </a:solidFill>
                          <a:latin typeface="微软雅黑" panose="020B0503020204020204" pitchFamily="34" charset="-122"/>
                          <a:ea typeface="微软雅黑" panose="020B0503020204020204" pitchFamily="34" charset="-122"/>
                        </a:rPr>
                        <a:t>项目负责人</a:t>
                      </a: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solidFill>
                  </a:tcPr>
                </a:tc>
                <a:tc>
                  <a:txBody>
                    <a:bodyPr/>
                    <a:lstStyle/>
                    <a:p>
                      <a:pPr indent="0" algn="ctr">
                        <a:buNone/>
                      </a:pPr>
                      <a:r>
                        <a:rPr lang="zh-CN" altLang="en-US" sz="1200" b="0" dirty="0" smtClean="0">
                          <a:solidFill>
                            <a:prstClr val="black"/>
                          </a:solidFill>
                          <a:latin typeface="微软雅黑" panose="020B0503020204020204" pitchFamily="34" charset="-122"/>
                          <a:ea typeface="微软雅黑" panose="020B0503020204020204" pitchFamily="34" charset="-122"/>
                        </a:rPr>
                        <a:t>项目名称</a:t>
                      </a: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solidFill>
                  </a:tcPr>
                </a:tc>
                <a:tc>
                  <a:txBody>
                    <a:bodyPr/>
                    <a:lstStyle/>
                    <a:p>
                      <a:pPr indent="0" algn="ctr">
                        <a:buNone/>
                      </a:pPr>
                      <a:r>
                        <a:rPr lang="zh-CN" altLang="en-US" sz="1200" b="0" dirty="0" smtClean="0">
                          <a:solidFill>
                            <a:prstClr val="black"/>
                          </a:solidFill>
                          <a:latin typeface="微软雅黑" panose="020B0503020204020204" pitchFamily="34" charset="-122"/>
                          <a:ea typeface="微软雅黑" panose="020B0503020204020204" pitchFamily="34" charset="-122"/>
                        </a:rPr>
                        <a:t>项目来源</a:t>
                      </a: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solidFill>
                  </a:tcPr>
                </a:tc>
              </a:tr>
              <a:tr h="704850">
                <a:tc>
                  <a:txBody>
                    <a:bodyPr/>
                    <a:lstStyle/>
                    <a:p>
                      <a:pPr indent="0" algn="ctr">
                        <a:buNone/>
                      </a:pPr>
                      <a:r>
                        <a:rPr lang="zh-CN" altLang="en-US" sz="1200" b="0" dirty="0" smtClean="0">
                          <a:solidFill>
                            <a:prstClr val="black"/>
                          </a:solidFill>
                          <a:latin typeface="微软雅黑" panose="020B0503020204020204" pitchFamily="34" charset="-122"/>
                          <a:ea typeface="微软雅黑" panose="020B0503020204020204" pitchFamily="34" charset="-122"/>
                        </a:rPr>
                        <a:t>2021.04.01至 2023.03.31</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solidFill>
                  </a:tcPr>
                </a:tc>
                <a:tc>
                  <a:txBody>
                    <a:bodyPr/>
                    <a:lstStyle/>
                    <a:p>
                      <a:pPr indent="0" algn="ctr">
                        <a:buNone/>
                      </a:pPr>
                      <a:r>
                        <a:rPr lang="zh-CN" altLang="en-US" sz="1200" b="0" dirty="0" smtClean="0">
                          <a:solidFill>
                            <a:prstClr val="black"/>
                          </a:solidFill>
                          <a:latin typeface="微软雅黑" panose="020B0503020204020204" pitchFamily="34" charset="-122"/>
                          <a:ea typeface="微软雅黑" panose="020B0503020204020204" pitchFamily="34" charset="-122"/>
                        </a:rPr>
                        <a:t>彭源</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solidFill>
                  </a:tcPr>
                </a:tc>
                <a:tc>
                  <a:txBody>
                    <a:bodyPr/>
                    <a:lstStyle/>
                    <a:p>
                      <a:pPr indent="0" algn="ctr">
                        <a:buNone/>
                      </a:pPr>
                      <a:r>
                        <a:rPr lang="zh-CN" altLang="en-US" sz="1200" b="0" dirty="0" smtClean="0">
                          <a:solidFill>
                            <a:prstClr val="black"/>
                          </a:solidFill>
                          <a:latin typeface="微软雅黑" panose="020B0503020204020204" pitchFamily="34" charset="-122"/>
                          <a:ea typeface="微软雅黑" panose="020B0503020204020204" pitchFamily="34" charset="-122"/>
                        </a:rPr>
                        <a:t>ROS响应性纳米药物调控巨噬细胞功能治疗动脉粥样硬化的作用及机制研究</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solidFill>
                  </a:tcPr>
                </a:tc>
                <a:tc>
                  <a:txBody>
                    <a:bodyPr/>
                    <a:lstStyle/>
                    <a:p>
                      <a:pPr indent="0" algn="ctr">
                        <a:buNone/>
                      </a:pPr>
                      <a:r>
                        <a:rPr lang="zh-CN" altLang="en-US" sz="1200" b="0" dirty="0" smtClean="0">
                          <a:solidFill>
                            <a:prstClr val="black"/>
                          </a:solidFill>
                          <a:latin typeface="微软雅黑" panose="020B0503020204020204" pitchFamily="34" charset="-122"/>
                          <a:ea typeface="微软雅黑" panose="020B0503020204020204" pitchFamily="34" charset="-122"/>
                        </a:rPr>
                        <a:t>广州市科技创新发展专项</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solidFill>
                  </a:tcPr>
                </a:tc>
              </a:tr>
              <a:tr h="651510">
                <a:tc>
                  <a:txBody>
                    <a:bodyPr/>
                    <a:lstStyle/>
                    <a:p>
                      <a:pPr indent="0" algn="ctr">
                        <a:buNone/>
                      </a:pPr>
                      <a:r>
                        <a:rPr lang="zh-CN" altLang="en-US" sz="1200" b="0" dirty="0" smtClean="0">
                          <a:solidFill>
                            <a:prstClr val="black"/>
                          </a:solidFill>
                          <a:latin typeface="微软雅黑" panose="020B0503020204020204" pitchFamily="34" charset="-122"/>
                          <a:ea typeface="微软雅黑" panose="020B0503020204020204" pitchFamily="34" charset="-122"/>
                        </a:rPr>
                        <a:t>2019-10-01 至2022-09-30</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solidFill>
                  </a:tcPr>
                </a:tc>
                <a:tc>
                  <a:txBody>
                    <a:bodyPr/>
                    <a:lstStyle/>
                    <a:p>
                      <a:pPr indent="0" algn="ctr">
                        <a:buNone/>
                      </a:pPr>
                      <a:r>
                        <a:rPr lang="zh-CN" altLang="en-US" sz="1200" b="0" dirty="0" smtClean="0">
                          <a:solidFill>
                            <a:prstClr val="black"/>
                          </a:solidFill>
                          <a:latin typeface="微软雅黑" panose="020B0503020204020204" pitchFamily="34" charset="-122"/>
                          <a:ea typeface="微软雅黑" panose="020B0503020204020204" pitchFamily="34" charset="-122"/>
                        </a:rPr>
                        <a:t>彭源</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solidFill>
                  </a:tcPr>
                </a:tc>
                <a:tc>
                  <a:txBody>
                    <a:bodyPr/>
                    <a:lstStyle/>
                    <a:p>
                      <a:pPr indent="0" algn="ctr">
                        <a:buNone/>
                      </a:pPr>
                      <a:r>
                        <a:rPr lang="zh-CN" altLang="en-US" sz="1200" b="0" dirty="0" smtClean="0">
                          <a:solidFill>
                            <a:prstClr val="black"/>
                          </a:solidFill>
                          <a:latin typeface="微软雅黑" panose="020B0503020204020204" pitchFamily="34" charset="-122"/>
                          <a:ea typeface="微软雅黑" panose="020B0503020204020204" pitchFamily="34" charset="-122"/>
                        </a:rPr>
                        <a:t>白蛋白纳米药物调控肿瘤乏氧促进脑胶质瘤声动力-化疗的研究</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solidFill>
                  </a:tcPr>
                </a:tc>
                <a:tc>
                  <a:txBody>
                    <a:bodyPr/>
                    <a:lstStyle/>
                    <a:p>
                      <a:pPr indent="0" algn="ctr">
                        <a:buNone/>
                      </a:pPr>
                      <a:r>
                        <a:rPr lang="zh-CN" altLang="en-US" sz="1200" b="0" dirty="0" smtClean="0">
                          <a:solidFill>
                            <a:prstClr val="black"/>
                          </a:solidFill>
                          <a:latin typeface="微软雅黑" panose="020B0503020204020204" pitchFamily="34" charset="-122"/>
                          <a:ea typeface="微软雅黑" panose="020B0503020204020204" pitchFamily="34" charset="-122"/>
                        </a:rPr>
                        <a:t>广东省自然科学基金面上项目</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solidFill>
                  </a:tcPr>
                </a:tc>
              </a:tr>
            </a:tbl>
          </a:graphicData>
        </a:graphic>
      </p:graphicFrame>
      <p:sp>
        <p:nvSpPr>
          <p:cNvPr id="4" name="文本框 3"/>
          <p:cNvSpPr txBox="1"/>
          <p:nvPr>
            <p:custDataLst>
              <p:tags r:id="rId2"/>
            </p:custDataLst>
          </p:nvPr>
        </p:nvSpPr>
        <p:spPr>
          <a:xfrm>
            <a:off x="2640330" y="4540250"/>
            <a:ext cx="3427730" cy="1476375"/>
          </a:xfrm>
          <a:prstGeom prst="rect">
            <a:avLst/>
          </a:prstGeom>
          <a:noFill/>
        </p:spPr>
        <p:txBody>
          <a:bodyPr wrap="square" rtlCol="0">
            <a:spAutoFit/>
          </a:bodyPr>
          <a:lstStyle/>
          <a:p>
            <a:pPr>
              <a:lnSpc>
                <a:spcPct val="150000"/>
              </a:lnSpc>
            </a:pPr>
            <a:r>
              <a:rPr lang="zh-CN" altLang="en-US" sz="1200" dirty="0" smtClean="0">
                <a:solidFill>
                  <a:prstClr val="black"/>
                </a:solidFill>
                <a:latin typeface="微软雅黑" panose="020B0503020204020204" pitchFamily="34" charset="-122"/>
                <a:ea typeface="微软雅黑" panose="020B0503020204020204" pitchFamily="34" charset="-122"/>
              </a:rPr>
              <a:t>中国康复治疗学会神经调控治疗学组常委</a:t>
            </a:r>
          </a:p>
          <a:p>
            <a:pPr algn="l">
              <a:lnSpc>
                <a:spcPct val="150000"/>
              </a:lnSpc>
              <a:buClrTx/>
              <a:buSzTx/>
              <a:buNone/>
            </a:pPr>
            <a:r>
              <a:rPr lang="zh-CN" altLang="en-US" sz="1200" dirty="0" smtClean="0">
                <a:solidFill>
                  <a:prstClr val="black"/>
                </a:solidFill>
                <a:latin typeface="微软雅黑" panose="020B0503020204020204" pitchFamily="34" charset="-122"/>
                <a:ea typeface="微软雅黑" panose="020B0503020204020204" pitchFamily="34" charset="-122"/>
              </a:rPr>
              <a:t>中国康复医学会脑血管疾病康复治疗专委会青年委员</a:t>
            </a:r>
          </a:p>
          <a:p>
            <a:pPr algn="l">
              <a:lnSpc>
                <a:spcPct val="150000"/>
              </a:lnSpc>
              <a:buClrTx/>
              <a:buSzTx/>
              <a:buNone/>
            </a:pPr>
            <a:r>
              <a:rPr lang="zh-CN" altLang="en-US" sz="1200" dirty="0" smtClean="0">
                <a:solidFill>
                  <a:prstClr val="black"/>
                </a:solidFill>
                <a:latin typeface="微软雅黑" panose="020B0503020204020204" pitchFamily="34" charset="-122"/>
                <a:ea typeface="微软雅黑" panose="020B0503020204020204" pitchFamily="34" charset="-122"/>
              </a:rPr>
              <a:t>广东省物理医学与康复学会青年委员</a:t>
            </a:r>
          </a:p>
          <a:p>
            <a:pPr algn="l">
              <a:lnSpc>
                <a:spcPct val="150000"/>
              </a:lnSpc>
              <a:buClrTx/>
              <a:buSzTx/>
              <a:buNone/>
            </a:pPr>
            <a:r>
              <a:rPr lang="zh-CN" altLang="en-US" sz="1200" dirty="0" smtClean="0">
                <a:solidFill>
                  <a:prstClr val="black"/>
                </a:solidFill>
                <a:latin typeface="微软雅黑" panose="020B0503020204020204" pitchFamily="34" charset="-122"/>
                <a:ea typeface="微软雅黑" panose="020B0503020204020204" pitchFamily="34" charset="-122"/>
              </a:rPr>
              <a:t>广州市医学会物理医学与康复学组常委</a:t>
            </a:r>
          </a:p>
        </p:txBody>
      </p:sp>
      <p:pic>
        <p:nvPicPr>
          <p:cNvPr id="7" name="图片 6" descr="彭源照片"/>
          <p:cNvPicPr>
            <a:picLocks noChangeAspect="1"/>
          </p:cNvPicPr>
          <p:nvPr/>
        </p:nvPicPr>
        <p:blipFill>
          <a:blip r:embed="rId7" cstate="print"/>
          <a:stretch>
            <a:fillRect/>
          </a:stretch>
        </p:blipFill>
        <p:spPr>
          <a:xfrm>
            <a:off x="468630" y="1337945"/>
            <a:ext cx="1600835" cy="2108835"/>
          </a:xfrm>
          <a:prstGeom prst="rect">
            <a:avLst/>
          </a:prstGeom>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PP_MARK_KEY" val="51507424-de59-4c03-ae7d-61dec56c7a2a"/>
  <p:tag name="COMMONDATA" val="eyJoZGlkIjoiZmVkZDY3NmIwNGNkNDRhNzRlZTA4ZGY0ZDI5MzU0OWQifQ=="/>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7a45aae8-9af6-44a1-bc3e-1df4a36a34ae}"/>
  <p:tag name="TABLE_ENDDRAG_ORIGIN_RECT" val="354*128"/>
  <p:tag name="TABLE_ENDDRAG_RECT" val="532*349*354*128"/>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297</Words>
  <Application>WPS 演示</Application>
  <PresentationFormat>自定义</PresentationFormat>
  <Paragraphs>38</Paragraphs>
  <Slides>1</Slides>
  <Notes>1</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1_Office 主题</vt:lpstr>
      <vt:lpstr>幻灯片 1</vt:lpstr>
    </vt:vector>
  </TitlesOfParts>
  <Company>zsb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what what</cp:lastModifiedBy>
  <cp:revision>382</cp:revision>
  <dcterms:created xsi:type="dcterms:W3CDTF">2015-05-04T02:17:00Z</dcterms:created>
  <dcterms:modified xsi:type="dcterms:W3CDTF">2023-03-28T06:05:15Z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ED612CDC68E54A26BCDF682192401294_13</vt:lpwstr>
  </property>
  <property fmtid="{D5CDD505-2E9C-101B-9397-08002B2CF9AE}" pid="3" name="KSOProductBuildVer">
    <vt:lpwstr>2052-11.1.0.14036</vt:lpwstr>
  </property>
</Properties>
</file>