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5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眼科学</a:t>
            </a:r>
            <a:r>
              <a:rPr lang="en-US" altLang="zh-CN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57175" y="5025674"/>
            <a:ext cx="2778760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(020)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81048225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Email:eylengyx@scut.edu.cn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038975" y="1616076"/>
            <a:ext cx="4866553" cy="3339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766763" indent="-754063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专注于儿童近视防控、青光眼防治、视网膜黄斑部疾病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及早产儿视网膜病变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的临床研究，及青少年近视发病机制和视网膜神经节细胞再生的基础研究。擅长白内障、青光眼、视网膜相关疾病的手术治疗。 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11200" lvl="0" indent="-71120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参与及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国家、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级课题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十余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项，在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期刊及国内一级核心期刊发表第一作者论文三十余篇。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（主持的在研项目）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41300" lvl="0" indent="-228600" eaLnBrk="1" hangingPunct="1">
              <a:lnSpc>
                <a:spcPct val="120000"/>
              </a:lnSpc>
              <a:spcBef>
                <a:spcPts val="600"/>
              </a:spcBef>
              <a:buAutoNum type="arabicPeriod"/>
              <a:defRPr/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广州市卫生健康委员会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广州市临床高新技术项目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2023C-GX03,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低强度单光谱技术在儿童青少年近 视防控中的临床应用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55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41300" lvl="0" indent="-228600" eaLnBrk="1" hangingPunct="1">
              <a:lnSpc>
                <a:spcPct val="120000"/>
              </a:lnSpc>
              <a:spcBef>
                <a:spcPts val="600"/>
              </a:spcBef>
              <a:buAutoNum type="arabicPeriod"/>
              <a:defRPr/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广州市科学技术局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基础研究计划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SL2022A03J01107,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光环境介导学龄儿童近视防控体系搭建及调控 机制研究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,100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</a:p>
          <a:p>
            <a:pPr marL="241300" lvl="0" indent="-228600" eaLnBrk="1" hangingPunct="1">
              <a:lnSpc>
                <a:spcPct val="120000"/>
              </a:lnSpc>
              <a:spcBef>
                <a:spcPts val="600"/>
              </a:spcBef>
              <a:buAutoNum type="arabicPeriod"/>
              <a:defRPr/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广东省自然科学基金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2018A030313761,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联合基因诱导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细胞向视网膜神经节样细胞转化 的研究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10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endParaRPr lang="zh-CN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冷云霞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lang="zh-CN" altLang="en-US" sz="1400" b="1" spc="12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眼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科学博士   硕士研究生导师 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附属第二医院（广州市第一人民医院）鹤洞分院副院长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93078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956185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23273" y="5577302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41DEA02-4CD7-B2A3-CC2B-86DBA3EFA800}"/>
              </a:ext>
            </a:extLst>
          </p:cNvPr>
          <p:cNvSpPr txBox="1"/>
          <p:nvPr/>
        </p:nvSpPr>
        <p:spPr>
          <a:xfrm>
            <a:off x="2678331" y="2715718"/>
            <a:ext cx="4448654" cy="11815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lvl="0" eaLnBrk="1" hangingPunct="1">
              <a:defRPr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dirty="0"/>
              <a:t>2003/9 - 2006/7</a:t>
            </a:r>
            <a:r>
              <a:rPr lang="zh-CN" altLang="zh-CN" dirty="0"/>
              <a:t>，中山大学，中山眼科中心，眼科学，硕士，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2006/9 - 2010/7</a:t>
            </a:r>
            <a:r>
              <a:rPr lang="zh-CN" altLang="zh-CN" dirty="0"/>
              <a:t>，中山大学，中山眼科中心，眼科学，博士，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2010/7 - </a:t>
            </a:r>
            <a:r>
              <a:rPr lang="zh-CN" altLang="zh-CN" dirty="0"/>
              <a:t>至今</a:t>
            </a:r>
            <a:r>
              <a:rPr lang="en-US" altLang="zh-CN" dirty="0"/>
              <a:t>   </a:t>
            </a:r>
            <a:r>
              <a:rPr lang="zh-CN" altLang="zh-CN" dirty="0"/>
              <a:t>华南理工大学</a:t>
            </a:r>
            <a:r>
              <a:rPr lang="en-US" altLang="zh-CN" dirty="0"/>
              <a:t>, </a:t>
            </a:r>
            <a:r>
              <a:rPr lang="zh-CN" altLang="zh-CN" dirty="0"/>
              <a:t>附属第二医院</a:t>
            </a:r>
            <a:r>
              <a:rPr lang="en-US" altLang="zh-CN" dirty="0"/>
              <a:t>, </a:t>
            </a:r>
            <a:r>
              <a:rPr lang="zh-CN" altLang="zh-CN" dirty="0"/>
              <a:t>主任医师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2015/1 - 2017/1</a:t>
            </a:r>
            <a:r>
              <a:rPr lang="zh-CN" altLang="zh-CN" dirty="0"/>
              <a:t>，美国加州大学（</a:t>
            </a:r>
            <a:r>
              <a:rPr lang="en-US" altLang="zh-CN" dirty="0"/>
              <a:t>UCLA</a:t>
            </a:r>
            <a:r>
              <a:rPr lang="zh-CN" altLang="zh-CN" dirty="0"/>
              <a:t>）访问学者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2020/1 - </a:t>
            </a:r>
            <a:r>
              <a:rPr lang="zh-CN" altLang="zh-CN" dirty="0"/>
              <a:t>至今</a:t>
            </a:r>
            <a:r>
              <a:rPr lang="en-US" altLang="zh-CN" dirty="0"/>
              <a:t>   </a:t>
            </a:r>
            <a:r>
              <a:rPr lang="zh-CN" altLang="zh-CN" dirty="0"/>
              <a:t>广州市第一人民医院 鹤洞分院</a:t>
            </a:r>
            <a:r>
              <a:rPr lang="en-US" altLang="zh-CN" dirty="0"/>
              <a:t>  </a:t>
            </a:r>
            <a:r>
              <a:rPr lang="zh-CN" altLang="zh-CN" dirty="0"/>
              <a:t>副院长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F776D24-DEC2-0B56-907D-4730783A3F1D}"/>
              </a:ext>
            </a:extLst>
          </p:cNvPr>
          <p:cNvSpPr txBox="1"/>
          <p:nvPr/>
        </p:nvSpPr>
        <p:spPr>
          <a:xfrm>
            <a:off x="2678331" y="4356117"/>
            <a:ext cx="4185761" cy="14031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lvl="0" eaLnBrk="1" hangingPunct="1">
              <a:lnSpc>
                <a:spcPct val="120000"/>
              </a:lnSpc>
              <a:defRPr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广东省眼健康协会，青光眼专业委员会，主任委员；</a:t>
            </a:r>
          </a:p>
          <a:p>
            <a:r>
              <a:rPr lang="zh-CN" altLang="zh-CN" dirty="0"/>
              <a:t>中国女医师协会，眼科学分会，青年委员</a:t>
            </a:r>
          </a:p>
          <a:p>
            <a:r>
              <a:rPr lang="zh-CN" altLang="zh-CN" dirty="0"/>
              <a:t>广东省医师协会，眼科医师分会， 青年组副组长</a:t>
            </a:r>
            <a:endParaRPr lang="en-US" altLang="zh-CN" dirty="0"/>
          </a:p>
          <a:p>
            <a:r>
              <a:rPr lang="zh-CN" altLang="en-US" dirty="0"/>
              <a:t>广东省精准医学会 视觉健康分会 副主任委员；</a:t>
            </a:r>
            <a:endParaRPr lang="zh-CN" altLang="zh-CN" dirty="0"/>
          </a:p>
          <a:p>
            <a:r>
              <a:rPr lang="zh-CN" altLang="zh-CN" dirty="0"/>
              <a:t>广东省预防医学会，眼科疾病防治专业委员会，副主任委员</a:t>
            </a:r>
          </a:p>
          <a:p>
            <a:r>
              <a:rPr lang="zh-CN" altLang="zh-CN" dirty="0"/>
              <a:t>广东省医院协会，眼病防治委员，副主任委员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A7FF8BF-CA1D-6329-4C2E-A317A6E433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72" r="9200" b="16367"/>
          <a:stretch/>
        </p:blipFill>
        <p:spPr>
          <a:xfrm>
            <a:off x="171212" y="1400307"/>
            <a:ext cx="2340425" cy="35025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2318DFA-F1B6-5BD6-1480-27A766F3B5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82" t="16657" r="2232" b="8164"/>
          <a:stretch/>
        </p:blipFill>
        <p:spPr>
          <a:xfrm>
            <a:off x="7683690" y="4932265"/>
            <a:ext cx="3794076" cy="18194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355</Words>
  <Application>Microsoft Macintosh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382</cp:revision>
  <dcterms:created xsi:type="dcterms:W3CDTF">2015-05-04T02:17:00Z</dcterms:created>
  <dcterms:modified xsi:type="dcterms:W3CDTF">2023-03-28T08:04:23Z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