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446" r:id="rId2"/>
  </p:sldIdLst>
  <p:sldSz cx="12192000" cy="6858000"/>
  <p:notesSz cx="6858000" cy="9144000"/>
  <p:defaultTextStyle>
    <a:defPPr>
      <a:defRPr lang="zh-CN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FFC000"/>
    <a:srgbClr val="E46D0A"/>
    <a:srgbClr val="C0504E"/>
    <a:srgbClr val="FBCB29"/>
    <a:srgbClr val="14007C"/>
    <a:srgbClr val="44546A"/>
    <a:srgbClr val="130179"/>
    <a:srgbClr val="00B0F0"/>
    <a:srgbClr val="376092"/>
    <a:srgbClr val="082C3E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8234" autoAdjust="0"/>
    <p:restoredTop sz="93203" autoAdjust="0"/>
  </p:normalViewPr>
  <p:slideViewPr>
    <p:cSldViewPr snapToGrid="0">
      <p:cViewPr varScale="1">
        <p:scale>
          <a:sx n="68" d="100"/>
          <a:sy n="68" d="100"/>
        </p:scale>
        <p:origin x="-516" y="-6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2.jpe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DA1E5227-7275-4FAD-8045-5E43A9DEFCA5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/>
          <a:lstStyle>
            <a:lvl1pPr algn="r" eaLnBrk="1" hangingPunct="1">
              <a:defRPr sz="1200"/>
            </a:lvl1pPr>
          </a:lstStyle>
          <a:p>
            <a:fld id="{86E862D0-2B7E-4F25-9618-F4C0670918B0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xmlns="" val="301640827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E66F45-E083-45A9-9A6B-F6CDDC2C82C3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7C5FA5-EDB1-42CD-BF72-1C7D4EBDC75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26620C-F03E-4C66-93D2-ACB1EC2326C4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538786-88AB-4F8F-A871-61C6C2A1B3E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D0C00E-339D-4670-B3B2-0AA7BEF3997B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E7991A-197C-43AC-A8B5-DD63DFE8255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862C23-345D-44BA-9873-485B083792FB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DC7687-9F5E-4B46-BAEA-E23AC4DDB68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344F18-3938-4E13-B927-7798DD9FD7B9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91A120-3D30-41F1-B03E-502B2F05C16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1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1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99569B-A46B-4872-9EC9-3296FBD3A6E3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07866F-E29A-4A00-A847-A672E15A449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9" y="365126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BD466B-DD87-40D4-B0FE-BB5C485E508D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4F165E-1336-4D80-AC76-8081BF08609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47A68D-5A5C-4615-A62C-E76333AA6C3A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DC4DFB-9F71-4253-B181-799F24ADE6B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34D48D-870A-4D6D-A293-5C0395159A6E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4D84B7-AF27-41F2-AD3D-F4873259426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6"/>
            <a:ext cx="6172201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0CD8AE-447F-41DF-B03B-8F5694AC8DAE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B30B6E-8D7E-436B-9C9C-85BF57C7B9B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6"/>
            <a:ext cx="6172201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64B5D-0EF7-4BD0-A3B7-74A07467ACB1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7C29F2-03A4-4924-AF89-AE14A5A723E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9C2E812-9B47-4810-A781-F539584DA170}" type="datetimeFigureOut">
              <a:rPr lang="zh-CN" altLang="en-US"/>
              <a:pPr>
                <a:defRPr/>
              </a:pPr>
              <a:t>2023/3/28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 eaLnBrk="1" hangingPunct="1">
              <a:defRPr sz="1200">
                <a:solidFill>
                  <a:srgbClr val="898989"/>
                </a:solidFill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393D6728-958F-4F11-A0FE-129E9BD88B4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/>
        </p:nvSpPr>
        <p:spPr>
          <a:xfrm>
            <a:off x="2384425" y="1355"/>
            <a:ext cx="8242300" cy="1096963"/>
          </a:xfrm>
          <a:prstGeom prst="rect">
            <a:avLst/>
          </a:prstGeom>
          <a:solidFill>
            <a:srgbClr val="C55A1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pic>
        <p:nvPicPr>
          <p:cNvPr id="17411" name="图片 7"/>
          <p:cNvPicPr>
            <a:picLocks noChangeAspect="1"/>
          </p:cNvPicPr>
          <p:nvPr/>
        </p:nvPicPr>
        <p:blipFill>
          <a:blip r:embed="rId2" cstate="print"/>
          <a:srcRect t="3896" r="91544" b="3088"/>
          <a:stretch>
            <a:fillRect/>
          </a:stretch>
        </p:blipFill>
        <p:spPr bwMode="auto">
          <a:xfrm>
            <a:off x="2525713" y="1274763"/>
            <a:ext cx="309562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7412" name="文本框 11"/>
          <p:cNvSpPr txBox="1">
            <a:spLocks noChangeArrowheads="1"/>
          </p:cNvSpPr>
          <p:nvPr/>
        </p:nvSpPr>
        <p:spPr bwMode="auto">
          <a:xfrm>
            <a:off x="2832536" y="1966726"/>
            <a:ext cx="3579813" cy="8299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lvl="0" eaLnBrk="1" hangingPunct="1">
              <a:defRPr/>
            </a:pPr>
            <a:r>
              <a:rPr lang="zh-CN" altLang="en-US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专业硕士</a:t>
            </a:r>
            <a:r>
              <a:rPr lang="zh-CN" altLang="en-US" sz="1200" dirty="0" smtClean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：临床医学</a:t>
            </a:r>
            <a:r>
              <a:rPr lang="en-US" altLang="zh-CN" sz="1200" dirty="0" smtClean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——</a:t>
            </a:r>
            <a:r>
              <a:rPr lang="zh-CN" altLang="en-US" sz="1200" dirty="0" smtClean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儿科学</a:t>
            </a:r>
            <a:r>
              <a:rPr lang="en-US" altLang="zh-CN" sz="1200" dirty="0" smtClean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0" eaLnBrk="1" hangingPunct="1">
              <a:defRPr/>
            </a:pP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0" eaLnBrk="1" hangingPunct="1">
              <a:defRPr/>
            </a:pP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0" eaLnBrk="1" hangingPunct="1">
              <a:defRPr/>
            </a:pP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413" name="文本框 12"/>
          <p:cNvSpPr txBox="1">
            <a:spLocks noChangeArrowheads="1"/>
          </p:cNvSpPr>
          <p:nvPr/>
        </p:nvSpPr>
        <p:spPr bwMode="auto">
          <a:xfrm>
            <a:off x="198828" y="4413361"/>
            <a:ext cx="2535456" cy="738344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2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en-US" altLang="zh-CN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Tel: 15920906069</a:t>
            </a:r>
          </a:p>
          <a:p>
            <a:pPr marL="0" marR="0" lvl="0" indent="0" algn="l" defTabSz="914400" rtl="0" eaLnBrk="1" fontAlgn="base" latinLnBrk="0" hangingPunct="1">
              <a:lnSpc>
                <a:spcPct val="12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en-US" altLang="zh-CN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Email: eyyushengyou@scut.edu.cn</a:t>
            </a:r>
            <a:endParaRPr kumimoji="0" lang="zh-CN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7414" name="文本框 13"/>
          <p:cNvSpPr txBox="1">
            <a:spLocks noChangeArrowheads="1"/>
          </p:cNvSpPr>
          <p:nvPr/>
        </p:nvSpPr>
        <p:spPr bwMode="auto">
          <a:xfrm>
            <a:off x="7044024" y="1835383"/>
            <a:ext cx="4630879" cy="391459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lvl="0" eaLnBrk="1" hangingPunct="1">
              <a:lnSpc>
                <a:spcPct val="120000"/>
              </a:lnSpc>
              <a:spcBef>
                <a:spcPts val="600"/>
              </a:spcBef>
              <a:defRPr/>
            </a:pPr>
            <a:r>
              <a:rPr kumimoji="0" lang="zh-CN" altLang="en-US" sz="1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研究方向</a:t>
            </a:r>
            <a:r>
              <a:rPr kumimoji="0" lang="en-US" altLang="zh-CN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:  </a:t>
            </a:r>
            <a:r>
              <a:rPr kumimoji="0" lang="zh-CN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儿童肾脏病与免疫性疾病</a:t>
            </a:r>
            <a:endParaRPr kumimoji="0" lang="en-US" altLang="zh-CN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  <a:p>
            <a:pPr lvl="0" eaLnBrk="1" hangingPunct="1">
              <a:lnSpc>
                <a:spcPct val="120000"/>
              </a:lnSpc>
              <a:spcBef>
                <a:spcPts val="600"/>
              </a:spcBef>
              <a:defRPr/>
            </a:pPr>
            <a:endParaRPr kumimoji="0" lang="zh-CN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  <a:p>
            <a:pPr lvl="0" algn="just" eaLnBrk="1" hangingPunct="1">
              <a:lnSpc>
                <a:spcPct val="150000"/>
              </a:lnSpc>
              <a:spcBef>
                <a:spcPts val="600"/>
              </a:spcBef>
              <a:defRPr/>
            </a:pPr>
            <a:r>
              <a:rPr kumimoji="0" lang="zh-CN" altLang="en-US" sz="1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主要业绩</a:t>
            </a:r>
            <a:r>
              <a:rPr kumimoji="0" lang="en-US" altLang="zh-CN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:   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近年来，以第一及通讯作者发表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SCI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论文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10</a:t>
            </a:r>
            <a:r>
              <a:rPr lang="zh-CN" altLang="en-US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余篇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，担任《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Journal of Pediatric Health and Nutrition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》杂志主编及《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Journal of Nephrology Advances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》、《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Journal of Integrative Medicine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》等杂志编委，同时受邀为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Pharmacological Research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、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Cell Death &amp; Disease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、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Apoptosis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、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Cell Proliferation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、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Renal Failure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等国际知名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SCI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杂志审稿人。 </a:t>
            </a:r>
            <a:r>
              <a:rPr lang="en-US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2015</a:t>
            </a:r>
            <a:r>
              <a:rPr lang="zh-CN" altLang="zh-CN" sz="1200" dirty="0">
                <a:solidFill>
                  <a:prstClr val="black"/>
                </a:solidFill>
                <a:latin typeface="Times New Roman" panose="02020603050405020304" pitchFamily="18" charset="0"/>
                <a:ea typeface="微软雅黑" panose="020B0503020204020204" pitchFamily="34" charset="-122"/>
                <a:cs typeface="Times New Roman" panose="02020603050405020304" pitchFamily="18" charset="0"/>
              </a:rPr>
              <a:t>年获广东省科技进步三等奖。</a:t>
            </a:r>
            <a:endParaRPr lang="en-US" altLang="zh-CN" sz="1200" dirty="0">
              <a:solidFill>
                <a:prstClr val="black"/>
              </a:solidFill>
              <a:latin typeface="Times New Roman" panose="02020603050405020304" pitchFamily="18" charset="0"/>
              <a:ea typeface="微软雅黑" panose="020B0503020204020204" pitchFamily="34" charset="-122"/>
              <a:cs typeface="Times New Roman" panose="02020603050405020304" pitchFamily="18" charset="0"/>
            </a:endParaRPr>
          </a:p>
          <a:p>
            <a:pPr lvl="0" eaLnBrk="1" hangingPunct="1">
              <a:lnSpc>
                <a:spcPct val="150000"/>
              </a:lnSpc>
              <a:spcBef>
                <a:spcPts val="600"/>
              </a:spcBef>
              <a:defRPr/>
            </a:pP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0" eaLnBrk="1" hangingPunct="1">
              <a:lnSpc>
                <a:spcPct val="150000"/>
              </a:lnSpc>
              <a:spcBef>
                <a:spcPts val="600"/>
              </a:spcBef>
              <a:defRPr/>
            </a:pPr>
            <a:r>
              <a:rPr kumimoji="0" lang="zh-CN" altLang="en-US" sz="1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研究资助</a:t>
            </a:r>
            <a:r>
              <a:rPr kumimoji="0" lang="en-US" altLang="zh-CN" sz="1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:</a:t>
            </a:r>
            <a:r>
              <a:rPr lang="zh-CN" altLang="zh-CN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主持及参与国家重点研发计划、国家自然科学基金项目、广东省医学科研基金项目、广州市科技计划项目等</a:t>
            </a:r>
            <a:r>
              <a:rPr lang="en-US" altLang="zh-CN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10</a:t>
            </a:r>
            <a:r>
              <a:rPr lang="zh-CN" altLang="zh-CN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多项</a:t>
            </a:r>
            <a:r>
              <a:rPr lang="zh-CN" altLang="en-US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。</a:t>
            </a:r>
            <a:endParaRPr kumimoji="0" lang="en-US" altLang="zh-CN" sz="12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  <a:p>
            <a:pPr lvl="0" eaLnBrk="1" hangingPunct="1">
              <a:lnSpc>
                <a:spcPct val="120000"/>
              </a:lnSpc>
              <a:spcBef>
                <a:spcPts val="600"/>
              </a:spcBef>
              <a:defRPr/>
            </a:pPr>
            <a:endParaRPr lang="en-US" altLang="zh-CN" sz="1200" b="1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0" eaLnBrk="1" hangingPunct="1">
              <a:lnSpc>
                <a:spcPct val="120000"/>
              </a:lnSpc>
              <a:spcBef>
                <a:spcPts val="600"/>
              </a:spcBef>
              <a:defRPr/>
            </a:pPr>
            <a:endParaRPr kumimoji="0" lang="zh-CN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2384425" y="6556375"/>
            <a:ext cx="9232900" cy="182563"/>
          </a:xfrm>
          <a:prstGeom prst="rect">
            <a:avLst/>
          </a:prstGeom>
          <a:solidFill>
            <a:srgbClr val="C55A1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en-US" altLang="zh-CN" sz="12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sp>
        <p:nvSpPr>
          <p:cNvPr id="17417" name="文本框 21"/>
          <p:cNvSpPr txBox="1">
            <a:spLocks noChangeArrowheads="1"/>
          </p:cNvSpPr>
          <p:nvPr/>
        </p:nvSpPr>
        <p:spPr bwMode="auto">
          <a:xfrm>
            <a:off x="2640013" y="76200"/>
            <a:ext cx="3579812" cy="430374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2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lang="zh-CN" altLang="en-US" sz="2000" b="1" dirty="0">
                <a:solidFill>
                  <a:srgbClr val="FFFFFF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于生友</a:t>
            </a:r>
            <a:endParaRPr kumimoji="0" lang="en-US" altLang="zh-CN" sz="2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3" name="文本框 22"/>
          <p:cNvSpPr txBox="1"/>
          <p:nvPr/>
        </p:nvSpPr>
        <p:spPr>
          <a:xfrm>
            <a:off x="2640013" y="519113"/>
            <a:ext cx="5251450" cy="52228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12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副主任医师</a:t>
            </a:r>
            <a:r>
              <a:rPr kumimoji="0" lang="zh-CN" altLang="en-US" sz="1400" b="1" i="0" u="none" strike="noStrike" kern="1200" cap="none" spc="120" normalizeH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  医学博士  </a:t>
            </a:r>
            <a:r>
              <a:rPr kumimoji="0" lang="zh-CN" altLang="en-US" sz="1400" b="1" i="0" u="none" strike="noStrike" kern="1200" cap="none" spc="12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硕士研究生导师</a:t>
            </a:r>
            <a:endParaRPr kumimoji="0" lang="en-US" altLang="zh-CN" sz="1400" b="1" i="0" u="none" strike="noStrike" kern="1200" cap="none" spc="12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12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附属第二医院（广州市第一人民医院）儿科 副教授</a:t>
            </a:r>
          </a:p>
        </p:txBody>
      </p:sp>
      <p:sp>
        <p:nvSpPr>
          <p:cNvPr id="24" name="矩形 23"/>
          <p:cNvSpPr/>
          <p:nvPr/>
        </p:nvSpPr>
        <p:spPr>
          <a:xfrm>
            <a:off x="257176" y="0"/>
            <a:ext cx="1993900" cy="1101725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sp>
        <p:nvSpPr>
          <p:cNvPr id="17421" name="文本框 17"/>
          <p:cNvSpPr txBox="1">
            <a:spLocks noChangeArrowheads="1"/>
          </p:cNvSpPr>
          <p:nvPr/>
        </p:nvSpPr>
        <p:spPr bwMode="auto">
          <a:xfrm>
            <a:off x="2808288" y="1300163"/>
            <a:ext cx="1441420" cy="307777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招生专业</a:t>
            </a:r>
            <a:r>
              <a:rPr kumimoji="0" lang="zh-CN" altLang="en-US" sz="14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与</a:t>
            </a:r>
            <a:r>
              <a:rPr kumimoji="0" lang="zh-CN" altLang="en-US" sz="1400" b="1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类型</a:t>
            </a:r>
            <a:endParaRPr kumimoji="0" lang="zh-CN" altLang="en-US" sz="1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pic>
        <p:nvPicPr>
          <p:cNvPr id="17422" name="图片 24"/>
          <p:cNvPicPr>
            <a:picLocks noChangeAspect="1"/>
          </p:cNvPicPr>
          <p:nvPr/>
        </p:nvPicPr>
        <p:blipFill>
          <a:blip r:embed="rId2" cstate="print"/>
          <a:srcRect t="3896" r="91544" b="3088"/>
          <a:stretch>
            <a:fillRect/>
          </a:stretch>
        </p:blipFill>
        <p:spPr bwMode="auto">
          <a:xfrm>
            <a:off x="2525713" y="2358809"/>
            <a:ext cx="309562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7423" name="文本框 25"/>
          <p:cNvSpPr txBox="1">
            <a:spLocks noChangeArrowheads="1"/>
          </p:cNvSpPr>
          <p:nvPr/>
        </p:nvSpPr>
        <p:spPr bwMode="auto">
          <a:xfrm>
            <a:off x="2808288" y="2384209"/>
            <a:ext cx="1441450" cy="3079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教育与工作经历</a:t>
            </a:r>
          </a:p>
        </p:txBody>
      </p:sp>
      <p:pic>
        <p:nvPicPr>
          <p:cNvPr id="17424" name="图片 27"/>
          <p:cNvPicPr>
            <a:picLocks noChangeAspect="1"/>
          </p:cNvPicPr>
          <p:nvPr/>
        </p:nvPicPr>
        <p:blipFill>
          <a:blip r:embed="rId2" cstate="print"/>
          <a:srcRect t="3896" r="91544" b="3088"/>
          <a:stretch>
            <a:fillRect/>
          </a:stretch>
        </p:blipFill>
        <p:spPr bwMode="auto">
          <a:xfrm>
            <a:off x="6731000" y="1274763"/>
            <a:ext cx="307975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7425" name="文本框 28"/>
          <p:cNvSpPr txBox="1">
            <a:spLocks noChangeArrowheads="1"/>
          </p:cNvSpPr>
          <p:nvPr/>
        </p:nvSpPr>
        <p:spPr bwMode="auto">
          <a:xfrm>
            <a:off x="7011988" y="1300163"/>
            <a:ext cx="903287" cy="3079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科研工作</a:t>
            </a:r>
          </a:p>
        </p:txBody>
      </p:sp>
      <p:pic>
        <p:nvPicPr>
          <p:cNvPr id="17427" name="图片 24"/>
          <p:cNvPicPr>
            <a:picLocks noChangeAspect="1"/>
          </p:cNvPicPr>
          <p:nvPr/>
        </p:nvPicPr>
        <p:blipFill>
          <a:blip r:embed="rId3" cstate="print"/>
          <a:srcRect l="9991" r="8128"/>
          <a:stretch>
            <a:fillRect/>
          </a:stretch>
        </p:blipFill>
        <p:spPr bwMode="auto">
          <a:xfrm>
            <a:off x="10810875" y="85725"/>
            <a:ext cx="1123950" cy="1030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2" name="图片 24"/>
          <p:cNvPicPr>
            <a:picLocks noChangeAspect="1"/>
          </p:cNvPicPr>
          <p:nvPr/>
        </p:nvPicPr>
        <p:blipFill>
          <a:blip r:embed="rId2" cstate="print"/>
          <a:srcRect t="3896" r="91544" b="3088"/>
          <a:stretch>
            <a:fillRect/>
          </a:stretch>
        </p:blipFill>
        <p:spPr bwMode="auto">
          <a:xfrm>
            <a:off x="2579503" y="3705702"/>
            <a:ext cx="309562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5" name="文本框 25"/>
          <p:cNvSpPr txBox="1">
            <a:spLocks noChangeArrowheads="1"/>
          </p:cNvSpPr>
          <p:nvPr/>
        </p:nvSpPr>
        <p:spPr bwMode="auto">
          <a:xfrm>
            <a:off x="2862078" y="3731102"/>
            <a:ext cx="1261884" cy="307777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学术团体任职</a:t>
            </a:r>
          </a:p>
        </p:txBody>
      </p:sp>
      <p:sp>
        <p:nvSpPr>
          <p:cNvPr id="26" name="文本框 12"/>
          <p:cNvSpPr txBox="1">
            <a:spLocks noChangeArrowheads="1"/>
          </p:cNvSpPr>
          <p:nvPr/>
        </p:nvSpPr>
        <p:spPr bwMode="auto">
          <a:xfrm>
            <a:off x="385781" y="1684547"/>
            <a:ext cx="1550595" cy="31393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2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lang="zh-CN" altLang="en-US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插入导师图片</a:t>
            </a:r>
            <a:endParaRPr kumimoji="0" lang="en-US" altLang="zh-CN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pic>
        <p:nvPicPr>
          <p:cNvPr id="3" name="图片 2">
            <a:extLst>
              <a:ext uri="{FF2B5EF4-FFF2-40B4-BE49-F238E27FC236}">
                <a16:creationId xmlns:a16="http://schemas.microsoft.com/office/drawing/2014/main" xmlns="" id="{F49E8F64-53BF-A26E-AA28-EDC2FABC1CBB}"/>
              </a:ext>
            </a:extLst>
          </p:cNvPr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249715" y="1324207"/>
            <a:ext cx="1993900" cy="2786754"/>
          </a:xfrm>
          <a:prstGeom prst="rect">
            <a:avLst/>
          </a:prstGeom>
        </p:spPr>
      </p:pic>
      <p:sp>
        <p:nvSpPr>
          <p:cNvPr id="9" name="文本框 8">
            <a:extLst>
              <a:ext uri="{FF2B5EF4-FFF2-40B4-BE49-F238E27FC236}">
                <a16:creationId xmlns:a16="http://schemas.microsoft.com/office/drawing/2014/main" xmlns="" id="{6BC57B0D-A180-652E-BA24-D19D7EAA1829}"/>
              </a:ext>
            </a:extLst>
          </p:cNvPr>
          <p:cNvSpPr txBox="1"/>
          <p:nvPr/>
        </p:nvSpPr>
        <p:spPr>
          <a:xfrm>
            <a:off x="2832536" y="2731164"/>
            <a:ext cx="3219451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广州医科大学  硕士研究生  儿童肾脏病</a:t>
            </a: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南方医科大学  博士研究生  儿童肾脏病</a:t>
            </a: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en-US" altLang="zh-CN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2012.6</a:t>
            </a:r>
            <a:r>
              <a:rPr lang="zh-CN" altLang="en-US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广州市第一人民医院儿科工作至今</a:t>
            </a: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0" name="文本框 9">
            <a:extLst>
              <a:ext uri="{FF2B5EF4-FFF2-40B4-BE49-F238E27FC236}">
                <a16:creationId xmlns:a16="http://schemas.microsoft.com/office/drawing/2014/main" xmlns="" id="{E8BC8A5F-A759-4B92-4F53-960C697C5B73}"/>
              </a:ext>
            </a:extLst>
          </p:cNvPr>
          <p:cNvSpPr txBox="1"/>
          <p:nvPr/>
        </p:nvSpPr>
        <p:spPr>
          <a:xfrm>
            <a:off x="2862078" y="4104932"/>
            <a:ext cx="3962400" cy="14446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zh-CN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中国医师协会儿科分会儿童血液净化学组委员</a:t>
            </a: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zh-CN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广东省医学会儿科学分会委员</a:t>
            </a: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zh-CN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广东省医学会儿科学分会免疫与过敏性疾病委员会委员</a:t>
            </a: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zh-CN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广东省药学会儿童肾脏病委员会委员</a:t>
            </a: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zh-CN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广东省医学教育协会风湿免疫学专业委员</a:t>
            </a:r>
            <a:endParaRPr lang="zh-CN" altLang="en-US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1_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184</Words>
  <Application>Microsoft Office PowerPoint</Application>
  <PresentationFormat>自定义</PresentationFormat>
  <Paragraphs>25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1_Office 主题</vt:lpstr>
      <vt:lpstr>幻灯片 1</vt:lpstr>
    </vt:vector>
  </TitlesOfParts>
  <Company>zsb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china</dc:creator>
  <cp:lastModifiedBy>what what</cp:lastModifiedBy>
  <cp:revision>383</cp:revision>
  <dcterms:created xsi:type="dcterms:W3CDTF">2015-05-04T02:17:00Z</dcterms:created>
  <dcterms:modified xsi:type="dcterms:W3CDTF">2023-03-28T04:19:44Z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F1B9E16BEB544BC7BFF8AAFA5FDF5315</vt:lpwstr>
  </property>
  <property fmtid="{D5CDD505-2E9C-101B-9397-08002B2CF9AE}" pid="3" name="KSOProductBuildVer">
    <vt:lpwstr>2052-11.1.0.11365</vt:lpwstr>
  </property>
</Properties>
</file>