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447" r:id="rId2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E46D0A"/>
    <a:srgbClr val="C0504E"/>
    <a:srgbClr val="FBCB29"/>
    <a:srgbClr val="14007C"/>
    <a:srgbClr val="44546A"/>
    <a:srgbClr val="130179"/>
    <a:srgbClr val="00B0F0"/>
    <a:srgbClr val="376092"/>
    <a:srgbClr val="082C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34" autoAdjust="0"/>
    <p:restoredTop sz="93203" autoAdjust="0"/>
  </p:normalViewPr>
  <p:slideViewPr>
    <p:cSldViewPr snapToGrid="0">
      <p:cViewPr varScale="1">
        <p:scale>
          <a:sx n="66" d="100"/>
          <a:sy n="66" d="100"/>
        </p:scale>
        <p:origin x="544" y="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A1E5227-7275-4FAD-8045-5E43A9DEFCA5}" type="datetimeFigureOut">
              <a:rPr lang="zh-CN" altLang="en-US"/>
              <a:pPr>
                <a:defRPr/>
              </a:pPr>
              <a:t>2023/3/27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86E862D0-2B7E-4F25-9618-F4C0670918B0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66F45-E083-45A9-9A6B-F6CDDC2C82C3}" type="datetimeFigureOut">
              <a:rPr lang="zh-CN" altLang="en-US"/>
              <a:pPr>
                <a:defRPr/>
              </a:pPr>
              <a:t>2023/3/27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5FA5-EDB1-42CD-BF72-1C7D4EBDC75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6620C-F03E-4C66-93D2-ACB1EC2326C4}" type="datetimeFigureOut">
              <a:rPr lang="zh-CN" altLang="en-US"/>
              <a:pPr>
                <a:defRPr/>
              </a:pPr>
              <a:t>2023/3/27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38786-88AB-4F8F-A871-61C6C2A1B3E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0C00E-339D-4670-B3B2-0AA7BEF3997B}" type="datetimeFigureOut">
              <a:rPr lang="zh-CN" altLang="en-US"/>
              <a:pPr>
                <a:defRPr/>
              </a:pPr>
              <a:t>2023/3/27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7991A-197C-43AC-A8B5-DD63DFE8255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62C23-345D-44BA-9873-485B083792FB}" type="datetimeFigureOut">
              <a:rPr lang="zh-CN" altLang="en-US"/>
              <a:pPr>
                <a:defRPr/>
              </a:pPr>
              <a:t>2023/3/27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7687-9F5E-4B46-BAEA-E23AC4DDB68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4F18-3938-4E13-B927-7798DD9FD7B9}" type="datetimeFigureOut">
              <a:rPr lang="zh-CN" altLang="en-US"/>
              <a:pPr>
                <a:defRPr/>
              </a:pPr>
              <a:t>2023/3/27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1A120-3D30-41F1-B03E-502B2F05C16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9569B-A46B-4872-9EC9-3296FBD3A6E3}" type="datetimeFigureOut">
              <a:rPr lang="zh-CN" altLang="en-US"/>
              <a:pPr>
                <a:defRPr/>
              </a:pPr>
              <a:t>2023/3/27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866F-E29A-4A00-A847-A672E15A449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466B-DD87-40D4-B0FE-BB5C485E508D}" type="datetimeFigureOut">
              <a:rPr lang="zh-CN" altLang="en-US"/>
              <a:pPr>
                <a:defRPr/>
              </a:pPr>
              <a:t>2023/3/27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F165E-1336-4D80-AC76-8081BF08609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7A68D-5A5C-4615-A62C-E76333AA6C3A}" type="datetimeFigureOut">
              <a:rPr lang="zh-CN" altLang="en-US"/>
              <a:pPr>
                <a:defRPr/>
              </a:pPr>
              <a:t>2023/3/27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C4DFB-9F71-4253-B181-799F24ADE6B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4D48D-870A-4D6D-A293-5C0395159A6E}" type="datetimeFigureOut">
              <a:rPr lang="zh-CN" altLang="en-US"/>
              <a:pPr>
                <a:defRPr/>
              </a:pPr>
              <a:t>2023/3/27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D84B7-AF27-41F2-AD3D-F487325942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CD8AE-447F-41DF-B03B-8F5694AC8DAE}" type="datetimeFigureOut">
              <a:rPr lang="zh-CN" altLang="en-US"/>
              <a:pPr>
                <a:defRPr/>
              </a:pPr>
              <a:t>2023/3/27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30B6E-8D7E-436B-9C9C-85BF57C7B9B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64B5D-0EF7-4BD0-A3B7-74A07467ACB1}" type="datetimeFigureOut">
              <a:rPr lang="zh-CN" altLang="en-US"/>
              <a:pPr>
                <a:defRPr/>
              </a:pPr>
              <a:t>2023/3/27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C29F2-03A4-4924-AF89-AE14A5A723E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9C2E812-9B47-4810-A781-F539584DA170}" type="datetimeFigureOut">
              <a:rPr lang="zh-CN" altLang="en-US"/>
              <a:pPr>
                <a:defRPr/>
              </a:pPr>
              <a:t>2023/3/27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93D6728-958F-4F11-A0FE-129E9BD88B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B56CA532-0012-44D8-8430-3C9EE88CE022}"/>
              </a:ext>
            </a:extLst>
          </p:cNvPr>
          <p:cNvSpPr/>
          <p:nvPr/>
        </p:nvSpPr>
        <p:spPr>
          <a:xfrm>
            <a:off x="2384425" y="1355"/>
            <a:ext cx="8242300" cy="10969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5" name="图片 7">
            <a:extLst>
              <a:ext uri="{FF2B5EF4-FFF2-40B4-BE49-F238E27FC236}">
                <a16:creationId xmlns:a16="http://schemas.microsoft.com/office/drawing/2014/main" id="{2F7B9539-B7AA-4FD0-A0AD-C029F233E7E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25713" y="1162368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文本框 11">
            <a:extLst>
              <a:ext uri="{FF2B5EF4-FFF2-40B4-BE49-F238E27FC236}">
                <a16:creationId xmlns:a16="http://schemas.microsoft.com/office/drawing/2014/main" id="{2D11750E-0B43-45B5-B522-5C7DBAB40B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79529" y="1466036"/>
            <a:ext cx="3579813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专业硕士：临床医学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</a:p>
          <a:p>
            <a:pPr lvl="0" eaLnBrk="1" hangingPunct="1"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学术</a:t>
            </a:r>
            <a:r>
              <a:rPr lang="zh-CN" altLang="en-US" sz="12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硕士：临床医学</a:t>
            </a:r>
            <a:r>
              <a:rPr lang="en-US" altLang="zh-CN" sz="12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endParaRPr lang="zh-CN" altLang="en-US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13">
            <a:extLst>
              <a:ext uri="{FF2B5EF4-FFF2-40B4-BE49-F238E27FC236}">
                <a16:creationId xmlns:a16="http://schemas.microsoft.com/office/drawing/2014/main" id="{3FC29204-BEE6-44C1-94CC-62811DD1E5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84987" y="1657166"/>
            <a:ext cx="4630879" cy="222182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研究方向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：消化病学。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主要业绩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年获广东省科技进步三等奖、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2012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年获广州市科技进步一等奖，广州市第一人民医院院管优秀科技人才（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2003-2010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），广州市第一人民医院年度十大学习标兵（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2008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）。近年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在国内外期刊发表论文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余篇，其中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SCI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收录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多篇。参编论著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篇，编写指南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专家共识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篇，发明专利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项。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研究资助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主持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国家自然科学基金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项（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82170585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81970507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）、广东省自然科学基金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项、广东省科技项目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项、广州市科技项目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项、院级前沿技术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8C2076A0-5747-4B2C-B966-C93B97AAD6A0}"/>
              </a:ext>
            </a:extLst>
          </p:cNvPr>
          <p:cNvSpPr/>
          <p:nvPr/>
        </p:nvSpPr>
        <p:spPr>
          <a:xfrm>
            <a:off x="2384425" y="6556375"/>
            <a:ext cx="9232900" cy="1825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文本框 21">
            <a:extLst>
              <a:ext uri="{FF2B5EF4-FFF2-40B4-BE49-F238E27FC236}">
                <a16:creationId xmlns:a16="http://schemas.microsoft.com/office/drawing/2014/main" id="{6F9994E2-445F-472C-83CD-35CE8A2DA1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0013" y="76200"/>
            <a:ext cx="3579812" cy="4303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周永健</a:t>
            </a:r>
            <a:endParaRPr lang="en-US" altLang="zh-CN" sz="20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8AB583E7-BF4F-452C-A3DD-39BA1072E2C3}"/>
              </a:ext>
            </a:extLst>
          </p:cNvPr>
          <p:cNvSpPr txBox="1"/>
          <p:nvPr/>
        </p:nvSpPr>
        <p:spPr>
          <a:xfrm>
            <a:off x="2640013" y="475683"/>
            <a:ext cx="830928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200" b="1" spc="12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医学博士，主任医师，教授，博士生导师</a:t>
            </a:r>
            <a:endParaRPr lang="en-US" altLang="zh-CN" sz="1200" b="1" spc="12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defRPr/>
            </a:pPr>
            <a:r>
              <a:rPr kumimoji="0" lang="zh-CN" altLang="en-US" sz="12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附属第二医院（广州市第一人民医院）</a:t>
            </a:r>
            <a:r>
              <a:rPr lang="zh-CN" altLang="en-US" sz="1200" b="1" spc="12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消化内科，国家临床重点专科，科主任</a:t>
            </a:r>
            <a:endParaRPr lang="en-US" altLang="zh-CN" sz="1200" b="1" spc="12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defRPr/>
            </a:pPr>
            <a:r>
              <a:rPr lang="zh-CN" altLang="en-US" sz="1200" b="1" spc="12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广州市卫健委高层次医学重点人才，广州市卫健委消化病重点学科带头人</a:t>
            </a:r>
          </a:p>
          <a:p>
            <a:pPr>
              <a:defRPr/>
            </a:pPr>
            <a:endParaRPr kumimoji="0" lang="zh-CN" altLang="en-US" sz="12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88B6264C-4B31-4FD1-AC83-716409175EA0}"/>
              </a:ext>
            </a:extLst>
          </p:cNvPr>
          <p:cNvSpPr/>
          <p:nvPr/>
        </p:nvSpPr>
        <p:spPr>
          <a:xfrm>
            <a:off x="446088" y="0"/>
            <a:ext cx="1804987" cy="11017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文本框 17">
            <a:extLst>
              <a:ext uri="{FF2B5EF4-FFF2-40B4-BE49-F238E27FC236}">
                <a16:creationId xmlns:a16="http://schemas.microsoft.com/office/drawing/2014/main" id="{67FC4AD4-AD23-4CC4-AD67-6B4A3A78FB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34958" y="1158558"/>
            <a:ext cx="1441420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招生专业与类型</a:t>
            </a:r>
          </a:p>
        </p:txBody>
      </p:sp>
      <p:pic>
        <p:nvPicPr>
          <p:cNvPr id="13" name="图片 24">
            <a:extLst>
              <a:ext uri="{FF2B5EF4-FFF2-40B4-BE49-F238E27FC236}">
                <a16:creationId xmlns:a16="http://schemas.microsoft.com/office/drawing/2014/main" id="{7D2CF66A-D01A-4131-AD35-82F4935F67EE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25713" y="1947911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文本框 25">
            <a:extLst>
              <a:ext uri="{FF2B5EF4-FFF2-40B4-BE49-F238E27FC236}">
                <a16:creationId xmlns:a16="http://schemas.microsoft.com/office/drawing/2014/main" id="{FD25540B-65AB-474E-917C-D2292AE09E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8288" y="1973311"/>
            <a:ext cx="1441420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lvl="0" eaLnBrk="1" hangingPunct="1"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教育</a:t>
            </a:r>
            <a:r>
              <a:rPr lang="zh-CN" altLang="en-US" sz="1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与研修</a:t>
            </a: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经历</a:t>
            </a:r>
          </a:p>
        </p:txBody>
      </p:sp>
      <p:pic>
        <p:nvPicPr>
          <p:cNvPr id="15" name="图片 27">
            <a:extLst>
              <a:ext uri="{FF2B5EF4-FFF2-40B4-BE49-F238E27FC236}">
                <a16:creationId xmlns:a16="http://schemas.microsoft.com/office/drawing/2014/main" id="{00A9230C-F1E5-4FDC-B93D-DA074B3B8DEF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6731000" y="1274763"/>
            <a:ext cx="3079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文本框 28">
            <a:extLst>
              <a:ext uri="{FF2B5EF4-FFF2-40B4-BE49-F238E27FC236}">
                <a16:creationId xmlns:a16="http://schemas.microsoft.com/office/drawing/2014/main" id="{F5419851-0C9C-4D44-9164-E957E0CB64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1988" y="1300163"/>
            <a:ext cx="903287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科研工作</a:t>
            </a:r>
          </a:p>
        </p:txBody>
      </p:sp>
      <p:pic>
        <p:nvPicPr>
          <p:cNvPr id="17" name="图片 24">
            <a:extLst>
              <a:ext uri="{FF2B5EF4-FFF2-40B4-BE49-F238E27FC236}">
                <a16:creationId xmlns:a16="http://schemas.microsoft.com/office/drawing/2014/main" id="{5B0D3BC3-0694-41FA-88C0-26B82F5B0C1D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 l="9991" r="8128"/>
          <a:stretch>
            <a:fillRect/>
          </a:stretch>
        </p:blipFill>
        <p:spPr bwMode="auto">
          <a:xfrm>
            <a:off x="10810875" y="85725"/>
            <a:ext cx="112395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图片 24">
            <a:extLst>
              <a:ext uri="{FF2B5EF4-FFF2-40B4-BE49-F238E27FC236}">
                <a16:creationId xmlns:a16="http://schemas.microsoft.com/office/drawing/2014/main" id="{E09D5A87-C2EB-44DE-A1E1-1B13C8ABE0C7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79503" y="3878790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文本框 25">
            <a:extLst>
              <a:ext uri="{FF2B5EF4-FFF2-40B4-BE49-F238E27FC236}">
                <a16:creationId xmlns:a16="http://schemas.microsoft.com/office/drawing/2014/main" id="{53E694EA-6924-407B-A872-15CCB875E1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62078" y="3904190"/>
            <a:ext cx="1261884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学术团体任职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1ED8AAE9-2EC2-487D-8C89-2A99C71AA0F8}"/>
              </a:ext>
            </a:extLst>
          </p:cNvPr>
          <p:cNvSpPr/>
          <p:nvPr/>
        </p:nvSpPr>
        <p:spPr>
          <a:xfrm>
            <a:off x="2505692" y="2281582"/>
            <a:ext cx="6096000" cy="162474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1986.07-1991.07  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徐州医科大学   学士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8600" lvl="0" indent="-228600">
              <a:lnSpc>
                <a:spcPct val="120000"/>
              </a:lnSpc>
              <a:buFontTx/>
              <a:buAutoNum type="arabicPlain" startAt="1993"/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.08-1996.07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上海交通大学医学院消化研究所   硕士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20000"/>
              </a:lnSpc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2004.08-2008.07  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中山大学医学院   博士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8600" lvl="0" indent="-228600">
              <a:lnSpc>
                <a:spcPct val="120000"/>
              </a:lnSpc>
              <a:buFontTx/>
              <a:buAutoNum type="arabicPlain" startAt="2006"/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.11-2007.11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美国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Alabama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大学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Birmingham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分校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8600" lvl="0" indent="-228600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医学院   访问学者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8600" lvl="0" indent="-228600">
              <a:lnSpc>
                <a:spcPct val="120000"/>
              </a:lnSpc>
              <a:buAutoNum type="arabicPlain" startAt="2014"/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.06-2014.07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西班牙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Hospital Universitario </a:t>
            </a:r>
          </a:p>
          <a:p>
            <a:pPr lvl="0">
              <a:lnSpc>
                <a:spcPct val="120000"/>
              </a:lnSpc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</a:t>
            </a:r>
            <a:r>
              <a:rPr lang="en-US" altLang="zh-CN" sz="1200" dirty="0" err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Vall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200" dirty="0" err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d'Hebron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访问学者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30">
            <a:extLst>
              <a:ext uri="{FF2B5EF4-FFF2-40B4-BE49-F238E27FC236}">
                <a16:creationId xmlns:a16="http://schemas.microsoft.com/office/drawing/2014/main" id="{641CC61D-F601-4135-881D-B08A91B16D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4603" y="4188929"/>
            <a:ext cx="4151630" cy="228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国家消化道早癌防治中心成员单位首席专家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国家炎症性肠病诊疗区域中心（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IBDQCC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）主任</a:t>
            </a:r>
          </a:p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中华医学会肝病分会委员、消化分会胰腺学组委员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中国医师协会消化内镜介入分会委员</a:t>
            </a:r>
          </a:p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广东省医学会肝病分会主任委员、自身免疫肝病学组组长、内镜分会常委</a:t>
            </a:r>
          </a:p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广东省医师协会消化内镜学分会副主任委员、肝病委员会副主任委员、免疫肝与脂肪肝学组组长</a:t>
            </a:r>
          </a:p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广州市医学会肝病学分会副主任委员、消化分会副主委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广州市医师协会内镜分会主任委员</a:t>
            </a:r>
          </a:p>
        </p:txBody>
      </p:sp>
      <p:sp>
        <p:nvSpPr>
          <p:cNvPr id="23" name="文本框 12">
            <a:extLst>
              <a:ext uri="{FF2B5EF4-FFF2-40B4-BE49-F238E27FC236}">
                <a16:creationId xmlns:a16="http://schemas.microsoft.com/office/drawing/2014/main" id="{694526AA-6987-4474-8894-B15B456F1F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529" y="3702526"/>
            <a:ext cx="2456180" cy="1181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1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Tel: </a:t>
            </a:r>
          </a:p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13503060150</a:t>
            </a:r>
          </a:p>
          <a:p>
            <a:pPr>
              <a:lnSpc>
                <a:spcPct val="120000"/>
              </a:lnSpc>
            </a:pP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1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Email: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eyzhouyongjian@scut.edu.cn</a:t>
            </a:r>
            <a:endParaRPr lang="zh-CN" altLang="en-US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6" name="图片 25">
            <a:extLst>
              <a:ext uri="{FF2B5EF4-FFF2-40B4-BE49-F238E27FC236}">
                <a16:creationId xmlns:a16="http://schemas.microsoft.com/office/drawing/2014/main" id="{658B3781-7223-421A-A4DD-8F3BC75C09D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088" y="1300164"/>
            <a:ext cx="1810865" cy="1624740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id="{54E745D4-7D29-4027-AFB4-E294DA4D872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790" b="1"/>
          <a:stretch/>
        </p:blipFill>
        <p:spPr>
          <a:xfrm>
            <a:off x="6884987" y="4080449"/>
            <a:ext cx="4964114" cy="2240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2569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331</Words>
  <Application>Microsoft Office PowerPoint</Application>
  <PresentationFormat>宽屏</PresentationFormat>
  <Paragraphs>32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微软雅黑</vt:lpstr>
      <vt:lpstr>Arial</vt:lpstr>
      <vt:lpstr>Calibri</vt:lpstr>
      <vt:lpstr>Calibri Light</vt:lpstr>
      <vt:lpstr>1_Office 主题</vt:lpstr>
      <vt:lpstr>PowerPoint 演示文稿</vt:lpstr>
    </vt:vector>
  </TitlesOfParts>
  <Company>zsb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diwen</cp:lastModifiedBy>
  <cp:revision>401</cp:revision>
  <dcterms:created xsi:type="dcterms:W3CDTF">2015-05-04T02:17:00Z</dcterms:created>
  <dcterms:modified xsi:type="dcterms:W3CDTF">2023-03-27T08:44:45Z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F1B9E16BEB544BC7BFF8AAFA5FDF5315</vt:lpwstr>
  </property>
  <property fmtid="{D5CDD505-2E9C-101B-9397-08002B2CF9AE}" pid="3" name="KSOProductBuildVer">
    <vt:lpwstr>2052-11.1.0.11365</vt:lpwstr>
  </property>
</Properties>
</file>