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6" r:id="rId1"/>
  </p:sldMasterIdLst>
  <p:notesMasterIdLst>
    <p:notesMasterId r:id="rId3"/>
  </p:notesMasterIdLst>
  <p:sldIdLst>
    <p:sldId id="432" r:id="rId2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C000"/>
    <a:srgbClr val="E46D0A"/>
    <a:srgbClr val="C0504E"/>
    <a:srgbClr val="FBCB29"/>
    <a:srgbClr val="14007C"/>
    <a:srgbClr val="44546A"/>
    <a:srgbClr val="130179"/>
    <a:srgbClr val="00B0F0"/>
    <a:srgbClr val="376092"/>
    <a:srgbClr val="082C3E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8234" autoAdjust="0"/>
    <p:restoredTop sz="93203" autoAdjust="0"/>
  </p:normalViewPr>
  <p:slideViewPr>
    <p:cSldViewPr snapToGrid="0">
      <p:cViewPr varScale="1">
        <p:scale>
          <a:sx n="68" d="100"/>
          <a:sy n="68" d="100"/>
        </p:scale>
        <p:origin x="-516" y="-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DA1E5227-7275-4FAD-8045-5E43A9DEFCA5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86E862D0-2B7E-4F25-9618-F4C0670918B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2371285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66F45-E083-45A9-9A6B-F6CDDC2C82C3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C5FA5-EDB1-42CD-BF72-1C7D4EBDC75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0071179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6620C-F03E-4C66-93D2-ACB1EC2326C4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538786-88AB-4F8F-A871-61C6C2A1B3E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7184226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D0C00E-339D-4670-B3B2-0AA7BEF3997B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E7991A-197C-43AC-A8B5-DD63DFE8255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780614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862C23-345D-44BA-9873-485B083792FB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DC7687-9F5E-4B46-BAEA-E23AC4DDB68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2483585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344F18-3938-4E13-B927-7798DD9FD7B9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91A120-3D30-41F1-B03E-502B2F05C16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5657048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9569B-A46B-4872-9EC9-3296FBD3A6E3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07866F-E29A-4A00-A847-A672E15A449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152596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365126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BD466B-DD87-40D4-B0FE-BB5C485E508D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F165E-1336-4D80-AC76-8081BF08609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3455885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47A68D-5A5C-4615-A62C-E76333AA6C3A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DC4DFB-9F71-4253-B181-799F24ADE6B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626191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34D48D-870A-4D6D-A293-5C0395159A6E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4D84B7-AF27-41F2-AD3D-F4873259426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9437211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0CD8AE-447F-41DF-B03B-8F5694AC8DAE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30B6E-8D7E-436B-9C9C-85BF57C7B9B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054119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1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64B5D-0EF7-4BD0-A3B7-74A07467ACB1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7C29F2-03A4-4924-AF89-AE14A5A723E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733084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9C2E812-9B47-4810-A781-F539584DA170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fld id="{393D6728-958F-4F11-A0FE-129E9BD88B4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7496003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  <p:sldLayoutId id="2147483780" r:id="rId4"/>
    <p:sldLayoutId id="2147483781" r:id="rId5"/>
    <p:sldLayoutId id="2147483782" r:id="rId6"/>
    <p:sldLayoutId id="2147483783" r:id="rId7"/>
    <p:sldLayoutId id="2147483784" r:id="rId8"/>
    <p:sldLayoutId id="2147483785" r:id="rId9"/>
    <p:sldLayoutId id="2147483786" r:id="rId10"/>
    <p:sldLayoutId id="2147483787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382838" y="1355"/>
            <a:ext cx="8243887" cy="1096963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8436" name="图片 7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2525713" y="1274763"/>
            <a:ext cx="309562" cy="358775"/>
          </a:xfrm>
          <a:prstGeom prst="rect">
            <a:avLst/>
          </a:prstGeom>
          <a:solidFill>
            <a:srgbClr val="F18D00"/>
          </a:solidFill>
          <a:ln w="9525">
            <a:noFill/>
            <a:miter lim="800000"/>
            <a:headEnd/>
            <a:tailEnd/>
          </a:ln>
        </p:spPr>
      </p:pic>
      <p:sp>
        <p:nvSpPr>
          <p:cNvPr id="18437" name="文本框 11"/>
          <p:cNvSpPr txBox="1">
            <a:spLocks noChangeArrowheads="1"/>
          </p:cNvSpPr>
          <p:nvPr/>
        </p:nvSpPr>
        <p:spPr bwMode="auto">
          <a:xfrm>
            <a:off x="2646363" y="1649413"/>
            <a:ext cx="3573462" cy="535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0" eaLnBrk="1" hangingPunct="1">
              <a:lnSpc>
                <a:spcPct val="120000"/>
              </a:lnSpc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学术硕士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：临床医学</a:t>
            </a:r>
            <a:r>
              <a:rPr lang="en-US" altLang="zh-CN" sz="12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外科学</a:t>
            </a:r>
            <a:endParaRPr lang="en-US" altLang="zh-CN" sz="1200" dirty="0" smtClean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lnSpc>
                <a:spcPct val="120000"/>
              </a:lnSpc>
              <a:defRPr/>
            </a:pPr>
            <a:r>
              <a:rPr lang="zh-CN" altLang="en-US" sz="12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专业硕士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临床医学</a:t>
            </a:r>
            <a:r>
              <a:rPr lang="en-US" altLang="zh-CN" sz="12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en-US" sz="12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外科学</a:t>
            </a:r>
            <a:endParaRPr lang="en-US" altLang="zh-CN" sz="12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438" name="文本框 12"/>
          <p:cNvSpPr txBox="1">
            <a:spLocks noChangeArrowheads="1"/>
          </p:cNvSpPr>
          <p:nvPr/>
        </p:nvSpPr>
        <p:spPr bwMode="auto">
          <a:xfrm>
            <a:off x="346075" y="4251325"/>
            <a:ext cx="2036763" cy="978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Tel: 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(020)81048188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Email: 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czhongt@126.com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eycaojie@scut.edu.cn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8439" name="文本框 13"/>
          <p:cNvSpPr txBox="1">
            <a:spLocks noChangeArrowheads="1"/>
          </p:cNvSpPr>
          <p:nvPr/>
        </p:nvSpPr>
        <p:spPr bwMode="auto">
          <a:xfrm>
            <a:off x="6846888" y="1600200"/>
            <a:ext cx="4505325" cy="22436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0" eaLnBrk="1" hangingPunct="1">
              <a:spcBef>
                <a:spcPts val="600"/>
              </a:spcBef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研究方向</a:t>
            </a:r>
            <a:r>
              <a:rPr kumimoji="0" lang="zh-CN" alt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：</a:t>
            </a:r>
            <a:r>
              <a:rPr lang="zh-CN" altLang="en-US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胃癌、结直肠癌的手术治疗及微创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治疗</a:t>
            </a:r>
            <a:endParaRPr lang="en-US" altLang="zh-CN" sz="1200" dirty="0" smtClean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  <a:p>
            <a:pPr lvl="0" eaLnBrk="1" hangingPunct="1">
              <a:spcBef>
                <a:spcPts val="600"/>
              </a:spcBef>
              <a:defRPr/>
            </a:pPr>
            <a:r>
              <a:rPr lang="en-US" altLang="zh-CN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2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                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结</a:t>
            </a:r>
            <a:r>
              <a:rPr lang="zh-CN" altLang="en-US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直肠癌的分子学发生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机制。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主要业绩</a:t>
            </a:r>
            <a:r>
              <a:rPr lang="zh-CN" altLang="en-US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：作为第一完成人荣获广东医学科技奖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一等奖、广州市</a:t>
            </a:r>
            <a:r>
              <a:rPr lang="zh-CN" altLang="en-US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科技进步一等奖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和广东省</a:t>
            </a:r>
            <a:r>
              <a:rPr lang="zh-CN" altLang="en-US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科技进步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二等奖各</a:t>
            </a:r>
            <a:r>
              <a:rPr lang="en-US" altLang="zh-CN" sz="12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项，作为主要参与人获得卫生部、省市科技进步奖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6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项；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培养硕士、博士和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博士后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30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多名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；在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国内外学术期刊发表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论文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150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余篇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，其中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SCI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收录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40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余</a:t>
            </a:r>
            <a:r>
              <a:rPr lang="zh-CN" altLang="en-US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篇，最高单篇影响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因子</a:t>
            </a:r>
            <a:r>
              <a:rPr lang="en-US" altLang="zh-CN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41.444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；主编著作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1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部。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研究资助</a:t>
            </a: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: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先后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主持国家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自然科学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基金、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卫生部</a:t>
            </a:r>
            <a:r>
              <a:rPr lang="zh-CN" altLang="en-US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医药卫生科技发展研究中心项目等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国家及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省部级科研项目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10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余项。</a:t>
            </a:r>
          </a:p>
        </p:txBody>
      </p:sp>
      <p:sp>
        <p:nvSpPr>
          <p:cNvPr id="20" name="矩形 19"/>
          <p:cNvSpPr/>
          <p:nvPr/>
        </p:nvSpPr>
        <p:spPr>
          <a:xfrm>
            <a:off x="2384425" y="6556375"/>
            <a:ext cx="9232900" cy="182563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2640013" y="12592"/>
            <a:ext cx="7088873" cy="6832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eaLnBrk="1" hangingPunct="1">
              <a:lnSpc>
                <a:spcPct val="120000"/>
              </a:lnSpc>
              <a:defRPr/>
            </a:pPr>
            <a:r>
              <a:rPr lang="zh-CN" altLang="en-US" sz="20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曹</a:t>
            </a:r>
            <a:r>
              <a:rPr lang="zh-CN" altLang="en-US" sz="20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杰</a:t>
            </a: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</a:t>
            </a:r>
            <a:endParaRPr kumimoji="0" lang="en-US" altLang="zh-CN" sz="2000" b="1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eaLnBrk="1" hangingPunct="1">
              <a:lnSpc>
                <a:spcPct val="120000"/>
              </a:lnSpc>
              <a:defRPr/>
            </a:pPr>
            <a:r>
              <a:rPr kumimoji="0" lang="zh-CN" altLang="en-US" sz="1200" b="1" i="0" u="none" strike="noStrike" kern="1200" cap="none" spc="12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教授、主任医师、</a:t>
            </a:r>
            <a:r>
              <a:rPr lang="zh-CN" altLang="en-US" sz="1200" b="1" spc="12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博士</a:t>
            </a:r>
            <a:r>
              <a:rPr lang="en-US" altLang="zh-CN" sz="1200" b="1" spc="12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zh-CN" altLang="en-US" sz="1200" b="1" spc="12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硕士</a:t>
            </a:r>
            <a:r>
              <a:rPr lang="en-US" altLang="zh-CN" sz="1200" b="1" spc="12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r>
              <a:rPr lang="zh-CN" altLang="en-US" sz="1200" b="1" spc="12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研究生导师、</a:t>
            </a:r>
            <a:r>
              <a:rPr lang="zh-CN" altLang="en-US" sz="1200" b="1" spc="12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国务院政府特殊津贴获得者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2640013" y="654280"/>
            <a:ext cx="7794625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lvl="0" eaLnBrk="1" hangingPunct="1">
              <a:defRPr/>
            </a:pPr>
            <a:r>
              <a:rPr lang="zh-CN" altLang="en-US" sz="1200" b="1" spc="12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华南理工大学附属第二医院</a:t>
            </a:r>
            <a:r>
              <a:rPr lang="en-US" altLang="zh-CN" sz="1200" b="1" spc="12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zh-CN" altLang="en-US" sz="1200" b="1" spc="12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广州市</a:t>
            </a:r>
            <a:r>
              <a:rPr lang="zh-CN" altLang="en-US" sz="1200" b="1" spc="12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第一人民</a:t>
            </a:r>
            <a:r>
              <a:rPr lang="zh-CN" altLang="en-US" sz="1200" b="1" spc="12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医院</a:t>
            </a:r>
            <a:r>
              <a:rPr lang="en-US" altLang="zh-CN" sz="1200" b="1" spc="12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r>
              <a:rPr lang="zh-CN" altLang="en-US" sz="1200" b="1" spc="12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院长兼书记，</a:t>
            </a:r>
            <a:r>
              <a:rPr lang="zh-CN" altLang="en-US" sz="1200" b="1" spc="12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广州消化疾病中心</a:t>
            </a:r>
            <a:r>
              <a:rPr lang="zh-CN" altLang="en-US" sz="1200" b="1" spc="12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主任</a:t>
            </a:r>
            <a:endParaRPr lang="en-US" altLang="zh-CN" sz="1200" b="1" spc="120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defRPr/>
            </a:pPr>
            <a:r>
              <a:rPr lang="zh-CN" altLang="en-US" sz="1200" b="1" spc="12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华南理工大学医学院副院长，华南理工大学消化疾病研究所</a:t>
            </a:r>
            <a:r>
              <a:rPr lang="zh-CN" altLang="en-US" sz="1200" b="1" spc="12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所长</a:t>
            </a:r>
            <a:endParaRPr lang="zh-CN" altLang="en-US" sz="1200" b="1" spc="12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444500" y="0"/>
            <a:ext cx="1806575" cy="110172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8444" name="矩形 2"/>
          <p:cNvSpPr>
            <a:spLocks noChangeArrowheads="1"/>
          </p:cNvSpPr>
          <p:nvPr/>
        </p:nvSpPr>
        <p:spPr bwMode="auto">
          <a:xfrm>
            <a:off x="2603500" y="2884488"/>
            <a:ext cx="4060911" cy="867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1986  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江西医学院   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                     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临床医学，学士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1992  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中山医科大学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                     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外科学，硕士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lvl="0" eaLnBrk="1" hangingPunct="1">
              <a:defRPr/>
            </a:pP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2007  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华中</a:t>
            </a:r>
            <a:r>
              <a:rPr lang="zh-CN" altLang="en-US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科技大学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同济医学院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    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外科学，博士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lvl="0" eaLnBrk="1" hangingPunct="1">
              <a:lnSpc>
                <a:spcPct val="120000"/>
              </a:lnSpc>
              <a:defRPr/>
            </a:pP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2010  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华中</a:t>
            </a:r>
            <a:r>
              <a:rPr lang="zh-CN" altLang="en-US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科技大学同济医学院</a:t>
            </a:r>
            <a:r>
              <a:rPr lang="en-US" altLang="zh-CN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  </a:t>
            </a:r>
            <a:r>
              <a:rPr lang="en-US" altLang="zh-CN" sz="12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   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管理学，博士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8445" name="文本框 17"/>
          <p:cNvSpPr txBox="1">
            <a:spLocks noChangeArrowheads="1"/>
          </p:cNvSpPr>
          <p:nvPr/>
        </p:nvSpPr>
        <p:spPr bwMode="auto">
          <a:xfrm>
            <a:off x="2806700" y="1300163"/>
            <a:ext cx="144145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招生专业与类型</a:t>
            </a:r>
          </a:p>
        </p:txBody>
      </p:sp>
      <p:pic>
        <p:nvPicPr>
          <p:cNvPr id="18446" name="图片 24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2517775" y="2535238"/>
            <a:ext cx="307975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7" name="文本框 25"/>
          <p:cNvSpPr txBox="1">
            <a:spLocks noChangeArrowheads="1"/>
          </p:cNvSpPr>
          <p:nvPr/>
        </p:nvSpPr>
        <p:spPr bwMode="auto">
          <a:xfrm>
            <a:off x="2798763" y="2560638"/>
            <a:ext cx="90328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教育经历</a:t>
            </a:r>
          </a:p>
        </p:txBody>
      </p:sp>
      <p:pic>
        <p:nvPicPr>
          <p:cNvPr id="18448" name="图片 27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6731000" y="1274763"/>
            <a:ext cx="307975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9" name="文本框 28"/>
          <p:cNvSpPr txBox="1">
            <a:spLocks noChangeArrowheads="1"/>
          </p:cNvSpPr>
          <p:nvPr/>
        </p:nvSpPr>
        <p:spPr bwMode="auto">
          <a:xfrm>
            <a:off x="7011988" y="1300163"/>
            <a:ext cx="9017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科研工作</a:t>
            </a:r>
          </a:p>
        </p:txBody>
      </p:sp>
      <p:pic>
        <p:nvPicPr>
          <p:cNvPr id="18451" name="图片 32"/>
          <p:cNvPicPr>
            <a:picLocks noChangeAspect="1"/>
          </p:cNvPicPr>
          <p:nvPr/>
        </p:nvPicPr>
        <p:blipFill>
          <a:blip r:embed="rId3" cstate="print"/>
          <a:srcRect l="9991" r="8128"/>
          <a:stretch>
            <a:fillRect/>
          </a:stretch>
        </p:blipFill>
        <p:spPr bwMode="auto">
          <a:xfrm>
            <a:off x="10810875" y="85725"/>
            <a:ext cx="1123950" cy="103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8712" y="1434536"/>
            <a:ext cx="1800000" cy="26993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 descr="E:\曹老师照片\曹杰（右）是胃肠外科学科带头人946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77022" y="3823977"/>
            <a:ext cx="4276219" cy="2622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图片 24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2523846" y="4015791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文本框 25"/>
          <p:cNvSpPr txBox="1">
            <a:spLocks noChangeArrowheads="1"/>
          </p:cNvSpPr>
          <p:nvPr/>
        </p:nvSpPr>
        <p:spPr bwMode="auto">
          <a:xfrm>
            <a:off x="2806421" y="4041191"/>
            <a:ext cx="1261884" cy="3077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学术团体任职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640012" y="4410594"/>
            <a:ext cx="373693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1" hangingPunct="1">
              <a:defRPr/>
            </a:pPr>
            <a:r>
              <a:rPr lang="zh-CN" altLang="en-US" sz="1200" spc="12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广东省医学会副</a:t>
            </a:r>
            <a:r>
              <a:rPr lang="zh-CN" altLang="en-US" sz="1200" spc="12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会长</a:t>
            </a:r>
            <a:endParaRPr lang="en-US" altLang="zh-CN" sz="1200" spc="12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defRPr/>
            </a:pPr>
            <a:r>
              <a:rPr lang="zh-CN" altLang="en-US" sz="1200" spc="12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广东省</a:t>
            </a:r>
            <a:r>
              <a:rPr lang="zh-CN" altLang="en-US" sz="1200" spc="12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医师协会副</a:t>
            </a:r>
            <a:r>
              <a:rPr lang="zh-CN" altLang="en-US" sz="1200" spc="12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会长</a:t>
            </a:r>
            <a:endParaRPr lang="en-US" altLang="zh-CN" sz="1200" spc="12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defRPr/>
            </a:pPr>
            <a:r>
              <a:rPr lang="zh-CN" altLang="en-US" sz="1200" spc="12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广东省</a:t>
            </a:r>
            <a:r>
              <a:rPr lang="zh-CN" altLang="en-US" sz="1200" spc="12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医院协会副</a:t>
            </a:r>
            <a:r>
              <a:rPr lang="zh-CN" altLang="en-US" sz="1200" spc="12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会长</a:t>
            </a:r>
            <a:endParaRPr lang="en-US" altLang="zh-CN" sz="1200" spc="12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defRPr/>
            </a:pPr>
            <a:r>
              <a:rPr lang="zh-CN" altLang="en-US" sz="1200" spc="12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广州市</a:t>
            </a:r>
            <a:r>
              <a:rPr lang="zh-CN" altLang="en-US" sz="1200" spc="12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医学会普通外科学分会</a:t>
            </a:r>
            <a:r>
              <a:rPr lang="zh-CN" altLang="en-US" sz="1200" spc="12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主任委员</a:t>
            </a:r>
            <a:endParaRPr lang="en-US" altLang="zh-CN" sz="1200" spc="12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defRPr/>
            </a:pPr>
            <a:r>
              <a:rPr lang="zh-CN" altLang="en-US" sz="1200" spc="12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广东省医学会</a:t>
            </a:r>
            <a:r>
              <a:rPr lang="zh-CN" altLang="en-US" sz="1200" spc="12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结直肠肛门外科学分会副</a:t>
            </a:r>
            <a:r>
              <a:rPr lang="zh-CN" altLang="en-US" sz="1200" spc="12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主任委员</a:t>
            </a:r>
            <a:endParaRPr lang="en-US" altLang="zh-CN" sz="1200" spc="12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defRPr/>
            </a:pPr>
            <a:r>
              <a:rPr lang="en-US" altLang="zh-CN" sz="1200" spc="12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200" spc="12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中华胃肠外科杂志</a:t>
            </a:r>
            <a:r>
              <a:rPr lang="en-US" altLang="zh-CN" sz="1200" spc="12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200" spc="12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编委</a:t>
            </a:r>
            <a:endParaRPr lang="en-US" altLang="zh-CN" sz="1200" spc="12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defRPr/>
            </a:pPr>
            <a:r>
              <a:rPr lang="en-US" altLang="zh-CN" sz="1200" spc="12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200" spc="12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中华实验外科杂志</a:t>
            </a:r>
            <a:r>
              <a:rPr lang="en-US" altLang="zh-CN" sz="1200" spc="12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200" spc="12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编委</a:t>
            </a:r>
            <a:endParaRPr lang="en-US" altLang="zh-CN" sz="1200" spc="12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defRPr/>
            </a:pPr>
            <a:r>
              <a:rPr lang="en-US" altLang="zh-CN" sz="1200" spc="12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200" spc="12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中华普通外科学文献</a:t>
            </a:r>
            <a:r>
              <a:rPr lang="en-US" altLang="zh-CN" sz="1200" spc="12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200" spc="12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编委</a:t>
            </a:r>
          </a:p>
          <a:p>
            <a:pPr lvl="0" eaLnBrk="1" hangingPunct="1">
              <a:defRPr/>
            </a:pPr>
            <a:endParaRPr lang="zh-CN" altLang="en-US" sz="1200" spc="12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08680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3229</TotalTime>
  <Words>271</Words>
  <Application>Microsoft Office PowerPoint</Application>
  <PresentationFormat>自定义</PresentationFormat>
  <Paragraphs>29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1_Office 主题</vt:lpstr>
      <vt:lpstr>幻灯片 1</vt:lpstr>
    </vt:vector>
  </TitlesOfParts>
  <Company>zsb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china</dc:creator>
  <cp:lastModifiedBy>what what</cp:lastModifiedBy>
  <cp:revision>382</cp:revision>
  <dcterms:created xsi:type="dcterms:W3CDTF">2015-05-04T02:17:26Z</dcterms:created>
  <dcterms:modified xsi:type="dcterms:W3CDTF">2023-03-28T04:15:30Z</dcterms:modified>
</cp:coreProperties>
</file>