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Default Extension="wdp" ContentType="image/vnd.ms-photo"/>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446" r:id="rId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56" autoAdjust="0"/>
    <p:restoredTop sz="93203" autoAdjust="0"/>
  </p:normalViewPr>
  <p:slideViewPr>
    <p:cSldViewPr snapToGrid="0">
      <p:cViewPr>
        <p:scale>
          <a:sx n="90" d="100"/>
          <a:sy n="90" d="100"/>
        </p:scale>
        <p:origin x="-52" y="92"/>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pPr>
                <a:defRPr/>
              </a:pPr>
              <a:t>2023/3/28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pPr/>
              <a:t>‹#›</a:t>
            </a:fld>
            <a:endParaRPr lang="zh-CN" altLang="en-US"/>
          </a:p>
        </p:txBody>
      </p:sp>
    </p:spTree>
    <p:extLst>
      <p:ext uri="{BB962C8B-B14F-4D97-AF65-F5344CB8AC3E}">
        <p14:creationId xmlns:p14="http://schemas.microsoft.com/office/powerpoint/2010/main" xmlns="" val="30164082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pPr>
                <a:defRPr/>
              </a:pPr>
              <a:t>2023/3/28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pPr>
                <a:defRPr/>
              </a:pPr>
              <a:t>2023/3/28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pPr>
                <a:defRPr/>
              </a:pPr>
              <a:t>2023/3/28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pPr>
                <a:defRPr/>
              </a:pPr>
              <a:t>2023/3/28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78331" y="1789708"/>
            <a:ext cx="3579813" cy="646331"/>
          </a:xfrm>
          <a:prstGeom prst="rect">
            <a:avLst/>
          </a:prstGeom>
          <a:noFill/>
          <a:ln w="9525">
            <a:noFill/>
            <a:miter lim="800000"/>
          </a:ln>
        </p:spPr>
        <p:txBody>
          <a:bodyPr wrap="square">
            <a:spAutoFit/>
          </a:bodyPr>
          <a:lstStyle/>
          <a:p>
            <a:pPr lvl="0" eaLnBrk="1" hangingPunct="1">
              <a:defRPr/>
            </a:pPr>
            <a:r>
              <a:rPr lang="zh-CN" altLang="en-US" sz="1200" dirty="0" smtClean="0">
                <a:solidFill>
                  <a:prstClr val="black"/>
                </a:solidFill>
                <a:latin typeface="微软雅黑" panose="020B0503020204020204" pitchFamily="34" charset="-122"/>
                <a:ea typeface="微软雅黑" panose="020B0503020204020204" pitchFamily="34" charset="-122"/>
              </a:rPr>
              <a:t>学术</a:t>
            </a:r>
            <a:r>
              <a:rPr lang="zh-CN" altLang="en-US" sz="1200" dirty="0">
                <a:solidFill>
                  <a:prstClr val="black"/>
                </a:solidFill>
                <a:latin typeface="微软雅黑" panose="020B0503020204020204" pitchFamily="34" charset="-122"/>
                <a:ea typeface="微软雅黑" panose="020B0503020204020204" pitchFamily="34" charset="-122"/>
              </a:rPr>
              <a:t>硕士：基础医学</a:t>
            </a:r>
            <a:r>
              <a:rPr lang="en-US" altLang="zh-CN" sz="1200" dirty="0">
                <a:solidFill>
                  <a:prstClr val="black"/>
                </a:solidFill>
                <a:latin typeface="微软雅黑" panose="020B0503020204020204" pitchFamily="34" charset="-122"/>
                <a:ea typeface="微软雅黑" panose="020B0503020204020204" pitchFamily="34" charset="-122"/>
              </a:rPr>
              <a:t>               </a:t>
            </a: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30200" y="4103224"/>
            <a:ext cx="2195513" cy="516745"/>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18320120784</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a:t>
            </a:r>
            <a:r>
              <a:rPr kumimoji="0" lang="en-US" altLang="zh-CN" sz="1200" b="0" i="0" u="none" strike="noStrike" kern="1200" cap="none" spc="0" normalizeH="0" baseline="0" noProof="0" dirty="0" err="1">
                <a:ln>
                  <a:noFill/>
                </a:ln>
                <a:solidFill>
                  <a:prstClr val="black"/>
                </a:solidFill>
                <a:effectLst/>
                <a:uLnTx/>
                <a:uFillTx/>
                <a:latin typeface="微软雅黑" panose="020B0503020204020204" pitchFamily="34" charset="-122"/>
                <a:ea typeface="微软雅黑" panose="020B0503020204020204" pitchFamily="34" charset="-122"/>
                <a:cs typeface="+mn-cs"/>
              </a:rPr>
              <a:t>eydubj@scut.edu.cn</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6857646" y="1765636"/>
            <a:ext cx="4630879" cy="2683492"/>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研究资助</a:t>
            </a:r>
            <a:r>
              <a:rPr kumimoji="0" lang="en-US" altLang="zh-CN"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lvl="0" eaLnBrk="1" hangingPunct="1">
              <a:lnSpc>
                <a:spcPct val="120000"/>
              </a:lnSpc>
              <a:spcBef>
                <a:spcPts val="600"/>
              </a:spcBef>
              <a:defRPr/>
            </a:pPr>
            <a:endParaRPr lang="en-US" altLang="zh-CN" sz="1200" b="1"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30374"/>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杜步婕</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013" y="519113"/>
            <a:ext cx="5251450" cy="523220"/>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研究员，博士生导师</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附属第二医院（广州市第一人民医院）临床医学研究所</a:t>
            </a: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1441420"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类型</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384209"/>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p>
        </p:txBody>
      </p:sp>
      <p:pic>
        <p:nvPicPr>
          <p:cNvPr id="17424" name="图片 27"/>
          <p:cNvPicPr>
            <a:picLocks noChangeAspect="1"/>
          </p:cNvPicPr>
          <p:nvPr/>
        </p:nvPicPr>
        <p:blipFill>
          <a:blip r:embed="rId2"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2" cstate="print"/>
          <a:srcRect t="3896" r="91544" b="3088"/>
          <a:stretch>
            <a:fillRect/>
          </a:stretch>
        </p:blipFill>
        <p:spPr bwMode="auto">
          <a:xfrm>
            <a:off x="2579503" y="3705702"/>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078" y="3731102"/>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p>
        </p:txBody>
      </p:sp>
      <p:sp>
        <p:nvSpPr>
          <p:cNvPr id="27" name="文本框 12"/>
          <p:cNvSpPr txBox="1">
            <a:spLocks noChangeArrowheads="1"/>
          </p:cNvSpPr>
          <p:nvPr/>
        </p:nvSpPr>
        <p:spPr bwMode="auto">
          <a:xfrm>
            <a:off x="4468237" y="6169384"/>
            <a:ext cx="4471195" cy="295145"/>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课题组网页：</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https://</a:t>
            </a:r>
            <a:r>
              <a:rPr kumimoji="0" lang="en-US" altLang="zh-CN" sz="1200" b="0" i="0" u="none" strike="noStrike" kern="1200" cap="none" spc="0" normalizeH="0" baseline="0" noProof="0" dirty="0" err="1">
                <a:ln>
                  <a:noFill/>
                </a:ln>
                <a:solidFill>
                  <a:prstClr val="black"/>
                </a:solidFill>
                <a:effectLst/>
                <a:uLnTx/>
                <a:uFillTx/>
                <a:latin typeface="微软雅黑" panose="020B0503020204020204" pitchFamily="34" charset="-122"/>
                <a:ea typeface="微软雅黑" panose="020B0503020204020204" pitchFamily="34" charset="-122"/>
                <a:cs typeface="+mn-cs"/>
              </a:rPr>
              <a:t>www.x-mol.com</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/groups/</a:t>
            </a:r>
            <a:r>
              <a:rPr kumimoji="0" lang="en-US" altLang="zh-CN" sz="1200" b="0" i="0" u="none" strike="noStrike" kern="1200" cap="none" spc="0" normalizeH="0" baseline="0" noProof="0" dirty="0" err="1">
                <a:ln>
                  <a:noFill/>
                </a:ln>
                <a:solidFill>
                  <a:prstClr val="black"/>
                </a:solidFill>
                <a:effectLst/>
                <a:uLnTx/>
                <a:uFillTx/>
                <a:latin typeface="微软雅黑" panose="020B0503020204020204" pitchFamily="34" charset="-122"/>
                <a:ea typeface="微软雅黑" panose="020B0503020204020204" pitchFamily="34" charset="-122"/>
                <a:cs typeface="+mn-cs"/>
              </a:rPr>
              <a:t>du_bujie</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3" name="Picture 2">
            <a:extLst>
              <a:ext uri="{FF2B5EF4-FFF2-40B4-BE49-F238E27FC236}">
                <a16:creationId xmlns:a16="http://schemas.microsoft.com/office/drawing/2014/main" xmlns="" id="{998C0B91-092D-9443-A587-9607047CC42A}"/>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16074" t="4375" r="13660" b="29128"/>
          <a:stretch/>
        </p:blipFill>
        <p:spPr>
          <a:xfrm>
            <a:off x="641904" y="1347532"/>
            <a:ext cx="1339170" cy="1900237"/>
          </a:xfrm>
          <a:prstGeom prst="rect">
            <a:avLst/>
          </a:prstGeom>
        </p:spPr>
      </p:pic>
      <p:sp>
        <p:nvSpPr>
          <p:cNvPr id="28" name="文本框 12">
            <a:extLst>
              <a:ext uri="{FF2B5EF4-FFF2-40B4-BE49-F238E27FC236}">
                <a16:creationId xmlns:a16="http://schemas.microsoft.com/office/drawing/2014/main" xmlns="" id="{D006EB7E-8E13-BE45-8013-AB29586BA830}"/>
              </a:ext>
            </a:extLst>
          </p:cNvPr>
          <p:cNvSpPr txBox="1">
            <a:spLocks noChangeArrowheads="1"/>
          </p:cNvSpPr>
          <p:nvPr/>
        </p:nvSpPr>
        <p:spPr bwMode="auto">
          <a:xfrm>
            <a:off x="2835275" y="2694897"/>
            <a:ext cx="3694113" cy="959943"/>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2021</a:t>
            </a:r>
            <a:r>
              <a:rPr lang="en-US" altLang="zh-CN" sz="1200" dirty="0">
                <a:solidFill>
                  <a:prstClr val="black"/>
                </a:solidFill>
                <a:latin typeface="微软雅黑" panose="020B0503020204020204" pitchFamily="34" charset="-122"/>
                <a:ea typeface="微软雅黑" panose="020B0503020204020204" pitchFamily="34" charset="-122"/>
              </a:rPr>
              <a:t>.12-</a:t>
            </a:r>
            <a:r>
              <a:rPr lang="zh-CN" altLang="en-US" sz="1200" dirty="0">
                <a:solidFill>
                  <a:prstClr val="black"/>
                </a:solidFill>
                <a:latin typeface="微软雅黑" panose="020B0503020204020204" pitchFamily="34" charset="-122"/>
                <a:ea typeface="微软雅黑" panose="020B0503020204020204" pitchFamily="34" charset="-122"/>
              </a:rPr>
              <a:t>至今 华南理工大学附属第二医院  研究员</a:t>
            </a:r>
            <a:endParaRPr lang="en-US" altLang="zh-CN" sz="1200" dirty="0">
              <a:solidFill>
                <a:prstClr val="black"/>
              </a:solidFill>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2019-2021</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美国麻省理工大学 博士后</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lang="en-US" altLang="zh-CN" sz="1200" dirty="0">
                <a:solidFill>
                  <a:prstClr val="black"/>
                </a:solidFill>
                <a:latin typeface="微软雅黑" panose="020B0503020204020204" pitchFamily="34" charset="-122"/>
                <a:ea typeface="微软雅黑" panose="020B0503020204020204" pitchFamily="34" charset="-122"/>
              </a:rPr>
              <a:t>2014-2019</a:t>
            </a:r>
            <a:r>
              <a:rPr lang="zh-CN" altLang="en-US" sz="1200" dirty="0">
                <a:solidFill>
                  <a:prstClr val="black"/>
                </a:solidFill>
                <a:latin typeface="微软雅黑" panose="020B0503020204020204" pitchFamily="34" charset="-122"/>
                <a:ea typeface="微软雅黑" panose="020B0503020204020204" pitchFamily="34" charset="-122"/>
              </a:rPr>
              <a:t> 美国德克萨斯大学达拉斯分校  博士</a:t>
            </a:r>
            <a:endParaRPr lang="en-US" altLang="zh-CN" sz="1200" dirty="0">
              <a:solidFill>
                <a:prstClr val="black"/>
              </a:solidFill>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lang="en-US" altLang="zh-CN" sz="1200" dirty="0">
                <a:solidFill>
                  <a:prstClr val="black"/>
                </a:solidFill>
                <a:latin typeface="微软雅黑" panose="020B0503020204020204" pitchFamily="34" charset="-122"/>
                <a:ea typeface="微软雅黑" panose="020B0503020204020204" pitchFamily="34" charset="-122"/>
              </a:rPr>
              <a:t>2010-2014</a:t>
            </a:r>
            <a:r>
              <a:rPr lang="zh-CN" altLang="en-US" sz="1200" dirty="0">
                <a:solidFill>
                  <a:prstClr val="black"/>
                </a:solidFill>
                <a:latin typeface="微软雅黑" panose="020B0503020204020204" pitchFamily="34" charset="-122"/>
                <a:ea typeface="微软雅黑" panose="020B0503020204020204" pitchFamily="34" charset="-122"/>
              </a:rPr>
              <a:t> 北京理工大学  学士</a:t>
            </a: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29" name="文本框 12">
            <a:extLst>
              <a:ext uri="{FF2B5EF4-FFF2-40B4-BE49-F238E27FC236}">
                <a16:creationId xmlns:a16="http://schemas.microsoft.com/office/drawing/2014/main" xmlns="" id="{B847240A-EA59-9D49-B1A7-A31C05819602}"/>
              </a:ext>
            </a:extLst>
          </p:cNvPr>
          <p:cNvSpPr txBox="1">
            <a:spLocks noChangeArrowheads="1"/>
          </p:cNvSpPr>
          <p:nvPr/>
        </p:nvSpPr>
        <p:spPr bwMode="auto">
          <a:xfrm>
            <a:off x="7599669" y="1762077"/>
            <a:ext cx="3888856" cy="516745"/>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200" dirty="0">
                <a:solidFill>
                  <a:prstClr val="black"/>
                </a:solidFill>
                <a:latin typeface="微软雅黑" panose="020B0503020204020204" pitchFamily="34" charset="-122"/>
                <a:ea typeface="微软雅黑" panose="020B0503020204020204" pitchFamily="34" charset="-122"/>
              </a:rPr>
              <a:t>纳米成像探针与机体界面作用及其在疾病早期检测与治疗中的应用探究</a:t>
            </a: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30" name="文本框 12">
            <a:extLst>
              <a:ext uri="{FF2B5EF4-FFF2-40B4-BE49-F238E27FC236}">
                <a16:creationId xmlns:a16="http://schemas.microsoft.com/office/drawing/2014/main" xmlns="" id="{F1EEE07F-BFCB-4B48-BE83-5CA0350CB23D}"/>
              </a:ext>
            </a:extLst>
          </p:cNvPr>
          <p:cNvSpPr txBox="1">
            <a:spLocks noChangeArrowheads="1"/>
          </p:cNvSpPr>
          <p:nvPr/>
        </p:nvSpPr>
        <p:spPr bwMode="auto">
          <a:xfrm>
            <a:off x="7599669" y="2354108"/>
            <a:ext cx="4488358" cy="1181221"/>
          </a:xfrm>
          <a:prstGeom prst="rect">
            <a:avLst/>
          </a:prstGeom>
          <a:noFill/>
          <a:ln w="9525">
            <a:noFill/>
            <a:miter lim="800000"/>
          </a:ln>
        </p:spPr>
        <p:txBody>
          <a:bodyPr wrap="square">
            <a:spAutoFit/>
          </a:bodyPr>
          <a:lstStyle/>
          <a:p>
            <a:pPr marL="0" marR="0" lvl="0" indent="0" algn="just" defTabSz="914400" rtl="0" eaLnBrk="1" fontAlgn="base" latinLnBrk="0" hangingPunct="1">
              <a:lnSpc>
                <a:spcPct val="120000"/>
              </a:lnSpc>
              <a:spcBef>
                <a:spcPct val="0"/>
              </a:spcBef>
              <a:spcAft>
                <a:spcPct val="0"/>
              </a:spcAft>
              <a:buClrTx/>
              <a:buSzTx/>
              <a:buFontTx/>
              <a:buNone/>
              <a:defRPr/>
            </a:pPr>
            <a:r>
              <a:rPr lang="zh-CN" altLang="en-US" sz="1200" dirty="0">
                <a:solidFill>
                  <a:prstClr val="black"/>
                </a:solidFill>
                <a:latin typeface=""/>
                <a:ea typeface="微软雅黑" panose="020B0503020204020204" pitchFamily="34" charset="-122"/>
              </a:rPr>
              <a:t>以第一作者身份在</a:t>
            </a:r>
            <a:r>
              <a:rPr lang="en-US" altLang="zh-CN" sz="1200" dirty="0">
                <a:solidFill>
                  <a:prstClr val="black"/>
                </a:solidFill>
                <a:latin typeface=""/>
                <a:ea typeface="微软雅黑" panose="020B0503020204020204" pitchFamily="34" charset="-122"/>
              </a:rPr>
              <a:t>Nature Nanotechnology</a:t>
            </a:r>
            <a:r>
              <a:rPr lang="zh-CN" altLang="en-US" sz="1200" dirty="0">
                <a:solidFill>
                  <a:prstClr val="black"/>
                </a:solidFill>
                <a:latin typeface=""/>
                <a:ea typeface="微软雅黑" panose="020B0503020204020204" pitchFamily="34" charset="-122"/>
              </a:rPr>
              <a:t>、</a:t>
            </a:r>
            <a:r>
              <a:rPr lang="en-US" altLang="zh-CN" sz="1200" dirty="0">
                <a:solidFill>
                  <a:prstClr val="black"/>
                </a:solidFill>
                <a:latin typeface=""/>
                <a:ea typeface="微软雅黑" panose="020B0503020204020204" pitchFamily="34" charset="-122"/>
              </a:rPr>
              <a:t>Nature Reviews Materials</a:t>
            </a:r>
            <a:r>
              <a:rPr lang="zh-CN" altLang="en-US" sz="1200" dirty="0">
                <a:solidFill>
                  <a:prstClr val="black"/>
                </a:solidFill>
                <a:latin typeface=""/>
                <a:ea typeface="微软雅黑" panose="020B0503020204020204" pitchFamily="34" charset="-122"/>
              </a:rPr>
              <a:t>、</a:t>
            </a:r>
            <a:r>
              <a:rPr lang="en-US" altLang="zh-CN" sz="1200" dirty="0" err="1">
                <a:solidFill>
                  <a:prstClr val="black"/>
                </a:solidFill>
                <a:latin typeface=""/>
                <a:ea typeface="微软雅黑" panose="020B0503020204020204" pitchFamily="34" charset="-122"/>
              </a:rPr>
              <a:t>Angewandte</a:t>
            </a:r>
            <a:r>
              <a:rPr lang="en-US" altLang="zh-CN" sz="1200" dirty="0">
                <a:solidFill>
                  <a:prstClr val="black"/>
                </a:solidFill>
                <a:latin typeface=""/>
                <a:ea typeface="微软雅黑" panose="020B0503020204020204" pitchFamily="34" charset="-122"/>
              </a:rPr>
              <a:t> </a:t>
            </a:r>
            <a:r>
              <a:rPr lang="en-US" altLang="zh-CN" sz="1200" dirty="0" err="1">
                <a:solidFill>
                  <a:prstClr val="black"/>
                </a:solidFill>
                <a:latin typeface=""/>
                <a:ea typeface="微软雅黑" panose="020B0503020204020204" pitchFamily="34" charset="-122"/>
              </a:rPr>
              <a:t>Chemie</a:t>
            </a:r>
            <a:r>
              <a:rPr lang="en-US" altLang="zh-CN" sz="1200" dirty="0">
                <a:solidFill>
                  <a:prstClr val="black"/>
                </a:solidFill>
                <a:latin typeface=""/>
                <a:ea typeface="微软雅黑" panose="020B0503020204020204" pitchFamily="34" charset="-122"/>
              </a:rPr>
              <a:t> International</a:t>
            </a:r>
            <a:r>
              <a:rPr lang="zh-CN" altLang="en-US" sz="1200" dirty="0">
                <a:solidFill>
                  <a:prstClr val="black"/>
                </a:solidFill>
                <a:latin typeface=""/>
                <a:ea typeface="微软雅黑" panose="020B0503020204020204" pitchFamily="34" charset="-122"/>
              </a:rPr>
              <a:t>等国际知名学术期刊发表多篇文章 （</a:t>
            </a:r>
            <a:r>
              <a:rPr lang="en-US" altLang="zh-CN" sz="1200" dirty="0">
                <a:solidFill>
                  <a:prstClr val="black"/>
                </a:solidFill>
                <a:latin typeface=""/>
                <a:ea typeface="微软雅黑" panose="020B0503020204020204" pitchFamily="34" charset="-122"/>
              </a:rPr>
              <a:t>IF&gt;30</a:t>
            </a:r>
            <a:r>
              <a:rPr lang="zh-CN" altLang="en-US" sz="1200" dirty="0">
                <a:solidFill>
                  <a:prstClr val="black"/>
                </a:solidFill>
                <a:latin typeface=""/>
                <a:ea typeface="微软雅黑" panose="020B0503020204020204" pitchFamily="34" charset="-122"/>
              </a:rPr>
              <a:t>，</a:t>
            </a:r>
            <a:r>
              <a:rPr lang="en-US" altLang="zh-CN" sz="1200" dirty="0">
                <a:solidFill>
                  <a:prstClr val="black"/>
                </a:solidFill>
                <a:latin typeface=""/>
                <a:ea typeface="微软雅黑" panose="020B0503020204020204" pitchFamily="34" charset="-122"/>
              </a:rPr>
              <a:t>4</a:t>
            </a:r>
            <a:r>
              <a:rPr lang="zh-CN" altLang="en-US" sz="1200" dirty="0">
                <a:solidFill>
                  <a:prstClr val="black"/>
                </a:solidFill>
                <a:latin typeface=""/>
                <a:ea typeface="微软雅黑" panose="020B0503020204020204" pitchFamily="34" charset="-122"/>
              </a:rPr>
              <a:t>篇，</a:t>
            </a:r>
            <a:r>
              <a:rPr lang="en-US" altLang="zh-CN" sz="1200" dirty="0">
                <a:solidFill>
                  <a:prstClr val="black"/>
                </a:solidFill>
                <a:latin typeface=""/>
                <a:ea typeface="微软雅黑" panose="020B0503020204020204" pitchFamily="34" charset="-122"/>
              </a:rPr>
              <a:t>IF&gt;10</a:t>
            </a:r>
            <a:r>
              <a:rPr lang="zh-CN" altLang="en-US" sz="1200" dirty="0">
                <a:solidFill>
                  <a:prstClr val="black"/>
                </a:solidFill>
                <a:latin typeface=""/>
                <a:ea typeface="微软雅黑" panose="020B0503020204020204" pitchFamily="34" charset="-122"/>
              </a:rPr>
              <a:t>，</a:t>
            </a:r>
            <a:r>
              <a:rPr lang="en-US" altLang="zh-CN" sz="1200" dirty="0">
                <a:solidFill>
                  <a:prstClr val="black"/>
                </a:solidFill>
                <a:latin typeface=""/>
                <a:ea typeface="微软雅黑" panose="020B0503020204020204" pitchFamily="34" charset="-122"/>
              </a:rPr>
              <a:t>11</a:t>
            </a:r>
            <a:r>
              <a:rPr lang="zh-CN" altLang="en-US" sz="1200" dirty="0">
                <a:solidFill>
                  <a:prstClr val="black"/>
                </a:solidFill>
                <a:latin typeface=""/>
                <a:ea typeface="微软雅黑" panose="020B0503020204020204" pitchFamily="34" charset="-122"/>
              </a:rPr>
              <a:t>篇），累积影响因子</a:t>
            </a:r>
            <a:r>
              <a:rPr lang="en-US" altLang="zh-CN" sz="1200" dirty="0">
                <a:solidFill>
                  <a:prstClr val="black"/>
                </a:solidFill>
                <a:latin typeface=""/>
                <a:ea typeface="微软雅黑" panose="020B0503020204020204" pitchFamily="34" charset="-122"/>
              </a:rPr>
              <a:t>334</a:t>
            </a:r>
            <a:r>
              <a:rPr lang="zh-CN" altLang="en-US" sz="1200" dirty="0">
                <a:solidFill>
                  <a:prstClr val="black"/>
                </a:solidFill>
                <a:latin typeface=""/>
                <a:ea typeface="微软雅黑" panose="020B0503020204020204" pitchFamily="34" charset="-122"/>
              </a:rPr>
              <a:t>，其中</a:t>
            </a:r>
            <a:r>
              <a:rPr lang="en-US" altLang="zh-CN" sz="1200" dirty="0">
                <a:solidFill>
                  <a:prstClr val="black"/>
                </a:solidFill>
                <a:latin typeface=""/>
                <a:ea typeface="微软雅黑" panose="020B0503020204020204" pitchFamily="34" charset="-122"/>
              </a:rPr>
              <a:t>ESI</a:t>
            </a:r>
            <a:r>
              <a:rPr lang="zh-CN" altLang="en-US" sz="1200" dirty="0">
                <a:solidFill>
                  <a:prstClr val="black"/>
                </a:solidFill>
                <a:latin typeface=""/>
                <a:ea typeface="微软雅黑" panose="020B0503020204020204" pitchFamily="34" charset="-122"/>
              </a:rPr>
              <a:t>高被引</a:t>
            </a:r>
            <a:r>
              <a:rPr lang="en-US" altLang="zh-CN" sz="1200" dirty="0">
                <a:solidFill>
                  <a:prstClr val="black"/>
                </a:solidFill>
                <a:latin typeface=""/>
                <a:ea typeface="微软雅黑" panose="020B0503020204020204" pitchFamily="34" charset="-122"/>
              </a:rPr>
              <a:t>2</a:t>
            </a:r>
            <a:r>
              <a:rPr lang="zh-CN" altLang="en-US" sz="1200" dirty="0">
                <a:solidFill>
                  <a:prstClr val="black"/>
                </a:solidFill>
                <a:latin typeface=""/>
                <a:ea typeface="微软雅黑" panose="020B0503020204020204" pitchFamily="34" charset="-122"/>
              </a:rPr>
              <a:t>篇，</a:t>
            </a:r>
            <a:r>
              <a:rPr lang="en-US" altLang="zh-CN" sz="1200" dirty="0">
                <a:solidFill>
                  <a:prstClr val="black"/>
                </a:solidFill>
                <a:latin typeface=""/>
                <a:ea typeface="微软雅黑" panose="020B0503020204020204" pitchFamily="34" charset="-122"/>
              </a:rPr>
              <a:t>VIP</a:t>
            </a:r>
            <a:r>
              <a:rPr lang="zh-CN" altLang="en-US" sz="1200" dirty="0">
                <a:solidFill>
                  <a:prstClr val="black"/>
                </a:solidFill>
                <a:latin typeface=""/>
                <a:ea typeface="微软雅黑" panose="020B0503020204020204" pitchFamily="34" charset="-122"/>
              </a:rPr>
              <a:t>文章</a:t>
            </a:r>
            <a:r>
              <a:rPr lang="en-US" altLang="zh-CN" sz="1200" dirty="0">
                <a:solidFill>
                  <a:prstClr val="black"/>
                </a:solidFill>
                <a:latin typeface=""/>
                <a:ea typeface="微软雅黑" panose="020B0503020204020204" pitchFamily="34" charset="-122"/>
              </a:rPr>
              <a:t>1</a:t>
            </a:r>
            <a:r>
              <a:rPr lang="zh-CN" altLang="en-US" sz="1200" dirty="0">
                <a:solidFill>
                  <a:prstClr val="black"/>
                </a:solidFill>
                <a:latin typeface=""/>
                <a:ea typeface="微软雅黑" panose="020B0503020204020204" pitchFamily="34" charset="-122"/>
              </a:rPr>
              <a:t>篇，</a:t>
            </a:r>
            <a:r>
              <a:rPr lang="en-US" altLang="zh-CN" sz="1200" dirty="0">
                <a:solidFill>
                  <a:prstClr val="black"/>
                </a:solidFill>
                <a:latin typeface=""/>
                <a:ea typeface="微软雅黑" panose="020B0503020204020204" pitchFamily="34" charset="-122"/>
              </a:rPr>
              <a:t>ACS editor’s choice 1 </a:t>
            </a:r>
            <a:r>
              <a:rPr lang="zh-CN" altLang="en-US" sz="1200" dirty="0">
                <a:solidFill>
                  <a:prstClr val="black"/>
                </a:solidFill>
                <a:latin typeface=""/>
                <a:ea typeface="微软雅黑" panose="020B0503020204020204" pitchFamily="34" charset="-122"/>
              </a:rPr>
              <a:t>篇。曾获得国家优秀自费留学生奖学金、美国</a:t>
            </a:r>
            <a:r>
              <a:rPr lang="en-US" altLang="zh-CN" sz="1200" dirty="0">
                <a:solidFill>
                  <a:prstClr val="black"/>
                </a:solidFill>
                <a:latin typeface=""/>
                <a:ea typeface="微软雅黑" panose="020B0503020204020204" pitchFamily="34" charset="-122"/>
              </a:rPr>
              <a:t>IKA</a:t>
            </a:r>
            <a:r>
              <a:rPr lang="zh-CN" altLang="en-US" sz="1200" dirty="0">
                <a:solidFill>
                  <a:prstClr val="black"/>
                </a:solidFill>
                <a:latin typeface=""/>
                <a:ea typeface="微软雅黑" panose="020B0503020204020204" pitchFamily="34" charset="-122"/>
              </a:rPr>
              <a:t>研究生领导奖。</a:t>
            </a:r>
            <a:endParaRPr lang="en-US" altLang="zh-CN" sz="1200" dirty="0">
              <a:solidFill>
                <a:prstClr val="black"/>
              </a:solidFill>
              <a:latin typeface=""/>
              <a:ea typeface="微软雅黑" panose="020B0503020204020204" pitchFamily="34" charset="-122"/>
              <a:cs typeface="Times New Roman" panose="02020603050405020304" pitchFamily="18" charset="0"/>
            </a:endParaRPr>
          </a:p>
        </p:txBody>
      </p:sp>
      <p:sp>
        <p:nvSpPr>
          <p:cNvPr id="31" name="文本框 12">
            <a:extLst>
              <a:ext uri="{FF2B5EF4-FFF2-40B4-BE49-F238E27FC236}">
                <a16:creationId xmlns:a16="http://schemas.microsoft.com/office/drawing/2014/main" xmlns="" id="{596EFD4B-3001-6248-B20E-CCED487BBBFC}"/>
              </a:ext>
            </a:extLst>
          </p:cNvPr>
          <p:cNvSpPr txBox="1">
            <a:spLocks noChangeArrowheads="1"/>
          </p:cNvSpPr>
          <p:nvPr/>
        </p:nvSpPr>
        <p:spPr bwMode="auto">
          <a:xfrm>
            <a:off x="7599669" y="3593436"/>
            <a:ext cx="4488358" cy="515141"/>
          </a:xfrm>
          <a:prstGeom prst="rect">
            <a:avLst/>
          </a:prstGeom>
          <a:noFill/>
          <a:ln w="9525">
            <a:noFill/>
            <a:miter lim="800000"/>
          </a:ln>
        </p:spPr>
        <p:txBody>
          <a:bodyPr wrap="square">
            <a:spAutoFit/>
          </a:bodyPr>
          <a:lstStyle/>
          <a:p>
            <a:pPr marL="0" marR="0" lvl="0" indent="0" algn="just" defTabSz="914400" rtl="0" eaLnBrk="1" fontAlgn="base" latinLnBrk="0" hangingPunct="1">
              <a:lnSpc>
                <a:spcPct val="120000"/>
              </a:lnSpc>
              <a:spcBef>
                <a:spcPct val="0"/>
              </a:spcBef>
              <a:spcAft>
                <a:spcPct val="0"/>
              </a:spcAft>
              <a:buClrTx/>
              <a:buSzTx/>
              <a:buFontTx/>
              <a:buNone/>
              <a:defRPr/>
            </a:pPr>
            <a:r>
              <a:rPr lang="zh-CN" altLang="en-US" sz="1200" dirty="0">
                <a:solidFill>
                  <a:prstClr val="black"/>
                </a:solidFill>
                <a:latin typeface=""/>
                <a:ea typeface="微软雅黑" panose="020B0503020204020204" pitchFamily="34" charset="-122"/>
                <a:cs typeface="Times New Roman" panose="02020603050405020304" pitchFamily="18" charset="0"/>
              </a:rPr>
              <a:t>优秀青年科学基金项目（海外）</a:t>
            </a:r>
            <a:endParaRPr lang="en-US" altLang="zh-CN" sz="1200" dirty="0">
              <a:solidFill>
                <a:prstClr val="black"/>
              </a:solidFill>
              <a:latin typeface=""/>
              <a:ea typeface="微软雅黑" panose="020B0503020204020204" pitchFamily="34" charset="-122"/>
              <a:cs typeface="Times New Roman" panose="02020603050405020304" pitchFamily="18" charset="0"/>
            </a:endParaRPr>
          </a:p>
          <a:p>
            <a:pPr marL="0" marR="0" lvl="0" indent="0" algn="just" defTabSz="914400" rtl="0" eaLnBrk="1" fontAlgn="base" latinLnBrk="0" hangingPunct="1">
              <a:lnSpc>
                <a:spcPct val="120000"/>
              </a:lnSpc>
              <a:spcBef>
                <a:spcPct val="0"/>
              </a:spcBef>
              <a:spcAft>
                <a:spcPct val="0"/>
              </a:spcAft>
              <a:buClrTx/>
              <a:buSzTx/>
              <a:buFontTx/>
              <a:buNone/>
              <a:defRPr/>
            </a:pPr>
            <a:r>
              <a:rPr lang="zh-CN" altLang="en-US" sz="1200" dirty="0">
                <a:solidFill>
                  <a:prstClr val="black"/>
                </a:solidFill>
                <a:latin typeface=""/>
                <a:ea typeface="微软雅黑" panose="020B0503020204020204" pitchFamily="34" charset="-122"/>
                <a:cs typeface="Times New Roman" panose="02020603050405020304" pitchFamily="18" charset="0"/>
              </a:rPr>
              <a:t>国家自然科学基金面上项目</a:t>
            </a:r>
            <a:endParaRPr lang="en-US" altLang="zh-CN" sz="1200" dirty="0">
              <a:solidFill>
                <a:prstClr val="black"/>
              </a:solidFill>
              <a:latin typeface=""/>
              <a:ea typeface="微软雅黑" panose="020B0503020204020204" pitchFamily="34" charset="-122"/>
              <a:cs typeface="Times New Roman" panose="02020603050405020304" pitchFamily="18" charset="0"/>
            </a:endParaRPr>
          </a:p>
        </p:txBody>
      </p:sp>
      <p:sp>
        <p:nvSpPr>
          <p:cNvPr id="32" name="文本框 12">
            <a:extLst>
              <a:ext uri="{FF2B5EF4-FFF2-40B4-BE49-F238E27FC236}">
                <a16:creationId xmlns:a16="http://schemas.microsoft.com/office/drawing/2014/main" xmlns="" id="{6A86237E-2779-5346-A5ED-F9F139251278}"/>
              </a:ext>
            </a:extLst>
          </p:cNvPr>
          <p:cNvSpPr txBox="1">
            <a:spLocks noChangeArrowheads="1"/>
          </p:cNvSpPr>
          <p:nvPr/>
        </p:nvSpPr>
        <p:spPr bwMode="auto">
          <a:xfrm>
            <a:off x="2889065" y="4024932"/>
            <a:ext cx="931918" cy="295145"/>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x-none"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暂无</a:t>
            </a:r>
            <a:endParaRPr lang="en-US" altLang="zh-CN" sz="1200" dirty="0">
              <a:solidFill>
                <a:prstClr val="black"/>
              </a:solidFill>
              <a:latin typeface="微软雅黑" panose="020B0503020204020204" pitchFamily="34" charset="-122"/>
              <a:ea typeface="微软雅黑" panose="020B0503020204020204" pitchFamily="34" charset="-122"/>
            </a:endParaRPr>
          </a:p>
        </p:txBody>
      </p:sp>
      <p:pic>
        <p:nvPicPr>
          <p:cNvPr id="5" name="Picture 4">
            <a:extLst>
              <a:ext uri="{FF2B5EF4-FFF2-40B4-BE49-F238E27FC236}">
                <a16:creationId xmlns:a16="http://schemas.microsoft.com/office/drawing/2014/main" xmlns="" id="{D013E730-A86D-8242-8DEC-0CAC1787615D}"/>
              </a:ext>
            </a:extLst>
          </p:cNvPr>
          <p:cNvPicPr>
            <a:picLocks noChangeAspect="1"/>
          </p:cNvPicPr>
          <p:nvPr/>
        </p:nvPicPr>
        <p:blipFill rotWithShape="1">
          <a:blip r:embed="rId5" cstate="print">
            <a:extLst>
              <a:ext uri="{BEBA8EAE-BF5A-486C-A8C5-ECC9F3942E4B}">
                <a14:imgProps xmlns:a14="http://schemas.microsoft.com/office/drawing/2010/main" xmlns="">
                  <a14:imgLayer r:embed="rId6">
                    <a14:imgEffect>
                      <a14:sharpenSoften amount="25000"/>
                    </a14:imgEffect>
                    <a14:imgEffect>
                      <a14:brightnessContrast bright="20000"/>
                    </a14:imgEffect>
                  </a14:imgLayer>
                </a14:imgProps>
              </a:ext>
              <a:ext uri="{28A0092B-C50C-407E-A947-70E740481C1C}">
                <a14:useLocalDpi xmlns:a14="http://schemas.microsoft.com/office/drawing/2010/main" xmlns="" val="0"/>
              </a:ext>
            </a:extLst>
          </a:blip>
          <a:srcRect l="15224" t="43321" r="12051" b="12201"/>
          <a:stretch/>
        </p:blipFill>
        <p:spPr>
          <a:xfrm>
            <a:off x="4487545" y="4339629"/>
            <a:ext cx="4084115" cy="1873308"/>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175</Words>
  <Application>Microsoft Macintosh PowerPoint</Application>
  <PresentationFormat>自定义</PresentationFormat>
  <Paragraphs>27</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幻灯片 1</vt:lpstr>
    </vt:vector>
  </TitlesOfParts>
  <Company>zsb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what what</cp:lastModifiedBy>
  <cp:revision>384</cp:revision>
  <dcterms:created xsi:type="dcterms:W3CDTF">2015-05-04T02:17:00Z</dcterms:created>
  <dcterms:modified xsi:type="dcterms:W3CDTF">2023-03-28T07:50:08Z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F1B9E16BEB544BC7BFF8AAFA5FDF5315</vt:lpwstr>
  </property>
  <property fmtid="{D5CDD505-2E9C-101B-9397-08002B2CF9AE}" pid="3" name="KSOProductBuildVer">
    <vt:lpwstr>2052-11.1.0.11365</vt:lpwstr>
  </property>
</Properties>
</file>