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446" r:id="rId2"/>
  </p:sldIdLst>
  <p:sldSz cx="12192000" cy="6858000"/>
  <p:notesSz cx="6858000" cy="9144000"/>
  <p:custDataLst>
    <p:tags r:id="rId4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C000"/>
    <a:srgbClr val="E46D0A"/>
    <a:srgbClr val="C0504E"/>
    <a:srgbClr val="FBCB29"/>
    <a:srgbClr val="14007C"/>
    <a:srgbClr val="44546A"/>
    <a:srgbClr val="130179"/>
    <a:srgbClr val="00B0F0"/>
    <a:srgbClr val="376092"/>
    <a:srgbClr val="082C3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8234" autoAdjust="0"/>
    <p:restoredTop sz="93203" autoAdjust="0"/>
  </p:normalViewPr>
  <p:slideViewPr>
    <p:cSldViewPr snapToGrid="0" showGuides="1">
      <p:cViewPr varScale="1">
        <p:scale>
          <a:sx n="68" d="100"/>
          <a:sy n="68" d="100"/>
        </p:scale>
        <p:origin x="-516" y="-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A1E5227-7275-4FAD-8045-5E43A9DEFCA5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86E862D0-2B7E-4F25-9618-F4C0670918B0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66F45-E083-45A9-9A6B-F6CDDC2C82C3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5FA5-EDB1-42CD-BF72-1C7D4EBDC75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6620C-F03E-4C66-93D2-ACB1EC2326C4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38786-88AB-4F8F-A871-61C6C2A1B3E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0C00E-339D-4670-B3B2-0AA7BEF3997B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7991A-197C-43AC-A8B5-DD63DFE8255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62C23-345D-44BA-9873-485B083792FB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7687-9F5E-4B46-BAEA-E23AC4DDB68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4F18-3938-4E13-B927-7798DD9FD7B9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1A120-3D30-41F1-B03E-502B2F05C16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9569B-A46B-4872-9EC9-3296FBD3A6E3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866F-E29A-4A00-A847-A672E15A449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466B-DD87-40D4-B0FE-BB5C485E508D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F165E-1336-4D80-AC76-8081BF08609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7A68D-5A5C-4615-A62C-E76333AA6C3A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C4DFB-9F71-4253-B181-799F24ADE6B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4D48D-870A-4D6D-A293-5C0395159A6E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D84B7-AF27-41F2-AD3D-F487325942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CD8AE-447F-41DF-B03B-8F5694AC8DAE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30B6E-8D7E-436B-9C9C-85BF57C7B9B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64B5D-0EF7-4BD0-A3B7-74A07467ACB1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C29F2-03A4-4924-AF89-AE14A5A723E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9C2E812-9B47-4810-A781-F539584DA170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93D6728-958F-4F11-A0FE-129E9BD88B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tags" Target="../tags/tag4.xml"/><Relationship Id="rId7" Type="http://schemas.openxmlformats.org/officeDocument/2006/relationships/image" Target="../media/image1.emf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6.xml"/><Relationship Id="rId10" Type="http://schemas.openxmlformats.org/officeDocument/2006/relationships/image" Target="../media/image4.png"/><Relationship Id="rId4" Type="http://schemas.openxmlformats.org/officeDocument/2006/relationships/tags" Target="../tags/tag5.xml"/><Relationship Id="rId9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384425" y="1355"/>
            <a:ext cx="8242300" cy="10969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7411" name="图片 7"/>
          <p:cNvPicPr>
            <a:picLocks noChangeAspect="1"/>
          </p:cNvPicPr>
          <p:nvPr/>
        </p:nvPicPr>
        <p:blipFill>
          <a:blip r:embed="rId7" cstate="print"/>
          <a:srcRect t="3896" r="91544" b="3088"/>
          <a:stretch>
            <a:fillRect/>
          </a:stretch>
        </p:blipFill>
        <p:spPr bwMode="auto">
          <a:xfrm>
            <a:off x="2525713" y="1274763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文本框 11"/>
          <p:cNvSpPr txBox="1">
            <a:spLocks noChangeArrowheads="1"/>
          </p:cNvSpPr>
          <p:nvPr/>
        </p:nvSpPr>
        <p:spPr bwMode="auto">
          <a:xfrm>
            <a:off x="2678331" y="1789708"/>
            <a:ext cx="3579813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defRPr/>
            </a:pPr>
            <a:r>
              <a:rPr lang="zh-CN" altLang="en-US" sz="12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学术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硕士：临床医学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</a:p>
          <a:p>
            <a:pPr lvl="0" eaLnBrk="1" hangingPunct="1">
              <a:defRPr/>
            </a:pP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384425" y="6556375"/>
            <a:ext cx="9232900" cy="1825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7" name="文本框 21"/>
          <p:cNvSpPr txBox="1">
            <a:spLocks noChangeArrowheads="1"/>
          </p:cNvSpPr>
          <p:nvPr/>
        </p:nvSpPr>
        <p:spPr bwMode="auto">
          <a:xfrm>
            <a:off x="2640013" y="76200"/>
            <a:ext cx="3579812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姓  名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徐邦牢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2640013" y="519113"/>
            <a:ext cx="5251450" cy="52197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2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主任技师</a:t>
            </a:r>
            <a:r>
              <a:rPr kumimoji="0" lang="zh-CN" altLang="en-US" sz="1400" b="1" i="0" u="none" strike="noStrike" kern="1200" cap="none" spc="12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zh-CN" altLang="en-US" sz="1400" b="1" i="0" u="none" strike="noStrike" kern="1200" cap="none" spc="12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硕士研究生导师</a:t>
            </a:r>
            <a:endParaRPr kumimoji="0" lang="en-US" altLang="zh-CN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2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附属第二医院（广州市第一人民医院）检验科</a:t>
            </a:r>
            <a:r>
              <a:rPr kumimoji="0" lang="zh-CN" altLang="en-US" sz="1400" b="1" i="0" u="none" strike="noStrike" kern="1200" cap="none" spc="12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主任</a:t>
            </a:r>
            <a:endParaRPr kumimoji="0" lang="zh-CN" altLang="en-US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46088" y="0"/>
            <a:ext cx="1804987" cy="11017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21" name="文本框 17"/>
          <p:cNvSpPr txBox="1">
            <a:spLocks noChangeArrowheads="1"/>
          </p:cNvSpPr>
          <p:nvPr/>
        </p:nvSpPr>
        <p:spPr bwMode="auto">
          <a:xfrm>
            <a:off x="2808288" y="1300163"/>
            <a:ext cx="142748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招生专业与</a:t>
            </a: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类型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2" name="图片 24"/>
          <p:cNvPicPr>
            <a:picLocks noChangeAspect="1"/>
          </p:cNvPicPr>
          <p:nvPr/>
        </p:nvPicPr>
        <p:blipFill>
          <a:blip r:embed="rId7" cstate="print"/>
          <a:srcRect t="3896" r="91544" b="3088"/>
          <a:stretch>
            <a:fillRect/>
          </a:stretch>
        </p:blipFill>
        <p:spPr bwMode="auto">
          <a:xfrm>
            <a:off x="2525713" y="2358809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3" name="文本框 25"/>
          <p:cNvSpPr txBox="1">
            <a:spLocks noChangeArrowheads="1"/>
          </p:cNvSpPr>
          <p:nvPr/>
        </p:nvSpPr>
        <p:spPr bwMode="auto">
          <a:xfrm>
            <a:off x="2808288" y="2384209"/>
            <a:ext cx="1441450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教育与工作经历</a:t>
            </a:r>
          </a:p>
        </p:txBody>
      </p:sp>
      <p:pic>
        <p:nvPicPr>
          <p:cNvPr id="17424" name="图片 27"/>
          <p:cNvPicPr>
            <a:picLocks noChangeAspect="1"/>
          </p:cNvPicPr>
          <p:nvPr/>
        </p:nvPicPr>
        <p:blipFill>
          <a:blip r:embed="rId7" cstate="print"/>
          <a:srcRect t="3896" r="91544" b="3088"/>
          <a:stretch>
            <a:fillRect/>
          </a:stretch>
        </p:blipFill>
        <p:spPr bwMode="auto">
          <a:xfrm>
            <a:off x="6731000" y="1274763"/>
            <a:ext cx="3079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文本框 28"/>
          <p:cNvSpPr txBox="1">
            <a:spLocks noChangeArrowheads="1"/>
          </p:cNvSpPr>
          <p:nvPr/>
        </p:nvSpPr>
        <p:spPr bwMode="auto">
          <a:xfrm>
            <a:off x="7011988" y="1300163"/>
            <a:ext cx="903287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科研工作</a:t>
            </a:r>
          </a:p>
        </p:txBody>
      </p:sp>
      <p:pic>
        <p:nvPicPr>
          <p:cNvPr id="17427" name="图片 24"/>
          <p:cNvPicPr>
            <a:picLocks noChangeAspect="1"/>
          </p:cNvPicPr>
          <p:nvPr/>
        </p:nvPicPr>
        <p:blipFill>
          <a:blip r:embed="rId8" cstate="print"/>
          <a:srcRect l="9991" r="8128"/>
          <a:stretch>
            <a:fillRect/>
          </a:stretch>
        </p:blipFill>
        <p:spPr bwMode="auto">
          <a:xfrm>
            <a:off x="10810875" y="85725"/>
            <a:ext cx="112395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图片 24"/>
          <p:cNvPicPr>
            <a:picLocks noChangeAspect="1"/>
          </p:cNvPicPr>
          <p:nvPr/>
        </p:nvPicPr>
        <p:blipFill>
          <a:blip r:embed="rId7" cstate="print"/>
          <a:srcRect t="3896" r="91544" b="3088"/>
          <a:stretch>
            <a:fillRect/>
          </a:stretch>
        </p:blipFill>
        <p:spPr bwMode="auto">
          <a:xfrm>
            <a:off x="2580138" y="4294347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文本框 25"/>
          <p:cNvSpPr txBox="1">
            <a:spLocks noChangeArrowheads="1"/>
          </p:cNvSpPr>
          <p:nvPr/>
        </p:nvSpPr>
        <p:spPr bwMode="auto">
          <a:xfrm>
            <a:off x="2862580" y="4319905"/>
            <a:ext cx="1261745" cy="1701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学术团体任职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53" name="文本框 1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74955" y="3978275"/>
            <a:ext cx="2614295" cy="5378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Tel: 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18122208676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Email: 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banglaoxu@163.com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 descr="C:\Documents and Settings\Administrator\My Documents\徐邦牢西服.jpg"/>
          <p:cNvPicPr/>
          <p:nvPr>
            <p:custDataLst>
              <p:tags r:id="rId2"/>
            </p:custDataLst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42595" y="1442720"/>
            <a:ext cx="1802130" cy="2319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8" name="矩形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116263" y="2633286"/>
            <a:ext cx="4060098" cy="2197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1989.09-1994.07  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湖南医科大学</a:t>
            </a:r>
            <a:r>
              <a:rPr 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学士学位</a:t>
            </a:r>
          </a:p>
          <a:p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1998.09-2001.06   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重庆医科大学   硕士学位</a:t>
            </a:r>
          </a:p>
          <a:p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2005.09-2011.06   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中山大学         </a:t>
            </a:r>
            <a:r>
              <a:rPr 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博士学位</a:t>
            </a:r>
          </a:p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2009.05-2010.05  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澳大利亚新南威尔士大血 高级 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访问学者</a:t>
            </a:r>
            <a:endParaRPr lang="en-US" altLang="zh-CN" sz="12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1994.07-1998.08   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陕西省人民医院检验科</a:t>
            </a:r>
            <a:endParaRPr lang="en-US" altLang="zh-CN" sz="12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2001.07-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至今         华南理工大学医学院附属第二医   </a:t>
            </a:r>
            <a:endParaRPr lang="en-US" altLang="zh-CN" sz="12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12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院检验科</a:t>
            </a:r>
            <a:endParaRPr lang="en-US" altLang="zh-CN" sz="12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endParaRPr lang="en-US" altLang="zh-CN" sz="12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805430" y="4732655"/>
            <a:ext cx="419417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广东省生物医学工程学会</a:t>
            </a:r>
            <a:r>
              <a:rPr lang="zh-CN" altLang="zh-CN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临床实验医学分会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主任委员、</a:t>
            </a:r>
            <a:r>
              <a:rPr lang="zh-CN" altLang="zh-CN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广州市医学会精准分子诊断学分会</a:t>
            </a:r>
            <a:r>
              <a:rPr lang="zh-CN" altLang="zh-CN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主任委员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zh-CN" altLang="zh-CN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广东省医师协会检验医师分会副</a:t>
            </a:r>
            <a:r>
              <a:rPr lang="zh-CN" altLang="zh-CN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主任委员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zh-CN" altLang="zh-CN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中国医学实验室质量认可技术</a:t>
            </a:r>
            <a:r>
              <a:rPr lang="zh-CN" altLang="zh-CN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评审员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zh-CN" altLang="zh-CN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中国医检整合联盟常务</a:t>
            </a:r>
            <a:r>
              <a:rPr lang="zh-CN" altLang="zh-CN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理事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，等。</a:t>
            </a:r>
          </a:p>
        </p:txBody>
      </p:sp>
      <p:sp>
        <p:nvSpPr>
          <p:cNvPr id="2054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999288" y="1497648"/>
            <a:ext cx="4637087" cy="17532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en-US" sz="1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研究方向：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肿瘤与感染性疾病的分子诊断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1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主要业绩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：培养硕士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r>
              <a:rPr lang="zh-CN" altLang="en-US" sz="1200" dirty="0"/>
              <a:t>在</a:t>
            </a:r>
            <a:r>
              <a:rPr lang="zh-CN" altLang="en-US" sz="1200" b="1" i="1" dirty="0"/>
              <a:t>Gut Microbes、Clin Chem、Anal Chem、Crit Care、Emerg Infect Dis等</a:t>
            </a:r>
            <a:r>
              <a:rPr lang="zh-CN" altLang="en-US" sz="1200" dirty="0"/>
              <a:t>国内外杂志上发表学术</a:t>
            </a:r>
            <a:r>
              <a:rPr lang="zh-CN" altLang="en-US" sz="1200" dirty="0" smtClean="0"/>
              <a:t>论文</a:t>
            </a:r>
            <a:r>
              <a:rPr lang="en-US" altLang="zh-CN" sz="1200" dirty="0" smtClean="0"/>
              <a:t>80</a:t>
            </a:r>
            <a:r>
              <a:rPr lang="zh-CN" altLang="en-US" sz="1200" dirty="0"/>
              <a:t>余篇，其中</a:t>
            </a:r>
            <a:r>
              <a:rPr lang="en-US" altLang="zh-CN" sz="1200" dirty="0"/>
              <a:t>SCI</a:t>
            </a:r>
            <a:r>
              <a:rPr lang="zh-CN" altLang="en-US" sz="1200" dirty="0" smtClean="0"/>
              <a:t>论文</a:t>
            </a:r>
            <a:r>
              <a:rPr lang="en-US" altLang="zh-CN" sz="1200" dirty="0" smtClean="0"/>
              <a:t>30</a:t>
            </a:r>
            <a:r>
              <a:rPr lang="zh-CN" altLang="en-US" sz="1200" dirty="0" smtClean="0"/>
              <a:t>篇</a:t>
            </a:r>
            <a:r>
              <a:rPr lang="zh-CN" altLang="en-US" sz="1200" dirty="0"/>
              <a:t>，申请发明</a:t>
            </a:r>
            <a:r>
              <a:rPr lang="zh-CN" altLang="en-US" sz="1200" dirty="0" smtClean="0"/>
              <a:t>专利</a:t>
            </a:r>
            <a:r>
              <a:rPr lang="en-US" altLang="zh-CN" sz="1200" dirty="0" smtClean="0"/>
              <a:t>3</a:t>
            </a:r>
            <a:r>
              <a:rPr lang="zh-CN" altLang="en-US" sz="1200" dirty="0" smtClean="0"/>
              <a:t>项</a:t>
            </a:r>
            <a:endParaRPr lang="en-US" altLang="zh-CN" sz="1200" dirty="0"/>
          </a:p>
          <a:p>
            <a:pPr eaLnBrk="0" hangingPunct="0">
              <a:lnSpc>
                <a:spcPct val="150000"/>
              </a:lnSpc>
            </a:pPr>
            <a:r>
              <a:rPr lang="zh-CN" altLang="en-US" sz="1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研究资助</a:t>
            </a:r>
            <a:r>
              <a:rPr lang="zh-CN" altLang="en-US" sz="1200" dirty="0"/>
              <a:t>；主持和参与国家“</a:t>
            </a:r>
            <a:r>
              <a:rPr lang="en-US" altLang="zh-CN" sz="1200" dirty="0"/>
              <a:t>863</a:t>
            </a:r>
            <a:r>
              <a:rPr lang="zh-CN" altLang="en-US" sz="1200" dirty="0"/>
              <a:t>”课题、国家自然科学基金、省市级科研</a:t>
            </a:r>
            <a:r>
              <a:rPr lang="zh-CN" altLang="en-US" sz="1200" dirty="0" smtClean="0"/>
              <a:t>课题</a:t>
            </a:r>
            <a:r>
              <a:rPr lang="en-US" altLang="zh-CN" sz="1200" dirty="0" smtClean="0"/>
              <a:t>20</a:t>
            </a:r>
            <a:r>
              <a:rPr lang="zh-CN" altLang="en-US" sz="1200" dirty="0" smtClean="0"/>
              <a:t>项，在研经费</a:t>
            </a:r>
            <a:r>
              <a:rPr lang="en-US" altLang="zh-CN" sz="1200" dirty="0" smtClean="0"/>
              <a:t>100</a:t>
            </a:r>
            <a:r>
              <a:rPr lang="zh-CN" altLang="en-US" sz="1200" dirty="0" smtClean="0"/>
              <a:t>余万元。</a:t>
            </a:r>
            <a:endParaRPr lang="zh-CN" altLang="en-US" sz="1200" dirty="0"/>
          </a:p>
        </p:txBody>
      </p:sp>
      <p:pic>
        <p:nvPicPr>
          <p:cNvPr id="2069" name="图片 25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317740" y="3369310"/>
            <a:ext cx="4230688" cy="306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e955493e-e554-458f-ad3c-b8e647ad1a65"/>
  <p:tag name="COMMONDATA" val="eyJoZGlkIjoiN2M4ODVkYzBjZDM1MGQ3YmEyMzIwYmY4YzI3NGFkYjkifQ=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212</Words>
  <Application>WPS 演示</Application>
  <PresentationFormat>自定义</PresentationFormat>
  <Paragraphs>22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1_Office 主题</vt:lpstr>
      <vt:lpstr>幻灯片 1</vt:lpstr>
    </vt:vector>
  </TitlesOfParts>
  <Company>zsb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what what</cp:lastModifiedBy>
  <cp:revision>382</cp:revision>
  <dcterms:created xsi:type="dcterms:W3CDTF">2015-05-04T02:17:00Z</dcterms:created>
  <dcterms:modified xsi:type="dcterms:W3CDTF">2023-03-28T05:13:26Z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A67A884CB20A40E193EEF4FEE4542E94_12</vt:lpwstr>
  </property>
  <property fmtid="{D5CDD505-2E9C-101B-9397-08002B2CF9AE}" pid="3" name="KSOProductBuildVer">
    <vt:lpwstr>2052-11.1.0.14018</vt:lpwstr>
  </property>
</Properties>
</file>