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446" r:id="rId2"/>
  </p:sldIdLst>
  <p:sldSz cx="12192000" cy="6858000"/>
  <p:notesSz cx="6858000" cy="9144000"/>
  <p:custDataLst>
    <p:tags r:id="rId4"/>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234" autoAdjust="0"/>
    <p:restoredTop sz="93203" autoAdjust="0"/>
  </p:normalViewPr>
  <p:slideViewPr>
    <p:cSldViewPr snapToGrid="0" showGuides="1">
      <p:cViewPr varScale="1">
        <p:scale>
          <a:sx n="68" d="100"/>
          <a:sy n="68" d="100"/>
        </p:scale>
        <p:origin x="-464" y="-6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pPr>
                <a:defRPr/>
              </a:pPr>
              <a:t>2023/3/28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pPr>
                <a:defRPr/>
              </a:pPr>
              <a:t>2023/3/28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pPr>
                <a:defRPr/>
              </a:pPr>
              <a:t>2023/3/28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pPr>
                <a:defRPr/>
              </a:pPr>
              <a:t>2023/3/28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pPr>
                <a:defRPr/>
              </a:pPr>
              <a:t>2023/3/28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2"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3187910" cy="307777"/>
          </a:xfrm>
          <a:prstGeom prst="rect">
            <a:avLst/>
          </a:prstGeom>
          <a:noFill/>
          <a:ln w="9525">
            <a:noFill/>
            <a:miter lim="800000"/>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a:t>
            </a: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类型</a:t>
            </a:r>
            <a:endParaRPr kumimoji="0" lang="zh-CN" altLang="en-US" sz="1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2" cstate="print"/>
          <a:srcRect t="3896" r="91544" b="3088"/>
          <a:stretch>
            <a:fillRect/>
          </a:stretch>
        </p:blipFill>
        <p:spPr bwMode="auto">
          <a:xfrm>
            <a:off x="2508710" y="2007600"/>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776664" y="2019108"/>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p>
        </p:txBody>
      </p:sp>
      <p:pic>
        <p:nvPicPr>
          <p:cNvPr id="17424" name="图片 27"/>
          <p:cNvPicPr>
            <a:picLocks noChangeAspect="1"/>
          </p:cNvPicPr>
          <p:nvPr/>
        </p:nvPicPr>
        <p:blipFill>
          <a:blip r:embed="rId2" cstate="print"/>
          <a:srcRect t="3896" r="91544" b="3088"/>
          <a:stretch>
            <a:fillRect/>
          </a:stretch>
        </p:blipFill>
        <p:spPr bwMode="auto">
          <a:xfrm>
            <a:off x="6668770" y="190595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6949758" y="1931353"/>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p>
        </p:txBody>
      </p:sp>
      <p:pic>
        <p:nvPicPr>
          <p:cNvPr id="17427" name="图片 24"/>
          <p:cNvPicPr>
            <a:picLocks noChangeAspect="1"/>
          </p:cNvPicPr>
          <p:nvPr/>
        </p:nvPicPr>
        <p:blipFill>
          <a:blip r:embed="rId3"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5" name="图片 24"/>
          <p:cNvPicPr>
            <a:picLocks noChangeAspect="1"/>
          </p:cNvPicPr>
          <p:nvPr/>
        </p:nvPicPr>
        <p:blipFill>
          <a:blip r:embed="rId2" cstate="print"/>
          <a:srcRect t="3896" r="91544" b="3088"/>
          <a:stretch>
            <a:fillRect/>
          </a:stretch>
        </p:blipFill>
        <p:spPr bwMode="auto">
          <a:xfrm>
            <a:off x="6670364" y="1218399"/>
            <a:ext cx="309562" cy="358775"/>
          </a:xfrm>
          <a:prstGeom prst="rect">
            <a:avLst/>
          </a:prstGeom>
          <a:noFill/>
          <a:ln w="9525">
            <a:noFill/>
            <a:miter lim="800000"/>
            <a:headEnd/>
            <a:tailEnd/>
          </a:ln>
        </p:spPr>
      </p:pic>
      <p:sp>
        <p:nvSpPr>
          <p:cNvPr id="27" name="文本框 25"/>
          <p:cNvSpPr txBox="1">
            <a:spLocks noChangeArrowheads="1"/>
          </p:cNvSpPr>
          <p:nvPr/>
        </p:nvSpPr>
        <p:spPr bwMode="auto">
          <a:xfrm>
            <a:off x="6920313" y="1222437"/>
            <a:ext cx="902811"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招生要求</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9" name="文本框 11"/>
          <p:cNvSpPr txBox="1">
            <a:spLocks noChangeArrowheads="1"/>
          </p:cNvSpPr>
          <p:nvPr/>
        </p:nvSpPr>
        <p:spPr bwMode="auto">
          <a:xfrm>
            <a:off x="6790356" y="1656460"/>
            <a:ext cx="3996716" cy="460375"/>
          </a:xfrm>
          <a:prstGeom prst="rect">
            <a:avLst/>
          </a:prstGeom>
          <a:noFill/>
          <a:ln w="9525">
            <a:noFill/>
            <a:miter lim="800000"/>
          </a:ln>
        </p:spPr>
        <p:txBody>
          <a:bodyPr wrap="square">
            <a:spAutoFit/>
          </a:bodyPr>
          <a:lstStyle/>
          <a:p>
            <a:pPr lvl="0" eaLnBrk="1" hangingPunct="1">
              <a:defRPr/>
            </a:pPr>
            <a:r>
              <a:rPr lang="zh-CN" altLang="en-US" sz="1200" dirty="0" smtClean="0">
                <a:solidFill>
                  <a:prstClr val="black"/>
                </a:solidFill>
                <a:latin typeface="微软雅黑" panose="020B0503020204020204" pitchFamily="34" charset="-122"/>
                <a:ea typeface="微软雅黑" panose="020B0503020204020204" pitchFamily="34" charset="-122"/>
              </a:rPr>
              <a:t>性格开朗，易于沟通，肯吃苦，热爱专业</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30" name="文本框 21"/>
          <p:cNvSpPr txBox="1">
            <a:spLocks noChangeArrowheads="1"/>
          </p:cNvSpPr>
          <p:nvPr/>
        </p:nvSpPr>
        <p:spPr bwMode="auto">
          <a:xfrm>
            <a:off x="443865" y="85725"/>
            <a:ext cx="1821815" cy="535531"/>
          </a:xfrm>
          <a:prstGeom prst="rect">
            <a:avLst/>
          </a:prstGeom>
          <a:noFill/>
          <a:ln w="9525">
            <a:noFill/>
            <a:miter lim="800000"/>
          </a:ln>
        </p:spPr>
        <p:txBody>
          <a:bodyPr wrap="square">
            <a:spAutoFit/>
          </a:bodyPr>
          <a:lstStyle/>
          <a:p>
            <a:pPr lvl="0" eaLnBrk="1" hangingPunct="1">
              <a:lnSpc>
                <a:spcPct val="120000"/>
              </a:lnSpc>
              <a:defRPr/>
            </a:pPr>
            <a:r>
              <a:rPr kumimoji="0" lang="zh-CN" altLang="en-US" sz="12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工作单位</a:t>
            </a:r>
            <a:r>
              <a:rPr kumimoji="0" lang="zh-CN" altLang="en-US" sz="12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a:t>
            </a:r>
            <a:r>
              <a:rPr lang="zh-CN" altLang="en-US" sz="1200" b="1" dirty="0" smtClean="0">
                <a:solidFill>
                  <a:srgbClr val="FFFFFF"/>
                </a:solidFill>
                <a:latin typeface="微软雅黑" panose="020B0503020204020204" pitchFamily="34" charset="-122"/>
                <a:ea typeface="微软雅黑" panose="020B0503020204020204" pitchFamily="34" charset="-122"/>
              </a:rPr>
              <a:t>华南理工大学附属第二医院</a:t>
            </a:r>
            <a:endParaRPr kumimoji="0" lang="en-US" altLang="zh-CN" sz="12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pic>
        <p:nvPicPr>
          <p:cNvPr id="5" name="图片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44500" y="1397000"/>
            <a:ext cx="1623060" cy="2223770"/>
          </a:xfrm>
          <a:prstGeom prst="rect">
            <a:avLst/>
          </a:prstGeom>
        </p:spPr>
      </p:pic>
      <p:sp>
        <p:nvSpPr>
          <p:cNvPr id="18438" name="文本框 12"/>
          <p:cNvSpPr txBox="1">
            <a:spLocks noChangeArrowheads="1"/>
          </p:cNvSpPr>
          <p:nvPr/>
        </p:nvSpPr>
        <p:spPr bwMode="auto">
          <a:xfrm>
            <a:off x="346075" y="4251325"/>
            <a:ext cx="2137818" cy="1196975"/>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Tel: </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13922739975</a:t>
            </a:r>
            <a:endPar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Email: aabb97@163.com</a:t>
            </a: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eyboxu@scut.edu.cn</a:t>
            </a:r>
          </a:p>
          <a:p>
            <a:pPr marL="0" marR="0" lvl="0" indent="0" algn="l" defTabSz="914400" rtl="0" eaLnBrk="1" fontAlgn="base" latinLnBrk="0" hangingPunct="1">
              <a:lnSpc>
                <a:spcPct val="12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437" name="文本框 11"/>
          <p:cNvSpPr txBox="1">
            <a:spLocks noChangeArrowheads="1"/>
          </p:cNvSpPr>
          <p:nvPr/>
        </p:nvSpPr>
        <p:spPr bwMode="auto">
          <a:xfrm>
            <a:off x="2808556" y="1397309"/>
            <a:ext cx="3573462" cy="535531"/>
          </a:xfrm>
          <a:prstGeom prst="rect">
            <a:avLst/>
          </a:prstGeom>
          <a:noFill/>
          <a:ln w="9525">
            <a:noFill/>
            <a:miter lim="800000"/>
          </a:ln>
        </p:spPr>
        <p:txBody>
          <a:bodyPr>
            <a:spAutoFit/>
          </a:bodyPr>
          <a:lstStyle/>
          <a:p>
            <a:pPr lvl="0" eaLnBrk="1" hangingPunct="1">
              <a:lnSpc>
                <a:spcPct val="120000"/>
              </a:lnSpc>
              <a:defRPr/>
            </a:pP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lang="zh-CN" altLang="en-US" sz="1200" dirty="0">
                <a:solidFill>
                  <a:prstClr val="black"/>
                </a:solidFill>
                <a:latin typeface="微软雅黑" panose="020B0503020204020204" pitchFamily="34" charset="-122"/>
                <a:ea typeface="微软雅黑" panose="020B0503020204020204" pitchFamily="34" charset="-122"/>
              </a:rPr>
              <a:t>学术硕士</a:t>
            </a:r>
            <a:r>
              <a:rPr lang="zh-CN" altLang="en-US" sz="1200" dirty="0" smtClean="0">
                <a:solidFill>
                  <a:prstClr val="black"/>
                </a:solidFill>
                <a:latin typeface="微软雅黑" panose="020B0503020204020204" pitchFamily="34" charset="-122"/>
                <a:ea typeface="微软雅黑" panose="020B0503020204020204" pitchFamily="34" charset="-122"/>
              </a:rPr>
              <a:t>：临床医学</a:t>
            </a:r>
            <a:r>
              <a:rPr lang="en-US" altLang="zh-CN" sz="1200" dirty="0" smtClean="0">
                <a:solidFill>
                  <a:prstClr val="black"/>
                </a:solidFill>
                <a:latin typeface="微软雅黑" panose="020B0503020204020204" pitchFamily="34" charset="-122"/>
                <a:ea typeface="微软雅黑" panose="020B0503020204020204" pitchFamily="34" charset="-122"/>
              </a:rPr>
              <a:t>——</a:t>
            </a:r>
            <a:r>
              <a:rPr lang="zh-CN" altLang="en-US" sz="1200" dirty="0" smtClean="0">
                <a:solidFill>
                  <a:prstClr val="black"/>
                </a:solidFill>
                <a:latin typeface="微软雅黑" panose="020B0503020204020204" pitchFamily="34" charset="-122"/>
                <a:ea typeface="微软雅黑" panose="020B0503020204020204" pitchFamily="34" charset="-122"/>
              </a:rPr>
              <a:t>外科学</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444" name="矩形 2"/>
          <p:cNvSpPr>
            <a:spLocks noChangeArrowheads="1"/>
          </p:cNvSpPr>
          <p:nvPr/>
        </p:nvSpPr>
        <p:spPr bwMode="auto">
          <a:xfrm>
            <a:off x="2562189" y="2364736"/>
            <a:ext cx="4097551" cy="646331"/>
          </a:xfrm>
          <a:prstGeom prst="rect">
            <a:avLst/>
          </a:prstGeom>
          <a:noFill/>
          <a:ln w="9525">
            <a:noFill/>
            <a:miter lim="800000"/>
          </a:ln>
        </p:spPr>
        <p:txBody>
          <a:bodyPr wrap="square">
            <a:spAutoFit/>
          </a:bodyPr>
          <a:lstStyle/>
          <a:p>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2010.09-2013.06        </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广州医科大学   博士学位</a:t>
            </a:r>
          </a:p>
          <a:p>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2004.09-2008.01   </a:t>
            </a:r>
            <a:r>
              <a:rPr lang="zh-CN" altLang="en-US" sz="120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     暨南大学           </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硕士学位 </a:t>
            </a:r>
          </a:p>
          <a:p>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1992.09-1997.06        </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同济医科大学   学士学位 </a:t>
            </a:r>
          </a:p>
        </p:txBody>
      </p:sp>
      <p:sp>
        <p:nvSpPr>
          <p:cNvPr id="2" name="文本框 1"/>
          <p:cNvSpPr txBox="1"/>
          <p:nvPr/>
        </p:nvSpPr>
        <p:spPr>
          <a:xfrm>
            <a:off x="2483803" y="32385"/>
            <a:ext cx="6887445" cy="430374"/>
          </a:xfrm>
          <a:prstGeom prst="rect">
            <a:avLst/>
          </a:prstGeom>
          <a:noFill/>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2000" b="1" dirty="0">
                <a:solidFill>
                  <a:prstClr val="white"/>
                </a:solidFill>
                <a:latin typeface="微软雅黑" panose="020B0503020204020204" pitchFamily="34" charset="-122"/>
                <a:ea typeface="微软雅黑" panose="020B0503020204020204" pitchFamily="34" charset="-122"/>
              </a:rPr>
              <a:t>徐波</a:t>
            </a: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   </a:t>
            </a:r>
            <a:r>
              <a:rPr lang="zh-CN" altLang="en-US" sz="1400" b="1" spc="120" dirty="0">
                <a:solidFill>
                  <a:prstClr val="white"/>
                </a:solidFill>
                <a:latin typeface="微软雅黑" panose="020B0503020204020204" pitchFamily="34" charset="-122"/>
                <a:ea typeface="微软雅黑" panose="020B0503020204020204" pitchFamily="34" charset="-122"/>
              </a:rPr>
              <a:t>主任医师</a:t>
            </a:r>
            <a:r>
              <a:rPr kumimoji="0" lang="zh-CN" altLang="en-US" sz="1400" b="1" i="0" u="none" strike="noStrike" kern="1200" cap="none" spc="12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、硕士生导师</a:t>
            </a:r>
            <a:endParaRPr kumimoji="0" lang="en-US" altLang="zh-CN"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 name="文本框 2"/>
          <p:cNvSpPr txBox="1"/>
          <p:nvPr/>
        </p:nvSpPr>
        <p:spPr>
          <a:xfrm>
            <a:off x="2484120" y="516255"/>
            <a:ext cx="8042275" cy="521970"/>
          </a:xfrm>
          <a:prstGeom prst="rect">
            <a:avLst/>
          </a:prstGeom>
          <a:noFill/>
        </p:spPr>
        <p:txBody>
          <a:bodyPr wrap="square">
            <a:spAutoFit/>
          </a:bodyPr>
          <a:lstStyle/>
          <a:p>
            <a:pPr lvl="0" eaLnBrk="1" hangingPunct="1">
              <a:defRPr/>
            </a:pPr>
            <a:r>
              <a:rPr lang="zh-CN" altLang="en-US" sz="1400" b="1" spc="120" dirty="0">
                <a:solidFill>
                  <a:prstClr val="white"/>
                </a:solidFill>
                <a:latin typeface="微软雅黑" panose="020B0503020204020204" pitchFamily="34" charset="-122"/>
                <a:ea typeface="微软雅黑" panose="020B0503020204020204" pitchFamily="34" charset="-122"/>
                <a:sym typeface="+mn-ea"/>
              </a:rPr>
              <a:t>华南理工大学附属第二医院</a:t>
            </a:r>
            <a:r>
              <a:rPr lang="zh-CN" altLang="en-US" sz="1400" b="1" spc="120" dirty="0">
                <a:solidFill>
                  <a:prstClr val="white"/>
                </a:solidFill>
                <a:latin typeface="微软雅黑" panose="020B0503020204020204" pitchFamily="34" charset="-122"/>
                <a:ea typeface="微软雅黑" panose="020B0503020204020204" pitchFamily="34" charset="-122"/>
              </a:rPr>
              <a:t>（</a:t>
            </a:r>
            <a:r>
              <a:rPr lang="zh-CN" altLang="en-US" sz="1400" b="1" spc="120"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广州市第一人民</a:t>
            </a:r>
            <a:r>
              <a:rPr lang="zh-CN" altLang="en-US" sz="1400" b="1" spc="120" dirty="0">
                <a:solidFill>
                  <a:prstClr val="white"/>
                </a:solidFill>
                <a:latin typeface="微软雅黑" panose="020B0503020204020204" pitchFamily="34" charset="-122"/>
                <a:ea typeface="微软雅黑" panose="020B0503020204020204" pitchFamily="34" charset="-122"/>
                <a:sym typeface="+mn-ea"/>
              </a:rPr>
              <a:t>医院</a:t>
            </a:r>
            <a:r>
              <a:rPr lang="zh-CN" altLang="en-US" sz="1400" b="1" spc="120" dirty="0">
                <a:solidFill>
                  <a:prstClr val="white"/>
                </a:solidFill>
                <a:latin typeface="微软雅黑" panose="020B0503020204020204" pitchFamily="34" charset="-122"/>
                <a:ea typeface="微软雅黑" panose="020B0503020204020204" pitchFamily="34" charset="-122"/>
              </a:rPr>
              <a:t>）</a:t>
            </a:r>
            <a:r>
              <a:rPr kumimoji="0" lang="zh-CN" altLang="en-US" sz="1400" b="1" i="0" u="none" strike="noStrike" kern="1200" cap="none" spc="12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甲状腺外科主任、普外科副主任、甲状腺疾病中心主任</a:t>
            </a:r>
          </a:p>
        </p:txBody>
      </p:sp>
      <p:sp>
        <p:nvSpPr>
          <p:cNvPr id="18450" name="矩形 31"/>
          <p:cNvSpPr>
            <a:spLocks noChangeArrowheads="1"/>
          </p:cNvSpPr>
          <p:nvPr/>
        </p:nvSpPr>
        <p:spPr bwMode="auto">
          <a:xfrm>
            <a:off x="2385060" y="2904490"/>
            <a:ext cx="4398010" cy="4105910"/>
          </a:xfrm>
          <a:prstGeom prst="rect">
            <a:avLst/>
          </a:prstGeom>
          <a:noFill/>
          <a:ln w="9525">
            <a:noFill/>
            <a:miter lim="800000"/>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lang="zh-CN" altLang="en-US" sz="1200" b="1" dirty="0">
                <a:solidFill>
                  <a:prstClr val="black"/>
                </a:solidFill>
                <a:latin typeface="微软雅黑" panose="020B0503020204020204" pitchFamily="34" charset="-122"/>
                <a:ea typeface="微软雅黑" panose="020B0503020204020204" pitchFamily="34" charset="-122"/>
              </a:rPr>
              <a:t>学会职务：</a:t>
            </a:r>
            <a:endParaRPr lang="en-US" altLang="zh-CN" sz="1200" b="1"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r>
              <a:rPr lang="zh-CN" altLang="en-US" sz="1200" dirty="0">
                <a:solidFill>
                  <a:prstClr val="black"/>
                </a:solidFill>
                <a:latin typeface="微软雅黑" panose="020B0503020204020204" pitchFamily="34" charset="-122"/>
                <a:ea typeface="微软雅黑" panose="020B0503020204020204" pitchFamily="34" charset="-122"/>
              </a:rPr>
              <a:t>中国研究型医院学会甲状腺疾病专业委员常委兼副秘书长兼青年委员会副主任委员</a:t>
            </a:r>
          </a:p>
          <a:p>
            <a:pPr lvl="0" eaLnBrk="1" hangingPunct="1">
              <a:lnSpc>
                <a:spcPct val="120000"/>
              </a:lnSpc>
              <a:spcBef>
                <a:spcPts val="600"/>
              </a:spcBef>
              <a:defRPr/>
            </a:pPr>
            <a:r>
              <a:rPr lang="en-US" altLang="zh-CN" sz="1200" dirty="0">
                <a:solidFill>
                  <a:prstClr val="black"/>
                </a:solidFill>
                <a:latin typeface="微软雅黑" panose="020B0503020204020204" pitchFamily="34" charset="-122"/>
                <a:ea typeface="微软雅黑" panose="020B0503020204020204" pitchFamily="34" charset="-122"/>
                <a:sym typeface="+mn-ea"/>
              </a:rPr>
              <a:t>中国医疗保健国际交流促进会临床实用技术分会委员兼青委副主任委员</a:t>
            </a:r>
            <a:endParaRPr lang="zh-CN" altLang="en-US" sz="1200"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r>
              <a:rPr lang="zh-CN" altLang="en-US" sz="1200" dirty="0">
                <a:solidFill>
                  <a:prstClr val="black"/>
                </a:solidFill>
                <a:latin typeface="微软雅黑" panose="020B0503020204020204" pitchFamily="34" charset="-122"/>
                <a:ea typeface="微软雅黑" panose="020B0503020204020204" pitchFamily="34" charset="-122"/>
              </a:rPr>
              <a:t>广东省医师协会甲状腺专业医师委员会副主任委员、青年医师专业组长、神经监测专业组副组长</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r>
              <a:rPr lang="zh-CN" altLang="en-US" sz="1200" dirty="0">
                <a:solidFill>
                  <a:prstClr val="black"/>
                </a:solidFill>
                <a:latin typeface="微软雅黑" panose="020B0503020204020204" pitchFamily="34" charset="-122"/>
                <a:ea typeface="微软雅黑" panose="020B0503020204020204" pitchFamily="34" charset="-122"/>
              </a:rPr>
              <a:t>广东省抗癌协会甲状腺癌专业委员会副主任委员</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r>
              <a:rPr lang="zh-CN" altLang="en-US" sz="1200" dirty="0">
                <a:solidFill>
                  <a:prstClr val="black"/>
                </a:solidFill>
                <a:latin typeface="微软雅黑" panose="020B0503020204020204" pitchFamily="34" charset="-122"/>
                <a:ea typeface="微软雅黑" panose="020B0503020204020204" pitchFamily="34" charset="-122"/>
              </a:rPr>
              <a:t>广东省健康管理学会甲状腺病学专业委员会副主任委员</a:t>
            </a:r>
          </a:p>
          <a:p>
            <a:pPr lvl="0" eaLnBrk="1" hangingPunct="1">
              <a:lnSpc>
                <a:spcPct val="120000"/>
              </a:lnSpc>
              <a:spcBef>
                <a:spcPts val="600"/>
              </a:spcBef>
              <a:defRPr/>
            </a:pPr>
            <a:r>
              <a:rPr lang="en-US" altLang="zh-CN" sz="1200" dirty="0">
                <a:solidFill>
                  <a:prstClr val="black"/>
                </a:solidFill>
                <a:latin typeface="微软雅黑" panose="020B0503020204020204" pitchFamily="34" charset="-122"/>
                <a:ea typeface="微软雅黑" panose="020B0503020204020204" pitchFamily="34" charset="-122"/>
                <a:sym typeface="+mn-ea"/>
              </a:rPr>
              <a:t>广东省临床医学会甲状腺疾病专业委员会副主任委员</a:t>
            </a:r>
          </a:p>
          <a:p>
            <a:pPr lvl="0" eaLnBrk="1" hangingPunct="1">
              <a:lnSpc>
                <a:spcPct val="120000"/>
              </a:lnSpc>
              <a:spcBef>
                <a:spcPts val="600"/>
              </a:spcBef>
              <a:defRPr/>
            </a:pPr>
            <a:r>
              <a:rPr lang="en-US" altLang="zh-CN" sz="1200" dirty="0">
                <a:solidFill>
                  <a:prstClr val="black"/>
                </a:solidFill>
                <a:latin typeface="微软雅黑" panose="020B0503020204020204" pitchFamily="34" charset="-122"/>
                <a:ea typeface="微软雅黑" panose="020B0503020204020204" pitchFamily="34" charset="-122"/>
              </a:rPr>
              <a:t>广东省中西医结合学会围手术期专业委员会副主任委员</a:t>
            </a:r>
          </a:p>
          <a:p>
            <a:pPr lvl="0" eaLnBrk="1" hangingPunct="1">
              <a:lnSpc>
                <a:spcPct val="120000"/>
              </a:lnSpc>
              <a:spcBef>
                <a:spcPts val="600"/>
              </a:spcBef>
              <a:defRPr/>
            </a:pPr>
            <a:r>
              <a:rPr lang="zh-CN" altLang="en-US" sz="1200" dirty="0">
                <a:solidFill>
                  <a:prstClr val="black"/>
                </a:solidFill>
                <a:latin typeface="微软雅黑" panose="020B0503020204020204" pitchFamily="34" charset="-122"/>
                <a:ea typeface="微软雅黑" panose="020B0503020204020204" pitchFamily="34" charset="-122"/>
              </a:rPr>
              <a:t>广州市医学会甲状腺疾病分会主任委员</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lang="en-US" altLang="zh-CN" sz="1200" dirty="0">
              <a:solidFill>
                <a:prstClr val="black"/>
              </a:solidFill>
              <a:latin typeface="微软雅黑" panose="020B0503020204020204" pitchFamily="34" charset="-122"/>
              <a:ea typeface="微软雅黑" panose="020B0503020204020204" pitchFamily="34" charset="-122"/>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439" name="文本框 13"/>
          <p:cNvSpPr txBox="1">
            <a:spLocks noChangeArrowheads="1"/>
          </p:cNvSpPr>
          <p:nvPr/>
        </p:nvSpPr>
        <p:spPr bwMode="auto">
          <a:xfrm>
            <a:off x="6783070" y="2331085"/>
            <a:ext cx="5301615" cy="2678430"/>
          </a:xfrm>
          <a:prstGeom prst="rect">
            <a:avLst/>
          </a:prstGeom>
          <a:noFill/>
          <a:ln w="9525">
            <a:noFill/>
            <a:miter lim="800000"/>
          </a:ln>
        </p:spPr>
        <p:txBody>
          <a:bodyPr wrap="square">
            <a:noAutofit/>
          </a:bodyPr>
          <a:lstStyle/>
          <a:p>
            <a:pPr marL="0" marR="0" lvl="0" indent="0" algn="l" defTabSz="914400" rtl="0" eaLnBrk="1" fontAlgn="base" latinLnBrk="0" hangingPunct="1">
              <a:lnSpc>
                <a:spcPct val="120000"/>
              </a:lnSpc>
              <a:spcBef>
                <a:spcPts val="600"/>
              </a:spcBef>
              <a:spcAft>
                <a:spcPct val="0"/>
              </a:spcAft>
              <a:buClrTx/>
              <a:buSzTx/>
              <a:buFontTx/>
              <a:buNone/>
              <a:defRPr/>
            </a:pPr>
            <a:r>
              <a:rPr kumimoji="0" lang="zh-CN" altLang="en-US" sz="1200" b="1"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研究方向：甲状腺疾病微创诊治、甲状腺癌及甲亢相关机制研究</a:t>
            </a:r>
            <a:endPar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a:p>
            <a:pPr marL="0" marR="0" lvl="0" indent="0" algn="just" defTabSz="914400" rtl="0" eaLnBrk="1" fontAlgn="base" latinLnBrk="0" hangingPunct="1">
              <a:lnSpc>
                <a:spcPct val="120000"/>
              </a:lnSpc>
              <a:spcBef>
                <a:spcPts val="600"/>
              </a:spcBef>
              <a:spcAft>
                <a:spcPct val="0"/>
              </a:spcAft>
              <a:buClrTx/>
              <a:buSzTx/>
              <a:buFontTx/>
              <a:buNone/>
              <a:defRPr/>
            </a:pPr>
            <a:r>
              <a:rPr kumimoji="0" lang="zh-CN" altLang="en-US" sz="1200" b="1"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主要业绩</a:t>
            </a:r>
            <a:r>
              <a:rPr kumimoji="0" lang="zh-CN"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华南理工大学硕士研究生导师、广州医科大学硕士研究生导师、广东医科大学硕士研究所导师、暨南大学博士生导师。广州市医学重点人才，</a:t>
            </a:r>
            <a:r>
              <a:rPr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获“第三届羊城好医生”和2019~2021年度“岭南名医”称号。2010~2012年度广东省卫计委“创先争优”先进个人。《中华内分泌外科杂志》编委，主编《甲状（旁）腺外科少见临床病例汇编》，《甲状腺功能亢进外科治疗中国专家共识（2020版）》执笔人</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a:t>
            </a:r>
            <a:r>
              <a:rPr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近年来致力于研究甲状腺癌的基础和临床研究，自2018年至今近5年以通讯作者在 Endocrine、Int J Surg、Front Pharmacol、Front Oncol等国际专业杂志（SCI 收录）发表了一系列重要研究成果，累计发表文章15篇，IF因子总分81.336分，其中，最高影响因子13.4分，其中6篇 IF＞6分。</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                 </a:t>
            </a:r>
          </a:p>
          <a:p>
            <a:pPr marL="0" marR="0" lvl="0" indent="0" algn="just" defTabSz="914400" rtl="0" eaLnBrk="1" fontAlgn="base" latinLnBrk="0" hangingPunct="1">
              <a:lnSpc>
                <a:spcPct val="120000"/>
              </a:lnSpc>
              <a:spcBef>
                <a:spcPts val="600"/>
              </a:spcBef>
              <a:spcAft>
                <a:spcPct val="0"/>
              </a:spcAft>
              <a:buClrTx/>
              <a:buSzTx/>
              <a:buFontTx/>
              <a:buNone/>
              <a:defRPr/>
            </a:pP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近年来已招生博士生</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12</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名，硕士生</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17</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名，已毕业</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17</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名，其中</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名学生在校期间获得国家优秀研究生奖学金；指导学生在国内外专业杂志发表多篇文章。</a:t>
            </a:r>
            <a:endPar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endParaRPr>
          </a:p>
          <a:p>
            <a:pPr eaLnBrk="1" hangingPunct="1">
              <a:lnSpc>
                <a:spcPct val="120000"/>
              </a:lnSpc>
              <a:spcBef>
                <a:spcPts val="600"/>
              </a:spcBef>
              <a:defRPr/>
            </a:pP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9" name="图片 8"/>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9965055" y="5387340"/>
            <a:ext cx="1784350" cy="1169035"/>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f4f6476a-3222-4522-87f8-6fdb2911b7e9"/>
  <p:tag name="COMMONDATA" val="eyJoZGlkIjoiMGEwNDY1NzE3MWI1NTY4YmVjMDM0NDgzZGY1MTE3NmQ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308</Words>
  <Application>WPS 演示</Application>
  <PresentationFormat>自定义</PresentationFormat>
  <Paragraphs>29</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1_Office 主题</vt:lpstr>
      <vt:lpstr>幻灯片 1</vt:lpstr>
    </vt:vector>
  </TitlesOfParts>
  <Company>zsb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what what</cp:lastModifiedBy>
  <cp:revision>390</cp:revision>
  <dcterms:created xsi:type="dcterms:W3CDTF">2015-05-04T02:17:00Z</dcterms:created>
  <dcterms:modified xsi:type="dcterms:W3CDTF">2023-03-28T04:27:56Z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2052-11.1.0.12970</vt:lpwstr>
  </property>
  <property fmtid="{D5CDD505-2E9C-101B-9397-08002B2CF9AE}" pid="3" name="ICV">
    <vt:lpwstr>019324A1E142477C9847C38CF6F72A07</vt:lpwstr>
  </property>
</Properties>
</file>