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6" r:id="rId1"/>
  </p:sldMasterIdLst>
  <p:notesMasterIdLst>
    <p:notesMasterId r:id="rId3"/>
  </p:notesMasterIdLst>
  <p:sldIdLst>
    <p:sldId id="446" r:id="rId2"/>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C000"/>
    <a:srgbClr val="E46D0A"/>
    <a:srgbClr val="C0504E"/>
    <a:srgbClr val="FBCB29"/>
    <a:srgbClr val="14007C"/>
    <a:srgbClr val="44546A"/>
    <a:srgbClr val="130179"/>
    <a:srgbClr val="00B0F0"/>
    <a:srgbClr val="376092"/>
    <a:srgbClr val="082C3E"/>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8234" autoAdjust="0"/>
    <p:restoredTop sz="93203" autoAdjust="0"/>
  </p:normalViewPr>
  <p:slideViewPr>
    <p:cSldViewPr snapToGrid="0">
      <p:cViewPr varScale="1">
        <p:scale>
          <a:sx n="68" d="100"/>
          <a:sy n="68" d="100"/>
        </p:scale>
        <p:origin x="-516" y="-60"/>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DA1E5227-7275-4FAD-8045-5E43A9DEFCA5}" type="datetimeFigureOut">
              <a:rPr lang="zh-CN" altLang="en-US"/>
              <a:pPr>
                <a:defRPr/>
              </a:pPr>
              <a:t>2023/3/28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86E862D0-2B7E-4F25-9618-F4C0670918B0}" type="slidenum">
              <a:rPr lang="zh-CN" altLang="en-US"/>
              <a:pPr/>
              <a:t>‹#›</a:t>
            </a:fld>
            <a:endParaRPr lang="zh-CN" altLang="en-US"/>
          </a:p>
        </p:txBody>
      </p:sp>
    </p:spTree>
    <p:extLst>
      <p:ext uri="{BB962C8B-B14F-4D97-AF65-F5344CB8AC3E}">
        <p14:creationId xmlns:p14="http://schemas.microsoft.com/office/powerpoint/2010/main" xmlns="" val="123712853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92E66F45-E083-45A9-9A6B-F6CDDC2C82C3}"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37C5FA5-EDB1-42CD-BF72-1C7D4EBDC753}" type="slidenum">
              <a:rPr lang="zh-CN" altLang="en-US"/>
              <a:pPr>
                <a:defRPr/>
              </a:pPr>
              <a:t>‹#›</a:t>
            </a:fld>
            <a:endParaRPr lang="zh-CN" altLang="en-US"/>
          </a:p>
        </p:txBody>
      </p:sp>
    </p:spTree>
    <p:extLst>
      <p:ext uri="{BB962C8B-B14F-4D97-AF65-F5344CB8AC3E}">
        <p14:creationId xmlns:p14="http://schemas.microsoft.com/office/powerpoint/2010/main" xmlns="" val="20071179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F326620C-F03E-4C66-93D2-ACB1EC2326C4}"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D538786-88AB-4F8F-A871-61C6C2A1B3E8}" type="slidenum">
              <a:rPr lang="zh-CN" altLang="en-US"/>
              <a:pPr>
                <a:defRPr/>
              </a:pPr>
              <a:t>‹#›</a:t>
            </a:fld>
            <a:endParaRPr lang="zh-CN" altLang="en-US"/>
          </a:p>
        </p:txBody>
      </p:sp>
    </p:spTree>
    <p:extLst>
      <p:ext uri="{BB962C8B-B14F-4D97-AF65-F5344CB8AC3E}">
        <p14:creationId xmlns:p14="http://schemas.microsoft.com/office/powerpoint/2010/main" xmlns="" val="7184226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41D0C00E-339D-4670-B3B2-0AA7BEF3997B}"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7E7991A-197C-43AC-A8B5-DD63DFE82559}" type="slidenum">
              <a:rPr lang="zh-CN" altLang="en-US"/>
              <a:pPr>
                <a:defRPr/>
              </a:pPr>
              <a:t>‹#›</a:t>
            </a:fld>
            <a:endParaRPr lang="zh-CN" altLang="en-US"/>
          </a:p>
        </p:txBody>
      </p:sp>
    </p:spTree>
    <p:extLst>
      <p:ext uri="{BB962C8B-B14F-4D97-AF65-F5344CB8AC3E}">
        <p14:creationId xmlns:p14="http://schemas.microsoft.com/office/powerpoint/2010/main" xmlns="" val="17806141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7B862C23-345D-44BA-9873-485B083792FB}"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DDC7687-9F5E-4B46-BAEA-E23AC4DDB68C}" type="slidenum">
              <a:rPr lang="zh-CN" altLang="en-US"/>
              <a:pPr>
                <a:defRPr/>
              </a:pPr>
              <a:t>‹#›</a:t>
            </a:fld>
            <a:endParaRPr lang="zh-CN" altLang="en-US"/>
          </a:p>
        </p:txBody>
      </p:sp>
    </p:spTree>
    <p:extLst>
      <p:ext uri="{BB962C8B-B14F-4D97-AF65-F5344CB8AC3E}">
        <p14:creationId xmlns:p14="http://schemas.microsoft.com/office/powerpoint/2010/main" xmlns="" val="2248358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8E344F18-3938-4E13-B927-7798DD9FD7B9}"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591A120-3D30-41F1-B03E-502B2F05C166}" type="slidenum">
              <a:rPr lang="zh-CN" altLang="en-US"/>
              <a:pPr>
                <a:defRPr/>
              </a:pPr>
              <a:t>‹#›</a:t>
            </a:fld>
            <a:endParaRPr lang="zh-CN" altLang="en-US"/>
          </a:p>
        </p:txBody>
      </p:sp>
    </p:spTree>
    <p:extLst>
      <p:ext uri="{BB962C8B-B14F-4D97-AF65-F5344CB8AC3E}">
        <p14:creationId xmlns:p14="http://schemas.microsoft.com/office/powerpoint/2010/main" xmlns="" val="2565704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1"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1"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p:cNvSpPr>
          <p:nvPr>
            <p:ph type="dt" sz="half" idx="10"/>
          </p:nvPr>
        </p:nvSpPr>
        <p:spPr/>
        <p:txBody>
          <a:bodyPr/>
          <a:lstStyle>
            <a:lvl1pPr>
              <a:defRPr/>
            </a:lvl1pPr>
          </a:lstStyle>
          <a:p>
            <a:pPr>
              <a:defRPr/>
            </a:pPr>
            <a:fld id="{2499569B-A46B-4872-9EC9-3296FBD3A6E3}" type="datetimeFigureOut">
              <a:rPr lang="zh-CN" altLang="en-US"/>
              <a:pPr>
                <a:defRPr/>
              </a:pPr>
              <a:t>2023/3/28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E07866F-E29A-4A00-A847-A672E15A4492}" type="slidenum">
              <a:rPr lang="zh-CN" altLang="en-US"/>
              <a:pPr>
                <a:defRPr/>
              </a:pPr>
              <a:t>‹#›</a:t>
            </a:fld>
            <a:endParaRPr lang="zh-CN" altLang="en-US"/>
          </a:p>
        </p:txBody>
      </p:sp>
    </p:spTree>
    <p:extLst>
      <p:ext uri="{BB962C8B-B14F-4D97-AF65-F5344CB8AC3E}">
        <p14:creationId xmlns:p14="http://schemas.microsoft.com/office/powerpoint/2010/main" xmlns="" val="1152596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9" y="365126"/>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p:cNvSpPr>
          <p:nvPr>
            <p:ph type="dt" sz="half" idx="10"/>
          </p:nvPr>
        </p:nvSpPr>
        <p:spPr/>
        <p:txBody>
          <a:bodyPr/>
          <a:lstStyle>
            <a:lvl1pPr>
              <a:defRPr/>
            </a:lvl1pPr>
          </a:lstStyle>
          <a:p>
            <a:pPr>
              <a:defRPr/>
            </a:pPr>
            <a:fld id="{64BD466B-DD87-40D4-B0FE-BB5C485E508D}" type="datetimeFigureOut">
              <a:rPr lang="zh-CN" altLang="en-US"/>
              <a:pPr>
                <a:defRPr/>
              </a:pPr>
              <a:t>2023/3/28</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BD4F165E-1336-4D80-AC76-8081BF08609A}" type="slidenum">
              <a:rPr lang="zh-CN" altLang="en-US"/>
              <a:pPr>
                <a:defRPr/>
              </a:pPr>
              <a:t>‹#›</a:t>
            </a:fld>
            <a:endParaRPr lang="zh-CN" altLang="en-US"/>
          </a:p>
        </p:txBody>
      </p:sp>
    </p:spTree>
    <p:extLst>
      <p:ext uri="{BB962C8B-B14F-4D97-AF65-F5344CB8AC3E}">
        <p14:creationId xmlns:p14="http://schemas.microsoft.com/office/powerpoint/2010/main" xmlns="" val="33455885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p:cNvSpPr>
          <p:nvPr>
            <p:ph type="dt" sz="half" idx="10"/>
          </p:nvPr>
        </p:nvSpPr>
        <p:spPr/>
        <p:txBody>
          <a:bodyPr/>
          <a:lstStyle>
            <a:lvl1pPr>
              <a:defRPr/>
            </a:lvl1pPr>
          </a:lstStyle>
          <a:p>
            <a:pPr>
              <a:defRPr/>
            </a:pPr>
            <a:fld id="{E447A68D-5A5C-4615-A62C-E76333AA6C3A}" type="datetimeFigureOut">
              <a:rPr lang="zh-CN" altLang="en-US"/>
              <a:pPr>
                <a:defRPr/>
              </a:pPr>
              <a:t>2023/3/28</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1BDC4DFB-9F71-4253-B181-799F24ADE6B8}" type="slidenum">
              <a:rPr lang="zh-CN" altLang="en-US"/>
              <a:pPr>
                <a:defRPr/>
              </a:pPr>
              <a:t>‹#›</a:t>
            </a:fld>
            <a:endParaRPr lang="zh-CN" altLang="en-US"/>
          </a:p>
        </p:txBody>
      </p:sp>
    </p:spTree>
    <p:extLst>
      <p:ext uri="{BB962C8B-B14F-4D97-AF65-F5344CB8AC3E}">
        <p14:creationId xmlns:p14="http://schemas.microsoft.com/office/powerpoint/2010/main" xmlns="" val="6261913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4434D48D-870A-4D6D-A293-5C0395159A6E}" type="datetimeFigureOut">
              <a:rPr lang="zh-CN" altLang="en-US"/>
              <a:pPr>
                <a:defRPr/>
              </a:pPr>
              <a:t>2023/3/28</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2A4D84B7-AF27-41F2-AD3D-F48732594264}" type="slidenum">
              <a:rPr lang="zh-CN" altLang="en-US"/>
              <a:pPr>
                <a:defRPr/>
              </a:pPr>
              <a:t>‹#›</a:t>
            </a:fld>
            <a:endParaRPr lang="zh-CN" altLang="en-US"/>
          </a:p>
        </p:txBody>
      </p:sp>
    </p:spTree>
    <p:extLst>
      <p:ext uri="{BB962C8B-B14F-4D97-AF65-F5344CB8AC3E}">
        <p14:creationId xmlns:p14="http://schemas.microsoft.com/office/powerpoint/2010/main" xmlns="" val="943721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6"/>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1C0CD8AE-447F-41DF-B03B-8F5694AC8DAE}" type="datetimeFigureOut">
              <a:rPr lang="zh-CN" altLang="en-US"/>
              <a:pPr>
                <a:defRPr/>
              </a:pPr>
              <a:t>2023/3/28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CB30B6E-8D7E-436B-9C9C-85BF57C7B9BF}" type="slidenum">
              <a:rPr lang="zh-CN" altLang="en-US"/>
              <a:pPr>
                <a:defRPr/>
              </a:pPr>
              <a:t>‹#›</a:t>
            </a:fld>
            <a:endParaRPr lang="zh-CN" altLang="en-US"/>
          </a:p>
        </p:txBody>
      </p:sp>
    </p:spTree>
    <p:extLst>
      <p:ext uri="{BB962C8B-B14F-4D97-AF65-F5344CB8AC3E}">
        <p14:creationId xmlns:p14="http://schemas.microsoft.com/office/powerpoint/2010/main" xmlns="" val="20541193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6"/>
            <a:ext cx="6172201"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91C64B5D-0EF7-4BD0-A3B7-74A07467ACB1}" type="datetimeFigureOut">
              <a:rPr lang="zh-CN" altLang="en-US"/>
              <a:pPr>
                <a:defRPr/>
              </a:pPr>
              <a:t>2023/3/28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37C29F2-03A4-4924-AF89-AE14A5A723EE}" type="slidenum">
              <a:rPr lang="zh-CN" altLang="en-US"/>
              <a:pPr>
                <a:defRPr/>
              </a:pPr>
              <a:t>‹#›</a:t>
            </a:fld>
            <a:endParaRPr lang="zh-CN" altLang="en-US"/>
          </a:p>
        </p:txBody>
      </p:sp>
    </p:spTree>
    <p:extLst>
      <p:ext uri="{BB962C8B-B14F-4D97-AF65-F5344CB8AC3E}">
        <p14:creationId xmlns:p14="http://schemas.microsoft.com/office/powerpoint/2010/main" xmlns="" val="37330842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27" name="文本占位符 2"/>
          <p:cNvSpPr>
            <a:spLocks noGrp="1"/>
          </p:cNvSpPr>
          <p:nvPr>
            <p:ph type="body" idx="1"/>
          </p:nvPr>
        </p:nvSpPr>
        <p:spPr bwMode="auto">
          <a:xfrm>
            <a:off x="838200" y="1825625"/>
            <a:ext cx="105156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E9C2E812-9B47-4810-A781-F539584DA170}" type="datetimeFigureOut">
              <a:rPr lang="zh-CN" altLang="en-US"/>
              <a:pPr>
                <a:defRPr/>
              </a:pPr>
              <a:t>2023/3/28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ea typeface="宋体" pitchFamily="2" charset="-122"/>
              </a:defRPr>
            </a:lvl1pPr>
          </a:lstStyle>
          <a:p>
            <a:pPr>
              <a:defRPr/>
            </a:pPr>
            <a:fld id="{393D6728-958F-4F11-A0FE-129E9BD88B49}" type="slidenum">
              <a:rPr lang="zh-CN" altLang="en-US"/>
              <a:pPr>
                <a:defRPr/>
              </a:pPr>
              <a:t>‹#›</a:t>
            </a:fld>
            <a:endParaRPr lang="zh-CN" altLang="en-US"/>
          </a:p>
        </p:txBody>
      </p:sp>
    </p:spTree>
    <p:extLst>
      <p:ext uri="{BB962C8B-B14F-4D97-AF65-F5344CB8AC3E}">
        <p14:creationId xmlns:p14="http://schemas.microsoft.com/office/powerpoint/2010/main" xmlns="" val="3749600378"/>
      </p:ext>
    </p:extLst>
  </p:cSld>
  <p:clrMap bg1="lt1" tx1="dk1" bg2="lt2" tx2="dk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384425" y="1355"/>
            <a:ext cx="8242300" cy="1096963"/>
          </a:xfrm>
          <a:prstGeom prst="rect">
            <a:avLst/>
          </a:prstGeom>
          <a:solidFill>
            <a:srgbClr val="C55A11"/>
          </a:solidFill>
          <a:ln>
            <a:noFill/>
          </a:ln>
        </p:spPr>
        <p:style>
          <a:lnRef idx="3">
            <a:schemeClr val="lt1"/>
          </a:lnRef>
          <a:fillRef idx="1">
            <a:schemeClr val="accent3"/>
          </a:fillRef>
          <a:effectRef idx="1">
            <a:schemeClr val="accent3"/>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pic>
        <p:nvPicPr>
          <p:cNvPr id="17411" name="图片 7"/>
          <p:cNvPicPr>
            <a:picLocks noChangeAspect="1"/>
          </p:cNvPicPr>
          <p:nvPr/>
        </p:nvPicPr>
        <p:blipFill>
          <a:blip r:embed="rId2" cstate="print"/>
          <a:srcRect t="3896" r="91544" b="3088"/>
          <a:stretch>
            <a:fillRect/>
          </a:stretch>
        </p:blipFill>
        <p:spPr bwMode="auto">
          <a:xfrm>
            <a:off x="2525713" y="1274763"/>
            <a:ext cx="309562" cy="358775"/>
          </a:xfrm>
          <a:prstGeom prst="rect">
            <a:avLst/>
          </a:prstGeom>
          <a:noFill/>
          <a:ln w="9525">
            <a:noFill/>
            <a:miter lim="800000"/>
            <a:headEnd/>
            <a:tailEnd/>
          </a:ln>
        </p:spPr>
      </p:pic>
      <p:sp>
        <p:nvSpPr>
          <p:cNvPr id="17412" name="文本框 11"/>
          <p:cNvSpPr txBox="1">
            <a:spLocks noChangeArrowheads="1"/>
          </p:cNvSpPr>
          <p:nvPr/>
        </p:nvSpPr>
        <p:spPr bwMode="auto">
          <a:xfrm>
            <a:off x="2691157" y="1844053"/>
            <a:ext cx="3579813" cy="553998"/>
          </a:xfrm>
          <a:prstGeom prst="rect">
            <a:avLst/>
          </a:prstGeom>
          <a:noFill/>
          <a:ln w="9525">
            <a:noFill/>
            <a:miter lim="800000"/>
            <a:headEnd/>
            <a:tailEnd/>
          </a:ln>
        </p:spPr>
        <p:txBody>
          <a:bodyPr wrap="square">
            <a:spAutoFit/>
          </a:bodyPr>
          <a:lstStyle/>
          <a:p>
            <a:pPr lvl="0" eaLnBrk="1" hangingPunct="1">
              <a:lnSpc>
                <a:spcPct val="150000"/>
              </a:lnSpc>
              <a:defRPr/>
            </a:pPr>
            <a:r>
              <a:rPr lang="zh-CN" altLang="en-US" sz="1200" dirty="0">
                <a:solidFill>
                  <a:prstClr val="black"/>
                </a:solidFill>
                <a:latin typeface="微软雅黑" pitchFamily="34" charset="-122"/>
                <a:ea typeface="微软雅黑" pitchFamily="34" charset="-122"/>
              </a:rPr>
              <a:t>专业</a:t>
            </a:r>
            <a:r>
              <a:rPr lang="zh-CN" altLang="en-US" sz="1200" dirty="0" smtClean="0">
                <a:solidFill>
                  <a:prstClr val="black"/>
                </a:solidFill>
                <a:latin typeface="微软雅黑" pitchFamily="34" charset="-122"/>
                <a:ea typeface="微软雅黑" pitchFamily="34" charset="-122"/>
              </a:rPr>
              <a:t>型硕士</a:t>
            </a:r>
            <a:r>
              <a:rPr lang="zh-CN" altLang="en-US" sz="1200" dirty="0" smtClean="0">
                <a:solidFill>
                  <a:prstClr val="black"/>
                </a:solidFill>
                <a:latin typeface="微软雅黑" pitchFamily="34" charset="-122"/>
                <a:ea typeface="微软雅黑" pitchFamily="34" charset="-122"/>
              </a:rPr>
              <a:t>：临床医学</a:t>
            </a:r>
            <a:r>
              <a:rPr lang="en-US" altLang="zh-CN" sz="1200" smtClean="0">
                <a:solidFill>
                  <a:prstClr val="black"/>
                </a:solidFill>
                <a:latin typeface="微软雅黑" pitchFamily="34" charset="-122"/>
                <a:ea typeface="微软雅黑" pitchFamily="34" charset="-122"/>
              </a:rPr>
              <a:t>——</a:t>
            </a:r>
            <a:r>
              <a:rPr lang="zh-CN" altLang="en-US" sz="1200" smtClean="0">
                <a:solidFill>
                  <a:prstClr val="black"/>
                </a:solidFill>
                <a:latin typeface="微软雅黑" pitchFamily="34" charset="-122"/>
                <a:ea typeface="微软雅黑" pitchFamily="34" charset="-122"/>
              </a:rPr>
              <a:t>眼科学</a:t>
            </a:r>
            <a:endParaRPr lang="en-US" altLang="zh-CN" sz="1200" dirty="0">
              <a:solidFill>
                <a:prstClr val="black"/>
              </a:solidFill>
              <a:latin typeface="微软雅黑" pitchFamily="34" charset="-122"/>
              <a:ea typeface="微软雅黑" pitchFamily="34" charset="-122"/>
            </a:endParaRPr>
          </a:p>
          <a:p>
            <a:pPr lvl="0" eaLnBrk="1" hangingPunct="1">
              <a:defRPr/>
            </a:pPr>
            <a:endParaRPr lang="en-US" altLang="zh-CN" sz="1200" dirty="0">
              <a:solidFill>
                <a:prstClr val="black"/>
              </a:solidFill>
              <a:latin typeface="微软雅黑" pitchFamily="34" charset="-122"/>
              <a:ea typeface="微软雅黑" pitchFamily="34" charset="-122"/>
            </a:endParaRPr>
          </a:p>
        </p:txBody>
      </p:sp>
      <p:sp>
        <p:nvSpPr>
          <p:cNvPr id="17413" name="文本框 12"/>
          <p:cNvSpPr txBox="1">
            <a:spLocks noChangeArrowheads="1"/>
          </p:cNvSpPr>
          <p:nvPr/>
        </p:nvSpPr>
        <p:spPr bwMode="auto">
          <a:xfrm>
            <a:off x="249517" y="4103224"/>
            <a:ext cx="2348131" cy="978729"/>
          </a:xfrm>
          <a:prstGeom prst="rect">
            <a:avLst/>
          </a:prstGeom>
          <a:noFill/>
          <a:ln w="9525">
            <a:noFill/>
            <a:miter lim="800000"/>
            <a:headEnd/>
            <a:tailEnd/>
          </a:ln>
        </p:spPr>
        <p:txBody>
          <a:bodyPr wrap="square">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altLang="zh-CN"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Tel: </a:t>
            </a:r>
            <a:r>
              <a:rPr kumimoji="0" lang="en-US" altLang="zh-CN"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15013094186</a:t>
            </a:r>
            <a:endParaRPr kumimoji="0" lang="en-US" altLang="zh-CN"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r>
              <a:rPr lang="en-US" altLang="zh-CN" sz="1200" dirty="0">
                <a:solidFill>
                  <a:prstClr val="black"/>
                </a:solidFill>
                <a:latin typeface="微软雅黑" pitchFamily="34" charset="-122"/>
                <a:ea typeface="微软雅黑" pitchFamily="34" charset="-122"/>
              </a:rPr>
              <a:t>Office: </a:t>
            </a:r>
            <a:r>
              <a:rPr lang="zh-CN" altLang="en-US" sz="1200" dirty="0" smtClean="0">
                <a:solidFill>
                  <a:prstClr val="black"/>
                </a:solidFill>
                <a:latin typeface="微软雅黑" pitchFamily="34" charset="-122"/>
                <a:ea typeface="微软雅黑" pitchFamily="34" charset="-122"/>
              </a:rPr>
              <a:t>附属二院外科大楼四楼</a:t>
            </a:r>
            <a:r>
              <a:rPr lang="en-US" altLang="zh-CN" sz="1200" dirty="0" smtClean="0">
                <a:solidFill>
                  <a:prstClr val="black"/>
                </a:solidFill>
                <a:latin typeface="微软雅黑" pitchFamily="34" charset="-122"/>
                <a:ea typeface="微软雅黑" pitchFamily="34" charset="-122"/>
              </a:rPr>
              <a:t/>
            </a:r>
            <a:br>
              <a:rPr lang="en-US" altLang="zh-CN" sz="1200" dirty="0" smtClean="0">
                <a:solidFill>
                  <a:prstClr val="black"/>
                </a:solidFill>
                <a:latin typeface="微软雅黑" pitchFamily="34" charset="-122"/>
                <a:ea typeface="微软雅黑" pitchFamily="34" charset="-122"/>
              </a:rPr>
            </a:br>
            <a:r>
              <a:rPr kumimoji="0" lang="en-US" altLang="zh-CN" sz="1200" b="0" i="0" u="none" strike="noStrike" kern="1200" cap="none" spc="0" normalizeH="0" baseline="0" noProof="0" dirty="0" err="1" smtClean="0">
                <a:ln>
                  <a:noFill/>
                </a:ln>
                <a:solidFill>
                  <a:prstClr val="black"/>
                </a:solidFill>
                <a:effectLst/>
                <a:uLnTx/>
                <a:uFillTx/>
                <a:latin typeface="微软雅黑" pitchFamily="34" charset="-122"/>
                <a:ea typeface="微软雅黑" pitchFamily="34" charset="-122"/>
                <a:cs typeface="+mn-cs"/>
              </a:rPr>
              <a:t>Email:eyyuehongzhang@scut.edu.cn</a:t>
            </a:r>
            <a:endPar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7414" name="文本框 13"/>
          <p:cNvSpPr txBox="1">
            <a:spLocks noChangeArrowheads="1"/>
          </p:cNvSpPr>
          <p:nvPr/>
        </p:nvSpPr>
        <p:spPr bwMode="auto">
          <a:xfrm>
            <a:off x="6831292" y="1680338"/>
            <a:ext cx="4894543" cy="3908762"/>
          </a:xfrm>
          <a:prstGeom prst="rect">
            <a:avLst/>
          </a:prstGeom>
          <a:noFill/>
          <a:ln w="9525">
            <a:noFill/>
            <a:miter lim="800000"/>
            <a:headEnd/>
            <a:tailEnd/>
          </a:ln>
        </p:spPr>
        <p:txBody>
          <a:bodyPr wrap="square">
            <a:spAutoFit/>
          </a:bodyPr>
          <a:lstStyle/>
          <a:p>
            <a:pPr lvl="0" eaLnBrk="1" hangingPunct="1">
              <a:lnSpc>
                <a:spcPct val="120000"/>
              </a:lnSpc>
              <a:spcBef>
                <a:spcPts val="600"/>
              </a:spcBef>
              <a:defRPr/>
            </a:pPr>
            <a:r>
              <a:rPr lang="zh-CN" altLang="en-US" sz="1200" b="1" dirty="0">
                <a:solidFill>
                  <a:prstClr val="black"/>
                </a:solidFill>
                <a:latin typeface="微软雅黑" pitchFamily="34" charset="-122"/>
                <a:ea typeface="微软雅黑" pitchFamily="34" charset="-122"/>
              </a:rPr>
              <a:t>研究方向</a:t>
            </a:r>
            <a:r>
              <a:rPr lang="en-US" altLang="zh-CN" sz="1200" b="1" dirty="0">
                <a:solidFill>
                  <a:prstClr val="black"/>
                </a:solidFill>
                <a:latin typeface="微软雅黑" pitchFamily="34" charset="-122"/>
                <a:ea typeface="微软雅黑" pitchFamily="34" charset="-122"/>
              </a:rPr>
              <a:t>: </a:t>
            </a:r>
            <a:r>
              <a:rPr lang="en-US" altLang="zh-CN" sz="1200" dirty="0">
                <a:solidFill>
                  <a:prstClr val="black"/>
                </a:solidFill>
                <a:latin typeface="微软雅黑" pitchFamily="34" charset="-122"/>
                <a:ea typeface="微软雅黑" pitchFamily="34" charset="-122"/>
              </a:rPr>
              <a:t>1. </a:t>
            </a:r>
            <a:r>
              <a:rPr lang="zh-CN" altLang="en-US" sz="1200" dirty="0">
                <a:solidFill>
                  <a:prstClr val="black"/>
                </a:solidFill>
                <a:latin typeface="微软雅黑" pitchFamily="34" charset="-122"/>
                <a:ea typeface="微软雅黑" pitchFamily="34" charset="-122"/>
              </a:rPr>
              <a:t>糖</a:t>
            </a:r>
            <a:r>
              <a:rPr lang="zh-CN" altLang="en-US" sz="1200" dirty="0" smtClean="0">
                <a:solidFill>
                  <a:prstClr val="black"/>
                </a:solidFill>
                <a:latin typeface="微软雅黑" pitchFamily="34" charset="-122"/>
                <a:ea typeface="微软雅黑" pitchFamily="34" charset="-122"/>
              </a:rPr>
              <a:t>尿病视网膜病变</a:t>
            </a:r>
            <a:r>
              <a:rPr lang="zh-CN" altLang="en-US" sz="1200" dirty="0">
                <a:solidFill>
                  <a:prstClr val="black"/>
                </a:solidFill>
                <a:latin typeface="微软雅黑" pitchFamily="34" charset="-122"/>
                <a:ea typeface="微软雅黑" pitchFamily="34" charset="-122"/>
              </a:rPr>
              <a:t>发病机制</a:t>
            </a:r>
            <a:r>
              <a:rPr lang="zh-CN" altLang="en-US" sz="1200" dirty="0" smtClean="0">
                <a:solidFill>
                  <a:prstClr val="black"/>
                </a:solidFill>
                <a:latin typeface="微软雅黑" pitchFamily="34" charset="-122"/>
                <a:ea typeface="微软雅黑" pitchFamily="34" charset="-122"/>
              </a:rPr>
              <a:t>研究</a:t>
            </a:r>
            <a:endParaRPr lang="en-US" altLang="zh-CN" sz="1200" dirty="0" smtClean="0">
              <a:solidFill>
                <a:prstClr val="black"/>
              </a:solidFill>
              <a:latin typeface="微软雅黑" pitchFamily="34" charset="-122"/>
              <a:ea typeface="微软雅黑" pitchFamily="34" charset="-122"/>
            </a:endParaRPr>
          </a:p>
          <a:p>
            <a:pPr lvl="0" eaLnBrk="1" hangingPunct="1">
              <a:lnSpc>
                <a:spcPct val="120000"/>
              </a:lnSpc>
              <a:spcBef>
                <a:spcPts val="600"/>
              </a:spcBef>
              <a:defRPr/>
            </a:pPr>
            <a:r>
              <a:rPr lang="en-US" altLang="zh-CN" sz="1200" dirty="0">
                <a:solidFill>
                  <a:prstClr val="black"/>
                </a:solidFill>
                <a:latin typeface="微软雅黑" pitchFamily="34" charset="-122"/>
                <a:ea typeface="微软雅黑" pitchFamily="34" charset="-122"/>
              </a:rPr>
              <a:t> </a:t>
            </a:r>
            <a:r>
              <a:rPr lang="en-US" altLang="zh-CN" sz="1200" dirty="0" smtClean="0">
                <a:solidFill>
                  <a:prstClr val="black"/>
                </a:solidFill>
                <a:latin typeface="微软雅黑" pitchFamily="34" charset="-122"/>
                <a:ea typeface="微软雅黑" pitchFamily="34" charset="-122"/>
              </a:rPr>
              <a:t>               2. </a:t>
            </a:r>
            <a:r>
              <a:rPr lang="zh-CN" altLang="en-US" sz="1200" dirty="0" smtClean="0">
                <a:solidFill>
                  <a:prstClr val="black"/>
                </a:solidFill>
                <a:latin typeface="微软雅黑" pitchFamily="34" charset="-122"/>
                <a:ea typeface="微软雅黑" pitchFamily="34" charset="-122"/>
              </a:rPr>
              <a:t>病毒特异性</a:t>
            </a:r>
            <a:r>
              <a:rPr lang="en-US" altLang="zh-CN" sz="1200" dirty="0" smtClean="0">
                <a:solidFill>
                  <a:prstClr val="black"/>
                </a:solidFill>
                <a:latin typeface="微软雅黑" pitchFamily="34" charset="-122"/>
                <a:ea typeface="微软雅黑" pitchFamily="34" charset="-122"/>
              </a:rPr>
              <a:t>T</a:t>
            </a:r>
            <a:r>
              <a:rPr lang="zh-CN" altLang="en-US" sz="1200" dirty="0" smtClean="0">
                <a:solidFill>
                  <a:prstClr val="black"/>
                </a:solidFill>
                <a:latin typeface="微软雅黑" pitchFamily="34" charset="-122"/>
                <a:ea typeface="微软雅黑" pitchFamily="34" charset="-122"/>
              </a:rPr>
              <a:t>细胞输注治疗移植后病毒性视网膜炎</a:t>
            </a:r>
            <a:endParaRPr lang="en-US" altLang="zh-CN" sz="1200" dirty="0">
              <a:solidFill>
                <a:prstClr val="black"/>
              </a:solidFill>
              <a:latin typeface="微软雅黑" pitchFamily="34" charset="-122"/>
              <a:ea typeface="微软雅黑" pitchFamily="34" charset="-122"/>
            </a:endParaRPr>
          </a:p>
          <a:p>
            <a:pPr lvl="0" eaLnBrk="1" hangingPunct="1">
              <a:lnSpc>
                <a:spcPct val="120000"/>
              </a:lnSpc>
              <a:spcBef>
                <a:spcPts val="600"/>
              </a:spcBef>
              <a:defRPr/>
            </a:pPr>
            <a:endPar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lvl="0" eaLnBrk="1" hangingPunct="1">
              <a:lnSpc>
                <a:spcPct val="120000"/>
              </a:lnSpc>
              <a:spcBef>
                <a:spcPts val="600"/>
              </a:spcBef>
              <a:defRPr/>
            </a:pPr>
            <a:r>
              <a:rPr kumimoji="0" lang="zh-CN" altLang="en-US" sz="12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主要业绩</a:t>
            </a:r>
            <a:r>
              <a:rPr kumimoji="0" lang="en-US" altLang="zh-CN"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 </a:t>
            </a: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荣获</a:t>
            </a:r>
            <a:r>
              <a:rPr kumimoji="0" lang="en-US" altLang="zh-CN"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2010</a:t>
            </a: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年度</a:t>
            </a:r>
            <a:r>
              <a:rPr lang="zh-CN" altLang="zh-CN" sz="1200" dirty="0" smtClean="0">
                <a:solidFill>
                  <a:prstClr val="black"/>
                </a:solidFill>
                <a:latin typeface="微软雅黑" pitchFamily="34" charset="-122"/>
                <a:ea typeface="微软雅黑" pitchFamily="34" charset="-122"/>
              </a:rPr>
              <a:t>广东省</a:t>
            </a:r>
            <a:r>
              <a:rPr lang="zh-CN" altLang="zh-CN" sz="1200" dirty="0">
                <a:solidFill>
                  <a:prstClr val="black"/>
                </a:solidFill>
                <a:latin typeface="微软雅黑" pitchFamily="34" charset="-122"/>
                <a:ea typeface="微软雅黑" pitchFamily="34" charset="-122"/>
              </a:rPr>
              <a:t>科学技术进步</a:t>
            </a:r>
            <a:r>
              <a:rPr lang="zh-CN" altLang="zh-CN" sz="1200" dirty="0" smtClean="0">
                <a:solidFill>
                  <a:prstClr val="black"/>
                </a:solidFill>
                <a:latin typeface="微软雅黑" pitchFamily="34" charset="-122"/>
                <a:ea typeface="微软雅黑" pitchFamily="34" charset="-122"/>
              </a:rPr>
              <a:t>一等</a:t>
            </a:r>
            <a:r>
              <a:rPr lang="zh-CN" altLang="en-US" sz="1200" dirty="0" smtClean="0">
                <a:solidFill>
                  <a:prstClr val="black"/>
                </a:solidFill>
                <a:latin typeface="微软雅黑" pitchFamily="34" charset="-122"/>
                <a:ea typeface="微软雅黑" pitchFamily="34" charset="-122"/>
              </a:rPr>
              <a:t>奖</a:t>
            </a:r>
            <a:endParaRPr lang="en-US" altLang="zh-CN" sz="1200" dirty="0" smtClean="0">
              <a:solidFill>
                <a:prstClr val="black"/>
              </a:solidFill>
              <a:latin typeface="微软雅黑" pitchFamily="34" charset="-122"/>
              <a:ea typeface="微软雅黑" pitchFamily="34" charset="-122"/>
            </a:endParaRPr>
          </a:p>
          <a:p>
            <a:pPr lvl="0" eaLnBrk="1" hangingPunct="1">
              <a:lnSpc>
                <a:spcPct val="120000"/>
              </a:lnSpc>
              <a:spcBef>
                <a:spcPts val="600"/>
              </a:spcBef>
              <a:defRPr/>
            </a:pPr>
            <a:r>
              <a:rPr kumimoji="0" lang="en-US" altLang="zh-CN"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               </a:t>
            </a: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主持和参与</a:t>
            </a:r>
            <a:r>
              <a:rPr kumimoji="0" lang="en-US" altLang="zh-CN"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4</a:t>
            </a: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项国家自然科学基金项目</a:t>
            </a:r>
            <a:endParaRPr kumimoji="0" lang="en-US" altLang="zh-CN"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endParaRPr>
          </a:p>
          <a:p>
            <a:pPr lvl="0" eaLnBrk="1" hangingPunct="1">
              <a:lnSpc>
                <a:spcPct val="120000"/>
              </a:lnSpc>
              <a:spcBef>
                <a:spcPts val="600"/>
              </a:spcBef>
              <a:defRPr/>
            </a:pPr>
            <a:r>
              <a:rPr lang="en-US" altLang="zh-CN" sz="1200" dirty="0">
                <a:solidFill>
                  <a:prstClr val="black"/>
                </a:solidFill>
                <a:latin typeface="微软雅黑" pitchFamily="34" charset="-122"/>
                <a:ea typeface="微软雅黑" pitchFamily="34" charset="-122"/>
              </a:rPr>
              <a:t> </a:t>
            </a:r>
            <a:r>
              <a:rPr lang="en-US" altLang="zh-CN" sz="1200" dirty="0" smtClean="0">
                <a:solidFill>
                  <a:prstClr val="black"/>
                </a:solidFill>
                <a:latin typeface="微软雅黑" pitchFamily="34" charset="-122"/>
                <a:ea typeface="微软雅黑" pitchFamily="34" charset="-122"/>
              </a:rPr>
              <a:t>              </a:t>
            </a:r>
            <a:r>
              <a:rPr lang="zh-CN" altLang="en-US" sz="1200" dirty="0" smtClean="0">
                <a:solidFill>
                  <a:prstClr val="black"/>
                </a:solidFill>
                <a:latin typeface="微软雅黑" pitchFamily="34" charset="-122"/>
                <a:ea typeface="微软雅黑" pitchFamily="34" charset="-122"/>
              </a:rPr>
              <a:t>发表</a:t>
            </a:r>
            <a:r>
              <a:rPr lang="en-US" altLang="zh-CN" sz="1200" dirty="0" smtClean="0">
                <a:solidFill>
                  <a:prstClr val="black"/>
                </a:solidFill>
                <a:latin typeface="微软雅黑" pitchFamily="34" charset="-122"/>
                <a:ea typeface="微软雅黑" pitchFamily="34" charset="-122"/>
              </a:rPr>
              <a:t>SCI</a:t>
            </a:r>
            <a:r>
              <a:rPr lang="zh-CN" altLang="en-US" sz="1200" dirty="0" smtClean="0">
                <a:solidFill>
                  <a:prstClr val="black"/>
                </a:solidFill>
                <a:latin typeface="微软雅黑" pitchFamily="34" charset="-122"/>
                <a:ea typeface="微软雅黑" pitchFamily="34" charset="-122"/>
              </a:rPr>
              <a:t>收录论文</a:t>
            </a:r>
            <a:r>
              <a:rPr lang="en-US" altLang="zh-CN" sz="1200" dirty="0" smtClean="0">
                <a:solidFill>
                  <a:prstClr val="black"/>
                </a:solidFill>
                <a:latin typeface="微软雅黑" pitchFamily="34" charset="-122"/>
                <a:ea typeface="微软雅黑" pitchFamily="34" charset="-122"/>
              </a:rPr>
              <a:t>20</a:t>
            </a:r>
            <a:r>
              <a:rPr lang="zh-CN" altLang="en-US" sz="1200" dirty="0" smtClean="0">
                <a:solidFill>
                  <a:prstClr val="black"/>
                </a:solidFill>
                <a:latin typeface="微软雅黑" pitchFamily="34" charset="-122"/>
                <a:ea typeface="微软雅黑" pitchFamily="34" charset="-122"/>
              </a:rPr>
              <a:t>余篇</a:t>
            </a:r>
            <a:endParaRPr lang="en-US" altLang="zh-CN" sz="1200" dirty="0" smtClean="0">
              <a:solidFill>
                <a:prstClr val="black"/>
              </a:solidFill>
              <a:latin typeface="微软雅黑" pitchFamily="34" charset="-122"/>
              <a:ea typeface="微软雅黑" pitchFamily="34" charset="-122"/>
            </a:endParaRPr>
          </a:p>
          <a:p>
            <a:pPr lvl="0" eaLnBrk="1" hangingPunct="1">
              <a:lnSpc>
                <a:spcPct val="120000"/>
              </a:lnSpc>
              <a:spcBef>
                <a:spcPts val="600"/>
              </a:spcBef>
              <a:defRPr/>
            </a:pPr>
            <a:endPar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lvl="0" eaLnBrk="1" hangingPunct="1">
              <a:lnSpc>
                <a:spcPct val="120000"/>
              </a:lnSpc>
              <a:spcBef>
                <a:spcPts val="600"/>
              </a:spcBef>
              <a:defRPr/>
            </a:pPr>
            <a:r>
              <a:rPr kumimoji="0" lang="zh-CN" altLang="en-US" sz="12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研究资助</a:t>
            </a:r>
            <a:r>
              <a:rPr kumimoji="0" lang="en-US" altLang="zh-CN" sz="12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 </a:t>
            </a:r>
            <a:r>
              <a:rPr lang="zh-CN" altLang="en-US" sz="1200" dirty="0" smtClean="0">
                <a:solidFill>
                  <a:prstClr val="black"/>
                </a:solidFill>
                <a:latin typeface="微软雅黑" pitchFamily="34" charset="-122"/>
                <a:ea typeface="微软雅黑" pitchFamily="34" charset="-122"/>
              </a:rPr>
              <a:t>广东省自然科学基金面上</a:t>
            </a:r>
            <a:r>
              <a:rPr lang="zh-CN" altLang="en-US" sz="1200" dirty="0">
                <a:solidFill>
                  <a:prstClr val="black"/>
                </a:solidFill>
                <a:latin typeface="微软雅黑" pitchFamily="34" charset="-122"/>
                <a:ea typeface="微软雅黑" pitchFamily="34" charset="-122"/>
              </a:rPr>
              <a:t>项目、</a:t>
            </a:r>
            <a:r>
              <a:rPr lang="zh-CN" altLang="zh-CN" sz="1200" dirty="0">
                <a:solidFill>
                  <a:prstClr val="black"/>
                </a:solidFill>
                <a:latin typeface="微软雅黑" pitchFamily="34" charset="-122"/>
                <a:ea typeface="微软雅黑" pitchFamily="34" charset="-122"/>
              </a:rPr>
              <a:t>广州市科技计划</a:t>
            </a:r>
            <a:r>
              <a:rPr lang="zh-CN" altLang="zh-CN" sz="1200" dirty="0" smtClean="0">
                <a:solidFill>
                  <a:prstClr val="black"/>
                </a:solidFill>
                <a:latin typeface="微软雅黑" pitchFamily="34" charset="-122"/>
                <a:ea typeface="微软雅黑" pitchFamily="34" charset="-122"/>
              </a:rPr>
              <a:t>项目</a:t>
            </a:r>
            <a:endParaRPr lang="en-US" altLang="zh-CN" sz="1200" dirty="0" smtClean="0">
              <a:solidFill>
                <a:prstClr val="black"/>
              </a:solidFill>
              <a:latin typeface="微软雅黑" pitchFamily="34" charset="-122"/>
              <a:ea typeface="微软雅黑" pitchFamily="34" charset="-122"/>
            </a:endParaRPr>
          </a:p>
          <a:p>
            <a:pPr lvl="0" eaLnBrk="1" hangingPunct="1">
              <a:lnSpc>
                <a:spcPct val="120000"/>
              </a:lnSpc>
              <a:spcBef>
                <a:spcPts val="600"/>
              </a:spcBef>
              <a:defRPr/>
            </a:pPr>
            <a:endParaRPr lang="en-US" altLang="zh-CN" sz="1200" dirty="0">
              <a:solidFill>
                <a:prstClr val="black"/>
              </a:solidFill>
              <a:latin typeface="微软雅黑" pitchFamily="34" charset="-122"/>
              <a:ea typeface="微软雅黑" pitchFamily="34" charset="-122"/>
            </a:endParaRPr>
          </a:p>
          <a:p>
            <a:pPr lvl="0" eaLnBrk="1" hangingPunct="1">
              <a:lnSpc>
                <a:spcPct val="120000"/>
              </a:lnSpc>
              <a:spcBef>
                <a:spcPts val="600"/>
              </a:spcBef>
              <a:defRPr/>
            </a:pPr>
            <a:endParaRPr lang="en-US" altLang="zh-CN" sz="1200" b="1" dirty="0" smtClean="0">
              <a:solidFill>
                <a:prstClr val="black"/>
              </a:solidFill>
              <a:latin typeface="微软雅黑" pitchFamily="34" charset="-122"/>
              <a:ea typeface="微软雅黑" pitchFamily="34" charset="-122"/>
            </a:endParaRPr>
          </a:p>
          <a:p>
            <a:pPr lvl="0" eaLnBrk="1" hangingPunct="1">
              <a:lnSpc>
                <a:spcPct val="150000"/>
              </a:lnSpc>
              <a:spcBef>
                <a:spcPts val="600"/>
              </a:spcBef>
              <a:defRPr/>
            </a:pPr>
            <a:r>
              <a:rPr lang="zh-CN" altLang="en-US" sz="1200" smtClean="0">
                <a:solidFill>
                  <a:prstClr val="black"/>
                </a:solidFill>
                <a:latin typeface="微软雅黑" pitchFamily="34" charset="-122"/>
                <a:ea typeface="微软雅黑" pitchFamily="34" charset="-122"/>
              </a:rPr>
              <a:t>擅长白内障手术、率先</a:t>
            </a:r>
            <a:r>
              <a:rPr lang="zh-CN" altLang="en-US" sz="1200" dirty="0" smtClean="0">
                <a:solidFill>
                  <a:prstClr val="black"/>
                </a:solidFill>
                <a:latin typeface="微软雅黑" pitchFamily="34" charset="-122"/>
                <a:ea typeface="微软雅黑" pitchFamily="34" charset="-122"/>
              </a:rPr>
              <a:t>在省内进行玻璃体腔注射抗病毒药物治疗移植后巨细胞病毒性视网膜炎，并通过病毒特异性</a:t>
            </a:r>
            <a:r>
              <a:rPr lang="en-US" altLang="zh-CN" sz="1200" dirty="0" smtClean="0">
                <a:solidFill>
                  <a:prstClr val="black"/>
                </a:solidFill>
                <a:latin typeface="微软雅黑" pitchFamily="34" charset="-122"/>
                <a:ea typeface="微软雅黑" pitchFamily="34" charset="-122"/>
              </a:rPr>
              <a:t>T</a:t>
            </a:r>
            <a:r>
              <a:rPr lang="zh-CN" altLang="en-US" sz="1200" dirty="0" smtClean="0">
                <a:solidFill>
                  <a:prstClr val="black"/>
                </a:solidFill>
                <a:latin typeface="微软雅黑" pitchFamily="34" charset="-122"/>
                <a:ea typeface="微软雅黑" pitchFamily="34" charset="-122"/>
              </a:rPr>
              <a:t>细胞的监测指导临床上进行病毒性视网膜炎的筛查和个性化治疗方案的制定</a:t>
            </a:r>
            <a:endPar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0" name="矩形 19"/>
          <p:cNvSpPr/>
          <p:nvPr/>
        </p:nvSpPr>
        <p:spPr>
          <a:xfrm>
            <a:off x="2384425" y="6556375"/>
            <a:ext cx="9232900" cy="182563"/>
          </a:xfrm>
          <a:prstGeom prst="rect">
            <a:avLst/>
          </a:prstGeom>
          <a:solidFill>
            <a:srgbClr val="C55A1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r" defTabSz="914400" rtl="0" eaLnBrk="1" fontAlgn="base" latinLnBrk="0" hangingPunct="1">
              <a:lnSpc>
                <a:spcPct val="100000"/>
              </a:lnSpc>
              <a:spcBef>
                <a:spcPct val="0"/>
              </a:spcBef>
              <a:spcAft>
                <a:spcPct val="0"/>
              </a:spcAft>
              <a:buClrTx/>
              <a:buSzTx/>
              <a:buFontTx/>
              <a:buNone/>
              <a:tabLst/>
              <a:defRPr/>
            </a:pPr>
            <a:endParaRPr kumimoji="0" lang="en-US" altLang="zh-CN" sz="12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17417" name="文本框 21"/>
          <p:cNvSpPr txBox="1">
            <a:spLocks noChangeArrowheads="1"/>
          </p:cNvSpPr>
          <p:nvPr/>
        </p:nvSpPr>
        <p:spPr bwMode="auto">
          <a:xfrm>
            <a:off x="2640013" y="251011"/>
            <a:ext cx="3579812" cy="430374"/>
          </a:xfrm>
          <a:prstGeom prst="rect">
            <a:avLst/>
          </a:prstGeom>
          <a:noFill/>
          <a:ln w="9525">
            <a:noFill/>
            <a:miter lim="800000"/>
            <a:headEnd/>
            <a:tailEnd/>
          </a:ln>
        </p:spPr>
        <p:txBody>
          <a:bodyPr>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lang="zh-CN" altLang="en-US" sz="2000" b="1" dirty="0" smtClean="0">
                <a:solidFill>
                  <a:srgbClr val="FFFFFF"/>
                </a:solidFill>
                <a:latin typeface="微软雅黑" pitchFamily="34" charset="-122"/>
                <a:ea typeface="微软雅黑" pitchFamily="34" charset="-122"/>
              </a:rPr>
              <a:t>张跃红</a:t>
            </a:r>
            <a:endParaRPr kumimoji="0" lang="en-US" altLang="zh-CN"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3" name="文本框 22"/>
          <p:cNvSpPr txBox="1"/>
          <p:nvPr/>
        </p:nvSpPr>
        <p:spPr>
          <a:xfrm>
            <a:off x="3645245" y="339259"/>
            <a:ext cx="5251450" cy="523220"/>
          </a:xfrm>
          <a:prstGeom prst="rect">
            <a:avLst/>
          </a:prstGeom>
          <a:noFill/>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12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主任医师、硕士生导师、广州市高层次人才</a:t>
            </a:r>
            <a:endParaRPr kumimoji="0" lang="en-US" altLang="zh-CN" sz="1400" b="1" i="0" u="none" strike="noStrike" kern="1200" cap="none" spc="12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4" name="矩形 23"/>
          <p:cNvSpPr/>
          <p:nvPr/>
        </p:nvSpPr>
        <p:spPr>
          <a:xfrm>
            <a:off x="446088" y="0"/>
            <a:ext cx="1804987" cy="11017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421" name="文本框 17"/>
          <p:cNvSpPr txBox="1">
            <a:spLocks noChangeArrowheads="1"/>
          </p:cNvSpPr>
          <p:nvPr/>
        </p:nvSpPr>
        <p:spPr bwMode="auto">
          <a:xfrm>
            <a:off x="2808288" y="1300163"/>
            <a:ext cx="3187910" cy="307777"/>
          </a:xfrm>
          <a:prstGeom prst="rect">
            <a:avLst/>
          </a:prstGeom>
          <a:noFill/>
          <a:ln w="9525">
            <a:noFill/>
            <a:miter lim="800000"/>
            <a:headEnd/>
            <a:tailEnd/>
          </a:ln>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招生专业与</a:t>
            </a:r>
            <a:r>
              <a:rPr kumimoji="0" lang="zh-CN" altLang="en-US" sz="1400" b="1"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类型</a:t>
            </a:r>
            <a:endParaRPr kumimoji="0" lang="zh-CN" altLang="en-US" sz="1400" b="1"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endParaRPr>
          </a:p>
        </p:txBody>
      </p:sp>
      <p:pic>
        <p:nvPicPr>
          <p:cNvPr id="17422" name="图片 24"/>
          <p:cNvPicPr>
            <a:picLocks noChangeAspect="1"/>
          </p:cNvPicPr>
          <p:nvPr/>
        </p:nvPicPr>
        <p:blipFill>
          <a:blip r:embed="rId2" cstate="print"/>
          <a:srcRect t="3896" r="91544" b="3088"/>
          <a:stretch>
            <a:fillRect/>
          </a:stretch>
        </p:blipFill>
        <p:spPr bwMode="auto">
          <a:xfrm>
            <a:off x="2553160" y="2692130"/>
            <a:ext cx="309562" cy="358775"/>
          </a:xfrm>
          <a:prstGeom prst="rect">
            <a:avLst/>
          </a:prstGeom>
          <a:noFill/>
          <a:ln w="9525">
            <a:noFill/>
            <a:miter lim="800000"/>
            <a:headEnd/>
            <a:tailEnd/>
          </a:ln>
        </p:spPr>
      </p:pic>
      <p:sp>
        <p:nvSpPr>
          <p:cNvPr id="17423" name="文本框 25"/>
          <p:cNvSpPr txBox="1">
            <a:spLocks noChangeArrowheads="1"/>
          </p:cNvSpPr>
          <p:nvPr/>
        </p:nvSpPr>
        <p:spPr bwMode="auto">
          <a:xfrm>
            <a:off x="2821114" y="2703638"/>
            <a:ext cx="1441450" cy="307975"/>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教育与工作经历</a:t>
            </a:r>
          </a:p>
        </p:txBody>
      </p:sp>
      <p:pic>
        <p:nvPicPr>
          <p:cNvPr id="17424" name="图片 27"/>
          <p:cNvPicPr>
            <a:picLocks noChangeAspect="1"/>
          </p:cNvPicPr>
          <p:nvPr/>
        </p:nvPicPr>
        <p:blipFill>
          <a:blip r:embed="rId2" cstate="print"/>
          <a:srcRect t="3896" r="91544" b="3088"/>
          <a:stretch>
            <a:fillRect/>
          </a:stretch>
        </p:blipFill>
        <p:spPr bwMode="auto">
          <a:xfrm>
            <a:off x="6731000" y="1274763"/>
            <a:ext cx="307975" cy="358775"/>
          </a:xfrm>
          <a:prstGeom prst="rect">
            <a:avLst/>
          </a:prstGeom>
          <a:noFill/>
          <a:ln w="9525">
            <a:noFill/>
            <a:miter lim="800000"/>
            <a:headEnd/>
            <a:tailEnd/>
          </a:ln>
        </p:spPr>
      </p:pic>
      <p:sp>
        <p:nvSpPr>
          <p:cNvPr id="17425" name="文本框 28"/>
          <p:cNvSpPr txBox="1">
            <a:spLocks noChangeArrowheads="1"/>
          </p:cNvSpPr>
          <p:nvPr/>
        </p:nvSpPr>
        <p:spPr bwMode="auto">
          <a:xfrm>
            <a:off x="7011988" y="1300163"/>
            <a:ext cx="903287" cy="307975"/>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科研工作</a:t>
            </a:r>
          </a:p>
        </p:txBody>
      </p:sp>
      <p:pic>
        <p:nvPicPr>
          <p:cNvPr id="17427" name="图片 24"/>
          <p:cNvPicPr>
            <a:picLocks noChangeAspect="1"/>
          </p:cNvPicPr>
          <p:nvPr/>
        </p:nvPicPr>
        <p:blipFill>
          <a:blip r:embed="rId3" cstate="print"/>
          <a:srcRect l="9991" r="8128"/>
          <a:stretch>
            <a:fillRect/>
          </a:stretch>
        </p:blipFill>
        <p:spPr bwMode="auto">
          <a:xfrm>
            <a:off x="10810875" y="85725"/>
            <a:ext cx="1123950" cy="1030288"/>
          </a:xfrm>
          <a:prstGeom prst="rect">
            <a:avLst/>
          </a:prstGeom>
          <a:noFill/>
          <a:ln w="9525">
            <a:noFill/>
            <a:miter lim="800000"/>
            <a:headEnd/>
            <a:tailEnd/>
          </a:ln>
        </p:spPr>
      </p:pic>
      <p:sp>
        <p:nvSpPr>
          <p:cNvPr id="21" name="文本框 11">
            <a:extLst>
              <a:ext uri="{FF2B5EF4-FFF2-40B4-BE49-F238E27FC236}">
                <a16:creationId xmlns="" xmlns:a16="http://schemas.microsoft.com/office/drawing/2014/main" id="{A1B9F211-1506-4F82-B8E7-F240B23437C0}"/>
              </a:ext>
            </a:extLst>
          </p:cNvPr>
          <p:cNvSpPr txBox="1">
            <a:spLocks noChangeArrowheads="1"/>
          </p:cNvSpPr>
          <p:nvPr/>
        </p:nvSpPr>
        <p:spPr bwMode="auto">
          <a:xfrm>
            <a:off x="2691156" y="3137661"/>
            <a:ext cx="4039843" cy="1384995"/>
          </a:xfrm>
          <a:prstGeom prst="rect">
            <a:avLst/>
          </a:prstGeom>
          <a:noFill/>
          <a:ln w="9525">
            <a:noFill/>
            <a:miter lim="800000"/>
            <a:headEnd/>
            <a:tailEnd/>
          </a:ln>
        </p:spPr>
        <p:txBody>
          <a:bodyPr wrap="square">
            <a:spAutoFit/>
          </a:bodyPr>
          <a:lstStyle/>
          <a:p>
            <a:pPr lvl="0" algn="just" eaLnBrk="1" hangingPunct="1">
              <a:lnSpc>
                <a:spcPct val="150000"/>
              </a:lnSpc>
              <a:defRPr/>
            </a:pPr>
            <a:r>
              <a:rPr lang="en-US" altLang="zh-CN" sz="1200" dirty="0" smtClean="0">
                <a:solidFill>
                  <a:prstClr val="black"/>
                </a:solidFill>
                <a:latin typeface="微软雅黑" pitchFamily="34" charset="-122"/>
                <a:ea typeface="微软雅黑" pitchFamily="34" charset="-122"/>
              </a:rPr>
              <a:t>1997.09-2002.06     </a:t>
            </a:r>
            <a:r>
              <a:rPr lang="zh-CN" altLang="en-US" sz="1200" dirty="0" smtClean="0">
                <a:solidFill>
                  <a:prstClr val="black"/>
                </a:solidFill>
                <a:latin typeface="微软雅黑" pitchFamily="34" charset="-122"/>
                <a:ea typeface="微软雅黑" pitchFamily="34" charset="-122"/>
              </a:rPr>
              <a:t>华北理工大学       学士</a:t>
            </a:r>
            <a:endParaRPr lang="en-US" altLang="zh-CN" sz="1200" dirty="0">
              <a:solidFill>
                <a:prstClr val="black"/>
              </a:solidFill>
              <a:latin typeface="微软雅黑" pitchFamily="34" charset="-122"/>
              <a:ea typeface="微软雅黑" pitchFamily="34" charset="-122"/>
            </a:endParaRPr>
          </a:p>
          <a:p>
            <a:pPr algn="just" eaLnBrk="1" hangingPunct="1">
              <a:lnSpc>
                <a:spcPct val="150000"/>
              </a:lnSpc>
              <a:defRPr/>
            </a:pPr>
            <a:r>
              <a:rPr lang="en-US" altLang="zh-CN" sz="1200" dirty="0" smtClean="0">
                <a:solidFill>
                  <a:prstClr val="black"/>
                </a:solidFill>
                <a:latin typeface="微软雅黑" pitchFamily="34" charset="-122"/>
                <a:ea typeface="微软雅黑" pitchFamily="34" charset="-122"/>
              </a:rPr>
              <a:t>2002.09-2005.06     </a:t>
            </a:r>
            <a:r>
              <a:rPr lang="zh-CN" altLang="en-US" sz="1200" dirty="0" smtClean="0">
                <a:solidFill>
                  <a:prstClr val="black"/>
                </a:solidFill>
                <a:latin typeface="微软雅黑" pitchFamily="34" charset="-122"/>
                <a:ea typeface="微软雅黑" pitchFamily="34" charset="-122"/>
              </a:rPr>
              <a:t>青岛大学       硕士</a:t>
            </a:r>
            <a:endParaRPr lang="en-US" altLang="zh-CN" sz="1200" dirty="0">
              <a:solidFill>
                <a:prstClr val="black"/>
              </a:solidFill>
              <a:latin typeface="微软雅黑" pitchFamily="34" charset="-122"/>
              <a:ea typeface="微软雅黑" pitchFamily="34" charset="-122"/>
            </a:endParaRPr>
          </a:p>
          <a:p>
            <a:pPr lvl="0" algn="just" eaLnBrk="1" hangingPunct="1">
              <a:lnSpc>
                <a:spcPct val="150000"/>
              </a:lnSpc>
              <a:defRPr/>
            </a:pPr>
            <a:r>
              <a:rPr lang="en-US" altLang="zh-CN" sz="1200" dirty="0" smtClean="0">
                <a:solidFill>
                  <a:prstClr val="black"/>
                </a:solidFill>
                <a:latin typeface="微软雅黑" pitchFamily="34" charset="-122"/>
                <a:ea typeface="微软雅黑" pitchFamily="34" charset="-122"/>
              </a:rPr>
              <a:t>2005.09-2008.06     </a:t>
            </a:r>
            <a:r>
              <a:rPr lang="zh-CN" altLang="en-US" sz="1200" dirty="0" smtClean="0">
                <a:solidFill>
                  <a:prstClr val="black"/>
                </a:solidFill>
                <a:latin typeface="微软雅黑" pitchFamily="34" charset="-122"/>
                <a:ea typeface="微软雅黑" pitchFamily="34" charset="-122"/>
              </a:rPr>
              <a:t>中山大学       博士</a:t>
            </a:r>
            <a:endParaRPr lang="en-US" altLang="zh-CN" sz="1200" dirty="0" smtClean="0">
              <a:solidFill>
                <a:prstClr val="black"/>
              </a:solidFill>
              <a:latin typeface="微软雅黑" pitchFamily="34" charset="-122"/>
              <a:ea typeface="微软雅黑" pitchFamily="34" charset="-122"/>
            </a:endParaRPr>
          </a:p>
          <a:p>
            <a:pPr lvl="0" algn="just" eaLnBrk="1" hangingPunct="1">
              <a:lnSpc>
                <a:spcPct val="150000"/>
              </a:lnSpc>
              <a:defRPr/>
            </a:pPr>
            <a:r>
              <a:rPr lang="en-US" altLang="zh-CN" sz="1200" dirty="0" smtClean="0">
                <a:solidFill>
                  <a:prstClr val="black"/>
                </a:solidFill>
                <a:latin typeface="微软雅黑" pitchFamily="34" charset="-122"/>
                <a:ea typeface="微软雅黑" pitchFamily="34" charset="-122"/>
              </a:rPr>
              <a:t>2011.11</a:t>
            </a:r>
            <a:r>
              <a:rPr lang="zh-CN" altLang="en-US" sz="1200" dirty="0" smtClean="0">
                <a:solidFill>
                  <a:prstClr val="black"/>
                </a:solidFill>
                <a:latin typeface="微软雅黑" pitchFamily="34" charset="-122"/>
                <a:ea typeface="微软雅黑" pitchFamily="34" charset="-122"/>
              </a:rPr>
              <a:t>至今 华南理工大学附属第二医院眼科  主任医师</a:t>
            </a:r>
            <a:endParaRPr lang="en-US" altLang="zh-CN" sz="1200" dirty="0">
              <a:solidFill>
                <a:prstClr val="black"/>
              </a:solidFill>
              <a:latin typeface="微软雅黑" pitchFamily="34" charset="-122"/>
              <a:ea typeface="微软雅黑" pitchFamily="34" charset="-122"/>
            </a:endParaRPr>
          </a:p>
          <a:p>
            <a:pPr lvl="0" eaLnBrk="1" hangingPunct="1">
              <a:defRPr/>
            </a:pPr>
            <a:endParaRPr lang="en-US" altLang="zh-CN" sz="1200" dirty="0">
              <a:solidFill>
                <a:prstClr val="black"/>
              </a:solidFill>
              <a:latin typeface="微软雅黑" pitchFamily="34" charset="-122"/>
              <a:ea typeface="微软雅黑" pitchFamily="34" charset="-122"/>
            </a:endParaRPr>
          </a:p>
        </p:txBody>
      </p:sp>
      <p:pic>
        <p:nvPicPr>
          <p:cNvPr id="25" name="图片 24"/>
          <p:cNvPicPr>
            <a:picLocks noChangeAspect="1"/>
          </p:cNvPicPr>
          <p:nvPr/>
        </p:nvPicPr>
        <p:blipFill>
          <a:blip r:embed="rId2" cstate="print"/>
          <a:srcRect t="3896" r="91544" b="3088"/>
          <a:stretch>
            <a:fillRect/>
          </a:stretch>
        </p:blipFill>
        <p:spPr bwMode="auto">
          <a:xfrm>
            <a:off x="2587949" y="4585804"/>
            <a:ext cx="309562" cy="358775"/>
          </a:xfrm>
          <a:prstGeom prst="rect">
            <a:avLst/>
          </a:prstGeom>
          <a:noFill/>
          <a:ln w="9525">
            <a:noFill/>
            <a:miter lim="800000"/>
            <a:headEnd/>
            <a:tailEnd/>
          </a:ln>
        </p:spPr>
      </p:pic>
      <p:sp>
        <p:nvSpPr>
          <p:cNvPr id="27" name="文本框 25"/>
          <p:cNvSpPr txBox="1">
            <a:spLocks noChangeArrowheads="1"/>
          </p:cNvSpPr>
          <p:nvPr/>
        </p:nvSpPr>
        <p:spPr bwMode="auto">
          <a:xfrm>
            <a:off x="2837898" y="4589842"/>
            <a:ext cx="902811" cy="307777"/>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招生要求</a:t>
            </a:r>
            <a:endParaRPr kumimoji="0" lang="zh-CN" altLang="en-US" sz="14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9" name="文本框 11">
            <a:extLst>
              <a:ext uri="{FF2B5EF4-FFF2-40B4-BE49-F238E27FC236}">
                <a16:creationId xmlns="" xmlns:a16="http://schemas.microsoft.com/office/drawing/2014/main" id="{A1B9F211-1506-4F82-B8E7-F240B23437C0}"/>
              </a:ext>
            </a:extLst>
          </p:cNvPr>
          <p:cNvSpPr txBox="1">
            <a:spLocks noChangeArrowheads="1"/>
          </p:cNvSpPr>
          <p:nvPr/>
        </p:nvSpPr>
        <p:spPr bwMode="auto">
          <a:xfrm>
            <a:off x="2707941" y="5023865"/>
            <a:ext cx="3996716" cy="923330"/>
          </a:xfrm>
          <a:prstGeom prst="rect">
            <a:avLst/>
          </a:prstGeom>
          <a:noFill/>
          <a:ln w="9525">
            <a:noFill/>
            <a:miter lim="800000"/>
            <a:headEnd/>
            <a:tailEnd/>
          </a:ln>
        </p:spPr>
        <p:txBody>
          <a:bodyPr wrap="square">
            <a:spAutoFit/>
          </a:bodyPr>
          <a:lstStyle/>
          <a:p>
            <a:pPr lvl="0" eaLnBrk="1" hangingPunct="1">
              <a:lnSpc>
                <a:spcPct val="150000"/>
              </a:lnSpc>
              <a:defRPr/>
            </a:pPr>
            <a:r>
              <a:rPr lang="zh-CN" altLang="en-US" sz="1200" dirty="0" smtClean="0">
                <a:solidFill>
                  <a:prstClr val="black"/>
                </a:solidFill>
                <a:latin typeface="微软雅黑" pitchFamily="34" charset="-122"/>
                <a:ea typeface="微软雅黑" pitchFamily="34" charset="-122"/>
              </a:rPr>
              <a:t>思维缜密，心灵手巧，钟爱眼科事业</a:t>
            </a:r>
            <a:r>
              <a:rPr lang="zh-CN" altLang="en-US" sz="1200" dirty="0">
                <a:solidFill>
                  <a:prstClr val="black"/>
                </a:solidFill>
                <a:latin typeface="微软雅黑" pitchFamily="34" charset="-122"/>
                <a:ea typeface="微软雅黑" pitchFamily="34" charset="-122"/>
              </a:rPr>
              <a:t>，立志成为守护</a:t>
            </a:r>
            <a:r>
              <a:rPr lang="en-US" altLang="zh-CN" sz="1200" dirty="0">
                <a:solidFill>
                  <a:prstClr val="black"/>
                </a:solidFill>
                <a:latin typeface="微软雅黑" pitchFamily="34" charset="-122"/>
                <a:ea typeface="微软雅黑" pitchFamily="34" charset="-122"/>
              </a:rPr>
              <a:t>"</a:t>
            </a:r>
            <a:r>
              <a:rPr lang="zh-CN" altLang="en-US" sz="1200" dirty="0">
                <a:solidFill>
                  <a:prstClr val="black"/>
                </a:solidFill>
                <a:latin typeface="微软雅黑" pitchFamily="34" charset="-122"/>
                <a:ea typeface="微软雅黑" pitchFamily="34" charset="-122"/>
              </a:rPr>
              <a:t>心灵窗口</a:t>
            </a:r>
            <a:r>
              <a:rPr lang="en-US" altLang="zh-CN" sz="1200" dirty="0">
                <a:solidFill>
                  <a:prstClr val="black"/>
                </a:solidFill>
                <a:latin typeface="微软雅黑" pitchFamily="34" charset="-122"/>
                <a:ea typeface="微软雅黑" pitchFamily="34" charset="-122"/>
              </a:rPr>
              <a:t>"</a:t>
            </a:r>
            <a:r>
              <a:rPr lang="zh-CN" altLang="en-US" sz="1200" dirty="0">
                <a:solidFill>
                  <a:prstClr val="black"/>
                </a:solidFill>
                <a:latin typeface="微软雅黑" pitchFamily="34" charset="-122"/>
                <a:ea typeface="微软雅黑" pitchFamily="34" charset="-122"/>
              </a:rPr>
              <a:t>的光明使者</a:t>
            </a:r>
            <a:endParaRPr lang="en-US" altLang="zh-CN" sz="1200" dirty="0">
              <a:solidFill>
                <a:prstClr val="black"/>
              </a:solidFill>
              <a:latin typeface="微软雅黑" pitchFamily="34" charset="-122"/>
              <a:ea typeface="微软雅黑" pitchFamily="34" charset="-122"/>
            </a:endParaRPr>
          </a:p>
          <a:p>
            <a:pPr lvl="0" eaLnBrk="1" hangingPunct="1">
              <a:lnSpc>
                <a:spcPct val="150000"/>
              </a:lnSpc>
              <a:defRPr/>
            </a:pPr>
            <a:endParaRPr lang="en-US" altLang="zh-CN" sz="1200" dirty="0">
              <a:solidFill>
                <a:prstClr val="black"/>
              </a:solidFill>
              <a:latin typeface="微软雅黑" pitchFamily="34" charset="-122"/>
              <a:ea typeface="微软雅黑" pitchFamily="34" charset="-122"/>
            </a:endParaRPr>
          </a:p>
        </p:txBody>
      </p:sp>
      <p:sp>
        <p:nvSpPr>
          <p:cNvPr id="30" name="文本框 21"/>
          <p:cNvSpPr txBox="1">
            <a:spLocks noChangeArrowheads="1"/>
          </p:cNvSpPr>
          <p:nvPr/>
        </p:nvSpPr>
        <p:spPr bwMode="auto">
          <a:xfrm>
            <a:off x="594519" y="704"/>
            <a:ext cx="1605756" cy="757130"/>
          </a:xfrm>
          <a:prstGeom prst="rect">
            <a:avLst/>
          </a:prstGeom>
          <a:noFill/>
          <a:ln w="9525">
            <a:noFill/>
            <a:miter lim="800000"/>
            <a:headEnd/>
            <a:tailEnd/>
          </a:ln>
        </p:spPr>
        <p:txBody>
          <a:bodyPr wrap="square">
            <a:spAutoFit/>
          </a:bodyPr>
          <a:lstStyle/>
          <a:p>
            <a:pPr lvl="0" eaLnBrk="1" hangingPunct="1">
              <a:lnSpc>
                <a:spcPct val="120000"/>
              </a:lnSpc>
              <a:defRPr/>
            </a:pPr>
            <a:r>
              <a:rPr kumimoji="0" lang="zh-CN" altLang="en-US" sz="12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工作单位</a:t>
            </a:r>
            <a:r>
              <a:rPr kumimoji="0" lang="zh-CN" altLang="en-US" sz="12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a:t>
            </a:r>
            <a:r>
              <a:rPr lang="zh-CN" altLang="en-US" sz="1200" b="1" dirty="0" smtClean="0">
                <a:solidFill>
                  <a:srgbClr val="FFFFFF"/>
                </a:solidFill>
                <a:latin typeface="微软雅黑" pitchFamily="34" charset="-122"/>
                <a:ea typeface="微软雅黑" pitchFamily="34" charset="-122"/>
              </a:rPr>
              <a:t>华南理工大学医学院附属第二医院</a:t>
            </a:r>
            <a:endParaRPr kumimoji="0" lang="en-US" altLang="zh-CN" sz="12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pic>
        <p:nvPicPr>
          <p:cNvPr id="3" name="图片 2"/>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446088" y="1570799"/>
            <a:ext cx="1549685" cy="2130020"/>
          </a:xfrm>
          <a:prstGeom prst="rect">
            <a:avLst/>
          </a:prstGeom>
        </p:spPr>
      </p:pic>
      <p:pic>
        <p:nvPicPr>
          <p:cNvPr id="35" name="图片 27"/>
          <p:cNvPicPr>
            <a:picLocks noChangeAspect="1"/>
          </p:cNvPicPr>
          <p:nvPr/>
        </p:nvPicPr>
        <p:blipFill>
          <a:blip r:embed="rId2" cstate="print"/>
          <a:srcRect t="3896" r="91544" b="3088"/>
          <a:stretch>
            <a:fillRect/>
          </a:stretch>
        </p:blipFill>
        <p:spPr bwMode="auto">
          <a:xfrm>
            <a:off x="6735483" y="4156904"/>
            <a:ext cx="307975" cy="358775"/>
          </a:xfrm>
          <a:prstGeom prst="rect">
            <a:avLst/>
          </a:prstGeom>
          <a:noFill/>
          <a:ln w="9525">
            <a:noFill/>
            <a:miter lim="800000"/>
            <a:headEnd/>
            <a:tailEnd/>
          </a:ln>
        </p:spPr>
      </p:pic>
      <p:sp>
        <p:nvSpPr>
          <p:cNvPr id="36" name="文本框 28"/>
          <p:cNvSpPr txBox="1">
            <a:spLocks noChangeArrowheads="1"/>
          </p:cNvSpPr>
          <p:nvPr/>
        </p:nvSpPr>
        <p:spPr bwMode="auto">
          <a:xfrm>
            <a:off x="7003024" y="4209198"/>
            <a:ext cx="1261884" cy="307777"/>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临床科研转化</a:t>
            </a:r>
            <a:endParaRPr kumimoji="0" lang="zh-CN" altLang="en-US" sz="14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xmlns="" val="1592710142"/>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3475</TotalTime>
  <Words>185</Words>
  <Application>Microsoft Office PowerPoint</Application>
  <PresentationFormat>自定义</PresentationFormat>
  <Paragraphs>27</Paragraphs>
  <Slides>1</Slides>
  <Notes>0</Notes>
  <HiddenSlides>0</HiddenSlides>
  <MMClips>0</MMClips>
  <ScaleCrop>false</ScaleCrop>
  <HeadingPairs>
    <vt:vector size="4" baseType="variant">
      <vt:variant>
        <vt:lpstr>主题</vt:lpstr>
      </vt:variant>
      <vt:variant>
        <vt:i4>1</vt:i4>
      </vt:variant>
      <vt:variant>
        <vt:lpstr>幻灯片标题</vt:lpstr>
      </vt:variant>
      <vt:variant>
        <vt:i4>1</vt:i4>
      </vt:variant>
    </vt:vector>
  </HeadingPairs>
  <TitlesOfParts>
    <vt:vector size="2" baseType="lpstr">
      <vt:lpstr>1_Office 主题</vt:lpstr>
      <vt:lpstr>幻灯片 1</vt:lpstr>
    </vt:vector>
  </TitlesOfParts>
  <Company>zsb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china</dc:creator>
  <cp:lastModifiedBy>what what</cp:lastModifiedBy>
  <cp:revision>401</cp:revision>
  <dcterms:created xsi:type="dcterms:W3CDTF">2015-05-04T02:17:26Z</dcterms:created>
  <dcterms:modified xsi:type="dcterms:W3CDTF">2023-03-28T04:36:35Z</dcterms:modified>
</cp:coreProperties>
</file>