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custDataLst>
    <p:tags r:id="rId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2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68" d="100"/>
          <a:sy n="68" d="100"/>
        </p:scale>
        <p:origin x="-516" y="-60"/>
      </p:cViewPr>
      <p:guideLst>
        <p:guide orient="horz" pos="2128"/>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3192780" y="1589405"/>
            <a:ext cx="3124044" cy="501650"/>
          </a:xfrm>
          <a:prstGeom prst="rect">
            <a:avLst/>
          </a:prstGeom>
          <a:noFill/>
          <a:ln w="9525">
            <a:noFill/>
            <a:miter lim="800000"/>
          </a:ln>
        </p:spPr>
        <p:txBody>
          <a:bodyPr wrap="square">
            <a:noAutofit/>
          </a:bodyPr>
          <a:lstStyle/>
          <a:p>
            <a:pPr lvl="0" eaLnBrk="1" hangingPunct="1">
              <a:defRPr/>
            </a:pPr>
            <a:r>
              <a:rPr lang="zh-CN" altLang="en-US" sz="1400" b="1" dirty="0" smtClean="0">
                <a:solidFill>
                  <a:prstClr val="black"/>
                </a:solidFill>
                <a:latin typeface="微软雅黑" panose="020B0503020204020204" pitchFamily="34" charset="-122"/>
                <a:ea typeface="微软雅黑" panose="020B0503020204020204" pitchFamily="34" charset="-122"/>
              </a:rPr>
              <a:t>学术</a:t>
            </a:r>
            <a:r>
              <a:rPr lang="zh-CN" altLang="en-US" sz="1400" b="1" dirty="0" smtClean="0">
                <a:solidFill>
                  <a:prstClr val="black"/>
                </a:solidFill>
                <a:latin typeface="微软雅黑" panose="020B0503020204020204" pitchFamily="34" charset="-122"/>
                <a:ea typeface="微软雅黑" panose="020B0503020204020204" pitchFamily="34" charset="-122"/>
              </a:rPr>
              <a:t>硕士：</a:t>
            </a:r>
            <a:r>
              <a:rPr lang="en-US" altLang="zh-CN" sz="1400" b="1" dirty="0" smtClean="0">
                <a:solidFill>
                  <a:prstClr val="black"/>
                </a:solidFill>
                <a:latin typeface="微软雅黑" panose="020B0503020204020204" pitchFamily="34" charset="-122"/>
                <a:ea typeface="微软雅黑" panose="020B0503020204020204" pitchFamily="34" charset="-122"/>
              </a:rPr>
              <a:t> </a:t>
            </a:r>
            <a:r>
              <a:rPr lang="zh-CN" altLang="en-US" sz="1400" b="1" dirty="0" smtClean="0">
                <a:solidFill>
                  <a:prstClr val="black"/>
                </a:solidFill>
                <a:latin typeface="微软雅黑" panose="020B0503020204020204" pitchFamily="34" charset="-122"/>
                <a:ea typeface="微软雅黑" panose="020B0503020204020204" pitchFamily="34" charset="-122"/>
              </a:rPr>
              <a:t>临床医学</a:t>
            </a:r>
            <a:r>
              <a:rPr lang="en-US" altLang="zh-CN" sz="1400" b="1" dirty="0" smtClean="0">
                <a:solidFill>
                  <a:prstClr val="black"/>
                </a:solidFill>
                <a:latin typeface="微软雅黑" panose="020B0503020204020204" pitchFamily="34" charset="-122"/>
                <a:ea typeface="微软雅黑" panose="020B0503020204020204" pitchFamily="34" charset="-122"/>
              </a:rPr>
              <a:t>——</a:t>
            </a:r>
            <a:r>
              <a:rPr lang="zh-CN" altLang="en-US" sz="1400" b="1" dirty="0" smtClean="0">
                <a:solidFill>
                  <a:prstClr val="black"/>
                </a:solidFill>
                <a:latin typeface="微软雅黑" panose="020B0503020204020204" pitchFamily="34" charset="-122"/>
                <a:ea typeface="微软雅黑" panose="020B0503020204020204" pitchFamily="34" charset="-122"/>
              </a:rPr>
              <a:t>内科学</a:t>
            </a:r>
            <a:endParaRPr lang="en-US" altLang="zh-CN" sz="1400" b="1" dirty="0" smtClean="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400" b="1" smtClean="0">
                <a:solidFill>
                  <a:prstClr val="black"/>
                </a:solidFill>
                <a:latin typeface="微软雅黑" panose="020B0503020204020204" pitchFamily="34" charset="-122"/>
                <a:ea typeface="微软雅黑" panose="020B0503020204020204" pitchFamily="34" charset="-122"/>
              </a:rPr>
              <a:t>专业硕士</a:t>
            </a:r>
            <a:r>
              <a:rPr lang="zh-CN" altLang="en-US" sz="1400" b="1" dirty="0" smtClean="0">
                <a:solidFill>
                  <a:prstClr val="black"/>
                </a:solidFill>
                <a:latin typeface="微软雅黑" panose="020B0503020204020204" pitchFamily="34" charset="-122"/>
                <a:ea typeface="微软雅黑" panose="020B0503020204020204" pitchFamily="34" charset="-122"/>
              </a:rPr>
              <a:t>：</a:t>
            </a:r>
            <a:r>
              <a:rPr lang="en-US" altLang="zh-CN" sz="1400" b="1" dirty="0" smtClean="0">
                <a:solidFill>
                  <a:prstClr val="black"/>
                </a:solidFill>
                <a:latin typeface="微软雅黑" panose="020B0503020204020204" pitchFamily="34" charset="-122"/>
                <a:ea typeface="微软雅黑" panose="020B0503020204020204" pitchFamily="34" charset="-122"/>
              </a:rPr>
              <a:t> </a:t>
            </a:r>
            <a:r>
              <a:rPr lang="zh-CN" altLang="en-US" sz="1400" b="1" dirty="0" smtClean="0">
                <a:solidFill>
                  <a:prstClr val="black"/>
                </a:solidFill>
                <a:latin typeface="微软雅黑" panose="020B0503020204020204" pitchFamily="34" charset="-122"/>
                <a:ea typeface="微软雅黑" panose="020B0503020204020204" pitchFamily="34" charset="-122"/>
              </a:rPr>
              <a:t>临床医学</a:t>
            </a:r>
            <a:r>
              <a:rPr lang="en-US" altLang="zh-CN" sz="1400" b="1" dirty="0" smtClean="0">
                <a:solidFill>
                  <a:prstClr val="black"/>
                </a:solidFill>
                <a:latin typeface="微软雅黑" panose="020B0503020204020204" pitchFamily="34" charset="-122"/>
                <a:ea typeface="微软雅黑" panose="020B0503020204020204" pitchFamily="34" charset="-122"/>
              </a:rPr>
              <a:t>——</a:t>
            </a:r>
            <a:r>
              <a:rPr lang="zh-CN" altLang="en-US" sz="1400" b="1" dirty="0" smtClean="0">
                <a:solidFill>
                  <a:prstClr val="black"/>
                </a:solidFill>
                <a:latin typeface="微软雅黑" panose="020B0503020204020204" pitchFamily="34" charset="-122"/>
                <a:ea typeface="微软雅黑" panose="020B0503020204020204" pitchFamily="34" charset="-122"/>
              </a:rPr>
              <a:t>内科学</a:t>
            </a:r>
            <a:r>
              <a:rPr lang="en-US" altLang="zh-CN" sz="1400" b="1" dirty="0" smtClean="0">
                <a:solidFill>
                  <a:prstClr val="black"/>
                </a:solidFill>
                <a:latin typeface="微软雅黑" panose="020B0503020204020204" pitchFamily="34" charset="-122"/>
                <a:ea typeface="微软雅黑" panose="020B0503020204020204" pitchFamily="34" charset="-122"/>
              </a:rPr>
              <a:t>      </a:t>
            </a:r>
            <a:r>
              <a:rPr lang="en-US" altLang="zh-CN" sz="1200" dirty="0" smtClean="0">
                <a:solidFill>
                  <a:prstClr val="black"/>
                </a:solidFill>
                <a:latin typeface="微软雅黑" panose="020B0503020204020204" pitchFamily="34" charset="-122"/>
                <a:ea typeface="微软雅黑" panose="020B0503020204020204" pitchFamily="34" charset="-122"/>
              </a:rPr>
              <a:t>        </a:t>
            </a:r>
          </a:p>
          <a:p>
            <a:pPr lvl="0" eaLnBrk="1" hangingPunct="1">
              <a:defRPr/>
            </a:pPr>
            <a:r>
              <a:rPr lang="en-US" altLang="zh-CN" sz="1400" b="1" dirty="0" smtClean="0">
                <a:solidFill>
                  <a:prstClr val="black"/>
                </a:solidFill>
                <a:latin typeface="微软雅黑" panose="020B0503020204020204" pitchFamily="34" charset="-122"/>
                <a:ea typeface="微软雅黑" panose="020B0503020204020204" pitchFamily="34" charset="-122"/>
              </a:rPr>
              <a:t>      </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76200" y="4103370"/>
            <a:ext cx="2585720" cy="53340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a:t>
            </a:r>
            <a:r>
              <a:rPr kumimoji="0" lang="en-US" altLang="zh-CN"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en-US" altLang="zh-CN" sz="1200" b="0" i="0" u="none" strike="noStrike" kern="120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rPr>
              <a:t>(020</a:t>
            </a:r>
            <a:r>
              <a:rPr kumimoji="0" lang="en-US" altLang="zh-CN"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en-US" altLang="zh-CN" sz="1200" b="0" i="0" u="none" strike="noStrike" kern="120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rPr>
              <a:t>81048176</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ey</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liucheng@scut.edu.cn</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4188460"/>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endParaRPr lang="en-US" altLang="zh-CN" sz="1200" b="1" dirty="0" smtClean="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刘</a:t>
            </a:r>
            <a:r>
              <a:rPr kumimoji="0" lang="en-US" altLang="zh-CN"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城</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197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教授 博</a:t>
            </a:r>
            <a:r>
              <a:rPr kumimoji="0" lang="en-US" altLang="zh-CN"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硕</a:t>
            </a:r>
            <a:r>
              <a:rPr kumimoji="0" lang="en-US" altLang="zh-CN"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士研究生导师</a:t>
            </a:r>
            <a:r>
              <a:rPr kumimoji="0" lang="en-US" altLang="zh-CN"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博士后合作导师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附属第二医院（广州市第一人民医院）心血管内科</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274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37057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73110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smtClean="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心内科+刘城2"/>
          <p:cNvPicPr>
            <a:picLocks noChangeAspect="1"/>
          </p:cNvPicPr>
          <p:nvPr/>
        </p:nvPicPr>
        <p:blipFill>
          <a:blip r:embed="rId4" cstate="print"/>
          <a:stretch>
            <a:fillRect/>
          </a:stretch>
        </p:blipFill>
        <p:spPr>
          <a:xfrm>
            <a:off x="465455" y="1608455"/>
            <a:ext cx="1779270" cy="2371725"/>
          </a:xfrm>
          <a:prstGeom prst="rect">
            <a:avLst/>
          </a:prstGeom>
        </p:spPr>
      </p:pic>
      <p:sp>
        <p:nvSpPr>
          <p:cNvPr id="4" name="文本框 3"/>
          <p:cNvSpPr txBox="1"/>
          <p:nvPr/>
        </p:nvSpPr>
        <p:spPr>
          <a:xfrm>
            <a:off x="2879090" y="2750820"/>
            <a:ext cx="3851910" cy="922020"/>
          </a:xfrm>
          <a:prstGeom prst="rect">
            <a:avLst/>
          </a:prstGeom>
          <a:noFill/>
        </p:spPr>
        <p:txBody>
          <a:bodyPr wrap="square" rtlCol="0">
            <a:spAutoFit/>
          </a:bodyPr>
          <a:lstStyle/>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南方医科大学</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内科学</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心血管病学</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医学博士</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广州市第一人民医院</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心血管内科</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主任医师</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哈佛大学</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贝斯以色列女执事医疗中心</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(BIDMC) </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博士后</a:t>
            </a:r>
          </a:p>
        </p:txBody>
      </p:sp>
      <p:sp>
        <p:nvSpPr>
          <p:cNvPr id="5" name="文本框 4"/>
          <p:cNvSpPr txBox="1"/>
          <p:nvPr/>
        </p:nvSpPr>
        <p:spPr>
          <a:xfrm>
            <a:off x="2837815" y="4080510"/>
            <a:ext cx="4133850" cy="2030095"/>
          </a:xfrm>
          <a:prstGeom prst="rect">
            <a:avLst/>
          </a:prstGeom>
          <a:noFill/>
        </p:spPr>
        <p:txBody>
          <a:bodyPr wrap="square" rtlCol="0">
            <a:spAutoFit/>
          </a:bodyPr>
          <a:lstStyle/>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中国医师协会中西医结合医师分会第二届心脏康复专业委员会委员</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广东省医师协会心内科医师分会第二届委员会委员兼青年专业组副组长</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广东省医师协会心脏病器械辅助治疗医师分会常务委员</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广东省社区卫生学会慢病防控与管理专业委员会常务委员</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广东省医学会心血管学分会(第十届)基础研究学组成员，等</a:t>
            </a:r>
          </a:p>
        </p:txBody>
      </p:sp>
      <p:sp>
        <p:nvSpPr>
          <p:cNvPr id="7" name="文本框 6"/>
          <p:cNvSpPr txBox="1"/>
          <p:nvPr/>
        </p:nvSpPr>
        <p:spPr>
          <a:xfrm>
            <a:off x="7702550" y="1737995"/>
            <a:ext cx="3787775" cy="922020"/>
          </a:xfrm>
          <a:prstGeom prst="rect">
            <a:avLst/>
          </a:prstGeom>
          <a:noFill/>
        </p:spPr>
        <p:txBody>
          <a:bodyPr wrap="square" rtlCol="0">
            <a:spAutoFit/>
          </a:bodyPr>
          <a:lstStyle/>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(1) 微血管稳态失衡与重建(血管新生)</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(2) 心血管相关疾病分子与遗传流行病学(精准医学)</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(3) 肿瘤心脏病学</a:t>
            </a:r>
          </a:p>
        </p:txBody>
      </p:sp>
      <p:sp>
        <p:nvSpPr>
          <p:cNvPr id="8" name="文本框 7"/>
          <p:cNvSpPr txBox="1"/>
          <p:nvPr/>
        </p:nvSpPr>
        <p:spPr>
          <a:xfrm>
            <a:off x="7702550" y="2622550"/>
            <a:ext cx="3733800" cy="2306955"/>
          </a:xfrm>
          <a:prstGeom prst="rect">
            <a:avLst/>
          </a:prstGeom>
          <a:noFill/>
        </p:spPr>
        <p:txBody>
          <a:bodyPr wrap="square" rtlCol="0">
            <a:spAutoFit/>
          </a:bodyPr>
          <a:lstStyle/>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发表SCI论文24篇(</a:t>
            </a:r>
            <a:r>
              <a:rPr lang="zh-CN" altLang="en-US" sz="1200">
                <a:latin typeface="微软雅黑" panose="020B0503020204020204" pitchFamily="34" charset="-122"/>
                <a:ea typeface="微软雅黑" panose="020B0503020204020204" pitchFamily="34" charset="-122"/>
                <a:cs typeface="微软雅黑" panose="020B0503020204020204" pitchFamily="34" charset="-122"/>
                <a:sym typeface="+mn-ea"/>
              </a:rPr>
              <a:t>TOP期刊3篇</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)，IF 总计131.521分（</a:t>
            </a:r>
            <a:r>
              <a:rPr lang="zh-CN" altLang="en-US" sz="1200">
                <a:latin typeface="微软雅黑" panose="020B0503020204020204" pitchFamily="34" charset="-122"/>
                <a:ea typeface="微软雅黑" panose="020B0503020204020204" pitchFamily="34" charset="-122"/>
                <a:cs typeface="微软雅黑" panose="020B0503020204020204" pitchFamily="34" charset="-122"/>
                <a:sym typeface="+mn-ea"/>
              </a:rPr>
              <a:t>单篇最高</a:t>
            </a:r>
            <a:r>
              <a:rPr lang="en-US" altLang="zh-CN" sz="1200">
                <a:latin typeface="微软雅黑" panose="020B0503020204020204" pitchFamily="34" charset="-122"/>
                <a:ea typeface="微软雅黑" panose="020B0503020204020204" pitchFamily="34" charset="-122"/>
                <a:cs typeface="微软雅黑" panose="020B0503020204020204" pitchFamily="34" charset="-122"/>
                <a:sym typeface="+mn-ea"/>
              </a:rPr>
              <a:t>IF9.951</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），目前累计被引408次（单篇最高被引</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94</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次）。</a:t>
            </a:r>
          </a:p>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发表在Cardiovascular diabetology 、Journal of Clinical Endocrinology &amp; Metabolism、Journal of Translational Medicine、Canadian Journal of Cardiology、ESC heart failure、Lipid in health and disease等国际知名期刊。</a:t>
            </a:r>
          </a:p>
        </p:txBody>
      </p:sp>
      <p:sp>
        <p:nvSpPr>
          <p:cNvPr id="9" name="文本框 8"/>
          <p:cNvSpPr txBox="1"/>
          <p:nvPr/>
        </p:nvSpPr>
        <p:spPr>
          <a:xfrm>
            <a:off x="7702550" y="4953000"/>
            <a:ext cx="3957320" cy="922020"/>
          </a:xfrm>
          <a:prstGeom prst="rect">
            <a:avLst/>
          </a:prstGeom>
          <a:noFill/>
        </p:spPr>
        <p:txBody>
          <a:bodyPr wrap="square" rtlCol="0">
            <a:spAutoFit/>
          </a:bodyPr>
          <a:lstStyle/>
          <a:p>
            <a:pPr marL="0" indent="0" latinLnBrk="0">
              <a:lnSpc>
                <a:spcPct val="150000"/>
              </a:lnSpc>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先后主持国家、广东省、新疆维吾尔自治区自然科学基金</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项，其它省(厅)、局级课题 8 项，累计科研经费约 1</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0 万元。</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b22704ad-4ccb-4b7e-b03a-af83336cd733"/>
  <p:tag name="COMMONDATA" val="eyJoZGlkIjoiMTdjMjE3YTJjM2U0NGZkZmUwOTJjYjY1YzNjZTk5NjQ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309</Words>
  <Application>WPS 演示</Application>
  <PresentationFormat>自定义</PresentationFormat>
  <Paragraphs>39</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384</cp:revision>
  <dcterms:created xsi:type="dcterms:W3CDTF">2015-05-04T02:17:00Z</dcterms:created>
  <dcterms:modified xsi:type="dcterms:W3CDTF">2023-03-28T04:44:28Z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C9F12252E97D4F969348907F6E65697D</vt:lpwstr>
  </property>
  <property fmtid="{D5CDD505-2E9C-101B-9397-08002B2CF9AE}" pid="3" name="KSOProductBuildVer">
    <vt:lpwstr>2052-11.1.0.13703</vt:lpwstr>
  </property>
</Properties>
</file>