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1"/>
  </p:sldMasterIdLst>
  <p:notesMasterIdLst>
    <p:notesMasterId r:id="rId3"/>
  </p:notesMasterIdLst>
  <p:sldIdLst>
    <p:sldId id="447" r:id="rId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34" autoAdjust="0"/>
    <p:restoredTop sz="93203" autoAdjust="0"/>
  </p:normalViewPr>
  <p:slideViewPr>
    <p:cSldViewPr snapToGrid="0">
      <p:cViewPr varScale="1">
        <p:scale>
          <a:sx n="68" d="100"/>
          <a:sy n="68" d="100"/>
        </p:scale>
        <p:origin x="-516" y="-6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pPr>
                <a:defRPr/>
              </a:pPr>
              <a:t>2023/3/28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86E862D0-2B7E-4F25-9618-F4C0670918B0}" type="slidenum">
              <a:rPr lang="zh-CN" altLang="en-US"/>
              <a:pPr/>
              <a:t>‹#›</a:t>
            </a:fld>
            <a:endParaRPr lang="zh-CN" altLang="en-US"/>
          </a:p>
        </p:txBody>
      </p:sp>
    </p:spTree>
    <p:extLst>
      <p:ext uri="{BB962C8B-B14F-4D97-AF65-F5344CB8AC3E}">
        <p14:creationId xmlns:p14="http://schemas.microsoft.com/office/powerpoint/2010/main" xmlns="" val="12371285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65A751-EF8A-45AA-904A-A44F49DBD204}" type="slidenum">
              <a:rPr lang="zh-CN" altLang="en-US" smtClean="0"/>
              <a:pPr/>
              <a:t>1</a:t>
            </a:fld>
            <a:endParaRPr lang="en-US" altLang="zh-CN"/>
          </a:p>
        </p:txBody>
      </p:sp>
    </p:spTree>
    <p:extLst>
      <p:ext uri="{BB962C8B-B14F-4D97-AF65-F5344CB8AC3E}">
        <p14:creationId xmlns:p14="http://schemas.microsoft.com/office/powerpoint/2010/main" xmlns="" val="2365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pPr>
                <a:defRPr/>
              </a:pPr>
              <a:t>‹#›</a:t>
            </a:fld>
            <a:endParaRPr lang="zh-CN" altLang="en-US"/>
          </a:p>
        </p:txBody>
      </p:sp>
    </p:spTree>
    <p:extLst>
      <p:ext uri="{BB962C8B-B14F-4D97-AF65-F5344CB8AC3E}">
        <p14:creationId xmlns:p14="http://schemas.microsoft.com/office/powerpoint/2010/main" xmlns="" val="2007117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pPr>
                <a:defRPr/>
              </a:pPr>
              <a:t>‹#›</a:t>
            </a:fld>
            <a:endParaRPr lang="zh-CN" altLang="en-US"/>
          </a:p>
        </p:txBody>
      </p:sp>
    </p:spTree>
    <p:extLst>
      <p:ext uri="{BB962C8B-B14F-4D97-AF65-F5344CB8AC3E}">
        <p14:creationId xmlns:p14="http://schemas.microsoft.com/office/powerpoint/2010/main" xmlns="" val="718422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pPr>
                <a:defRPr/>
              </a:pPr>
              <a:t>‹#›</a:t>
            </a:fld>
            <a:endParaRPr lang="zh-CN" altLang="en-US"/>
          </a:p>
        </p:txBody>
      </p:sp>
    </p:spTree>
    <p:extLst>
      <p:ext uri="{BB962C8B-B14F-4D97-AF65-F5344CB8AC3E}">
        <p14:creationId xmlns:p14="http://schemas.microsoft.com/office/powerpoint/2010/main" xmlns="" val="1780614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pPr>
                <a:defRPr/>
              </a:pPr>
              <a:t>‹#›</a:t>
            </a:fld>
            <a:endParaRPr lang="zh-CN" altLang="en-US"/>
          </a:p>
        </p:txBody>
      </p:sp>
    </p:spTree>
    <p:extLst>
      <p:ext uri="{BB962C8B-B14F-4D97-AF65-F5344CB8AC3E}">
        <p14:creationId xmlns:p14="http://schemas.microsoft.com/office/powerpoint/2010/main" xmlns="" val="2248358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pPr>
                <a:defRPr/>
              </a:pPr>
              <a:t>‹#›</a:t>
            </a:fld>
            <a:endParaRPr lang="zh-CN" altLang="en-US"/>
          </a:p>
        </p:txBody>
      </p:sp>
    </p:spTree>
    <p:extLst>
      <p:ext uri="{BB962C8B-B14F-4D97-AF65-F5344CB8AC3E}">
        <p14:creationId xmlns:p14="http://schemas.microsoft.com/office/powerpoint/2010/main" xmlns="" val="256570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pPr>
                <a:defRPr/>
              </a:pPr>
              <a:t>‹#›</a:t>
            </a:fld>
            <a:endParaRPr lang="zh-CN" altLang="en-US"/>
          </a:p>
        </p:txBody>
      </p:sp>
    </p:spTree>
    <p:extLst>
      <p:ext uri="{BB962C8B-B14F-4D97-AF65-F5344CB8AC3E}">
        <p14:creationId xmlns:p14="http://schemas.microsoft.com/office/powerpoint/2010/main" xmlns="" val="115259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pPr>
                <a:defRPr/>
              </a:pPr>
              <a:t>2023/3/28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pPr>
                <a:defRPr/>
              </a:pPr>
              <a:t>‹#›</a:t>
            </a:fld>
            <a:endParaRPr lang="zh-CN" altLang="en-US"/>
          </a:p>
        </p:txBody>
      </p:sp>
    </p:spTree>
    <p:extLst>
      <p:ext uri="{BB962C8B-B14F-4D97-AF65-F5344CB8AC3E}">
        <p14:creationId xmlns:p14="http://schemas.microsoft.com/office/powerpoint/2010/main" xmlns="" val="3345588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pPr>
                <a:defRPr/>
              </a:pPr>
              <a:t>2023/3/28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pPr>
                <a:defRPr/>
              </a:pPr>
              <a:t>‹#›</a:t>
            </a:fld>
            <a:endParaRPr lang="zh-CN" altLang="en-US"/>
          </a:p>
        </p:txBody>
      </p:sp>
    </p:spTree>
    <p:extLst>
      <p:ext uri="{BB962C8B-B14F-4D97-AF65-F5344CB8AC3E}">
        <p14:creationId xmlns:p14="http://schemas.microsoft.com/office/powerpoint/2010/main" xmlns="" val="626191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pPr>
                <a:defRPr/>
              </a:pPr>
              <a:t>2023/3/28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pPr>
                <a:defRPr/>
              </a:pPr>
              <a:t>‹#›</a:t>
            </a:fld>
            <a:endParaRPr lang="zh-CN" altLang="en-US"/>
          </a:p>
        </p:txBody>
      </p:sp>
    </p:spTree>
    <p:extLst>
      <p:ext uri="{BB962C8B-B14F-4D97-AF65-F5344CB8AC3E}">
        <p14:creationId xmlns:p14="http://schemas.microsoft.com/office/powerpoint/2010/main" xmlns="" val="943721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pPr>
                <a:defRPr/>
              </a:pPr>
              <a:t>‹#›</a:t>
            </a:fld>
            <a:endParaRPr lang="zh-CN" altLang="en-US"/>
          </a:p>
        </p:txBody>
      </p:sp>
    </p:spTree>
    <p:extLst>
      <p:ext uri="{BB962C8B-B14F-4D97-AF65-F5344CB8AC3E}">
        <p14:creationId xmlns:p14="http://schemas.microsoft.com/office/powerpoint/2010/main" xmlns="" val="2054119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pPr>
                <a:defRPr/>
              </a:pPr>
              <a:t>‹#›</a:t>
            </a:fld>
            <a:endParaRPr lang="zh-CN" altLang="en-US"/>
          </a:p>
        </p:txBody>
      </p:sp>
    </p:spTree>
    <p:extLst>
      <p:ext uri="{BB962C8B-B14F-4D97-AF65-F5344CB8AC3E}">
        <p14:creationId xmlns:p14="http://schemas.microsoft.com/office/powerpoint/2010/main" xmlns="" val="3733084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pPr>
                <a:defRPr/>
              </a:pPr>
              <a:t>2023/3/28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ea typeface="宋体" pitchFamily="2" charset="-122"/>
              </a:defRPr>
            </a:lvl1pPr>
          </a:lstStyle>
          <a:p>
            <a:pPr>
              <a:defRPr/>
            </a:pPr>
            <a:fld id="{393D6728-958F-4F11-A0FE-129E9BD88B49}" type="slidenum">
              <a:rPr lang="zh-CN" altLang="en-US"/>
              <a:pPr>
                <a:defRPr/>
              </a:pPr>
              <a:t>‹#›</a:t>
            </a:fld>
            <a:endParaRPr lang="zh-CN" altLang="en-US"/>
          </a:p>
        </p:txBody>
      </p:sp>
    </p:spTree>
    <p:extLst>
      <p:ext uri="{BB962C8B-B14F-4D97-AF65-F5344CB8AC3E}">
        <p14:creationId xmlns:p14="http://schemas.microsoft.com/office/powerpoint/2010/main" xmlns="" val="3749600378"/>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hyperlink" Target="mailto:eydyliu@scut.edu.c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2838" y="-3175"/>
            <a:ext cx="8243887"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algn="ctr" eaLnBrk="1" hangingPunct="1">
              <a:defRPr/>
            </a:pPr>
            <a:endParaRPr lang="zh-CN" altLang="en-US">
              <a:solidFill>
                <a:prstClr val="white"/>
              </a:solidFill>
            </a:endParaRPr>
          </a:p>
        </p:txBody>
      </p:sp>
      <p:pic>
        <p:nvPicPr>
          <p:cNvPr id="31747" name="图片 7"/>
          <p:cNvPicPr>
            <a:picLocks noChangeAspect="1"/>
          </p:cNvPicPr>
          <p:nvPr/>
        </p:nvPicPr>
        <p:blipFill>
          <a:blip r:embed="rId3" cstate="print">
            <a:extLst>
              <a:ext uri="{28A0092B-C50C-407E-A947-70E740481C1C}">
                <a14:useLocalDpi xmlns:a14="http://schemas.microsoft.com/office/drawing/2010/main" xmlns="" val="0"/>
              </a:ext>
            </a:extLst>
          </a:blip>
          <a:srcRect t="3896" r="91544" b="3088"/>
          <a:stretch>
            <a:fillRect/>
          </a:stretch>
        </p:blipFill>
        <p:spPr bwMode="auto">
          <a:xfrm>
            <a:off x="2330450" y="1113631"/>
            <a:ext cx="309563" cy="358775"/>
          </a:xfrm>
          <a:prstGeom prst="rect">
            <a:avLst/>
          </a:prstGeom>
          <a:solidFill>
            <a:srgbClr val="F18D00"/>
          </a:solidFill>
          <a:ln>
            <a:noFill/>
          </a:ln>
          <a:extLst>
            <a:ext uri="{91240B29-F687-4F45-9708-019B960494DF}">
              <a14:hiddenLine xmlns:a14="http://schemas.microsoft.com/office/drawing/2010/main" xmlns="" w="9525">
                <a:solidFill>
                  <a:srgbClr val="000000"/>
                </a:solidFill>
                <a:miter lim="800000"/>
                <a:headEnd/>
                <a:tailEnd/>
              </a14:hiddenLine>
            </a:ext>
          </a:extLst>
        </p:spPr>
      </p:pic>
      <p:sp>
        <p:nvSpPr>
          <p:cNvPr id="31749" name="文本框 12"/>
          <p:cNvSpPr txBox="1">
            <a:spLocks noChangeArrowheads="1"/>
          </p:cNvSpPr>
          <p:nvPr/>
        </p:nvSpPr>
        <p:spPr bwMode="auto">
          <a:xfrm>
            <a:off x="128573" y="4581253"/>
            <a:ext cx="2765629"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en-US" altLang="zh-CN" sz="1200" dirty="0">
                <a:solidFill>
                  <a:srgbClr val="000000"/>
                </a:solidFill>
                <a:latin typeface="Times New Roman" pitchFamily="18" charset="0"/>
                <a:ea typeface="微软雅黑" panose="020B0503020204020204" pitchFamily="34" charset="-122"/>
                <a:cs typeface="Times New Roman" pitchFamily="18" charset="0"/>
              </a:rPr>
              <a:t>Tel: </a:t>
            </a:r>
            <a:r>
              <a:rPr lang="en-US" altLang="zh-CN" sz="1200" dirty="0" smtClean="0">
                <a:solidFill>
                  <a:srgbClr val="000000"/>
                </a:solidFill>
                <a:latin typeface="Times New Roman" pitchFamily="18" charset="0"/>
                <a:ea typeface="微软雅黑" panose="020B0503020204020204" pitchFamily="34" charset="-122"/>
                <a:cs typeface="Times New Roman" pitchFamily="18" charset="0"/>
              </a:rPr>
              <a:t>13416373236</a:t>
            </a:r>
            <a:endParaRPr lang="en-US" altLang="zh-CN" sz="1200" dirty="0">
              <a:solidFill>
                <a:srgbClr val="000000"/>
              </a:solidFill>
              <a:latin typeface="Times New Roman" pitchFamily="18" charset="0"/>
              <a:ea typeface="微软雅黑" panose="020B0503020204020204" pitchFamily="34" charset="-122"/>
              <a:cs typeface="Times New Roman" pitchFamily="18" charset="0"/>
            </a:endParaRPr>
          </a:p>
          <a:p>
            <a:pPr eaLnBrk="1" hangingPunct="1">
              <a:lnSpc>
                <a:spcPct val="120000"/>
              </a:lnSpc>
            </a:pPr>
            <a:r>
              <a:rPr lang="en-US" altLang="zh-CN" sz="1200" dirty="0">
                <a:solidFill>
                  <a:srgbClr val="000000"/>
                </a:solidFill>
                <a:latin typeface="Times New Roman" pitchFamily="18" charset="0"/>
                <a:ea typeface="微软雅黑" panose="020B0503020204020204" pitchFamily="34" charset="-122"/>
                <a:cs typeface="Times New Roman" pitchFamily="18" charset="0"/>
              </a:rPr>
              <a:t>Email</a:t>
            </a:r>
            <a:r>
              <a:rPr lang="en-US" altLang="zh-CN" sz="1200">
                <a:solidFill>
                  <a:srgbClr val="000000"/>
                </a:solidFill>
                <a:latin typeface="Times New Roman" pitchFamily="18" charset="0"/>
                <a:ea typeface="微软雅黑" panose="020B0503020204020204" pitchFamily="34" charset="-122"/>
                <a:cs typeface="Times New Roman" pitchFamily="18" charset="0"/>
              </a:rPr>
              <a:t>: </a:t>
            </a:r>
            <a:r>
              <a:rPr lang="en-US" altLang="zh-CN" sz="1200" smtClean="0">
                <a:solidFill>
                  <a:srgbClr val="000000"/>
                </a:solidFill>
                <a:latin typeface="Times New Roman" pitchFamily="18" charset="0"/>
                <a:ea typeface="微软雅黑" panose="020B0503020204020204" pitchFamily="34" charset="-122"/>
                <a:cs typeface="Times New Roman" pitchFamily="18" charset="0"/>
                <a:hlinkClick r:id="rId4"/>
              </a:rPr>
              <a:t>eydyliu@scut.edu.cn</a:t>
            </a:r>
            <a:endParaRPr lang="en-US" altLang="zh-CN" sz="1200" smtClean="0">
              <a:solidFill>
                <a:srgbClr val="000000"/>
              </a:solidFill>
              <a:latin typeface="Times New Roman" pitchFamily="18" charset="0"/>
              <a:ea typeface="微软雅黑" panose="020B0503020204020204" pitchFamily="34" charset="-122"/>
              <a:cs typeface="Times New Roman" pitchFamily="18" charset="0"/>
            </a:endParaRPr>
          </a:p>
          <a:p>
            <a:pPr eaLnBrk="1" hangingPunct="1">
              <a:lnSpc>
                <a:spcPct val="120000"/>
              </a:lnSpc>
            </a:pPr>
            <a:endParaRPr lang="en-US" altLang="zh-CN" sz="1200" smtClean="0">
              <a:solidFill>
                <a:srgbClr val="000000"/>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smtClean="0">
                <a:solidFill>
                  <a:srgbClr val="000000"/>
                </a:solidFill>
                <a:latin typeface="微软雅黑" panose="020B0503020204020204" pitchFamily="34" charset="-122"/>
                <a:ea typeface="微软雅黑" panose="020B0503020204020204" pitchFamily="34" charset="-122"/>
              </a:rPr>
              <a:t>课题组网页：</a:t>
            </a:r>
            <a:endParaRPr lang="en-US" altLang="zh-CN" sz="1200" smtClean="0">
              <a:solidFill>
                <a:srgbClr val="000000"/>
              </a:solidFill>
              <a:latin typeface="微软雅黑" panose="020B0503020204020204" pitchFamily="34" charset="-122"/>
              <a:ea typeface="微软雅黑" panose="020B0503020204020204" pitchFamily="34" charset="-122"/>
            </a:endParaRPr>
          </a:p>
          <a:p>
            <a:pPr eaLnBrk="1" hangingPunct="1">
              <a:lnSpc>
                <a:spcPct val="120000"/>
              </a:lnSpc>
            </a:pPr>
            <a:r>
              <a:rPr lang="en-US" altLang="zh-CN" sz="1200" smtClean="0">
                <a:solidFill>
                  <a:srgbClr val="000000"/>
                </a:solidFill>
                <a:latin typeface="Times New Roman" pitchFamily="18" charset="0"/>
                <a:ea typeface="微软雅黑" panose="020B0503020204020204" pitchFamily="34" charset="-122"/>
                <a:cs typeface="Times New Roman" pitchFamily="18" charset="0"/>
                <a:hlinkClick r:id="rId4"/>
              </a:rPr>
              <a:t>https://www.x-mol.com/groups/liu_lab</a:t>
            </a:r>
            <a:endParaRPr lang="zh-CN" altLang="en-US" sz="1200" dirty="0" smtClean="0">
              <a:solidFill>
                <a:srgbClr val="000000"/>
              </a:solidFill>
              <a:latin typeface="Times New Roman" pitchFamily="18" charset="0"/>
              <a:ea typeface="微软雅黑" panose="020B0503020204020204" pitchFamily="34" charset="-122"/>
              <a:cs typeface="Times New Roman" pitchFamily="18" charset="0"/>
              <a:hlinkClick r:id="rId4"/>
            </a:endParaRPr>
          </a:p>
        </p:txBody>
      </p:sp>
      <p:sp>
        <p:nvSpPr>
          <p:cNvPr id="31750" name="文本框 13"/>
          <p:cNvSpPr txBox="1">
            <a:spLocks noChangeArrowheads="1"/>
          </p:cNvSpPr>
          <p:nvPr/>
        </p:nvSpPr>
        <p:spPr bwMode="auto">
          <a:xfrm>
            <a:off x="7080506" y="1407868"/>
            <a:ext cx="4412412" cy="18682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ts val="600"/>
              </a:spcBef>
            </a:pPr>
            <a:r>
              <a:rPr lang="zh-CN" altLang="en-US" sz="1200" b="1" dirty="0">
                <a:solidFill>
                  <a:srgbClr val="000000"/>
                </a:solidFill>
                <a:latin typeface="微软雅黑" panose="020B0503020204020204" pitchFamily="34" charset="-122"/>
                <a:ea typeface="微软雅黑" panose="020B0503020204020204" pitchFamily="34" charset="-122"/>
              </a:rPr>
              <a:t>研究方向</a:t>
            </a:r>
            <a:r>
              <a:rPr lang="zh-CN" altLang="en-US" sz="1200" b="1" dirty="0" smtClean="0">
                <a:solidFill>
                  <a:srgbClr val="000000"/>
                </a:solidFill>
                <a:latin typeface="微软雅黑" panose="020B0503020204020204" pitchFamily="34" charset="-122"/>
                <a:ea typeface="微软雅黑" panose="020B0503020204020204" pitchFamily="34" charset="-122"/>
              </a:rPr>
              <a:t>：</a:t>
            </a:r>
            <a:r>
              <a:rPr lang="zh-CN" altLang="en-US" sz="1200" dirty="0">
                <a:solidFill>
                  <a:srgbClr val="000000"/>
                </a:solidFill>
                <a:latin typeface="微软雅黑" panose="020B0503020204020204" pitchFamily="34" charset="-122"/>
                <a:ea typeface="微软雅黑" panose="020B0503020204020204" pitchFamily="34" charset="-122"/>
              </a:rPr>
              <a:t>创新</a:t>
            </a:r>
            <a:r>
              <a:rPr lang="zh-CN" altLang="en-US" sz="1200" dirty="0" smtClean="0">
                <a:solidFill>
                  <a:srgbClr val="000000"/>
                </a:solidFill>
                <a:latin typeface="微软雅黑" panose="020B0503020204020204" pitchFamily="34" charset="-122"/>
                <a:ea typeface="微软雅黑" panose="020B0503020204020204" pitchFamily="34" charset="-122"/>
              </a:rPr>
              <a:t>医学诊断技术，主要包括：</a:t>
            </a:r>
            <a:endParaRPr lang="en-US" altLang="zh-CN" sz="1200" dirty="0" smtClean="0">
              <a:solidFill>
                <a:srgbClr val="000000"/>
              </a:solidFill>
              <a:latin typeface="微软雅黑" panose="020B0503020204020204" pitchFamily="34" charset="-122"/>
              <a:ea typeface="微软雅黑" panose="020B0503020204020204" pitchFamily="34" charset="-122"/>
            </a:endParaRPr>
          </a:p>
          <a:p>
            <a:pPr eaLnBrk="1" hangingPunct="1">
              <a:spcBef>
                <a:spcPts val="0"/>
              </a:spcBef>
            </a:pPr>
            <a:r>
              <a:rPr lang="en-US" altLang="zh-CN" sz="1200" dirty="0" smtClean="0">
                <a:solidFill>
                  <a:srgbClr val="000000"/>
                </a:solidFill>
                <a:latin typeface="微软雅黑" panose="020B0503020204020204" pitchFamily="34" charset="-122"/>
                <a:ea typeface="微软雅黑" panose="020B0503020204020204" pitchFamily="34" charset="-122"/>
              </a:rPr>
              <a:t>1.</a:t>
            </a:r>
            <a:r>
              <a:rPr lang="zh-CN" altLang="en-US" sz="1200" smtClean="0">
                <a:solidFill>
                  <a:srgbClr val="000000"/>
                </a:solidFill>
                <a:latin typeface="微软雅黑" panose="020B0503020204020204" pitchFamily="34" charset="-122"/>
                <a:ea typeface="微软雅黑" panose="020B0503020204020204" pitchFamily="34" charset="-122"/>
              </a:rPr>
              <a:t>肿瘤早期和精</a:t>
            </a:r>
            <a:r>
              <a:rPr lang="zh-CN" altLang="en-US" sz="1200" dirty="0" smtClean="0">
                <a:solidFill>
                  <a:srgbClr val="000000"/>
                </a:solidFill>
                <a:latin typeface="微软雅黑" panose="020B0503020204020204" pitchFamily="34" charset="-122"/>
                <a:ea typeface="微软雅黑" panose="020B0503020204020204" pitchFamily="34" charset="-122"/>
              </a:rPr>
              <a:t>准</a:t>
            </a:r>
            <a:r>
              <a:rPr lang="zh-CN" altLang="en-US" sz="1200" smtClean="0">
                <a:solidFill>
                  <a:srgbClr val="000000"/>
                </a:solidFill>
                <a:latin typeface="微软雅黑" panose="020B0503020204020204" pitchFamily="34" charset="-122"/>
                <a:ea typeface="微软雅黑" panose="020B0503020204020204" pitchFamily="34" charset="-122"/>
              </a:rPr>
              <a:t>诊断；</a:t>
            </a:r>
            <a:endParaRPr lang="en-US" altLang="zh-CN" sz="1200" smtClean="0">
              <a:solidFill>
                <a:srgbClr val="000000"/>
              </a:solidFill>
              <a:latin typeface="微软雅黑" panose="020B0503020204020204" pitchFamily="34" charset="-122"/>
              <a:ea typeface="微软雅黑" panose="020B0503020204020204" pitchFamily="34" charset="-122"/>
            </a:endParaRPr>
          </a:p>
          <a:p>
            <a:pPr eaLnBrk="1" hangingPunct="1">
              <a:spcBef>
                <a:spcPts val="0"/>
              </a:spcBef>
            </a:pPr>
            <a:r>
              <a:rPr lang="en-US" altLang="zh-CN" sz="1200" smtClean="0">
                <a:solidFill>
                  <a:srgbClr val="000000"/>
                </a:solidFill>
                <a:latin typeface="微软雅黑" panose="020B0503020204020204" pitchFamily="34" charset="-122"/>
                <a:ea typeface="微软雅黑" panose="020B0503020204020204" pitchFamily="34" charset="-122"/>
              </a:rPr>
              <a:t>2</a:t>
            </a:r>
            <a:r>
              <a:rPr lang="en-US" altLang="zh-CN" sz="1200" dirty="0" smtClean="0">
                <a:solidFill>
                  <a:srgbClr val="000000"/>
                </a:solidFill>
                <a:latin typeface="微软雅黑" panose="020B0503020204020204" pitchFamily="34" charset="-122"/>
                <a:ea typeface="微软雅黑" panose="020B0503020204020204" pitchFamily="34" charset="-122"/>
              </a:rPr>
              <a:t>.</a:t>
            </a:r>
            <a:r>
              <a:rPr lang="zh-CN" altLang="en-US" sz="1200" dirty="0" smtClean="0">
                <a:solidFill>
                  <a:srgbClr val="000000"/>
                </a:solidFill>
                <a:latin typeface="微软雅黑" panose="020B0503020204020204" pitchFamily="34" charset="-122"/>
                <a:ea typeface="微软雅黑" panose="020B0503020204020204" pitchFamily="34" charset="-122"/>
              </a:rPr>
              <a:t>感染性疾病快速高内涵诊断。</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spcBef>
                <a:spcPts val="600"/>
              </a:spcBef>
              <a:spcAft>
                <a:spcPts val="0"/>
              </a:spcAft>
            </a:pPr>
            <a:r>
              <a:rPr lang="zh-CN" altLang="en-US" sz="1200" b="1" dirty="0">
                <a:solidFill>
                  <a:srgbClr val="000000"/>
                </a:solidFill>
                <a:latin typeface="微软雅黑" panose="020B0503020204020204" pitchFamily="34" charset="-122"/>
                <a:ea typeface="微软雅黑" panose="020B0503020204020204" pitchFamily="34" charset="-122"/>
              </a:rPr>
              <a:t>主要</a:t>
            </a:r>
            <a:r>
              <a:rPr lang="zh-CN" altLang="en-US" sz="1200" b="1">
                <a:solidFill>
                  <a:srgbClr val="000000"/>
                </a:solidFill>
                <a:latin typeface="微软雅黑" panose="020B0503020204020204" pitchFamily="34" charset="-122"/>
                <a:ea typeface="微软雅黑" panose="020B0503020204020204" pitchFamily="34" charset="-122"/>
              </a:rPr>
              <a:t>业绩</a:t>
            </a:r>
            <a:r>
              <a:rPr lang="zh-CN" altLang="en-US" sz="1200" b="1" smtClean="0">
                <a:solidFill>
                  <a:srgbClr val="000000"/>
                </a:solidFill>
                <a:latin typeface="微软雅黑" panose="020B0503020204020204" pitchFamily="34" charset="-122"/>
                <a:ea typeface="微软雅黑" panose="020B0503020204020204" pitchFamily="34" charset="-122"/>
              </a:rPr>
              <a:t>：</a:t>
            </a:r>
            <a:endParaRPr lang="en-US" altLang="zh-CN" sz="1200" b="1" smtClean="0">
              <a:solidFill>
                <a:srgbClr val="000000"/>
              </a:solidFill>
              <a:latin typeface="微软雅黑" panose="020B0503020204020204" pitchFamily="34" charset="-122"/>
              <a:ea typeface="微软雅黑" panose="020B0503020204020204" pitchFamily="34" charset="-122"/>
            </a:endParaRPr>
          </a:p>
          <a:p>
            <a:pPr eaLnBrk="1" hangingPunct="1">
              <a:lnSpc>
                <a:spcPct val="120000"/>
              </a:lnSpc>
              <a:spcBef>
                <a:spcPts val="0"/>
              </a:spcBef>
              <a:spcAft>
                <a:spcPts val="0"/>
              </a:spcAft>
            </a:pPr>
            <a:r>
              <a:rPr lang="zh-CN" altLang="en-US" sz="1200" smtClean="0">
                <a:solidFill>
                  <a:srgbClr val="000000"/>
                </a:solidFill>
                <a:latin typeface="微软雅黑" panose="020B0503020204020204" pitchFamily="34" charset="-122"/>
                <a:ea typeface="微软雅黑" panose="020B0503020204020204" pitchFamily="34" charset="-122"/>
              </a:rPr>
              <a:t>培养硕士、博士研究生、博士后</a:t>
            </a:r>
            <a:r>
              <a:rPr lang="en-US" altLang="zh-CN" sz="1200" smtClean="0">
                <a:solidFill>
                  <a:srgbClr val="000000"/>
                </a:solidFill>
                <a:latin typeface="微软雅黑" panose="020B0503020204020204" pitchFamily="34" charset="-122"/>
                <a:ea typeface="微软雅黑" panose="020B0503020204020204" pitchFamily="34" charset="-122"/>
              </a:rPr>
              <a:t>20</a:t>
            </a:r>
            <a:r>
              <a:rPr lang="zh-CN" altLang="en-US" sz="1200" smtClean="0">
                <a:solidFill>
                  <a:srgbClr val="000000"/>
                </a:solidFill>
                <a:latin typeface="微软雅黑" panose="020B0503020204020204" pitchFamily="34" charset="-122"/>
                <a:ea typeface="微软雅黑" panose="020B0503020204020204" pitchFamily="34" charset="-122"/>
              </a:rPr>
              <a:t>余人</a:t>
            </a:r>
            <a:endParaRPr lang="en-US" altLang="zh-CN" sz="1200" smtClean="0">
              <a:solidFill>
                <a:srgbClr val="000000"/>
              </a:solidFill>
              <a:latin typeface="微软雅黑" panose="020B0503020204020204" pitchFamily="34" charset="-122"/>
              <a:ea typeface="微软雅黑" panose="020B0503020204020204" pitchFamily="34" charset="-122"/>
            </a:endParaRPr>
          </a:p>
          <a:p>
            <a:pPr eaLnBrk="1" hangingPunct="1">
              <a:lnSpc>
                <a:spcPct val="120000"/>
              </a:lnSpc>
              <a:spcBef>
                <a:spcPts val="0"/>
              </a:spcBef>
              <a:spcAft>
                <a:spcPts val="0"/>
              </a:spcAft>
            </a:pPr>
            <a:r>
              <a:rPr lang="zh-CN" altLang="en-US" sz="1200" smtClean="0">
                <a:solidFill>
                  <a:srgbClr val="000000"/>
                </a:solidFill>
                <a:latin typeface="微软雅黑" panose="020B0503020204020204" pitchFamily="34" charset="-122"/>
                <a:ea typeface="微软雅黑" panose="020B0503020204020204" pitchFamily="34" charset="-122"/>
              </a:rPr>
              <a:t>发表</a:t>
            </a:r>
            <a:r>
              <a:rPr lang="en-US" altLang="zh-CN" sz="1200" dirty="0">
                <a:solidFill>
                  <a:srgbClr val="000000"/>
                </a:solidFill>
                <a:latin typeface="微软雅黑" panose="020B0503020204020204" pitchFamily="34" charset="-122"/>
                <a:ea typeface="微软雅黑" panose="020B0503020204020204" pitchFamily="34" charset="-122"/>
              </a:rPr>
              <a:t>SCI</a:t>
            </a:r>
            <a:r>
              <a:rPr lang="zh-CN" altLang="en-US" sz="1200" dirty="0">
                <a:solidFill>
                  <a:srgbClr val="000000"/>
                </a:solidFill>
                <a:latin typeface="微软雅黑" panose="020B0503020204020204" pitchFamily="34" charset="-122"/>
                <a:ea typeface="微软雅黑" panose="020B0503020204020204" pitchFamily="34" charset="-122"/>
              </a:rPr>
              <a:t>收录</a:t>
            </a:r>
            <a:r>
              <a:rPr lang="zh-CN" altLang="en-US" sz="1200">
                <a:solidFill>
                  <a:srgbClr val="000000"/>
                </a:solidFill>
                <a:latin typeface="微软雅黑" panose="020B0503020204020204" pitchFamily="34" charset="-122"/>
                <a:ea typeface="微软雅黑" panose="020B0503020204020204" pitchFamily="34" charset="-122"/>
              </a:rPr>
              <a:t>研究</a:t>
            </a:r>
            <a:r>
              <a:rPr lang="zh-CN" altLang="en-US" sz="1200" smtClean="0">
                <a:solidFill>
                  <a:srgbClr val="000000"/>
                </a:solidFill>
                <a:latin typeface="微软雅黑" panose="020B0503020204020204" pitchFamily="34" charset="-122"/>
                <a:ea typeface="微软雅黑" panose="020B0503020204020204" pitchFamily="34" charset="-122"/>
              </a:rPr>
              <a:t>论文</a:t>
            </a:r>
            <a:r>
              <a:rPr lang="en-US" altLang="zh-CN" sz="1200" smtClean="0">
                <a:solidFill>
                  <a:srgbClr val="000000"/>
                </a:solidFill>
                <a:latin typeface="微软雅黑" panose="020B0503020204020204" pitchFamily="34" charset="-122"/>
                <a:ea typeface="微软雅黑" panose="020B0503020204020204" pitchFamily="34" charset="-122"/>
              </a:rPr>
              <a:t>50</a:t>
            </a:r>
            <a:r>
              <a:rPr lang="zh-CN" altLang="en-US" sz="1200" smtClean="0">
                <a:solidFill>
                  <a:srgbClr val="000000"/>
                </a:solidFill>
                <a:latin typeface="微软雅黑" panose="020B0503020204020204" pitchFamily="34" charset="-122"/>
                <a:ea typeface="微软雅黑" panose="020B0503020204020204" pitchFamily="34" charset="-122"/>
              </a:rPr>
              <a:t>余篇；</a:t>
            </a:r>
            <a:endParaRPr lang="en-US" altLang="zh-CN" sz="1200" smtClean="0">
              <a:solidFill>
                <a:srgbClr val="000000"/>
              </a:solidFill>
              <a:latin typeface="微软雅黑" panose="020B0503020204020204" pitchFamily="34" charset="-122"/>
              <a:ea typeface="微软雅黑" panose="020B0503020204020204" pitchFamily="34" charset="-122"/>
            </a:endParaRPr>
          </a:p>
          <a:p>
            <a:pPr eaLnBrk="1" hangingPunct="1">
              <a:lnSpc>
                <a:spcPct val="120000"/>
              </a:lnSpc>
              <a:spcBef>
                <a:spcPts val="0"/>
              </a:spcBef>
              <a:spcAft>
                <a:spcPts val="0"/>
              </a:spcAft>
            </a:pPr>
            <a:r>
              <a:rPr lang="zh-CN" altLang="en-US" sz="1200" smtClean="0">
                <a:solidFill>
                  <a:srgbClr val="000000"/>
                </a:solidFill>
                <a:latin typeface="微软雅黑" panose="020B0503020204020204" pitchFamily="34" charset="-122"/>
                <a:ea typeface="微软雅黑" panose="020B0503020204020204" pitchFamily="34" charset="-122"/>
              </a:rPr>
              <a:t>参</a:t>
            </a:r>
            <a:r>
              <a:rPr lang="zh-CN" altLang="en-US" sz="1200" dirty="0">
                <a:solidFill>
                  <a:srgbClr val="000000"/>
                </a:solidFill>
                <a:latin typeface="微软雅黑" panose="020B0503020204020204" pitchFamily="34" charset="-122"/>
                <a:ea typeface="微软雅黑" panose="020B0503020204020204" pitchFamily="34" charset="-122"/>
              </a:rPr>
              <a:t>编</a:t>
            </a:r>
            <a:r>
              <a:rPr lang="zh-CN" altLang="en-US" sz="1200" dirty="0" smtClean="0">
                <a:solidFill>
                  <a:srgbClr val="000000"/>
                </a:solidFill>
                <a:latin typeface="微软雅黑" panose="020B0503020204020204" pitchFamily="34" charset="-122"/>
                <a:ea typeface="微软雅黑" panose="020B0503020204020204" pitchFamily="34" charset="-122"/>
              </a:rPr>
              <a:t>专著</a:t>
            </a:r>
            <a:r>
              <a:rPr lang="en-US" altLang="zh-CN" sz="1200" dirty="0" smtClean="0">
                <a:solidFill>
                  <a:srgbClr val="000000"/>
                </a:solidFill>
                <a:latin typeface="微软雅黑" panose="020B0503020204020204" pitchFamily="34" charset="-122"/>
                <a:ea typeface="微软雅黑" panose="020B0503020204020204" pitchFamily="34" charset="-122"/>
              </a:rPr>
              <a:t>2</a:t>
            </a:r>
            <a:r>
              <a:rPr lang="zh-CN" altLang="en-US" sz="1200" smtClean="0">
                <a:solidFill>
                  <a:srgbClr val="000000"/>
                </a:solidFill>
                <a:latin typeface="微软雅黑" panose="020B0503020204020204" pitchFamily="34" charset="-122"/>
                <a:ea typeface="微软雅黑" panose="020B0503020204020204" pitchFamily="34" charset="-122"/>
              </a:rPr>
              <a:t>部；</a:t>
            </a:r>
            <a:endParaRPr lang="en-US" altLang="zh-CN" sz="1200" smtClean="0">
              <a:solidFill>
                <a:srgbClr val="000000"/>
              </a:solidFill>
              <a:latin typeface="微软雅黑" panose="020B0503020204020204" pitchFamily="34" charset="-122"/>
              <a:ea typeface="微软雅黑" panose="020B0503020204020204" pitchFamily="34" charset="-122"/>
            </a:endParaRPr>
          </a:p>
          <a:p>
            <a:pPr eaLnBrk="1" hangingPunct="1">
              <a:lnSpc>
                <a:spcPct val="120000"/>
              </a:lnSpc>
              <a:spcBef>
                <a:spcPts val="0"/>
              </a:spcBef>
              <a:spcAft>
                <a:spcPts val="0"/>
              </a:spcAft>
            </a:pPr>
            <a:r>
              <a:rPr lang="zh-CN" altLang="en-US" sz="1200" smtClean="0">
                <a:solidFill>
                  <a:srgbClr val="000000"/>
                </a:solidFill>
                <a:latin typeface="微软雅黑" panose="020B0503020204020204" pitchFamily="34" charset="-122"/>
                <a:ea typeface="微软雅黑" panose="020B0503020204020204" pitchFamily="34" charset="-122"/>
              </a:rPr>
              <a:t>授权专利</a:t>
            </a:r>
            <a:r>
              <a:rPr lang="en-US" altLang="zh-CN" sz="1200" smtClean="0">
                <a:solidFill>
                  <a:srgbClr val="000000"/>
                </a:solidFill>
                <a:latin typeface="微软雅黑" panose="020B0503020204020204" pitchFamily="34" charset="-122"/>
                <a:ea typeface="微软雅黑" panose="020B0503020204020204" pitchFamily="34" charset="-122"/>
              </a:rPr>
              <a:t>15</a:t>
            </a:r>
            <a:r>
              <a:rPr lang="zh-CN" altLang="en-US" sz="1200" smtClean="0">
                <a:solidFill>
                  <a:srgbClr val="000000"/>
                </a:solidFill>
                <a:latin typeface="微软雅黑" panose="020B0503020204020204" pitchFamily="34" charset="-122"/>
                <a:ea typeface="微软雅黑" panose="020B0503020204020204" pitchFamily="34" charset="-122"/>
              </a:rPr>
              <a:t>件。</a:t>
            </a:r>
            <a:endParaRPr lang="en-US" altLang="zh-CN" sz="1200" dirty="0">
              <a:solidFill>
                <a:srgbClr val="000000"/>
              </a:solidFill>
              <a:latin typeface="微软雅黑" panose="020B0503020204020204" pitchFamily="34" charset="-122"/>
              <a:ea typeface="微软雅黑" panose="020B0503020204020204" pitchFamily="34" charset="-122"/>
            </a:endParaRPr>
          </a:p>
        </p:txBody>
      </p:sp>
      <p:sp>
        <p:nvSpPr>
          <p:cNvPr id="31752" name="文本框 21"/>
          <p:cNvSpPr txBox="1">
            <a:spLocks noChangeArrowheads="1"/>
          </p:cNvSpPr>
          <p:nvPr/>
        </p:nvSpPr>
        <p:spPr bwMode="auto">
          <a:xfrm>
            <a:off x="2624139" y="48072"/>
            <a:ext cx="78310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2000" b="1" dirty="0">
                <a:solidFill>
                  <a:srgbClr val="FFFFFF"/>
                </a:solidFill>
                <a:latin typeface="微软雅黑" panose="020B0503020204020204" pitchFamily="34" charset="-122"/>
                <a:ea typeface="微软雅黑" panose="020B0503020204020204" pitchFamily="34" charset="-122"/>
              </a:rPr>
              <a:t>刘大渔  </a:t>
            </a:r>
            <a:r>
              <a:rPr lang="zh-CN" altLang="en-US" sz="1600" b="1" dirty="0">
                <a:solidFill>
                  <a:srgbClr val="FFFFFF"/>
                </a:solidFill>
                <a:latin typeface="黑体" panose="02010609060101010101" pitchFamily="49" charset="-122"/>
                <a:ea typeface="黑体" panose="02010609060101010101" pitchFamily="49" charset="-122"/>
              </a:rPr>
              <a:t>研究员</a:t>
            </a:r>
            <a:r>
              <a:rPr lang="zh-CN" altLang="en-US" sz="1600" b="1" smtClean="0">
                <a:solidFill>
                  <a:srgbClr val="FFFFFF"/>
                </a:solidFill>
                <a:latin typeface="黑体" panose="02010609060101010101" pitchFamily="49" charset="-122"/>
                <a:ea typeface="黑体" panose="02010609060101010101" pitchFamily="49" charset="-122"/>
              </a:rPr>
              <a:t>、博士</a:t>
            </a:r>
            <a:r>
              <a:rPr lang="en-US" altLang="zh-CN" sz="1600" b="1" smtClean="0">
                <a:solidFill>
                  <a:srgbClr val="FFFFFF"/>
                </a:solidFill>
                <a:latin typeface="黑体" panose="02010609060101010101" pitchFamily="49" charset="-122"/>
                <a:ea typeface="黑体" panose="02010609060101010101" pitchFamily="49" charset="-122"/>
              </a:rPr>
              <a:t>/</a:t>
            </a:r>
            <a:r>
              <a:rPr lang="zh-CN" altLang="en-US" sz="1600" b="1" smtClean="0">
                <a:solidFill>
                  <a:srgbClr val="FFFFFF"/>
                </a:solidFill>
                <a:latin typeface="黑体" panose="02010609060101010101" pitchFamily="49" charset="-122"/>
                <a:ea typeface="黑体" panose="02010609060101010101" pitchFamily="49" charset="-122"/>
              </a:rPr>
              <a:t>硕士研究生导师</a:t>
            </a:r>
            <a:r>
              <a:rPr lang="zh-CN" altLang="en-US" sz="1600" b="1" dirty="0" smtClean="0">
                <a:solidFill>
                  <a:srgbClr val="FFFFFF"/>
                </a:solidFill>
                <a:latin typeface="黑体" panose="02010609060101010101" pitchFamily="49" charset="-122"/>
                <a:ea typeface="黑体" panose="02010609060101010101" pitchFamily="49" charset="-122"/>
              </a:rPr>
              <a:t>，博士后合作导师，广州市医学</a:t>
            </a:r>
            <a:r>
              <a:rPr lang="zh-CN" altLang="en-US" sz="1600" b="1" dirty="0">
                <a:solidFill>
                  <a:srgbClr val="FFFFFF"/>
                </a:solidFill>
                <a:latin typeface="黑体" panose="02010609060101010101" pitchFamily="49" charset="-122"/>
                <a:ea typeface="黑体" panose="02010609060101010101" pitchFamily="49" charset="-122"/>
              </a:rPr>
              <a:t>重点人才</a:t>
            </a:r>
            <a:endParaRPr lang="en-US" altLang="zh-CN" sz="1600" b="1" dirty="0">
              <a:solidFill>
                <a:srgbClr val="FFFFFF"/>
              </a:solidFill>
              <a:latin typeface="黑体" panose="02010609060101010101" pitchFamily="49" charset="-122"/>
              <a:ea typeface="黑体" panose="02010609060101010101" pitchFamily="49" charset="-122"/>
            </a:endParaRPr>
          </a:p>
        </p:txBody>
      </p:sp>
      <p:sp>
        <p:nvSpPr>
          <p:cNvPr id="23" name="文本框 22"/>
          <p:cNvSpPr txBox="1"/>
          <p:nvPr/>
        </p:nvSpPr>
        <p:spPr>
          <a:xfrm>
            <a:off x="2624139" y="473506"/>
            <a:ext cx="7499350" cy="609398"/>
          </a:xfrm>
          <a:prstGeom prst="rect">
            <a:avLst/>
          </a:prstGeom>
          <a:noFill/>
        </p:spPr>
        <p:txBody>
          <a:bodyPr>
            <a:spAutoFit/>
          </a:bodyPr>
          <a:lstStyle/>
          <a:p>
            <a:pPr eaLnBrk="1" hangingPunct="1">
              <a:lnSpc>
                <a:spcPct val="120000"/>
              </a:lnSpc>
              <a:defRPr/>
            </a:pPr>
            <a:r>
              <a:rPr lang="zh-CN" altLang="en-US" sz="1400" b="1" spc="120" smtClean="0">
                <a:solidFill>
                  <a:prstClr val="white"/>
                </a:solidFill>
                <a:latin typeface="微软雅黑" panose="020B0503020204020204" pitchFamily="34" charset="-122"/>
                <a:ea typeface="微软雅黑" panose="020B0503020204020204" pitchFamily="34" charset="-122"/>
              </a:rPr>
              <a:t>华南理工大学附属第二医院微流控体外诊断</a:t>
            </a:r>
            <a:r>
              <a:rPr lang="zh-CN" altLang="en-US" sz="1400" b="1" spc="120" smtClean="0">
                <a:solidFill>
                  <a:srgbClr val="FFFFFF"/>
                </a:solidFill>
                <a:latin typeface="微软雅黑" panose="020B0503020204020204" pitchFamily="34" charset="-122"/>
                <a:ea typeface="微软雅黑" panose="020B0503020204020204" pitchFamily="34" charset="-122"/>
              </a:rPr>
              <a:t>研究室</a:t>
            </a:r>
            <a:r>
              <a:rPr lang="zh-CN" altLang="en-US" sz="1400" b="1" spc="120" smtClean="0">
                <a:solidFill>
                  <a:prstClr val="white"/>
                </a:solidFill>
                <a:latin typeface="微软雅黑" panose="020B0503020204020204" pitchFamily="34" charset="-122"/>
                <a:ea typeface="微软雅黑" panose="020B0503020204020204" pitchFamily="34" charset="-122"/>
              </a:rPr>
              <a:t>负责人（</a:t>
            </a:r>
            <a:r>
              <a:rPr lang="en-US" altLang="zh-CN" sz="1400" b="1" spc="120" smtClean="0">
                <a:solidFill>
                  <a:prstClr val="white"/>
                </a:solidFill>
                <a:latin typeface="微软雅黑" panose="020B0503020204020204" pitchFamily="34" charset="-122"/>
                <a:ea typeface="微软雅黑" panose="020B0503020204020204" pitchFamily="34" charset="-122"/>
              </a:rPr>
              <a:t>PI</a:t>
            </a:r>
            <a:r>
              <a:rPr lang="zh-CN" altLang="en-US" sz="1400" b="1" spc="120" smtClean="0">
                <a:solidFill>
                  <a:prstClr val="white"/>
                </a:solidFill>
                <a:latin typeface="微软雅黑" panose="020B0503020204020204" pitchFamily="34" charset="-122"/>
                <a:ea typeface="微软雅黑" panose="020B0503020204020204" pitchFamily="34" charset="-122"/>
              </a:rPr>
              <a:t>）</a:t>
            </a:r>
            <a:endParaRPr lang="en-US" altLang="zh-CN" sz="1400" b="1" spc="120" dirty="0" smtClean="0">
              <a:solidFill>
                <a:srgbClr val="FFFFFF"/>
              </a:solidFill>
              <a:latin typeface="微软雅黑" panose="020B0503020204020204" pitchFamily="34" charset="-122"/>
              <a:ea typeface="微软雅黑" panose="020B0503020204020204" pitchFamily="34" charset="-122"/>
            </a:endParaRPr>
          </a:p>
          <a:p>
            <a:pPr eaLnBrk="1" hangingPunct="1">
              <a:lnSpc>
                <a:spcPct val="120000"/>
              </a:lnSpc>
              <a:defRPr/>
            </a:pPr>
            <a:r>
              <a:rPr lang="zh-CN" altLang="zh-CN" sz="1400" b="1" spc="120" dirty="0">
                <a:solidFill>
                  <a:prstClr val="white"/>
                </a:solidFill>
                <a:latin typeface="微软雅黑" panose="020B0503020204020204" pitchFamily="34" charset="-122"/>
                <a:ea typeface="微软雅黑" panose="020B0503020204020204" pitchFamily="34" charset="-122"/>
              </a:rPr>
              <a:t>广东省微流控芯片医学诊断工程技术研究中心</a:t>
            </a:r>
            <a:r>
              <a:rPr lang="zh-CN" altLang="en-US" sz="1400" b="1" spc="120" dirty="0" smtClean="0">
                <a:solidFill>
                  <a:prstClr val="white"/>
                </a:solidFill>
                <a:latin typeface="微软雅黑" panose="020B0503020204020204" pitchFamily="34" charset="-122"/>
                <a:ea typeface="微软雅黑" panose="020B0503020204020204" pitchFamily="34" charset="-122"/>
              </a:rPr>
              <a:t>负责人</a:t>
            </a:r>
            <a:endParaRPr lang="en-US" altLang="zh-CN" sz="1400" b="1" spc="120" dirty="0">
              <a:solidFill>
                <a:srgbClr val="FFFFFF"/>
              </a:solidFill>
              <a:latin typeface="微软雅黑" panose="020B0503020204020204" pitchFamily="34" charset="-122"/>
              <a:ea typeface="微软雅黑" panose="020B0503020204020204" pitchFamily="34" charset="-122"/>
            </a:endParaRPr>
          </a:p>
        </p:txBody>
      </p:sp>
      <p:sp>
        <p:nvSpPr>
          <p:cNvPr id="24" name="矩形 23"/>
          <p:cNvSpPr/>
          <p:nvPr/>
        </p:nvSpPr>
        <p:spPr>
          <a:xfrm>
            <a:off x="444500" y="0"/>
            <a:ext cx="1806575"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sz="2800" b="1" dirty="0">
              <a:solidFill>
                <a:schemeClr val="bg1"/>
              </a:solidFill>
              <a:latin typeface="方正舒体" panose="02010601030101010101" pitchFamily="2" charset="-122"/>
              <a:ea typeface="方正舒体" panose="02010601030101010101" pitchFamily="2" charset="-122"/>
            </a:endParaRPr>
          </a:p>
          <a:p>
            <a:pPr algn="ctr" eaLnBrk="1" hangingPunct="1">
              <a:defRPr/>
            </a:pPr>
            <a:endParaRPr lang="zh-CN" altLang="en-US" dirty="0">
              <a:solidFill>
                <a:prstClr val="white"/>
              </a:solidFill>
            </a:endParaRPr>
          </a:p>
        </p:txBody>
      </p:sp>
      <p:sp>
        <p:nvSpPr>
          <p:cNvPr id="31755" name="矩形 2"/>
          <p:cNvSpPr>
            <a:spLocks noChangeArrowheads="1"/>
          </p:cNvSpPr>
          <p:nvPr/>
        </p:nvSpPr>
        <p:spPr bwMode="auto">
          <a:xfrm>
            <a:off x="2623771" y="2139692"/>
            <a:ext cx="3792538" cy="977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en-US" altLang="zh-CN" sz="1200" dirty="0">
                <a:solidFill>
                  <a:srgbClr val="000000"/>
                </a:solidFill>
                <a:latin typeface="微软雅黑" panose="020B0503020204020204" pitchFamily="34" charset="-122"/>
                <a:ea typeface="微软雅黑" panose="020B0503020204020204" pitchFamily="34" charset="-122"/>
              </a:rPr>
              <a:t>1995   </a:t>
            </a:r>
            <a:r>
              <a:rPr lang="zh-CN" altLang="en-US" sz="1200" dirty="0">
                <a:solidFill>
                  <a:srgbClr val="000000"/>
                </a:solidFill>
                <a:latin typeface="微软雅黑" panose="020B0503020204020204" pitchFamily="34" charset="-122"/>
                <a:ea typeface="微软雅黑" panose="020B0503020204020204" pitchFamily="34" charset="-122"/>
              </a:rPr>
              <a:t>大连医科大学    </a:t>
            </a:r>
            <a:r>
              <a:rPr lang="zh-CN" altLang="en-US" sz="1200" dirty="0" smtClean="0">
                <a:solidFill>
                  <a:srgbClr val="000000"/>
                </a:solidFill>
                <a:latin typeface="微软雅黑" panose="020B0503020204020204" pitchFamily="34" charset="-122"/>
                <a:ea typeface="微软雅黑" panose="020B0503020204020204" pitchFamily="34" charset="-122"/>
              </a:rPr>
              <a:t> </a:t>
            </a:r>
            <a:r>
              <a:rPr lang="en-US" altLang="zh-CN" sz="1200" dirty="0" smtClean="0">
                <a:solidFill>
                  <a:srgbClr val="000000"/>
                </a:solidFill>
                <a:latin typeface="微软雅黑" panose="020B0503020204020204" pitchFamily="34" charset="-122"/>
                <a:ea typeface="微软雅黑" panose="020B0503020204020204" pitchFamily="34" charset="-122"/>
              </a:rPr>
              <a:t> </a:t>
            </a:r>
            <a:r>
              <a:rPr lang="zh-CN" altLang="en-US" sz="1200" dirty="0">
                <a:solidFill>
                  <a:srgbClr val="000000"/>
                </a:solidFill>
                <a:latin typeface="微软雅黑" panose="020B0503020204020204" pitchFamily="34" charset="-122"/>
                <a:ea typeface="微软雅黑" panose="020B0503020204020204" pitchFamily="34" charset="-122"/>
              </a:rPr>
              <a:t>临床医学  </a:t>
            </a:r>
            <a:r>
              <a:rPr lang="zh-CN" altLang="en-US" sz="1200" dirty="0" smtClean="0">
                <a:solidFill>
                  <a:srgbClr val="000000"/>
                </a:solidFill>
                <a:latin typeface="微软雅黑" panose="020B0503020204020204" pitchFamily="34" charset="-122"/>
                <a:ea typeface="微软雅黑" panose="020B0503020204020204" pitchFamily="34" charset="-122"/>
              </a:rPr>
              <a:t> 学   </a:t>
            </a:r>
            <a:r>
              <a:rPr lang="zh-CN" altLang="en-US" sz="1200" dirty="0">
                <a:solidFill>
                  <a:srgbClr val="000000"/>
                </a:solidFill>
                <a:latin typeface="微软雅黑" panose="020B0503020204020204" pitchFamily="34" charset="-122"/>
                <a:ea typeface="微软雅黑" panose="020B0503020204020204" pitchFamily="34" charset="-122"/>
              </a:rPr>
              <a:t>士</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pPr>
            <a:r>
              <a:rPr lang="en-US" altLang="zh-CN" sz="1200" dirty="0">
                <a:solidFill>
                  <a:srgbClr val="000000"/>
                </a:solidFill>
                <a:latin typeface="微软雅黑" panose="020B0503020204020204" pitchFamily="34" charset="-122"/>
                <a:ea typeface="微软雅黑" panose="020B0503020204020204" pitchFamily="34" charset="-122"/>
              </a:rPr>
              <a:t>2001   </a:t>
            </a:r>
            <a:r>
              <a:rPr lang="zh-CN" altLang="en-US" sz="1200" dirty="0">
                <a:solidFill>
                  <a:srgbClr val="000000"/>
                </a:solidFill>
                <a:latin typeface="微软雅黑" panose="020B0503020204020204" pitchFamily="34" charset="-122"/>
                <a:ea typeface="微软雅黑" panose="020B0503020204020204" pitchFamily="34" charset="-122"/>
              </a:rPr>
              <a:t>大连医科大学    </a:t>
            </a:r>
            <a:r>
              <a:rPr lang="zh-CN" altLang="en-US" sz="1200" dirty="0" smtClean="0">
                <a:solidFill>
                  <a:srgbClr val="000000"/>
                </a:solidFill>
                <a:latin typeface="微软雅黑" panose="020B0503020204020204" pitchFamily="34" charset="-122"/>
                <a:ea typeface="微软雅黑" panose="020B0503020204020204" pitchFamily="34" charset="-122"/>
              </a:rPr>
              <a:t>  </a:t>
            </a:r>
            <a:r>
              <a:rPr lang="zh-CN" altLang="en-US" sz="1200" dirty="0">
                <a:solidFill>
                  <a:srgbClr val="000000"/>
                </a:solidFill>
                <a:latin typeface="微软雅黑" panose="020B0503020204020204" pitchFamily="34" charset="-122"/>
                <a:ea typeface="微软雅黑" panose="020B0503020204020204" pitchFamily="34" charset="-122"/>
              </a:rPr>
              <a:t>病理学</a:t>
            </a:r>
            <a:r>
              <a:rPr lang="en-US" altLang="zh-CN" sz="1200" dirty="0">
                <a:solidFill>
                  <a:srgbClr val="000000"/>
                </a:solidFill>
                <a:latin typeface="微软雅黑" panose="020B0503020204020204" pitchFamily="34" charset="-122"/>
                <a:ea typeface="微软雅黑" panose="020B0503020204020204" pitchFamily="34" charset="-122"/>
              </a:rPr>
              <a:t>     </a:t>
            </a:r>
            <a:r>
              <a:rPr lang="en-US" altLang="zh-CN" sz="1200" dirty="0" smtClean="0">
                <a:solidFill>
                  <a:srgbClr val="000000"/>
                </a:solidFill>
                <a:latin typeface="微软雅黑" panose="020B0503020204020204" pitchFamily="34" charset="-122"/>
                <a:ea typeface="微软雅黑" panose="020B0503020204020204" pitchFamily="34" charset="-122"/>
              </a:rPr>
              <a:t>  </a:t>
            </a:r>
            <a:r>
              <a:rPr lang="zh-CN" altLang="en-US" sz="1200" dirty="0">
                <a:solidFill>
                  <a:srgbClr val="000000"/>
                </a:solidFill>
                <a:latin typeface="微软雅黑" panose="020B0503020204020204" pitchFamily="34" charset="-122"/>
                <a:ea typeface="微软雅黑" panose="020B0503020204020204" pitchFamily="34" charset="-122"/>
              </a:rPr>
              <a:t>硕   士</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pPr>
            <a:r>
              <a:rPr lang="en-US" altLang="zh-CN" sz="1200" dirty="0">
                <a:solidFill>
                  <a:srgbClr val="000000"/>
                </a:solidFill>
                <a:latin typeface="微软雅黑" panose="020B0503020204020204" pitchFamily="34" charset="-122"/>
                <a:ea typeface="微软雅黑" panose="020B0503020204020204" pitchFamily="34" charset="-122"/>
              </a:rPr>
              <a:t>2006   </a:t>
            </a:r>
            <a:r>
              <a:rPr lang="zh-CN" altLang="en-US" sz="1200" dirty="0">
                <a:solidFill>
                  <a:srgbClr val="000000"/>
                </a:solidFill>
                <a:latin typeface="微软雅黑" panose="020B0503020204020204" pitchFamily="34" charset="-122"/>
                <a:ea typeface="微软雅黑" panose="020B0503020204020204" pitchFamily="34" charset="-122"/>
              </a:rPr>
              <a:t>中国科学院大学 </a:t>
            </a:r>
            <a:r>
              <a:rPr lang="zh-CN" altLang="en-US" sz="1200" dirty="0" smtClean="0">
                <a:solidFill>
                  <a:srgbClr val="000000"/>
                </a:solidFill>
                <a:latin typeface="微软雅黑" panose="020B0503020204020204" pitchFamily="34" charset="-122"/>
                <a:ea typeface="微软雅黑" panose="020B0503020204020204" pitchFamily="34" charset="-122"/>
              </a:rPr>
              <a:t> 分析化学    博   </a:t>
            </a:r>
            <a:r>
              <a:rPr lang="zh-CN" altLang="en-US" sz="1200" dirty="0">
                <a:solidFill>
                  <a:srgbClr val="000000"/>
                </a:solidFill>
                <a:latin typeface="微软雅黑" panose="020B0503020204020204" pitchFamily="34" charset="-122"/>
                <a:ea typeface="微软雅黑" panose="020B0503020204020204" pitchFamily="34" charset="-122"/>
              </a:rPr>
              <a:t>士</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pPr>
            <a:r>
              <a:rPr lang="en-US" altLang="zh-CN" sz="1200" dirty="0" smtClean="0">
                <a:solidFill>
                  <a:srgbClr val="000000"/>
                </a:solidFill>
                <a:latin typeface="微软雅黑" panose="020B0503020204020204" pitchFamily="34" charset="-122"/>
                <a:ea typeface="微软雅黑" panose="020B0503020204020204" pitchFamily="34" charset="-122"/>
              </a:rPr>
              <a:t>2012   </a:t>
            </a:r>
            <a:r>
              <a:rPr lang="zh-CN" altLang="en-US" sz="1200" dirty="0" smtClean="0">
                <a:solidFill>
                  <a:srgbClr val="000000"/>
                </a:solidFill>
                <a:latin typeface="微软雅黑" panose="020B0503020204020204" pitchFamily="34" charset="-122"/>
                <a:ea typeface="微软雅黑" panose="020B0503020204020204" pitchFamily="34" charset="-122"/>
              </a:rPr>
              <a:t>香港科技大学      机械工程   博士后</a:t>
            </a:r>
            <a:endParaRPr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31756" name="文本框 17"/>
          <p:cNvSpPr txBox="1">
            <a:spLocks noChangeArrowheads="1"/>
          </p:cNvSpPr>
          <p:nvPr/>
        </p:nvSpPr>
        <p:spPr bwMode="auto">
          <a:xfrm>
            <a:off x="2596704" y="1090576"/>
            <a:ext cx="1441450" cy="306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dirty="0">
                <a:solidFill>
                  <a:srgbClr val="000000"/>
                </a:solidFill>
                <a:latin typeface="微软雅黑" panose="020B0503020204020204" pitchFamily="34" charset="-122"/>
                <a:ea typeface="微软雅黑" panose="020B0503020204020204" pitchFamily="34" charset="-122"/>
              </a:rPr>
              <a:t>招生专业与类型</a:t>
            </a:r>
          </a:p>
        </p:txBody>
      </p:sp>
      <p:pic>
        <p:nvPicPr>
          <p:cNvPr id="31757" name="图片 24"/>
          <p:cNvPicPr>
            <a:picLocks noChangeAspect="1"/>
          </p:cNvPicPr>
          <p:nvPr/>
        </p:nvPicPr>
        <p:blipFill>
          <a:blip r:embed="rId3" cstate="print">
            <a:extLst>
              <a:ext uri="{28A0092B-C50C-407E-A947-70E740481C1C}">
                <a14:useLocalDpi xmlns:a14="http://schemas.microsoft.com/office/drawing/2010/main" xmlns="" val="0"/>
              </a:ext>
            </a:extLst>
          </a:blip>
          <a:srcRect t="3896" r="91544" b="3088"/>
          <a:stretch>
            <a:fillRect/>
          </a:stretch>
        </p:blipFill>
        <p:spPr bwMode="auto">
          <a:xfrm>
            <a:off x="2360385" y="1894495"/>
            <a:ext cx="307975" cy="358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9" name="图片 27"/>
          <p:cNvPicPr>
            <a:picLocks noChangeAspect="1"/>
          </p:cNvPicPr>
          <p:nvPr/>
        </p:nvPicPr>
        <p:blipFill>
          <a:blip r:embed="rId3" cstate="print">
            <a:extLst>
              <a:ext uri="{28A0092B-C50C-407E-A947-70E740481C1C}">
                <a14:useLocalDpi xmlns:a14="http://schemas.microsoft.com/office/drawing/2010/main" xmlns="" val="0"/>
              </a:ext>
            </a:extLst>
          </a:blip>
          <a:srcRect t="3896" r="91544" b="3088"/>
          <a:stretch>
            <a:fillRect/>
          </a:stretch>
        </p:blipFill>
        <p:spPr bwMode="auto">
          <a:xfrm>
            <a:off x="6852000" y="1105241"/>
            <a:ext cx="307975" cy="358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760" name="文本框 28"/>
          <p:cNvSpPr txBox="1">
            <a:spLocks noChangeArrowheads="1"/>
          </p:cNvSpPr>
          <p:nvPr/>
        </p:nvSpPr>
        <p:spPr bwMode="auto">
          <a:xfrm>
            <a:off x="7116105" y="1117729"/>
            <a:ext cx="901700" cy="306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dirty="0">
                <a:solidFill>
                  <a:srgbClr val="000000"/>
                </a:solidFill>
                <a:latin typeface="微软雅黑" panose="020B0503020204020204" pitchFamily="34" charset="-122"/>
                <a:ea typeface="微软雅黑" panose="020B0503020204020204" pitchFamily="34" charset="-122"/>
              </a:rPr>
              <a:t>科研工作</a:t>
            </a:r>
          </a:p>
        </p:txBody>
      </p:sp>
      <p:pic>
        <p:nvPicPr>
          <p:cNvPr id="31761" name="图片 31"/>
          <p:cNvPicPr>
            <a:picLocks noChangeAspect="1"/>
          </p:cNvPicPr>
          <p:nvPr/>
        </p:nvPicPr>
        <p:blipFill>
          <a:blip r:embed="rId5" cstate="print">
            <a:extLst>
              <a:ext uri="{28A0092B-C50C-407E-A947-70E740481C1C}">
                <a14:useLocalDpi xmlns:a14="http://schemas.microsoft.com/office/drawing/2010/main" xmlns="" val="0"/>
              </a:ext>
            </a:extLst>
          </a:blip>
          <a:srcRect l="9991" r="8128"/>
          <a:stretch>
            <a:fillRect/>
          </a:stretch>
        </p:blipFill>
        <p:spPr bwMode="auto">
          <a:xfrm>
            <a:off x="10810875" y="85725"/>
            <a:ext cx="1123950" cy="1030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62" name="图片 1"/>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52438" y="1926511"/>
            <a:ext cx="2034674" cy="24573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64" name="图片 26"/>
          <p:cNvPicPr>
            <a:picLocks noChangeAspect="1"/>
          </p:cNvPicPr>
          <p:nvPr/>
        </p:nvPicPr>
        <p:blipFill>
          <a:blip r:embed="rId3" cstate="print">
            <a:extLst>
              <a:ext uri="{28A0092B-C50C-407E-A947-70E740481C1C}">
                <a14:useLocalDpi xmlns:a14="http://schemas.microsoft.com/office/drawing/2010/main" xmlns="" val="0"/>
              </a:ext>
            </a:extLst>
          </a:blip>
          <a:srcRect t="3896" r="91544" b="3088"/>
          <a:stretch>
            <a:fillRect/>
          </a:stretch>
        </p:blipFill>
        <p:spPr bwMode="auto">
          <a:xfrm>
            <a:off x="2865950" y="3109299"/>
            <a:ext cx="309563" cy="358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矩形 1"/>
          <p:cNvSpPr/>
          <p:nvPr/>
        </p:nvSpPr>
        <p:spPr>
          <a:xfrm>
            <a:off x="2632160" y="1358382"/>
            <a:ext cx="3105356" cy="295145"/>
          </a:xfrm>
          <a:prstGeom prst="rect">
            <a:avLst/>
          </a:prstGeom>
        </p:spPr>
        <p:txBody>
          <a:bodyPr wrap="square">
            <a:spAutoFit/>
          </a:bodyPr>
          <a:lstStyle/>
          <a:p>
            <a:pPr eaLnBrk="1" hangingPunct="1">
              <a:lnSpc>
                <a:spcPct val="120000"/>
              </a:lnSpc>
            </a:pPr>
            <a:r>
              <a:rPr lang="zh-CN" altLang="en-US" sz="1200" dirty="0" smtClean="0">
                <a:solidFill>
                  <a:srgbClr val="000000"/>
                </a:solidFill>
                <a:latin typeface="微软雅黑" panose="020B0503020204020204" pitchFamily="34" charset="-122"/>
                <a:ea typeface="微软雅黑" panose="020B0503020204020204" pitchFamily="34" charset="-122"/>
              </a:rPr>
              <a:t>学术</a:t>
            </a:r>
            <a:r>
              <a:rPr lang="zh-CN" altLang="en-US" sz="1200" dirty="0">
                <a:solidFill>
                  <a:srgbClr val="000000"/>
                </a:solidFill>
                <a:latin typeface="微软雅黑" panose="020B0503020204020204" pitchFamily="34" charset="-122"/>
                <a:ea typeface="微软雅黑" panose="020B0503020204020204" pitchFamily="34" charset="-122"/>
              </a:rPr>
              <a:t>硕士</a:t>
            </a:r>
            <a:r>
              <a:rPr lang="zh-CN" altLang="en-US" sz="1200" dirty="0" smtClean="0">
                <a:solidFill>
                  <a:srgbClr val="000000"/>
                </a:solidFill>
                <a:latin typeface="微软雅黑" panose="020B0503020204020204" pitchFamily="34" charset="-122"/>
                <a:ea typeface="微软雅黑" panose="020B0503020204020204" pitchFamily="34" charset="-122"/>
              </a:rPr>
              <a:t>：</a:t>
            </a:r>
            <a:r>
              <a:rPr lang="en-US" altLang="zh-CN" sz="1200" dirty="0" smtClean="0">
                <a:solidFill>
                  <a:srgbClr val="000000"/>
                </a:solidFill>
                <a:latin typeface="微软雅黑" panose="020B0503020204020204" pitchFamily="34" charset="-122"/>
                <a:ea typeface="微软雅黑" panose="020B0503020204020204" pitchFamily="34" charset="-122"/>
              </a:rPr>
              <a:t> </a:t>
            </a:r>
            <a:r>
              <a:rPr lang="zh-CN" altLang="en-US" sz="1200" dirty="0" smtClean="0">
                <a:solidFill>
                  <a:srgbClr val="000000"/>
                </a:solidFill>
                <a:latin typeface="微软雅黑" panose="020B0503020204020204" pitchFamily="34" charset="-122"/>
                <a:ea typeface="微软雅黑" panose="020B0503020204020204" pitchFamily="34" charset="-122"/>
              </a:rPr>
              <a:t>基础医学</a:t>
            </a:r>
            <a:endParaRPr lang="en-US" altLang="zh-CN" sz="1200" dirty="0">
              <a:solidFill>
                <a:srgbClr val="000000"/>
              </a:solidFill>
              <a:latin typeface="微软雅黑" panose="020B0503020204020204" pitchFamily="34" charset="-122"/>
              <a:ea typeface="微软雅黑" panose="020B0503020204020204" pitchFamily="34" charset="-122"/>
            </a:endParaRPr>
          </a:p>
        </p:txBody>
      </p:sp>
      <p:sp>
        <p:nvSpPr>
          <p:cNvPr id="44" name="文本框 25"/>
          <p:cNvSpPr txBox="1">
            <a:spLocks noChangeArrowheads="1"/>
          </p:cNvSpPr>
          <p:nvPr/>
        </p:nvSpPr>
        <p:spPr bwMode="auto">
          <a:xfrm>
            <a:off x="2632528" y="1855408"/>
            <a:ext cx="144145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dirty="0">
                <a:solidFill>
                  <a:srgbClr val="000000"/>
                </a:solidFill>
                <a:latin typeface="微软雅黑" panose="020B0503020204020204" pitchFamily="34" charset="-122"/>
                <a:ea typeface="微软雅黑" panose="020B0503020204020204" pitchFamily="34" charset="-122"/>
              </a:rPr>
              <a:t>教育与研修经历</a:t>
            </a:r>
          </a:p>
        </p:txBody>
      </p:sp>
      <p:sp>
        <p:nvSpPr>
          <p:cNvPr id="3" name="矩形 2"/>
          <p:cNvSpPr/>
          <p:nvPr/>
        </p:nvSpPr>
        <p:spPr>
          <a:xfrm>
            <a:off x="3112315" y="3339297"/>
            <a:ext cx="8774884" cy="1220847"/>
          </a:xfrm>
          <a:prstGeom prst="rect">
            <a:avLst/>
          </a:prstGeom>
        </p:spPr>
        <p:txBody>
          <a:bodyPr wrap="square">
            <a:spAutoFit/>
          </a:bodyPr>
          <a:lstStyle/>
          <a:p>
            <a:r>
              <a:rPr lang="en-US" altLang="zh-CN" sz="1200" smtClean="0">
                <a:solidFill>
                  <a:srgbClr val="000000"/>
                </a:solidFill>
                <a:latin typeface="微软雅黑" panose="020B0503020204020204" pitchFamily="34" charset="-122"/>
                <a:ea typeface="微软雅黑" panose="020B0503020204020204" pitchFamily="34" charset="-122"/>
              </a:rPr>
              <a:t>1. </a:t>
            </a:r>
            <a:r>
              <a:rPr lang="zh-CN" altLang="zh-CN" sz="1200" smtClean="0">
                <a:solidFill>
                  <a:srgbClr val="000000"/>
                </a:solidFill>
                <a:latin typeface="微软雅黑" panose="020B0503020204020204" pitchFamily="34" charset="-122"/>
                <a:ea typeface="微软雅黑" panose="020B0503020204020204" pitchFamily="34" charset="-122"/>
              </a:rPr>
              <a:t>国家自然科学基金面上项目</a:t>
            </a:r>
            <a:r>
              <a:rPr lang="en-US" altLang="zh-CN" sz="1200" smtClean="0">
                <a:solidFill>
                  <a:srgbClr val="000000"/>
                </a:solidFill>
                <a:latin typeface="微软雅黑" panose="020B0503020204020204" pitchFamily="34" charset="-122"/>
                <a:ea typeface="微软雅黑" panose="020B0503020204020204" pitchFamily="34" charset="-122"/>
              </a:rPr>
              <a:t>     </a:t>
            </a:r>
            <a:r>
              <a:rPr lang="zh-CN" altLang="en-US" sz="1200" smtClean="0">
                <a:solidFill>
                  <a:srgbClr val="000000"/>
                </a:solidFill>
                <a:latin typeface="微软雅黑" panose="020B0503020204020204" pitchFamily="34" charset="-122"/>
                <a:ea typeface="微软雅黑" panose="020B0503020204020204" pitchFamily="34" charset="-122"/>
              </a:rPr>
              <a:t>微流控芯片单细胞选择性扩增实现比较转录组学指导的结肠癌干细胞特异性药物筛选  </a:t>
            </a:r>
            <a:r>
              <a:rPr lang="en-US" altLang="zh-CN" sz="1200" smtClean="0">
                <a:solidFill>
                  <a:srgbClr val="000000"/>
                </a:solidFill>
                <a:latin typeface="微软雅黑" panose="020B0503020204020204" pitchFamily="34" charset="-122"/>
                <a:ea typeface="微软雅黑" panose="020B0503020204020204" pitchFamily="34" charset="-122"/>
              </a:rPr>
              <a:t>61</a:t>
            </a:r>
            <a:r>
              <a:rPr lang="zh-CN" altLang="en-US" sz="1200" smtClean="0">
                <a:solidFill>
                  <a:srgbClr val="000000"/>
                </a:solidFill>
                <a:latin typeface="微软雅黑" panose="020B0503020204020204" pitchFamily="34" charset="-122"/>
                <a:ea typeface="微软雅黑" panose="020B0503020204020204" pitchFamily="34" charset="-122"/>
              </a:rPr>
              <a:t>万</a:t>
            </a:r>
            <a:endParaRPr lang="en-US" altLang="zh-CN" sz="1200" smtClean="0">
              <a:solidFill>
                <a:srgbClr val="000000"/>
              </a:solidFill>
              <a:latin typeface="微软雅黑" panose="020B0503020204020204" pitchFamily="34" charset="-122"/>
              <a:ea typeface="微软雅黑" panose="020B0503020204020204" pitchFamily="34" charset="-122"/>
            </a:endParaRPr>
          </a:p>
          <a:p>
            <a:pPr>
              <a:spcBef>
                <a:spcPts val="400"/>
              </a:spcBef>
            </a:pPr>
            <a:r>
              <a:rPr lang="en-US" altLang="zh-CN" sz="1200" smtClean="0">
                <a:solidFill>
                  <a:srgbClr val="000000"/>
                </a:solidFill>
                <a:latin typeface="微软雅黑" panose="020B0503020204020204" pitchFamily="34" charset="-122"/>
                <a:ea typeface="微软雅黑" panose="020B0503020204020204" pitchFamily="34" charset="-122"/>
              </a:rPr>
              <a:t>2. </a:t>
            </a:r>
            <a:r>
              <a:rPr lang="zh-CN" altLang="zh-CN" sz="1200" smtClean="0">
                <a:solidFill>
                  <a:srgbClr val="000000"/>
                </a:solidFill>
                <a:latin typeface="微软雅黑" panose="020B0503020204020204" pitchFamily="34" charset="-122"/>
                <a:ea typeface="微软雅黑" panose="020B0503020204020204" pitchFamily="34" charset="-122"/>
              </a:rPr>
              <a:t>国家</a:t>
            </a:r>
            <a:r>
              <a:rPr lang="zh-CN" altLang="zh-CN" sz="1200" dirty="0" smtClean="0">
                <a:solidFill>
                  <a:srgbClr val="000000"/>
                </a:solidFill>
                <a:latin typeface="微软雅黑" panose="020B0503020204020204" pitchFamily="34" charset="-122"/>
                <a:ea typeface="微软雅黑" panose="020B0503020204020204" pitchFamily="34" charset="-122"/>
              </a:rPr>
              <a:t>重点研发</a:t>
            </a:r>
            <a:r>
              <a:rPr lang="zh-CN" altLang="zh-CN" sz="1200" smtClean="0">
                <a:solidFill>
                  <a:srgbClr val="000000"/>
                </a:solidFill>
                <a:latin typeface="微软雅黑" panose="020B0503020204020204" pitchFamily="34" charset="-122"/>
                <a:ea typeface="微软雅黑" panose="020B0503020204020204" pitchFamily="34" charset="-122"/>
              </a:rPr>
              <a:t>计划项目</a:t>
            </a:r>
            <a:r>
              <a:rPr lang="en-US" altLang="zh-CN" sz="1200" smtClean="0">
                <a:solidFill>
                  <a:srgbClr val="000000"/>
                </a:solidFill>
                <a:latin typeface="微软雅黑" panose="020B0503020204020204" pitchFamily="34" charset="-122"/>
                <a:ea typeface="微软雅黑" panose="020B0503020204020204" pitchFamily="34" charset="-122"/>
              </a:rPr>
              <a:t>            </a:t>
            </a:r>
            <a:r>
              <a:rPr lang="zh-CN" altLang="zh-CN" sz="1200" smtClean="0">
                <a:solidFill>
                  <a:srgbClr val="000000"/>
                </a:solidFill>
                <a:latin typeface="微软雅黑" panose="020B0503020204020204" pitchFamily="34" charset="-122"/>
                <a:ea typeface="微软雅黑" panose="020B0503020204020204" pitchFamily="34" charset="-122"/>
              </a:rPr>
              <a:t>基于器官芯片关键技术的中药抗肿瘤活性成分筛选平台构建与应用示范</a:t>
            </a:r>
            <a:r>
              <a:rPr lang="en-US" altLang="zh-CN" sz="1200" smtClean="0">
                <a:solidFill>
                  <a:srgbClr val="000000"/>
                </a:solidFill>
                <a:latin typeface="微软雅黑" panose="020B0503020204020204" pitchFamily="34" charset="-122"/>
                <a:ea typeface="微软雅黑" panose="020B0503020204020204" pitchFamily="34" charset="-122"/>
              </a:rPr>
              <a:t>                      50</a:t>
            </a:r>
            <a:r>
              <a:rPr lang="zh-CN" altLang="en-US" sz="1200" smtClean="0">
                <a:solidFill>
                  <a:srgbClr val="000000"/>
                </a:solidFill>
                <a:latin typeface="微软雅黑" panose="020B0503020204020204" pitchFamily="34" charset="-122"/>
                <a:ea typeface="微软雅黑" panose="020B0503020204020204" pitchFamily="34" charset="-122"/>
              </a:rPr>
              <a:t>万</a:t>
            </a:r>
            <a:endParaRPr lang="zh-CN" altLang="zh-CN" sz="1200" smtClean="0">
              <a:solidFill>
                <a:srgbClr val="000000"/>
              </a:solidFill>
              <a:latin typeface="微软雅黑" panose="020B0503020204020204" pitchFamily="34" charset="-122"/>
              <a:ea typeface="微软雅黑" panose="020B0503020204020204" pitchFamily="34" charset="-122"/>
            </a:endParaRPr>
          </a:p>
          <a:p>
            <a:pPr>
              <a:spcBef>
                <a:spcPts val="400"/>
              </a:spcBef>
            </a:pPr>
            <a:r>
              <a:rPr lang="en-US" altLang="zh-CN" sz="1200" smtClean="0">
                <a:solidFill>
                  <a:srgbClr val="000000"/>
                </a:solidFill>
                <a:latin typeface="微软雅黑" panose="020B0503020204020204" pitchFamily="34" charset="-122"/>
                <a:ea typeface="微软雅黑" panose="020B0503020204020204" pitchFamily="34" charset="-122"/>
              </a:rPr>
              <a:t>3. </a:t>
            </a:r>
            <a:r>
              <a:rPr lang="zh-CN" altLang="zh-CN" sz="1200" smtClean="0">
                <a:solidFill>
                  <a:srgbClr val="000000"/>
                </a:solidFill>
                <a:latin typeface="微软雅黑" panose="020B0503020204020204" pitchFamily="34" charset="-122"/>
                <a:ea typeface="微软雅黑" panose="020B0503020204020204" pitchFamily="34" charset="-122"/>
              </a:rPr>
              <a:t>广东省自然科学基金面上项目</a:t>
            </a:r>
            <a:r>
              <a:rPr lang="en-US" altLang="zh-CN" sz="1200" smtClean="0">
                <a:solidFill>
                  <a:srgbClr val="000000"/>
                </a:solidFill>
                <a:latin typeface="微软雅黑" panose="020B0503020204020204" pitchFamily="34" charset="-122"/>
                <a:ea typeface="微软雅黑" panose="020B0503020204020204" pitchFamily="34" charset="-122"/>
              </a:rPr>
              <a:t>  </a:t>
            </a:r>
            <a:r>
              <a:rPr lang="zh-CN" altLang="zh-CN" sz="1200" smtClean="0">
                <a:solidFill>
                  <a:srgbClr val="000000"/>
                </a:solidFill>
                <a:latin typeface="微软雅黑" panose="020B0503020204020204" pitchFamily="34" charset="-122"/>
                <a:ea typeface="微软雅黑" panose="020B0503020204020204" pitchFamily="34" charset="-122"/>
              </a:rPr>
              <a:t>微流控单细胞培养阵列实现肿瘤干细胞扩增和靶向药物筛选</a:t>
            </a:r>
            <a:r>
              <a:rPr lang="en-US" altLang="zh-CN" sz="1200" smtClean="0">
                <a:solidFill>
                  <a:srgbClr val="000000"/>
                </a:solidFill>
                <a:latin typeface="微软雅黑" panose="020B0503020204020204" pitchFamily="34" charset="-122"/>
                <a:ea typeface="微软雅黑" panose="020B0503020204020204" pitchFamily="34" charset="-122"/>
              </a:rPr>
              <a:t>                                       10</a:t>
            </a:r>
            <a:r>
              <a:rPr lang="zh-CN" altLang="en-US" sz="1200" smtClean="0">
                <a:solidFill>
                  <a:srgbClr val="000000"/>
                </a:solidFill>
                <a:latin typeface="微软雅黑" panose="020B0503020204020204" pitchFamily="34" charset="-122"/>
                <a:ea typeface="微软雅黑" panose="020B0503020204020204" pitchFamily="34" charset="-122"/>
              </a:rPr>
              <a:t>万</a:t>
            </a:r>
            <a:endParaRPr lang="en-US" altLang="zh-CN" sz="1200" smtClean="0">
              <a:solidFill>
                <a:srgbClr val="000000"/>
              </a:solidFill>
              <a:latin typeface="微软雅黑" panose="020B0503020204020204" pitchFamily="34" charset="-122"/>
              <a:ea typeface="微软雅黑" panose="020B0503020204020204" pitchFamily="34" charset="-122"/>
            </a:endParaRPr>
          </a:p>
          <a:p>
            <a:pPr>
              <a:spcBef>
                <a:spcPts val="400"/>
              </a:spcBef>
            </a:pPr>
            <a:r>
              <a:rPr lang="en-US" altLang="zh-CN" sz="1200" smtClean="0">
                <a:solidFill>
                  <a:srgbClr val="000000"/>
                </a:solidFill>
                <a:latin typeface="微软雅黑" panose="020B0503020204020204" pitchFamily="34" charset="-122"/>
                <a:ea typeface="微软雅黑" panose="020B0503020204020204" pitchFamily="34" charset="-122"/>
              </a:rPr>
              <a:t>4. </a:t>
            </a:r>
            <a:r>
              <a:rPr lang="zh-CN" altLang="zh-CN" sz="1200" smtClean="0">
                <a:solidFill>
                  <a:srgbClr val="000000"/>
                </a:solidFill>
                <a:latin typeface="微软雅黑" panose="020B0503020204020204" pitchFamily="34" charset="-122"/>
                <a:ea typeface="微软雅黑" panose="020B0503020204020204" pitchFamily="34" charset="-122"/>
              </a:rPr>
              <a:t>广州市科技计划</a:t>
            </a:r>
            <a:r>
              <a:rPr lang="zh-CN" altLang="en-US" sz="1200" smtClean="0">
                <a:solidFill>
                  <a:srgbClr val="000000"/>
                </a:solidFill>
                <a:latin typeface="微软雅黑" panose="020B0503020204020204" pitchFamily="34" charset="-122"/>
                <a:ea typeface="微软雅黑" panose="020B0503020204020204" pitchFamily="34" charset="-122"/>
              </a:rPr>
              <a:t>重点</a:t>
            </a:r>
            <a:r>
              <a:rPr lang="zh-CN" altLang="zh-CN" sz="1200" smtClean="0">
                <a:solidFill>
                  <a:srgbClr val="000000"/>
                </a:solidFill>
                <a:latin typeface="微软雅黑" panose="020B0503020204020204" pitchFamily="34" charset="-122"/>
                <a:ea typeface="微软雅黑" panose="020B0503020204020204" pitchFamily="34" charset="-122"/>
              </a:rPr>
              <a:t>项目</a:t>
            </a:r>
            <a:r>
              <a:rPr lang="en-US" altLang="zh-CN" sz="1200" smtClean="0">
                <a:solidFill>
                  <a:srgbClr val="000000"/>
                </a:solidFill>
                <a:latin typeface="微软雅黑" panose="020B0503020204020204" pitchFamily="34" charset="-122"/>
                <a:ea typeface="微软雅黑" panose="020B0503020204020204" pitchFamily="34" charset="-122"/>
              </a:rPr>
              <a:t>         </a:t>
            </a:r>
            <a:r>
              <a:rPr lang="zh-CN" altLang="en-US" sz="1200" smtClean="0">
                <a:solidFill>
                  <a:srgbClr val="000000"/>
                </a:solidFill>
                <a:latin typeface="微软雅黑" panose="020B0503020204020204" pitchFamily="34" charset="-122"/>
                <a:ea typeface="微软雅黑" panose="020B0503020204020204" pitchFamily="34" charset="-122"/>
              </a:rPr>
              <a:t>微流控液滴单细胞扩增实现结肠癌干细胞靶向药物筛选                                            </a:t>
            </a:r>
            <a:r>
              <a:rPr lang="en-US" altLang="zh-CN" sz="1200" smtClean="0">
                <a:solidFill>
                  <a:srgbClr val="000000"/>
                </a:solidFill>
                <a:latin typeface="微软雅黑" panose="020B0503020204020204" pitchFamily="34" charset="-122"/>
                <a:ea typeface="微软雅黑" panose="020B0503020204020204" pitchFamily="34" charset="-122"/>
              </a:rPr>
              <a:t>100</a:t>
            </a:r>
            <a:r>
              <a:rPr lang="zh-CN" altLang="en-US" sz="1200" smtClean="0">
                <a:solidFill>
                  <a:srgbClr val="000000"/>
                </a:solidFill>
                <a:latin typeface="微软雅黑" panose="020B0503020204020204" pitchFamily="34" charset="-122"/>
                <a:ea typeface="微软雅黑" panose="020B0503020204020204" pitchFamily="34" charset="-122"/>
              </a:rPr>
              <a:t>万</a:t>
            </a:r>
          </a:p>
          <a:p>
            <a:pPr>
              <a:spcBef>
                <a:spcPts val="400"/>
              </a:spcBef>
            </a:pPr>
            <a:r>
              <a:rPr lang="en-US" altLang="zh-CN" sz="1200" smtClean="0">
                <a:solidFill>
                  <a:srgbClr val="000000"/>
                </a:solidFill>
                <a:latin typeface="微软雅黑" panose="020B0503020204020204" pitchFamily="34" charset="-122"/>
                <a:ea typeface="微软雅黑" panose="020B0503020204020204" pitchFamily="34" charset="-122"/>
              </a:rPr>
              <a:t>5. </a:t>
            </a:r>
            <a:r>
              <a:rPr lang="zh-CN" altLang="en-US" sz="1200" smtClean="0">
                <a:solidFill>
                  <a:srgbClr val="000000"/>
                </a:solidFill>
                <a:latin typeface="微软雅黑" panose="020B0503020204020204" pitchFamily="34" charset="-122"/>
                <a:ea typeface="微软雅黑" panose="020B0503020204020204" pitchFamily="34" charset="-122"/>
              </a:rPr>
              <a:t>广东省微流控体外诊断研究工程中心                                                                                                                         </a:t>
            </a:r>
            <a:r>
              <a:rPr lang="en-US" altLang="zh-CN" sz="1200" smtClean="0">
                <a:solidFill>
                  <a:srgbClr val="000000"/>
                </a:solidFill>
                <a:latin typeface="微软雅黑" panose="020B0503020204020204" pitchFamily="34" charset="-122"/>
                <a:ea typeface="微软雅黑" panose="020B0503020204020204" pitchFamily="34" charset="-122"/>
              </a:rPr>
              <a:t>30</a:t>
            </a:r>
            <a:r>
              <a:rPr lang="zh-CN" altLang="en-US" sz="1200" smtClean="0">
                <a:solidFill>
                  <a:srgbClr val="000000"/>
                </a:solidFill>
                <a:latin typeface="微软雅黑" panose="020B0503020204020204" pitchFamily="34" charset="-122"/>
                <a:ea typeface="微软雅黑" panose="020B0503020204020204" pitchFamily="34" charset="-122"/>
              </a:rPr>
              <a:t>万</a:t>
            </a:r>
            <a:endParaRPr lang="en-US" altLang="zh-CN" sz="1200" dirty="0">
              <a:solidFill>
                <a:srgbClr val="000000"/>
              </a:solidFill>
              <a:latin typeface="微软雅黑" panose="020B0503020204020204" pitchFamily="34" charset="-122"/>
              <a:ea typeface="微软雅黑" panose="020B0503020204020204" pitchFamily="34" charset="-122"/>
            </a:endParaRPr>
          </a:p>
        </p:txBody>
      </p:sp>
      <p:sp>
        <p:nvSpPr>
          <p:cNvPr id="4" name="矩形 3"/>
          <p:cNvSpPr/>
          <p:nvPr/>
        </p:nvSpPr>
        <p:spPr>
          <a:xfrm>
            <a:off x="3150038" y="3075102"/>
            <a:ext cx="902811" cy="307777"/>
          </a:xfrm>
          <a:prstGeom prst="rect">
            <a:avLst/>
          </a:prstGeom>
        </p:spPr>
        <p:txBody>
          <a:bodyPr wrap="none">
            <a:spAutoFit/>
          </a:bodyPr>
          <a:lstStyle/>
          <a:p>
            <a:r>
              <a:rPr lang="zh-CN" altLang="en-US" sz="1400" b="1" dirty="0">
                <a:solidFill>
                  <a:srgbClr val="000000"/>
                </a:solidFill>
                <a:latin typeface="微软雅黑" panose="020B0503020204020204" pitchFamily="34" charset="-122"/>
                <a:ea typeface="微软雅黑" panose="020B0503020204020204" pitchFamily="34" charset="-122"/>
              </a:rPr>
              <a:t>在研课题</a:t>
            </a:r>
          </a:p>
        </p:txBody>
      </p:sp>
      <p:sp>
        <p:nvSpPr>
          <p:cNvPr id="52" name="矩形 31"/>
          <p:cNvSpPr>
            <a:spLocks noChangeArrowheads="1"/>
          </p:cNvSpPr>
          <p:nvPr/>
        </p:nvSpPr>
        <p:spPr bwMode="auto">
          <a:xfrm>
            <a:off x="3095537" y="4843507"/>
            <a:ext cx="8800051"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28600" indent="-228600">
              <a:buAutoNum type="arabicPeriod"/>
            </a:pPr>
            <a:r>
              <a:rPr lang="en-US" altLang="zh-CN" sz="1200" smtClean="0">
                <a:solidFill>
                  <a:srgbClr val="000000"/>
                </a:solidFill>
                <a:latin typeface="Times New Roman" panose="02020603050405020304" pitchFamily="18" charset="0"/>
                <a:cs typeface="Times New Roman" panose="02020603050405020304" pitchFamily="18" charset="0"/>
              </a:rPr>
              <a:t>Droplet Encoding-Pairing Enabled Multiplexed Digital Loop-Mediated Isothermal Amplification for Simultaneous Quantitative Detection of Multiple Pathogens. </a:t>
            </a:r>
            <a:r>
              <a:rPr lang="en-US" altLang="zh-CN" sz="1200" b="1" i="1" smtClean="0">
                <a:solidFill>
                  <a:srgbClr val="000000"/>
                </a:solidFill>
                <a:latin typeface="Times New Roman" panose="02020603050405020304" pitchFamily="18" charset="0"/>
                <a:cs typeface="Times New Roman" panose="02020603050405020304" pitchFamily="18" charset="0"/>
              </a:rPr>
              <a:t>Advnced Science </a:t>
            </a:r>
            <a:r>
              <a:rPr lang="en-US" altLang="zh-CN" sz="1200" smtClean="0">
                <a:solidFill>
                  <a:srgbClr val="000000"/>
                </a:solidFill>
                <a:latin typeface="Times New Roman" panose="02020603050405020304" pitchFamily="18" charset="0"/>
                <a:cs typeface="Times New Roman" panose="02020603050405020304" pitchFamily="18" charset="0"/>
              </a:rPr>
              <a:t>. 2023;10(7):e2205863 </a:t>
            </a:r>
            <a:r>
              <a:rPr lang="zh-CN" altLang="en-US" sz="1200" smtClean="0">
                <a:solidFill>
                  <a:srgbClr val="000000"/>
                </a:solidFill>
                <a:latin typeface="Times New Roman" panose="02020603050405020304" pitchFamily="18" charset="0"/>
                <a:cs typeface="Times New Roman" panose="02020603050405020304" pitchFamily="18" charset="0"/>
              </a:rPr>
              <a:t>（</a:t>
            </a:r>
            <a:r>
              <a:rPr lang="en-US" altLang="zh-CN" sz="1200" smtClean="0">
                <a:solidFill>
                  <a:srgbClr val="000000"/>
                </a:solidFill>
                <a:latin typeface="Times New Roman" panose="02020603050405020304" pitchFamily="18" charset="0"/>
                <a:cs typeface="Times New Roman" panose="02020603050405020304" pitchFamily="18" charset="0"/>
              </a:rPr>
              <a:t>JCR 1</a:t>
            </a:r>
            <a:r>
              <a:rPr lang="zh-CN" altLang="en-US" sz="1200" smtClean="0">
                <a:solidFill>
                  <a:srgbClr val="000000"/>
                </a:solidFill>
                <a:latin typeface="Times New Roman" panose="02020603050405020304" pitchFamily="18" charset="0"/>
                <a:cs typeface="Times New Roman" panose="02020603050405020304" pitchFamily="18" charset="0"/>
              </a:rPr>
              <a:t>区，</a:t>
            </a:r>
            <a:r>
              <a:rPr lang="en-US" altLang="zh-CN" sz="1200" smtClean="0">
                <a:solidFill>
                  <a:srgbClr val="000000"/>
                </a:solidFill>
                <a:latin typeface="Times New Roman" panose="02020603050405020304" pitchFamily="18" charset="0"/>
                <a:cs typeface="Times New Roman" panose="02020603050405020304" pitchFamily="18" charset="0"/>
              </a:rPr>
              <a:t>SCI IF 17.521</a:t>
            </a:r>
            <a:r>
              <a:rPr lang="zh-CN" altLang="en-US" sz="1200" smtClean="0">
                <a:solidFill>
                  <a:srgbClr val="000000"/>
                </a:solidFill>
                <a:latin typeface="Times New Roman" panose="02020603050405020304" pitchFamily="18" charset="0"/>
                <a:cs typeface="Times New Roman" panose="02020603050405020304" pitchFamily="18" charset="0"/>
              </a:rPr>
              <a:t>）</a:t>
            </a:r>
            <a:endParaRPr lang="en-US" altLang="zh-CN" sz="1200" smtClean="0">
              <a:solidFill>
                <a:srgbClr val="000000"/>
              </a:solidFill>
              <a:latin typeface="Times New Roman" panose="02020603050405020304" pitchFamily="18" charset="0"/>
              <a:cs typeface="Times New Roman" panose="02020603050405020304" pitchFamily="18" charset="0"/>
            </a:endParaRPr>
          </a:p>
          <a:p>
            <a:pPr marL="228600" indent="-228600">
              <a:buAutoNum type="arabicPeriod"/>
            </a:pPr>
            <a:r>
              <a:rPr lang="en-US" altLang="zh-CN" sz="1200" smtClean="0">
                <a:solidFill>
                  <a:srgbClr val="000000"/>
                </a:solidFill>
                <a:latin typeface="Times New Roman" panose="02020603050405020304" pitchFamily="18" charset="0"/>
                <a:cs typeface="Times New Roman" panose="02020603050405020304" pitchFamily="18" charset="0"/>
              </a:rPr>
              <a:t>Cascade filtration and droplet digital detection integrated microfluidic assay enables isolating culture-free phenotypic identification of carbapenem-resistant organisms</a:t>
            </a:r>
            <a:r>
              <a:rPr lang="en-US" altLang="zh-CN" sz="1200" b="1" i="1" smtClean="0">
                <a:solidFill>
                  <a:srgbClr val="000000"/>
                </a:solidFill>
                <a:latin typeface="Times New Roman" panose="02020603050405020304" pitchFamily="18" charset="0"/>
                <a:cs typeface="Times New Roman" panose="02020603050405020304" pitchFamily="18" charset="0"/>
              </a:rPr>
              <a:t>.    Biosens Bioelectron</a:t>
            </a:r>
            <a:r>
              <a:rPr lang="en-US" altLang="zh-CN" sz="1200" smtClean="0">
                <a:solidFill>
                  <a:srgbClr val="000000"/>
                </a:solidFill>
                <a:latin typeface="Times New Roman" panose="02020603050405020304" pitchFamily="18" charset="0"/>
                <a:cs typeface="Times New Roman" panose="02020603050405020304" pitchFamily="18" charset="0"/>
              </a:rPr>
              <a:t>. 2023;220:114863. </a:t>
            </a:r>
            <a:r>
              <a:rPr lang="zh-CN" altLang="en-US" sz="1200" smtClean="0">
                <a:solidFill>
                  <a:srgbClr val="000000"/>
                </a:solidFill>
                <a:latin typeface="Times New Roman" panose="02020603050405020304" pitchFamily="18" charset="0"/>
                <a:cs typeface="Times New Roman" panose="02020603050405020304" pitchFamily="18" charset="0"/>
              </a:rPr>
              <a:t>（</a:t>
            </a:r>
            <a:r>
              <a:rPr lang="en-US" altLang="zh-CN" sz="1200" smtClean="0">
                <a:solidFill>
                  <a:srgbClr val="000000"/>
                </a:solidFill>
                <a:latin typeface="Times New Roman" panose="02020603050405020304" pitchFamily="18" charset="0"/>
                <a:cs typeface="Times New Roman" panose="02020603050405020304" pitchFamily="18" charset="0"/>
              </a:rPr>
              <a:t>JCR 1</a:t>
            </a:r>
            <a:r>
              <a:rPr lang="zh-CN" altLang="en-US" sz="1200" smtClean="0">
                <a:solidFill>
                  <a:srgbClr val="000000"/>
                </a:solidFill>
                <a:latin typeface="Times New Roman" panose="02020603050405020304" pitchFamily="18" charset="0"/>
                <a:cs typeface="Times New Roman" panose="02020603050405020304" pitchFamily="18" charset="0"/>
              </a:rPr>
              <a:t>区，</a:t>
            </a:r>
            <a:r>
              <a:rPr lang="en-US" altLang="zh-CN" sz="1200" smtClean="0">
                <a:solidFill>
                  <a:srgbClr val="000000"/>
                </a:solidFill>
                <a:latin typeface="Times New Roman" panose="02020603050405020304" pitchFamily="18" charset="0"/>
                <a:cs typeface="Times New Roman" panose="02020603050405020304" pitchFamily="18" charset="0"/>
              </a:rPr>
              <a:t>SCI IF 12.545</a:t>
            </a:r>
            <a:r>
              <a:rPr lang="zh-CN" altLang="en-US" sz="1200" smtClean="0">
                <a:solidFill>
                  <a:srgbClr val="000000"/>
                </a:solidFill>
                <a:latin typeface="Times New Roman" panose="02020603050405020304" pitchFamily="18" charset="0"/>
                <a:cs typeface="Times New Roman" panose="02020603050405020304" pitchFamily="18" charset="0"/>
              </a:rPr>
              <a:t>）</a:t>
            </a:r>
            <a:endParaRPr lang="en-US" altLang="zh-CN" sz="1200" smtClean="0">
              <a:solidFill>
                <a:srgbClr val="000000"/>
              </a:solidFill>
              <a:latin typeface="Times New Roman" panose="02020603050405020304" pitchFamily="18" charset="0"/>
              <a:cs typeface="Times New Roman" panose="02020603050405020304" pitchFamily="18" charset="0"/>
            </a:endParaRPr>
          </a:p>
          <a:p>
            <a:pPr marL="228600" indent="-228600">
              <a:buFontTx/>
              <a:buAutoNum type="arabicPeriod"/>
            </a:pPr>
            <a:r>
              <a:rPr lang="en-US" altLang="zh-CN" sz="1200" smtClean="0">
                <a:solidFill>
                  <a:srgbClr val="000000"/>
                </a:solidFill>
                <a:latin typeface="Times New Roman" panose="02020603050405020304" pitchFamily="18" charset="0"/>
                <a:cs typeface="Times New Roman" panose="02020603050405020304" pitchFamily="18" charset="0"/>
              </a:rPr>
              <a:t>Active droplet-array microfluidics-based chemiluminescence immunoassay for point-of-care detection of procalcitonin. </a:t>
            </a:r>
            <a:r>
              <a:rPr lang="en-US" altLang="zh-CN" sz="1200" b="1" i="1" smtClean="0">
                <a:solidFill>
                  <a:srgbClr val="000000"/>
                </a:solidFill>
                <a:latin typeface="Times New Roman" panose="02020603050405020304" pitchFamily="18" charset="0"/>
                <a:cs typeface="Times New Roman" panose="02020603050405020304" pitchFamily="18" charset="0"/>
              </a:rPr>
              <a:t>Biosens Bioelectron</a:t>
            </a:r>
            <a:r>
              <a:rPr lang="en-US" altLang="zh-CN" sz="1200" smtClean="0">
                <a:solidFill>
                  <a:srgbClr val="000000"/>
                </a:solidFill>
                <a:latin typeface="Times New Roman" panose="02020603050405020304" pitchFamily="18" charset="0"/>
                <a:cs typeface="Times New Roman" panose="02020603050405020304" pitchFamily="18" charset="0"/>
              </a:rPr>
              <a:t>. 2022;195:113684. </a:t>
            </a:r>
            <a:r>
              <a:rPr lang="zh-CN" altLang="en-US" sz="1200" smtClean="0">
                <a:solidFill>
                  <a:srgbClr val="000000"/>
                </a:solidFill>
                <a:latin typeface="Times New Roman" panose="02020603050405020304" pitchFamily="18" charset="0"/>
                <a:cs typeface="Times New Roman" panose="02020603050405020304" pitchFamily="18" charset="0"/>
              </a:rPr>
              <a:t>（</a:t>
            </a:r>
            <a:r>
              <a:rPr lang="en-US" altLang="zh-CN" sz="1200" smtClean="0">
                <a:solidFill>
                  <a:srgbClr val="000000"/>
                </a:solidFill>
                <a:latin typeface="Times New Roman" panose="02020603050405020304" pitchFamily="18" charset="0"/>
                <a:cs typeface="Times New Roman" panose="02020603050405020304" pitchFamily="18" charset="0"/>
              </a:rPr>
              <a:t>JCR 1</a:t>
            </a:r>
            <a:r>
              <a:rPr lang="zh-CN" altLang="en-US" sz="1200" smtClean="0">
                <a:solidFill>
                  <a:srgbClr val="000000"/>
                </a:solidFill>
                <a:latin typeface="Times New Roman" panose="02020603050405020304" pitchFamily="18" charset="0"/>
                <a:cs typeface="Times New Roman" panose="02020603050405020304" pitchFamily="18" charset="0"/>
              </a:rPr>
              <a:t>区，</a:t>
            </a:r>
            <a:r>
              <a:rPr lang="en-US" altLang="zh-CN" sz="1200" smtClean="0">
                <a:solidFill>
                  <a:srgbClr val="000000"/>
                </a:solidFill>
                <a:latin typeface="Times New Roman" panose="02020603050405020304" pitchFamily="18" charset="0"/>
                <a:cs typeface="Times New Roman" panose="02020603050405020304" pitchFamily="18" charset="0"/>
              </a:rPr>
              <a:t>SCI IF 12.545</a:t>
            </a:r>
            <a:r>
              <a:rPr lang="zh-CN" altLang="en-US" sz="1200" smtClean="0">
                <a:solidFill>
                  <a:srgbClr val="000000"/>
                </a:solidFill>
                <a:latin typeface="Times New Roman" panose="02020603050405020304" pitchFamily="18" charset="0"/>
                <a:cs typeface="Times New Roman" panose="02020603050405020304" pitchFamily="18" charset="0"/>
              </a:rPr>
              <a:t>）</a:t>
            </a:r>
            <a:endParaRPr lang="en-US" altLang="zh-CN" sz="1200" smtClean="0">
              <a:solidFill>
                <a:srgbClr val="000000"/>
              </a:solidFill>
              <a:latin typeface="Times New Roman" panose="02020603050405020304" pitchFamily="18" charset="0"/>
              <a:cs typeface="Times New Roman" panose="02020603050405020304" pitchFamily="18" charset="0"/>
            </a:endParaRPr>
          </a:p>
          <a:p>
            <a:pPr marL="228600" indent="-228600">
              <a:buAutoNum type="arabicPeriod"/>
            </a:pPr>
            <a:r>
              <a:rPr lang="en-US" altLang="zh-CN" sz="1200" smtClean="0">
                <a:solidFill>
                  <a:srgbClr val="000000"/>
                </a:solidFill>
                <a:latin typeface="Times New Roman" panose="02020603050405020304" pitchFamily="18" charset="0"/>
                <a:cs typeface="Times New Roman" panose="02020603050405020304" pitchFamily="18" charset="0"/>
              </a:rPr>
              <a:t>A pocket-sized device automates multiplexed point-of-care RNA testing for rapid screening of infectious pathogens. </a:t>
            </a:r>
            <a:r>
              <a:rPr lang="en-US" altLang="zh-CN" sz="1200" b="1" i="1" smtClean="0">
                <a:solidFill>
                  <a:srgbClr val="000000"/>
                </a:solidFill>
                <a:latin typeface="Times New Roman" panose="02020603050405020304" pitchFamily="18" charset="0"/>
                <a:cs typeface="Times New Roman" panose="02020603050405020304" pitchFamily="18" charset="0"/>
              </a:rPr>
              <a:t>Biosens Bioelectron</a:t>
            </a:r>
            <a:r>
              <a:rPr lang="en-US" altLang="zh-CN" sz="1200" smtClean="0">
                <a:solidFill>
                  <a:srgbClr val="000000"/>
                </a:solidFill>
                <a:latin typeface="Times New Roman" panose="02020603050405020304" pitchFamily="18" charset="0"/>
                <a:cs typeface="Times New Roman" panose="02020603050405020304" pitchFamily="18" charset="0"/>
              </a:rPr>
              <a:t>. 2021;</a:t>
            </a:r>
            <a:r>
              <a:rPr lang="zh-CN" altLang="en-US" sz="1200" smtClean="0">
                <a:solidFill>
                  <a:srgbClr val="000000"/>
                </a:solidFill>
                <a:latin typeface="Times New Roman" panose="02020603050405020304" pitchFamily="18" charset="0"/>
                <a:cs typeface="Times New Roman" panose="02020603050405020304" pitchFamily="18" charset="0"/>
              </a:rPr>
              <a:t> </a:t>
            </a:r>
            <a:r>
              <a:rPr lang="en-US" altLang="zh-CN" sz="1200" smtClean="0">
                <a:solidFill>
                  <a:srgbClr val="000000"/>
                </a:solidFill>
                <a:latin typeface="Times New Roman" panose="02020603050405020304" pitchFamily="18" charset="0"/>
                <a:cs typeface="Times New Roman" panose="02020603050405020304" pitchFamily="18" charset="0"/>
              </a:rPr>
              <a:t>181:113145 </a:t>
            </a:r>
            <a:r>
              <a:rPr lang="zh-CN" altLang="en-US" sz="1200" smtClean="0">
                <a:solidFill>
                  <a:srgbClr val="000000"/>
                </a:solidFill>
                <a:latin typeface="Times New Roman" panose="02020603050405020304" pitchFamily="18" charset="0"/>
                <a:cs typeface="Times New Roman" panose="02020603050405020304" pitchFamily="18" charset="0"/>
              </a:rPr>
              <a:t>（</a:t>
            </a:r>
            <a:r>
              <a:rPr lang="en-US" altLang="zh-CN" sz="1200" smtClean="0">
                <a:solidFill>
                  <a:srgbClr val="000000"/>
                </a:solidFill>
                <a:latin typeface="Times New Roman" panose="02020603050405020304" pitchFamily="18" charset="0"/>
                <a:cs typeface="Times New Roman" panose="02020603050405020304" pitchFamily="18" charset="0"/>
              </a:rPr>
              <a:t>JCR 1</a:t>
            </a:r>
            <a:r>
              <a:rPr lang="zh-CN" altLang="en-US" sz="1200" smtClean="0">
                <a:solidFill>
                  <a:srgbClr val="000000"/>
                </a:solidFill>
                <a:latin typeface="Times New Roman" panose="02020603050405020304" pitchFamily="18" charset="0"/>
                <a:cs typeface="Times New Roman" panose="02020603050405020304" pitchFamily="18" charset="0"/>
              </a:rPr>
              <a:t>区，</a:t>
            </a:r>
            <a:r>
              <a:rPr lang="en-US" altLang="zh-CN" sz="1200" smtClean="0">
                <a:solidFill>
                  <a:srgbClr val="000000"/>
                </a:solidFill>
                <a:latin typeface="Times New Roman" panose="02020603050405020304" pitchFamily="18" charset="0"/>
                <a:cs typeface="Times New Roman" panose="02020603050405020304" pitchFamily="18" charset="0"/>
              </a:rPr>
              <a:t>SCI IF 12.545</a:t>
            </a:r>
            <a:r>
              <a:rPr lang="zh-CN" altLang="en-US" sz="1200" smtClean="0">
                <a:solidFill>
                  <a:srgbClr val="000000"/>
                </a:solidFill>
                <a:latin typeface="Times New Roman" panose="02020603050405020304" pitchFamily="18" charset="0"/>
                <a:cs typeface="Times New Roman" panose="02020603050405020304" pitchFamily="18" charset="0"/>
              </a:rPr>
              <a:t>）</a:t>
            </a:r>
            <a:endParaRPr lang="en-US" altLang="zh-CN" sz="1200" smtClean="0">
              <a:solidFill>
                <a:srgbClr val="000000"/>
              </a:solidFill>
              <a:latin typeface="Times New Roman" panose="02020603050405020304" pitchFamily="18" charset="0"/>
              <a:cs typeface="Times New Roman" panose="02020603050405020304" pitchFamily="18" charset="0"/>
            </a:endParaRPr>
          </a:p>
          <a:p>
            <a:pPr marL="228600" indent="-228600">
              <a:buAutoNum type="arabicPeriod"/>
            </a:pPr>
            <a:r>
              <a:rPr lang="en-US" altLang="zh-CN" sz="1200" smtClean="0">
                <a:solidFill>
                  <a:srgbClr val="000000"/>
                </a:solidFill>
                <a:latin typeface="Times New Roman" panose="02020603050405020304" pitchFamily="18" charset="0"/>
                <a:cs typeface="Times New Roman" panose="02020603050405020304" pitchFamily="18" charset="0"/>
              </a:rPr>
              <a:t>Screening Therapeutic Agents Specific to Breast Cancer Stem Cells Using a Microfluidic Single-Cell Clone-Forming Inhibition Assay., </a:t>
            </a:r>
          </a:p>
          <a:p>
            <a:pPr marL="228600" indent="-228600"/>
            <a:r>
              <a:rPr lang="en-US" altLang="zh-CN" sz="1200" b="1" i="1" smtClean="0">
                <a:solidFill>
                  <a:srgbClr val="000000"/>
                </a:solidFill>
                <a:latin typeface="Times New Roman" panose="02020603050405020304" pitchFamily="18" charset="0"/>
                <a:cs typeface="Times New Roman" panose="02020603050405020304" pitchFamily="18" charset="0"/>
              </a:rPr>
              <a:t>      Small</a:t>
            </a:r>
            <a:r>
              <a:rPr lang="en-US" altLang="zh-CN" sz="1200" smtClean="0">
                <a:solidFill>
                  <a:srgbClr val="000000"/>
                </a:solidFill>
                <a:latin typeface="Times New Roman" panose="02020603050405020304" pitchFamily="18" charset="0"/>
                <a:cs typeface="Times New Roman" panose="02020603050405020304" pitchFamily="18" charset="0"/>
              </a:rPr>
              <a:t>. 2020;16(9):e1901001. </a:t>
            </a:r>
            <a:r>
              <a:rPr lang="zh-CN" altLang="en-US" sz="1200" smtClean="0">
                <a:solidFill>
                  <a:srgbClr val="000000"/>
                </a:solidFill>
                <a:latin typeface="Times New Roman" panose="02020603050405020304" pitchFamily="18" charset="0"/>
                <a:cs typeface="Times New Roman" panose="02020603050405020304" pitchFamily="18" charset="0"/>
              </a:rPr>
              <a:t>（</a:t>
            </a:r>
            <a:r>
              <a:rPr lang="en-US" altLang="zh-CN" sz="1200" smtClean="0">
                <a:solidFill>
                  <a:srgbClr val="000000"/>
                </a:solidFill>
                <a:latin typeface="Times New Roman" panose="02020603050405020304" pitchFamily="18" charset="0"/>
                <a:cs typeface="Times New Roman" panose="02020603050405020304" pitchFamily="18" charset="0"/>
              </a:rPr>
              <a:t>JCR 1</a:t>
            </a:r>
            <a:r>
              <a:rPr lang="zh-CN" altLang="en-US" sz="1200" smtClean="0">
                <a:solidFill>
                  <a:srgbClr val="000000"/>
                </a:solidFill>
                <a:latin typeface="Times New Roman" panose="02020603050405020304" pitchFamily="18" charset="0"/>
                <a:cs typeface="Times New Roman" panose="02020603050405020304" pitchFamily="18" charset="0"/>
              </a:rPr>
              <a:t>区，</a:t>
            </a:r>
            <a:r>
              <a:rPr lang="en-US" altLang="zh-CN" sz="1200" smtClean="0">
                <a:solidFill>
                  <a:srgbClr val="000000"/>
                </a:solidFill>
                <a:latin typeface="Times New Roman" panose="02020603050405020304" pitchFamily="18" charset="0"/>
                <a:cs typeface="Times New Roman" panose="02020603050405020304" pitchFamily="18" charset="0"/>
              </a:rPr>
              <a:t>SCI IF 15.153</a:t>
            </a:r>
            <a:r>
              <a:rPr lang="zh-CN" altLang="en-US" sz="1200" smtClean="0">
                <a:solidFill>
                  <a:srgbClr val="000000"/>
                </a:solidFill>
                <a:latin typeface="Times New Roman" panose="02020603050405020304" pitchFamily="18" charset="0"/>
                <a:cs typeface="Times New Roman" panose="02020603050405020304" pitchFamily="18" charset="0"/>
              </a:rPr>
              <a:t>）</a:t>
            </a:r>
          </a:p>
        </p:txBody>
      </p:sp>
      <p:pic>
        <p:nvPicPr>
          <p:cNvPr id="53" name="图片 32"/>
          <p:cNvPicPr>
            <a:picLocks noChangeAspect="1"/>
          </p:cNvPicPr>
          <p:nvPr/>
        </p:nvPicPr>
        <p:blipFill>
          <a:blip r:embed="rId3" cstate="print">
            <a:extLst>
              <a:ext uri="{28A0092B-C50C-407E-A947-70E740481C1C}">
                <a14:useLocalDpi xmlns:a14="http://schemas.microsoft.com/office/drawing/2010/main" xmlns="" val="0"/>
              </a:ext>
            </a:extLst>
          </a:blip>
          <a:srcRect t="3896" r="91544" b="3088"/>
          <a:stretch>
            <a:fillRect/>
          </a:stretch>
        </p:blipFill>
        <p:spPr bwMode="auto">
          <a:xfrm>
            <a:off x="2896163" y="4587510"/>
            <a:ext cx="307975" cy="358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6" name="文本框 14"/>
          <p:cNvSpPr txBox="1">
            <a:spLocks noChangeArrowheads="1"/>
          </p:cNvSpPr>
          <p:nvPr/>
        </p:nvSpPr>
        <p:spPr bwMode="auto">
          <a:xfrm>
            <a:off x="3153813" y="4573673"/>
            <a:ext cx="1951348"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近期</a:t>
            </a:r>
            <a:r>
              <a:rPr lang="zh-CN" altLang="zh-CN" sz="1400" b="1"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代表性</a:t>
            </a:r>
            <a:r>
              <a:rPr lang="zh-CN" altLang="en-US" sz="1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研究</a:t>
            </a:r>
            <a:r>
              <a:rPr lang="zh-CN" altLang="zh-CN" sz="1400" b="1" dirty="0" smtClean="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论文</a:t>
            </a:r>
            <a:endParaRPr lang="zh-CN" altLang="en-US" sz="14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xmlns="" val="407996747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3308</TotalTime>
  <Words>416</Words>
  <Application>Microsoft Office PowerPoint</Application>
  <PresentationFormat>自定义</PresentationFormat>
  <Paragraphs>38</Paragraphs>
  <Slides>1</Slides>
  <Notes>1</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1_Office 主题</vt:lpstr>
      <vt:lpstr>幻灯片 1</vt:lpstr>
    </vt:vector>
  </TitlesOfParts>
  <Company>zsb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what what</cp:lastModifiedBy>
  <cp:revision>392</cp:revision>
  <dcterms:created xsi:type="dcterms:W3CDTF">2015-05-04T02:17:26Z</dcterms:created>
  <dcterms:modified xsi:type="dcterms:W3CDTF">2023-03-28T05:15:19Z</dcterms:modified>
</cp:coreProperties>
</file>