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446" r:id="rId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34" autoAdjust="0"/>
    <p:restoredTop sz="93203" autoAdjust="0"/>
  </p:normalViewPr>
  <p:slideViewPr>
    <p:cSldViewPr snapToGrid="0">
      <p:cViewPr varScale="1">
        <p:scale>
          <a:sx n="68" d="100"/>
          <a:sy n="68" d="100"/>
        </p:scale>
        <p:origin x="-464" y="-6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pPr>
                <a:defRPr/>
              </a:pPr>
              <a:t>2023/3/28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pPr>
                <a:defRPr/>
              </a:pPr>
              <a:t>2023/3/28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pPr>
                <a:defRPr/>
              </a:pPr>
              <a:t>2023/3/28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pPr>
                <a:defRPr/>
              </a:pPr>
              <a:t>2023/3/28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pPr>
                <a:defRPr/>
              </a:pPr>
              <a:t>2023/3/28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itchFamily="2" charset="-122"/>
              </a:defRPr>
            </a:lvl1pPr>
          </a:lstStyle>
          <a:p>
            <a:pPr>
              <a:defRPr/>
            </a:pPr>
            <a:fld id="{393D6728-958F-4F11-A0FE-129E9BD88B4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678331" y="1789708"/>
            <a:ext cx="3579813" cy="891540"/>
          </a:xfrm>
          <a:prstGeom prst="rect">
            <a:avLst/>
          </a:prstGeom>
          <a:noFill/>
          <a:ln w="9525">
            <a:noFill/>
            <a:miter lim="800000"/>
          </a:ln>
        </p:spPr>
        <p:txBody>
          <a:bodyPr wrap="square">
            <a:spAutoFit/>
          </a:bodyPr>
          <a:lstStyle/>
          <a:p>
            <a:pPr lvl="0" eaLnBrk="1" hangingPunct="1">
              <a:defRPr/>
            </a:pPr>
            <a:r>
              <a:rPr lang="zh-CN" altLang="en-US" sz="1300" dirty="0" smtClean="0">
                <a:solidFill>
                  <a:prstClr val="black"/>
                </a:solidFill>
                <a:latin typeface="微软雅黑" panose="020B0503020204020204" pitchFamily="34" charset="-122"/>
                <a:ea typeface="微软雅黑" panose="020B0503020204020204" pitchFamily="34" charset="-122"/>
                <a:sym typeface="+mn-ea"/>
              </a:rPr>
              <a:t>学术型硕士：</a:t>
            </a:r>
            <a:r>
              <a:rPr lang="zh-CN" altLang="en-US" sz="1300" dirty="0">
                <a:solidFill>
                  <a:prstClr val="black"/>
                </a:solidFill>
                <a:latin typeface="微软雅黑" panose="020B0503020204020204" pitchFamily="34" charset="-122"/>
                <a:ea typeface="微软雅黑" panose="020B0503020204020204" pitchFamily="34" charset="-122"/>
                <a:sym typeface="+mn-ea"/>
              </a:rPr>
              <a:t>临床医学（肿瘤学）</a:t>
            </a:r>
            <a:endParaRPr lang="en-US" altLang="zh-CN" sz="13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300" dirty="0" smtClean="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30200" y="4103224"/>
            <a:ext cx="1920875" cy="975995"/>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a:t>
            </a:r>
            <a:r>
              <a:rPr kumimoji="0" lang="en-US" altLang="zh-CN"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lang="en-US" altLang="zh-CN" sz="12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13802527172</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 </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eyglliu@scut.edu.cn</a:t>
            </a:r>
          </a:p>
          <a:p>
            <a:pPr marL="0" marR="0" lvl="0" indent="0" algn="l" defTabSz="914400" rtl="0" eaLnBrk="1" fontAlgn="base" latinLnBrk="0" hangingPunct="1">
              <a:lnSpc>
                <a:spcPct val="120000"/>
              </a:lnSpc>
              <a:spcBef>
                <a:spcPct val="0"/>
              </a:spcBef>
              <a:spcAft>
                <a:spcPct val="0"/>
              </a:spcAft>
              <a:buClrTx/>
              <a:buSzTx/>
              <a:buFontTx/>
              <a:buNone/>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6857646" y="1765636"/>
            <a:ext cx="4630879" cy="5177155"/>
          </a:xfrm>
          <a:prstGeom prst="rect">
            <a:avLst/>
          </a:prstGeom>
          <a:noFill/>
          <a:ln w="9525">
            <a:noFill/>
            <a:miter lim="800000"/>
          </a:ln>
        </p:spPr>
        <p:txBody>
          <a:bodyPr wrap="square">
            <a:spAutoFit/>
          </a:bodyPr>
          <a:lstStyle/>
          <a:p>
            <a:pPr lvl="0" eaLnBrk="1" hangingPunct="1">
              <a:lnSpc>
                <a:spcPct val="120000"/>
              </a:lnSpc>
              <a:spcBef>
                <a:spcPts val="600"/>
              </a:spcBef>
              <a:defRPr/>
            </a:pPr>
            <a:r>
              <a:rPr kumimoji="0" lang="zh-CN" altLang="en-US" sz="13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3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p>
          <a:p>
            <a:pPr lvl="0" eaLnBrk="1" hangingPunct="1">
              <a:lnSpc>
                <a:spcPct val="120000"/>
              </a:lnSpc>
              <a:spcBef>
                <a:spcPts val="600"/>
              </a:spcBef>
              <a:defRPr/>
            </a:pPr>
            <a:r>
              <a:rPr lang="zh-CN" altLang="en-US" sz="1300" dirty="0">
                <a:solidFill>
                  <a:prstClr val="black"/>
                </a:solidFill>
                <a:latin typeface="微软雅黑" panose="020B0503020204020204" pitchFamily="34" charset="-122"/>
                <a:ea typeface="微软雅黑" panose="020B0503020204020204" pitchFamily="34" charset="-122"/>
                <a:sym typeface="+mn-ea"/>
              </a:rPr>
              <a:t>（</a:t>
            </a:r>
            <a:r>
              <a:rPr lang="en-US" altLang="zh-CN" sz="1300" dirty="0">
                <a:solidFill>
                  <a:prstClr val="black"/>
                </a:solidFill>
                <a:latin typeface="微软雅黑" panose="020B0503020204020204" pitchFamily="34" charset="-122"/>
                <a:ea typeface="微软雅黑" panose="020B0503020204020204" pitchFamily="34" charset="-122"/>
                <a:sym typeface="+mn-ea"/>
              </a:rPr>
              <a:t>1</a:t>
            </a:r>
            <a:r>
              <a:rPr lang="zh-CN" altLang="en-US" sz="1300" dirty="0">
                <a:solidFill>
                  <a:prstClr val="black"/>
                </a:solidFill>
                <a:latin typeface="微软雅黑" panose="020B0503020204020204" pitchFamily="34" charset="-122"/>
                <a:ea typeface="微软雅黑" panose="020B0503020204020204" pitchFamily="34" charset="-122"/>
                <a:sym typeface="+mn-ea"/>
              </a:rPr>
              <a:t>）小细胞肺癌脑转移；（</a:t>
            </a:r>
            <a:r>
              <a:rPr lang="en-US" altLang="zh-CN" sz="1300" dirty="0">
                <a:solidFill>
                  <a:prstClr val="black"/>
                </a:solidFill>
                <a:latin typeface="微软雅黑" panose="020B0503020204020204" pitchFamily="34" charset="-122"/>
                <a:ea typeface="微软雅黑" panose="020B0503020204020204" pitchFamily="34" charset="-122"/>
                <a:sym typeface="+mn-ea"/>
              </a:rPr>
              <a:t>2</a:t>
            </a:r>
            <a:r>
              <a:rPr lang="zh-CN" altLang="en-US" sz="1300" dirty="0">
                <a:solidFill>
                  <a:prstClr val="black"/>
                </a:solidFill>
                <a:latin typeface="微软雅黑" panose="020B0503020204020204" pitchFamily="34" charset="-122"/>
                <a:ea typeface="微软雅黑" panose="020B0503020204020204" pitchFamily="34" charset="-122"/>
                <a:sym typeface="+mn-ea"/>
              </a:rPr>
              <a:t>）肿瘤微环境对肿瘤干细胞干性调控的作用和机制研究；（</a:t>
            </a:r>
            <a:r>
              <a:rPr lang="en-US" altLang="zh-CN" sz="1300" dirty="0">
                <a:solidFill>
                  <a:prstClr val="black"/>
                </a:solidFill>
                <a:latin typeface="微软雅黑" panose="020B0503020204020204" pitchFamily="34" charset="-122"/>
                <a:ea typeface="微软雅黑" panose="020B0503020204020204" pitchFamily="34" charset="-122"/>
                <a:sym typeface="+mn-ea"/>
              </a:rPr>
              <a:t>3</a:t>
            </a:r>
            <a:r>
              <a:rPr lang="zh-CN" altLang="en-US" sz="1300" dirty="0">
                <a:solidFill>
                  <a:prstClr val="black"/>
                </a:solidFill>
                <a:latin typeface="微软雅黑" panose="020B0503020204020204" pitchFamily="34" charset="-122"/>
                <a:ea typeface="微软雅黑" panose="020B0503020204020204" pitchFamily="34" charset="-122"/>
                <a:sym typeface="+mn-ea"/>
              </a:rPr>
              <a:t>）肿瘤免疫治疗：</a:t>
            </a:r>
            <a:r>
              <a:rPr lang="en-US" altLang="zh-CN" sz="1300" dirty="0">
                <a:solidFill>
                  <a:prstClr val="black"/>
                </a:solidFill>
                <a:latin typeface="微软雅黑" panose="020B0503020204020204" pitchFamily="34" charset="-122"/>
                <a:ea typeface="微软雅黑" panose="020B0503020204020204" pitchFamily="34" charset="-122"/>
                <a:sym typeface="+mn-ea"/>
              </a:rPr>
              <a:t>TCR-T</a:t>
            </a:r>
            <a:r>
              <a:rPr lang="zh-CN" altLang="en-US" sz="1300" dirty="0">
                <a:solidFill>
                  <a:prstClr val="black"/>
                </a:solidFill>
                <a:latin typeface="微软雅黑" panose="020B0503020204020204" pitchFamily="34" charset="-122"/>
                <a:ea typeface="微软雅黑" panose="020B0503020204020204" pitchFamily="34" charset="-122"/>
                <a:sym typeface="+mn-ea"/>
              </a:rPr>
              <a:t>治疗肝癌的作用及机制研究。</a:t>
            </a:r>
          </a:p>
          <a:p>
            <a:pPr lvl="0" eaLnBrk="1" hangingPunct="1">
              <a:lnSpc>
                <a:spcPct val="120000"/>
              </a:lnSpc>
              <a:spcBef>
                <a:spcPts val="600"/>
              </a:spcBef>
              <a:defRPr/>
            </a:pPr>
            <a:r>
              <a:rPr lang="zh-CN" altLang="en-US" sz="1300" dirty="0" smtClean="0">
                <a:solidFill>
                  <a:prstClr val="black"/>
                </a:solidFill>
                <a:latin typeface="微软雅黑" panose="020B0503020204020204" pitchFamily="34" charset="-122"/>
                <a:ea typeface="微软雅黑" panose="020B0503020204020204" pitchFamily="34" charset="-122"/>
                <a:sym typeface="+mn-ea"/>
              </a:rPr>
              <a:t>基础研究与美国密歇根大学癌症综合治疗中心和美国阿拉巴马大学伯明翰校区有紧密的国际合作关系。</a:t>
            </a:r>
            <a:endParaRPr lang="zh-CN" altLang="en-US" sz="1300" dirty="0">
              <a:solidFill>
                <a:prstClr val="black"/>
              </a:solidFill>
              <a:latin typeface="微软雅黑" panose="020B0503020204020204" pitchFamily="34" charset="-122"/>
              <a:ea typeface="微软雅黑" panose="020B0503020204020204" pitchFamily="34" charset="-122"/>
              <a:sym typeface="+mn-ea"/>
            </a:endParaRPr>
          </a:p>
          <a:p>
            <a:pPr lvl="0" eaLnBrk="1" hangingPunct="1">
              <a:lnSpc>
                <a:spcPct val="120000"/>
              </a:lnSpc>
              <a:spcBef>
                <a:spcPts val="600"/>
              </a:spcBef>
              <a:defRPr/>
            </a:pPr>
            <a:endParaRPr kumimoji="0" lang="zh-CN" altLang="en-US" sz="13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3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3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lang="zh-CN" altLang="en-US" sz="1300" noProof="0" dirty="0" smtClean="0">
                <a:ln>
                  <a:noFill/>
                </a:ln>
                <a:solidFill>
                  <a:prstClr val="black"/>
                </a:solidFill>
                <a:effectLst/>
                <a:uLnTx/>
                <a:uFillTx/>
                <a:latin typeface="微软雅黑" panose="020B0503020204020204" pitchFamily="34" charset="-122"/>
                <a:ea typeface="微软雅黑" panose="020B0503020204020204" pitchFamily="34" charset="-122"/>
                <a:sym typeface="+mn-ea"/>
              </a:rPr>
              <a:t>在</a:t>
            </a:r>
            <a:r>
              <a:rPr lang="zh-CN" altLang="en-US" sz="1300" dirty="0">
                <a:solidFill>
                  <a:prstClr val="black"/>
                </a:solidFill>
                <a:latin typeface="微软雅黑" panose="020B0503020204020204" pitchFamily="34" charset="-122"/>
                <a:ea typeface="微软雅黑" panose="020B0503020204020204" pitchFamily="34" charset="-122"/>
                <a:sym typeface="+mn-ea"/>
              </a:rPr>
              <a:t>国际权威杂志以及核心期刊发表论文</a:t>
            </a:r>
            <a:r>
              <a:rPr lang="en-US" altLang="zh-CN" sz="1300" dirty="0">
                <a:solidFill>
                  <a:prstClr val="black"/>
                </a:solidFill>
                <a:latin typeface="微软雅黑" panose="020B0503020204020204" pitchFamily="34" charset="-122"/>
                <a:ea typeface="微软雅黑" panose="020B0503020204020204" pitchFamily="34" charset="-122"/>
                <a:sym typeface="+mn-ea"/>
              </a:rPr>
              <a:t>40</a:t>
            </a:r>
            <a:r>
              <a:rPr lang="zh-CN" altLang="en-US" sz="1300" dirty="0">
                <a:solidFill>
                  <a:prstClr val="black"/>
                </a:solidFill>
                <a:latin typeface="微软雅黑" panose="020B0503020204020204" pitchFamily="34" charset="-122"/>
                <a:ea typeface="微软雅黑" panose="020B0503020204020204" pitchFamily="34" charset="-122"/>
                <a:sym typeface="+mn-ea"/>
              </a:rPr>
              <a:t>余篇</a:t>
            </a:r>
            <a:r>
              <a:rPr lang="zh-CN" altLang="en-US" sz="1300" dirty="0" smtClean="0">
                <a:solidFill>
                  <a:prstClr val="black"/>
                </a:solidFill>
                <a:latin typeface="微软雅黑" panose="020B0503020204020204" pitchFamily="34" charset="-122"/>
                <a:ea typeface="微软雅黑" panose="020B0503020204020204" pitchFamily="34" charset="-122"/>
                <a:sym typeface="+mn-ea"/>
              </a:rPr>
              <a:t>。军队科技进步奖4项。已培养博士及硕士研究生</a:t>
            </a:r>
            <a:r>
              <a:rPr lang="en-US" altLang="zh-CN" sz="1300" dirty="0" smtClean="0">
                <a:solidFill>
                  <a:prstClr val="black"/>
                </a:solidFill>
                <a:latin typeface="微软雅黑" panose="020B0503020204020204" pitchFamily="34" charset="-122"/>
                <a:ea typeface="微软雅黑" panose="020B0503020204020204" pitchFamily="34" charset="-122"/>
                <a:sym typeface="+mn-ea"/>
              </a:rPr>
              <a:t>20</a:t>
            </a:r>
            <a:r>
              <a:rPr lang="zh-CN" altLang="en-US" sz="1300" dirty="0" smtClean="0">
                <a:solidFill>
                  <a:prstClr val="black"/>
                </a:solidFill>
                <a:latin typeface="微软雅黑" panose="020B0503020204020204" pitchFamily="34" charset="-122"/>
                <a:ea typeface="微软雅黑" panose="020B0503020204020204" pitchFamily="34" charset="-122"/>
                <a:sym typeface="+mn-ea"/>
              </a:rPr>
              <a:t>余名，正在指导博士后</a:t>
            </a:r>
            <a:r>
              <a:rPr lang="en-US" altLang="zh-CN" sz="1300" dirty="0" smtClean="0">
                <a:solidFill>
                  <a:prstClr val="black"/>
                </a:solidFill>
                <a:latin typeface="微软雅黑" panose="020B0503020204020204" pitchFamily="34" charset="-122"/>
                <a:ea typeface="微软雅黑" panose="020B0503020204020204" pitchFamily="34" charset="-122"/>
                <a:sym typeface="+mn-ea"/>
              </a:rPr>
              <a:t>3</a:t>
            </a:r>
            <a:r>
              <a:rPr lang="zh-CN" altLang="en-US" sz="1300" dirty="0" smtClean="0">
                <a:solidFill>
                  <a:prstClr val="black"/>
                </a:solidFill>
                <a:latin typeface="微软雅黑" panose="020B0503020204020204" pitchFamily="34" charset="-122"/>
                <a:ea typeface="微软雅黑" panose="020B0503020204020204" pitchFamily="34" charset="-122"/>
                <a:sym typeface="+mn-ea"/>
              </a:rPr>
              <a:t>名、博士</a:t>
            </a:r>
            <a:r>
              <a:rPr lang="en-US" altLang="zh-CN" sz="1300" dirty="0" smtClean="0">
                <a:solidFill>
                  <a:prstClr val="black"/>
                </a:solidFill>
                <a:latin typeface="微软雅黑" panose="020B0503020204020204" pitchFamily="34" charset="-122"/>
                <a:ea typeface="微软雅黑" panose="020B0503020204020204" pitchFamily="34" charset="-122"/>
                <a:sym typeface="+mn-ea"/>
              </a:rPr>
              <a:t>4</a:t>
            </a:r>
            <a:r>
              <a:rPr lang="zh-CN" altLang="en-US" sz="1300" dirty="0" smtClean="0">
                <a:solidFill>
                  <a:prstClr val="black"/>
                </a:solidFill>
                <a:latin typeface="微软雅黑" panose="020B0503020204020204" pitchFamily="34" charset="-122"/>
                <a:ea typeface="微软雅黑" panose="020B0503020204020204" pitchFamily="34" charset="-122"/>
                <a:sym typeface="+mn-ea"/>
              </a:rPr>
              <a:t>名、硕士研究生</a:t>
            </a:r>
            <a:r>
              <a:rPr lang="en-US" altLang="zh-CN" sz="1300" dirty="0" smtClean="0">
                <a:solidFill>
                  <a:prstClr val="black"/>
                </a:solidFill>
                <a:latin typeface="微软雅黑" panose="020B0503020204020204" pitchFamily="34" charset="-122"/>
                <a:ea typeface="微软雅黑" panose="020B0503020204020204" pitchFamily="34" charset="-122"/>
                <a:sym typeface="+mn-ea"/>
              </a:rPr>
              <a:t>2</a:t>
            </a:r>
            <a:r>
              <a:rPr lang="zh-CN" altLang="en-US" sz="1300" dirty="0" smtClean="0">
                <a:solidFill>
                  <a:prstClr val="black"/>
                </a:solidFill>
                <a:latin typeface="微软雅黑" panose="020B0503020204020204" pitchFamily="34" charset="-122"/>
                <a:ea typeface="微软雅黑" panose="020B0503020204020204" pitchFamily="34" charset="-122"/>
                <a:sym typeface="+mn-ea"/>
              </a:rPr>
              <a:t>名。</a:t>
            </a:r>
            <a:endParaRPr kumimoji="0" lang="en-US" altLang="zh-CN" sz="13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zh-CN" altLang="en-US" sz="13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3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研究资助</a:t>
            </a:r>
            <a:r>
              <a:rPr kumimoji="0" lang="en-US" altLang="zh-CN" sz="13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lang="zh-CN" altLang="en-US" sz="130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主持国家自然基金项目面上项目、广州市科技计划重点项目、广东省基金项目以及广州市科技计划一般项目等</a:t>
            </a:r>
            <a:r>
              <a:rPr lang="en-US" altLang="zh-CN" sz="130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7</a:t>
            </a:r>
            <a:r>
              <a:rPr lang="zh-CN" altLang="en-US" sz="130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项。</a:t>
            </a:r>
            <a:endParaRPr kumimoji="0" lang="zh-CN" altLang="en-US" sz="13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en-US" altLang="zh-CN" sz="13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en-US" altLang="zh-CN" sz="13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lang="en-US" altLang="zh-CN" sz="1300" b="1" dirty="0" smtClean="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3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itchFamily="2" charset="-122"/>
              <a:cs typeface="+mn-cs"/>
            </a:endParaRPr>
          </a:p>
        </p:txBody>
      </p:sp>
      <p:sp>
        <p:nvSpPr>
          <p:cNvPr id="17417" name="文本框 21"/>
          <p:cNvSpPr txBox="1">
            <a:spLocks noChangeArrowheads="1"/>
          </p:cNvSpPr>
          <p:nvPr/>
        </p:nvSpPr>
        <p:spPr bwMode="auto">
          <a:xfrm>
            <a:off x="2640013" y="76200"/>
            <a:ext cx="3579812" cy="460375"/>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刘国龙</a:t>
            </a:r>
          </a:p>
        </p:txBody>
      </p:sp>
      <p:sp>
        <p:nvSpPr>
          <p:cNvPr id="23" name="文本框 22"/>
          <p:cNvSpPr txBox="1"/>
          <p:nvPr/>
        </p:nvSpPr>
        <p:spPr>
          <a:xfrm>
            <a:off x="2640013" y="519113"/>
            <a:ext cx="5251450" cy="521970"/>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主任医师</a:t>
            </a:r>
            <a:r>
              <a:rPr kumimoji="0" lang="zh-CN" altLang="en-US" sz="1400" b="1" i="0" u="none" strike="noStrike" kern="1200" cap="none" spc="120" normalizeH="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教授 博士研究生导师</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rPr>
              <a:t>附属第二医院（广州市第一人民医院）肿瘤科</a:t>
            </a:r>
            <a:r>
              <a:rPr kumimoji="0" lang="zh-CN" altLang="en-US" sz="1400" b="1" i="0" u="none" strike="noStrike" kern="1200" cap="none" spc="120" normalizeH="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主任</a:t>
            </a: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17421" name="文本框 17"/>
          <p:cNvSpPr txBox="1">
            <a:spLocks noChangeArrowheads="1"/>
          </p:cNvSpPr>
          <p:nvPr/>
        </p:nvSpPr>
        <p:spPr bwMode="auto">
          <a:xfrm>
            <a:off x="2808288" y="1300163"/>
            <a:ext cx="1431925"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类型</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25713" y="2204504"/>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229904"/>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p>
        </p:txBody>
      </p:sp>
      <p:pic>
        <p:nvPicPr>
          <p:cNvPr id="17424" name="图片 27"/>
          <p:cNvPicPr>
            <a:picLocks noChangeAspect="1"/>
          </p:cNvPicPr>
          <p:nvPr/>
        </p:nvPicPr>
        <p:blipFill>
          <a:blip r:embed="rId2"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2" cstate="print"/>
          <a:srcRect t="3896" r="91544" b="3088"/>
          <a:stretch>
            <a:fillRect/>
          </a:stretch>
        </p:blipFill>
        <p:spPr bwMode="auto">
          <a:xfrm>
            <a:off x="2526163" y="4221957"/>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35408" y="4258152"/>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2" name="图片 1" descr="图片1"/>
          <p:cNvPicPr>
            <a:picLocks noChangeAspect="1"/>
          </p:cNvPicPr>
          <p:nvPr/>
        </p:nvPicPr>
        <p:blipFill>
          <a:blip r:embed="rId4"/>
          <a:stretch>
            <a:fillRect/>
          </a:stretch>
        </p:blipFill>
        <p:spPr>
          <a:xfrm>
            <a:off x="446405" y="1765935"/>
            <a:ext cx="1582826" cy="1980000"/>
          </a:xfrm>
          <a:prstGeom prst="rect">
            <a:avLst/>
          </a:prstGeom>
        </p:spPr>
      </p:pic>
      <p:sp>
        <p:nvSpPr>
          <p:cNvPr id="21" name="文本框 11"/>
          <p:cNvSpPr txBox="1">
            <a:spLocks noChangeArrowheads="1"/>
          </p:cNvSpPr>
          <p:nvPr/>
        </p:nvSpPr>
        <p:spPr bwMode="auto">
          <a:xfrm>
            <a:off x="2575560" y="2672080"/>
            <a:ext cx="4436110" cy="1691640"/>
          </a:xfrm>
          <a:prstGeom prst="rect">
            <a:avLst/>
          </a:prstGeom>
          <a:noFill/>
          <a:ln w="9525">
            <a:noFill/>
            <a:miter lim="800000"/>
          </a:ln>
        </p:spPr>
        <p:txBody>
          <a:bodyPr wrap="square">
            <a:spAutoFit/>
          </a:bodyPr>
          <a:lstStyle/>
          <a:p>
            <a:pPr lvl="0" algn="just" eaLnBrk="1" hangingPunct="1">
              <a:lnSpc>
                <a:spcPct val="150000"/>
              </a:lnSpc>
              <a:defRPr/>
            </a:pPr>
            <a:r>
              <a:rPr sz="1300" dirty="0">
                <a:solidFill>
                  <a:prstClr val="black"/>
                </a:solidFill>
                <a:latin typeface="微软雅黑" panose="020B0503020204020204" pitchFamily="34" charset="-122"/>
                <a:ea typeface="微软雅黑" panose="020B0503020204020204" pitchFamily="34" charset="-122"/>
              </a:rPr>
              <a:t>2003/07-至今，广州市市一人民医院，主任医师、教授</a:t>
            </a:r>
          </a:p>
          <a:p>
            <a:pPr lvl="0" algn="just" eaLnBrk="1" hangingPunct="1">
              <a:lnSpc>
                <a:spcPct val="150000"/>
              </a:lnSpc>
              <a:defRPr/>
            </a:pPr>
            <a:r>
              <a:rPr sz="1300" dirty="0">
                <a:solidFill>
                  <a:prstClr val="black"/>
                </a:solidFill>
                <a:latin typeface="微软雅黑" panose="020B0503020204020204" pitchFamily="34" charset="-122"/>
                <a:ea typeface="微软雅黑" panose="020B0503020204020204" pitchFamily="34" charset="-122"/>
              </a:rPr>
              <a:t>2000/07-2003/06，南方医科大学，南方医院，副教授</a:t>
            </a:r>
          </a:p>
          <a:p>
            <a:pPr lvl="0" algn="just" eaLnBrk="1" hangingPunct="1">
              <a:lnSpc>
                <a:spcPct val="150000"/>
              </a:lnSpc>
              <a:defRPr/>
            </a:pPr>
            <a:r>
              <a:rPr sz="1300" dirty="0">
                <a:solidFill>
                  <a:prstClr val="black"/>
                </a:solidFill>
                <a:latin typeface="微软雅黑" panose="020B0503020204020204" pitchFamily="34" charset="-122"/>
                <a:ea typeface="微软雅黑" panose="020B0503020204020204" pitchFamily="34" charset="-122"/>
              </a:rPr>
              <a:t>1994/07-2000/06，南方医科大学，南方医院，讲师</a:t>
            </a:r>
          </a:p>
          <a:p>
            <a:pPr lvl="0" algn="just" eaLnBrk="1" hangingPunct="1">
              <a:lnSpc>
                <a:spcPct val="150000"/>
              </a:lnSpc>
              <a:defRPr/>
            </a:pPr>
            <a:r>
              <a:rPr sz="1300" dirty="0">
                <a:solidFill>
                  <a:prstClr val="black"/>
                </a:solidFill>
                <a:latin typeface="微软雅黑" panose="020B0503020204020204" pitchFamily="34" charset="-122"/>
                <a:ea typeface="微软雅黑" panose="020B0503020204020204" pitchFamily="34" charset="-122"/>
              </a:rPr>
              <a:t>1990/07-1991/07，成都军区昆明总医院医师、助教</a:t>
            </a:r>
          </a:p>
          <a:p>
            <a:pPr lvl="0" eaLnBrk="1" hangingPunct="1">
              <a:defRPr/>
            </a:pPr>
            <a:endParaRPr lang="en-US" altLang="zh-CN" sz="13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300" dirty="0">
              <a:solidFill>
                <a:prstClr val="black"/>
              </a:solidFill>
              <a:latin typeface="微软雅黑" panose="020B0503020204020204" pitchFamily="34" charset="-122"/>
              <a:ea typeface="微软雅黑" panose="020B0503020204020204" pitchFamily="34" charset="-122"/>
            </a:endParaRPr>
          </a:p>
        </p:txBody>
      </p:sp>
      <p:sp>
        <p:nvSpPr>
          <p:cNvPr id="3" name="文本框 11"/>
          <p:cNvSpPr txBox="1">
            <a:spLocks noChangeArrowheads="1"/>
          </p:cNvSpPr>
          <p:nvPr/>
        </p:nvSpPr>
        <p:spPr bwMode="auto">
          <a:xfrm>
            <a:off x="2575461" y="4593233"/>
            <a:ext cx="3579813" cy="1691640"/>
          </a:xfrm>
          <a:prstGeom prst="rect">
            <a:avLst/>
          </a:prstGeom>
          <a:noFill/>
          <a:ln w="9525">
            <a:noFill/>
            <a:miter lim="800000"/>
          </a:ln>
        </p:spPr>
        <p:txBody>
          <a:bodyPr wrap="square">
            <a:spAutoFit/>
          </a:bodyPr>
          <a:lstStyle/>
          <a:p>
            <a:pPr lvl="0" eaLnBrk="1" hangingPunct="1">
              <a:defRPr/>
            </a:pPr>
            <a:r>
              <a:rPr lang="zh-CN" altLang="en-US" sz="1300" dirty="0">
                <a:solidFill>
                  <a:prstClr val="black"/>
                </a:solidFill>
                <a:latin typeface="微软雅黑" panose="020B0503020204020204" pitchFamily="34" charset="-122"/>
                <a:ea typeface="微软雅黑" panose="020B0503020204020204" pitchFamily="34" charset="-122"/>
              </a:rPr>
              <a:t>广东放疗学会委员；</a:t>
            </a:r>
          </a:p>
          <a:p>
            <a:pPr lvl="0" eaLnBrk="1" hangingPunct="1">
              <a:defRPr/>
            </a:pPr>
            <a:r>
              <a:rPr lang="zh-CN" altLang="en-US" sz="1300" dirty="0">
                <a:solidFill>
                  <a:prstClr val="black"/>
                </a:solidFill>
                <a:latin typeface="微软雅黑" panose="020B0503020204020204" pitchFamily="34" charset="-122"/>
                <a:ea typeface="微软雅黑" panose="020B0503020204020204" pitchFamily="34" charset="-122"/>
              </a:rPr>
              <a:t>广州肿瘤学会副主任委员；</a:t>
            </a:r>
          </a:p>
          <a:p>
            <a:pPr lvl="0" eaLnBrk="1" hangingPunct="1">
              <a:defRPr/>
            </a:pPr>
            <a:r>
              <a:rPr lang="zh-CN" altLang="en-US" sz="1300" dirty="0">
                <a:solidFill>
                  <a:prstClr val="black"/>
                </a:solidFill>
                <a:latin typeface="微软雅黑" panose="020B0503020204020204" pitchFamily="34" charset="-122"/>
                <a:ea typeface="微软雅黑" panose="020B0503020204020204" pitchFamily="34" charset="-122"/>
              </a:rPr>
              <a:t>广州抗癌协会热疗与消融治疗专业委员会主任委员</a:t>
            </a:r>
          </a:p>
          <a:p>
            <a:pPr lvl="0" eaLnBrk="1" hangingPunct="1">
              <a:defRPr/>
            </a:pPr>
            <a:endParaRPr lang="en-US" altLang="zh-CN" sz="13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3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300"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231</Words>
  <Application>WPS 演示</Application>
  <PresentationFormat>自定义</PresentationFormat>
  <Paragraphs>29</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1_Office 主题</vt:lpstr>
      <vt:lpstr>幻灯片 1</vt:lpstr>
    </vt:vector>
  </TitlesOfParts>
  <Company>zsb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what what</cp:lastModifiedBy>
  <cp:revision>382</cp:revision>
  <dcterms:created xsi:type="dcterms:W3CDTF">2023-03-27T07:07:17Z</dcterms:created>
  <dcterms:modified xsi:type="dcterms:W3CDTF">2023-03-28T04:38:54Z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F1B9E16BEB544BC7BFF8AAFA5FDF5315</vt:lpwstr>
  </property>
  <property fmtid="{D5CDD505-2E9C-101B-9397-08002B2CF9AE}" pid="3" name="KSOProductBuildVer">
    <vt:lpwstr>2052-4.6.0.7435</vt:lpwstr>
  </property>
</Properties>
</file>