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emf" ContentType="image/x-emf"/>
  <Default Extension="wmf" ContentType="image/x-wmf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Default Extension="vml" ContentType="application/vnd.openxmlformats-officedocument.vmlDrawing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Default Extension="bin" ContentType="application/vnd.openxmlformats-officedocument.oleObject"/>
  <Default Extension="png" ContentType="image/png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3"/>
  </p:notesMasterIdLst>
  <p:sldIdLst>
    <p:sldId id="256" r:id="rId2"/>
    <p:sldId id="257" r:id="rId3"/>
    <p:sldId id="258" r:id="rId4"/>
    <p:sldId id="259" r:id="rId5"/>
    <p:sldId id="260" r:id="rId6"/>
    <p:sldId id="261" r:id="rId7"/>
    <p:sldId id="264" r:id="rId8"/>
    <p:sldId id="265" r:id="rId9"/>
    <p:sldId id="266" r:id="rId10"/>
    <p:sldId id="267" r:id="rId11"/>
    <p:sldId id="268" r:id="rId12"/>
    <p:sldId id="269" r:id="rId13"/>
    <p:sldId id="270" r:id="rId14"/>
    <p:sldId id="271" r:id="rId15"/>
    <p:sldId id="272" r:id="rId16"/>
    <p:sldId id="273" r:id="rId17"/>
    <p:sldId id="274" r:id="rId18"/>
    <p:sldId id="275" r:id="rId19"/>
    <p:sldId id="276" r:id="rId20"/>
    <p:sldId id="277" r:id="rId21"/>
    <p:sldId id="278" r:id="rId22"/>
  </p:sldIdLst>
  <p:sldSz cx="12192000" cy="6858000"/>
  <p:notesSz cx="6858000" cy="9144000"/>
  <p:defaultTextStyle>
    <a:defPPr>
      <a:defRPr lang="zh-C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>
        <p15:guide id="1" orient="horz" pos="2205" userDrawn="1">
          <p15:clr>
            <a:srgbClr val="A4A3A4"/>
          </p15:clr>
        </p15:guide>
        <p15:guide id="2" pos="3863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="" xmlns:p14="http://schemas.microsoft.com/office/powerpoint/2010/main" val="0"/>
    </p:ext>
    <p:ext uri="{D31A062A-798A-4329-ABDD-BBA856620510}">
      <p14:defaultImageDpi xmlns="" xmlns:p14="http://schemas.microsoft.com/office/powerpoint/2010/main" val="220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6618" autoAdjust="0"/>
    <p:restoredTop sz="94504" autoAdjust="0"/>
  </p:normalViewPr>
  <p:slideViewPr>
    <p:cSldViewPr snapToGrid="0">
      <p:cViewPr varScale="1">
        <p:scale>
          <a:sx n="72" d="100"/>
          <a:sy n="72" d="100"/>
        </p:scale>
        <p:origin x="-378" y="-90"/>
      </p:cViewPr>
      <p:guideLst>
        <p:guide orient="horz" pos="2205"/>
        <p:guide pos="3863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theme" Target="theme/theme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viewProps" Target="view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notesMaster" Target="notesMasters/notesMaster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ableStyles" Target="tableStyles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4.wmf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页眉占位符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3BF53635-9AD1-4337-939F-6AB7D8DBEE4A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4" name="幻灯片图像占位符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zh-CN" altLang="en-US"/>
          </a:p>
        </p:txBody>
      </p:sp>
      <p:sp>
        <p:nvSpPr>
          <p:cNvPr id="5" name="备注占位符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4DBB4A5-516B-42C3-9A89-E675E6EEE1BE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117109875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幻灯片图像占位符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备注占位符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zh-CN" altLang="en-US" dirty="0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4DBB4A5-516B-42C3-9A89-E675E6EEE1BE}" type="slidenum">
              <a:rPr lang="zh-CN" altLang="en-US" smtClean="0"/>
              <a:pPr/>
              <a:t>5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231686152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标题幻灯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 baseline="0">
                <a:latin typeface="Times New Roman" panose="02020603050405020304" pitchFamily="18" charset="0"/>
                <a:ea typeface="黑体" panose="02010609060101010101" pitchFamily="49" charset="-122"/>
              </a:defRPr>
            </a:lvl1pPr>
          </a:lstStyle>
          <a:p>
            <a:r>
              <a:rPr lang="zh-CN" altLang="en-US" dirty="0" smtClean="0"/>
              <a:t>单击此处编辑母版标题样式</a:t>
            </a:r>
            <a:endParaRPr lang="zh-CN" altLang="en-US" dirty="0"/>
          </a:p>
        </p:txBody>
      </p:sp>
      <p:sp>
        <p:nvSpPr>
          <p:cNvPr id="3" name="副标题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 baseline="0">
                <a:latin typeface="Times New Roman" panose="02020603050405020304" pitchFamily="18" charset="0"/>
                <a:ea typeface="黑体" panose="02010609060101010101" pitchFamily="49" charset="-122"/>
              </a:defRPr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zh-CN" altLang="en-US" smtClean="0"/>
              <a:t>单击此处编辑母版副标题样式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 baseline="0">
                <a:latin typeface="Times New Roman" panose="02020603050405020304" pitchFamily="18" charset="0"/>
                <a:ea typeface="黑体" panose="02010609060101010101" pitchFamily="49" charset="-122"/>
              </a:defRPr>
            </a:lvl1pPr>
          </a:lstStyle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 baseline="0">
                <a:latin typeface="Times New Roman" panose="02020603050405020304" pitchFamily="18" charset="0"/>
                <a:ea typeface="黑体" panose="02010609060101010101" pitchFamily="49" charset="-122"/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 baseline="0">
                <a:latin typeface="Times New Roman" panose="02020603050405020304" pitchFamily="18" charset="0"/>
                <a:ea typeface="黑体" panose="02010609060101010101" pitchFamily="49" charset="-122"/>
              </a:defRPr>
            </a:lvl1pPr>
          </a:lstStyle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29689916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标题和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364767282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节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35636564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两栏内容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328182963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比较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4" name="内容占位符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5" name="文本占位符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6" name="内容占位符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7" name="日期占位符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8" name="页脚占位符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9" name="灯片编号占位符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419488843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仅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日期占位符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4" name="页脚占位符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5" name="灯片编号占位符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150295275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空白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日期占位符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3" name="页脚占位符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4" name="灯片编号占位符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399770783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内容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内容占位符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362537977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图片与标题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图片占位符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zh-CN" altLang="en-US"/>
          </a:p>
        </p:txBody>
      </p:sp>
      <p:sp>
        <p:nvSpPr>
          <p:cNvPr id="4" name="文本占位符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zh-CN" altLang="en-US" smtClean="0"/>
              <a:t>单击此处编辑母版文本样式</a:t>
            </a:r>
          </a:p>
        </p:txBody>
      </p:sp>
      <p:sp>
        <p:nvSpPr>
          <p:cNvPr id="5" name="日期占位符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6" name="页脚占位符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7" name="灯片编号占位符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167891309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标题和竖排文字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145045866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垂直排列标题与&#10;文本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竖排标题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竖排文字占位符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22065640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标题占位符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zh-CN" altLang="en-US" smtClean="0"/>
              <a:t>单击此处编辑母版标题样式</a:t>
            </a:r>
            <a:endParaRPr lang="zh-CN" altLang="en-US"/>
          </a:p>
        </p:txBody>
      </p:sp>
      <p:sp>
        <p:nvSpPr>
          <p:cNvPr id="3" name="文本占位符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zh-CN" altLang="en-US" smtClean="0"/>
              <a:t>单击此处编辑母版文本样式</a:t>
            </a:r>
          </a:p>
          <a:p>
            <a:pPr lvl="1"/>
            <a:r>
              <a:rPr lang="zh-CN" altLang="en-US" smtClean="0"/>
              <a:t>第二级</a:t>
            </a:r>
          </a:p>
          <a:p>
            <a:pPr lvl="2"/>
            <a:r>
              <a:rPr lang="zh-CN" altLang="en-US" smtClean="0"/>
              <a:t>第三级</a:t>
            </a:r>
          </a:p>
          <a:p>
            <a:pPr lvl="3"/>
            <a:r>
              <a:rPr lang="zh-CN" altLang="en-US" smtClean="0"/>
              <a:t>第四级</a:t>
            </a:r>
          </a:p>
          <a:p>
            <a:pPr lvl="4"/>
            <a:r>
              <a:rPr lang="zh-CN" altLang="en-US" smtClean="0"/>
              <a:t>第五级</a:t>
            </a:r>
            <a:endParaRPr lang="zh-CN" altLang="en-US"/>
          </a:p>
        </p:txBody>
      </p:sp>
      <p:sp>
        <p:nvSpPr>
          <p:cNvPr id="4" name="日期占位符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 baseline="0">
                <a:solidFill>
                  <a:schemeClr val="tx1">
                    <a:tint val="75000"/>
                  </a:schemeClr>
                </a:solidFill>
                <a:latin typeface="Times New Roman" panose="02020603050405020304" pitchFamily="18" charset="0"/>
                <a:ea typeface="黑体" panose="02010609060101010101" pitchFamily="49" charset="-122"/>
              </a:defRPr>
            </a:lvl1pPr>
          </a:lstStyle>
          <a:p>
            <a:fld id="{BC56B13C-6097-44A9-A658-2F212CDA5905}" type="datetimeFigureOut">
              <a:rPr lang="zh-CN" altLang="en-US" smtClean="0"/>
              <a:pPr/>
              <a:t>2014-8-27</a:t>
            </a:fld>
            <a:endParaRPr lang="zh-CN" altLang="en-US"/>
          </a:p>
        </p:txBody>
      </p:sp>
      <p:sp>
        <p:nvSpPr>
          <p:cNvPr id="5" name="页脚占位符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 baseline="0">
                <a:solidFill>
                  <a:schemeClr val="tx1">
                    <a:tint val="75000"/>
                  </a:schemeClr>
                </a:solidFill>
                <a:latin typeface="Times New Roman" panose="02020603050405020304" pitchFamily="18" charset="0"/>
                <a:ea typeface="黑体" panose="02010609060101010101" pitchFamily="49" charset="-122"/>
              </a:defRPr>
            </a:lvl1pPr>
          </a:lstStyle>
          <a:p>
            <a:endParaRPr lang="zh-CN" altLang="en-US"/>
          </a:p>
        </p:txBody>
      </p:sp>
      <p:sp>
        <p:nvSpPr>
          <p:cNvPr id="6" name="灯片编号占位符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 baseline="0">
                <a:solidFill>
                  <a:schemeClr val="tx1">
                    <a:tint val="75000"/>
                  </a:schemeClr>
                </a:solidFill>
                <a:latin typeface="Times New Roman" panose="02020603050405020304" pitchFamily="18" charset="0"/>
                <a:ea typeface="黑体" panose="02010609060101010101" pitchFamily="49" charset="-122"/>
              </a:defRPr>
            </a:lvl1pPr>
          </a:lstStyle>
          <a:p>
            <a:fld id="{9FA5FBFD-3FE7-416D-98B6-B72956C59D84}" type="slidenum">
              <a:rPr lang="zh-CN" altLang="en-US" smtClean="0"/>
              <a:pPr/>
              <a:t>‹#›</a:t>
            </a:fld>
            <a:endParaRPr lang="zh-CN" altLang="en-US"/>
          </a:p>
        </p:txBody>
      </p:sp>
    </p:spTree>
    <p:extLst>
      <p:ext uri="{BB962C8B-B14F-4D97-AF65-F5344CB8AC3E}">
        <p14:creationId xmlns="" xmlns:p14="http://schemas.microsoft.com/office/powerpoint/2010/main" val="236834391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iming>
    <p:tnLst>
      <p:par>
        <p:cTn id="1" dur="indefinite" restart="never" nodeType="tmRoot"/>
      </p:par>
    </p:tnLst>
  </p:timing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 baseline="0">
          <a:solidFill>
            <a:schemeClr val="tx1"/>
          </a:solidFill>
          <a:latin typeface="Times New Roman" panose="02020603050405020304" pitchFamily="18" charset="0"/>
          <a:ea typeface="黑体" panose="02010609060101010101" pitchFamily="49" charset="-122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 baseline="0">
          <a:solidFill>
            <a:schemeClr val="tx1"/>
          </a:solidFill>
          <a:latin typeface="Times New Roman" panose="02020603050405020304" pitchFamily="18" charset="0"/>
          <a:ea typeface="黑体" panose="02010609060101010101" pitchFamily="49" charset="-122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 baseline="0">
          <a:solidFill>
            <a:schemeClr val="tx1"/>
          </a:solidFill>
          <a:latin typeface="Times New Roman" panose="02020603050405020304" pitchFamily="18" charset="0"/>
          <a:ea typeface="黑体" panose="02010609060101010101" pitchFamily="49" charset="-122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 baseline="0">
          <a:solidFill>
            <a:schemeClr val="tx1"/>
          </a:solidFill>
          <a:latin typeface="Times New Roman" panose="02020603050405020304" pitchFamily="18" charset="0"/>
          <a:ea typeface="黑体" panose="02010609060101010101" pitchFamily="49" charset="-122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 baseline="0">
          <a:solidFill>
            <a:schemeClr val="tx1"/>
          </a:solidFill>
          <a:latin typeface="Times New Roman" panose="02020603050405020304" pitchFamily="18" charset="0"/>
          <a:ea typeface="黑体" panose="02010609060101010101" pitchFamily="49" charset="-122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 baseline="0">
          <a:solidFill>
            <a:schemeClr val="tx1"/>
          </a:solidFill>
          <a:latin typeface="Times New Roman" panose="02020603050405020304" pitchFamily="18" charset="0"/>
          <a:ea typeface="黑体" panose="02010609060101010101" pitchFamily="49" charset="-122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zh-C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e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emf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emf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emf"/><Relationship Id="rId2" Type="http://schemas.openxmlformats.org/officeDocument/2006/relationships/slideLayout" Target="../slideLayouts/slideLayout7.xml"/><Relationship Id="rId1" Type="http://schemas.openxmlformats.org/officeDocument/2006/relationships/vmlDrawing" Target="../drawings/vmlDrawing1.vml"/><Relationship Id="rId4" Type="http://schemas.openxmlformats.org/officeDocument/2006/relationships/oleObject" Target="../embeddings/oleObject1.bin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image" Target="../media/image6.emf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image" Target="../media/image8.emf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emf"/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7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5.png"/><Relationship Id="rId4" Type="http://schemas.openxmlformats.org/officeDocument/2006/relationships/image" Target="../media/image14.png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7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7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1.png"/><Relationship Id="rId2" Type="http://schemas.openxmlformats.org/officeDocument/2006/relationships/image" Target="../media/image20.png"/><Relationship Id="rId1" Type="http://schemas.openxmlformats.org/officeDocument/2006/relationships/slideLayout" Target="../slideLayouts/slideLayout7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矩形 4"/>
          <p:cNvSpPr/>
          <p:nvPr/>
        </p:nvSpPr>
        <p:spPr>
          <a:xfrm>
            <a:off x="0" y="1168400"/>
            <a:ext cx="12192000" cy="1870680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4" name="文本框 3"/>
          <p:cNvSpPr txBox="1"/>
          <p:nvPr/>
        </p:nvSpPr>
        <p:spPr>
          <a:xfrm>
            <a:off x="2019300" y="1318910"/>
            <a:ext cx="81534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尽力而为网络中在线视频</a:t>
            </a:r>
            <a:b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</a:br>
            <a:r>
              <a:rPr lang="en-US" altLang="zh-CN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保障解决方案</a:t>
            </a:r>
            <a:endParaRPr lang="zh-CN" altLang="en-US" sz="4800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6" name="副标题 2"/>
          <p:cNvSpPr>
            <a:spLocks noGrp="1"/>
          </p:cNvSpPr>
          <p:nvPr>
            <p:ph type="subTitle" idx="1"/>
          </p:nvPr>
        </p:nvSpPr>
        <p:spPr>
          <a:xfrm>
            <a:off x="2895599" y="3797300"/>
            <a:ext cx="6400800" cy="1995898"/>
          </a:xfrm>
        </p:spPr>
        <p:txBody>
          <a:bodyPr>
            <a:normAutofit fontScale="92500" lnSpcReduction="20000"/>
          </a:bodyPr>
          <a:lstStyle/>
          <a:p>
            <a:endParaRPr lang="en-US" altLang="zh-CN" dirty="0" smtClean="0"/>
          </a:p>
          <a:p>
            <a:r>
              <a:rPr lang="zh-CN" altLang="en-US" sz="2600" dirty="0" smtClean="0"/>
              <a:t>小组成员：王世超</a:t>
            </a:r>
            <a:r>
              <a:rPr lang="en-US" sz="2600" dirty="0" smtClean="0"/>
              <a:t>  </a:t>
            </a:r>
            <a:r>
              <a:rPr lang="zh-CN" altLang="en-US" sz="2600" dirty="0" smtClean="0"/>
              <a:t>张林炼</a:t>
            </a:r>
            <a:r>
              <a:rPr lang="en-US" sz="2600" dirty="0" smtClean="0"/>
              <a:t>  </a:t>
            </a:r>
          </a:p>
          <a:p>
            <a:r>
              <a:rPr lang="en-US" altLang="zh-CN" sz="2600" dirty="0"/>
              <a:t> </a:t>
            </a:r>
            <a:r>
              <a:rPr lang="en-US" altLang="zh-CN" sz="2600" dirty="0" smtClean="0"/>
              <a:t>                   </a:t>
            </a:r>
            <a:r>
              <a:rPr lang="zh-CN" altLang="en-US" sz="2600" dirty="0" smtClean="0"/>
              <a:t>宋彤雨</a:t>
            </a:r>
            <a:r>
              <a:rPr lang="en-US" sz="2600" dirty="0" smtClean="0"/>
              <a:t>  </a:t>
            </a:r>
            <a:r>
              <a:rPr lang="zh-CN" altLang="en-US" sz="2600" dirty="0" smtClean="0"/>
              <a:t>王金鑫</a:t>
            </a:r>
            <a:endParaRPr lang="en-US" altLang="zh-CN" sz="2600" dirty="0" smtClean="0"/>
          </a:p>
          <a:p>
            <a:endParaRPr lang="en-US" altLang="zh-CN" sz="2600" dirty="0" smtClean="0"/>
          </a:p>
          <a:p>
            <a:pPr algn="l"/>
            <a:r>
              <a:rPr lang="en-US" altLang="zh-CN" sz="2600" dirty="0"/>
              <a:t> </a:t>
            </a:r>
            <a:r>
              <a:rPr lang="en-US" altLang="zh-CN" sz="2600" dirty="0" smtClean="0"/>
              <a:t>                 </a:t>
            </a:r>
            <a:r>
              <a:rPr lang="zh-CN" altLang="en-US" sz="2600" dirty="0" smtClean="0"/>
              <a:t>指导老师：王晟</a:t>
            </a:r>
          </a:p>
        </p:txBody>
      </p:sp>
      <p:sp>
        <p:nvSpPr>
          <p:cNvPr id="7" name="矩形 6"/>
          <p:cNvSpPr/>
          <p:nvPr/>
        </p:nvSpPr>
        <p:spPr>
          <a:xfrm>
            <a:off x="10172700" y="6057900"/>
            <a:ext cx="1910786" cy="523220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altLang="zh-CN" sz="2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Next_Net</a:t>
            </a:r>
          </a:p>
        </p:txBody>
      </p:sp>
      <p:sp>
        <p:nvSpPr>
          <p:cNvPr id="8" name="矩形 7"/>
          <p:cNvSpPr/>
          <p:nvPr/>
        </p:nvSpPr>
        <p:spPr>
          <a:xfrm>
            <a:off x="5080337" y="6088677"/>
            <a:ext cx="2031325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24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电子科技大学</a:t>
            </a:r>
          </a:p>
        </p:txBody>
      </p:sp>
    </p:spTree>
    <p:extLst>
      <p:ext uri="{BB962C8B-B14F-4D97-AF65-F5344CB8AC3E}">
        <p14:creationId xmlns="" xmlns:p14="http://schemas.microsoft.com/office/powerpoint/2010/main" val="115698784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矩形 1"/>
          <p:cNvSpPr/>
          <p:nvPr/>
        </p:nvSpPr>
        <p:spPr>
          <a:xfrm>
            <a:off x="0" y="505786"/>
            <a:ext cx="12192000" cy="1350838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3" name="文本框 2"/>
          <p:cNvSpPr txBox="1"/>
          <p:nvPr/>
        </p:nvSpPr>
        <p:spPr>
          <a:xfrm>
            <a:off x="965200" y="761140"/>
            <a:ext cx="459022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课</a:t>
            </a:r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题主要内容</a:t>
            </a:r>
            <a:endParaRPr lang="zh-CN" altLang="en-US" sz="4800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5" name="内容占位符 2"/>
          <p:cNvSpPr txBox="1">
            <a:spLocks/>
          </p:cNvSpPr>
          <p:nvPr/>
        </p:nvSpPr>
        <p:spPr>
          <a:xfrm>
            <a:off x="-3347884" y="3463528"/>
            <a:ext cx="2883427" cy="3394472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zh-CN" altLang="en-US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6" name="矩形 5"/>
          <p:cNvSpPr/>
          <p:nvPr/>
        </p:nvSpPr>
        <p:spPr>
          <a:xfrm>
            <a:off x="3695343" y="2631820"/>
            <a:ext cx="4801314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4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课题背景及目标问题</a:t>
            </a:r>
            <a:endParaRPr lang="en-US" altLang="zh-CN" sz="40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7" name="矩形 6"/>
          <p:cNvSpPr/>
          <p:nvPr/>
        </p:nvSpPr>
        <p:spPr>
          <a:xfrm>
            <a:off x="4977745" y="3576460"/>
            <a:ext cx="2236510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4000" dirty="0">
                <a:latin typeface="Times New Roman" panose="02020603050405020304" pitchFamily="18" charset="0"/>
                <a:ea typeface="黑体" panose="02010609060101010101" pitchFamily="49" charset="-122"/>
              </a:rPr>
              <a:t>方案介绍</a:t>
            </a:r>
            <a:endParaRPr lang="en-US" altLang="zh-CN" sz="4000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8" name="矩形 7"/>
          <p:cNvSpPr/>
          <p:nvPr/>
        </p:nvSpPr>
        <p:spPr>
          <a:xfrm>
            <a:off x="4977745" y="4521100"/>
            <a:ext cx="2236510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4000" dirty="0">
                <a:latin typeface="Times New Roman" panose="02020603050405020304" pitchFamily="18" charset="0"/>
                <a:ea typeface="黑体" panose="02010609060101010101" pitchFamily="49" charset="-122"/>
              </a:rPr>
              <a:t>展示实验</a:t>
            </a:r>
            <a:endParaRPr lang="en-US" altLang="zh-CN" sz="4000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9" name="矩形 8"/>
          <p:cNvSpPr/>
          <p:nvPr/>
        </p:nvSpPr>
        <p:spPr>
          <a:xfrm>
            <a:off x="4208303" y="5465740"/>
            <a:ext cx="3775393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4000" dirty="0">
                <a:latin typeface="Times New Roman" panose="02020603050405020304" pitchFamily="18" charset="0"/>
                <a:ea typeface="黑体" panose="02010609060101010101" pitchFamily="49" charset="-122"/>
              </a:rPr>
              <a:t>课题总结及反思</a:t>
            </a:r>
          </a:p>
        </p:txBody>
      </p:sp>
    </p:spTree>
    <p:extLst>
      <p:ext uri="{BB962C8B-B14F-4D97-AF65-F5344CB8AC3E}">
        <p14:creationId xmlns="" xmlns:p14="http://schemas.microsoft.com/office/powerpoint/2010/main" val="16678208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  <p:bldP spid="8" grpId="0"/>
      <p:bldP spid="9" grpId="0"/>
    </p:bld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矩形 1"/>
          <p:cNvSpPr/>
          <p:nvPr/>
        </p:nvSpPr>
        <p:spPr>
          <a:xfrm>
            <a:off x="0" y="505786"/>
            <a:ext cx="12192000" cy="1350838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3" name="文本框 2"/>
          <p:cNvSpPr txBox="1"/>
          <p:nvPr/>
        </p:nvSpPr>
        <p:spPr>
          <a:xfrm>
            <a:off x="965199" y="761140"/>
            <a:ext cx="5798457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课题背景及目标问题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5" name="内容占位符 2"/>
          <p:cNvSpPr txBox="1">
            <a:spLocks/>
          </p:cNvSpPr>
          <p:nvPr/>
        </p:nvSpPr>
        <p:spPr>
          <a:xfrm>
            <a:off x="-3347884" y="3463528"/>
            <a:ext cx="2883427" cy="3394472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endParaRPr lang="zh-CN" altLang="en-US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4" name="矩形 3"/>
          <p:cNvSpPr/>
          <p:nvPr/>
        </p:nvSpPr>
        <p:spPr>
          <a:xfrm>
            <a:off x="412168" y="4000256"/>
            <a:ext cx="5405898" cy="523220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altLang="zh-CN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IP</a:t>
            </a:r>
            <a:r>
              <a:rPr lang="zh-CN" altLang="en-US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网络的</a:t>
            </a:r>
            <a:r>
              <a:rPr lang="en-US" altLang="zh-CN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困境</a:t>
            </a:r>
            <a:endParaRPr lang="en-US" altLang="zh-CN" sz="2800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1" name="背景"/>
          <p:cNvSpPr/>
          <p:nvPr/>
        </p:nvSpPr>
        <p:spPr>
          <a:xfrm>
            <a:off x="2357410" y="2436349"/>
            <a:ext cx="1313180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44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背景</a:t>
            </a:r>
            <a:endParaRPr lang="zh-CN" altLang="en-US" sz="4400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3" name="矩形 12"/>
          <p:cNvSpPr/>
          <p:nvPr/>
        </p:nvSpPr>
        <p:spPr>
          <a:xfrm>
            <a:off x="412167" y="4785453"/>
            <a:ext cx="5455341" cy="523220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none">
            <a:spAutoFit/>
          </a:bodyPr>
          <a:lstStyle/>
          <a:p>
            <a:pPr algn="ctr"/>
            <a:r>
              <a:rPr lang="en-US" altLang="zh-CN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SDN</a:t>
            </a:r>
            <a:r>
              <a:rPr lang="zh-CN" altLang="en-US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给予</a:t>
            </a:r>
            <a:r>
              <a:rPr lang="en-US" altLang="zh-CN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IP</a:t>
            </a:r>
            <a:r>
              <a:rPr lang="zh-CN" altLang="en-US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网络保障</a:t>
            </a:r>
            <a:r>
              <a:rPr lang="en-US" altLang="zh-CN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新的契机</a:t>
            </a:r>
            <a:endParaRPr lang="en-US" altLang="zh-CN" sz="2800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7" name="目标"/>
          <p:cNvSpPr/>
          <p:nvPr/>
        </p:nvSpPr>
        <p:spPr>
          <a:xfrm>
            <a:off x="8348432" y="2432696"/>
            <a:ext cx="1313180" cy="76944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4400" dirty="0">
                <a:latin typeface="Times New Roman" panose="02020603050405020304" pitchFamily="18" charset="0"/>
                <a:ea typeface="黑体" panose="02010609060101010101" pitchFamily="49" charset="-122"/>
              </a:rPr>
              <a:t>目标</a:t>
            </a:r>
          </a:p>
        </p:txBody>
      </p:sp>
      <p:sp>
        <p:nvSpPr>
          <p:cNvPr id="18" name="TAR"/>
          <p:cNvSpPr/>
          <p:nvPr/>
        </p:nvSpPr>
        <p:spPr>
          <a:xfrm>
            <a:off x="6492458" y="3994855"/>
            <a:ext cx="5469767" cy="523220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none">
            <a:spAutoFit/>
          </a:bodyPr>
          <a:lstStyle/>
          <a:p>
            <a:pPr algn="ctr"/>
            <a:r>
              <a:rPr lang="zh-CN" altLang="en-US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尽力而为的</a:t>
            </a:r>
            <a:r>
              <a:rPr lang="en-US" altLang="zh-CN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IP</a:t>
            </a:r>
            <a:r>
              <a:rPr lang="zh-CN" altLang="en-US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网络中提供</a:t>
            </a:r>
            <a:r>
              <a:rPr lang="en-US" altLang="zh-CN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8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保障</a:t>
            </a:r>
          </a:p>
        </p:txBody>
      </p:sp>
      <p:sp>
        <p:nvSpPr>
          <p:cNvPr id="20" name="BK1-1"/>
          <p:cNvSpPr txBox="1"/>
          <p:nvPr/>
        </p:nvSpPr>
        <p:spPr>
          <a:xfrm>
            <a:off x="7110908" y="2886755"/>
            <a:ext cx="3788228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尽力而为服务与</a:t>
            </a:r>
            <a:endParaRPr lang="en-US" altLang="zh-CN" sz="28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en-US" altLang="zh-CN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的需求的矛盾</a:t>
            </a:r>
            <a:endParaRPr lang="zh-CN" altLang="en-US" sz="2800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1" name="BK1-2"/>
          <p:cNvSpPr txBox="1"/>
          <p:nvPr/>
        </p:nvSpPr>
        <p:spPr>
          <a:xfrm>
            <a:off x="6821248" y="4782784"/>
            <a:ext cx="461093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2800" dirty="0">
                <a:latin typeface="Times New Roman" panose="02020603050405020304" pitchFamily="18" charset="0"/>
                <a:ea typeface="黑体" panose="02010609060101010101" pitchFamily="49" charset="-122"/>
              </a:rPr>
              <a:t>现有</a:t>
            </a:r>
            <a:r>
              <a:rPr lang="en-US" altLang="zh-CN" sz="2800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800" dirty="0">
                <a:latin typeface="Times New Roman" panose="02020603050405020304" pitchFamily="18" charset="0"/>
                <a:ea typeface="黑体" panose="02010609060101010101" pitchFamily="49" charset="-122"/>
              </a:rPr>
              <a:t>解决方案的不足</a:t>
            </a:r>
          </a:p>
        </p:txBody>
      </p:sp>
      <p:sp>
        <p:nvSpPr>
          <p:cNvPr id="22" name="BK2-1"/>
          <p:cNvSpPr txBox="1"/>
          <p:nvPr/>
        </p:nvSpPr>
        <p:spPr>
          <a:xfrm>
            <a:off x="7152785" y="2671310"/>
            <a:ext cx="3474720" cy="138499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2800" dirty="0">
                <a:latin typeface="Times New Roman" panose="02020603050405020304" pitchFamily="18" charset="0"/>
                <a:ea typeface="黑体" panose="02010609060101010101" pitchFamily="49" charset="-122"/>
              </a:rPr>
              <a:t>集中控</a:t>
            </a:r>
            <a:r>
              <a:rPr lang="zh-CN" altLang="en-US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制</a:t>
            </a:r>
            <a:endParaRPr lang="en-US" altLang="zh-CN" sz="28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zh-CN" altLang="en-US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功</a:t>
            </a:r>
            <a:r>
              <a:rPr lang="zh-CN" altLang="en-US" sz="2800" dirty="0">
                <a:latin typeface="Times New Roman" panose="02020603050405020304" pitchFamily="18" charset="0"/>
                <a:ea typeface="黑体" panose="02010609060101010101" pitchFamily="49" charset="-122"/>
              </a:rPr>
              <a:t>能</a:t>
            </a:r>
            <a:r>
              <a:rPr lang="en-US" altLang="zh-CN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APP</a:t>
            </a:r>
            <a:r>
              <a:rPr lang="zh-CN" altLang="en-US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化</a:t>
            </a:r>
            <a:endParaRPr lang="en-US" altLang="zh-CN" sz="28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zh-CN" altLang="en-US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部</a:t>
            </a:r>
            <a:r>
              <a:rPr lang="zh-CN" altLang="en-US" sz="2800" dirty="0">
                <a:latin typeface="Times New Roman" panose="02020603050405020304" pitchFamily="18" charset="0"/>
                <a:ea typeface="黑体" panose="02010609060101010101" pitchFamily="49" charset="-122"/>
              </a:rPr>
              <a:t>署容易</a:t>
            </a:r>
          </a:p>
        </p:txBody>
      </p:sp>
      <p:sp>
        <p:nvSpPr>
          <p:cNvPr id="23" name="BK2-2"/>
          <p:cNvSpPr txBox="1"/>
          <p:nvPr/>
        </p:nvSpPr>
        <p:spPr>
          <a:xfrm>
            <a:off x="6527510" y="4603086"/>
            <a:ext cx="4844719" cy="95410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2800" dirty="0">
                <a:latin typeface="Times New Roman" panose="02020603050405020304" pitchFamily="18" charset="0"/>
                <a:ea typeface="黑体" panose="02010609060101010101" pitchFamily="49" charset="-122"/>
              </a:rPr>
              <a:t>网络全局视</a:t>
            </a:r>
            <a:r>
              <a:rPr lang="zh-CN" altLang="en-US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图</a:t>
            </a:r>
            <a:endParaRPr lang="en-US" altLang="zh-CN" sz="28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zh-CN" altLang="en-US" sz="28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更</a:t>
            </a:r>
            <a:r>
              <a:rPr lang="zh-CN" altLang="en-US" sz="2800" dirty="0">
                <a:latin typeface="Times New Roman" panose="02020603050405020304" pitchFamily="18" charset="0"/>
                <a:ea typeface="黑体" panose="02010609060101010101" pitchFamily="49" charset="-122"/>
              </a:rPr>
              <a:t>有策略的路由和控制逻辑</a:t>
            </a:r>
          </a:p>
        </p:txBody>
      </p:sp>
    </p:spTree>
    <p:extLst>
      <p:ext uri="{BB962C8B-B14F-4D97-AF65-F5344CB8AC3E}">
        <p14:creationId xmlns="" xmlns:p14="http://schemas.microsoft.com/office/powerpoint/2010/main" val="226600546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0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6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2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9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0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11" grpId="0"/>
      <p:bldP spid="13" grpId="0" animBg="1"/>
      <p:bldP spid="17" grpId="0"/>
      <p:bldP spid="18" grpId="0" animBg="1"/>
      <p:bldP spid="20" grpId="0"/>
      <p:bldP spid="20" grpId="1"/>
      <p:bldP spid="21" grpId="0"/>
      <p:bldP spid="21" grpId="1"/>
      <p:bldP spid="22" grpId="0"/>
      <p:bldP spid="22" grpId="1"/>
      <p:bldP spid="23" grpId="0"/>
      <p:bldP spid="23" grpId="1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12192000" cy="1350838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pic>
        <p:nvPicPr>
          <p:cNvPr id="7" name="图片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1485" y="2004268"/>
            <a:ext cx="7292846" cy="3802500"/>
          </a:xfrm>
          <a:prstGeom prst="rect">
            <a:avLst/>
          </a:prstGeom>
        </p:spPr>
      </p:pic>
      <p:sp>
        <p:nvSpPr>
          <p:cNvPr id="9" name="文本框 8"/>
          <p:cNvSpPr txBox="1"/>
          <p:nvPr/>
        </p:nvSpPr>
        <p:spPr>
          <a:xfrm>
            <a:off x="8250626" y="945805"/>
            <a:ext cx="3644899" cy="46166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altLang="zh-CN" sz="24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h1</a:t>
            </a:r>
            <a:r>
              <a:rPr lang="zh-CN" altLang="en-US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观</a:t>
            </a:r>
            <a:r>
              <a:rPr lang="zh-CN" altLang="en-US" sz="24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看</a:t>
            </a:r>
            <a:r>
              <a:rPr lang="en-US" altLang="zh-CN" sz="24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h2</a:t>
            </a:r>
            <a:r>
              <a:rPr lang="zh-CN" altLang="en-US" sz="24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提供的在线视频</a:t>
            </a:r>
            <a:endParaRPr lang="zh-CN" altLang="en-US" sz="2400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0" name="文本框 9"/>
          <p:cNvSpPr txBox="1"/>
          <p:nvPr/>
        </p:nvSpPr>
        <p:spPr>
          <a:xfrm>
            <a:off x="8832949" y="2528645"/>
            <a:ext cx="1933522" cy="46166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400">
                <a:solidFill>
                  <a:schemeClr val="bg1"/>
                </a:solidFill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网络事件</a:t>
            </a:r>
          </a:p>
        </p:txBody>
      </p:sp>
      <p:sp>
        <p:nvSpPr>
          <p:cNvPr id="11" name="文本框 10"/>
          <p:cNvSpPr txBox="1"/>
          <p:nvPr/>
        </p:nvSpPr>
        <p:spPr>
          <a:xfrm>
            <a:off x="8679247" y="3236811"/>
            <a:ext cx="239951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</a:t>
            </a:r>
            <a:r>
              <a:rPr lang="en-US" altLang="zh-CN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1</a:t>
            </a:r>
            <a:r>
              <a:rPr lang="zh-CN" altLang="en-US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发出视频请求</a:t>
            </a:r>
            <a:endParaRPr lang="zh-CN" altLang="en-US" sz="2000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2" name="文本框 11"/>
          <p:cNvSpPr txBox="1"/>
          <p:nvPr/>
        </p:nvSpPr>
        <p:spPr>
          <a:xfrm>
            <a:off x="8559720" y="3808720"/>
            <a:ext cx="265548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</a:t>
            </a:r>
            <a:r>
              <a:rPr lang="en-US" altLang="zh-CN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2</a:t>
            </a:r>
            <a:r>
              <a:rPr lang="zh-CN" altLang="en-US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完成视频服务注册</a:t>
            </a:r>
            <a:endParaRPr lang="zh-CN" altLang="en-US" sz="2000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3" name="文本框 12"/>
          <p:cNvSpPr txBox="1"/>
          <p:nvPr/>
        </p:nvSpPr>
        <p:spPr>
          <a:xfrm>
            <a:off x="8250626" y="4380629"/>
            <a:ext cx="345877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网络提供</a:t>
            </a:r>
            <a:r>
              <a:rPr lang="en-US" altLang="zh-CN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保障的网络连接</a:t>
            </a:r>
            <a:endParaRPr lang="zh-CN" altLang="en-US" sz="2000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4" name="文本框 13"/>
          <p:cNvSpPr txBox="1"/>
          <p:nvPr/>
        </p:nvSpPr>
        <p:spPr>
          <a:xfrm>
            <a:off x="8559719" y="4952538"/>
            <a:ext cx="2399515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</a:t>
            </a:r>
            <a:r>
              <a:rPr lang="en-US" altLang="zh-CN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1</a:t>
            </a:r>
            <a:r>
              <a:rPr lang="zh-CN" altLang="en-US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正常收看视频</a:t>
            </a:r>
            <a:endParaRPr lang="zh-CN" altLang="en-US" sz="2000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965199" y="761140"/>
            <a:ext cx="34417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网络实例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67568696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25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25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25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25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25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25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25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25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25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9" dur="25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0" dur="25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1" dur="25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6" dur="25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7" dur="25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25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10" grpId="0" animBg="1"/>
      <p:bldP spid="11" grpId="0"/>
      <p:bldP spid="12" grpId="0"/>
      <p:bldP spid="13" grpId="0"/>
      <p:bldP spid="14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文本框 2"/>
          <p:cNvSpPr txBox="1"/>
          <p:nvPr/>
        </p:nvSpPr>
        <p:spPr>
          <a:xfrm>
            <a:off x="169664" y="428822"/>
            <a:ext cx="4028849" cy="707886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altLang="zh-CN" sz="40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h</a:t>
            </a:r>
            <a:r>
              <a:rPr lang="en-US" altLang="zh-CN" sz="40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1</a:t>
            </a:r>
            <a:r>
              <a:rPr lang="zh-CN" altLang="en-US" sz="40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发出视频请求</a:t>
            </a:r>
            <a:endParaRPr lang="zh-CN" altLang="en-US" sz="4000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pic>
        <p:nvPicPr>
          <p:cNvPr id="7" name="图片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1485" y="2004268"/>
            <a:ext cx="7292846" cy="3802500"/>
          </a:xfrm>
          <a:prstGeom prst="rect">
            <a:avLst/>
          </a:prstGeom>
        </p:spPr>
      </p:pic>
      <p:sp>
        <p:nvSpPr>
          <p:cNvPr id="9" name="文本框 8"/>
          <p:cNvSpPr txBox="1"/>
          <p:nvPr/>
        </p:nvSpPr>
        <p:spPr>
          <a:xfrm>
            <a:off x="8160627" y="244156"/>
            <a:ext cx="2590800" cy="400110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4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en-US" altLang="zh-CN" sz="2000" dirty="0">
                <a:latin typeface="Times New Roman" panose="02020603050405020304" pitchFamily="18" charset="0"/>
                <a:ea typeface="黑体" panose="02010609060101010101" pitchFamily="49" charset="-122"/>
              </a:rPr>
              <a:t>h</a:t>
            </a:r>
            <a:r>
              <a:rPr lang="en-US" altLang="zh-CN" sz="20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1</a:t>
            </a:r>
            <a:r>
              <a:rPr lang="zh-CN" altLang="en-US" sz="2000" dirty="0">
                <a:latin typeface="Times New Roman" panose="02020603050405020304" pitchFamily="18" charset="0"/>
                <a:ea typeface="黑体" panose="02010609060101010101" pitchFamily="49" charset="-122"/>
              </a:rPr>
              <a:t>向</a:t>
            </a:r>
            <a:r>
              <a:rPr lang="en-US" altLang="zh-CN" sz="2000" dirty="0">
                <a:latin typeface="Times New Roman" panose="02020603050405020304" pitchFamily="18" charset="0"/>
                <a:ea typeface="黑体" panose="02010609060101010101" pitchFamily="49" charset="-122"/>
              </a:rPr>
              <a:t>h2</a:t>
            </a:r>
            <a:r>
              <a:rPr lang="zh-CN" altLang="en-US" sz="2000" dirty="0">
                <a:latin typeface="Times New Roman" panose="02020603050405020304" pitchFamily="18" charset="0"/>
                <a:ea typeface="黑体" panose="02010609060101010101" pitchFamily="49" charset="-122"/>
              </a:rPr>
              <a:t>发送观看请求</a:t>
            </a:r>
            <a:endParaRPr lang="en-US" altLang="zh-CN" sz="2000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4" name="RE"/>
          <p:cNvSpPr txBox="1"/>
          <p:nvPr/>
        </p:nvSpPr>
        <p:spPr>
          <a:xfrm>
            <a:off x="914400" y="4781881"/>
            <a:ext cx="978794" cy="369332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altLang="zh-CN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Request</a:t>
            </a:r>
            <a:endParaRPr lang="zh-CN" altLang="en-US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0" name="IN"/>
          <p:cNvSpPr txBox="1"/>
          <p:nvPr/>
        </p:nvSpPr>
        <p:spPr>
          <a:xfrm>
            <a:off x="1578781" y="3905518"/>
            <a:ext cx="1210614" cy="369332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altLang="zh-CN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Packet_In</a:t>
            </a:r>
            <a:endParaRPr lang="zh-CN" altLang="en-US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cxnSp>
        <p:nvCxnSpPr>
          <p:cNvPr id="11" name="直接箭头连接符 10"/>
          <p:cNvCxnSpPr/>
          <p:nvPr/>
        </p:nvCxnSpPr>
        <p:spPr>
          <a:xfrm>
            <a:off x="2286000" y="4540250"/>
            <a:ext cx="1282700" cy="539750"/>
          </a:xfrm>
          <a:prstGeom prst="straightConnector1">
            <a:avLst/>
          </a:prstGeom>
          <a:ln w="25400" cmpd="sng">
            <a:solidFill>
              <a:schemeClr val="tx1"/>
            </a:solidFill>
            <a:prstDash val="sysDash"/>
            <a:headEnd type="triangl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" name="直接箭头连接符 12"/>
          <p:cNvCxnSpPr/>
          <p:nvPr/>
        </p:nvCxnSpPr>
        <p:spPr>
          <a:xfrm flipV="1">
            <a:off x="3975100" y="4540250"/>
            <a:ext cx="1276350" cy="539750"/>
          </a:xfrm>
          <a:prstGeom prst="straightConnector1">
            <a:avLst/>
          </a:prstGeom>
          <a:ln w="25400" cmpd="sng">
            <a:solidFill>
              <a:schemeClr val="tx1"/>
            </a:solidFill>
            <a:prstDash val="sysDash"/>
            <a:headEnd type="triangl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直接箭头连接符 14"/>
          <p:cNvCxnSpPr/>
          <p:nvPr/>
        </p:nvCxnSpPr>
        <p:spPr>
          <a:xfrm flipV="1">
            <a:off x="1773792" y="4616450"/>
            <a:ext cx="315358" cy="692150"/>
          </a:xfrm>
          <a:prstGeom prst="straightConnector1">
            <a:avLst/>
          </a:prstGeom>
          <a:ln w="25400" cmpd="sng">
            <a:solidFill>
              <a:schemeClr val="tx1"/>
            </a:solidFill>
            <a:prstDash val="sysDash"/>
            <a:headEnd type="triangl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7" name="直接箭头连接符 16"/>
          <p:cNvCxnSpPr/>
          <p:nvPr/>
        </p:nvCxnSpPr>
        <p:spPr>
          <a:xfrm>
            <a:off x="5612543" y="4540250"/>
            <a:ext cx="483457" cy="539750"/>
          </a:xfrm>
          <a:prstGeom prst="straightConnector1">
            <a:avLst/>
          </a:prstGeom>
          <a:ln w="25400" cmpd="sng">
            <a:solidFill>
              <a:schemeClr val="tx1"/>
            </a:solidFill>
            <a:prstDash val="sysDash"/>
            <a:headEnd type="triangl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文本框 17"/>
          <p:cNvSpPr txBox="1"/>
          <p:nvPr/>
        </p:nvSpPr>
        <p:spPr>
          <a:xfrm>
            <a:off x="546547" y="5779036"/>
            <a:ext cx="1714500" cy="369332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Content &amp; level</a:t>
            </a:r>
            <a:endParaRPr lang="zh-CN" altLang="en-US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9" name="文本框 18"/>
          <p:cNvSpPr txBox="1"/>
          <p:nvPr/>
        </p:nvSpPr>
        <p:spPr>
          <a:xfrm>
            <a:off x="8160627" y="816975"/>
            <a:ext cx="2590800" cy="46166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4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S1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产生</a:t>
            </a: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Packet_In</a:t>
            </a:r>
          </a:p>
        </p:txBody>
      </p:sp>
      <p:sp>
        <p:nvSpPr>
          <p:cNvPr id="20" name="文本框 19"/>
          <p:cNvSpPr txBox="1"/>
          <p:nvPr/>
        </p:nvSpPr>
        <p:spPr>
          <a:xfrm>
            <a:off x="8160627" y="1451349"/>
            <a:ext cx="2590800" cy="46166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4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控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制器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进行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选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路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1" name="文本框 20"/>
          <p:cNvSpPr txBox="1"/>
          <p:nvPr/>
        </p:nvSpPr>
        <p:spPr>
          <a:xfrm>
            <a:off x="8155177" y="2080784"/>
            <a:ext cx="2590800" cy="46166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4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控制器安装表项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2" name="文本框 21"/>
          <p:cNvSpPr txBox="1"/>
          <p:nvPr/>
        </p:nvSpPr>
        <p:spPr>
          <a:xfrm>
            <a:off x="8169166" y="2706793"/>
            <a:ext cx="2590800" cy="46166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4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观看请求送达</a:t>
            </a: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h2</a:t>
            </a:r>
          </a:p>
        </p:txBody>
      </p:sp>
      <p:sp>
        <p:nvSpPr>
          <p:cNvPr id="24" name="文本框 23"/>
          <p:cNvSpPr txBox="1"/>
          <p:nvPr/>
        </p:nvSpPr>
        <p:spPr>
          <a:xfrm>
            <a:off x="8439587" y="2101638"/>
            <a:ext cx="2032877" cy="400110"/>
          </a:xfrm>
          <a:prstGeom prst="rect">
            <a:avLst/>
          </a:prstGeom>
          <a:solidFill>
            <a:srgbClr val="0070C0"/>
          </a:solidFill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/>
          <a:p>
            <a:pPr algn="ctr"/>
            <a:r>
              <a:rPr lang="zh-CN" altLang="en-US" sz="20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数据流选路算法</a:t>
            </a:r>
            <a:endParaRPr lang="zh-CN" altLang="en-US" sz="2000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5" name="文本框 24"/>
          <p:cNvSpPr txBox="1"/>
          <p:nvPr/>
        </p:nvSpPr>
        <p:spPr>
          <a:xfrm>
            <a:off x="9456109" y="2647622"/>
            <a:ext cx="142152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避开视频流</a:t>
            </a:r>
            <a:endParaRPr lang="zh-CN" altLang="en-US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7" name="文本框 26"/>
          <p:cNvSpPr txBox="1"/>
          <p:nvPr/>
        </p:nvSpPr>
        <p:spPr>
          <a:xfrm>
            <a:off x="8029055" y="2646239"/>
            <a:ext cx="142152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最短路算法</a:t>
            </a:r>
            <a:endParaRPr lang="zh-CN" altLang="en-US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8" name="文本框 27"/>
          <p:cNvSpPr txBox="1"/>
          <p:nvPr/>
        </p:nvSpPr>
        <p:spPr>
          <a:xfrm>
            <a:off x="7966828" y="3421847"/>
            <a:ext cx="296749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从 </a:t>
            </a:r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S4 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到 </a:t>
            </a:r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S2 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逆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向安装表项</a:t>
            </a:r>
          </a:p>
        </p:txBody>
      </p:sp>
      <p:sp>
        <p:nvSpPr>
          <p:cNvPr id="35" name="文本框 34"/>
          <p:cNvSpPr txBox="1"/>
          <p:nvPr/>
        </p:nvSpPr>
        <p:spPr>
          <a:xfrm>
            <a:off x="8447497" y="2736204"/>
            <a:ext cx="2006161" cy="400110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0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  <a:lvl2pPr>
              <a:defRPr>
                <a:solidFill>
                  <a:schemeClr val="lt1"/>
                </a:solidFill>
              </a:defRPr>
            </a:lvl2pPr>
            <a:lvl3pPr>
              <a:defRPr>
                <a:solidFill>
                  <a:schemeClr val="lt1"/>
                </a:solidFill>
              </a:defRPr>
            </a:lvl3pPr>
            <a:lvl4pPr>
              <a:defRPr>
                <a:solidFill>
                  <a:schemeClr val="lt1"/>
                </a:solidFill>
              </a:defRPr>
            </a:lvl4pPr>
            <a:lvl5pPr>
              <a:defRPr>
                <a:solidFill>
                  <a:schemeClr val="lt1"/>
                </a:solidFill>
              </a:defRPr>
            </a:lvl5pPr>
            <a:lvl6pPr>
              <a:defRPr>
                <a:solidFill>
                  <a:schemeClr val="lt1"/>
                </a:solidFill>
              </a:defRPr>
            </a:lvl6pPr>
            <a:lvl7pPr>
              <a:defRPr>
                <a:solidFill>
                  <a:schemeClr val="lt1"/>
                </a:solidFill>
              </a:defRPr>
            </a:lvl7pPr>
            <a:lvl8pPr>
              <a:defRPr>
                <a:solidFill>
                  <a:schemeClr val="lt1"/>
                </a:solidFill>
              </a:defRPr>
            </a:lvl8pPr>
            <a:lvl9pPr>
              <a:defRPr>
                <a:solidFill>
                  <a:schemeClr val="lt1"/>
                </a:solidFill>
              </a:defRPr>
            </a:lvl9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保证网络一致性</a:t>
            </a:r>
          </a:p>
        </p:txBody>
      </p:sp>
    </p:spTree>
    <p:extLst>
      <p:ext uri="{BB962C8B-B14F-4D97-AF65-F5344CB8AC3E}">
        <p14:creationId xmlns="" xmlns:p14="http://schemas.microsoft.com/office/powerpoint/2010/main" val="257667672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42" presetClass="path" presetSubtype="0" accel="50000" decel="5000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4.16667E-6 -4.07407E-6 L 0.05625 -0.11944 " pathEditMode="relative" rAng="0" ptsTypes="AA">
                                      <p:cBhvr>
                                        <p:cTn id="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2812" y="-5972"/>
                                    </p:animMotion>
                                  </p:childTnLst>
                                </p:cTn>
                              </p:par>
                              <p:par>
                                <p:cTn id="15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4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6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42" presetClass="path" presetSubtype="0" accel="50000" decel="5000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3.33333E-6 3.7037E-6 L 0.03646 -0.24607 " pathEditMode="relative" rAng="0" ptsTypes="AA">
                                      <p:cBhvr>
                                        <p:cTn id="3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1823" y="-12315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500"/>
                            </p:stCondLst>
                            <p:childTnLst>
                              <p:par>
                                <p:cTn id="34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9" fill="hold">
                      <p:stCondLst>
                        <p:cond delay="indefinite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3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0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1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3" fill="hold">
                      <p:stCondLst>
                        <p:cond delay="indefinite"/>
                      </p:stCondLst>
                      <p:childTnLst>
                        <p:par>
                          <p:cTn id="64" fill="hold">
                            <p:stCondLst>
                              <p:cond delay="0"/>
                            </p:stCondLst>
                            <p:childTnLst>
                              <p:par>
                                <p:cTn id="6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67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8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9" dur="5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70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2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73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4" dur="5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9" dur="25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0" dur="25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25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2" fill="hold">
                            <p:stCondLst>
                              <p:cond delay="250"/>
                            </p:stCondLst>
                            <p:childTnLst>
                              <p:par>
                                <p:cTn id="83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5" dur="25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6" dur="25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" dur="25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8" fill="hold">
                            <p:stCondLst>
                              <p:cond delay="500"/>
                            </p:stCondLst>
                            <p:childTnLst>
                              <p:par>
                                <p:cTn id="89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1" dur="25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92" dur="25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3" dur="25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4" fill="hold">
                            <p:stCondLst>
                              <p:cond delay="750"/>
                            </p:stCondLst>
                            <p:childTnLst>
                              <p:par>
                                <p:cTn id="95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97" dur="25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98" dur="25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9" dur="25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0" fill="hold">
                      <p:stCondLst>
                        <p:cond delay="indefinite"/>
                      </p:stCondLst>
                      <p:childTnLst>
                        <p:par>
                          <p:cTn id="101" fill="hold">
                            <p:stCondLst>
                              <p:cond delay="0"/>
                            </p:stCondLst>
                            <p:childTnLst>
                              <p:par>
                                <p:cTn id="102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4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6" fill="hold">
                      <p:stCondLst>
                        <p:cond delay="indefinite"/>
                      </p:stCondLst>
                      <p:childTnLst>
                        <p:par>
                          <p:cTn id="107" fill="hold">
                            <p:stCondLst>
                              <p:cond delay="0"/>
                            </p:stCondLst>
                            <p:childTnLst>
                              <p:par>
                                <p:cTn id="108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0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11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2" dur="5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13" presetID="42" presetClass="path" presetSubtype="0" accel="50000" decel="50000" fill="hold" grpId="2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5625 -0.11944 L 0.18855 -0.02685 " pathEditMode="relative" rAng="0" ptsTypes="AA">
                                      <p:cBhvr>
                                        <p:cTn id="114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6615" y="4630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5" fill="hold">
                            <p:stCondLst>
                              <p:cond delay="500"/>
                            </p:stCondLst>
                            <p:childTnLst>
                              <p:par>
                                <p:cTn id="116" presetID="42" presetClass="path" presetSubtype="0" accel="50000" decel="50000" fill="hold" grpId="3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18855 -0.02685 L 0.32474 -0.12777 " pathEditMode="relative" rAng="0" ptsTypes="AA">
                                      <p:cBhvr>
                                        <p:cTn id="11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6810" y="-504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8" fill="hold">
                            <p:stCondLst>
                              <p:cond delay="1000"/>
                            </p:stCondLst>
                            <p:childTnLst>
                              <p:par>
                                <p:cTn id="119" presetID="42" presetClass="path" presetSubtype="0" accel="50000" decel="50000" fill="hold" grpId="4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32474 -0.12777 L 0.39857 -0.01041 " pathEditMode="relative" rAng="0" ptsTypes="AA">
                                      <p:cBhvr>
                                        <p:cTn id="120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685" y="585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4" grpId="0" animBg="1"/>
      <p:bldP spid="4" grpId="1" animBg="1"/>
      <p:bldP spid="4" grpId="2" animBg="1"/>
      <p:bldP spid="4" grpId="3" animBg="1"/>
      <p:bldP spid="4" grpId="4" animBg="1"/>
      <p:bldP spid="10" grpId="0" animBg="1"/>
      <p:bldP spid="10" grpId="1" animBg="1"/>
      <p:bldP spid="18" grpId="0" animBg="1"/>
      <p:bldP spid="19" grpId="0" animBg="1"/>
      <p:bldP spid="20" grpId="0" animBg="1"/>
      <p:bldP spid="21" grpId="0" animBg="1"/>
      <p:bldP spid="22" grpId="0" animBg="1"/>
      <p:bldP spid="24" grpId="0" animBg="1"/>
      <p:bldP spid="24" grpId="1" animBg="1"/>
      <p:bldP spid="25" grpId="0"/>
      <p:bldP spid="25" grpId="1"/>
      <p:bldP spid="27" grpId="0"/>
      <p:bldP spid="27" grpId="1"/>
      <p:bldP spid="28" grpId="0"/>
      <p:bldP spid="28" grpId="1"/>
      <p:bldP spid="35" grpId="0" animBg="1"/>
      <p:bldP spid="35" grpId="1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文本框 2"/>
          <p:cNvSpPr txBox="1"/>
          <p:nvPr/>
        </p:nvSpPr>
        <p:spPr>
          <a:xfrm>
            <a:off x="169664" y="428822"/>
            <a:ext cx="4028849" cy="707886"/>
          </a:xfrm>
          <a:prstGeom prst="rect">
            <a:avLst/>
          </a:prstGeom>
          <a:solidFill>
            <a:srgbClr val="0070C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altLang="zh-CN" sz="40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h</a:t>
            </a:r>
            <a:r>
              <a:rPr lang="en-US" altLang="zh-CN" sz="40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2</a:t>
            </a:r>
            <a:r>
              <a:rPr lang="zh-CN" altLang="en-US" sz="40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注册</a:t>
            </a:r>
            <a:r>
              <a:rPr lang="en-US" altLang="zh-CN" sz="40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40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服务</a:t>
            </a:r>
            <a:endParaRPr lang="zh-CN" altLang="en-US" sz="4000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pic>
        <p:nvPicPr>
          <p:cNvPr id="7" name="图片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01485" y="2004268"/>
            <a:ext cx="7292846" cy="3802500"/>
          </a:xfrm>
          <a:prstGeom prst="rect">
            <a:avLst/>
          </a:prstGeom>
        </p:spPr>
      </p:pic>
      <p:sp>
        <p:nvSpPr>
          <p:cNvPr id="9" name="文本框 8"/>
          <p:cNvSpPr txBox="1"/>
          <p:nvPr/>
        </p:nvSpPr>
        <p:spPr>
          <a:xfrm>
            <a:off x="8586772" y="1899761"/>
            <a:ext cx="2670343" cy="400110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0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h</a:t>
            </a:r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2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向</a:t>
            </a: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h3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提出申请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4" name="文本框 3"/>
          <p:cNvSpPr txBox="1"/>
          <p:nvPr/>
        </p:nvSpPr>
        <p:spPr>
          <a:xfrm>
            <a:off x="5867400" y="4667581"/>
            <a:ext cx="1143000" cy="369332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altLang="zh-CN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QoS Flow</a:t>
            </a:r>
            <a:endParaRPr lang="zh-CN" altLang="en-US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8586772" y="2453759"/>
            <a:ext cx="2670343" cy="707886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0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h</a:t>
            </a:r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3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与控制器通信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完成接纳决策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8" name="文本框 17"/>
          <p:cNvSpPr txBox="1"/>
          <p:nvPr/>
        </p:nvSpPr>
        <p:spPr>
          <a:xfrm>
            <a:off x="546547" y="5779036"/>
            <a:ext cx="1714500" cy="369332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Content &amp; level</a:t>
            </a:r>
            <a:endParaRPr lang="zh-CN" altLang="en-US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9" name="文本框 18"/>
          <p:cNvSpPr txBox="1"/>
          <p:nvPr/>
        </p:nvSpPr>
        <p:spPr>
          <a:xfrm>
            <a:off x="4648200" y="5608236"/>
            <a:ext cx="2362200" cy="1200329"/>
          </a:xfrm>
          <a:prstGeom prst="rect">
            <a:avLst/>
          </a:prstGeom>
          <a:solidFill>
            <a:srgbClr val="FF0000"/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SRC_MAC &amp; DST_MAC</a:t>
            </a:r>
          </a:p>
          <a:p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SRC_IP &amp; DST_IP</a:t>
            </a:r>
          </a:p>
          <a:p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PORT &amp; QoS</a:t>
            </a:r>
            <a:endParaRPr lang="zh-CN" altLang="en-US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0" name="文本框 19"/>
          <p:cNvSpPr txBox="1"/>
          <p:nvPr/>
        </p:nvSpPr>
        <p:spPr>
          <a:xfrm>
            <a:off x="8586773" y="1345763"/>
            <a:ext cx="2670342" cy="400110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0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h</a:t>
            </a:r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2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生成完整</a:t>
            </a: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申请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1" name="文本框 20"/>
          <p:cNvSpPr txBox="1"/>
          <p:nvPr/>
        </p:nvSpPr>
        <p:spPr>
          <a:xfrm>
            <a:off x="8586772" y="3237269"/>
            <a:ext cx="2670343" cy="400110"/>
          </a:xfrm>
          <a:prstGeom prst="rect">
            <a:avLst/>
          </a:prstGeom>
          <a:solidFill>
            <a:srgbClr val="0070C0"/>
          </a:solidFill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0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  <a:lvl2pPr>
              <a:defRPr>
                <a:solidFill>
                  <a:schemeClr val="lt1"/>
                </a:solidFill>
              </a:defRPr>
            </a:lvl2pPr>
            <a:lvl3pPr>
              <a:defRPr>
                <a:solidFill>
                  <a:schemeClr val="lt1"/>
                </a:solidFill>
              </a:defRPr>
            </a:lvl3pPr>
            <a:lvl4pPr>
              <a:defRPr>
                <a:solidFill>
                  <a:schemeClr val="lt1"/>
                </a:solidFill>
              </a:defRPr>
            </a:lvl4pPr>
            <a:lvl5pPr>
              <a:defRPr>
                <a:solidFill>
                  <a:schemeClr val="lt1"/>
                </a:solidFill>
              </a:defRPr>
            </a:lvl5pPr>
            <a:lvl6pPr>
              <a:defRPr>
                <a:solidFill>
                  <a:schemeClr val="lt1"/>
                </a:solidFill>
              </a:defRPr>
            </a:lvl6pPr>
            <a:lvl7pPr>
              <a:defRPr>
                <a:solidFill>
                  <a:schemeClr val="lt1"/>
                </a:solidFill>
              </a:defRPr>
            </a:lvl7pPr>
            <a:lvl8pPr>
              <a:defRPr>
                <a:solidFill>
                  <a:schemeClr val="lt1"/>
                </a:solidFill>
              </a:defRPr>
            </a:lvl8pPr>
            <a:lvl9pPr>
              <a:defRPr>
                <a:solidFill>
                  <a:schemeClr val="lt1"/>
                </a:solidFill>
              </a:defRPr>
            </a:lvl9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可以直接接纳：选路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2" name="文本框 21"/>
          <p:cNvSpPr txBox="1"/>
          <p:nvPr/>
        </p:nvSpPr>
        <p:spPr>
          <a:xfrm>
            <a:off x="8586772" y="3731918"/>
            <a:ext cx="2670343" cy="707886"/>
          </a:xfrm>
          <a:prstGeom prst="rect">
            <a:avLst/>
          </a:prstGeom>
          <a:solidFill>
            <a:srgbClr val="0070C0"/>
          </a:solidFill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0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  <a:lvl2pPr>
              <a:defRPr>
                <a:solidFill>
                  <a:schemeClr val="lt1"/>
                </a:solidFill>
              </a:defRPr>
            </a:lvl2pPr>
            <a:lvl3pPr>
              <a:defRPr>
                <a:solidFill>
                  <a:schemeClr val="lt1"/>
                </a:solidFill>
              </a:defRPr>
            </a:lvl3pPr>
            <a:lvl4pPr>
              <a:defRPr>
                <a:solidFill>
                  <a:schemeClr val="lt1"/>
                </a:solidFill>
              </a:defRPr>
            </a:lvl4pPr>
            <a:lvl5pPr>
              <a:defRPr>
                <a:solidFill>
                  <a:schemeClr val="lt1"/>
                </a:solidFill>
              </a:defRPr>
            </a:lvl5pPr>
            <a:lvl6pPr>
              <a:defRPr>
                <a:solidFill>
                  <a:schemeClr val="lt1"/>
                </a:solidFill>
              </a:defRPr>
            </a:lvl6pPr>
            <a:lvl7pPr>
              <a:defRPr>
                <a:solidFill>
                  <a:schemeClr val="lt1"/>
                </a:solidFill>
              </a:defRPr>
            </a:lvl7pPr>
            <a:lvl8pPr>
              <a:defRPr>
                <a:solidFill>
                  <a:schemeClr val="lt1"/>
                </a:solidFill>
              </a:defRPr>
            </a:lvl8pPr>
            <a:lvl9pPr>
              <a:defRPr>
                <a:solidFill>
                  <a:schemeClr val="lt1"/>
                </a:solidFill>
              </a:defRPr>
            </a:lvl9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不能直接接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纳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调整网络流量，选路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3" name="文本框 22"/>
          <p:cNvSpPr txBox="1"/>
          <p:nvPr/>
        </p:nvSpPr>
        <p:spPr>
          <a:xfrm>
            <a:off x="8586771" y="3385714"/>
            <a:ext cx="2670343" cy="400110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0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通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知业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务接纳结果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4" name="文本框 23"/>
          <p:cNvSpPr txBox="1"/>
          <p:nvPr/>
        </p:nvSpPr>
        <p:spPr>
          <a:xfrm>
            <a:off x="8586770" y="3934269"/>
            <a:ext cx="2670343" cy="707886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20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视频流到达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时</a:t>
            </a:r>
            <a:endParaRPr lang="en-US" altLang="zh-CN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安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装表项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cxnSp>
        <p:nvCxnSpPr>
          <p:cNvPr id="25" name="直接箭头连接符 24"/>
          <p:cNvCxnSpPr/>
          <p:nvPr/>
        </p:nvCxnSpPr>
        <p:spPr>
          <a:xfrm>
            <a:off x="3048000" y="2299871"/>
            <a:ext cx="3048000" cy="722729"/>
          </a:xfrm>
          <a:prstGeom prst="straightConnector1">
            <a:avLst/>
          </a:prstGeom>
          <a:ln w="25400" cmpd="sng">
            <a:solidFill>
              <a:schemeClr val="tx1"/>
            </a:solidFill>
            <a:prstDash val="sysDash"/>
            <a:headEnd type="triangle" w="lg" len="lg"/>
            <a:tailEnd type="triangle" w="lg" len="lg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IN"/>
          <p:cNvSpPr txBox="1"/>
          <p:nvPr/>
        </p:nvSpPr>
        <p:spPr>
          <a:xfrm>
            <a:off x="6120087" y="2966593"/>
            <a:ext cx="516719" cy="369332"/>
          </a:xfrm>
          <a:prstGeom prst="rect">
            <a:avLst/>
          </a:prstGeom>
          <a:solidFill>
            <a:schemeClr val="accent6">
              <a:lumMod val="75000"/>
            </a:schemeClr>
          </a:solidFill>
          <a:ln>
            <a:solidFill>
              <a:schemeClr val="accent6">
                <a:lumMod val="75000"/>
              </a:schemeClr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altLang="zh-CN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OK</a:t>
            </a:r>
            <a:endParaRPr lang="zh-CN" altLang="en-US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9" name="文本框 28"/>
          <p:cNvSpPr txBox="1"/>
          <p:nvPr/>
        </p:nvSpPr>
        <p:spPr>
          <a:xfrm>
            <a:off x="6004722" y="4667581"/>
            <a:ext cx="1005677" cy="369332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en-US" altLang="zh-CN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VIDEO</a:t>
            </a:r>
            <a:endParaRPr lang="zh-CN" altLang="en-US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10329721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" fill="hold">
                      <p:stCondLst>
                        <p:cond delay="indefinite"/>
                      </p:stCondLst>
                      <p:childTnLst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4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5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42" presetClass="path" presetSubtype="0" accel="50000" decel="5000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5E-6 2.59259E-6 L -0.08437 -0.11019 " pathEditMode="relative" rAng="0" ptsTypes="AA">
                                      <p:cBhvr>
                                        <p:cTn id="28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4219" y="-5509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9" fill="hold">
                            <p:stCondLst>
                              <p:cond delay="500"/>
                            </p:stCondLst>
                            <p:childTnLst>
                              <p:par>
                                <p:cTn id="30" presetID="42" presetClass="path" presetSubtype="0" accel="50000" decel="50000" fill="hold" grpId="2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8437 -0.11019 L -0.00624 -0.24815 " pathEditMode="relative" rAng="0" ptsTypes="AA">
                                      <p:cBhvr>
                                        <p:cTn id="31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3906" y="-6898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9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1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2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8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4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6" presetID="42" presetClass="entr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8" dur="3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9" dur="3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0" dur="3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6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3" fill="hold">
                            <p:stCondLst>
                              <p:cond delay="300"/>
                            </p:stCondLst>
                            <p:childTnLst>
                              <p:par>
                                <p:cTn id="64" presetID="42" presetClass="path" presetSubtype="0" accel="50000" decel="50000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2.91667E-6 -7.40741E-7 L -0.07943 0.13773 " pathEditMode="relative" rAng="0" ptsTypes="AA">
                                      <p:cBhvr>
                                        <p:cTn id="65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919" y="6875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6" fill="hold">
                            <p:stCondLst>
                              <p:cond delay="800"/>
                            </p:stCondLst>
                            <p:childTnLst>
                              <p:par>
                                <p:cTn id="67" presetID="42" presetClass="path" presetSubtype="0" accel="50000" decel="50000" fill="hold" grpId="2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7943 0.13773 L 0.00495 0.24792 " pathEditMode="relative" rAng="0" ptsTypes="AA">
                                      <p:cBhvr>
                                        <p:cTn id="6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4010" y="574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9" fill="hold">
                            <p:stCondLst>
                              <p:cond delay="1300"/>
                            </p:stCondLst>
                            <p:childTnLst>
                              <p:par>
                                <p:cTn id="70" presetID="42" presetClass="path" presetSubtype="0" accel="50000" decel="50000" fill="hold" grpId="3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0.00495 0.24792 L -0.07943 0.13773 " pathEditMode="relative" rAng="0" ptsTypes="AA">
                                      <p:cBhvr>
                                        <p:cTn id="71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4115" y="-574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2" fill="hold">
                            <p:stCondLst>
                              <p:cond delay="1800"/>
                            </p:stCondLst>
                            <p:childTnLst>
                              <p:par>
                                <p:cTn id="73" presetID="42" presetClass="path" presetSubtype="0" accel="50000" decel="50000" fill="hold" grpId="4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7943 0.13773 L -0.22422 0.22107 " pathEditMode="relative" rAng="0" ptsTypes="AA">
                                      <p:cBhvr>
                                        <p:cTn id="74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7240" y="4167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5" fill="hold">
                            <p:stCondLst>
                              <p:cond delay="2300"/>
                            </p:stCondLst>
                            <p:childTnLst>
                              <p:par>
                                <p:cTn id="76" presetID="42" presetClass="path" presetSubtype="0" accel="50000" decel="50000" fill="hold" grpId="5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22422 0.22107 L -0.34714 0.13495 " pathEditMode="relative" rAng="0" ptsTypes="AA">
                                      <p:cBhvr>
                                        <p:cTn id="77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6146" y="-430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8" fill="hold">
                            <p:stCondLst>
                              <p:cond delay="2800"/>
                            </p:stCondLst>
                            <p:childTnLst>
                              <p:par>
                                <p:cTn id="79" presetID="42" presetClass="path" presetSubtype="0" accel="50000" decel="50000" fill="hold" grpId="6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34714 0.13495 L -0.41276 0.275 " pathEditMode="relative" rAng="0" ptsTypes="AA">
                                      <p:cBhvr>
                                        <p:cTn id="80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281" y="699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1" fill="hold">
                      <p:stCondLst>
                        <p:cond delay="indefinite"/>
                      </p:stCondLst>
                      <p:childTnLst>
                        <p:par>
                          <p:cTn id="82" fill="hold">
                            <p:stCondLst>
                              <p:cond delay="0"/>
                            </p:stCondLst>
                            <p:childTnLst>
                              <p:par>
                                <p:cTn id="83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85" dur="5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6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7" dur="5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88" presetID="1" presetClass="entr" presetSubtype="0" fill="hold" grpId="4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0" fill="hold">
                            <p:stCondLst>
                              <p:cond delay="500"/>
                            </p:stCondLst>
                            <p:childTnLst>
                              <p:par>
                                <p:cTn id="91" presetID="42" presetClass="path" presetSubtype="0" accel="50000" decel="5000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5E-6 3.7037E-6 L -0.08437 -0.11019 " pathEditMode="relative" rAng="0" ptsTypes="AA">
                                      <p:cBhvr>
                                        <p:cTn id="92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4219" y="-5509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3" fill="hold">
                            <p:stCondLst>
                              <p:cond delay="1000"/>
                            </p:stCondLst>
                            <p:childTnLst>
                              <p:par>
                                <p:cTn id="94" presetID="42" presetClass="path" presetSubtype="0" accel="50000" decel="50000" fill="hold" grpId="1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08437 -0.11019 L -0.22917 -0.02686 " pathEditMode="relative" rAng="0" ptsTypes="AA">
                                      <p:cBhvr>
                                        <p:cTn id="95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7240" y="4167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6" fill="hold">
                            <p:stCondLst>
                              <p:cond delay="1500"/>
                            </p:stCondLst>
                            <p:childTnLst>
                              <p:par>
                                <p:cTn id="97" presetID="42" presetClass="path" presetSubtype="0" accel="50000" decel="50000" fill="hold" grpId="2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22917 -0.02686 L -0.35209 -0.11297 " pathEditMode="relative" rAng="0" ptsTypes="AA">
                                      <p:cBhvr>
                                        <p:cTn id="98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6146" y="-4306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9" fill="hold">
                            <p:stCondLst>
                              <p:cond delay="2000"/>
                            </p:stCondLst>
                            <p:childTnLst>
                              <p:par>
                                <p:cTn id="100" presetID="42" presetClass="path" presetSubtype="0" accel="50000" decel="50000" fill="hold" grpId="3" nodeType="afterEffect">
                                  <p:stCondLst>
                                    <p:cond delay="0"/>
                                  </p:stCondLst>
                                  <p:childTnLst>
                                    <p:animMotion origin="layout" path="M -0.35209 -0.11297 L -0.41771 0.02708 " pathEditMode="relative" rAng="0" ptsTypes="AA">
                                      <p:cBhvr>
                                        <p:cTn id="101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  <p:attrName>ppt_y</p:attrName>
                                        </p:attrNameLst>
                                      </p:cBhvr>
                                      <p:rCtr x="-3281" y="6991"/>
                                    </p:animMotion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 animBg="1"/>
      <p:bldP spid="4" grpId="0" animBg="1"/>
      <p:bldP spid="4" grpId="1" animBg="1"/>
      <p:bldP spid="4" grpId="2" animBg="1"/>
      <p:bldP spid="16" grpId="0" animBg="1"/>
      <p:bldP spid="18" grpId="0" animBg="1"/>
      <p:bldP spid="19" grpId="0" animBg="1"/>
      <p:bldP spid="20" grpId="0" animBg="1"/>
      <p:bldP spid="21" grpId="0" animBg="1"/>
      <p:bldP spid="21" grpId="1" animBg="1"/>
      <p:bldP spid="22" grpId="0" animBg="1"/>
      <p:bldP spid="22" grpId="1" animBg="1"/>
      <p:bldP spid="23" grpId="1" animBg="1"/>
      <p:bldP spid="24" grpId="0" animBg="1"/>
      <p:bldP spid="27" grpId="0" animBg="1"/>
      <p:bldP spid="27" grpId="1" animBg="1"/>
      <p:bldP spid="27" grpId="2" animBg="1"/>
      <p:bldP spid="27" grpId="3" animBg="1"/>
      <p:bldP spid="27" grpId="4" animBg="1"/>
      <p:bldP spid="27" grpId="5" animBg="1"/>
      <p:bldP spid="27" grpId="6" animBg="1"/>
      <p:bldP spid="29" grpId="0" animBg="1"/>
      <p:bldP spid="29" grpId="1" animBg="1"/>
      <p:bldP spid="29" grpId="2" animBg="1"/>
      <p:bldP spid="29" grpId="3" animBg="1"/>
      <p:bldP spid="29" grpId="4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12192000" cy="1350838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965199" y="761140"/>
            <a:ext cx="34417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系统架构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pic>
        <p:nvPicPr>
          <p:cNvPr id="4" name="图片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17783" y="2505678"/>
            <a:ext cx="11780910" cy="3907822"/>
          </a:xfrm>
          <a:prstGeom prst="rect">
            <a:avLst/>
          </a:prstGeom>
        </p:spPr>
      </p:pic>
    </p:spTree>
    <p:extLst>
      <p:ext uri="{BB962C8B-B14F-4D97-AF65-F5344CB8AC3E}">
        <p14:creationId xmlns="" xmlns:p14="http://schemas.microsoft.com/office/powerpoint/2010/main" val="41809397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5346700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184149" y="635745"/>
            <a:ext cx="49784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注册管理系统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pic>
        <p:nvPicPr>
          <p:cNvPr id="2" name="图片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39876" y="2194349"/>
            <a:ext cx="10671407" cy="3435485"/>
          </a:xfrm>
          <a:prstGeom prst="rect">
            <a:avLst/>
          </a:prstGeom>
        </p:spPr>
      </p:pic>
    </p:spTree>
    <p:extLst>
      <p:ext uri="{BB962C8B-B14F-4D97-AF65-F5344CB8AC3E}">
        <p14:creationId xmlns="" xmlns:p14="http://schemas.microsoft.com/office/powerpoint/2010/main" val="1754478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5346700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184149" y="635745"/>
            <a:ext cx="49784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路由模块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pic>
        <p:nvPicPr>
          <p:cNvPr id="2" name="图片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04571" y="1056417"/>
            <a:ext cx="8239857" cy="5794280"/>
          </a:xfrm>
          <a:prstGeom prst="rect">
            <a:avLst/>
          </a:prstGeom>
        </p:spPr>
      </p:pic>
      <p:graphicFrame>
        <p:nvGraphicFramePr>
          <p:cNvPr id="5" name="Object 4"/>
          <p:cNvGraphicFramePr>
            <a:graphicFrameLocks noChangeAspect="1"/>
          </p:cNvGraphicFramePr>
          <p:nvPr>
            <p:extLst>
              <p:ext uri="{D42A27DB-BD31-4B8C-83A1-F6EECF244321}">
                <p14:modId xmlns="" xmlns:p14="http://schemas.microsoft.com/office/powerpoint/2010/main" val="1625443254"/>
              </p:ext>
            </p:extLst>
          </p:nvPr>
        </p:nvGraphicFramePr>
        <p:xfrm>
          <a:off x="7614282" y="3760650"/>
          <a:ext cx="4497036" cy="971817"/>
        </p:xfrm>
        <a:graphic>
          <a:graphicData uri="http://schemas.openxmlformats.org/presentationml/2006/ole">
            <p:oleObj spid="_x0000_s3078" name="Equation" r:id="rId4" imgW="1497950" imgH="431613" progId="Equation.DSMT4">
              <p:embed/>
            </p:oleObj>
          </a:graphicData>
        </a:graphic>
      </p:graphicFrame>
    </p:spTree>
    <p:extLst>
      <p:ext uri="{BB962C8B-B14F-4D97-AF65-F5344CB8AC3E}">
        <p14:creationId xmlns="" xmlns:p14="http://schemas.microsoft.com/office/powerpoint/2010/main" val="274320479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5346700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184149" y="728078"/>
            <a:ext cx="4978401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36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路由模块</a:t>
            </a:r>
            <a:r>
              <a:rPr lang="en-US" altLang="zh-CN" sz="36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——</a:t>
            </a:r>
            <a:r>
              <a:rPr lang="zh-CN" altLang="en-US" sz="36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接纳判断</a:t>
            </a:r>
            <a:endParaRPr lang="en-US" altLang="zh-CN" sz="36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pic>
        <p:nvPicPr>
          <p:cNvPr id="9" name="图片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07545" y="271334"/>
            <a:ext cx="7474857" cy="6586666"/>
          </a:xfrm>
          <a:prstGeom prst="rect">
            <a:avLst/>
          </a:prstGeom>
        </p:spPr>
      </p:pic>
      <p:pic>
        <p:nvPicPr>
          <p:cNvPr id="3" name="图片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6639" y="1947709"/>
            <a:ext cx="2507926" cy="4659136"/>
          </a:xfrm>
          <a:prstGeom prst="rect">
            <a:avLst/>
          </a:prstGeom>
        </p:spPr>
      </p:pic>
    </p:spTree>
    <p:extLst>
      <p:ext uri="{BB962C8B-B14F-4D97-AF65-F5344CB8AC3E}">
        <p14:creationId xmlns="" xmlns:p14="http://schemas.microsoft.com/office/powerpoint/2010/main" val="20615429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-1" y="505786"/>
            <a:ext cx="6342743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92073" y="728078"/>
            <a:ext cx="615859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36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路由模块</a:t>
            </a:r>
            <a:r>
              <a:rPr lang="en-US" altLang="zh-CN" sz="36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——</a:t>
            </a:r>
            <a:r>
              <a:rPr lang="zh-CN" altLang="en-US" sz="36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调整网络流量</a:t>
            </a:r>
            <a:endParaRPr lang="en-US" altLang="zh-CN" sz="36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pic>
        <p:nvPicPr>
          <p:cNvPr id="2" name="图片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4122057" y="207704"/>
            <a:ext cx="6716823" cy="6650295"/>
          </a:xfrm>
          <a:prstGeom prst="rect">
            <a:avLst/>
          </a:prstGeom>
        </p:spPr>
      </p:pic>
      <p:pic>
        <p:nvPicPr>
          <p:cNvPr id="7" name="图片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591679"/>
            <a:ext cx="3846286" cy="5266321"/>
          </a:xfrm>
          <a:prstGeom prst="rect">
            <a:avLst/>
          </a:prstGeom>
        </p:spPr>
      </p:pic>
    </p:spTree>
    <p:extLst>
      <p:ext uri="{BB962C8B-B14F-4D97-AF65-F5344CB8AC3E}">
        <p14:creationId xmlns="" xmlns:p14="http://schemas.microsoft.com/office/powerpoint/2010/main" val="5883580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-1" y="505786"/>
            <a:ext cx="5646059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0" y="728078"/>
            <a:ext cx="5646058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36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路由模块</a:t>
            </a:r>
            <a:r>
              <a:rPr lang="en-US" altLang="zh-CN" sz="36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——QoS Routing</a:t>
            </a:r>
          </a:p>
        </p:txBody>
      </p:sp>
      <p:pic>
        <p:nvPicPr>
          <p:cNvPr id="3" name="图片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46058" y="17964"/>
            <a:ext cx="4542971" cy="6840036"/>
          </a:xfrm>
          <a:prstGeom prst="rect">
            <a:avLst/>
          </a:prstGeom>
        </p:spPr>
      </p:pic>
    </p:spTree>
    <p:extLst>
      <p:ext uri="{BB962C8B-B14F-4D97-AF65-F5344CB8AC3E}">
        <p14:creationId xmlns="" xmlns:p14="http://schemas.microsoft.com/office/powerpoint/2010/main" val="7775034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12192000" cy="1350838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965199" y="761140"/>
            <a:ext cx="34417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展示实验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5" name="矩形 7"/>
          <p:cNvSpPr>
            <a:spLocks noChangeArrowheads="1"/>
          </p:cNvSpPr>
          <p:nvPr/>
        </p:nvSpPr>
        <p:spPr bwMode="auto">
          <a:xfrm>
            <a:off x="2449810" y="2441426"/>
            <a:ext cx="7292381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4000" dirty="0">
                <a:latin typeface="Times New Roman" panose="02020603050405020304" pitchFamily="18" charset="0"/>
                <a:ea typeface="黑体" panose="02010609060101010101" pitchFamily="49" charset="-122"/>
              </a:rPr>
              <a:t>各种</a:t>
            </a:r>
            <a:r>
              <a:rPr lang="en-US" altLang="zh-CN" sz="4000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4000" dirty="0">
                <a:latin typeface="Times New Roman" panose="02020603050405020304" pitchFamily="18" charset="0"/>
                <a:ea typeface="黑体" panose="02010609060101010101" pitchFamily="49" charset="-122"/>
              </a:rPr>
              <a:t>指标对视频播放的影响</a:t>
            </a:r>
          </a:p>
        </p:txBody>
      </p:sp>
      <p:sp>
        <p:nvSpPr>
          <p:cNvPr id="6" name="矩形 8"/>
          <p:cNvSpPr>
            <a:spLocks noChangeArrowheads="1"/>
          </p:cNvSpPr>
          <p:nvPr/>
        </p:nvSpPr>
        <p:spPr bwMode="auto">
          <a:xfrm>
            <a:off x="4464783" y="3550103"/>
            <a:ext cx="3262433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4000" dirty="0">
                <a:latin typeface="Times New Roman" panose="02020603050405020304" pitchFamily="18" charset="0"/>
                <a:ea typeface="黑体" panose="02010609060101010101" pitchFamily="49" charset="-122"/>
              </a:rPr>
              <a:t>路由算法演示</a:t>
            </a:r>
          </a:p>
        </p:txBody>
      </p:sp>
      <p:sp>
        <p:nvSpPr>
          <p:cNvPr id="7" name="矩形 12"/>
          <p:cNvSpPr>
            <a:spLocks noChangeArrowheads="1"/>
          </p:cNvSpPr>
          <p:nvPr/>
        </p:nvSpPr>
        <p:spPr bwMode="auto">
          <a:xfrm>
            <a:off x="4464783" y="4658125"/>
            <a:ext cx="3262433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zh-CN" altLang="en-US" sz="4000" dirty="0">
                <a:latin typeface="Times New Roman" panose="02020603050405020304" pitchFamily="18" charset="0"/>
                <a:ea typeface="黑体" panose="02010609060101010101" pitchFamily="49" charset="-122"/>
              </a:rPr>
              <a:t>系统功能演示</a:t>
            </a:r>
          </a:p>
        </p:txBody>
      </p:sp>
    </p:spTree>
    <p:extLst>
      <p:ext uri="{BB962C8B-B14F-4D97-AF65-F5344CB8AC3E}">
        <p14:creationId xmlns="" xmlns:p14="http://schemas.microsoft.com/office/powerpoint/2010/main" val="424144205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" fill="hold">
                            <p:stCondLst>
                              <p:cond delay="500"/>
                            </p:stCondLst>
                            <p:childTnLst>
                              <p:par>
                                <p:cTn id="11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3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1000"/>
                            </p:stCondLst>
                            <p:childTnLst>
                              <p:par>
                                <p:cTn id="17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  <p:bldP spid="7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5346700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184149" y="635745"/>
            <a:ext cx="49784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实验一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5" name="矩形 3"/>
          <p:cNvSpPr>
            <a:spLocks noChangeArrowheads="1"/>
          </p:cNvSpPr>
          <p:nvPr/>
        </p:nvSpPr>
        <p:spPr bwMode="auto">
          <a:xfrm>
            <a:off x="7783225" y="1139063"/>
            <a:ext cx="1826141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/>
          <a:p>
            <a:pPr algn="ctr"/>
            <a:r>
              <a:rPr lang="zh-CN" altLang="en-US" sz="3200" dirty="0">
                <a:solidFill>
                  <a:schemeClr val="accent2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实验目的</a:t>
            </a:r>
          </a:p>
        </p:txBody>
      </p:sp>
      <p:sp>
        <p:nvSpPr>
          <p:cNvPr id="6" name="矩形 4"/>
          <p:cNvSpPr>
            <a:spLocks noChangeArrowheads="1"/>
          </p:cNvSpPr>
          <p:nvPr/>
        </p:nvSpPr>
        <p:spPr bwMode="auto">
          <a:xfrm>
            <a:off x="7783225" y="2881048"/>
            <a:ext cx="1826141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/>
          <a:p>
            <a:pPr algn="ctr"/>
            <a:r>
              <a:rPr lang="zh-CN" altLang="en-US" sz="3200" dirty="0">
                <a:solidFill>
                  <a:schemeClr val="accent2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实验步骤</a:t>
            </a:r>
          </a:p>
        </p:txBody>
      </p:sp>
      <p:sp>
        <p:nvSpPr>
          <p:cNvPr id="7" name="矩形 8"/>
          <p:cNvSpPr>
            <a:spLocks noChangeArrowheads="1"/>
          </p:cNvSpPr>
          <p:nvPr/>
        </p:nvSpPr>
        <p:spPr bwMode="auto">
          <a:xfrm>
            <a:off x="5220608" y="2051060"/>
            <a:ext cx="7052733" cy="5027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观察链路时延、抖动及丢包对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业务的影响</a:t>
            </a:r>
          </a:p>
        </p:txBody>
      </p:sp>
      <p:sp>
        <p:nvSpPr>
          <p:cNvPr id="8" name="矩形 9"/>
          <p:cNvSpPr>
            <a:spLocks noChangeArrowheads="1"/>
          </p:cNvSpPr>
          <p:nvPr/>
        </p:nvSpPr>
        <p:spPr bwMode="auto">
          <a:xfrm>
            <a:off x="6399832" y="3584424"/>
            <a:ext cx="4592924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sz="24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h1</a:t>
            </a:r>
            <a:r>
              <a:rPr lang="zh-CN" altLang="en-US" sz="24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在高延迟链路上向</a:t>
            </a:r>
            <a:r>
              <a:rPr lang="en-US" altLang="zh-CN" sz="24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h5</a:t>
            </a:r>
            <a:r>
              <a:rPr lang="zh-CN" altLang="en-US" sz="24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传</a:t>
            </a:r>
            <a:r>
              <a:rPr lang="zh-CN" altLang="en-US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输视频</a:t>
            </a:r>
          </a:p>
        </p:txBody>
      </p:sp>
      <p:sp>
        <p:nvSpPr>
          <p:cNvPr id="9" name="矩形 10"/>
          <p:cNvSpPr>
            <a:spLocks noChangeArrowheads="1"/>
          </p:cNvSpPr>
          <p:nvPr/>
        </p:nvSpPr>
        <p:spPr bwMode="auto">
          <a:xfrm>
            <a:off x="6399832" y="4249583"/>
            <a:ext cx="4592924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h2</a:t>
            </a:r>
            <a:r>
              <a:rPr lang="zh-CN" altLang="en-US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在高抖动链路上向</a:t>
            </a:r>
            <a:r>
              <a:rPr lang="en-US" altLang="zh-CN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h6</a:t>
            </a:r>
            <a:r>
              <a:rPr lang="zh-CN" altLang="en-US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传输视频</a:t>
            </a:r>
          </a:p>
        </p:txBody>
      </p:sp>
      <p:sp>
        <p:nvSpPr>
          <p:cNvPr id="10" name="矩形 11"/>
          <p:cNvSpPr>
            <a:spLocks noChangeArrowheads="1"/>
          </p:cNvSpPr>
          <p:nvPr/>
        </p:nvSpPr>
        <p:spPr bwMode="auto">
          <a:xfrm>
            <a:off x="6296623" y="4914742"/>
            <a:ext cx="4900701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h3</a:t>
            </a:r>
            <a:r>
              <a:rPr lang="zh-CN" altLang="en-US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在高丢包率链路上向</a:t>
            </a:r>
            <a:r>
              <a:rPr lang="en-US" altLang="zh-CN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h7</a:t>
            </a:r>
            <a:r>
              <a:rPr lang="zh-CN" altLang="en-US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传输视频</a:t>
            </a:r>
          </a:p>
        </p:txBody>
      </p:sp>
      <p:sp>
        <p:nvSpPr>
          <p:cNvPr id="11" name="矩形 12"/>
          <p:cNvSpPr>
            <a:spLocks noChangeArrowheads="1"/>
          </p:cNvSpPr>
          <p:nvPr/>
        </p:nvSpPr>
        <p:spPr bwMode="auto">
          <a:xfrm>
            <a:off x="6604399" y="5579901"/>
            <a:ext cx="4285147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/>
            <a:r>
              <a:rPr lang="en-US" altLang="zh-CN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h4</a:t>
            </a:r>
            <a:r>
              <a:rPr lang="zh-CN" altLang="en-US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在正常链路上向</a:t>
            </a:r>
            <a:r>
              <a:rPr lang="en-US" altLang="zh-CN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h8</a:t>
            </a:r>
            <a:r>
              <a:rPr lang="zh-CN" altLang="en-US" sz="2400" dirty="0">
                <a:latin typeface="Times New Roman" panose="02020603050405020304" pitchFamily="18" charset="0"/>
                <a:ea typeface="黑体" panose="02010609060101010101" pitchFamily="49" charset="-122"/>
              </a:rPr>
              <a:t>传输视频</a:t>
            </a:r>
          </a:p>
        </p:txBody>
      </p:sp>
      <p:pic>
        <p:nvPicPr>
          <p:cNvPr id="12" name="Picture 15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4149" y="1983135"/>
            <a:ext cx="5162551" cy="46270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="" xmlns:p14="http://schemas.microsoft.com/office/powerpoint/2010/main" val="279119756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500"/>
                            </p:stCondLst>
                            <p:childTnLst>
                              <p:par>
                                <p:cTn id="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"/>
                            </p:stCondLst>
                            <p:childTnLst>
                              <p:par>
                                <p:cTn id="2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500"/>
                            </p:stCondLst>
                            <p:childTnLst>
                              <p:par>
                                <p:cTn id="2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3" fill="hold">
                            <p:stCondLst>
                              <p:cond delay="500"/>
                            </p:stCondLst>
                            <p:childTnLst>
                              <p:par>
                                <p:cTn id="3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7" grpId="0"/>
      <p:bldP spid="8" grpId="0"/>
      <p:bldP spid="9" grpId="0"/>
      <p:bldP spid="10" grpId="0"/>
      <p:bldP spid="11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5346700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184149" y="635745"/>
            <a:ext cx="49784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实验结果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" name="文本框 1"/>
          <p:cNvSpPr txBox="1"/>
          <p:nvPr/>
        </p:nvSpPr>
        <p:spPr>
          <a:xfrm>
            <a:off x="7156136" y="557587"/>
            <a:ext cx="4355328" cy="1077218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32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取相同时间戳（</a:t>
            </a: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00:05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）的视频截图</a:t>
            </a:r>
          </a:p>
        </p:txBody>
      </p:sp>
      <p:grpSp>
        <p:nvGrpSpPr>
          <p:cNvPr id="30" name="组合 29"/>
          <p:cNvGrpSpPr/>
          <p:nvPr/>
        </p:nvGrpSpPr>
        <p:grpSpPr>
          <a:xfrm>
            <a:off x="7228114" y="1662149"/>
            <a:ext cx="3657600" cy="4117965"/>
            <a:chOff x="7228114" y="1662149"/>
            <a:chExt cx="3657600" cy="4117965"/>
          </a:xfrm>
        </p:grpSpPr>
        <p:grpSp>
          <p:nvGrpSpPr>
            <p:cNvPr id="25" name="组合 24"/>
            <p:cNvGrpSpPr/>
            <p:nvPr/>
          </p:nvGrpSpPr>
          <p:grpSpPr>
            <a:xfrm>
              <a:off x="7228114" y="2170773"/>
              <a:ext cx="3657600" cy="3609341"/>
              <a:chOff x="7102022" y="1459484"/>
              <a:chExt cx="3657600" cy="3609341"/>
            </a:xfrm>
          </p:grpSpPr>
          <p:pic>
            <p:nvPicPr>
              <p:cNvPr id="22" name="图片 21"/>
              <p:cNvPicPr>
                <a:picLocks noChangeAspect="1"/>
              </p:cNvPicPr>
              <p:nvPr/>
            </p:nvPicPr>
            <p:blipFill rotWithShape="1">
              <a:blip r:embed="rId2">
                <a:extLst>
                  <a:ext uri="{28A0092B-C50C-407E-A947-70E740481C1C}">
                    <a14:useLocalDpi xmlns="" xmlns:a14="http://schemas.microsoft.com/office/drawing/2010/main" val="0"/>
                  </a:ext>
                </a:extLst>
              </a:blip>
              <a:srcRect l="6494" t="38727" r="57143" b="17384"/>
              <a:stretch/>
            </p:blipFill>
            <p:spPr>
              <a:xfrm>
                <a:off x="7102022" y="1459484"/>
                <a:ext cx="3657600" cy="2481943"/>
              </a:xfrm>
              <a:prstGeom prst="rect">
                <a:avLst/>
              </a:prstGeom>
            </p:spPr>
          </p:pic>
          <p:pic>
            <p:nvPicPr>
              <p:cNvPr id="24" name="图片 23"/>
              <p:cNvPicPr>
                <a:picLocks noChangeAspect="1"/>
              </p:cNvPicPr>
              <p:nvPr/>
            </p:nvPicPr>
            <p:blipFill rotWithShape="1">
              <a:blip r:embed="rId2">
                <a:extLst>
                  <a:ext uri="{28A0092B-C50C-407E-A947-70E740481C1C}">
                    <a14:useLocalDpi xmlns="" xmlns:a14="http://schemas.microsoft.com/office/drawing/2010/main" val="0"/>
                  </a:ext>
                </a:extLst>
              </a:blip>
              <a:srcRect l="42713" t="66188" r="21356" b="16102"/>
              <a:stretch/>
            </p:blipFill>
            <p:spPr>
              <a:xfrm>
                <a:off x="7102022" y="4055273"/>
                <a:ext cx="3657600" cy="1013552"/>
              </a:xfrm>
              <a:prstGeom prst="rect">
                <a:avLst/>
              </a:prstGeom>
            </p:spPr>
          </p:pic>
        </p:grpSp>
        <p:sp>
          <p:nvSpPr>
            <p:cNvPr id="29" name="文本框 28"/>
            <p:cNvSpPr txBox="1"/>
            <p:nvPr/>
          </p:nvSpPr>
          <p:spPr>
            <a:xfrm>
              <a:off x="8095427" y="1662149"/>
              <a:ext cx="1922973" cy="461665"/>
            </a:xfrm>
            <a:prstGeom prst="rect">
              <a:avLst/>
            </a:prstGeom>
            <a:solidFill>
              <a:schemeClr val="accent2">
                <a:lumMod val="75000"/>
              </a:schemeClr>
            </a:solidFill>
          </p:spPr>
          <p:txBody>
            <a:bodyPr wrap="square" rtlCol="0">
              <a:spAutoFit/>
            </a:bodyPr>
            <a:lstStyle>
              <a:defPPr>
                <a:defRPr lang="zh-CN"/>
              </a:defPPr>
              <a:lvl1pPr algn="ctr">
                <a:defRPr sz="2400">
                  <a:solidFill>
                    <a:schemeClr val="bg1"/>
                  </a:solidFill>
                  <a:latin typeface="Adobe 黑体 Std R" panose="020B0400000000000000" pitchFamily="34" charset="-122"/>
                  <a:ea typeface="Adobe 黑体 Std R" panose="020B0400000000000000" pitchFamily="34" charset="-122"/>
                </a:defRPr>
              </a:lvl1pPr>
            </a:lstStyle>
            <a:p>
              <a:r>
                <a:rPr lang="zh-CN" altLang="en-US" dirty="0">
                  <a:latin typeface="Times New Roman" panose="02020603050405020304" pitchFamily="18" charset="0"/>
                  <a:ea typeface="黑体" panose="02010609060101010101" pitchFamily="49" charset="-122"/>
                </a:rPr>
                <a:t>高时延路径</a:t>
              </a:r>
            </a:p>
          </p:txBody>
        </p:sp>
      </p:grpSp>
      <p:grpSp>
        <p:nvGrpSpPr>
          <p:cNvPr id="37" name="组合 36"/>
          <p:cNvGrpSpPr/>
          <p:nvPr/>
        </p:nvGrpSpPr>
        <p:grpSpPr>
          <a:xfrm>
            <a:off x="696686" y="1869000"/>
            <a:ext cx="4827814" cy="3478927"/>
            <a:chOff x="696686" y="1869000"/>
            <a:chExt cx="4827814" cy="3478927"/>
          </a:xfrm>
        </p:grpSpPr>
        <p:pic>
          <p:nvPicPr>
            <p:cNvPr id="4" name="图片 3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="" xmlns:a14="http://schemas.microsoft.com/office/drawing/2010/main" val="0"/>
                </a:ext>
              </a:extLst>
            </a:blip>
            <a:srcRect l="6926" t="32647" r="57432" b="31309"/>
            <a:stretch/>
          </p:blipFill>
          <p:spPr>
            <a:xfrm>
              <a:off x="696686" y="2602962"/>
              <a:ext cx="4827814" cy="2744965"/>
            </a:xfrm>
            <a:prstGeom prst="rect">
              <a:avLst/>
            </a:prstGeom>
          </p:spPr>
        </p:pic>
        <p:sp>
          <p:nvSpPr>
            <p:cNvPr id="32" name="文本框 31"/>
            <p:cNvSpPr txBox="1"/>
            <p:nvPr/>
          </p:nvSpPr>
          <p:spPr>
            <a:xfrm>
              <a:off x="2283774" y="1869000"/>
              <a:ext cx="1653637" cy="461665"/>
            </a:xfrm>
            <a:prstGeom prst="rect">
              <a:avLst/>
            </a:prstGeom>
            <a:solidFill>
              <a:schemeClr val="accent2">
                <a:lumMod val="75000"/>
              </a:schemeClr>
            </a:solidFill>
          </p:spPr>
          <p:txBody>
            <a:bodyPr wrap="square" rtlCol="0">
              <a:spAutoFit/>
            </a:bodyPr>
            <a:lstStyle>
              <a:defPPr>
                <a:defRPr lang="zh-CN"/>
              </a:defPPr>
              <a:lvl1pPr algn="ctr">
                <a:defRPr sz="2400">
                  <a:solidFill>
                    <a:schemeClr val="bg1"/>
                  </a:solidFill>
                  <a:latin typeface="Adobe 黑体 Std R" panose="020B0400000000000000" pitchFamily="34" charset="-122"/>
                  <a:ea typeface="Adobe 黑体 Std R" panose="020B0400000000000000" pitchFamily="34" charset="-122"/>
                </a:defRPr>
              </a:lvl1pPr>
            </a:lstStyle>
            <a:p>
              <a:r>
                <a:rPr lang="zh-CN" altLang="en-US" dirty="0">
                  <a:latin typeface="Times New Roman" panose="02020603050405020304" pitchFamily="18" charset="0"/>
                  <a:ea typeface="黑体" panose="02010609060101010101" pitchFamily="49" charset="-122"/>
                </a:rPr>
                <a:t>正</a:t>
              </a:r>
              <a:r>
                <a:rPr lang="zh-CN" altLang="en-US" dirty="0" smtClean="0">
                  <a:latin typeface="Times New Roman" panose="02020603050405020304" pitchFamily="18" charset="0"/>
                  <a:ea typeface="黑体" panose="02010609060101010101" pitchFamily="49" charset="-122"/>
                </a:rPr>
                <a:t>常路径</a:t>
              </a:r>
              <a:endParaRPr lang="zh-CN" altLang="en-US" dirty="0">
                <a:latin typeface="Times New Roman" panose="02020603050405020304" pitchFamily="18" charset="0"/>
                <a:ea typeface="黑体" panose="02010609060101010101" pitchFamily="49" charset="-122"/>
              </a:endParaRPr>
            </a:p>
          </p:txBody>
        </p:sp>
      </p:grpSp>
      <p:grpSp>
        <p:nvGrpSpPr>
          <p:cNvPr id="34" name="组合 33"/>
          <p:cNvGrpSpPr/>
          <p:nvPr/>
        </p:nvGrpSpPr>
        <p:grpSpPr>
          <a:xfrm>
            <a:off x="6617469" y="1883514"/>
            <a:ext cx="4878888" cy="3478927"/>
            <a:chOff x="7141029" y="1869000"/>
            <a:chExt cx="4878888" cy="3478927"/>
          </a:xfrm>
        </p:grpSpPr>
        <p:pic>
          <p:nvPicPr>
            <p:cNvPr id="28" name="图片 27"/>
            <p:cNvPicPr>
              <a:picLocks noChangeAspect="1"/>
            </p:cNvPicPr>
            <p:nvPr/>
          </p:nvPicPr>
          <p:blipFill rotWithShape="1">
            <a:blip r:embed="rId4">
              <a:extLst>
                <a:ext uri="{28A0092B-C50C-407E-A947-70E740481C1C}">
                  <a14:useLocalDpi xmlns="" xmlns:a14="http://schemas.microsoft.com/office/drawing/2010/main" val="0"/>
                </a:ext>
              </a:extLst>
            </a:blip>
            <a:srcRect l="6692" t="50500" r="57449" b="13119"/>
            <a:stretch/>
          </p:blipFill>
          <p:spPr>
            <a:xfrm>
              <a:off x="7141029" y="2564898"/>
              <a:ext cx="4878888" cy="2783029"/>
            </a:xfrm>
            <a:prstGeom prst="rect">
              <a:avLst/>
            </a:prstGeom>
          </p:spPr>
        </p:pic>
        <p:sp>
          <p:nvSpPr>
            <p:cNvPr id="33" name="文本框 32"/>
            <p:cNvSpPr txBox="1"/>
            <p:nvPr/>
          </p:nvSpPr>
          <p:spPr>
            <a:xfrm>
              <a:off x="8665421" y="1869000"/>
              <a:ext cx="2049889" cy="461665"/>
            </a:xfrm>
            <a:prstGeom prst="rect">
              <a:avLst/>
            </a:prstGeom>
            <a:solidFill>
              <a:schemeClr val="accent2">
                <a:lumMod val="75000"/>
              </a:schemeClr>
            </a:solidFill>
          </p:spPr>
          <p:txBody>
            <a:bodyPr wrap="square" rtlCol="0">
              <a:spAutoFit/>
            </a:bodyPr>
            <a:lstStyle>
              <a:defPPr>
                <a:defRPr lang="zh-CN"/>
              </a:defPPr>
              <a:lvl1pPr algn="ctr">
                <a:defRPr sz="2400">
                  <a:solidFill>
                    <a:schemeClr val="bg1"/>
                  </a:solidFill>
                  <a:latin typeface="Adobe 黑体 Std R" panose="020B0400000000000000" pitchFamily="34" charset="-122"/>
                  <a:ea typeface="Adobe 黑体 Std R" panose="020B0400000000000000" pitchFamily="34" charset="-122"/>
                </a:defRPr>
              </a:lvl1pPr>
            </a:lstStyle>
            <a:p>
              <a:r>
                <a:rPr lang="zh-CN" altLang="en-US" dirty="0" smtClean="0">
                  <a:latin typeface="Times New Roman" panose="02020603050405020304" pitchFamily="18" charset="0"/>
                  <a:ea typeface="黑体" panose="02010609060101010101" pitchFamily="49" charset="-122"/>
                </a:rPr>
                <a:t>高丢包率路</a:t>
              </a:r>
              <a:r>
                <a:rPr lang="zh-CN" altLang="en-US" dirty="0">
                  <a:latin typeface="Times New Roman" panose="02020603050405020304" pitchFamily="18" charset="0"/>
                  <a:ea typeface="黑体" panose="02010609060101010101" pitchFamily="49" charset="-122"/>
                </a:rPr>
                <a:t>径</a:t>
              </a:r>
            </a:p>
          </p:txBody>
        </p:sp>
      </p:grpSp>
      <p:grpSp>
        <p:nvGrpSpPr>
          <p:cNvPr id="36" name="组合 35"/>
          <p:cNvGrpSpPr/>
          <p:nvPr/>
        </p:nvGrpSpPr>
        <p:grpSpPr>
          <a:xfrm>
            <a:off x="6343650" y="1870507"/>
            <a:ext cx="4840096" cy="3450627"/>
            <a:chOff x="6343650" y="1870507"/>
            <a:chExt cx="4840096" cy="3450627"/>
          </a:xfrm>
        </p:grpSpPr>
        <p:pic>
          <p:nvPicPr>
            <p:cNvPr id="26" name="图片 25"/>
            <p:cNvPicPr>
              <a:picLocks noChangeAspect="1"/>
            </p:cNvPicPr>
            <p:nvPr/>
          </p:nvPicPr>
          <p:blipFill rotWithShape="1">
            <a:blip r:embed="rId5">
              <a:extLst>
                <a:ext uri="{28A0092B-C50C-407E-A947-70E740481C1C}">
                  <a14:useLocalDpi xmlns="" xmlns:a14="http://schemas.microsoft.com/office/drawing/2010/main" val="0"/>
                </a:ext>
              </a:extLst>
            </a:blip>
            <a:srcRect l="7402" t="46243" r="56753" b="17952"/>
            <a:stretch/>
          </p:blipFill>
          <p:spPr>
            <a:xfrm>
              <a:off x="6343650" y="2602962"/>
              <a:ext cx="4840096" cy="2718172"/>
            </a:xfrm>
            <a:prstGeom prst="rect">
              <a:avLst/>
            </a:prstGeom>
          </p:spPr>
        </p:pic>
        <p:sp>
          <p:nvSpPr>
            <p:cNvPr id="35" name="文本框 34"/>
            <p:cNvSpPr txBox="1"/>
            <p:nvPr/>
          </p:nvSpPr>
          <p:spPr>
            <a:xfrm>
              <a:off x="8095425" y="1870507"/>
              <a:ext cx="1734375" cy="461665"/>
            </a:xfrm>
            <a:prstGeom prst="rect">
              <a:avLst/>
            </a:prstGeom>
            <a:solidFill>
              <a:schemeClr val="accent2">
                <a:lumMod val="75000"/>
              </a:schemeClr>
            </a:solidFill>
          </p:spPr>
          <p:txBody>
            <a:bodyPr wrap="square" rtlCol="0">
              <a:spAutoFit/>
            </a:bodyPr>
            <a:lstStyle>
              <a:defPPr>
                <a:defRPr lang="zh-CN"/>
              </a:defPPr>
              <a:lvl1pPr algn="ctr">
                <a:defRPr sz="2400">
                  <a:solidFill>
                    <a:schemeClr val="bg1"/>
                  </a:solidFill>
                  <a:latin typeface="Adobe 黑体 Std R" panose="020B0400000000000000" pitchFamily="34" charset="-122"/>
                  <a:ea typeface="Adobe 黑体 Std R" panose="020B0400000000000000" pitchFamily="34" charset="-122"/>
                </a:defRPr>
              </a:lvl1pPr>
            </a:lstStyle>
            <a:p>
              <a:r>
                <a:rPr lang="zh-CN" altLang="en-US" dirty="0" smtClean="0">
                  <a:latin typeface="Times New Roman" panose="02020603050405020304" pitchFamily="18" charset="0"/>
                  <a:ea typeface="黑体" panose="02010609060101010101" pitchFamily="49" charset="-122"/>
                </a:rPr>
                <a:t>高抖动路径</a:t>
              </a:r>
              <a:endParaRPr lang="zh-CN" altLang="en-US" dirty="0">
                <a:latin typeface="Times New Roman" panose="02020603050405020304" pitchFamily="18" charset="0"/>
                <a:ea typeface="黑体" panose="02010609060101010101" pitchFamily="49" charset="-122"/>
              </a:endParaRPr>
            </a:p>
          </p:txBody>
        </p:sp>
      </p:grpSp>
      <p:sp>
        <p:nvSpPr>
          <p:cNvPr id="38" name="矩形 7"/>
          <p:cNvSpPr>
            <a:spLocks noChangeArrowheads="1"/>
          </p:cNvSpPr>
          <p:nvPr/>
        </p:nvSpPr>
        <p:spPr bwMode="auto">
          <a:xfrm>
            <a:off x="910991" y="3265665"/>
            <a:ext cx="1998464" cy="58477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zh-CN" altLang="en-US" sz="32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实验结论</a:t>
            </a:r>
          </a:p>
        </p:txBody>
      </p:sp>
      <p:sp>
        <p:nvSpPr>
          <p:cNvPr id="39" name="矩形 13"/>
          <p:cNvSpPr>
            <a:spLocks noChangeArrowheads="1"/>
          </p:cNvSpPr>
          <p:nvPr/>
        </p:nvSpPr>
        <p:spPr bwMode="auto">
          <a:xfrm>
            <a:off x="4293875" y="2555551"/>
            <a:ext cx="5724525" cy="10772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  <a:ea typeface="宋体" panose="02010600030101010101" pitchFamily="2" charset="-122"/>
              </a:defRPr>
            </a:lvl9pPr>
          </a:lstStyle>
          <a:p>
            <a:pPr algn="ctr" eaLnBrk="1" hangingPunct="1">
              <a:lnSpc>
                <a:spcPct val="10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视频流如果得不到</a:t>
            </a:r>
            <a:r>
              <a:rPr lang="en-US" altLang="zh-CN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保</a:t>
            </a: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障</a:t>
            </a:r>
            <a:endParaRPr lang="en-US" altLang="zh-CN" sz="32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 eaLnBrk="1" hangingPunct="1">
              <a:lnSpc>
                <a:spcPct val="100000"/>
              </a:lnSpc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视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频传输结果会很差</a:t>
            </a:r>
          </a:p>
        </p:txBody>
      </p:sp>
      <p:sp>
        <p:nvSpPr>
          <p:cNvPr id="40" name="矩形 14"/>
          <p:cNvSpPr>
            <a:spLocks noChangeArrowheads="1"/>
          </p:cNvSpPr>
          <p:nvPr/>
        </p:nvSpPr>
        <p:spPr bwMode="auto">
          <a:xfrm>
            <a:off x="4015693" y="3962048"/>
            <a:ext cx="6280887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需要有保障视频流</a:t>
            </a:r>
            <a:r>
              <a:rPr lang="en-US" altLang="zh-CN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的解决方案</a:t>
            </a:r>
          </a:p>
        </p:txBody>
      </p:sp>
    </p:spTree>
    <p:extLst>
      <p:ext uri="{BB962C8B-B14F-4D97-AF65-F5344CB8AC3E}">
        <p14:creationId xmlns="" xmlns:p14="http://schemas.microsoft.com/office/powerpoint/2010/main" val="240496427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5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5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" fill="hold">
                      <p:stCondLst>
                        <p:cond delay="indefinite"/>
                      </p:stCondLst>
                      <p:childTnLst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4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6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7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8" dur="5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9" fill="hold">
                      <p:stCondLst>
                        <p:cond delay="indefinite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5" presetID="1" presetClass="exit" presetSubtype="0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7" fill="hold">
                            <p:stCondLst>
                              <p:cond delay="0"/>
                            </p:stCondLst>
                            <p:childTnLst>
                              <p:par>
                                <p:cTn id="48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0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1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2" dur="5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3" fill="hold">
                            <p:stCondLst>
                              <p:cond delay="500"/>
                            </p:stCondLst>
                            <p:childTnLst>
                              <p:par>
                                <p:cTn id="54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6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 animBg="1"/>
      <p:bldP spid="2" grpId="1" animBg="1"/>
      <p:bldP spid="38" grpId="0" animBg="1"/>
      <p:bldP spid="39" grpId="0"/>
      <p:bldP spid="40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" name="Picture 1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2285033"/>
            <a:ext cx="8697568" cy="382414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矩形 14"/>
          <p:cNvSpPr/>
          <p:nvPr/>
        </p:nvSpPr>
        <p:spPr>
          <a:xfrm>
            <a:off x="0" y="505786"/>
            <a:ext cx="5346700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184149" y="635745"/>
            <a:ext cx="49784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实验二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5" name="矩形 3"/>
          <p:cNvSpPr>
            <a:spLocks noChangeArrowheads="1"/>
          </p:cNvSpPr>
          <p:nvPr/>
        </p:nvSpPr>
        <p:spPr bwMode="auto">
          <a:xfrm>
            <a:off x="9249167" y="1139063"/>
            <a:ext cx="1826141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/>
          <a:p>
            <a:pPr algn="ctr"/>
            <a:r>
              <a:rPr lang="zh-CN" altLang="en-US" sz="3200" dirty="0">
                <a:solidFill>
                  <a:schemeClr val="accent2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实验目的</a:t>
            </a:r>
          </a:p>
        </p:txBody>
      </p:sp>
      <p:sp>
        <p:nvSpPr>
          <p:cNvPr id="6" name="矩形 4"/>
          <p:cNvSpPr>
            <a:spLocks noChangeArrowheads="1"/>
          </p:cNvSpPr>
          <p:nvPr/>
        </p:nvSpPr>
        <p:spPr bwMode="auto">
          <a:xfrm>
            <a:off x="9249162" y="3031096"/>
            <a:ext cx="1826141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/>
          <a:p>
            <a:pPr algn="ctr"/>
            <a:r>
              <a:rPr lang="zh-CN" altLang="en-US" sz="3200" dirty="0">
                <a:solidFill>
                  <a:schemeClr val="accent2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实验步骤</a:t>
            </a:r>
          </a:p>
        </p:txBody>
      </p:sp>
      <p:sp>
        <p:nvSpPr>
          <p:cNvPr id="14" name="矩形 10"/>
          <p:cNvSpPr>
            <a:spLocks noChangeArrowheads="1"/>
          </p:cNvSpPr>
          <p:nvPr/>
        </p:nvSpPr>
        <p:spPr bwMode="auto">
          <a:xfrm>
            <a:off x="8135532" y="1828434"/>
            <a:ext cx="4061084" cy="9131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/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在某个网络环境条件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下</a:t>
            </a:r>
            <a:endParaRPr lang="en-US" altLang="zh-CN" sz="2667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验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证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算法的正确性</a:t>
            </a:r>
          </a:p>
        </p:txBody>
      </p:sp>
      <p:sp>
        <p:nvSpPr>
          <p:cNvPr id="17" name="矩形 11"/>
          <p:cNvSpPr>
            <a:spLocks noChangeArrowheads="1"/>
          </p:cNvSpPr>
          <p:nvPr/>
        </p:nvSpPr>
        <p:spPr bwMode="auto">
          <a:xfrm>
            <a:off x="8127853" y="3840049"/>
            <a:ext cx="4068763" cy="9131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ctr"/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不经过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注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册</a:t>
            </a:r>
            <a:endParaRPr lang="en-US" altLang="zh-CN" sz="2667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en-US" altLang="zh-CN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h1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向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h2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发送视频流</a:t>
            </a:r>
            <a:endParaRPr lang="en-US" altLang="zh-CN" sz="2667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8" name="矩形 12"/>
          <p:cNvSpPr>
            <a:spLocks noChangeArrowheads="1"/>
          </p:cNvSpPr>
          <p:nvPr/>
        </p:nvSpPr>
        <p:spPr bwMode="auto">
          <a:xfrm>
            <a:off x="8445109" y="4891044"/>
            <a:ext cx="3434246" cy="9131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/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经过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注册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后</a:t>
            </a:r>
            <a:endParaRPr lang="en-US" altLang="zh-CN" sz="2667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en-US" altLang="zh-CN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h1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向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h2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发送视频流</a:t>
            </a:r>
            <a:endParaRPr lang="en-US" altLang="zh-CN" sz="2667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319984517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500"/>
                            </p:stCondLst>
                            <p:childTnLst>
                              <p:par>
                                <p:cTn id="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"/>
                            </p:stCondLst>
                            <p:childTnLst>
                              <p:par>
                                <p:cTn id="2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500"/>
                            </p:stCondLst>
                            <p:childTnLst>
                              <p:par>
                                <p:cTn id="2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6" grpId="0" animBg="1"/>
      <p:bldP spid="14" grpId="0"/>
      <p:bldP spid="17" grpId="0"/>
      <p:bldP spid="18" grpId="0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5346700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184149" y="635745"/>
            <a:ext cx="49784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实验二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1" name="文本框 10"/>
          <p:cNvSpPr txBox="1"/>
          <p:nvPr/>
        </p:nvSpPr>
        <p:spPr>
          <a:xfrm>
            <a:off x="7156136" y="557587"/>
            <a:ext cx="4355328" cy="1077218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32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取相同时间戳（</a:t>
            </a: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00:05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）的视频截图</a:t>
            </a:r>
          </a:p>
        </p:txBody>
      </p:sp>
      <p:grpSp>
        <p:nvGrpSpPr>
          <p:cNvPr id="4" name="组合 3"/>
          <p:cNvGrpSpPr/>
          <p:nvPr/>
        </p:nvGrpSpPr>
        <p:grpSpPr>
          <a:xfrm>
            <a:off x="276911" y="1902153"/>
            <a:ext cx="5819089" cy="4135790"/>
            <a:chOff x="276911" y="1902153"/>
            <a:chExt cx="5819089" cy="4135790"/>
          </a:xfrm>
        </p:grpSpPr>
        <p:pic>
          <p:nvPicPr>
            <p:cNvPr id="2" name="图片 1"/>
            <p:cNvPicPr>
              <a:picLocks noChangeAspect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="" xmlns:a14="http://schemas.microsoft.com/office/drawing/2010/main" val="0"/>
                </a:ext>
              </a:extLst>
            </a:blip>
            <a:srcRect l="7449" t="53587" r="56944" b="9749"/>
            <a:stretch/>
          </p:blipFill>
          <p:spPr>
            <a:xfrm>
              <a:off x="276911" y="2669268"/>
              <a:ext cx="5819089" cy="3368675"/>
            </a:xfrm>
            <a:prstGeom prst="rect">
              <a:avLst/>
            </a:prstGeom>
          </p:spPr>
        </p:pic>
        <p:sp>
          <p:nvSpPr>
            <p:cNvPr id="13" name="矩形 3"/>
            <p:cNvSpPr>
              <a:spLocks noChangeArrowheads="1"/>
            </p:cNvSpPr>
            <p:nvPr/>
          </p:nvSpPr>
          <p:spPr bwMode="auto">
            <a:xfrm>
              <a:off x="2342351" y="1902153"/>
              <a:ext cx="1968392" cy="461665"/>
            </a:xfrm>
            <a:prstGeom prst="rect">
              <a:avLst/>
            </a:prstGeom>
            <a:solidFill>
              <a:schemeClr val="accent2">
                <a:lumMod val="75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zh-CN" altLang="en-US" sz="2400" dirty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未</a:t>
              </a:r>
              <a:r>
                <a:rPr lang="zh-CN" altLang="en-US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经</a:t>
              </a:r>
              <a:r>
                <a:rPr lang="en-US" altLang="zh-CN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QoS</a:t>
              </a:r>
              <a:r>
                <a:rPr lang="zh-CN" altLang="en-US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注册</a:t>
              </a:r>
              <a:endParaRPr lang="zh-CN" altLang="en-US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endParaRPr>
            </a:p>
          </p:txBody>
        </p:sp>
      </p:grpSp>
      <p:grpSp>
        <p:nvGrpSpPr>
          <p:cNvPr id="7" name="组合 6"/>
          <p:cNvGrpSpPr/>
          <p:nvPr/>
        </p:nvGrpSpPr>
        <p:grpSpPr>
          <a:xfrm>
            <a:off x="6210299" y="1902152"/>
            <a:ext cx="5791201" cy="4135791"/>
            <a:chOff x="6210299" y="1902152"/>
            <a:chExt cx="5791201" cy="4135791"/>
          </a:xfrm>
        </p:grpSpPr>
        <p:pic>
          <p:nvPicPr>
            <p:cNvPr id="3" name="图片 2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="" xmlns:a14="http://schemas.microsoft.com/office/drawing/2010/main" val="0"/>
                </a:ext>
              </a:extLst>
            </a:blip>
            <a:srcRect l="7196" t="54318" r="58508" b="10199"/>
            <a:stretch/>
          </p:blipFill>
          <p:spPr>
            <a:xfrm>
              <a:off x="6210299" y="2669268"/>
              <a:ext cx="5791201" cy="3368675"/>
            </a:xfrm>
            <a:prstGeom prst="rect">
              <a:avLst/>
            </a:prstGeom>
          </p:spPr>
        </p:pic>
        <p:sp>
          <p:nvSpPr>
            <p:cNvPr id="20" name="矩形 3"/>
            <p:cNvSpPr>
              <a:spLocks noChangeArrowheads="1"/>
            </p:cNvSpPr>
            <p:nvPr/>
          </p:nvSpPr>
          <p:spPr bwMode="auto">
            <a:xfrm>
              <a:off x="8349604" y="1902152"/>
              <a:ext cx="1968392" cy="461665"/>
            </a:xfrm>
            <a:prstGeom prst="rect">
              <a:avLst/>
            </a:prstGeom>
            <a:solidFill>
              <a:schemeClr val="accent2">
                <a:lumMod val="75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zh-CN" altLang="en-US" sz="2400" dirty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经过</a:t>
              </a:r>
              <a:r>
                <a:rPr lang="en-US" altLang="zh-CN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QoS</a:t>
              </a:r>
              <a:r>
                <a:rPr lang="zh-CN" altLang="en-US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注册</a:t>
              </a:r>
              <a:endParaRPr lang="zh-CN" altLang="en-US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endParaRPr>
            </a:p>
          </p:txBody>
        </p:sp>
      </p:grpSp>
      <p:sp>
        <p:nvSpPr>
          <p:cNvPr id="21" name="矩形 9"/>
          <p:cNvSpPr>
            <a:spLocks noChangeArrowheads="1"/>
          </p:cNvSpPr>
          <p:nvPr/>
        </p:nvSpPr>
        <p:spPr bwMode="auto">
          <a:xfrm>
            <a:off x="2413476" y="3749940"/>
            <a:ext cx="1826142" cy="58477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zh-CN" altLang="en-US" sz="32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实验结论</a:t>
            </a:r>
          </a:p>
        </p:txBody>
      </p:sp>
      <p:sp>
        <p:nvSpPr>
          <p:cNvPr id="22" name="矩形 15"/>
          <p:cNvSpPr>
            <a:spLocks noChangeArrowheads="1"/>
          </p:cNvSpPr>
          <p:nvPr/>
        </p:nvSpPr>
        <p:spPr bwMode="auto">
          <a:xfrm>
            <a:off x="5451453" y="2780533"/>
            <a:ext cx="4481513" cy="10772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在无</a:t>
            </a:r>
            <a:r>
              <a:rPr lang="en-US" altLang="zh-CN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保障情况</a:t>
            </a: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下</a:t>
            </a:r>
            <a:endParaRPr lang="en-US" altLang="zh-CN" sz="32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视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频流服务差</a:t>
            </a:r>
          </a:p>
        </p:txBody>
      </p:sp>
      <p:sp>
        <p:nvSpPr>
          <p:cNvPr id="23" name="矩形 16"/>
          <p:cNvSpPr>
            <a:spLocks noChangeArrowheads="1"/>
          </p:cNvSpPr>
          <p:nvPr/>
        </p:nvSpPr>
        <p:spPr bwMode="auto">
          <a:xfrm>
            <a:off x="4981721" y="4334715"/>
            <a:ext cx="5420976" cy="1569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注册</a:t>
            </a:r>
            <a:r>
              <a:rPr lang="en-US" altLang="zh-CN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服务</a:t>
            </a: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后</a:t>
            </a:r>
            <a:endParaRPr lang="en-US" altLang="zh-CN" sz="32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en-US" altLang="zh-CN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路由算法选择了最优路</a:t>
            </a: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径</a:t>
            </a:r>
            <a:endParaRPr lang="en-US" altLang="zh-CN" sz="32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视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频服务流畅</a:t>
            </a:r>
          </a:p>
        </p:txBody>
      </p:sp>
    </p:spTree>
    <p:extLst>
      <p:ext uri="{BB962C8B-B14F-4D97-AF65-F5344CB8AC3E}">
        <p14:creationId xmlns="" xmlns:p14="http://schemas.microsoft.com/office/powerpoint/2010/main" val="24200926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42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8" fill="hold">
                            <p:stCondLst>
                              <p:cond delay="500"/>
                            </p:stCondLst>
                            <p:childTnLst>
                              <p:par>
                                <p:cTn id="2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1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21" grpId="0" animBg="1"/>
      <p:bldP spid="22" grpId="0"/>
      <p:bldP spid="23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2" name="Picture 1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=""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361" y="2181971"/>
            <a:ext cx="6423401" cy="467602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矩形 14"/>
          <p:cNvSpPr/>
          <p:nvPr/>
        </p:nvSpPr>
        <p:spPr>
          <a:xfrm>
            <a:off x="0" y="505786"/>
            <a:ext cx="5346700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184149" y="635745"/>
            <a:ext cx="49784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实验三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0" name="矩形 7"/>
          <p:cNvSpPr>
            <a:spLocks noChangeArrowheads="1"/>
          </p:cNvSpPr>
          <p:nvPr/>
        </p:nvSpPr>
        <p:spPr bwMode="auto">
          <a:xfrm>
            <a:off x="8348635" y="906524"/>
            <a:ext cx="1826141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/>
          <a:p>
            <a:pPr algn="ctr"/>
            <a:r>
              <a:rPr lang="zh-CN" altLang="en-US" sz="3200" dirty="0">
                <a:solidFill>
                  <a:schemeClr val="accent2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实验目的</a:t>
            </a:r>
          </a:p>
        </p:txBody>
      </p:sp>
      <p:sp>
        <p:nvSpPr>
          <p:cNvPr id="11" name="矩形 8"/>
          <p:cNvSpPr>
            <a:spLocks noChangeArrowheads="1"/>
          </p:cNvSpPr>
          <p:nvPr/>
        </p:nvSpPr>
        <p:spPr bwMode="auto">
          <a:xfrm>
            <a:off x="8348635" y="2613943"/>
            <a:ext cx="1826141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/>
          <a:p>
            <a:pPr algn="ctr"/>
            <a:r>
              <a:rPr lang="zh-CN" altLang="en-US" sz="3200" dirty="0">
                <a:solidFill>
                  <a:schemeClr val="accent2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实验步骤</a:t>
            </a:r>
          </a:p>
        </p:txBody>
      </p:sp>
      <p:sp>
        <p:nvSpPr>
          <p:cNvPr id="12" name="矩形 10"/>
          <p:cNvSpPr>
            <a:spLocks noChangeArrowheads="1"/>
          </p:cNvSpPr>
          <p:nvPr/>
        </p:nvSpPr>
        <p:spPr bwMode="auto">
          <a:xfrm>
            <a:off x="6115280" y="1545212"/>
            <a:ext cx="6292850" cy="9131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ctr"/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在较差动态网络环境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下</a:t>
            </a:r>
            <a:endParaRPr lang="en-US" altLang="zh-CN" sz="2667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测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试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系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统功能的正确性</a:t>
            </a:r>
            <a:endParaRPr lang="zh-CN" altLang="en-US" sz="2667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3" name="矩形 11"/>
          <p:cNvSpPr>
            <a:spLocks noChangeArrowheads="1"/>
          </p:cNvSpPr>
          <p:nvPr/>
        </p:nvSpPr>
        <p:spPr bwMode="auto">
          <a:xfrm>
            <a:off x="7113580" y="3364895"/>
            <a:ext cx="4296250" cy="9131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/>
            <a:r>
              <a:rPr lang="en-US" altLang="zh-CN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h1 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与 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h4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，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 h2 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与 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h5 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之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间</a:t>
            </a:r>
            <a:endParaRPr lang="en-US" altLang="zh-CN" sz="2667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提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前注册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并持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续传输数据</a:t>
            </a:r>
            <a:endParaRPr lang="en-US" altLang="zh-CN" sz="2667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0" name="矩形 15"/>
          <p:cNvSpPr>
            <a:spLocks noChangeArrowheads="1"/>
          </p:cNvSpPr>
          <p:nvPr/>
        </p:nvSpPr>
        <p:spPr bwMode="auto">
          <a:xfrm>
            <a:off x="6764338" y="4444271"/>
            <a:ext cx="4829175" cy="9131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/>
          <a:p>
            <a:pPr algn="ctr"/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不经过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注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册</a:t>
            </a:r>
            <a:endParaRPr lang="en-US" altLang="zh-CN" sz="2667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en-US" altLang="zh-CN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h3 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向 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h6 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发送视频流</a:t>
            </a:r>
            <a:endParaRPr lang="en-US" altLang="zh-CN" sz="2667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21" name="矩形 16"/>
          <p:cNvSpPr>
            <a:spLocks noChangeArrowheads="1"/>
          </p:cNvSpPr>
          <p:nvPr/>
        </p:nvSpPr>
        <p:spPr bwMode="auto">
          <a:xfrm>
            <a:off x="7091533" y="5523647"/>
            <a:ext cx="4174783" cy="9131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/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经过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注册</a:t>
            </a:r>
            <a:r>
              <a:rPr lang="zh-CN" altLang="en-US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后</a:t>
            </a:r>
            <a:endParaRPr lang="en-US" altLang="zh-CN" sz="2667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en-US" altLang="zh-CN" sz="2667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h3 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向 </a:t>
            </a:r>
            <a:r>
              <a:rPr lang="en-US" altLang="zh-CN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h6 </a:t>
            </a:r>
            <a:r>
              <a:rPr lang="zh-CN" altLang="en-US" sz="2667" dirty="0">
                <a:latin typeface="Times New Roman" panose="02020603050405020304" pitchFamily="18" charset="0"/>
                <a:ea typeface="黑体" panose="02010609060101010101" pitchFamily="49" charset="-122"/>
              </a:rPr>
              <a:t>发送视频流</a:t>
            </a:r>
            <a:endParaRPr lang="en-US" altLang="zh-CN" sz="2667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50642719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500"/>
                            </p:stCondLst>
                            <p:childTnLst>
                              <p:par>
                                <p:cTn id="1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"/>
                            </p:stCondLst>
                            <p:childTnLst>
                              <p:par>
                                <p:cTn id="2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7" fill="hold">
                            <p:stCondLst>
                              <p:cond delay="500"/>
                            </p:stCondLst>
                            <p:childTnLst>
                              <p:par>
                                <p:cTn id="28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0" fill="hold">
                            <p:stCondLst>
                              <p:cond delay="500"/>
                            </p:stCondLst>
                            <p:childTnLst>
                              <p:par>
                                <p:cTn id="31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11" grpId="0"/>
      <p:bldP spid="12" grpId="0"/>
      <p:bldP spid="13" grpId="0"/>
      <p:bldP spid="20" grpId="0"/>
      <p:bldP spid="21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矩形 14"/>
          <p:cNvSpPr/>
          <p:nvPr/>
        </p:nvSpPr>
        <p:spPr>
          <a:xfrm>
            <a:off x="0" y="505786"/>
            <a:ext cx="5346700" cy="1090917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6" name="文本框 15"/>
          <p:cNvSpPr txBox="1"/>
          <p:nvPr/>
        </p:nvSpPr>
        <p:spPr>
          <a:xfrm>
            <a:off x="184149" y="635745"/>
            <a:ext cx="4978401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实验三</a:t>
            </a:r>
            <a:endParaRPr lang="en-US" altLang="zh-CN" sz="4800" dirty="0" smtClean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grpSp>
        <p:nvGrpSpPr>
          <p:cNvPr id="4" name="组合 3"/>
          <p:cNvGrpSpPr/>
          <p:nvPr/>
        </p:nvGrpSpPr>
        <p:grpSpPr>
          <a:xfrm>
            <a:off x="349661" y="2009778"/>
            <a:ext cx="5358813" cy="3897536"/>
            <a:chOff x="349661" y="2009778"/>
            <a:chExt cx="5358813" cy="3897536"/>
          </a:xfrm>
        </p:grpSpPr>
        <p:pic>
          <p:nvPicPr>
            <p:cNvPr id="2" name="图片 1"/>
            <p:cNvPicPr>
              <a:picLocks noChangeAspect="1"/>
            </p:cNvPicPr>
            <p:nvPr/>
          </p:nvPicPr>
          <p:blipFill rotWithShape="1">
            <a:blip r:embed="rId2">
              <a:extLst>
                <a:ext uri="{28A0092B-C50C-407E-A947-70E740481C1C}">
                  <a14:useLocalDpi xmlns="" xmlns:a14="http://schemas.microsoft.com/office/drawing/2010/main" val="0"/>
                </a:ext>
              </a:extLst>
            </a:blip>
            <a:srcRect l="51996" t="22194" r="13029" b="42716"/>
            <a:stretch/>
          </p:blipFill>
          <p:spPr>
            <a:xfrm>
              <a:off x="349661" y="2884518"/>
              <a:ext cx="5358813" cy="3022796"/>
            </a:xfrm>
            <a:prstGeom prst="rect">
              <a:avLst/>
            </a:prstGeom>
          </p:spPr>
        </p:pic>
        <p:sp>
          <p:nvSpPr>
            <p:cNvPr id="14" name="矩形 3"/>
            <p:cNvSpPr>
              <a:spLocks noChangeArrowheads="1"/>
            </p:cNvSpPr>
            <p:nvPr/>
          </p:nvSpPr>
          <p:spPr bwMode="auto">
            <a:xfrm>
              <a:off x="2044871" y="2009778"/>
              <a:ext cx="1968392" cy="461665"/>
            </a:xfrm>
            <a:prstGeom prst="rect">
              <a:avLst/>
            </a:prstGeom>
            <a:solidFill>
              <a:schemeClr val="accent2">
                <a:lumMod val="75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zh-CN" altLang="en-US" sz="2400" dirty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未</a:t>
              </a:r>
              <a:r>
                <a:rPr lang="zh-CN" altLang="en-US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经</a:t>
              </a:r>
              <a:r>
                <a:rPr lang="en-US" altLang="zh-CN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QoS</a:t>
              </a:r>
              <a:r>
                <a:rPr lang="zh-CN" altLang="en-US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注册</a:t>
              </a:r>
              <a:endParaRPr lang="zh-CN" altLang="en-US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endParaRPr>
            </a:p>
          </p:txBody>
        </p:sp>
      </p:grpSp>
      <p:grpSp>
        <p:nvGrpSpPr>
          <p:cNvPr id="5" name="组合 4"/>
          <p:cNvGrpSpPr/>
          <p:nvPr/>
        </p:nvGrpSpPr>
        <p:grpSpPr>
          <a:xfrm>
            <a:off x="6550303" y="2009777"/>
            <a:ext cx="5166052" cy="3897537"/>
            <a:chOff x="6797041" y="2009777"/>
            <a:chExt cx="5166052" cy="3897537"/>
          </a:xfrm>
        </p:grpSpPr>
        <p:pic>
          <p:nvPicPr>
            <p:cNvPr id="3" name="图片 2"/>
            <p:cNvPicPr>
              <a:picLocks noChangeAspect="1"/>
            </p:cNvPicPr>
            <p:nvPr/>
          </p:nvPicPr>
          <p:blipFill rotWithShape="1">
            <a:blip r:embed="rId3">
              <a:extLst>
                <a:ext uri="{28A0092B-C50C-407E-A947-70E740481C1C}">
                  <a14:useLocalDpi xmlns="" xmlns:a14="http://schemas.microsoft.com/office/drawing/2010/main" val="0"/>
                </a:ext>
              </a:extLst>
            </a:blip>
            <a:srcRect l="14735" t="24281" r="49425" b="38419"/>
            <a:stretch/>
          </p:blipFill>
          <p:spPr>
            <a:xfrm>
              <a:off x="6797041" y="2884518"/>
              <a:ext cx="5166052" cy="3022796"/>
            </a:xfrm>
            <a:prstGeom prst="rect">
              <a:avLst/>
            </a:prstGeom>
          </p:spPr>
        </p:pic>
        <p:sp>
          <p:nvSpPr>
            <p:cNvPr id="17" name="矩形 3"/>
            <p:cNvSpPr>
              <a:spLocks noChangeArrowheads="1"/>
            </p:cNvSpPr>
            <p:nvPr/>
          </p:nvSpPr>
          <p:spPr bwMode="auto">
            <a:xfrm>
              <a:off x="8395871" y="2009777"/>
              <a:ext cx="1968392" cy="461665"/>
            </a:xfrm>
            <a:prstGeom prst="rect">
              <a:avLst/>
            </a:prstGeom>
            <a:solidFill>
              <a:schemeClr val="accent2">
                <a:lumMod val="75000"/>
              </a:schemeClr>
            </a:solidFill>
          </p:spPr>
          <p:txBody>
            <a:bodyPr wrap="square" rtlCol="0">
              <a:spAutoFit/>
            </a:bodyPr>
            <a:lstStyle/>
            <a:p>
              <a:pPr algn="ctr"/>
              <a:r>
                <a:rPr lang="zh-CN" altLang="en-US" sz="2400" dirty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经过</a:t>
              </a:r>
              <a:r>
                <a:rPr lang="en-US" altLang="zh-CN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QoS</a:t>
              </a:r>
              <a:r>
                <a:rPr lang="zh-CN" altLang="en-US" sz="2400" dirty="0" smtClean="0">
                  <a:solidFill>
                    <a:schemeClr val="bg1"/>
                  </a:solidFill>
                  <a:latin typeface="Times New Roman" panose="02020603050405020304" pitchFamily="18" charset="0"/>
                  <a:ea typeface="黑体" panose="02010609060101010101" pitchFamily="49" charset="-122"/>
                </a:rPr>
                <a:t>注册</a:t>
              </a:r>
              <a:endParaRPr lang="zh-CN" altLang="en-US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endParaRPr>
            </a:p>
          </p:txBody>
        </p:sp>
      </p:grpSp>
      <p:sp>
        <p:nvSpPr>
          <p:cNvPr id="18" name="文本框 17"/>
          <p:cNvSpPr txBox="1"/>
          <p:nvPr/>
        </p:nvSpPr>
        <p:spPr>
          <a:xfrm>
            <a:off x="7156136" y="557587"/>
            <a:ext cx="4355328" cy="1077218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 sz="3200">
                <a:solidFill>
                  <a:schemeClr val="bg1"/>
                </a:solidFill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取相同时间戳（</a:t>
            </a:r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00:15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）的视频截图</a:t>
            </a:r>
          </a:p>
        </p:txBody>
      </p:sp>
      <p:sp>
        <p:nvSpPr>
          <p:cNvPr id="19" name="矩形 9"/>
          <p:cNvSpPr>
            <a:spLocks noChangeArrowheads="1"/>
          </p:cNvSpPr>
          <p:nvPr/>
        </p:nvSpPr>
        <p:spPr bwMode="auto">
          <a:xfrm>
            <a:off x="1760278" y="3298340"/>
            <a:ext cx="1826141" cy="58477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zh-CN" altLang="en-US" sz="32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实验结论</a:t>
            </a:r>
          </a:p>
        </p:txBody>
      </p:sp>
      <p:sp>
        <p:nvSpPr>
          <p:cNvPr id="23" name="矩形 13"/>
          <p:cNvSpPr>
            <a:spLocks noChangeArrowheads="1"/>
          </p:cNvSpPr>
          <p:nvPr/>
        </p:nvSpPr>
        <p:spPr bwMode="auto">
          <a:xfrm>
            <a:off x="4997036" y="2559675"/>
            <a:ext cx="5895068" cy="206210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在资源紧张的网络环境</a:t>
            </a: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下</a:t>
            </a:r>
            <a:endParaRPr lang="en-US" altLang="zh-CN" sz="32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通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过动态调整网络中的</a:t>
            </a:r>
            <a:r>
              <a:rPr lang="en-US" altLang="zh-CN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业</a:t>
            </a: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务</a:t>
            </a:r>
            <a:endParaRPr lang="en-US" altLang="zh-CN" sz="32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可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以在保证业务要求的基础</a:t>
            </a: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上</a:t>
            </a:r>
            <a:endParaRPr lang="en-US" altLang="zh-CN" sz="3200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>
              <a:spcBef>
                <a:spcPct val="0"/>
              </a:spcBef>
              <a:buFont typeface="Arial" panose="020B0604020202020204" pitchFamily="34" charset="0"/>
              <a:buNone/>
            </a:pPr>
            <a:r>
              <a:rPr lang="zh-CN" altLang="en-US" sz="3200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接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纳新的</a:t>
            </a:r>
            <a:r>
              <a:rPr lang="en-US" altLang="zh-CN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3200" dirty="0">
                <a:latin typeface="Times New Roman" panose="02020603050405020304" pitchFamily="18" charset="0"/>
                <a:ea typeface="黑体" panose="02010609060101010101" pitchFamily="49" charset="-122"/>
              </a:rPr>
              <a:t>流</a:t>
            </a:r>
          </a:p>
        </p:txBody>
      </p:sp>
    </p:spTree>
    <p:extLst>
      <p:ext uri="{BB962C8B-B14F-4D97-AF65-F5344CB8AC3E}">
        <p14:creationId xmlns="" xmlns:p14="http://schemas.microsoft.com/office/powerpoint/2010/main" val="99033635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" presetID="1" presetClass="exit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8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500"/>
                            </p:stCondLst>
                            <p:childTnLst>
                              <p:par>
                                <p:cTn id="32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 animBg="1"/>
      <p:bldP spid="18" grpId="1" animBg="1"/>
      <p:bldP spid="19" grpId="0" animBg="1"/>
      <p:bldP spid="23" grpId="0"/>
    </p:bld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矩形 1"/>
          <p:cNvSpPr/>
          <p:nvPr/>
        </p:nvSpPr>
        <p:spPr>
          <a:xfrm>
            <a:off x="0" y="505786"/>
            <a:ext cx="12192000" cy="1350838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3" name="文本框 2"/>
          <p:cNvSpPr txBox="1"/>
          <p:nvPr/>
        </p:nvSpPr>
        <p:spPr>
          <a:xfrm>
            <a:off x="965200" y="761140"/>
            <a:ext cx="459022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zh-CN" altLang="en-US" sz="4800" dirty="0" smtClean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课题总结及反思</a:t>
            </a:r>
          </a:p>
        </p:txBody>
      </p:sp>
      <p:sp>
        <p:nvSpPr>
          <p:cNvPr id="10" name="内容占位符 2"/>
          <p:cNvSpPr txBox="1">
            <a:spLocks/>
          </p:cNvSpPr>
          <p:nvPr/>
        </p:nvSpPr>
        <p:spPr>
          <a:xfrm>
            <a:off x="12496800" y="761140"/>
            <a:ext cx="8229600" cy="3657615"/>
          </a:xfrm>
          <a:prstGeom prst="rect">
            <a:avLst/>
          </a:prstGeom>
        </p:spPr>
        <p:txBody>
          <a:bodyPr/>
          <a:lstStyle>
            <a:lvl1pPr marL="228600" indent="-228600" algn="l" defTabSz="914400" rtl="0" eaLnBrk="1" latinLnBrk="0" hangingPunct="1"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85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创新</a:t>
            </a:r>
            <a:endParaRPr lang="en-US" altLang="zh-CN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lvl="1"/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注册，精细识别</a:t>
            </a:r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流</a:t>
            </a:r>
            <a:endParaRPr lang="en-US" altLang="zh-CN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lvl="1"/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路由算法</a:t>
            </a:r>
            <a:endParaRPr lang="en-US" altLang="zh-CN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lvl="2"/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数据流、视频流尽量分开</a:t>
            </a:r>
            <a:endParaRPr lang="en-US" altLang="zh-CN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lvl="2"/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调整现有流，提高吞吐</a:t>
            </a:r>
            <a:endParaRPr lang="en-US" altLang="zh-CN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lvl="1"/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拥塞调整，保证</a:t>
            </a:r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流带宽</a:t>
            </a:r>
            <a:endParaRPr lang="en-US" altLang="zh-CN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但仅靠选路保障</a:t>
            </a:r>
            <a:r>
              <a:rPr lang="en-US" altLang="zh-CN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，效果有限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1" name="矩形 10"/>
          <p:cNvSpPr/>
          <p:nvPr/>
        </p:nvSpPr>
        <p:spPr>
          <a:xfrm>
            <a:off x="6246813" y="2347554"/>
            <a:ext cx="2646878" cy="46166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zh-CN" altLang="en-US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选路操作效果有限</a:t>
            </a:r>
          </a:p>
        </p:txBody>
      </p:sp>
      <p:sp>
        <p:nvSpPr>
          <p:cNvPr id="12" name="矩形 11"/>
          <p:cNvSpPr/>
          <p:nvPr/>
        </p:nvSpPr>
        <p:spPr>
          <a:xfrm>
            <a:off x="909817" y="2347555"/>
            <a:ext cx="1107997" cy="46166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zh-CN" altLang="en-US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创新点</a:t>
            </a:r>
          </a:p>
        </p:txBody>
      </p:sp>
      <p:sp>
        <p:nvSpPr>
          <p:cNvPr id="13" name="矩形 12"/>
          <p:cNvSpPr/>
          <p:nvPr/>
        </p:nvSpPr>
        <p:spPr>
          <a:xfrm>
            <a:off x="6246813" y="4881140"/>
            <a:ext cx="4448654" cy="461665"/>
          </a:xfrm>
          <a:prstGeom prst="rect">
            <a:avLst/>
          </a:prstGeom>
          <a:solidFill>
            <a:schemeClr val="accent2">
              <a:lumMod val="75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zh-CN" altLang="en-US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新的</a:t>
            </a:r>
            <a:r>
              <a:rPr lang="en-US" altLang="zh-CN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sz="2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注册管理架构有待发掘</a:t>
            </a:r>
          </a:p>
        </p:txBody>
      </p:sp>
      <p:sp>
        <p:nvSpPr>
          <p:cNvPr id="15" name="矩形 14"/>
          <p:cNvSpPr/>
          <p:nvPr/>
        </p:nvSpPr>
        <p:spPr>
          <a:xfrm>
            <a:off x="6762980" y="3500438"/>
            <a:ext cx="3416320" cy="369332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txBody>
          <a:bodyPr wrap="square" rtlCol="0">
            <a:spAutoFit/>
          </a:bodyPr>
          <a:lstStyle/>
          <a:p>
            <a:pPr algn="ctr"/>
            <a:r>
              <a:rPr lang="zh-CN" altLang="en-US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仍需考虑交换机中队列调度机制</a:t>
            </a:r>
            <a:endParaRPr lang="en-US" altLang="zh-CN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17" name="文本框 16"/>
          <p:cNvSpPr txBox="1"/>
          <p:nvPr/>
        </p:nvSpPr>
        <p:spPr>
          <a:xfrm>
            <a:off x="1349882" y="3108901"/>
            <a:ext cx="3583032" cy="369332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注册及较为精细的</a:t>
            </a:r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流识别</a:t>
            </a:r>
          </a:p>
        </p:txBody>
      </p:sp>
      <p:sp>
        <p:nvSpPr>
          <p:cNvPr id="18" name="文本框 17"/>
          <p:cNvSpPr txBox="1"/>
          <p:nvPr/>
        </p:nvSpPr>
        <p:spPr>
          <a:xfrm>
            <a:off x="1894142" y="4653287"/>
            <a:ext cx="2723823" cy="646331"/>
          </a:xfrm>
          <a:prstGeom prst="rect">
            <a:avLst/>
          </a:prstGeom>
        </p:spPr>
        <p:txBody>
          <a:bodyPr wrap="none">
            <a:spAutoFit/>
          </a:bodyPr>
          <a:lstStyle>
            <a:defPPr>
              <a:defRPr lang="zh-CN"/>
            </a:defPPr>
            <a:lvl1pPr>
              <a:defRPr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合理配置数据流和视频</a:t>
            </a:r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流</a:t>
            </a:r>
            <a:endParaRPr lang="en-US" altLang="zh-CN" dirty="0" smtClean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zh-CN" altLang="en-US" dirty="0" smtClean="0">
                <a:latin typeface="Times New Roman" panose="02020603050405020304" pitchFamily="18" charset="0"/>
                <a:ea typeface="黑体" panose="02010609060101010101" pitchFamily="49" charset="-122"/>
              </a:rPr>
              <a:t>保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证网络服务质量</a:t>
            </a:r>
          </a:p>
        </p:txBody>
      </p:sp>
      <p:sp>
        <p:nvSpPr>
          <p:cNvPr id="19" name="文本框 18"/>
          <p:cNvSpPr txBox="1"/>
          <p:nvPr/>
        </p:nvSpPr>
        <p:spPr>
          <a:xfrm>
            <a:off x="2241151" y="5514559"/>
            <a:ext cx="1800493" cy="646331"/>
          </a:xfrm>
          <a:prstGeom prst="rect">
            <a:avLst/>
          </a:prstGeom>
        </p:spPr>
        <p:txBody>
          <a:bodyPr wrap="none">
            <a:spAutoFit/>
          </a:bodyPr>
          <a:lstStyle>
            <a:defPPr>
              <a:defRPr lang="zh-CN"/>
            </a:defPPr>
            <a:lvl1pPr>
              <a:defRPr>
                <a:latin typeface="Adobe 黑体 Std R" panose="020B0400000000000000" pitchFamily="34" charset="-122"/>
                <a:ea typeface="Adobe 黑体 Std R" panose="020B0400000000000000" pitchFamily="34" charset="-122"/>
              </a:defRPr>
            </a:lvl1pPr>
          </a:lstStyle>
          <a:p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网络流量再调度</a:t>
            </a:r>
            <a:endParaRPr lang="en-US" altLang="zh-CN" dirty="0">
              <a:latin typeface="Times New Roman" panose="02020603050405020304" pitchFamily="18" charset="0"/>
              <a:ea typeface="黑体" panose="02010609060101010101" pitchFamily="49" charset="-122"/>
            </a:endParaRPr>
          </a:p>
          <a:p>
            <a:pPr algn="ctr"/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提高网络吞吐率</a:t>
            </a:r>
          </a:p>
        </p:txBody>
      </p:sp>
      <p:sp>
        <p:nvSpPr>
          <p:cNvPr id="20" name="文本框 19"/>
          <p:cNvSpPr txBox="1"/>
          <p:nvPr/>
        </p:nvSpPr>
        <p:spPr>
          <a:xfrm>
            <a:off x="1349882" y="3946157"/>
            <a:ext cx="1537600" cy="369332"/>
          </a:xfrm>
          <a:prstGeom prst="rect">
            <a:avLst/>
          </a:prstGeom>
          <a:solidFill>
            <a:srgbClr val="0070C0"/>
          </a:solidFill>
          <a:ln>
            <a:solidFill>
              <a:srgbClr val="0070C0"/>
            </a:solidFill>
          </a:ln>
        </p:spPr>
        <p:txBody>
          <a:bodyPr wrap="square" rtlCol="0">
            <a:spAutoFit/>
          </a:bodyPr>
          <a:lstStyle>
            <a:defPPr>
              <a:defRPr lang="zh-CN"/>
            </a:defPPr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 altLang="zh-CN" dirty="0">
                <a:latin typeface="Times New Roman" panose="02020603050405020304" pitchFamily="18" charset="0"/>
                <a:ea typeface="黑体" panose="02010609060101010101" pitchFamily="49" charset="-122"/>
              </a:rPr>
              <a:t>QoS</a:t>
            </a:r>
            <a:r>
              <a:rPr lang="zh-CN" altLang="en-US" dirty="0">
                <a:latin typeface="Times New Roman" panose="02020603050405020304" pitchFamily="18" charset="0"/>
                <a:ea typeface="黑体" panose="02010609060101010101" pitchFamily="49" charset="-122"/>
              </a:rPr>
              <a:t>路由算法</a:t>
            </a:r>
          </a:p>
        </p:txBody>
      </p:sp>
    </p:spTree>
    <p:extLst>
      <p:ext uri="{BB962C8B-B14F-4D97-AF65-F5344CB8AC3E}">
        <p14:creationId xmlns="" xmlns:p14="http://schemas.microsoft.com/office/powerpoint/2010/main" val="1328768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"/>
                            </p:stCondLst>
                            <p:childTnLst>
                              <p:par>
                                <p:cTn id="25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0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1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2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7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4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9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2" grpId="0" animBg="1"/>
      <p:bldP spid="13" grpId="0" animBg="1"/>
      <p:bldP spid="15" grpId="0" animBg="1"/>
      <p:bldP spid="17" grpId="0" animBg="1"/>
      <p:bldP spid="18" grpId="0"/>
      <p:bldP spid="19" grpId="0"/>
      <p:bldP spid="20" grpId="0" animBg="1"/>
    </p:bld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8675" name="日期占位符 3"/>
          <p:cNvSpPr>
            <a:spLocks noGrp="1"/>
          </p:cNvSpPr>
          <p:nvPr>
            <p:ph type="dt" sz="quarter" idx="10"/>
          </p:nvPr>
        </p:nvSpPr>
        <p:spPr>
          <a:noFill/>
          <a:ln/>
          <a:extLst>
            <a:ext uri="{909E8E84-426E-40DD-AFC4-6F175D3DCCD1}">
              <a14:hiddenFill xmlns=""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=""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Font typeface="Arial" panose="020B0604020202020204" pitchFamily="34" charset="0"/>
              <a:defRPr>
                <a:solidFill>
                  <a:schemeClr val="tx1"/>
                </a:solidFill>
                <a:latin typeface="Arial" panose="020B0604020202020204" pitchFamily="34" charset="0"/>
                <a:ea typeface="宋体" panose="02010600030101010101" pitchFamily="2" charset="-122"/>
              </a:defRPr>
            </a:lvl9pPr>
          </a:lstStyle>
          <a:p>
            <a:pPr eaLnBrk="1" hangingPunct="1"/>
            <a:fld id="{5E66D517-8FBB-46F3-9162-E5425B7B6DFA}" type="datetime1">
              <a:rPr lang="zh-CN" altLang="en-US">
                <a:solidFill>
                  <a:srgbClr val="898989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pPr eaLnBrk="1" hangingPunct="1"/>
              <a:t>2014-8-27</a:t>
            </a:fld>
            <a:endParaRPr lang="zh-CN" altLang="en-US" sz="1800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6" name="矩形 5"/>
          <p:cNvSpPr/>
          <p:nvPr/>
        </p:nvSpPr>
        <p:spPr>
          <a:xfrm>
            <a:off x="0" y="2349501"/>
            <a:ext cx="12192000" cy="1736424"/>
          </a:xfrm>
          <a:prstGeom prst="rect">
            <a:avLst/>
          </a:prstGeom>
          <a:solidFill>
            <a:schemeClr val="accent1">
              <a:lumMod val="75000"/>
            </a:schemeClr>
          </a:solidFill>
          <a:ln>
            <a:solidFill>
              <a:schemeClr val="accent1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zh-CN" altLang="en-US"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  <p:sp>
        <p:nvSpPr>
          <p:cNvPr id="3" name="文本框 2"/>
          <p:cNvSpPr txBox="1"/>
          <p:nvPr/>
        </p:nvSpPr>
        <p:spPr>
          <a:xfrm>
            <a:off x="3949700" y="2802215"/>
            <a:ext cx="4292600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altLang="zh-CN" sz="5400" dirty="0">
                <a:solidFill>
                  <a:schemeClr val="bg1"/>
                </a:solidFill>
                <a:latin typeface="Times New Roman" panose="02020603050405020304" pitchFamily="18" charset="0"/>
                <a:ea typeface="黑体" panose="02010609060101010101" pitchFamily="49" charset="-122"/>
              </a:rPr>
              <a:t>THANK YOU</a:t>
            </a:r>
            <a:endParaRPr lang="zh-CN" altLang="en-US" sz="5400" dirty="0">
              <a:solidFill>
                <a:schemeClr val="bg1"/>
              </a:solidFill>
              <a:latin typeface="Times New Roman" panose="02020603050405020304" pitchFamily="18" charset="0"/>
              <a:ea typeface="黑体" panose="02010609060101010101" pitchFamily="49" charset="-122"/>
            </a:endParaRPr>
          </a:p>
        </p:txBody>
      </p:sp>
    </p:spTree>
    <p:extLst>
      <p:ext uri="{BB962C8B-B14F-4D97-AF65-F5344CB8AC3E}">
        <p14:creationId xmlns="" xmlns:p14="http://schemas.microsoft.com/office/powerpoint/2010/main" val="150724392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主题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549</TotalTime>
  <Words>1075</Words>
  <Application>Microsoft Office PowerPoint</Application>
  <PresentationFormat>自定义</PresentationFormat>
  <Paragraphs>154</Paragraphs>
  <Slides>21</Slides>
  <Notes>1</Notes>
  <HiddenSlides>0</HiddenSlides>
  <MMClips>0</MMClips>
  <ScaleCrop>false</ScaleCrop>
  <HeadingPairs>
    <vt:vector size="6" baseType="variant">
      <vt:variant>
        <vt:lpstr>主题</vt:lpstr>
      </vt:variant>
      <vt:variant>
        <vt:i4>1</vt:i4>
      </vt:variant>
      <vt:variant>
        <vt:lpstr>嵌入 OLE 服务器</vt:lpstr>
      </vt:variant>
      <vt:variant>
        <vt:i4>1</vt:i4>
      </vt:variant>
      <vt:variant>
        <vt:lpstr>幻灯片标题</vt:lpstr>
      </vt:variant>
      <vt:variant>
        <vt:i4>21</vt:i4>
      </vt:variant>
    </vt:vector>
  </HeadingPairs>
  <TitlesOfParts>
    <vt:vector size="23" baseType="lpstr">
      <vt:lpstr>Office 主题</vt:lpstr>
      <vt:lpstr>Equation</vt:lpstr>
      <vt:lpstr>幻灯片 1</vt:lpstr>
      <vt:lpstr>幻灯片 2</vt:lpstr>
      <vt:lpstr>幻灯片 3</vt:lpstr>
      <vt:lpstr>幻灯片 4</vt:lpstr>
      <vt:lpstr>幻灯片 5</vt:lpstr>
      <vt:lpstr>幻灯片 6</vt:lpstr>
      <vt:lpstr>幻灯片 7</vt:lpstr>
      <vt:lpstr>幻灯片 8</vt:lpstr>
      <vt:lpstr>幻灯片 9</vt:lpstr>
      <vt:lpstr>幻灯片 10</vt:lpstr>
      <vt:lpstr>幻灯片 11</vt:lpstr>
      <vt:lpstr>幻灯片 12</vt:lpstr>
      <vt:lpstr>幻灯片 13</vt:lpstr>
      <vt:lpstr>幻灯片 14</vt:lpstr>
      <vt:lpstr>幻灯片 15</vt:lpstr>
      <vt:lpstr>幻灯片 16</vt:lpstr>
      <vt:lpstr>幻灯片 17</vt:lpstr>
      <vt:lpstr>幻灯片 18</vt:lpstr>
      <vt:lpstr>幻灯片 19</vt:lpstr>
      <vt:lpstr>幻灯片 20</vt:lpstr>
      <vt:lpstr>幻灯片 21</vt:lpstr>
    </vt:vector>
  </TitlesOfParts>
  <Company/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演示文稿</dc:title>
  <dc:creator>tongyu song</dc:creator>
  <cp:lastModifiedBy>Lenovo User</cp:lastModifiedBy>
  <cp:revision>56</cp:revision>
  <dcterms:created xsi:type="dcterms:W3CDTF">2014-08-26T14:46:55Z</dcterms:created>
  <dcterms:modified xsi:type="dcterms:W3CDTF">2014-08-27T04:25:19Z</dcterms:modified>
</cp:coreProperties>
</file>