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7" r:id="rId3"/>
  </p:sldMasterIdLst>
  <p:notesMasterIdLst>
    <p:notesMasterId r:id="rId5"/>
  </p:notesMasterIdLst>
  <p:handoutMasterIdLst>
    <p:handoutMasterId r:id="rId32"/>
  </p:handoutMasterIdLst>
  <p:sldIdLst>
    <p:sldId id="325" r:id="rId4"/>
    <p:sldId id="327" r:id="rId6"/>
    <p:sldId id="1615" r:id="rId7"/>
    <p:sldId id="1776" r:id="rId8"/>
    <p:sldId id="1714" r:id="rId9"/>
    <p:sldId id="1715" r:id="rId10"/>
    <p:sldId id="1717" r:id="rId11"/>
    <p:sldId id="1761" r:id="rId12"/>
    <p:sldId id="1718" r:id="rId13"/>
    <p:sldId id="1719" r:id="rId14"/>
    <p:sldId id="1716" r:id="rId15"/>
    <p:sldId id="1722" r:id="rId16"/>
    <p:sldId id="1723" r:id="rId17"/>
    <p:sldId id="1721" r:id="rId18"/>
    <p:sldId id="1720" r:id="rId19"/>
    <p:sldId id="1755" r:id="rId20"/>
    <p:sldId id="1757" r:id="rId21"/>
    <p:sldId id="1756" r:id="rId22"/>
    <p:sldId id="1759" r:id="rId23"/>
    <p:sldId id="1760" r:id="rId24"/>
    <p:sldId id="1758" r:id="rId25"/>
    <p:sldId id="1797" r:id="rId26"/>
    <p:sldId id="1777" r:id="rId27"/>
    <p:sldId id="1778" r:id="rId28"/>
    <p:sldId id="1801" r:id="rId29"/>
    <p:sldId id="1802" r:id="rId30"/>
    <p:sldId id="937" r:id="rId31"/>
  </p:sldIdLst>
  <p:sldSz cx="12192000" cy="6858000"/>
  <p:notesSz cx="6819900" cy="9931400"/>
  <p:embeddedFontLst>
    <p:embeddedFont>
      <p:font typeface="微软雅黑" panose="020B0503020204020204" charset="-122"/>
      <p:regular r:id="rId36"/>
    </p:embeddedFont>
    <p:embeddedFont>
      <p:font typeface="华文细黑" panose="02010600040101010101" pitchFamily="2" charset="-122"/>
      <p:regular r:id="rId37"/>
    </p:embeddedFont>
    <p:embeddedFont>
      <p:font typeface="黑体" panose="02010609060101010101" pitchFamily="49" charset="-122"/>
      <p:regular r:id="rId38"/>
    </p:embeddedFont>
    <p:embeddedFont>
      <p:font typeface="Century Gothic" panose="020B0502020202020204" pitchFamily="34" charset="0"/>
      <p:regular r:id="rId39"/>
      <p:bold r:id="rId40"/>
      <p:italic r:id="rId41"/>
      <p:boldItalic r:id="rId42"/>
    </p:embeddedFont>
    <p:embeddedFont>
      <p:font typeface="Calibri" panose="020F0502020204030204" charset="0"/>
      <p:regular r:id="rId43"/>
      <p:bold r:id="rId44"/>
      <p:italic r:id="rId45"/>
      <p:boldItalic r:id="rId46"/>
    </p:embeddedFont>
    <p:embeddedFont>
      <p:font typeface="华文楷体" panose="02010600040101010101" pitchFamily="2" charset="-122"/>
      <p:regular r:id="rId47"/>
    </p:embeddedFont>
    <p:embeddedFont>
      <p:font typeface="Calibri Light" panose="020F0302020204030204" charset="0"/>
      <p:regular r:id="rId48"/>
      <p:italic r:id="rId49"/>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BF3420"/>
    <a:srgbClr val="C00000"/>
    <a:srgbClr val="BFBFBF"/>
    <a:srgbClr val="FFFFFF"/>
    <a:srgbClr val="ED7D31"/>
    <a:srgbClr val="70AD47"/>
    <a:srgbClr val="4794AE"/>
    <a:srgbClr val="80C9DF"/>
    <a:srgbClr val="9CC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271" autoAdjust="0"/>
  </p:normalViewPr>
  <p:slideViewPr>
    <p:cSldViewPr>
      <p:cViewPr>
        <p:scale>
          <a:sx n="66" d="100"/>
          <a:sy n="66" d="100"/>
        </p:scale>
        <p:origin x="216" y="144"/>
      </p:cViewPr>
      <p:guideLst>
        <p:guide orient="horz" pos="2978"/>
        <p:guide pos="21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9" Type="http://schemas.openxmlformats.org/officeDocument/2006/relationships/font" Target="fonts/font14.fntdata"/><Relationship Id="rId48" Type="http://schemas.openxmlformats.org/officeDocument/2006/relationships/font" Target="fonts/font13.fntdata"/><Relationship Id="rId47" Type="http://schemas.openxmlformats.org/officeDocument/2006/relationships/font" Target="fonts/font12.fntdata"/><Relationship Id="rId46" Type="http://schemas.openxmlformats.org/officeDocument/2006/relationships/font" Target="fonts/font11.fntdata"/><Relationship Id="rId45" Type="http://schemas.openxmlformats.org/officeDocument/2006/relationships/font" Target="fonts/font10.fntdata"/><Relationship Id="rId44" Type="http://schemas.openxmlformats.org/officeDocument/2006/relationships/font" Target="fonts/font9.fntdata"/><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slide" Target="slides/slide1.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55363" cy="49703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63448" y="1"/>
            <a:ext cx="2955363" cy="497033"/>
          </a:xfrm>
          <a:prstGeom prst="rect">
            <a:avLst/>
          </a:prstGeom>
        </p:spPr>
        <p:txBody>
          <a:bodyPr vert="horz" lIns="91440" tIns="45720" rIns="91440" bIns="45720" rtlCol="0"/>
          <a:lstStyle>
            <a:lvl1pPr algn="r">
              <a:defRPr sz="1200"/>
            </a:lvl1pPr>
          </a:lstStyle>
          <a:p>
            <a:fld id="{05088FEE-E51F-47E9-AC65-2A90CBCFEAB2}" type="datetimeFigureOut">
              <a:rPr lang="zh-CN" altLang="en-US" smtClean="0"/>
            </a:fld>
            <a:endParaRPr lang="zh-CN" altLang="en-US"/>
          </a:p>
        </p:txBody>
      </p:sp>
      <p:sp>
        <p:nvSpPr>
          <p:cNvPr id="4" name="页脚占位符 3"/>
          <p:cNvSpPr>
            <a:spLocks noGrp="1"/>
          </p:cNvSpPr>
          <p:nvPr>
            <p:ph type="ftr" sz="quarter" idx="2"/>
          </p:nvPr>
        </p:nvSpPr>
        <p:spPr>
          <a:xfrm>
            <a:off x="0" y="9434368"/>
            <a:ext cx="2955363" cy="4970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63448" y="9434368"/>
            <a:ext cx="2955363" cy="497032"/>
          </a:xfrm>
          <a:prstGeom prst="rect">
            <a:avLst/>
          </a:prstGeom>
        </p:spPr>
        <p:txBody>
          <a:bodyPr vert="horz" lIns="91440" tIns="45720" rIns="91440" bIns="45720" rtlCol="0" anchor="b"/>
          <a:lstStyle>
            <a:lvl1pPr algn="r">
              <a:defRPr sz="1200"/>
            </a:lvl1pPr>
          </a:lstStyle>
          <a:p>
            <a:fld id="{A910B50B-2ECF-4560-8AB9-7B970AACC491}"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5253849" cy="373720"/>
          </a:xfrm>
          <a:prstGeom prst="rect">
            <a:avLst/>
          </a:prstGeom>
        </p:spPr>
        <p:txBody>
          <a:bodyPr vert="horz" lIns="80403" tIns="40202" rIns="80403" bIns="40202" rtlCol="0"/>
          <a:lstStyle>
            <a:lvl1pPr algn="l">
              <a:defRPr sz="1100"/>
            </a:lvl1pPr>
          </a:lstStyle>
          <a:p>
            <a:endParaRPr lang="zh-CN" altLang="en-US"/>
          </a:p>
        </p:txBody>
      </p:sp>
      <p:sp>
        <p:nvSpPr>
          <p:cNvPr id="3" name="日期占位符 2"/>
          <p:cNvSpPr>
            <a:spLocks noGrp="1"/>
          </p:cNvSpPr>
          <p:nvPr>
            <p:ph type="dt" idx="1"/>
          </p:nvPr>
        </p:nvSpPr>
        <p:spPr>
          <a:xfrm>
            <a:off x="6867612" y="0"/>
            <a:ext cx="5253849" cy="373720"/>
          </a:xfrm>
          <a:prstGeom prst="rect">
            <a:avLst/>
          </a:prstGeom>
        </p:spPr>
        <p:txBody>
          <a:bodyPr vert="horz" lIns="80403" tIns="40202" rIns="80403" bIns="40202" rtlCol="0"/>
          <a:lstStyle>
            <a:lvl1pPr algn="r">
              <a:defRPr sz="11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9050" y="931863"/>
            <a:ext cx="4465638" cy="2513012"/>
          </a:xfrm>
          <a:prstGeom prst="rect">
            <a:avLst/>
          </a:prstGeom>
          <a:noFill/>
          <a:ln w="12700">
            <a:solidFill>
              <a:prstClr val="black"/>
            </a:solidFill>
          </a:ln>
        </p:spPr>
        <p:txBody>
          <a:bodyPr vert="horz" lIns="80403" tIns="40202" rIns="80403" bIns="40202" rtlCol="0" anchor="ctr"/>
          <a:lstStyle/>
          <a:p>
            <a:endParaRPr lang="zh-CN" altLang="en-US"/>
          </a:p>
        </p:txBody>
      </p:sp>
      <p:sp>
        <p:nvSpPr>
          <p:cNvPr id="5" name="备注占位符 4"/>
          <p:cNvSpPr>
            <a:spLocks noGrp="1"/>
          </p:cNvSpPr>
          <p:nvPr>
            <p:ph type="body" sz="quarter" idx="3"/>
          </p:nvPr>
        </p:nvSpPr>
        <p:spPr>
          <a:xfrm>
            <a:off x="1212427" y="3584615"/>
            <a:ext cx="9699413" cy="2932867"/>
          </a:xfrm>
          <a:prstGeom prst="rect">
            <a:avLst/>
          </a:prstGeom>
        </p:spPr>
        <p:txBody>
          <a:bodyPr vert="horz" lIns="80403" tIns="40202" rIns="80403" bIns="40202"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1" y="7074830"/>
            <a:ext cx="5253849" cy="373720"/>
          </a:xfrm>
          <a:prstGeom prst="rect">
            <a:avLst/>
          </a:prstGeom>
        </p:spPr>
        <p:txBody>
          <a:bodyPr vert="horz" lIns="80403" tIns="40202" rIns="80403" bIns="40202" rtlCol="0" anchor="b"/>
          <a:lstStyle>
            <a:lvl1pPr algn="l">
              <a:defRPr sz="1100"/>
            </a:lvl1pPr>
          </a:lstStyle>
          <a:p>
            <a:endParaRPr lang="zh-CN" altLang="en-US"/>
          </a:p>
        </p:txBody>
      </p:sp>
      <p:sp>
        <p:nvSpPr>
          <p:cNvPr id="7" name="灯片编号占位符 6"/>
          <p:cNvSpPr>
            <a:spLocks noGrp="1"/>
          </p:cNvSpPr>
          <p:nvPr>
            <p:ph type="sldNum" sz="quarter" idx="5"/>
          </p:nvPr>
        </p:nvSpPr>
        <p:spPr>
          <a:xfrm>
            <a:off x="6867612" y="7074830"/>
            <a:ext cx="5253849" cy="373720"/>
          </a:xfrm>
          <a:prstGeom prst="rect">
            <a:avLst/>
          </a:prstGeom>
        </p:spPr>
        <p:txBody>
          <a:bodyPr vert="horz" lIns="80403" tIns="40202" rIns="80403" bIns="40202" rtlCol="0" anchor="b"/>
          <a:lstStyle>
            <a:lvl1pPr algn="r">
              <a:defRPr sz="11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幻灯片图像占位符 1"/>
          <p:cNvSpPr>
            <a:spLocks noGrp="1" noRot="1" noChangeAspect="1"/>
          </p:cNvSpPr>
          <p:nvPr>
            <p:ph type="sldImg"/>
          </p:nvPr>
        </p:nvSpPr>
        <p:spPr>
          <a:xfrm>
            <a:off x="-2032000" y="1863725"/>
            <a:ext cx="8942388" cy="5030788"/>
          </a:xfrm>
        </p:spPr>
      </p:sp>
      <p:sp>
        <p:nvSpPr>
          <p:cNvPr id="1048627" name="备注占位符 2"/>
          <p:cNvSpPr>
            <a:spLocks noGrp="1"/>
          </p:cNvSpPr>
          <p:nvPr>
            <p:ph type="body" idx="1"/>
          </p:nvPr>
        </p:nvSpPr>
        <p:spPr/>
        <p:txBody>
          <a:bodyPr/>
          <a:lstStyle/>
          <a:p>
            <a:endParaRPr lang="zh-CN" altLang="en-US"/>
          </a:p>
        </p:txBody>
      </p:sp>
      <p:sp>
        <p:nvSpPr>
          <p:cNvPr id="1048628" name="灯片编号占位符 3"/>
          <p:cNvSpPr>
            <a:spLocks noGrp="1"/>
          </p:cNvSpPr>
          <p:nvPr>
            <p:ph type="sldNum" sz="quarter" idx="10"/>
          </p:nvPr>
        </p:nvSpPr>
        <p:spPr/>
        <p:txBody>
          <a:bodyPr/>
          <a:lstStyle/>
          <a:p>
            <a:fld id="{DAEEF04E-4007-41BB-914A-84F34195A7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EBD4148-D605-4665-81F4-A722C46CA380}" type="datetime1">
              <a:rPr lang="zh-CN" altLang="en-US" smtClean="0"/>
            </a:fld>
            <a:endParaRPr lang="en-US"/>
          </a:p>
        </p:txBody>
      </p:sp>
      <p:sp>
        <p:nvSpPr>
          <p:cNvPr id="6" name="Holder 6"/>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519F93-C8C5-415C-9F2F-FEE18FB055BE}"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8"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932" y="4589463"/>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E701E01-597A-4360-879F-79BC3215D4D1}"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8"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83" y="1825625"/>
            <a:ext cx="518211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808" y="1825625"/>
            <a:ext cx="518211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113D781-5969-4659-A900-2C0EB567101B}"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9"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891" y="1778438"/>
            <a:ext cx="487405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891" y="2665379"/>
            <a:ext cx="487405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7554" y="1778438"/>
            <a:ext cx="4898058"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7554" y="2665379"/>
            <a:ext cx="4898058"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3AD0150-CC67-4F2C-B49A-718668BBEB79}" type="datetime1">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10"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6CC3734-4FC3-4434-92E0-4A43A8152E10}"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6"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563F03-5BD9-438A-9685-8F5A33D62135}" type="datetime1">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5"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416575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698" y="457201"/>
            <a:ext cx="617280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871" y="2057400"/>
            <a:ext cx="416575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E600B06-FF14-4C52-96B3-6D7AE7052B54}"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8"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759" y="365125"/>
            <a:ext cx="2629159"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83" y="365125"/>
            <a:ext cx="7735062"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D7FA88-A6E8-47BC-BCD1-7B325A698E7A}"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7"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83" y="365125"/>
            <a:ext cx="10516635"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B623CA08-29E9-4C88-BAD1-EC4F0ACED18D}"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6"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987371" y="294096"/>
            <a:ext cx="6522092" cy="416928"/>
          </a:xfrm>
        </p:spPr>
        <p:txBody>
          <a:bodyPr anchor="ctr" anchorCtr="0"/>
          <a:lstStyle>
            <a:lvl1pPr marL="0" indent="0">
              <a:buNone/>
              <a:defRPr sz="2000" b="1">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4"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DA38CF5-731F-4FC7-BB17-6937872D1846}" type="datetime1">
              <a:rPr lang="zh-CN" altLang="en-US" smtClean="0"/>
            </a:fld>
            <a:endParaRPr lang="en-US"/>
          </a:p>
        </p:txBody>
      </p:sp>
      <p:sp>
        <p:nvSpPr>
          <p:cNvPr id="6" name="Holder 6"/>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zh-CN" alt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lank-2">
    <p:spTree>
      <p:nvGrpSpPr>
        <p:cNvPr id="1" name=""/>
        <p:cNvGrpSpPr/>
        <p:nvPr/>
      </p:nvGrpSpPr>
      <p:grpSpPr>
        <a:xfrm>
          <a:off x="0" y="0"/>
          <a:ext cx="0" cy="0"/>
          <a:chOff x="0" y="0"/>
          <a:chExt cx="0" cy="0"/>
        </a:xfrm>
      </p:grpSpPr>
      <p:sp>
        <p:nvSpPr>
          <p:cNvPr id="3"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Picture 5"/>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895" y="96622"/>
            <a:ext cx="648034"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bwMode="auto">
          <a:xfrm>
            <a:off x="0" y="0"/>
            <a:ext cx="12192635" cy="1032444"/>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ndParaRPr>
          </a:p>
        </p:txBody>
      </p:sp>
      <p:pic>
        <p:nvPicPr>
          <p:cNvPr id="10" name="Picture 5"/>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 b="-1113"/>
          <a:stretch>
            <a:fillRect/>
          </a:stretch>
        </p:blipFill>
        <p:spPr bwMode="auto">
          <a:xfrm>
            <a:off x="406955" y="188851"/>
            <a:ext cx="629183" cy="62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userDrawn="1"/>
        </p:nvCxnSpPr>
        <p:spPr bwMode="auto">
          <a:xfrm>
            <a:off x="1095743" y="859242"/>
            <a:ext cx="10806145" cy="0"/>
          </a:xfrm>
          <a:prstGeom prst="line">
            <a:avLst/>
          </a:prstGeom>
          <a:solidFill>
            <a:schemeClr val="accent1"/>
          </a:solidFill>
          <a:ln w="28575" cap="flat" cmpd="sng" algn="ctr">
            <a:solidFill>
              <a:srgbClr val="C00000"/>
            </a:solidFill>
            <a:prstDash val="solid"/>
            <a:round/>
            <a:headEnd type="none" w="med" len="med"/>
            <a:tailEnd type="none" w="med" len="med"/>
          </a:ln>
        </p:spPr>
      </p:cxnSp>
      <p:cxnSp>
        <p:nvCxnSpPr>
          <p:cNvPr id="13" name="直接连接符 12"/>
          <p:cNvCxnSpPr/>
          <p:nvPr userDrawn="1"/>
        </p:nvCxnSpPr>
        <p:spPr bwMode="auto">
          <a:xfrm>
            <a:off x="380797" y="859242"/>
            <a:ext cx="708197" cy="0"/>
          </a:xfrm>
          <a:prstGeom prst="line">
            <a:avLst/>
          </a:prstGeom>
          <a:solidFill>
            <a:schemeClr val="accent1"/>
          </a:solidFill>
          <a:ln w="28575" cap="flat" cmpd="sng" algn="ctr">
            <a:solidFill>
              <a:schemeClr val="tx1">
                <a:lumMod val="50000"/>
                <a:lumOff val="50000"/>
              </a:schemeClr>
            </a:solidFill>
            <a:prstDash val="solid"/>
            <a:round/>
            <a:headEnd type="none" w="med" len="med"/>
            <a:tailEnd type="none" w="med" len="med"/>
          </a:ln>
        </p:spPr>
      </p:cxnSp>
      <p:sp>
        <p:nvSpPr>
          <p:cNvPr id="18" name="标题占位符 1"/>
          <p:cNvSpPr>
            <a:spLocks noGrp="1"/>
          </p:cNvSpPr>
          <p:nvPr>
            <p:ph type="title"/>
          </p:nvPr>
        </p:nvSpPr>
        <p:spPr>
          <a:xfrm>
            <a:off x="1095744" y="153397"/>
            <a:ext cx="10487260" cy="700196"/>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12"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14"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42BF096-A492-4F8F-82AB-42CF8700F408}" type="datetime1">
              <a:rPr lang="zh-CN" altLang="en-US" smtClean="0"/>
            </a:fld>
            <a:endParaRPr lang="en-US"/>
          </a:p>
        </p:txBody>
      </p:sp>
      <p:sp>
        <p:nvSpPr>
          <p:cNvPr id="5"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3EB9D9-193B-45A1-9D5A-BB204D2734E8}" type="datetime1">
              <a:rPr lang="zh-CN" altLang="en-US" smtClean="0"/>
            </a:fld>
            <a:endParaRPr lang="en-US"/>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2661562-62E7-401A-82CA-F99C5F13349C}" type="datetime1">
              <a:rPr lang="zh-CN" altLang="en-US" smtClean="0"/>
            </a:fld>
            <a:endParaRPr lang="en-US"/>
          </a:p>
        </p:txBody>
      </p:sp>
      <p:sp>
        <p:nvSpPr>
          <p:cNvPr id="7" name="Holder 7"/>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3EB9D9-193B-45A1-9D5A-BB204D2734E8}" type="datetime1">
              <a:rPr lang="zh-CN" altLang="en-US" smtClean="0"/>
            </a:fld>
            <a:endParaRPr lang="en-US"/>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B6A57FD-48E8-48C0-AA3F-0E153D88DF42}" type="datetime1">
              <a:rPr lang="zh-CN" altLang="en-US" smtClean="0"/>
            </a:fld>
            <a:endParaRPr lang="en-US"/>
          </a:p>
        </p:txBody>
      </p:sp>
      <p:sp>
        <p:nvSpPr>
          <p:cNvPr id="4" name="Holder 4"/>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11DF08-D10B-4CAF-801D-8074EA162B12}" type="datetime1">
              <a:rPr lang="zh-CN" altLang="en-US" smtClean="0"/>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4696C19-0BA2-4FB6-998A-F74435BB85F0}" type="datetime1">
              <a:rPr lang="zh-CN" altLang="en-US" smtClean="0"/>
            </a:fld>
            <a:endParaRPr lang="en-US"/>
          </a:p>
        </p:txBody>
      </p:sp>
      <p:sp>
        <p:nvSpPr>
          <p:cNvPr id="4" name="页脚占位符 3"/>
          <p:cNvSpPr>
            <a:spLocks noGrp="1"/>
          </p:cNvSpPr>
          <p:nvPr>
            <p:ph type="ftr" sz="quarter" idx="11"/>
          </p:nvPr>
        </p:nvSpPr>
        <p:spPr/>
        <p:txBody>
          <a:bodyPr/>
          <a:lstStyle/>
          <a:p/>
        </p:txBody>
      </p:sp>
      <p:sp>
        <p:nvSpPr>
          <p:cNvPr id="5" name="灯片编号占位符 4"/>
          <p:cNvSpPr>
            <a:spLocks noGrp="1"/>
          </p:cNvSpPr>
          <p:nvPr>
            <p:ph type="sldNum" sz="quarter" idx="12"/>
          </p:nvPr>
        </p:nvSpPr>
        <p:spPr/>
        <p:txBody>
          <a:bodyPr/>
          <a:lstStyle/>
          <a:p>
            <a:fld id="{B6F15528-21DE-4FAA-801E-634DDDAF4B2B}" type="slidenum">
              <a:rPr/>
            </a:fld>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9508D37-B89C-4217-8B88-E629382F2461}"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604FA79-1E52-4CA8-89A9-BDAAD592E5F2}"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7"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9"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6" Type="http://schemas.openxmlformats.org/officeDocument/2006/relationships/theme" Target="../theme/theme2.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2" name="Holder 2"/>
          <p:cNvSpPr>
            <a:spLocks noGrp="1"/>
          </p:cNvSpPr>
          <p:nvPr>
            <p:ph type="title"/>
          </p:nvPr>
        </p:nvSpPr>
        <p:spPr>
          <a:xfrm>
            <a:off x="760095" y="3767454"/>
            <a:ext cx="10671810" cy="513714"/>
          </a:xfrm>
          <a:prstGeom prst="rect">
            <a:avLst/>
          </a:prstGeom>
        </p:spPr>
        <p:txBody>
          <a:bodyPr wrap="square" lIns="0" tIns="0" rIns="0" bIns="0">
            <a:spAutoFit/>
          </a:bodyPr>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4306570" y="1360398"/>
            <a:ext cx="7490459" cy="1946275"/>
          </a:xfrm>
          <a:prstGeom prst="rect">
            <a:avLst/>
          </a:prstGeom>
        </p:spPr>
        <p:txBody>
          <a:bodyPr wrap="square" lIns="0" tIns="0" rIns="0" bIns="0">
            <a:spAutoFit/>
          </a:bodyPr>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655D7AE9-314C-4BF3-884C-6A3FB3CB3028}" type="datetime1">
              <a:rPr lang="zh-CN" altLang="en-US" smtClean="0"/>
            </a:fld>
            <a:endParaRPr lang="en-US"/>
          </a:p>
        </p:txBody>
      </p:sp>
      <p:sp>
        <p:nvSpPr>
          <p:cNvPr id="6" name="Holder 6"/>
          <p:cNvSpPr>
            <a:spLocks noGrp="1"/>
          </p:cNvSpPr>
          <p:nvPr>
            <p:ph type="sldNum" sz="quarter" idx="7"/>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83" y="1825625"/>
            <a:ext cx="10516635"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83" y="6356350"/>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E2C0D-3EA8-46FE-AAD4-655365C44B47}"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998" y="6356350"/>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7"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12"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8.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9.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10.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11.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1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3.xml"/><Relationship Id="rId2" Type="http://schemas.openxmlformats.org/officeDocument/2006/relationships/image" Target="../media/image28.jpe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14.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5.xml"/><Relationship Id="rId2" Type="http://schemas.openxmlformats.org/officeDocument/2006/relationships/image" Target="../media/image31.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6.xml"/><Relationship Id="rId2" Type="http://schemas.openxmlformats.org/officeDocument/2006/relationships/image" Target="../media/image32.jpe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7.xml"/><Relationship Id="rId2" Type="http://schemas.openxmlformats.org/officeDocument/2006/relationships/image" Target="../media/image33.jpe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8.xml"/><Relationship Id="rId2" Type="http://schemas.openxmlformats.org/officeDocument/2006/relationships/image" Target="../media/image34.jpe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19.xm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20.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1.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3.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5.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b="49907"/>
          <a:stretch>
            <a:fillRect/>
          </a:stretch>
        </p:blipFill>
        <p:spPr>
          <a:xfrm>
            <a:off x="441006" y="847883"/>
            <a:ext cx="11311186" cy="5751220"/>
          </a:xfrm>
          <a:prstGeom prst="rect">
            <a:avLst/>
          </a:prstGeom>
        </p:spPr>
      </p:pic>
      <p:grpSp>
        <p:nvGrpSpPr>
          <p:cNvPr id="2" name="组合 1"/>
          <p:cNvGrpSpPr/>
          <p:nvPr/>
        </p:nvGrpSpPr>
        <p:grpSpPr>
          <a:xfrm>
            <a:off x="352421" y="3297684"/>
            <a:ext cx="11516299" cy="3301418"/>
            <a:chOff x="349140" y="3296261"/>
            <a:chExt cx="11521280" cy="2931533"/>
          </a:xfrm>
        </p:grpSpPr>
        <p:sp>
          <p:nvSpPr>
            <p:cNvPr id="1048621" name="矩形 9"/>
            <p:cNvSpPr/>
            <p:nvPr/>
          </p:nvSpPr>
          <p:spPr bwMode="auto">
            <a:xfrm>
              <a:off x="349140" y="4527705"/>
              <a:ext cx="11521280" cy="1700089"/>
            </a:xfrm>
            <a:prstGeom prst="rect">
              <a:avLst/>
            </a:prstGeom>
            <a:solidFill>
              <a:srgbClr val="B500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prstClr val="black"/>
                </a:solidFill>
                <a:latin typeface="Arial" panose="020B0604020202020204" pitchFamily="34" charset="0"/>
              </a:endParaRPr>
            </a:p>
          </p:txBody>
        </p:sp>
        <p:sp>
          <p:nvSpPr>
            <p:cNvPr id="1048622" name="矩形 7"/>
            <p:cNvSpPr/>
            <p:nvPr/>
          </p:nvSpPr>
          <p:spPr bwMode="auto">
            <a:xfrm>
              <a:off x="349140" y="3296261"/>
              <a:ext cx="11521280" cy="1240492"/>
            </a:xfrm>
            <a:prstGeom prst="rect">
              <a:avLst/>
            </a:prstGeom>
            <a:solidFill>
              <a:srgbClr val="9299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z="2200" dirty="0">
                <a:solidFill>
                  <a:prstClr val="black"/>
                </a:solidFill>
                <a:latin typeface="Arial" panose="020B0604020202020204" pitchFamily="34" charset="0"/>
              </a:endParaRPr>
            </a:p>
          </p:txBody>
        </p:sp>
      </p:grpSp>
      <p:pic>
        <p:nvPicPr>
          <p:cNvPr id="2097152" name="Picture 5" descr="D:\常用软件\PPT\图片\银行\4cf5e60e036cc.jpg"/>
          <p:cNvPicPr>
            <a:picLocks noChangeAspect="1" noChangeArrowheads="1"/>
          </p:cNvPicPr>
          <p:nvPr/>
        </p:nvPicPr>
        <p:blipFill>
          <a:blip r:embed="rId2"/>
          <a:srcRect/>
          <a:stretch>
            <a:fillRect/>
          </a:stretch>
        </p:blipFill>
        <p:spPr bwMode="auto">
          <a:xfrm>
            <a:off x="429205" y="324328"/>
            <a:ext cx="2736851" cy="889000"/>
          </a:xfrm>
          <a:prstGeom prst="rect">
            <a:avLst/>
          </a:prstGeom>
          <a:noFill/>
          <a:ln w="9525">
            <a:noFill/>
            <a:miter lim="800000"/>
            <a:headEnd/>
            <a:tailEnd/>
          </a:ln>
        </p:spPr>
      </p:pic>
      <p:sp>
        <p:nvSpPr>
          <p:cNvPr id="1048624" name="Text Box 4"/>
          <p:cNvSpPr txBox="1">
            <a:spLocks noChangeArrowheads="1"/>
          </p:cNvSpPr>
          <p:nvPr/>
        </p:nvSpPr>
        <p:spPr bwMode="auto">
          <a:xfrm>
            <a:off x="3653790" y="5412740"/>
            <a:ext cx="4484370" cy="829945"/>
          </a:xfrm>
          <a:prstGeom prst="rect">
            <a:avLst/>
          </a:prstGeom>
          <a:noFill/>
          <a:ln w="9525">
            <a:noFill/>
            <a:miter lim="800000"/>
          </a:ln>
        </p:spPr>
        <p:txBody>
          <a:bodyPr wrap="square">
            <a:spAutoFit/>
          </a:bodyPr>
          <a:lstStyle/>
          <a:p>
            <a:pPr algn="ctr"/>
            <a:r>
              <a:rPr lang="zh-CN" altLang="en-US" sz="2400" b="1" dirty="0">
                <a:solidFill>
                  <a:srgbClr val="FFFFFF"/>
                </a:solidFill>
                <a:latin typeface="华文细黑" panose="02010600040101010101" pitchFamily="2" charset="-122"/>
                <a:ea typeface="华文细黑" panose="02010600040101010101" pitchFamily="2" charset="-122"/>
              </a:rPr>
              <a:t>中国银行天河支行消费金融中心</a:t>
            </a:r>
            <a:endParaRPr lang="zh-CN" altLang="en-US" sz="2400" b="1" dirty="0">
              <a:solidFill>
                <a:srgbClr val="FFFFFF"/>
              </a:solidFill>
              <a:latin typeface="华文细黑" panose="02010600040101010101" pitchFamily="2" charset="-122"/>
              <a:ea typeface="华文细黑" panose="02010600040101010101" pitchFamily="2" charset="-122"/>
            </a:endParaRPr>
          </a:p>
          <a:p>
            <a:pPr algn="ctr"/>
            <a:r>
              <a:rPr lang="en-US" altLang="zh-CN" sz="2400" b="1" dirty="0">
                <a:solidFill>
                  <a:srgbClr val="FFFFFF"/>
                </a:solidFill>
                <a:latin typeface="华文细黑" panose="02010600040101010101" pitchFamily="2" charset="-122"/>
                <a:ea typeface="华文细黑" panose="02010600040101010101" pitchFamily="2" charset="-122"/>
              </a:rPr>
              <a:t>2023</a:t>
            </a:r>
            <a:r>
              <a:rPr lang="zh-CN" altLang="en-US" sz="2400" b="1" dirty="0">
                <a:solidFill>
                  <a:srgbClr val="FFFFFF"/>
                </a:solidFill>
                <a:latin typeface="华文细黑" panose="02010600040101010101" pitchFamily="2" charset="-122"/>
                <a:ea typeface="华文细黑" panose="02010600040101010101" pitchFamily="2" charset="-122"/>
              </a:rPr>
              <a:t>年</a:t>
            </a:r>
            <a:r>
              <a:rPr lang="en-US" altLang="zh-CN" sz="2400" b="1" dirty="0">
                <a:solidFill>
                  <a:srgbClr val="FFFFFF"/>
                </a:solidFill>
                <a:latin typeface="华文细黑" panose="02010600040101010101" pitchFamily="2" charset="-122"/>
                <a:ea typeface="华文细黑" panose="02010600040101010101" pitchFamily="2" charset="-122"/>
              </a:rPr>
              <a:t>6</a:t>
            </a:r>
            <a:r>
              <a:rPr lang="zh-CN" altLang="en-US" sz="2400" b="1" dirty="0">
                <a:solidFill>
                  <a:srgbClr val="FFFFFF"/>
                </a:solidFill>
                <a:latin typeface="华文细黑" panose="02010600040101010101" pitchFamily="2" charset="-122"/>
                <a:ea typeface="华文细黑" panose="02010600040101010101" pitchFamily="2" charset="-122"/>
              </a:rPr>
              <a:t>月</a:t>
            </a:r>
            <a:endParaRPr lang="en-US" altLang="zh-CN" sz="2400" b="1" dirty="0">
              <a:solidFill>
                <a:srgbClr val="FFFFFF"/>
              </a:solidFill>
              <a:latin typeface="华文细黑" panose="02010600040101010101" pitchFamily="2" charset="-122"/>
              <a:ea typeface="华文细黑" panose="02010600040101010101" pitchFamily="2" charset="-122"/>
            </a:endParaRPr>
          </a:p>
        </p:txBody>
      </p:sp>
      <p:sp>
        <p:nvSpPr>
          <p:cNvPr id="12" name="灯片编号占位符 11"/>
          <p:cNvSpPr>
            <a:spLocks noGrp="1"/>
          </p:cNvSpPr>
          <p:nvPr>
            <p:ph type="sldNum" sz="quarter" idx="12"/>
          </p:nvPr>
        </p:nvSpPr>
        <p:spPr>
          <a:xfrm>
            <a:off x="9354185" y="6537325"/>
            <a:ext cx="2743200" cy="299085"/>
          </a:xfrm>
        </p:spPr>
        <p:txBody>
          <a:bodyPr/>
          <a:lstStyle/>
          <a:p>
            <a:fld id="{7D9BB5D0-35E4-459D-AEF3-FE4D7C45CC19}" type="slidenum">
              <a:rPr lang="zh-CN" altLang="en-US" smtClean="0"/>
            </a:fld>
            <a:endParaRPr lang="zh-CN" altLang="en-US"/>
          </a:p>
        </p:txBody>
      </p:sp>
      <p:sp>
        <p:nvSpPr>
          <p:cNvPr id="5" name="Text Box 3"/>
          <p:cNvSpPr txBox="1">
            <a:spLocks noChangeArrowheads="1"/>
          </p:cNvSpPr>
          <p:nvPr/>
        </p:nvSpPr>
        <p:spPr bwMode="auto">
          <a:xfrm>
            <a:off x="352420" y="3611468"/>
            <a:ext cx="11516299" cy="768350"/>
          </a:xfrm>
          <a:prstGeom prst="rect">
            <a:avLst/>
          </a:prstGeom>
          <a:noFill/>
          <a:ln w="9525">
            <a:noFill/>
            <a:miter lim="800000"/>
          </a:ln>
        </p:spPr>
        <p:txBody>
          <a:bodyPr wrap="square">
            <a:spAutoFit/>
          </a:bodyPr>
          <a:lstStyle/>
          <a:p>
            <a:pPr algn="ctr"/>
            <a:r>
              <a:rPr lang="zh-CN" altLang="en-US" sz="4400" dirty="0">
                <a:solidFill>
                  <a:prstClr val="white"/>
                </a:solidFill>
                <a:latin typeface="黑体" panose="02010609060101010101" pitchFamily="49" charset="-122"/>
                <a:ea typeface="黑体" panose="02010609060101010101" pitchFamily="49" charset="-122"/>
              </a:rPr>
              <a:t>校园地国家助学贷款线上申请</a:t>
            </a:r>
            <a:r>
              <a:rPr lang="zh-CN" altLang="en-US" sz="4400" dirty="0">
                <a:solidFill>
                  <a:prstClr val="white"/>
                </a:solidFill>
                <a:latin typeface="黑体" panose="02010609060101010101" pitchFamily="49" charset="-122"/>
                <a:ea typeface="黑体" panose="02010609060101010101" pitchFamily="49" charset="-122"/>
              </a:rPr>
              <a:t>指引</a:t>
            </a:r>
            <a:endParaRPr lang="zh-CN" altLang="en-US" sz="4400" dirty="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0" name="流程图: 过程 39"/>
          <p:cNvSpPr/>
          <p:nvPr/>
        </p:nvSpPr>
        <p:spPr>
          <a:xfrm>
            <a:off x="533400" y="1828800"/>
            <a:ext cx="1480185" cy="685165"/>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marL="0" marR="0" indent="0" algn="ctr" defTabSz="914400" eaLnBrk="1" fontAlgn="base" latinLnBrk="0" hangingPunct="1">
              <a:lnSpc>
                <a:spcPct val="100000"/>
              </a:lnSpc>
              <a:spcBef>
                <a:spcPct val="0"/>
              </a:spcBef>
              <a:spcAft>
                <a:spcPct val="0"/>
              </a:spcAft>
              <a:buClrTx/>
              <a:buSzTx/>
              <a:buFontTx/>
              <a:buNone/>
            </a:pPr>
            <a:r>
              <a:rPr kumimoji="0" lang="zh-CN" altLang="en-US" b="0" i="0" u="none" strike="noStrike" kern="0" cap="none" spc="0" normalizeH="0" baseline="0" noProof="0" dirty="0" smtClean="0">
                <a:ln>
                  <a:noFill/>
                </a:ln>
                <a:effectLst/>
                <a:uLnTx/>
                <a:uFillTx/>
                <a:latin typeface="+mn-ea"/>
                <a:cs typeface="+mn-cs"/>
              </a:rPr>
              <a:t>学生在线提交贷款申请</a:t>
            </a:r>
            <a:endParaRPr kumimoji="0" lang="zh-CN" altLang="en-US" b="0" i="0" u="none" strike="noStrike" kern="0" cap="none" spc="0" normalizeH="0" baseline="0" noProof="0" dirty="0" smtClean="0">
              <a:ln>
                <a:noFill/>
              </a:ln>
              <a:effectLst/>
              <a:uLnTx/>
              <a:uFillTx/>
              <a:latin typeface="+mn-ea"/>
              <a:cs typeface="+mn-cs"/>
            </a:endParaRPr>
          </a:p>
        </p:txBody>
      </p:sp>
      <p:sp>
        <p:nvSpPr>
          <p:cNvPr id="41" name="流程图: 过程 40"/>
          <p:cNvSpPr/>
          <p:nvPr/>
        </p:nvSpPr>
        <p:spPr>
          <a:xfrm>
            <a:off x="1981200" y="4114800"/>
            <a:ext cx="1620520" cy="612775"/>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p>
            <a:pPr algn="ctr" fontAlgn="base">
              <a:buClrTx/>
              <a:buSzTx/>
              <a:buFontTx/>
            </a:pPr>
            <a:r>
              <a:rPr lang="zh-CN" altLang="en-US" kern="0" dirty="0" smtClean="0">
                <a:solidFill>
                  <a:schemeClr val="tx1"/>
                </a:solidFill>
                <a:latin typeface="+mn-ea"/>
              </a:rPr>
              <a:t>学校在线审批</a:t>
            </a:r>
            <a:endParaRPr lang="zh-CN" altLang="en-US" kern="0" dirty="0" smtClean="0">
              <a:solidFill>
                <a:schemeClr val="tx1"/>
              </a:solidFill>
              <a:latin typeface="+mn-ea"/>
            </a:endParaRPr>
          </a:p>
        </p:txBody>
      </p:sp>
      <p:sp>
        <p:nvSpPr>
          <p:cNvPr id="42" name="流程图: 过程 41"/>
          <p:cNvSpPr/>
          <p:nvPr/>
        </p:nvSpPr>
        <p:spPr>
          <a:xfrm>
            <a:off x="3733800" y="1820545"/>
            <a:ext cx="1621155" cy="708025"/>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fontAlgn="base">
              <a:spcBef>
                <a:spcPct val="0"/>
              </a:spcBef>
              <a:spcAft>
                <a:spcPct val="0"/>
              </a:spcAft>
            </a:pPr>
            <a:r>
              <a:rPr lang="zh-CN" altLang="en-US" kern="0" dirty="0" smtClean="0">
                <a:latin typeface="+mn-ea"/>
              </a:rPr>
              <a:t>银行模型自动化审批</a:t>
            </a:r>
            <a:endParaRPr lang="zh-CN" altLang="en-US" kern="0" dirty="0">
              <a:latin typeface="+mn-ea"/>
            </a:endParaRPr>
          </a:p>
        </p:txBody>
      </p:sp>
      <p:sp>
        <p:nvSpPr>
          <p:cNvPr id="44" name="流程图: 过程 43"/>
          <p:cNvSpPr/>
          <p:nvPr/>
        </p:nvSpPr>
        <p:spPr>
          <a:xfrm>
            <a:off x="5562600" y="4046855"/>
            <a:ext cx="1660525" cy="691515"/>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p>
            <a:pPr algn="ctr" fontAlgn="base">
              <a:spcBef>
                <a:spcPct val="0"/>
              </a:spcBef>
              <a:spcAft>
                <a:spcPct val="0"/>
              </a:spcAft>
            </a:pPr>
            <a:r>
              <a:rPr lang="zh-CN" altLang="en-US" kern="0" dirty="0" smtClean="0">
                <a:solidFill>
                  <a:schemeClr val="tx1"/>
                </a:solidFill>
                <a:latin typeface="+mn-ea"/>
              </a:rPr>
              <a:t>学生在线签署贷款合同</a:t>
            </a:r>
            <a:endParaRPr lang="zh-CN" altLang="en-US" kern="0" dirty="0" smtClean="0">
              <a:solidFill>
                <a:schemeClr val="tx1"/>
              </a:solidFill>
              <a:latin typeface="+mn-ea"/>
            </a:endParaRPr>
          </a:p>
        </p:txBody>
      </p:sp>
      <p:sp>
        <p:nvSpPr>
          <p:cNvPr id="45" name="流程图: 过程 44"/>
          <p:cNvSpPr/>
          <p:nvPr/>
        </p:nvSpPr>
        <p:spPr>
          <a:xfrm>
            <a:off x="7543800" y="1828165"/>
            <a:ext cx="1585595" cy="708660"/>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fontAlgn="base">
              <a:spcBef>
                <a:spcPct val="0"/>
              </a:spcBef>
              <a:spcAft>
                <a:spcPct val="0"/>
              </a:spcAft>
            </a:pPr>
            <a:r>
              <a:rPr lang="zh-CN" altLang="en-US" kern="0" dirty="0" smtClean="0">
                <a:latin typeface="+mn-ea"/>
              </a:rPr>
              <a:t>学校在线入学确认审批</a:t>
            </a:r>
            <a:endParaRPr lang="zh-CN" altLang="en-US" kern="0" dirty="0">
              <a:latin typeface="+mn-ea"/>
            </a:endParaRPr>
          </a:p>
        </p:txBody>
      </p:sp>
      <p:sp>
        <p:nvSpPr>
          <p:cNvPr id="46" name="流程图: 过程 45"/>
          <p:cNvSpPr/>
          <p:nvPr/>
        </p:nvSpPr>
        <p:spPr>
          <a:xfrm>
            <a:off x="9525000" y="4086225"/>
            <a:ext cx="1590675" cy="612775"/>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p>
            <a:pPr algn="ctr" fontAlgn="base">
              <a:spcBef>
                <a:spcPct val="0"/>
              </a:spcBef>
              <a:spcAft>
                <a:spcPct val="0"/>
              </a:spcAft>
            </a:pPr>
            <a:r>
              <a:rPr lang="zh-CN" altLang="en-US" kern="0" dirty="0" smtClean="0">
                <a:solidFill>
                  <a:schemeClr val="tx1"/>
                </a:solidFill>
                <a:latin typeface="+mn-ea"/>
              </a:rPr>
              <a:t>银行自动放款</a:t>
            </a:r>
            <a:endParaRPr lang="zh-CN" altLang="en-US" kern="0" dirty="0" smtClean="0">
              <a:solidFill>
                <a:schemeClr val="tx1"/>
              </a:solidFill>
              <a:latin typeface="+mn-ea"/>
            </a:endParaRPr>
          </a:p>
        </p:txBody>
      </p:sp>
      <p:sp>
        <p:nvSpPr>
          <p:cNvPr id="51" name="流程图: 过程 50"/>
          <p:cNvSpPr/>
          <p:nvPr/>
        </p:nvSpPr>
        <p:spPr>
          <a:xfrm>
            <a:off x="460846" y="1556679"/>
            <a:ext cx="6291925" cy="612648"/>
          </a:xfrm>
          <a:prstGeom prst="flowChartProcess">
            <a:avLst/>
          </a:prstGeom>
          <a:noFill/>
          <a:ln w="12700" cap="flat" cmpd="sng" algn="ctr">
            <a:noFill/>
            <a:prstDash val="solid"/>
            <a:miter lim="800000"/>
          </a:ln>
        </p:spPr>
        <p:txBody>
          <a:bodyPr rtlCol="0" anchor="ctr"/>
          <a:p>
            <a:pPr marL="0" marR="0" indent="0" defTabSz="914400" eaLnBrk="1" fontAlgn="base" latinLnBrk="0" hangingPunct="1">
              <a:lnSpc>
                <a:spcPct val="100000"/>
              </a:lnSpc>
              <a:spcBef>
                <a:spcPct val="0"/>
              </a:spcBef>
              <a:spcAft>
                <a:spcPct val="0"/>
              </a:spcAft>
              <a:buClrTx/>
              <a:buSzTx/>
              <a:buFontTx/>
              <a:buNone/>
            </a:pPr>
            <a:endParaRPr kumimoji="0" lang="zh-CN" altLang="en-US" sz="2400" b="1"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endParaRPr>
          </a:p>
        </p:txBody>
      </p:sp>
      <p:cxnSp>
        <p:nvCxnSpPr>
          <p:cNvPr id="5" name="直接箭头连接符 4"/>
          <p:cNvCxnSpPr/>
          <p:nvPr/>
        </p:nvCxnSpPr>
        <p:spPr>
          <a:xfrm>
            <a:off x="1219200" y="2764155"/>
            <a:ext cx="762000" cy="1066800"/>
          </a:xfrm>
          <a:prstGeom prst="straightConnector1">
            <a:avLst/>
          </a:prstGeom>
          <a:ln w="28575" cmpd="sng">
            <a:solidFill>
              <a:schemeClr val="accent1">
                <a:shade val="50000"/>
              </a:schemeClr>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7" name="直接箭头连接符 6"/>
          <p:cNvCxnSpPr/>
          <p:nvPr/>
        </p:nvCxnSpPr>
        <p:spPr>
          <a:xfrm flipV="1">
            <a:off x="3429000" y="2743200"/>
            <a:ext cx="685800" cy="1143000"/>
          </a:xfrm>
          <a:prstGeom prst="straightConnector1">
            <a:avLst/>
          </a:prstGeom>
          <a:ln w="28575" cmpd="sng">
            <a:solidFill>
              <a:schemeClr val="accent1">
                <a:shade val="50000"/>
              </a:schemeClr>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8" name="直接箭头连接符 7"/>
          <p:cNvCxnSpPr/>
          <p:nvPr/>
        </p:nvCxnSpPr>
        <p:spPr>
          <a:xfrm>
            <a:off x="4953000" y="2764155"/>
            <a:ext cx="762000" cy="1122045"/>
          </a:xfrm>
          <a:prstGeom prst="straightConnector1">
            <a:avLst/>
          </a:prstGeom>
          <a:ln w="28575" cmpd="sng">
            <a:solidFill>
              <a:schemeClr val="accent1">
                <a:shade val="50000"/>
              </a:schemeClr>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9" name="直接箭头连接符 8"/>
          <p:cNvCxnSpPr/>
          <p:nvPr/>
        </p:nvCxnSpPr>
        <p:spPr>
          <a:xfrm flipV="1">
            <a:off x="7162800" y="2791460"/>
            <a:ext cx="533400" cy="1066800"/>
          </a:xfrm>
          <a:prstGeom prst="straightConnector1">
            <a:avLst/>
          </a:prstGeom>
          <a:ln w="28575" cmpd="sng">
            <a:solidFill>
              <a:schemeClr val="accent1">
                <a:shade val="50000"/>
              </a:schemeClr>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10" name="直接箭头连接符 9"/>
          <p:cNvCxnSpPr/>
          <p:nvPr/>
        </p:nvCxnSpPr>
        <p:spPr>
          <a:xfrm>
            <a:off x="8991600" y="2819400"/>
            <a:ext cx="685800" cy="1122045"/>
          </a:xfrm>
          <a:prstGeom prst="straightConnector1">
            <a:avLst/>
          </a:prstGeom>
          <a:ln w="28575" cmpd="sng">
            <a:solidFill>
              <a:schemeClr val="accent1">
                <a:shade val="50000"/>
              </a:schemeClr>
            </a:solidFill>
            <a:prstDash val="solid"/>
            <a:tailEnd type="arrow" w="med" len="med"/>
          </a:ln>
        </p:spPr>
        <p:style>
          <a:lnRef idx="3">
            <a:schemeClr val="dk1"/>
          </a:lnRef>
          <a:fillRef idx="0">
            <a:schemeClr val="dk1"/>
          </a:fillRef>
          <a:effectRef idx="2">
            <a:schemeClr val="dk1"/>
          </a:effectRef>
          <a:fontRef idx="minor">
            <a:schemeClr val="tx1"/>
          </a:fontRef>
        </p:style>
      </p:cxn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descr="1"/>
          <p:cNvPicPr>
            <a:picLocks noChangeAspect="1"/>
          </p:cNvPicPr>
          <p:nvPr/>
        </p:nvPicPr>
        <p:blipFill>
          <a:blip r:embed="rId2"/>
          <a:stretch>
            <a:fillRect/>
          </a:stretch>
        </p:blipFill>
        <p:spPr>
          <a:xfrm>
            <a:off x="459105" y="1066800"/>
            <a:ext cx="2598420" cy="5400675"/>
          </a:xfrm>
          <a:prstGeom prst="rect">
            <a:avLst/>
          </a:prstGeom>
        </p:spPr>
      </p:pic>
      <p:pic>
        <p:nvPicPr>
          <p:cNvPr id="5" name="图片 4" descr="2"/>
          <p:cNvPicPr>
            <a:picLocks noChangeAspect="1"/>
          </p:cNvPicPr>
          <p:nvPr/>
        </p:nvPicPr>
        <p:blipFill>
          <a:blip r:embed="rId3"/>
          <a:stretch>
            <a:fillRect/>
          </a:stretch>
        </p:blipFill>
        <p:spPr>
          <a:xfrm>
            <a:off x="4591685" y="1070610"/>
            <a:ext cx="2798445" cy="5396230"/>
          </a:xfrm>
          <a:prstGeom prst="rect">
            <a:avLst/>
          </a:prstGeom>
        </p:spPr>
      </p:pic>
      <p:sp>
        <p:nvSpPr>
          <p:cNvPr id="7" name="右箭头 6"/>
          <p:cNvSpPr/>
          <p:nvPr/>
        </p:nvSpPr>
        <p:spPr>
          <a:xfrm>
            <a:off x="3488055"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467600" y="3526155"/>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descr="31"/>
          <p:cNvPicPr>
            <a:picLocks noChangeAspect="1"/>
          </p:cNvPicPr>
          <p:nvPr/>
        </p:nvPicPr>
        <p:blipFill>
          <a:blip r:embed="rId4"/>
          <a:stretch>
            <a:fillRect/>
          </a:stretch>
        </p:blipFill>
        <p:spPr>
          <a:xfrm>
            <a:off x="8686800" y="1070610"/>
            <a:ext cx="2965450" cy="542099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5" name="图片 4" descr="娜1"/>
          <p:cNvPicPr>
            <a:picLocks noChangeAspect="1"/>
          </p:cNvPicPr>
          <p:nvPr/>
        </p:nvPicPr>
        <p:blipFill>
          <a:blip r:embed="rId2"/>
          <a:stretch>
            <a:fillRect/>
          </a:stretch>
        </p:blipFill>
        <p:spPr>
          <a:xfrm>
            <a:off x="457200" y="1143000"/>
            <a:ext cx="2830830" cy="5433695"/>
          </a:xfrm>
          <a:prstGeom prst="rect">
            <a:avLst/>
          </a:prstGeom>
        </p:spPr>
      </p:pic>
      <p:sp>
        <p:nvSpPr>
          <p:cNvPr id="7" name="右箭头 6"/>
          <p:cNvSpPr/>
          <p:nvPr/>
        </p:nvSpPr>
        <p:spPr>
          <a:xfrm>
            <a:off x="3488055"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descr="娜2"/>
          <p:cNvPicPr>
            <a:picLocks noChangeAspect="1"/>
          </p:cNvPicPr>
          <p:nvPr/>
        </p:nvPicPr>
        <p:blipFill>
          <a:blip r:embed="rId3"/>
          <a:stretch>
            <a:fillRect/>
          </a:stretch>
        </p:blipFill>
        <p:spPr>
          <a:xfrm>
            <a:off x="4724400" y="1143000"/>
            <a:ext cx="2829560" cy="5433695"/>
          </a:xfrm>
          <a:prstGeom prst="rect">
            <a:avLst/>
          </a:prstGeom>
        </p:spPr>
      </p:pic>
      <p:pic>
        <p:nvPicPr>
          <p:cNvPr id="8" name="图片 7" descr="图片1"/>
          <p:cNvPicPr>
            <a:picLocks noChangeAspect="1"/>
          </p:cNvPicPr>
          <p:nvPr/>
        </p:nvPicPr>
        <p:blipFill>
          <a:blip r:embed="rId4"/>
          <a:stretch>
            <a:fillRect/>
          </a:stretch>
        </p:blipFill>
        <p:spPr>
          <a:xfrm>
            <a:off x="8915400" y="1143000"/>
            <a:ext cx="2886075" cy="5433695"/>
          </a:xfrm>
          <a:prstGeom prst="rect">
            <a:avLst/>
          </a:prstGeom>
        </p:spPr>
      </p:pic>
      <p:sp>
        <p:nvSpPr>
          <p:cNvPr id="9" name="右箭头 8"/>
          <p:cNvSpPr/>
          <p:nvPr/>
        </p:nvSpPr>
        <p:spPr>
          <a:xfrm>
            <a:off x="7811135" y="3505200"/>
            <a:ext cx="1001395" cy="5365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7" name="右箭头 6"/>
          <p:cNvSpPr/>
          <p:nvPr/>
        </p:nvSpPr>
        <p:spPr>
          <a:xfrm>
            <a:off x="3488055"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679690"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descr="家庭经济困难认证1"/>
          <p:cNvPicPr>
            <a:picLocks noChangeAspect="1"/>
          </p:cNvPicPr>
          <p:nvPr/>
        </p:nvPicPr>
        <p:blipFill>
          <a:blip r:embed="rId2"/>
          <a:stretch>
            <a:fillRect/>
          </a:stretch>
        </p:blipFill>
        <p:spPr>
          <a:xfrm>
            <a:off x="4679950" y="990600"/>
            <a:ext cx="2787015" cy="5847080"/>
          </a:xfrm>
          <a:prstGeom prst="rect">
            <a:avLst/>
          </a:prstGeom>
        </p:spPr>
      </p:pic>
      <p:pic>
        <p:nvPicPr>
          <p:cNvPr id="5" name="图片 4" descr="微信图片_20220707110321"/>
          <p:cNvPicPr>
            <a:picLocks noChangeAspect="1"/>
          </p:cNvPicPr>
          <p:nvPr/>
        </p:nvPicPr>
        <p:blipFill>
          <a:blip r:embed="rId3"/>
          <a:stretch>
            <a:fillRect/>
          </a:stretch>
        </p:blipFill>
        <p:spPr>
          <a:xfrm>
            <a:off x="8871585" y="990600"/>
            <a:ext cx="2700020" cy="5677535"/>
          </a:xfrm>
          <a:prstGeom prst="rect">
            <a:avLst/>
          </a:prstGeom>
        </p:spPr>
      </p:pic>
      <p:pic>
        <p:nvPicPr>
          <p:cNvPr id="4" name="图片 3" descr="5"/>
          <p:cNvPicPr>
            <a:picLocks noChangeAspect="1"/>
          </p:cNvPicPr>
          <p:nvPr/>
        </p:nvPicPr>
        <p:blipFill>
          <a:blip r:embed="rId4"/>
          <a:stretch>
            <a:fillRect/>
          </a:stretch>
        </p:blipFill>
        <p:spPr>
          <a:xfrm>
            <a:off x="533400" y="990600"/>
            <a:ext cx="2741295" cy="577405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9" name="图片 8" descr="影像资料上传1"/>
          <p:cNvPicPr>
            <a:picLocks noChangeAspect="1"/>
          </p:cNvPicPr>
          <p:nvPr/>
        </p:nvPicPr>
        <p:blipFill>
          <a:blip r:embed="rId2"/>
          <a:stretch>
            <a:fillRect/>
          </a:stretch>
        </p:blipFill>
        <p:spPr>
          <a:xfrm>
            <a:off x="838200" y="990600"/>
            <a:ext cx="2893060" cy="5531485"/>
          </a:xfrm>
          <a:prstGeom prst="rect">
            <a:avLst/>
          </a:prstGeom>
        </p:spPr>
      </p:pic>
      <p:sp>
        <p:nvSpPr>
          <p:cNvPr id="10" name="左箭头标注 9"/>
          <p:cNvSpPr/>
          <p:nvPr/>
        </p:nvSpPr>
        <p:spPr>
          <a:xfrm>
            <a:off x="4114800" y="3352800"/>
            <a:ext cx="3685540" cy="3404870"/>
          </a:xfrm>
          <a:prstGeom prst="leftArrowCallout">
            <a:avLst/>
          </a:prstGeom>
          <a:solidFill>
            <a:srgbClr val="9CCF96"/>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5523230" y="3429000"/>
            <a:ext cx="2156460" cy="3415030"/>
          </a:xfrm>
          <a:prstGeom prst="rect">
            <a:avLst/>
          </a:prstGeom>
          <a:noFill/>
        </p:spPr>
        <p:txBody>
          <a:bodyPr wrap="square" rtlCol="0">
            <a:spAutoFit/>
          </a:bodyPr>
          <a:p>
            <a:r>
              <a:rPr lang="zh-CN" altLang="en-US" sz="2400" b="1">
                <a:solidFill>
                  <a:schemeClr val="tx1"/>
                </a:solidFill>
                <a:effectLst>
                  <a:outerShdw blurRad="38100" dist="19050" dir="2700000" algn="tl" rotWithShape="0">
                    <a:schemeClr val="dk1">
                      <a:alpha val="40000"/>
                    </a:schemeClr>
                  </a:outerShdw>
                </a:effectLst>
              </a:rPr>
              <a:t>注</a:t>
            </a:r>
            <a:r>
              <a:rPr lang="zh-CN" altLang="en-US" sz="2400">
                <a:solidFill>
                  <a:schemeClr val="tx1"/>
                </a:solidFill>
                <a:effectLst>
                  <a:outerShdw blurRad="38100" dist="19050" dir="2700000" algn="tl" rotWithShape="0">
                    <a:schemeClr val="dk1">
                      <a:alpha val="40000"/>
                    </a:schemeClr>
                  </a:outerShdw>
                </a:effectLst>
              </a:rPr>
              <a:t>：如因集体户口、户口迁移或户口本丢失等原因无法提供户口本影像资料的，请在此栏位上传身份证</a:t>
            </a:r>
            <a:r>
              <a:rPr lang="zh-CN" altLang="en-US" sz="2400">
                <a:solidFill>
                  <a:schemeClr val="tx1"/>
                </a:solidFill>
                <a:effectLst>
                  <a:outerShdw blurRad="38100" dist="19050" dir="2700000" algn="tl" rotWithShape="0">
                    <a:schemeClr val="dk1">
                      <a:alpha val="40000"/>
                    </a:schemeClr>
                  </a:outerShdw>
                </a:effectLst>
              </a:rPr>
              <a:t>人像面影像。</a:t>
            </a:r>
            <a:endParaRPr lang="zh-CN" altLang="en-US" sz="2400">
              <a:solidFill>
                <a:schemeClr val="tx1"/>
              </a:solidFill>
              <a:effectLst>
                <a:outerShdw blurRad="38100" dist="19050" dir="2700000" algn="tl" rotWithShape="0">
                  <a:schemeClr val="dk1">
                    <a:alpha val="40000"/>
                  </a:schemeClr>
                </a:outerShdw>
              </a:effectLst>
            </a:endParaRPr>
          </a:p>
        </p:txBody>
      </p:sp>
      <p:sp>
        <p:nvSpPr>
          <p:cNvPr id="13" name="左箭头 12"/>
          <p:cNvSpPr/>
          <p:nvPr/>
        </p:nvSpPr>
        <p:spPr>
          <a:xfrm>
            <a:off x="4495800" y="4759325"/>
            <a:ext cx="770890" cy="6121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影像资料上传2"/>
          <p:cNvPicPr>
            <a:picLocks noChangeAspect="1"/>
          </p:cNvPicPr>
          <p:nvPr/>
        </p:nvPicPr>
        <p:blipFill>
          <a:blip r:embed="rId3"/>
          <a:stretch>
            <a:fillRect/>
          </a:stretch>
        </p:blipFill>
        <p:spPr>
          <a:xfrm>
            <a:off x="8382000" y="990600"/>
            <a:ext cx="2887345" cy="581406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7" name="图片 6"/>
          <p:cNvPicPr>
            <a:picLocks noChangeAspect="1"/>
          </p:cNvPicPr>
          <p:nvPr/>
        </p:nvPicPr>
        <p:blipFill>
          <a:blip r:embed="rId2"/>
          <a:stretch>
            <a:fillRect/>
          </a:stretch>
        </p:blipFill>
        <p:spPr>
          <a:xfrm>
            <a:off x="685800" y="1066800"/>
            <a:ext cx="2941320" cy="5459730"/>
          </a:xfrm>
          <a:prstGeom prst="rect">
            <a:avLst/>
          </a:prstGeom>
        </p:spPr>
      </p:pic>
      <p:sp>
        <p:nvSpPr>
          <p:cNvPr id="5" name="文本框 4"/>
          <p:cNvSpPr txBox="1"/>
          <p:nvPr/>
        </p:nvSpPr>
        <p:spPr>
          <a:xfrm>
            <a:off x="4648200" y="3429000"/>
            <a:ext cx="3039745" cy="2306955"/>
          </a:xfrm>
          <a:prstGeom prst="rect">
            <a:avLst/>
          </a:prstGeom>
          <a:noFill/>
        </p:spPr>
        <p:txBody>
          <a:bodyPr wrap="square" rtlCol="0">
            <a:spAutoFit/>
          </a:bodyPr>
          <a:p>
            <a:r>
              <a:rPr lang="en-US" altLang="zh-CN" sz="2400" b="1">
                <a:solidFill>
                  <a:srgbClr val="FF0000"/>
                </a:solidFill>
              </a:rPr>
              <a:t>         </a:t>
            </a:r>
            <a:r>
              <a:rPr lang="zh-CN" altLang="en-US" sz="2400" b="1">
                <a:solidFill>
                  <a:srgbClr val="0070C0"/>
                </a:solidFill>
              </a:rPr>
              <a:t>提交申请时需要进行人脸识别，为了避免识别不成功，请在光线充足的地方进行，不要佩戴眼镜，动作不要过快或过慢。</a:t>
            </a:r>
            <a:endParaRPr lang="zh-CN" altLang="en-US" sz="2400" b="1">
              <a:solidFill>
                <a:srgbClr val="0070C0"/>
              </a:solidFill>
            </a:endParaRPr>
          </a:p>
        </p:txBody>
      </p:sp>
      <p:pic>
        <p:nvPicPr>
          <p:cNvPr id="6" name="图片 5" descr="图片2"/>
          <p:cNvPicPr>
            <a:picLocks noChangeAspect="1"/>
          </p:cNvPicPr>
          <p:nvPr/>
        </p:nvPicPr>
        <p:blipFill>
          <a:blip r:embed="rId3"/>
          <a:stretch>
            <a:fillRect/>
          </a:stretch>
        </p:blipFill>
        <p:spPr>
          <a:xfrm>
            <a:off x="8077200" y="1219200"/>
            <a:ext cx="3098800" cy="5459095"/>
          </a:xfrm>
          <a:prstGeom prst="rect">
            <a:avLst/>
          </a:prstGeom>
        </p:spPr>
      </p:pic>
      <p:sp>
        <p:nvSpPr>
          <p:cNvPr id="12" name="爆炸形 1 11"/>
          <p:cNvSpPr/>
          <p:nvPr/>
        </p:nvSpPr>
        <p:spPr>
          <a:xfrm>
            <a:off x="4267200" y="2030095"/>
            <a:ext cx="1443355" cy="1755140"/>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p>
            <a:pPr algn="ctr"/>
            <a:endParaRPr lang="zh-CN" altLang="en-US"/>
          </a:p>
        </p:txBody>
      </p:sp>
      <p:sp>
        <p:nvSpPr>
          <p:cNvPr id="13" name="文本框 12"/>
          <p:cNvSpPr txBox="1"/>
          <p:nvPr/>
        </p:nvSpPr>
        <p:spPr>
          <a:xfrm>
            <a:off x="4648200" y="2616200"/>
            <a:ext cx="591185" cy="583565"/>
          </a:xfrm>
          <a:prstGeom prst="rect">
            <a:avLst/>
          </a:prstGeom>
          <a:noFill/>
        </p:spPr>
        <p:txBody>
          <a:bodyPr wrap="none" rtlCol="0">
            <a:spAutoFit/>
          </a:bodyPr>
          <a:p>
            <a:r>
              <a:rPr lang="zh-CN" altLang="en-US" sz="3200" b="1"/>
              <a:t>注</a:t>
            </a:r>
            <a:endParaRPr lang="zh-CN" altLang="en-US" sz="3200" b="1"/>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p:cNvPicPr>
            <a:picLocks noChangeAspect="1"/>
          </p:cNvPicPr>
          <p:nvPr/>
        </p:nvPicPr>
        <p:blipFill>
          <a:blip r:embed="rId2"/>
          <a:stretch>
            <a:fillRect/>
          </a:stretch>
        </p:blipFill>
        <p:spPr>
          <a:xfrm>
            <a:off x="457200" y="1545590"/>
            <a:ext cx="2592705" cy="4937125"/>
          </a:xfrm>
          <a:prstGeom prst="rect">
            <a:avLst/>
          </a:prstGeom>
        </p:spPr>
      </p:pic>
      <p:sp>
        <p:nvSpPr>
          <p:cNvPr id="5" name="右箭头 4"/>
          <p:cNvSpPr/>
          <p:nvPr/>
        </p:nvSpPr>
        <p:spPr>
          <a:xfrm>
            <a:off x="3397250" y="3771265"/>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3"/>
          <a:stretch>
            <a:fillRect/>
          </a:stretch>
        </p:blipFill>
        <p:spPr>
          <a:xfrm>
            <a:off x="4724400" y="1545590"/>
            <a:ext cx="2678430" cy="4937125"/>
          </a:xfrm>
          <a:prstGeom prst="rect">
            <a:avLst/>
          </a:prstGeom>
        </p:spPr>
      </p:pic>
      <p:pic>
        <p:nvPicPr>
          <p:cNvPr id="9" name="图片 8"/>
          <p:cNvPicPr>
            <a:picLocks noChangeAspect="1"/>
          </p:cNvPicPr>
          <p:nvPr/>
        </p:nvPicPr>
        <p:blipFill>
          <a:blip r:embed="rId4"/>
          <a:stretch>
            <a:fillRect/>
          </a:stretch>
        </p:blipFill>
        <p:spPr>
          <a:xfrm>
            <a:off x="9067800" y="1545590"/>
            <a:ext cx="2529205" cy="4937125"/>
          </a:xfrm>
          <a:prstGeom prst="rect">
            <a:avLst/>
          </a:prstGeom>
        </p:spPr>
      </p:pic>
      <p:sp>
        <p:nvSpPr>
          <p:cNvPr id="7" name="右箭头 6"/>
          <p:cNvSpPr/>
          <p:nvPr/>
        </p:nvSpPr>
        <p:spPr>
          <a:xfrm>
            <a:off x="7772400" y="3771265"/>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533400" y="1143000"/>
            <a:ext cx="2251710" cy="368300"/>
          </a:xfrm>
          <a:prstGeom prst="rect">
            <a:avLst/>
          </a:prstGeom>
          <a:noFill/>
        </p:spPr>
        <p:txBody>
          <a:bodyPr wrap="none" rtlCol="0">
            <a:spAutoFit/>
          </a:bodyPr>
          <a:p>
            <a:r>
              <a:rPr lang="zh-CN" altLang="en-US" b="1">
                <a:solidFill>
                  <a:srgbClr val="7030A0"/>
                </a:solidFill>
              </a:rPr>
              <a:t>待学校困难认定状态</a:t>
            </a:r>
            <a:endParaRPr lang="zh-CN" altLang="en-US" b="1">
              <a:solidFill>
                <a:srgbClr val="7030A0"/>
              </a:solidFill>
            </a:endParaRPr>
          </a:p>
        </p:txBody>
      </p:sp>
      <p:sp>
        <p:nvSpPr>
          <p:cNvPr id="10" name="文本框 9"/>
          <p:cNvSpPr txBox="1"/>
          <p:nvPr/>
        </p:nvSpPr>
        <p:spPr>
          <a:xfrm>
            <a:off x="4843145" y="1143000"/>
            <a:ext cx="2559685" cy="368300"/>
          </a:xfrm>
          <a:prstGeom prst="rect">
            <a:avLst/>
          </a:prstGeom>
          <a:noFill/>
        </p:spPr>
        <p:txBody>
          <a:bodyPr wrap="square" rtlCol="0">
            <a:spAutoFit/>
          </a:bodyPr>
          <a:p>
            <a:pPr algn="l"/>
            <a:r>
              <a:rPr lang="zh-CN" altLang="en-US" b="1">
                <a:solidFill>
                  <a:srgbClr val="7030A0"/>
                </a:solidFill>
              </a:rPr>
              <a:t>待银行</a:t>
            </a:r>
            <a:r>
              <a:rPr lang="zh-CN" altLang="en-US" b="1">
                <a:solidFill>
                  <a:srgbClr val="7030A0"/>
                </a:solidFill>
                <a:sym typeface="+mn-ea"/>
              </a:rPr>
              <a:t>自动化审批</a:t>
            </a:r>
            <a:r>
              <a:rPr lang="zh-CN" altLang="en-US" b="1">
                <a:solidFill>
                  <a:srgbClr val="7030A0"/>
                </a:solidFill>
              </a:rPr>
              <a:t>状态</a:t>
            </a:r>
            <a:endParaRPr lang="zh-CN" altLang="en-US" b="1">
              <a:solidFill>
                <a:srgbClr val="7030A0"/>
              </a:solidFill>
            </a:endParaRPr>
          </a:p>
        </p:txBody>
      </p:sp>
      <p:sp>
        <p:nvSpPr>
          <p:cNvPr id="11" name="文本框 10"/>
          <p:cNvSpPr txBox="1"/>
          <p:nvPr/>
        </p:nvSpPr>
        <p:spPr>
          <a:xfrm>
            <a:off x="9296400" y="1143000"/>
            <a:ext cx="2251710" cy="368300"/>
          </a:xfrm>
          <a:prstGeom prst="rect">
            <a:avLst/>
          </a:prstGeom>
          <a:noFill/>
        </p:spPr>
        <p:txBody>
          <a:bodyPr wrap="none" rtlCol="0">
            <a:spAutoFit/>
          </a:bodyPr>
          <a:p>
            <a:r>
              <a:rPr lang="zh-CN" altLang="en-US" b="1">
                <a:solidFill>
                  <a:srgbClr val="7030A0"/>
                </a:solidFill>
              </a:rPr>
              <a:t>待学生签订合同状态</a:t>
            </a:r>
            <a:endParaRPr lang="zh-CN" altLang="en-US" b="1">
              <a:solidFill>
                <a:srgbClr val="7030A0"/>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 name="文本框 3"/>
          <p:cNvSpPr txBox="1"/>
          <p:nvPr/>
        </p:nvSpPr>
        <p:spPr>
          <a:xfrm>
            <a:off x="304800" y="2819400"/>
            <a:ext cx="1514475"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000" dirty="0">
                <a:latin typeface="微软雅黑" panose="020B0503020204020204" charset="-122"/>
                <a:ea typeface="微软雅黑" panose="020B0503020204020204" charset="-122"/>
              </a:rPr>
              <a:t>申请提交后</a:t>
            </a:r>
            <a:endParaRPr lang="zh-CN" altLang="en-US" sz="2000" dirty="0">
              <a:latin typeface="微软雅黑" panose="020B0503020204020204" charset="-122"/>
              <a:ea typeface="微软雅黑" panose="020B0503020204020204" charset="-122"/>
            </a:endParaRPr>
          </a:p>
        </p:txBody>
      </p:sp>
      <p:sp>
        <p:nvSpPr>
          <p:cNvPr id="5" name="右箭头 4"/>
          <p:cNvSpPr/>
          <p:nvPr/>
        </p:nvSpPr>
        <p:spPr>
          <a:xfrm>
            <a:off x="1828800" y="1911350"/>
            <a:ext cx="75247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743200" y="1985645"/>
            <a:ext cx="3230880"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r>
              <a:rPr lang="zh-CN" altLang="en-US" sz="2000" dirty="0">
                <a:latin typeface="微软雅黑" panose="020B0503020204020204" charset="-122"/>
                <a:ea typeface="微软雅黑" panose="020B0503020204020204" charset="-122"/>
              </a:rPr>
              <a:t>学校通过家庭</a:t>
            </a:r>
            <a:r>
              <a:rPr lang="zh-CN" altLang="en-US" sz="2000" dirty="0">
                <a:latin typeface="微软雅黑" panose="020B0503020204020204" charset="-122"/>
                <a:ea typeface="微软雅黑" panose="020B0503020204020204" charset="-122"/>
              </a:rPr>
              <a:t>经济困难认定</a:t>
            </a:r>
            <a:endParaRPr lang="zh-CN" altLang="en-US" sz="2000" dirty="0">
              <a:latin typeface="微软雅黑" panose="020B0503020204020204" charset="-122"/>
              <a:ea typeface="微软雅黑" panose="020B0503020204020204" charset="-122"/>
            </a:endParaRPr>
          </a:p>
        </p:txBody>
      </p:sp>
      <p:sp>
        <p:nvSpPr>
          <p:cNvPr id="8" name="文本框 7"/>
          <p:cNvSpPr txBox="1"/>
          <p:nvPr/>
        </p:nvSpPr>
        <p:spPr>
          <a:xfrm>
            <a:off x="2743200" y="3657600"/>
            <a:ext cx="4500880"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r>
              <a:rPr lang="zh-CN" altLang="en-US" sz="2000" dirty="0">
                <a:latin typeface="微软雅黑" panose="020B0503020204020204" charset="-122"/>
                <a:ea typeface="微软雅黑" panose="020B0503020204020204" charset="-122"/>
              </a:rPr>
              <a:t>学校退回（如资料不正确、不完整</a:t>
            </a:r>
            <a:r>
              <a:rPr lang="zh-CN" altLang="en-US" sz="2000" dirty="0">
                <a:latin typeface="微软雅黑" panose="020B0503020204020204" charset="-122"/>
                <a:ea typeface="微软雅黑" panose="020B0503020204020204" charset="-122"/>
              </a:rPr>
              <a:t>等）</a:t>
            </a:r>
            <a:endParaRPr lang="zh-CN" altLang="en-US" sz="2000" dirty="0">
              <a:latin typeface="微软雅黑" panose="020B0503020204020204" charset="-122"/>
              <a:ea typeface="微软雅黑" panose="020B0503020204020204" charset="-122"/>
            </a:endParaRPr>
          </a:p>
        </p:txBody>
      </p:sp>
      <p:sp>
        <p:nvSpPr>
          <p:cNvPr id="9" name="右箭头 8"/>
          <p:cNvSpPr/>
          <p:nvPr/>
        </p:nvSpPr>
        <p:spPr>
          <a:xfrm>
            <a:off x="6058535" y="1911350"/>
            <a:ext cx="72263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848475" y="1985645"/>
            <a:ext cx="1706880"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r>
              <a:rPr lang="zh-CN" altLang="en-US" sz="2000" dirty="0">
                <a:latin typeface="微软雅黑" panose="020B0503020204020204" charset="-122"/>
                <a:ea typeface="微软雅黑" panose="020B0503020204020204" charset="-122"/>
              </a:rPr>
              <a:t>签署贷款合同</a:t>
            </a:r>
            <a:endParaRPr lang="zh-CN" altLang="en-US" sz="2000" dirty="0">
              <a:latin typeface="微软雅黑" panose="020B0503020204020204" charset="-122"/>
              <a:ea typeface="微软雅黑" panose="020B0503020204020204" charset="-122"/>
            </a:endParaRPr>
          </a:p>
        </p:txBody>
      </p:sp>
      <p:sp>
        <p:nvSpPr>
          <p:cNvPr id="12" name="右箭头 11"/>
          <p:cNvSpPr/>
          <p:nvPr/>
        </p:nvSpPr>
        <p:spPr>
          <a:xfrm>
            <a:off x="1817370" y="3581400"/>
            <a:ext cx="77406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下箭头 12"/>
          <p:cNvSpPr/>
          <p:nvPr/>
        </p:nvSpPr>
        <p:spPr>
          <a:xfrm>
            <a:off x="4669790" y="4191000"/>
            <a:ext cx="465455" cy="765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2743200" y="5090795"/>
            <a:ext cx="4448810" cy="13220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000" dirty="0">
                <a:latin typeface="微软雅黑" panose="020B0503020204020204" charset="-122"/>
                <a:ea typeface="微软雅黑" panose="020B0503020204020204" charset="-122"/>
              </a:rPr>
              <a:t>学生重新核对自己填写信息是否完整正确（如学号填写是否有误、地址是否详细等等），上传影像资料是否清晰，修改后重新</a:t>
            </a:r>
            <a:r>
              <a:rPr lang="zh-CN" altLang="en-US" sz="2000" dirty="0">
                <a:latin typeface="微软雅黑" panose="020B0503020204020204" charset="-122"/>
                <a:ea typeface="微软雅黑" panose="020B0503020204020204" charset="-122"/>
              </a:rPr>
              <a:t>提交。</a:t>
            </a:r>
            <a:endParaRPr lang="zh-CN" altLang="en-US" sz="2000" dirty="0">
              <a:latin typeface="微软雅黑" panose="020B0503020204020204" charset="-122"/>
              <a:ea typeface="微软雅黑" panose="020B0503020204020204" charset="-122"/>
            </a:endParaRPr>
          </a:p>
        </p:txBody>
      </p:sp>
      <p:sp>
        <p:nvSpPr>
          <p:cNvPr id="16" name="直角上箭头 15"/>
          <p:cNvSpPr/>
          <p:nvPr/>
        </p:nvSpPr>
        <p:spPr>
          <a:xfrm flipH="1">
            <a:off x="700405" y="4343400"/>
            <a:ext cx="1891030" cy="117221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7" name="图片 16" descr="图片3"/>
          <p:cNvPicPr>
            <a:picLocks noChangeAspect="1"/>
          </p:cNvPicPr>
          <p:nvPr/>
        </p:nvPicPr>
        <p:blipFill>
          <a:blip r:embed="rId2"/>
          <a:stretch>
            <a:fillRect/>
          </a:stretch>
        </p:blipFill>
        <p:spPr>
          <a:xfrm>
            <a:off x="8763000" y="1447800"/>
            <a:ext cx="2914015" cy="537591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6" name="图片 5" descr="d7859fe55b0b789b6b5f061f89e524b"/>
          <p:cNvPicPr>
            <a:picLocks noChangeAspect="1"/>
          </p:cNvPicPr>
          <p:nvPr/>
        </p:nvPicPr>
        <p:blipFill>
          <a:blip r:embed="rId2"/>
          <a:stretch>
            <a:fillRect/>
          </a:stretch>
        </p:blipFill>
        <p:spPr>
          <a:xfrm>
            <a:off x="661035" y="2286000"/>
            <a:ext cx="6633845" cy="4337050"/>
          </a:xfrm>
          <a:prstGeom prst="rect">
            <a:avLst/>
          </a:prstGeom>
        </p:spPr>
      </p:pic>
      <p:sp>
        <p:nvSpPr>
          <p:cNvPr id="8" name="文本框 7"/>
          <p:cNvSpPr txBox="1"/>
          <p:nvPr/>
        </p:nvSpPr>
        <p:spPr>
          <a:xfrm>
            <a:off x="990600" y="1219200"/>
            <a:ext cx="6254115" cy="1198880"/>
          </a:xfrm>
          <a:prstGeom prst="rect">
            <a:avLst/>
          </a:prstGeom>
          <a:noFill/>
        </p:spPr>
        <p:txBody>
          <a:bodyPr wrap="square" rtlCol="0">
            <a:spAutoFit/>
          </a:bodyPr>
          <a:p>
            <a:pPr algn="l"/>
            <a:r>
              <a:rPr lang="zh-CN" altLang="en-US" sz="2400" dirty="0">
                <a:solidFill>
                  <a:srgbClr val="0070C0"/>
                </a:solidFill>
                <a:latin typeface="微软雅黑" panose="020B0503020204020204" charset="-122"/>
                <a:ea typeface="微软雅黑" panose="020B0503020204020204" charset="-122"/>
                <a:sym typeface="+mn-ea"/>
              </a:rPr>
              <a:t>学校通过家庭经济困难认定</a:t>
            </a:r>
            <a:r>
              <a:rPr lang="zh-CN" altLang="en-US" sz="2400" dirty="0">
                <a:solidFill>
                  <a:srgbClr val="0070C0"/>
                </a:solidFill>
                <a:latin typeface="微软雅黑" panose="020B0503020204020204" charset="-122"/>
                <a:ea typeface="微软雅黑" panose="020B0503020204020204" charset="-122"/>
                <a:sym typeface="+mn-ea"/>
              </a:rPr>
              <a:t>后，学生会收到以下短信</a:t>
            </a:r>
            <a:r>
              <a:rPr lang="zh-CN" altLang="en-US" sz="2400" dirty="0">
                <a:solidFill>
                  <a:srgbClr val="0070C0"/>
                </a:solidFill>
                <a:latin typeface="微软雅黑" panose="020B0503020204020204" charset="-122"/>
                <a:ea typeface="微软雅黑" panose="020B0503020204020204" charset="-122"/>
                <a:sym typeface="+mn-ea"/>
              </a:rPr>
              <a:t>通知，请按通知尽快完成合同签署。</a:t>
            </a:r>
            <a:endParaRPr lang="zh-CN" altLang="en-US" sz="2400" dirty="0">
              <a:solidFill>
                <a:srgbClr val="0070C0"/>
              </a:solidFill>
              <a:latin typeface="微软雅黑" panose="020B0503020204020204" charset="-122"/>
              <a:ea typeface="微软雅黑" panose="020B0503020204020204" charset="-122"/>
            </a:endParaRPr>
          </a:p>
          <a:p>
            <a:endParaRPr lang="zh-CN" altLang="en-US" sz="2400" dirty="0">
              <a:solidFill>
                <a:srgbClr val="0070C0"/>
              </a:solidFill>
              <a:latin typeface="微软雅黑" panose="020B0503020204020204" charset="-122"/>
              <a:ea typeface="微软雅黑" panose="020B0503020204020204" charset="-122"/>
            </a:endParaRPr>
          </a:p>
        </p:txBody>
      </p:sp>
      <p:sp>
        <p:nvSpPr>
          <p:cNvPr id="10" name="五角星 9"/>
          <p:cNvSpPr/>
          <p:nvPr/>
        </p:nvSpPr>
        <p:spPr>
          <a:xfrm>
            <a:off x="609600" y="1120140"/>
            <a:ext cx="457835" cy="451485"/>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pic>
        <p:nvPicPr>
          <p:cNvPr id="4" name="图片 3" descr="6aa4f1abe72f731cf9d7a41a9cb6331"/>
          <p:cNvPicPr>
            <a:picLocks noChangeAspect="1"/>
          </p:cNvPicPr>
          <p:nvPr/>
        </p:nvPicPr>
        <p:blipFill>
          <a:blip r:embed="rId3"/>
          <a:stretch>
            <a:fillRect/>
          </a:stretch>
        </p:blipFill>
        <p:spPr>
          <a:xfrm>
            <a:off x="8382000" y="1282065"/>
            <a:ext cx="2698115" cy="534098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8" name="图片 7"/>
          <p:cNvPicPr>
            <a:picLocks noChangeAspect="1"/>
          </p:cNvPicPr>
          <p:nvPr/>
        </p:nvPicPr>
        <p:blipFill>
          <a:blip r:embed="rId2"/>
          <a:stretch>
            <a:fillRect/>
          </a:stretch>
        </p:blipFill>
        <p:spPr>
          <a:xfrm>
            <a:off x="1524000" y="990600"/>
            <a:ext cx="2995930" cy="5503545"/>
          </a:xfrm>
          <a:prstGeom prst="rect">
            <a:avLst/>
          </a:prstGeom>
        </p:spPr>
      </p:pic>
      <p:sp>
        <p:nvSpPr>
          <p:cNvPr id="4" name="文本框 3"/>
          <p:cNvSpPr txBox="1"/>
          <p:nvPr/>
        </p:nvSpPr>
        <p:spPr>
          <a:xfrm>
            <a:off x="6248400" y="2819400"/>
            <a:ext cx="2980690" cy="1476375"/>
          </a:xfrm>
          <a:prstGeom prst="rect">
            <a:avLst/>
          </a:prstGeom>
          <a:noFill/>
        </p:spPr>
        <p:txBody>
          <a:bodyPr wrap="square" rtlCol="0">
            <a:spAutoFit/>
          </a:bodyPr>
          <a:p>
            <a:pPr algn="l"/>
            <a:r>
              <a:rPr lang="zh-CN" altLang="en-US" sz="2400" b="1" dirty="0">
                <a:solidFill>
                  <a:srgbClr val="0070C0"/>
                </a:solidFill>
                <a:latin typeface="微软雅黑" panose="020B0503020204020204" charset="-122"/>
                <a:ea typeface="微软雅黑" panose="020B0503020204020204" charset="-122"/>
                <a:sym typeface="+mn-ea"/>
              </a:rPr>
              <a:t>学校在线完成入学确认审批，银行系统自动放款。</a:t>
            </a:r>
            <a:endParaRPr lang="zh-CN" altLang="en-US" b="1" kern="0" dirty="0">
              <a:solidFill>
                <a:srgbClr val="0070C0"/>
              </a:solidFill>
              <a:latin typeface="+mn-ea"/>
            </a:endParaRPr>
          </a:p>
          <a:p>
            <a:endParaRPr lang="zh-CN" altLang="en-US" b="1" kern="0" dirty="0">
              <a:solidFill>
                <a:srgbClr val="0070C0"/>
              </a:solidFill>
              <a:latin typeface="+mn-ea"/>
            </a:endParaRPr>
          </a:p>
        </p:txBody>
      </p:sp>
      <p:sp>
        <p:nvSpPr>
          <p:cNvPr id="5" name="心形 4"/>
          <p:cNvSpPr/>
          <p:nvPr/>
        </p:nvSpPr>
        <p:spPr>
          <a:xfrm>
            <a:off x="5334000" y="2133600"/>
            <a:ext cx="914400" cy="914400"/>
          </a:xfrm>
          <a:prstGeom prst="hear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6" name="笑脸 5"/>
          <p:cNvSpPr/>
          <p:nvPr/>
        </p:nvSpPr>
        <p:spPr>
          <a:xfrm>
            <a:off x="8305800" y="3886200"/>
            <a:ext cx="1026160" cy="1036320"/>
          </a:xfrm>
          <a:prstGeom prst="smileyFace">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132849" y="820420"/>
            <a:ext cx="3961287" cy="906739"/>
            <a:chOff x="6208414" y="1247775"/>
            <a:chExt cx="3961287" cy="906739"/>
          </a:xfrm>
        </p:grpSpPr>
        <p:sp>
          <p:nvSpPr>
            <p:cNvPr id="29" name="isḻïḋé"/>
            <p:cNvSpPr/>
            <p:nvPr/>
          </p:nvSpPr>
          <p:spPr>
            <a:xfrm>
              <a:off x="6208414" y="1247775"/>
              <a:ext cx="906739" cy="906739"/>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rPr>
                <a:t>政策</a:t>
              </a:r>
              <a:r>
                <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rPr>
                <a:t>解读</a:t>
              </a:r>
              <a:endPar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096000" y="2166335"/>
            <a:ext cx="3998136" cy="980436"/>
            <a:chOff x="5717121" y="3772831"/>
            <a:chExt cx="3998136" cy="980436"/>
          </a:xfrm>
        </p:grpSpPr>
        <p:sp>
          <p:nvSpPr>
            <p:cNvPr id="11"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7500" lnSpcReduction="1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en-US" altLang="zh-CN"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贷前</a:t>
              </a: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准备</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096000" y="5006055"/>
            <a:ext cx="4681855" cy="980436"/>
            <a:chOff x="5717121" y="3772831"/>
            <a:chExt cx="4681855" cy="980436"/>
          </a:xfrm>
        </p:grpSpPr>
        <p:sp>
          <p:nvSpPr>
            <p:cNvPr id="10"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096654" y="820420"/>
            <a:ext cx="3997482" cy="906780"/>
            <a:chOff x="6172219" y="1247775"/>
            <a:chExt cx="3997482" cy="906780"/>
          </a:xfrm>
        </p:grpSpPr>
        <p:sp>
          <p:nvSpPr>
            <p:cNvPr id="29" name="isḻïḋé"/>
            <p:cNvSpPr/>
            <p:nvPr/>
          </p:nvSpPr>
          <p:spPr>
            <a:xfrm>
              <a:off x="6172219" y="1247775"/>
              <a:ext cx="1000125" cy="906780"/>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116320" y="2362430"/>
            <a:ext cx="3998136" cy="3494521"/>
            <a:chOff x="4421721" y="4045126"/>
            <a:chExt cx="3998136" cy="3494521"/>
          </a:xfrm>
        </p:grpSpPr>
        <p:sp>
          <p:nvSpPr>
            <p:cNvPr id="11" name="ïşḻíḋê"/>
            <p:cNvSpPr/>
            <p:nvPr/>
          </p:nvSpPr>
          <p:spPr>
            <a:xfrm>
              <a:off x="4421721" y="6559211"/>
              <a:ext cx="980436" cy="980436"/>
            </a:xfrm>
            <a:prstGeom prst="diamond">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5620693" y="404512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116320" y="2209515"/>
            <a:ext cx="4661535" cy="3542665"/>
            <a:chOff x="5737441" y="976291"/>
            <a:chExt cx="4661535" cy="3542665"/>
          </a:xfrm>
        </p:grpSpPr>
        <p:sp>
          <p:nvSpPr>
            <p:cNvPr id="10" name="ïşḻíḋê"/>
            <p:cNvSpPr/>
            <p:nvPr/>
          </p:nvSpPr>
          <p:spPr>
            <a:xfrm>
              <a:off x="5737441" y="976291"/>
              <a:ext cx="1005840" cy="980440"/>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990600" y="1219200"/>
            <a:ext cx="4866005" cy="119888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一、提交贷款申请时如出现以下画面，</a:t>
            </a:r>
            <a:r>
              <a:rPr lang="zh-CN" altLang="en-US" sz="2400" dirty="0">
                <a:solidFill>
                  <a:srgbClr val="FF0000"/>
                </a:solidFill>
                <a:latin typeface="微软雅黑" panose="020B0503020204020204" charset="-122"/>
                <a:ea typeface="微软雅黑" panose="020B0503020204020204" charset="-122"/>
              </a:rPr>
              <a:t>请先激活刚开立的中行账户</a:t>
            </a:r>
            <a:r>
              <a:rPr lang="zh-CN" altLang="en-US" sz="2400" dirty="0">
                <a:latin typeface="微软雅黑" panose="020B0503020204020204" charset="-122"/>
                <a:ea typeface="微软雅黑" panose="020B0503020204020204" charset="-122"/>
              </a:rPr>
              <a:t>再提交</a:t>
            </a:r>
            <a:r>
              <a:rPr lang="zh-CN" altLang="en-US" sz="2400" dirty="0">
                <a:latin typeface="微软雅黑" panose="020B0503020204020204" charset="-122"/>
                <a:ea typeface="微软雅黑" panose="020B0503020204020204" charset="-122"/>
              </a:rPr>
              <a:t>申请。</a:t>
            </a:r>
            <a:endParaRPr lang="zh-CN" altLang="en-US" sz="2400" dirty="0">
              <a:latin typeface="微软雅黑" panose="020B0503020204020204" charset="-122"/>
              <a:ea typeface="微软雅黑" panose="020B0503020204020204" charset="-122"/>
            </a:endParaRPr>
          </a:p>
        </p:txBody>
      </p:sp>
      <p:pic>
        <p:nvPicPr>
          <p:cNvPr id="4" name="图片 3" descr="RLOE224,账户没激活提交不成功"/>
          <p:cNvPicPr>
            <a:picLocks noChangeAspect="1"/>
          </p:cNvPicPr>
          <p:nvPr/>
        </p:nvPicPr>
        <p:blipFill>
          <a:blip r:embed="rId2"/>
          <a:stretch>
            <a:fillRect/>
          </a:stretch>
        </p:blipFill>
        <p:spPr>
          <a:xfrm>
            <a:off x="6553200" y="1143000"/>
            <a:ext cx="3106420" cy="563435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990600" y="1219200"/>
            <a:ext cx="4866005" cy="156845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二、提交贷款申请时如出现以下画面，</a:t>
            </a:r>
            <a:r>
              <a:rPr lang="zh-CN" altLang="en-US" sz="2400" dirty="0">
                <a:solidFill>
                  <a:srgbClr val="FF0000"/>
                </a:solidFill>
                <a:latin typeface="微软雅黑" panose="020B0503020204020204" charset="-122"/>
                <a:ea typeface="微软雅黑" panose="020B0503020204020204" charset="-122"/>
              </a:rPr>
              <a:t>代表</a:t>
            </a:r>
            <a:r>
              <a:rPr lang="en-US" altLang="zh-CN" sz="2400" dirty="0">
                <a:solidFill>
                  <a:srgbClr val="FF0000"/>
                </a:solidFill>
                <a:latin typeface="微软雅黑" panose="020B0503020204020204" charset="-122"/>
                <a:ea typeface="微软雅黑" panose="020B0503020204020204" charset="-122"/>
              </a:rPr>
              <a:t>“</a:t>
            </a:r>
            <a:r>
              <a:rPr lang="zh-CN" altLang="en-US" sz="2400" dirty="0">
                <a:solidFill>
                  <a:srgbClr val="FF0000"/>
                </a:solidFill>
                <a:latin typeface="微软雅黑" panose="020B0503020204020204" charset="-122"/>
                <a:ea typeface="微软雅黑" panose="020B0503020204020204" charset="-122"/>
              </a:rPr>
              <a:t>客户身份证过期</a:t>
            </a:r>
            <a:r>
              <a:rPr lang="en-US" altLang="zh-CN" sz="2400" dirty="0">
                <a:solidFill>
                  <a:srgbClr val="FF0000"/>
                </a:solidFill>
                <a:latin typeface="微软雅黑" panose="020B0503020204020204" charset="-122"/>
                <a:ea typeface="微软雅黑" panose="020B0503020204020204" charset="-122"/>
              </a:rPr>
              <a:t>”</a:t>
            </a:r>
            <a:r>
              <a:rPr lang="zh-CN" altLang="en-US" sz="2400" dirty="0">
                <a:solidFill>
                  <a:srgbClr val="FF0000"/>
                </a:solidFill>
                <a:latin typeface="微软雅黑" panose="020B0503020204020204" charset="-122"/>
                <a:ea typeface="微软雅黑" panose="020B0503020204020204" charset="-122"/>
              </a:rPr>
              <a:t>，请先更新你的身份证有效期</a:t>
            </a:r>
            <a:r>
              <a:rPr lang="zh-CN" altLang="en-US" sz="2400" dirty="0">
                <a:latin typeface="微软雅黑" panose="020B0503020204020204" charset="-122"/>
                <a:ea typeface="微软雅黑" panose="020B0503020204020204" charset="-122"/>
              </a:rPr>
              <a:t>再提交申请。</a:t>
            </a:r>
            <a:endParaRPr lang="zh-CN" altLang="en-US" sz="2400" dirty="0">
              <a:latin typeface="微软雅黑" panose="020B0503020204020204" charset="-122"/>
              <a:ea typeface="微软雅黑" panose="020B0503020204020204" charset="-122"/>
            </a:endParaRPr>
          </a:p>
        </p:txBody>
      </p:sp>
      <p:pic>
        <p:nvPicPr>
          <p:cNvPr id="4" name="图片 3" descr="RLOE222，是客户身份证过期"/>
          <p:cNvPicPr>
            <a:picLocks noChangeAspect="1"/>
          </p:cNvPicPr>
          <p:nvPr/>
        </p:nvPicPr>
        <p:blipFill>
          <a:blip r:embed="rId2"/>
          <a:stretch>
            <a:fillRect/>
          </a:stretch>
        </p:blipFill>
        <p:spPr>
          <a:xfrm>
            <a:off x="6858000" y="1143000"/>
            <a:ext cx="2744470" cy="560514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1066800"/>
            <a:ext cx="5250815" cy="156845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三、在贷款申请截至日前（按学校通知要求），请关注手机银行的贷款审批进度。如申请被退回修改，要及时更正有误信息</a:t>
            </a:r>
            <a:r>
              <a:rPr lang="zh-CN" altLang="en-US" sz="2400" dirty="0">
                <a:latin typeface="微软雅黑" panose="020B0503020204020204" charset="-122"/>
                <a:ea typeface="微软雅黑" panose="020B0503020204020204" charset="-122"/>
              </a:rPr>
              <a:t>并重新提交。</a:t>
            </a:r>
            <a:endParaRPr lang="zh-CN" altLang="en-US" sz="2400" dirty="0">
              <a:latin typeface="微软雅黑" panose="020B0503020204020204" charset="-122"/>
              <a:ea typeface="微软雅黑" panose="020B0503020204020204" charset="-122"/>
            </a:endParaRPr>
          </a:p>
        </p:txBody>
      </p:sp>
      <p:pic>
        <p:nvPicPr>
          <p:cNvPr id="4" name="图片 3" descr="6"/>
          <p:cNvPicPr>
            <a:picLocks noChangeAspect="1"/>
          </p:cNvPicPr>
          <p:nvPr/>
        </p:nvPicPr>
        <p:blipFill>
          <a:blip r:embed="rId2"/>
          <a:stretch>
            <a:fillRect/>
          </a:stretch>
        </p:blipFill>
        <p:spPr>
          <a:xfrm>
            <a:off x="6858000" y="1066800"/>
            <a:ext cx="3013075" cy="556958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1066800"/>
            <a:ext cx="10848340" cy="460375"/>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四、贷款发放后，学生可通过手机</a:t>
            </a:r>
            <a:r>
              <a:rPr lang="zh-CN" altLang="en-US" sz="2400" dirty="0">
                <a:latin typeface="微软雅黑" panose="020B0503020204020204" charset="-122"/>
                <a:ea typeface="微软雅黑" panose="020B0503020204020204" charset="-122"/>
              </a:rPr>
              <a:t>银行查看贷款</a:t>
            </a:r>
            <a:r>
              <a:rPr lang="zh-CN" altLang="en-US" sz="2400" dirty="0">
                <a:latin typeface="微软雅黑" panose="020B0503020204020204" charset="-122"/>
                <a:ea typeface="微软雅黑" panose="020B0503020204020204" charset="-122"/>
              </a:rPr>
              <a:t>合同。</a:t>
            </a:r>
            <a:endParaRPr lang="zh-CN" altLang="en-US" sz="2400" dirty="0">
              <a:latin typeface="微软雅黑" panose="020B0503020204020204" charset="-122"/>
              <a:ea typeface="微软雅黑" panose="020B0503020204020204" charset="-122"/>
            </a:endParaRPr>
          </a:p>
        </p:txBody>
      </p:sp>
      <p:pic>
        <p:nvPicPr>
          <p:cNvPr id="4" name="图片 3" descr="3df543f716ad6e60877ffd9731c85058"/>
          <p:cNvPicPr>
            <a:picLocks noChangeAspect="1"/>
          </p:cNvPicPr>
          <p:nvPr/>
        </p:nvPicPr>
        <p:blipFill>
          <a:blip r:embed="rId2"/>
          <a:stretch>
            <a:fillRect/>
          </a:stretch>
        </p:blipFill>
        <p:spPr>
          <a:xfrm>
            <a:off x="1197610" y="1627505"/>
            <a:ext cx="2336165" cy="5166360"/>
          </a:xfrm>
          <a:prstGeom prst="rect">
            <a:avLst/>
          </a:prstGeom>
        </p:spPr>
      </p:pic>
      <p:pic>
        <p:nvPicPr>
          <p:cNvPr id="6" name="图片 5" descr="2e30d7153254255f2a5fbe1c57f90d11"/>
          <p:cNvPicPr>
            <a:picLocks noChangeAspect="1"/>
          </p:cNvPicPr>
          <p:nvPr/>
        </p:nvPicPr>
        <p:blipFill>
          <a:blip r:embed="rId3"/>
          <a:stretch>
            <a:fillRect/>
          </a:stretch>
        </p:blipFill>
        <p:spPr>
          <a:xfrm>
            <a:off x="4419600" y="1643380"/>
            <a:ext cx="2331085" cy="5128895"/>
          </a:xfrm>
          <a:prstGeom prst="rect">
            <a:avLst/>
          </a:prstGeom>
        </p:spPr>
      </p:pic>
      <p:pic>
        <p:nvPicPr>
          <p:cNvPr id="7" name="图片 6" descr="22db5d777976deb735a3f49306849f79"/>
          <p:cNvPicPr>
            <a:picLocks noChangeAspect="1"/>
          </p:cNvPicPr>
          <p:nvPr/>
        </p:nvPicPr>
        <p:blipFill>
          <a:blip r:embed="rId4"/>
          <a:stretch>
            <a:fillRect/>
          </a:stretch>
        </p:blipFill>
        <p:spPr>
          <a:xfrm>
            <a:off x="7636510" y="1670685"/>
            <a:ext cx="2420620" cy="518668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728345" y="914400"/>
            <a:ext cx="10735945" cy="829945"/>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五、贷款发放次月，手机银行</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金融日历</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会有还款提醒。</a:t>
            </a:r>
            <a:r>
              <a:rPr lang="zh-CN" altLang="en-US" sz="2400" dirty="0">
                <a:latin typeface="微软雅黑" panose="020B0503020204020204" charset="-122"/>
                <a:ea typeface="微软雅黑" panose="020B0503020204020204" charset="-122"/>
                <a:sym typeface="+mn-ea"/>
              </a:rPr>
              <a:t>学生在校学习期间，国家助学贷款所发生的利息由财政全额补贴，该</a:t>
            </a:r>
            <a:r>
              <a:rPr lang="zh-CN" altLang="en-US" sz="2400" dirty="0">
                <a:latin typeface="微软雅黑" panose="020B0503020204020204" charset="-122"/>
                <a:ea typeface="微软雅黑" panose="020B0503020204020204" charset="-122"/>
                <a:sym typeface="+mn-ea"/>
              </a:rPr>
              <a:t>还款提醒可不用</a:t>
            </a:r>
            <a:r>
              <a:rPr lang="zh-CN" altLang="en-US" sz="2400" dirty="0">
                <a:latin typeface="微软雅黑" panose="020B0503020204020204" charset="-122"/>
                <a:ea typeface="微软雅黑" panose="020B0503020204020204" charset="-122"/>
                <a:sym typeface="+mn-ea"/>
              </a:rPr>
              <a:t>理会。</a:t>
            </a:r>
            <a:endParaRPr lang="zh-CN" altLang="en-US" sz="2400" dirty="0">
              <a:latin typeface="微软雅黑" panose="020B0503020204020204" charset="-122"/>
              <a:ea typeface="微软雅黑" panose="020B0503020204020204" charset="-122"/>
              <a:sym typeface="+mn-ea"/>
            </a:endParaRPr>
          </a:p>
        </p:txBody>
      </p:sp>
      <p:pic>
        <p:nvPicPr>
          <p:cNvPr id="6" name="图片 5" descr="金融服务提醒11"/>
          <p:cNvPicPr>
            <a:picLocks noChangeAspect="1"/>
          </p:cNvPicPr>
          <p:nvPr/>
        </p:nvPicPr>
        <p:blipFill>
          <a:blip r:embed="rId2"/>
          <a:stretch>
            <a:fillRect/>
          </a:stretch>
        </p:blipFill>
        <p:spPr>
          <a:xfrm>
            <a:off x="1600200" y="1828800"/>
            <a:ext cx="2430145" cy="4958080"/>
          </a:xfrm>
          <a:prstGeom prst="rect">
            <a:avLst/>
          </a:prstGeom>
        </p:spPr>
      </p:pic>
      <p:pic>
        <p:nvPicPr>
          <p:cNvPr id="8" name="图片 7" descr="金融服务提醒21"/>
          <p:cNvPicPr>
            <a:picLocks noChangeAspect="1"/>
          </p:cNvPicPr>
          <p:nvPr/>
        </p:nvPicPr>
        <p:blipFill>
          <a:blip r:embed="rId3"/>
          <a:stretch>
            <a:fillRect/>
          </a:stretch>
        </p:blipFill>
        <p:spPr>
          <a:xfrm>
            <a:off x="4800600" y="1842770"/>
            <a:ext cx="2405380" cy="482028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1066800"/>
            <a:ext cx="10622915" cy="341503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sym typeface="+mn-ea"/>
              </a:rPr>
              <a:t>六、根据《中华人民共和国反洗钱法》、《个人存款账户实名制规定》、《金融机构客户身份识别和客户身份资料及交易记录保存管理办法》等法律法规，我行分别在2019年9月2日和2020年6月30日发布《关于开展个人客户身份基本信息核实和完善的公告》，客户如在我行留存的身份信息不完整、不真实，或有效身份证件过期且在合理期限内没有及时更新，我行将无法对其名下的账户继续提供金融服务。</a:t>
            </a:r>
            <a:endParaRPr lang="zh-CN" altLang="en-US" sz="2400" dirty="0">
              <a:latin typeface="微软雅黑" panose="020B0503020204020204" charset="-122"/>
              <a:ea typeface="微软雅黑" panose="020B0503020204020204" charset="-122"/>
              <a:sym typeface="+mn-ea"/>
            </a:endParaRPr>
          </a:p>
          <a:p>
            <a:pPr algn="l"/>
            <a:r>
              <a:rPr lang="en-US" altLang="zh-CN" sz="2400" dirty="0">
                <a:latin typeface="微软雅黑" panose="020B0503020204020204" charset="-122"/>
                <a:ea typeface="微软雅黑" panose="020B0503020204020204" charset="-122"/>
                <a:sym typeface="+mn-ea"/>
              </a:rPr>
              <a:t>      </a:t>
            </a:r>
            <a:r>
              <a:rPr lang="en-US" altLang="zh-CN" sz="2400" dirty="0">
                <a:solidFill>
                  <a:srgbClr val="FF0000"/>
                </a:solidFill>
                <a:latin typeface="微软雅黑" panose="020B0503020204020204" charset="-122"/>
                <a:ea typeface="微软雅黑" panose="020B0503020204020204" charset="-122"/>
                <a:sym typeface="+mn-ea"/>
              </a:rPr>
              <a:t> </a:t>
            </a:r>
            <a:r>
              <a:rPr lang="zh-CN" altLang="en-US" sz="2400" dirty="0">
                <a:gradFill>
                  <a:gsLst>
                    <a:gs pos="0">
                      <a:srgbClr val="007BD3"/>
                    </a:gs>
                    <a:gs pos="100000">
                      <a:srgbClr val="034373"/>
                    </a:gs>
                  </a:gsLst>
                  <a:lin scaled="0"/>
                </a:gradFill>
                <a:latin typeface="微软雅黑" panose="020B0503020204020204" charset="-122"/>
                <a:ea typeface="微软雅黑" panose="020B0503020204020204" charset="-122"/>
                <a:sym typeface="+mn-ea"/>
              </a:rPr>
              <a:t>学生在校期间如遇身份证件过期或遗失补办，获取新证后请及时通过中国银行手机银行或中银客信通小程序更新中行系统里的证件有效期。</a:t>
            </a:r>
            <a:r>
              <a:rPr lang="zh-CN" altLang="en-US" sz="2400" dirty="0">
                <a:solidFill>
                  <a:srgbClr val="FF0000"/>
                </a:solidFill>
                <a:latin typeface="微软雅黑" panose="020B0503020204020204" charset="-122"/>
                <a:ea typeface="微软雅黑" panose="020B0503020204020204" charset="-122"/>
                <a:sym typeface="+mn-ea"/>
              </a:rPr>
              <a:t>如果学生身份证件过期超90天未维护，将导致贴息失败或还款扣账不成功，贷款逾期。</a:t>
            </a:r>
            <a:endParaRPr lang="zh-CN" altLang="en-US" sz="2400" dirty="0">
              <a:solidFill>
                <a:srgbClr val="FF0000"/>
              </a:solidFill>
              <a:latin typeface="微软雅黑" panose="020B0503020204020204" charset="-122"/>
              <a:ea typeface="微软雅黑" panose="020B0503020204020204" charset="-122"/>
              <a:sym typeface="+mn-ea"/>
            </a:endParaRPr>
          </a:p>
        </p:txBody>
      </p:sp>
      <p:sp>
        <p:nvSpPr>
          <p:cNvPr id="4" name="心形 3"/>
          <p:cNvSpPr/>
          <p:nvPr/>
        </p:nvSpPr>
        <p:spPr>
          <a:xfrm>
            <a:off x="9826625" y="4672330"/>
            <a:ext cx="1569085" cy="1716405"/>
          </a:xfrm>
          <a:prstGeom prst="heart">
            <a:avLst/>
          </a:prstGeom>
          <a:solidFill>
            <a:schemeClr val="accent2">
              <a:lumMod val="40000"/>
              <a:lumOff val="6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2400" b="1">
                <a:solidFill>
                  <a:srgbClr val="7030A0"/>
                </a:solidFill>
                <a:sym typeface="+mn-ea"/>
              </a:rPr>
              <a:t>温馨提示</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016" y="877823"/>
            <a:ext cx="11460479" cy="5663182"/>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2726529" y="2438459"/>
            <a:ext cx="6771451" cy="996950"/>
          </a:xfrm>
          <a:prstGeom prst="rect">
            <a:avLst/>
          </a:prstGeom>
        </p:spPr>
        <p:txBody>
          <a:bodyPr vert="horz" wrap="square" lIns="0" tIns="12065" rIns="0" bIns="0" rtlCol="0">
            <a:spAutoFit/>
          </a:bodyPr>
          <a:lstStyle/>
          <a:p>
            <a:pPr marL="12700" algn="ctr">
              <a:lnSpc>
                <a:spcPct val="100000"/>
              </a:lnSpc>
              <a:spcBef>
                <a:spcPts val="95"/>
              </a:spcBef>
            </a:pPr>
            <a:r>
              <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rPr>
              <a:t>谢</a:t>
            </a:r>
            <a:r>
              <a:rPr lang="en-US" altLang="zh-CN" sz="6400" dirty="0">
                <a:solidFill>
                  <a:schemeClr val="tx1"/>
                </a:solidFill>
                <a:latin typeface="华文楷体" panose="02010600040101010101" pitchFamily="2" charset="-122"/>
                <a:ea typeface="华文楷体" panose="02010600040101010101" pitchFamily="2" charset="-122"/>
                <a:cs typeface="Arial" panose="020B0604020202020204"/>
              </a:rPr>
              <a:t>   </a:t>
            </a:r>
            <a:r>
              <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rPr>
              <a:t>谢</a:t>
            </a:r>
            <a:r>
              <a:rPr lang="en-US" altLang="zh-CN" sz="6400" dirty="0">
                <a:solidFill>
                  <a:schemeClr val="tx1"/>
                </a:solidFill>
                <a:latin typeface="华文楷体" panose="02010600040101010101" pitchFamily="2" charset="-122"/>
                <a:ea typeface="华文楷体" panose="02010600040101010101" pitchFamily="2" charset="-122"/>
                <a:cs typeface="Arial" panose="020B0604020202020204"/>
              </a:rPr>
              <a:t> </a:t>
            </a:r>
            <a:r>
              <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rPr>
              <a:t>！</a:t>
            </a:r>
            <a:endPar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endParaRPr>
          </a:p>
        </p:txBody>
      </p:sp>
      <p:sp>
        <p:nvSpPr>
          <p:cNvPr id="4" name="灯片编号占位符 3"/>
          <p:cNvSpPr>
            <a:spLocks noGrp="1"/>
          </p:cNvSpPr>
          <p:nvPr>
            <p:ph type="sldNum" sz="quarter" idx="7"/>
          </p:nvPr>
        </p:nvSpPr>
        <p:spPr/>
        <p:txBody>
          <a:bodyPr/>
          <a:lstStyle/>
          <a:p>
            <a:fld id="{B6F15528-21DE-4FAA-801E-634DDDAF4B2B}" type="slidenum">
              <a:rPr lang="en-US" altLang="zh-CN" smtClean="0"/>
            </a:fld>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891540"/>
          </a:xfrm>
          <a:prstGeom prst="rect">
            <a:avLst/>
          </a:prstGeom>
          <a:noFill/>
        </p:spPr>
        <p:txBody>
          <a:bodyPr wrap="square" rtlCol="0">
            <a:spAutoFit/>
          </a:bodyPr>
          <a:lstStyle/>
          <a:p>
            <a:r>
              <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a:p>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20" name="矩形 19"/>
          <p:cNvSpPr/>
          <p:nvPr/>
        </p:nvSpPr>
        <p:spPr>
          <a:xfrm>
            <a:off x="686435" y="990600"/>
            <a:ext cx="10819130" cy="5639072"/>
          </a:xfrm>
          <a:prstGeom prst="roundRect">
            <a:avLst>
              <a:gd name="adj" fmla="val 4891"/>
            </a:avLst>
          </a:prstGeom>
          <a:solidFill>
            <a:schemeClr val="bg1">
              <a:lumMod val="95000"/>
              <a:alpha val="63137"/>
            </a:schemeClr>
          </a:solidFill>
          <a:ln>
            <a:solidFill>
              <a:schemeClr val="bg1">
                <a:lumMod val="75000"/>
              </a:schemeClr>
            </a:solidFill>
            <a:prstDash val="dash"/>
          </a:ln>
        </p:spPr>
        <p:txBody>
          <a:bodyPr wrap="square">
            <a:spAutoFit/>
          </a:bodyPr>
          <a:lstStyle/>
          <a:p>
            <a:pPr indent="0">
              <a:lnSpc>
                <a:spcPct val="150000"/>
              </a:lnSpc>
              <a:spcBef>
                <a:spcPts val="600"/>
              </a:spcBef>
              <a:buClr>
                <a:srgbClr val="C00000"/>
              </a:buClr>
              <a:buFont typeface="Wingdings" panose="05000000000000000000" charset="0"/>
              <a:buNone/>
            </a:pPr>
            <a:r>
              <a:rPr lang="en-US" altLang="zh-CN" sz="1600" dirty="0">
                <a:latin typeface="微软雅黑" panose="020B0503020204020204" charset="-122"/>
                <a:ea typeface="微软雅黑" panose="020B0503020204020204" charset="-122"/>
                <a:sym typeface="+mn-ea"/>
              </a:rPr>
              <a:t>   </a:t>
            </a:r>
            <a:r>
              <a:rPr lang="en-US" altLang="zh-CN" sz="28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高校家庭经济困难学生可申请国家助学贷款，贷款应</a:t>
            </a:r>
            <a:r>
              <a:rPr lang="zh-CN" altLang="en-US" sz="2400" dirty="0">
                <a:solidFill>
                  <a:srgbClr val="BF3420"/>
                </a:solidFill>
                <a:latin typeface="微软雅黑" panose="020B0503020204020204" charset="-122"/>
                <a:ea typeface="微软雅黑" panose="020B0503020204020204" charset="-122"/>
                <a:sym typeface="+mn-ea"/>
              </a:rPr>
              <a:t>优先用于</a:t>
            </a:r>
            <a:r>
              <a:rPr lang="zh-CN" altLang="en-US" sz="2400" dirty="0">
                <a:latin typeface="微软雅黑" panose="020B0503020204020204" charset="-122"/>
                <a:ea typeface="微软雅黑" panose="020B0503020204020204" charset="-122"/>
                <a:sym typeface="+mn-ea"/>
              </a:rPr>
              <a:t>支付学费和住宿费，超出部分可用于弥补日常生活费。学生在校学习期间，国家助学贷款所发生的利息由财政全额补贴。</a:t>
            </a:r>
            <a:endParaRPr lang="zh-CN" altLang="en-US" sz="2400" dirty="0">
              <a:latin typeface="微软雅黑" panose="020B0503020204020204" charset="-122"/>
              <a:ea typeface="微软雅黑" panose="020B0503020204020204" charset="-122"/>
              <a:sym typeface="+mn-ea"/>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宋体" panose="02010600030101010101" pitchFamily="2" charset="-122"/>
              </a:rPr>
              <a:t>贷款额度：</a:t>
            </a:r>
            <a:r>
              <a:rPr lang="zh-CN" altLang="en-US" sz="2400" dirty="0">
                <a:latin typeface="微软雅黑" panose="020B0503020204020204" charset="-122"/>
                <a:ea typeface="微软雅黑" panose="020B0503020204020204" charset="-122"/>
                <a:sym typeface="宋体" panose="02010600030101010101" pitchFamily="2" charset="-122"/>
              </a:rPr>
              <a:t>全日制普通本科生和预科生每人每年最高不超过12000元；全日制研究生每人每年最高不超过16000元。</a:t>
            </a:r>
            <a:endParaRPr lang="zh-CN" altLang="en-US" sz="2400" dirty="0">
              <a:latin typeface="微软雅黑" panose="020B0503020204020204" charset="-122"/>
              <a:ea typeface="微软雅黑" panose="020B0503020204020204" charset="-122"/>
              <a:sym typeface="宋体" panose="02010600030101010101" pitchFamily="2" charset="-122"/>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宋体" panose="02010600030101010101" pitchFamily="2" charset="-122"/>
              </a:rPr>
              <a:t>贷款期限：</a:t>
            </a:r>
            <a:r>
              <a:rPr lang="zh-CN" altLang="en-US" sz="2400" dirty="0">
                <a:latin typeface="微软雅黑" panose="020B0503020204020204" charset="-122"/>
                <a:ea typeface="微软雅黑" panose="020B0503020204020204" charset="-122"/>
                <a:sym typeface="宋体" panose="02010600030101010101" pitchFamily="2" charset="-122"/>
              </a:rPr>
              <a:t>学制剩余年限加15年，最长不超过22年。</a:t>
            </a:r>
            <a:endParaRPr lang="zh-CN" altLang="en-US" sz="2400" dirty="0">
              <a:latin typeface="微软雅黑" panose="020B0503020204020204" charset="-122"/>
              <a:ea typeface="微软雅黑" panose="020B0503020204020204" charset="-122"/>
              <a:sym typeface="宋体" panose="02010600030101010101" pitchFamily="2" charset="-122"/>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mn-ea"/>
              </a:rPr>
              <a:t>贷款利率：</a:t>
            </a:r>
            <a:r>
              <a:rPr lang="zh-CN" altLang="en-US" sz="2400" dirty="0">
                <a:latin typeface="微软雅黑" panose="020B0503020204020204" charset="-122"/>
                <a:ea typeface="微软雅黑" panose="020B0503020204020204" charset="-122"/>
                <a:sym typeface="+mn-ea"/>
              </a:rPr>
              <a:t>按照同期同档次贷款市场报价利率（LPR）减30个基点（即减</a:t>
            </a:r>
            <a:r>
              <a:rPr lang="zh-CN" altLang="en-US" sz="2400" dirty="0">
                <a:latin typeface="微软雅黑" panose="020B0503020204020204" charset="-122"/>
                <a:ea typeface="微软雅黑" panose="020B0503020204020204" charset="-122"/>
                <a:sym typeface="+mn-ea"/>
              </a:rPr>
              <a:t>0.3%）执行。</a:t>
            </a:r>
            <a:endParaRPr lang="zh-CN" altLang="en-US" sz="2400" dirty="0">
              <a:latin typeface="微软雅黑" panose="020B0503020204020204" charset="-122"/>
              <a:ea typeface="微软雅黑" panose="020B0503020204020204" charset="-122"/>
              <a:sym typeface="+mn-ea"/>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mn-ea"/>
              </a:rPr>
              <a:t>贷款还款方式：</a:t>
            </a:r>
            <a:r>
              <a:rPr lang="zh-CN" altLang="en-US" sz="2400" dirty="0">
                <a:latin typeface="微软雅黑" panose="020B0503020204020204" charset="-122"/>
                <a:ea typeface="微软雅黑" panose="020B0503020204020204" charset="-122"/>
                <a:sym typeface="+mn-ea"/>
              </a:rPr>
              <a:t>等额本息还款法。</a:t>
            </a:r>
            <a:endParaRPr lang="zh-CN" altLang="en-US" sz="2400" dirty="0">
              <a:latin typeface="微软雅黑" panose="020B0503020204020204" charset="-122"/>
              <a:ea typeface="微软雅黑" panose="020B050302020402020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891540"/>
          </a:xfrm>
          <a:prstGeom prst="rect">
            <a:avLst/>
          </a:prstGeom>
          <a:noFill/>
        </p:spPr>
        <p:txBody>
          <a:bodyPr wrap="square" rtlCol="0">
            <a:spAutoFit/>
          </a:bodyPr>
          <a:lstStyle/>
          <a:p>
            <a:r>
              <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a:p>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20" name="矩形 19"/>
          <p:cNvSpPr/>
          <p:nvPr/>
        </p:nvSpPr>
        <p:spPr>
          <a:xfrm>
            <a:off x="714375" y="990600"/>
            <a:ext cx="10763250" cy="5005614"/>
          </a:xfrm>
          <a:prstGeom prst="roundRect">
            <a:avLst>
              <a:gd name="adj" fmla="val 4891"/>
            </a:avLst>
          </a:prstGeom>
          <a:solidFill>
            <a:schemeClr val="bg1">
              <a:lumMod val="95000"/>
              <a:alpha val="63137"/>
            </a:schemeClr>
          </a:solidFill>
          <a:ln>
            <a:solidFill>
              <a:schemeClr val="bg1">
                <a:lumMod val="75000"/>
              </a:schemeClr>
            </a:solidFill>
            <a:prstDash val="dash"/>
          </a:ln>
        </p:spPr>
        <p:txBody>
          <a:bodyPr wrap="square">
            <a:spAutoFit/>
          </a:bodyPr>
          <a:lstStyle/>
          <a:p>
            <a:pPr indent="0">
              <a:lnSpc>
                <a:spcPct val="150000"/>
              </a:lnSpc>
              <a:spcBef>
                <a:spcPts val="600"/>
              </a:spcBef>
              <a:buClr>
                <a:srgbClr val="C00000"/>
              </a:buClr>
              <a:buFont typeface="Wingdings" panose="05000000000000000000" charset="0"/>
              <a:buNone/>
            </a:pPr>
            <a:r>
              <a:rPr lang="en-US" altLang="zh-CN" sz="1600" dirty="0">
                <a:latin typeface="微软雅黑" panose="020B0503020204020204" charset="-122"/>
                <a:ea typeface="微软雅黑" panose="020B0503020204020204" charset="-122"/>
                <a:sym typeface="+mn-ea"/>
              </a:rPr>
              <a:t>   </a:t>
            </a:r>
            <a:r>
              <a:rPr lang="en-US" altLang="zh-CN" sz="28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 </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根据《关于进一步完善国家助学贷款政策的通知》（财教[2021]164号），自2021年秋季学期起提高国家助学贷款额度，将本专科生每生每年最高贷款额度由8000元提高至12000元，研究生由12000元提高至16000元。</a:t>
            </a:r>
            <a:r>
              <a:rPr lang="zh-CN" altLang="en-US" sz="2400" dirty="0">
                <a:latin typeface="微软雅黑" panose="020B0503020204020204" charset="-122"/>
                <a:ea typeface="微软雅黑" panose="020B0503020204020204" charset="-122"/>
                <a:sym typeface="+mn-ea"/>
              </a:rPr>
              <a:t> </a:t>
            </a:r>
            <a:endParaRPr lang="zh-CN" altLang="en-US" sz="2400" dirty="0">
              <a:latin typeface="微软雅黑" panose="020B0503020204020204" charset="-122"/>
              <a:ea typeface="微软雅黑" panose="020B0503020204020204" charset="-122"/>
              <a:sym typeface="+mn-ea"/>
            </a:endParaRPr>
          </a:p>
          <a:p>
            <a:pPr indent="0">
              <a:lnSpc>
                <a:spcPct val="150000"/>
              </a:lnSpc>
              <a:spcBef>
                <a:spcPts val="600"/>
              </a:spcBef>
              <a:buClr>
                <a:srgbClr val="C00000"/>
              </a:buClr>
              <a:buFont typeface="Wingdings" panose="05000000000000000000" charset="0"/>
              <a:buNone/>
            </a:pPr>
            <a:r>
              <a:rPr lang="en-US" altLang="zh-CN" sz="2400" dirty="0">
                <a:latin typeface="微软雅黑" panose="020B0503020204020204" charset="-122"/>
                <a:ea typeface="微软雅黑" panose="020B0503020204020204" charset="-122"/>
                <a:sym typeface="+mn-ea"/>
              </a:rPr>
              <a:t>       2020</a:t>
            </a:r>
            <a:r>
              <a:rPr lang="zh-CN" altLang="en-US" sz="2400" dirty="0">
                <a:latin typeface="微软雅黑" panose="020B0503020204020204" charset="-122"/>
                <a:ea typeface="微软雅黑" panose="020B0503020204020204" charset="-122"/>
                <a:sym typeface="+mn-ea"/>
              </a:rPr>
              <a:t>年及以前年度办理了校园地国家助学贷款，且已续放</a:t>
            </a:r>
            <a:r>
              <a:rPr lang="en-US" altLang="zh-CN" sz="2400" dirty="0">
                <a:latin typeface="微软雅黑" panose="020B0503020204020204" charset="-122"/>
                <a:ea typeface="微软雅黑" panose="020B0503020204020204" charset="-122"/>
                <a:sym typeface="+mn-ea"/>
              </a:rPr>
              <a:t>2023-2024</a:t>
            </a:r>
            <a:r>
              <a:rPr lang="zh-CN" altLang="en-US" sz="2400" dirty="0">
                <a:latin typeface="微软雅黑" panose="020B0503020204020204" charset="-122"/>
                <a:ea typeface="微软雅黑" panose="020B0503020204020204" charset="-122"/>
                <a:sym typeface="+mn-ea"/>
              </a:rPr>
              <a:t>学年贷款的学生（</a:t>
            </a:r>
            <a:r>
              <a:rPr lang="zh-CN" altLang="en-US" sz="2400" b="1" dirty="0">
                <a:latin typeface="微软雅黑" panose="020B0503020204020204" charset="-122"/>
                <a:ea typeface="微软雅黑" panose="020B0503020204020204" charset="-122"/>
                <a:sym typeface="+mn-ea"/>
              </a:rPr>
              <a:t>我行于</a:t>
            </a:r>
            <a:r>
              <a:rPr lang="en-US" altLang="zh-CN" sz="2400" b="1" dirty="0">
                <a:latin typeface="微软雅黑" panose="020B0503020204020204" charset="-122"/>
                <a:ea typeface="微软雅黑" panose="020B0503020204020204" charset="-122"/>
                <a:sym typeface="+mn-ea"/>
              </a:rPr>
              <a:t>2023.8.1</a:t>
            </a:r>
            <a:r>
              <a:rPr lang="zh-CN" altLang="en-US" sz="2400" b="1" dirty="0">
                <a:latin typeface="微软雅黑" panose="020B0503020204020204" charset="-122"/>
                <a:ea typeface="微软雅黑" panose="020B0503020204020204" charset="-122"/>
                <a:sym typeface="+mn-ea"/>
              </a:rPr>
              <a:t>完成续放</a:t>
            </a:r>
            <a:r>
              <a:rPr lang="zh-CN" altLang="en-US" sz="2400" dirty="0">
                <a:latin typeface="微软雅黑" panose="020B0503020204020204" charset="-122"/>
                <a:ea typeface="微软雅黑" panose="020B0503020204020204" charset="-122"/>
                <a:sym typeface="+mn-ea"/>
              </a:rPr>
              <a:t>），可通过手机</a:t>
            </a:r>
            <a:r>
              <a:rPr lang="zh-CN" altLang="en-US" sz="2400" dirty="0">
                <a:latin typeface="微软雅黑" panose="020B0503020204020204" charset="-122"/>
                <a:ea typeface="微软雅黑" panose="020B0503020204020204" charset="-122"/>
                <a:sym typeface="+mn-ea"/>
              </a:rPr>
              <a:t>银行发起调额</a:t>
            </a:r>
            <a:r>
              <a:rPr lang="zh-CN" altLang="en-US" sz="2400" dirty="0">
                <a:latin typeface="微软雅黑" panose="020B0503020204020204" charset="-122"/>
                <a:ea typeface="微软雅黑" panose="020B0503020204020204" charset="-122"/>
                <a:sym typeface="+mn-ea"/>
              </a:rPr>
              <a:t>申请。</a:t>
            </a:r>
            <a:endParaRPr lang="zh-CN" altLang="en-US" sz="2400" dirty="0">
              <a:latin typeface="微软雅黑" panose="020B0503020204020204" charset="-122"/>
              <a:ea typeface="微软雅黑" panose="020B0503020204020204" charset="-122"/>
              <a:sym typeface="+mn-ea"/>
            </a:endParaRPr>
          </a:p>
          <a:p>
            <a:pPr indent="0">
              <a:lnSpc>
                <a:spcPct val="150000"/>
              </a:lnSpc>
              <a:spcBef>
                <a:spcPts val="600"/>
              </a:spcBef>
              <a:buClr>
                <a:srgbClr val="C00000"/>
              </a:buClr>
              <a:buFont typeface="Wingdings" panose="05000000000000000000" charset="0"/>
              <a:buNone/>
            </a:pPr>
            <a:r>
              <a:rPr lang="zh-CN" altLang="en-US" sz="2400" dirty="0">
                <a:latin typeface="微软雅黑" panose="020B0503020204020204" charset="-122"/>
                <a:ea typeface="微软雅黑" panose="020B0503020204020204" charset="-122"/>
                <a:sym typeface="+mn-ea"/>
              </a:rPr>
              <a:t> </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办理流程与新</a:t>
            </a:r>
            <a:r>
              <a:rPr lang="zh-CN" altLang="en-US" sz="2400" dirty="0">
                <a:latin typeface="微软雅黑" panose="020B0503020204020204" charset="-122"/>
                <a:ea typeface="微软雅黑" panose="020B0503020204020204" charset="-122"/>
                <a:sym typeface="+mn-ea"/>
              </a:rPr>
              <a:t>办理贷款学生一样</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，唯一区别是</a:t>
            </a:r>
            <a:r>
              <a:rPr lang="zh-CN" altLang="en-US" sz="2400" dirty="0">
                <a:solidFill>
                  <a:srgbClr val="FF0000"/>
                </a:solidFill>
                <a:latin typeface="微软雅黑" panose="020B0503020204020204" charset="-122"/>
                <a:ea typeface="微软雅黑" panose="020B0503020204020204" charset="-122"/>
                <a:sym typeface="+mn-ea"/>
              </a:rPr>
              <a:t>贷款金额</a:t>
            </a:r>
            <a:r>
              <a:rPr lang="zh-CN" altLang="en-US" sz="2400" dirty="0">
                <a:solidFill>
                  <a:schemeClr val="tx1"/>
                </a:solidFill>
                <a:latin typeface="微软雅黑" panose="020B0503020204020204" charset="-122"/>
                <a:ea typeface="微软雅黑" panose="020B0503020204020204" charset="-122"/>
                <a:sym typeface="+mn-ea"/>
              </a:rPr>
              <a:t>填写</a:t>
            </a:r>
            <a:r>
              <a:rPr lang="zh-CN" altLang="en-US" sz="2400" b="1" dirty="0">
                <a:solidFill>
                  <a:srgbClr val="FF0000"/>
                </a:solidFill>
                <a:latin typeface="微软雅黑" panose="020B0503020204020204" charset="-122"/>
                <a:ea typeface="微软雅黑" panose="020B0503020204020204" charset="-122"/>
                <a:sym typeface="+mn-ea"/>
              </a:rPr>
              <a:t>差额部分</a:t>
            </a:r>
            <a:r>
              <a:rPr lang="zh-CN" altLang="en-US" sz="2400" dirty="0">
                <a:solidFill>
                  <a:srgbClr val="FF0000"/>
                </a:solidFill>
                <a:latin typeface="微软雅黑" panose="020B0503020204020204" charset="-122"/>
                <a:ea typeface="微软雅黑" panose="020B0503020204020204" charset="-122"/>
                <a:sym typeface="+mn-ea"/>
              </a:rPr>
              <a:t>。</a:t>
            </a:r>
            <a:endParaRPr lang="zh-CN" altLang="en-US" sz="2400" dirty="0">
              <a:solidFill>
                <a:srgbClr val="FF0000"/>
              </a:solidFill>
              <a:latin typeface="微软雅黑" panose="020B0503020204020204" charset="-122"/>
              <a:ea typeface="微软雅黑" panose="020B0503020204020204" charset="-122"/>
              <a:sym typeface="+mn-ea"/>
            </a:endParaRPr>
          </a:p>
          <a:p>
            <a:pPr indent="0">
              <a:lnSpc>
                <a:spcPct val="150000"/>
              </a:lnSpc>
              <a:spcBef>
                <a:spcPts val="600"/>
              </a:spcBef>
              <a:buClr>
                <a:srgbClr val="C00000"/>
              </a:buClr>
              <a:buFont typeface="Wingdings" panose="05000000000000000000" charset="0"/>
              <a:buNone/>
            </a:pPr>
            <a:r>
              <a:rPr lang="zh-CN" altLang="en-US" sz="2400" b="1" dirty="0">
                <a:solidFill>
                  <a:srgbClr val="0070C0"/>
                </a:solidFill>
                <a:latin typeface="微软雅黑" panose="020B0503020204020204" charset="-122"/>
                <a:ea typeface="微软雅黑" panose="020B0503020204020204" charset="-122"/>
                <a:sym typeface="+mn-ea"/>
              </a:rPr>
              <a:t>如</a:t>
            </a:r>
            <a:r>
              <a:rPr lang="zh-CN" altLang="en-US" sz="2400" dirty="0">
                <a:solidFill>
                  <a:schemeClr val="tx1"/>
                </a:solidFill>
                <a:latin typeface="微软雅黑" panose="020B0503020204020204" charset="-122"/>
                <a:ea typeface="微软雅黑" panose="020B0503020204020204" charset="-122"/>
                <a:sym typeface="+mn-ea"/>
              </a:rPr>
              <a:t>：研究生，</a:t>
            </a:r>
            <a:r>
              <a:rPr lang="en-US" altLang="zh-CN" sz="2400" dirty="0">
                <a:solidFill>
                  <a:schemeClr val="tx1"/>
                </a:solidFill>
                <a:latin typeface="微软雅黑" panose="020B0503020204020204" charset="-122"/>
                <a:ea typeface="微软雅黑" panose="020B0503020204020204" charset="-122"/>
                <a:sym typeface="+mn-ea"/>
              </a:rPr>
              <a:t>2023-2024</a:t>
            </a:r>
            <a:r>
              <a:rPr lang="zh-CN" altLang="en-US" sz="2400" dirty="0">
                <a:solidFill>
                  <a:schemeClr val="tx1"/>
                </a:solidFill>
                <a:latin typeface="微软雅黑" panose="020B0503020204020204" charset="-122"/>
                <a:ea typeface="微软雅黑" panose="020B0503020204020204" charset="-122"/>
                <a:sym typeface="+mn-ea"/>
              </a:rPr>
              <a:t>学年贷款</a:t>
            </a:r>
            <a:r>
              <a:rPr lang="zh-CN" altLang="en-US" sz="2400" dirty="0">
                <a:solidFill>
                  <a:schemeClr val="tx1"/>
                </a:solidFill>
                <a:latin typeface="微软雅黑" panose="020B0503020204020204" charset="-122"/>
                <a:ea typeface="微软雅黑" panose="020B0503020204020204" charset="-122"/>
                <a:sym typeface="+mn-ea"/>
              </a:rPr>
              <a:t>已</a:t>
            </a:r>
            <a:r>
              <a:rPr lang="zh-CN" altLang="en-US" sz="2400" dirty="0">
                <a:solidFill>
                  <a:schemeClr val="tx1"/>
                </a:solidFill>
                <a:latin typeface="微软雅黑" panose="020B0503020204020204" charset="-122"/>
                <a:ea typeface="微软雅黑" panose="020B0503020204020204" charset="-122"/>
                <a:sym typeface="+mn-ea"/>
              </a:rPr>
              <a:t>发放</a:t>
            </a:r>
            <a:r>
              <a:rPr lang="en-US" altLang="zh-CN" sz="2400" dirty="0">
                <a:solidFill>
                  <a:schemeClr val="tx1"/>
                </a:solidFill>
                <a:latin typeface="微软雅黑" panose="020B0503020204020204" charset="-122"/>
                <a:ea typeface="微软雅黑" panose="020B0503020204020204" charset="-122"/>
                <a:sym typeface="+mn-ea"/>
              </a:rPr>
              <a:t>12000</a:t>
            </a:r>
            <a:r>
              <a:rPr lang="zh-CN" altLang="en-US" sz="2400" dirty="0">
                <a:solidFill>
                  <a:schemeClr val="tx1"/>
                </a:solidFill>
                <a:latin typeface="微软雅黑" panose="020B0503020204020204" charset="-122"/>
                <a:ea typeface="微软雅黑" panose="020B0503020204020204" charset="-122"/>
                <a:sym typeface="+mn-ea"/>
              </a:rPr>
              <a:t>元，现想办理最高额贷款。在贷款申请页面的</a:t>
            </a:r>
            <a:r>
              <a:rPr lang="en-US" altLang="zh-CN"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贷款金额</a:t>
            </a:r>
            <a:r>
              <a:rPr lang="en-US" altLang="zh-CN"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栏位填写</a:t>
            </a:r>
            <a:r>
              <a:rPr lang="en-US" altLang="zh-CN" sz="2400" dirty="0">
                <a:solidFill>
                  <a:schemeClr val="tx1"/>
                </a:solidFill>
                <a:latin typeface="微软雅黑" panose="020B0503020204020204" charset="-122"/>
                <a:ea typeface="微软雅黑" panose="020B0503020204020204" charset="-122"/>
                <a:sym typeface="+mn-ea"/>
              </a:rPr>
              <a:t>4000</a:t>
            </a:r>
            <a:r>
              <a:rPr lang="zh-CN" altLang="en-US" sz="2400" dirty="0">
                <a:solidFill>
                  <a:schemeClr val="tx1"/>
                </a:solidFill>
                <a:latin typeface="微软雅黑" panose="020B0503020204020204" charset="-122"/>
                <a:ea typeface="微软雅黑" panose="020B0503020204020204" charset="-122"/>
                <a:sym typeface="+mn-ea"/>
              </a:rPr>
              <a:t>元（</a:t>
            </a:r>
            <a:r>
              <a:rPr lang="en-US" altLang="zh-CN" sz="2400" dirty="0">
                <a:solidFill>
                  <a:schemeClr val="tx1"/>
                </a:solidFill>
                <a:latin typeface="微软雅黑" panose="020B0503020204020204" charset="-122"/>
                <a:ea typeface="微软雅黑" panose="020B0503020204020204" charset="-122"/>
                <a:sym typeface="+mn-ea"/>
              </a:rPr>
              <a:t>16000-12000</a:t>
            </a:r>
            <a:r>
              <a:rPr lang="zh-CN" altLang="en-US" sz="2400" dirty="0">
                <a:solidFill>
                  <a:schemeClr val="tx1"/>
                </a:solidFill>
                <a:latin typeface="微软雅黑" panose="020B0503020204020204" charset="-122"/>
                <a:ea typeface="微软雅黑" panose="020B0503020204020204" charset="-122"/>
                <a:sym typeface="+mn-ea"/>
              </a:rPr>
              <a:t>）。</a:t>
            </a:r>
            <a:endParaRPr lang="zh-CN" altLang="en-US" sz="2400" dirty="0">
              <a:solidFill>
                <a:schemeClr val="tx1"/>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096654" y="820420"/>
            <a:ext cx="3997482" cy="906780"/>
            <a:chOff x="6172219" y="1247775"/>
            <a:chExt cx="3997482" cy="906780"/>
          </a:xfrm>
        </p:grpSpPr>
        <p:sp>
          <p:nvSpPr>
            <p:cNvPr id="29" name="isḻïḋé"/>
            <p:cNvSpPr/>
            <p:nvPr/>
          </p:nvSpPr>
          <p:spPr>
            <a:xfrm>
              <a:off x="6172219" y="1247775"/>
              <a:ext cx="1000125" cy="906780"/>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096000" y="2166335"/>
            <a:ext cx="3998136" cy="980436"/>
            <a:chOff x="5717121" y="3772831"/>
            <a:chExt cx="3998136" cy="980436"/>
          </a:xfrm>
        </p:grpSpPr>
        <p:sp>
          <p:nvSpPr>
            <p:cNvPr id="11" name="ïşḻíḋê"/>
            <p:cNvSpPr/>
            <p:nvPr/>
          </p:nvSpPr>
          <p:spPr>
            <a:xfrm>
              <a:off x="5717121" y="3772831"/>
              <a:ext cx="980436" cy="980436"/>
            </a:xfrm>
            <a:prstGeom prst="diamond">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7500" lnSpcReduction="1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en-US" altLang="zh-CN"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096000" y="5006055"/>
            <a:ext cx="4681855" cy="980436"/>
            <a:chOff x="5717121" y="3772831"/>
            <a:chExt cx="4681855" cy="980436"/>
          </a:xfrm>
        </p:grpSpPr>
        <p:sp>
          <p:nvSpPr>
            <p:cNvPr id="10"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 name="文本框 3"/>
          <p:cNvSpPr txBox="1"/>
          <p:nvPr/>
        </p:nvSpPr>
        <p:spPr>
          <a:xfrm>
            <a:off x="381000" y="1066800"/>
            <a:ext cx="10386060" cy="4984750"/>
          </a:xfrm>
          <a:prstGeom prst="rect">
            <a:avLst/>
          </a:prstGeom>
          <a:noFill/>
        </p:spPr>
        <p:txBody>
          <a:bodyPr wrap="square" rtlCol="0" anchor="t">
            <a:spAutoFit/>
          </a:bodyPr>
          <a:p>
            <a:r>
              <a:rPr lang="zh-CN" altLang="en-US" sz="2400" dirty="0">
                <a:latin typeface="微软雅黑" panose="020B0503020204020204" charset="-122"/>
                <a:ea typeface="微软雅黑" panose="020B0503020204020204" charset="-122"/>
                <a:sym typeface="+mn-ea"/>
              </a:rPr>
              <a:t>一、下载"中国</a:t>
            </a:r>
            <a:r>
              <a:rPr lang="zh-CN" altLang="en-US" sz="2400" dirty="0">
                <a:latin typeface="微软雅黑" panose="020B0503020204020204" charset="-122"/>
                <a:ea typeface="微软雅黑" panose="020B0503020204020204" charset="-122"/>
              </a:rPr>
              <a:t>银行手机银行"APP“，</a:t>
            </a:r>
            <a:r>
              <a:rPr lang="zh-CN" altLang="en-US" sz="2400" dirty="0">
                <a:latin typeface="微软雅黑" panose="020B0503020204020204" charset="-122"/>
                <a:ea typeface="微软雅黑" panose="020B0503020204020204" charset="-122"/>
                <a:sym typeface="+mn-ea"/>
              </a:rPr>
              <a:t>开通中国银行手机银行。</a:t>
            </a:r>
            <a:endParaRPr lang="zh-CN" altLang="en-US" sz="2400" dirty="0">
              <a:latin typeface="微软雅黑" panose="020B0503020204020204" charset="-122"/>
              <a:ea typeface="微软雅黑" panose="020B0503020204020204" charset="-122"/>
              <a:sym typeface="+mn-ea"/>
            </a:endParaRPr>
          </a:p>
          <a:p>
            <a:endParaRPr lang="zh-CN" altLang="en-US" sz="2400" dirty="0">
              <a:latin typeface="微软雅黑" panose="020B0503020204020204" charset="-122"/>
              <a:ea typeface="微软雅黑" panose="020B0503020204020204" charset="-122"/>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gradFill>
                <a:gsLst>
                  <a:gs pos="0">
                    <a:srgbClr val="E30000"/>
                  </a:gs>
                  <a:gs pos="100000">
                    <a:srgbClr val="760303"/>
                  </a:gs>
                </a:gsLst>
                <a:lin scaled="0"/>
              </a:gradFill>
            </a:endParaRPr>
          </a:p>
        </p:txBody>
      </p:sp>
      <p:pic>
        <p:nvPicPr>
          <p:cNvPr id="6" name="图片 1"/>
          <p:cNvPicPr>
            <a:picLocks noChangeAspect="1"/>
          </p:cNvPicPr>
          <p:nvPr/>
        </p:nvPicPr>
        <p:blipFill>
          <a:blip r:embed="rId2"/>
          <a:srcRect l="1733" t="19060" r="29130" b="12476"/>
          <a:stretch>
            <a:fillRect/>
          </a:stretch>
        </p:blipFill>
        <p:spPr>
          <a:xfrm>
            <a:off x="990600" y="1647190"/>
            <a:ext cx="6875780" cy="5198745"/>
          </a:xfrm>
          <a:prstGeom prst="rect">
            <a:avLst/>
          </a:prstGeom>
          <a:noFill/>
          <a:ln>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 name="文本框 3"/>
          <p:cNvSpPr txBox="1"/>
          <p:nvPr/>
        </p:nvSpPr>
        <p:spPr>
          <a:xfrm>
            <a:off x="381000" y="1143000"/>
            <a:ext cx="11071225" cy="4892675"/>
          </a:xfrm>
          <a:prstGeom prst="rect">
            <a:avLst/>
          </a:prstGeom>
          <a:noFill/>
        </p:spPr>
        <p:txBody>
          <a:bodyPr wrap="square" rtlCol="0" anchor="t">
            <a:spAutoFit/>
          </a:bodyPr>
          <a:p>
            <a:r>
              <a:rPr lang="zh-CN" altLang="en-US" sz="2400" dirty="0">
                <a:latin typeface="微软雅黑" panose="020B0503020204020204" charset="-122"/>
                <a:ea typeface="微软雅黑" panose="020B0503020204020204" charset="-122"/>
              </a:rPr>
              <a:t>二、准备</a:t>
            </a:r>
            <a:r>
              <a:rPr lang="zh-CN" altLang="en-US" sz="2400" dirty="0">
                <a:latin typeface="微软雅黑" panose="020B0503020204020204" charset="-122"/>
                <a:ea typeface="微软雅黑" panose="020B0503020204020204" charset="-122"/>
              </a:rPr>
              <a:t>贷款申请材料</a:t>
            </a:r>
            <a:endParaRPr lang="zh-CN" altLang="en-US" sz="2400" dirty="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      1</a:t>
            </a:r>
            <a:r>
              <a:rPr lang="zh-CN" altLang="en-US" sz="2400" dirty="0">
                <a:latin typeface="微软雅黑" panose="020B0503020204020204" charset="-122"/>
                <a:ea typeface="微软雅黑" panose="020B0503020204020204" charset="-122"/>
              </a:rPr>
              <a:t>、借款</a:t>
            </a:r>
            <a:r>
              <a:rPr lang="zh-CN" altLang="en-US" sz="2400" dirty="0">
                <a:latin typeface="微软雅黑" panose="020B0503020204020204" charset="-122"/>
                <a:ea typeface="微软雅黑" panose="020B0503020204020204" charset="-122"/>
              </a:rPr>
              <a:t>学生居民身份证</a:t>
            </a:r>
            <a:endParaRPr lang="zh-CN" altLang="en-US" sz="2400" dirty="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      2</a:t>
            </a:r>
            <a:r>
              <a:rPr lang="zh-CN" altLang="en-US" sz="2400" dirty="0">
                <a:latin typeface="微软雅黑" panose="020B0503020204020204" charset="-122"/>
                <a:ea typeface="微软雅黑" panose="020B0503020204020204" charset="-122"/>
              </a:rPr>
              <a:t>、录取通知书（</a:t>
            </a:r>
            <a:r>
              <a:rPr lang="zh-CN" altLang="en-US" sz="2400" dirty="0">
                <a:latin typeface="微软雅黑" panose="020B0503020204020204" charset="-122"/>
                <a:ea typeface="微软雅黑" panose="020B0503020204020204" charset="-122"/>
              </a:rPr>
              <a:t>或学生证）</a:t>
            </a:r>
            <a:endParaRPr lang="zh-CN" altLang="en-US" sz="2400" dirty="0">
              <a:latin typeface="微软雅黑" panose="020B0503020204020204" charset="-122"/>
              <a:ea typeface="微软雅黑" panose="020B0503020204020204" charset="-122"/>
            </a:endParaRPr>
          </a:p>
          <a:p>
            <a:r>
              <a:rPr lang="zh-CN" altLang="en-US"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     3</a:t>
            </a:r>
            <a:r>
              <a:rPr lang="zh-CN" altLang="en-US" sz="2400" dirty="0">
                <a:latin typeface="微软雅黑" panose="020B0503020204020204" charset="-122"/>
                <a:ea typeface="微软雅黑" panose="020B0503020204020204" charset="-122"/>
              </a:rPr>
              <a:t>、户口本（首页和</a:t>
            </a:r>
            <a:r>
              <a:rPr lang="zh-CN" altLang="en-US" sz="2400" dirty="0">
                <a:latin typeface="微软雅黑" panose="020B0503020204020204" charset="-122"/>
                <a:ea typeface="微软雅黑" panose="020B0503020204020204" charset="-122"/>
              </a:rPr>
              <a:t>本人页）</a:t>
            </a:r>
            <a:endParaRPr lang="zh-CN" altLang="en-US" sz="2400" dirty="0">
              <a:latin typeface="微软雅黑" panose="020B0503020204020204" charset="-122"/>
              <a:ea typeface="微软雅黑" panose="020B0503020204020204" charset="-122"/>
            </a:endParaRPr>
          </a:p>
          <a:p>
            <a:pPr algn="l"/>
            <a:r>
              <a:rPr lang="en-US" altLang="zh-CN" sz="2400" dirty="0">
                <a:latin typeface="微软雅黑" panose="020B0503020204020204" charset="-122"/>
                <a:ea typeface="微软雅黑" panose="020B0503020204020204" charset="-122"/>
              </a:rPr>
              <a:t>      4</a:t>
            </a:r>
            <a:r>
              <a:rPr lang="zh-CN" altLang="en-US" sz="2400" dirty="0">
                <a:latin typeface="微软雅黑" panose="020B0503020204020204" charset="-122"/>
                <a:ea typeface="微软雅黑" panose="020B0503020204020204" charset="-122"/>
              </a:rPr>
              <a:t>、未成年（即未满</a:t>
            </a:r>
            <a:r>
              <a:rPr lang="en-US" altLang="zh-CN" sz="2400" dirty="0">
                <a:latin typeface="微软雅黑" panose="020B0503020204020204" charset="-122"/>
                <a:ea typeface="微软雅黑" panose="020B0503020204020204" charset="-122"/>
              </a:rPr>
              <a:t>18</a:t>
            </a:r>
            <a:r>
              <a:rPr lang="zh-CN" altLang="en-US" sz="2400" dirty="0">
                <a:latin typeface="微软雅黑" panose="020B0503020204020204" charset="-122"/>
                <a:ea typeface="微软雅黑" panose="020B0503020204020204" charset="-122"/>
              </a:rPr>
              <a:t>周岁）借款学生须提供法定监护人身份证和书面同</a:t>
            </a:r>
            <a:r>
              <a:rPr lang="en-US" altLang="zh-CN" sz="2400"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rPr>
              <a:t>意申请贷款的声明</a:t>
            </a:r>
            <a:endParaRPr lang="zh-CN" altLang="en-US" sz="2400" dirty="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a:p>
            <a:r>
              <a:rPr lang="zh-CN" altLang="en-US" sz="2400" dirty="0">
                <a:latin typeface="微软雅黑" panose="020B0503020204020204" charset="-122"/>
                <a:ea typeface="微软雅黑" panose="020B0503020204020204" charset="-122"/>
              </a:rPr>
              <a:t>三、提前开立中国银行账户（建议开立一类账户）。如未开立，可通过中国银行手机银行APP的“自助注册”，完成开立中国银行二类账户和注册手机银行。</a:t>
            </a:r>
            <a:r>
              <a:rPr lang="zh-CN" altLang="en-US" sz="2400" dirty="0">
                <a:solidFill>
                  <a:srgbClr val="0070C0"/>
                </a:solidFill>
                <a:latin typeface="微软雅黑" panose="020B0503020204020204" charset="-122"/>
                <a:ea typeface="微软雅黑" panose="020B0503020204020204" charset="-122"/>
                <a:sym typeface="+mn-ea"/>
              </a:rPr>
              <a:t>未满16周岁的学生需家长陪同到网点线下开通手机银行（不能线上开立）</a:t>
            </a:r>
            <a:endParaRPr lang="zh-CN" altLang="en-US" sz="2400" dirty="0">
              <a:solidFill>
                <a:srgbClr val="0070C0"/>
              </a:solidFill>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11" name="图片 2"/>
          <p:cNvPicPr>
            <a:picLocks noChangeAspect="1"/>
          </p:cNvPicPr>
          <p:nvPr/>
        </p:nvPicPr>
        <p:blipFill>
          <a:blip r:embed="rId2"/>
          <a:stretch>
            <a:fillRect/>
          </a:stretch>
        </p:blipFill>
        <p:spPr>
          <a:xfrm>
            <a:off x="1058545" y="1865630"/>
            <a:ext cx="2886075" cy="4779645"/>
          </a:xfrm>
          <a:prstGeom prst="rect">
            <a:avLst/>
          </a:prstGeom>
          <a:noFill/>
          <a:ln w="9525">
            <a:noFill/>
          </a:ln>
          <a:effectLst/>
        </p:spPr>
      </p:pic>
      <p:sp>
        <p:nvSpPr>
          <p:cNvPr id="5" name="文本框 4"/>
          <p:cNvSpPr txBox="1"/>
          <p:nvPr/>
        </p:nvSpPr>
        <p:spPr>
          <a:xfrm>
            <a:off x="1295400" y="989330"/>
            <a:ext cx="10128885" cy="706755"/>
          </a:xfrm>
          <a:prstGeom prst="rect">
            <a:avLst/>
          </a:prstGeom>
          <a:noFill/>
        </p:spPr>
        <p:txBody>
          <a:bodyPr wrap="square" rtlCol="0">
            <a:spAutoFit/>
          </a:bodyPr>
          <a:p>
            <a:pPr algn="l"/>
            <a:r>
              <a:rPr lang="zh-CN" altLang="en-US" sz="2000" dirty="0">
                <a:gradFill>
                  <a:gsLst>
                    <a:gs pos="0">
                      <a:srgbClr val="012D86"/>
                    </a:gs>
                    <a:gs pos="100000">
                      <a:srgbClr val="0E2557"/>
                    </a:gs>
                  </a:gsLst>
                  <a:lin scaled="0"/>
                </a:gradFill>
                <a:latin typeface="微软雅黑" panose="020B0503020204020204" charset="-122"/>
                <a:ea typeface="微软雅黑" panose="020B0503020204020204" charset="-122"/>
              </a:rPr>
              <a:t>借款学生已持有中国工商银行、中国农业银行、中国银行、中国建设银行、交通银行、中国邮政储蓄银行I类账户（例如借记卡等），可在中国银行手机银行在线开立II类账户。</a:t>
            </a:r>
            <a:endParaRPr lang="zh-CN" altLang="en-US" sz="2000" dirty="0">
              <a:gradFill>
                <a:gsLst>
                  <a:gs pos="0">
                    <a:srgbClr val="012D86"/>
                  </a:gs>
                  <a:gs pos="100000">
                    <a:srgbClr val="0E2557"/>
                  </a:gs>
                </a:gsLst>
                <a:lin scaled="0"/>
              </a:gradFill>
              <a:latin typeface="微软雅黑" panose="020B0503020204020204" charset="-122"/>
              <a:ea typeface="微软雅黑" panose="020B0503020204020204" charset="-122"/>
            </a:endParaRPr>
          </a:p>
        </p:txBody>
      </p:sp>
      <p:pic>
        <p:nvPicPr>
          <p:cNvPr id="36" name="图片 7"/>
          <p:cNvPicPr>
            <a:picLocks noChangeAspect="1"/>
          </p:cNvPicPr>
          <p:nvPr/>
        </p:nvPicPr>
        <p:blipFill>
          <a:blip r:embed="rId3"/>
          <a:stretch>
            <a:fillRect/>
          </a:stretch>
        </p:blipFill>
        <p:spPr>
          <a:xfrm>
            <a:off x="4572000" y="1872615"/>
            <a:ext cx="2820670" cy="4904740"/>
          </a:xfrm>
          <a:prstGeom prst="rect">
            <a:avLst/>
          </a:prstGeom>
          <a:noFill/>
          <a:ln w="9525">
            <a:noFill/>
          </a:ln>
          <a:effectLst/>
        </p:spPr>
      </p:pic>
      <p:pic>
        <p:nvPicPr>
          <p:cNvPr id="46" name="图片 18"/>
          <p:cNvPicPr>
            <a:picLocks noChangeAspect="1"/>
          </p:cNvPicPr>
          <p:nvPr/>
        </p:nvPicPr>
        <p:blipFill>
          <a:blip r:embed="rId4"/>
          <a:stretch>
            <a:fillRect/>
          </a:stretch>
        </p:blipFill>
        <p:spPr>
          <a:xfrm>
            <a:off x="8153400" y="1808480"/>
            <a:ext cx="2867025" cy="4937125"/>
          </a:xfrm>
          <a:prstGeom prst="rect">
            <a:avLst/>
          </a:prstGeom>
          <a:noFill/>
          <a:ln w="9525">
            <a:noFill/>
          </a:ln>
        </p:spPr>
      </p:pic>
      <p:sp>
        <p:nvSpPr>
          <p:cNvPr id="7" name="椭圆 6"/>
          <p:cNvSpPr/>
          <p:nvPr/>
        </p:nvSpPr>
        <p:spPr>
          <a:xfrm>
            <a:off x="866140" y="1066800"/>
            <a:ext cx="419735" cy="5041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096654" y="820420"/>
            <a:ext cx="3997482" cy="906780"/>
            <a:chOff x="6172219" y="1247775"/>
            <a:chExt cx="3997482" cy="906780"/>
          </a:xfrm>
        </p:grpSpPr>
        <p:sp>
          <p:nvSpPr>
            <p:cNvPr id="29" name="isḻïḋé"/>
            <p:cNvSpPr/>
            <p:nvPr/>
          </p:nvSpPr>
          <p:spPr>
            <a:xfrm>
              <a:off x="6172219" y="1247775"/>
              <a:ext cx="1000125" cy="906780"/>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096000" y="2166335"/>
            <a:ext cx="3998136" cy="980436"/>
            <a:chOff x="5717121" y="3772831"/>
            <a:chExt cx="3998136" cy="980436"/>
          </a:xfrm>
        </p:grpSpPr>
        <p:sp>
          <p:nvSpPr>
            <p:cNvPr id="11" name="ïşḻíḋê"/>
            <p:cNvSpPr/>
            <p:nvPr/>
          </p:nvSpPr>
          <p:spPr>
            <a:xfrm>
              <a:off x="5717121" y="3772831"/>
              <a:ext cx="980436" cy="980436"/>
            </a:xfrm>
            <a:prstGeom prst="diamond">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7500" lnSpcReduction="1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en-US" altLang="zh-CN"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096000" y="5006055"/>
            <a:ext cx="4681855" cy="980436"/>
            <a:chOff x="5717121" y="3772831"/>
            <a:chExt cx="4681855" cy="980436"/>
          </a:xfrm>
        </p:grpSpPr>
        <p:sp>
          <p:nvSpPr>
            <p:cNvPr id="10"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tags/tag1.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0.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1.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2.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3.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4.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5.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6.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7.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8.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9.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2.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20.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21.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3.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4.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5.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6.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7.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8.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9.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1963</Words>
  <Application>WPS 演示</Application>
  <PresentationFormat>宽屏</PresentationFormat>
  <Paragraphs>224</Paragraphs>
  <Slides>27</Slides>
  <Notes>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27</vt:i4>
      </vt:variant>
    </vt:vector>
  </HeadingPairs>
  <TitlesOfParts>
    <vt:vector size="42" baseType="lpstr">
      <vt:lpstr>Arial</vt:lpstr>
      <vt:lpstr>宋体</vt:lpstr>
      <vt:lpstr>Wingdings</vt:lpstr>
      <vt:lpstr>微软雅黑</vt:lpstr>
      <vt:lpstr>华文细黑</vt:lpstr>
      <vt:lpstr>黑体</vt:lpstr>
      <vt:lpstr>Century Gothic</vt:lpstr>
      <vt:lpstr>Wingdings</vt:lpstr>
      <vt:lpstr>Calibri</vt:lpstr>
      <vt:lpstr>Arial Unicode MS</vt:lpstr>
      <vt:lpstr>华文楷体</vt:lpstr>
      <vt:lpstr>Arial</vt:lpstr>
      <vt:lpstr>Calibri Light</vt:lpstr>
      <vt:lpstr>Office 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执行委员会会议材料</dc:title>
  <dc:creator>周起文</dc:creator>
  <cp:lastModifiedBy>5552516</cp:lastModifiedBy>
  <cp:revision>1509</cp:revision>
  <cp:lastPrinted>2022-05-25T04:01:00Z</cp:lastPrinted>
  <dcterms:created xsi:type="dcterms:W3CDTF">2022-05-25T04:01:00Z</dcterms:created>
  <dcterms:modified xsi:type="dcterms:W3CDTF">2023-06-26T01:44:34Z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1900-01-06T00:00:00Z</vt:filetime>
  </property>
  <property fmtid="{D5CDD505-2E9C-101B-9397-08002B2CF9AE}" pid="3" name="Creator">
    <vt:lpwstr>Microsoft® PowerPoint® 2013</vt:lpwstr>
  </property>
  <property fmtid="{D5CDD505-2E9C-101B-9397-08002B2CF9AE}" pid="4" name="LastSaved">
    <vt:filetime>1900-01-06T00:00:00Z</vt:filetime>
  </property>
  <property fmtid="{D5CDD505-2E9C-101B-9397-08002B2CF9AE}" pid="5" name="KSOProductBuildVer">
    <vt:lpwstr>2052-11.8.2.11718</vt:lpwstr>
  </property>
  <property fmtid="{D5CDD505-2E9C-101B-9397-08002B2CF9AE}" pid="6" name="ICV">
    <vt:lpwstr>A4C7EB16BFFD4B29A5AB42D1505ADB6B</vt:lpwstr>
  </property>
</Properties>
</file>