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D3A283F-51AF-4657-9FF8-2017E1A6A9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970E901-E7D0-4183-8936-10FCFD1048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6B33D31-94E8-4DDA-8747-4F3F412C8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635EA-FB19-4223-95AA-92E6AEF44304}" type="datetimeFigureOut">
              <a:rPr lang="zh-CN" altLang="en-US" smtClean="0"/>
              <a:t>2025/03/31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692A6A5-17EE-4662-9127-BDDD6324F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AA79F9E-EBF4-474F-969C-E19D72947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2A683-CB8B-49D7-9D3B-3421E65291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6738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4244BE8-9687-4FEF-BE7F-4CEBE91F7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7FE2C08-4ED1-452B-8D98-C382D00586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7BDFEDF-96E3-4270-9470-4FEC837F8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635EA-FB19-4223-95AA-92E6AEF44304}" type="datetimeFigureOut">
              <a:rPr lang="zh-CN" altLang="en-US" smtClean="0"/>
              <a:t>2025/03/31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B47F12B-E73E-46A6-ABFD-70D2A6676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9526895-8CDB-4550-B2E5-CDF21DD4C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2A683-CB8B-49D7-9D3B-3421E65291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5262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3EF8DE67-E43D-48CD-B3D8-BCE5372063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6C30FC9-1A32-4DF4-AF18-3DE2B88919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BA928C5-EC53-45F8-89BC-D31B59081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635EA-FB19-4223-95AA-92E6AEF44304}" type="datetimeFigureOut">
              <a:rPr lang="zh-CN" altLang="en-US" smtClean="0"/>
              <a:t>2025/03/31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8583199-0963-4331-A9A9-C6DC130D5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B098E3C-8449-4308-BDCC-6DA909761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2A683-CB8B-49D7-9D3B-3421E65291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6658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0FC0F79-7E14-4748-BFD2-0FFC83E02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3EA8269-2E01-4C37-A3F1-ED4C51C48C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0732908-A778-42D1-8C5A-F231F17AA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635EA-FB19-4223-95AA-92E6AEF44304}" type="datetimeFigureOut">
              <a:rPr lang="zh-CN" altLang="en-US" smtClean="0"/>
              <a:t>2025/03/31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620D109-5541-49F8-B870-418329E5A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B2EAF21-0159-4A4A-9EB8-7905DFBA5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2A683-CB8B-49D7-9D3B-3421E65291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2165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486A777-43DE-44D9-AC48-7BF19CE88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E554A4E-EF5A-429A-BDEF-A65BB063D6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F24ADCB-C23A-40BF-A996-1DCED6579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635EA-FB19-4223-95AA-92E6AEF44304}" type="datetimeFigureOut">
              <a:rPr lang="zh-CN" altLang="en-US" smtClean="0"/>
              <a:t>2025/03/31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D3606F9-E37C-4D54-86A0-02B01AB3F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4926B8B-65C2-4777-9240-54D658AA1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2A683-CB8B-49D7-9D3B-3421E65291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3288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CC402F4-EF9A-4141-8A01-A5B933FA5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E08EB40-6DAB-4110-8B3A-40CBB1FE71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BE148C8-C070-4E76-AB59-5EDC479794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34E9E76-3C15-4C84-9917-90B8E5C12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635EA-FB19-4223-95AA-92E6AEF44304}" type="datetimeFigureOut">
              <a:rPr lang="zh-CN" altLang="en-US" smtClean="0"/>
              <a:t>2025/03/31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DEC30CD-D8EB-442A-94CE-79E7234FB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F020C9D-7D92-4E84-AB02-374E5149B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2A683-CB8B-49D7-9D3B-3421E65291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0595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CD07775-8FDC-441D-94A2-44406AC4F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C6641B7-B93D-435D-AAAE-8FBB414D24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E9AF89B-F0E0-4027-8960-3CFFA8A61C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27126434-34BD-4C43-A963-B9A1363B8A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65746280-384A-4172-8A43-9FB93DF923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9188C8CF-4B98-4430-917F-73F7ED57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635EA-FB19-4223-95AA-92E6AEF44304}" type="datetimeFigureOut">
              <a:rPr lang="zh-CN" altLang="en-US" smtClean="0"/>
              <a:t>2025/03/31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747E9173-0896-44E2-8C0F-50C919BFD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569DE35D-D74A-4C2D-9826-02DD7744D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2A683-CB8B-49D7-9D3B-3421E65291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7308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0B5226F-526C-4435-88E8-309450ED0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503A9743-E886-4D9E-A60B-F91CCCDBC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635EA-FB19-4223-95AA-92E6AEF44304}" type="datetimeFigureOut">
              <a:rPr lang="zh-CN" altLang="en-US" smtClean="0"/>
              <a:t>2025/03/31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F536161-6C57-450A-94A7-A8C1ADC05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A6CC4B0-D9A9-4CE4-9D2B-DFE555388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2A683-CB8B-49D7-9D3B-3421E65291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0615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38F600A9-978F-4D5B-8604-989F175D1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635EA-FB19-4223-95AA-92E6AEF44304}" type="datetimeFigureOut">
              <a:rPr lang="zh-CN" altLang="en-US" smtClean="0"/>
              <a:t>2025/03/31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2B395BE4-E908-4EEC-813F-F92CF9501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DCFA07F-55D9-4746-83F0-D1B959AA9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2A683-CB8B-49D7-9D3B-3421E65291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3515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3AED67B-1F01-4822-ADDC-7ECAE17AF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CE1E985-4881-408D-AA45-EC58DD0F06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DACA7EA-E14A-4F6D-B89D-3FD56BB9A0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5C4672B-C09D-47A5-A8E3-8D7F9EBF2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635EA-FB19-4223-95AA-92E6AEF44304}" type="datetimeFigureOut">
              <a:rPr lang="zh-CN" altLang="en-US" smtClean="0"/>
              <a:t>2025/03/31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ED5961D-F950-4FA4-ACD5-D321D12AE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D8AE404-B6FE-4361-A9D9-67E67E5C5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2A683-CB8B-49D7-9D3B-3421E65291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8854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A063FD1-8C4A-49A9-8431-CA4A78B81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8D0E7897-D06C-4461-8B83-F5261A2152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8F33222-D6DD-400D-B39F-EC79D14526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705454E-B82D-465E-B8BF-4E1DB51C5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635EA-FB19-4223-95AA-92E6AEF44304}" type="datetimeFigureOut">
              <a:rPr lang="zh-CN" altLang="en-US" smtClean="0"/>
              <a:t>2025/03/31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926A37C-3366-4AB3-BB34-D83D01C4E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65E7750-5C56-42AB-B44E-E83EB4052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2A683-CB8B-49D7-9D3B-3421E65291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5007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03A05431-4CEC-4271-8793-DBD9F14DF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3DDF7DD-F1F5-4DD3-BB05-2519A2CD2C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08AABE0-4034-4EAD-8743-384210E9E0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635EA-FB19-4223-95AA-92E6AEF44304}" type="datetimeFigureOut">
              <a:rPr lang="zh-CN" altLang="en-US" smtClean="0"/>
              <a:t>2025/03/31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A34B2D6-E3A7-45BE-B351-6E33FCF093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412D3B8-CF8E-4B3C-AAD0-DA5554A4F9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2A683-CB8B-49D7-9D3B-3421E65291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8586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箭头: 下 3">
            <a:extLst>
              <a:ext uri="{FF2B5EF4-FFF2-40B4-BE49-F238E27FC236}">
                <a16:creationId xmlns:a16="http://schemas.microsoft.com/office/drawing/2014/main" id="{0B112445-0A1C-4BA5-B062-5A07E6BA08DB}"/>
              </a:ext>
            </a:extLst>
          </p:cNvPr>
          <p:cNvSpPr/>
          <p:nvPr/>
        </p:nvSpPr>
        <p:spPr>
          <a:xfrm rot="10800000">
            <a:off x="3332023" y="504412"/>
            <a:ext cx="3600000" cy="5400000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F2452615-9F91-4ECF-85EC-0F0D2F16607E}"/>
              </a:ext>
            </a:extLst>
          </p:cNvPr>
          <p:cNvSpPr txBox="1"/>
          <p:nvPr/>
        </p:nvSpPr>
        <p:spPr>
          <a:xfrm>
            <a:off x="4258491" y="2937270"/>
            <a:ext cx="183750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在距离调节门内侧</a:t>
            </a:r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15</a:t>
            </a:r>
            <a:r>
              <a:rPr lang="en-US" altLang="zh-CN" sz="2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cm</a:t>
            </a: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以上区域操作</a:t>
            </a:r>
            <a:endParaRPr lang="en-US" altLang="zh-CN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43874946-49B4-4054-980F-808148E52C86}"/>
              </a:ext>
            </a:extLst>
          </p:cNvPr>
          <p:cNvSpPr/>
          <p:nvPr/>
        </p:nvSpPr>
        <p:spPr>
          <a:xfrm>
            <a:off x="4424136" y="1520074"/>
            <a:ext cx="14157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更安全</a:t>
            </a:r>
          </a:p>
        </p:txBody>
      </p: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009A31A4-1180-47A4-A165-D06F7B585740}"/>
              </a:ext>
            </a:extLst>
          </p:cNvPr>
          <p:cNvCxnSpPr>
            <a:cxnSpLocks/>
          </p:cNvCxnSpPr>
          <p:nvPr/>
        </p:nvCxnSpPr>
        <p:spPr>
          <a:xfrm>
            <a:off x="2413416" y="504412"/>
            <a:ext cx="293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id="{D27DD260-46E8-4E97-925F-965CC484ECC9}"/>
              </a:ext>
            </a:extLst>
          </p:cNvPr>
          <p:cNvCxnSpPr>
            <a:cxnSpLocks/>
          </p:cNvCxnSpPr>
          <p:nvPr/>
        </p:nvCxnSpPr>
        <p:spPr>
          <a:xfrm>
            <a:off x="2518348" y="5904413"/>
            <a:ext cx="17401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14">
            <a:extLst>
              <a:ext uri="{FF2B5EF4-FFF2-40B4-BE49-F238E27FC236}">
                <a16:creationId xmlns:a16="http://schemas.microsoft.com/office/drawing/2014/main" id="{4001EAB8-3A0A-4EC1-BF22-878E7FC7A8C8}"/>
              </a:ext>
            </a:extLst>
          </p:cNvPr>
          <p:cNvCxnSpPr>
            <a:cxnSpLocks/>
          </p:cNvCxnSpPr>
          <p:nvPr/>
        </p:nvCxnSpPr>
        <p:spPr>
          <a:xfrm flipH="1">
            <a:off x="2677956" y="504412"/>
            <a:ext cx="1" cy="540000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框 16">
            <a:extLst>
              <a:ext uri="{FF2B5EF4-FFF2-40B4-BE49-F238E27FC236}">
                <a16:creationId xmlns:a16="http://schemas.microsoft.com/office/drawing/2014/main" id="{EE6ACB8B-25DB-44E9-B262-858B52A600AF}"/>
              </a:ext>
            </a:extLst>
          </p:cNvPr>
          <p:cNvSpPr txBox="1"/>
          <p:nvPr/>
        </p:nvSpPr>
        <p:spPr>
          <a:xfrm>
            <a:off x="1606024" y="2732355"/>
            <a:ext cx="1071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15cm</a:t>
            </a:r>
            <a:endParaRPr lang="zh-CN" altLang="en-US" dirty="0"/>
          </a:p>
        </p:txBody>
      </p:sp>
      <p:cxnSp>
        <p:nvCxnSpPr>
          <p:cNvPr id="18" name="直接连接符 17">
            <a:extLst>
              <a:ext uri="{FF2B5EF4-FFF2-40B4-BE49-F238E27FC236}">
                <a16:creationId xmlns:a16="http://schemas.microsoft.com/office/drawing/2014/main" id="{F266B7CC-EAC0-4B3A-826E-6C595D763FE3}"/>
              </a:ext>
            </a:extLst>
          </p:cNvPr>
          <p:cNvCxnSpPr>
            <a:cxnSpLocks/>
          </p:cNvCxnSpPr>
          <p:nvPr/>
        </p:nvCxnSpPr>
        <p:spPr>
          <a:xfrm flipV="1">
            <a:off x="3332022" y="5904414"/>
            <a:ext cx="0" cy="3464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>
            <a:extLst>
              <a:ext uri="{FF2B5EF4-FFF2-40B4-BE49-F238E27FC236}">
                <a16:creationId xmlns:a16="http://schemas.microsoft.com/office/drawing/2014/main" id="{48F6C5CE-13CA-4468-BE73-85C2719E4DD2}"/>
              </a:ext>
            </a:extLst>
          </p:cNvPr>
          <p:cNvCxnSpPr>
            <a:cxnSpLocks/>
          </p:cNvCxnSpPr>
          <p:nvPr/>
        </p:nvCxnSpPr>
        <p:spPr>
          <a:xfrm flipV="1">
            <a:off x="6953717" y="5883572"/>
            <a:ext cx="0" cy="3464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箭头连接符 21">
            <a:extLst>
              <a:ext uri="{FF2B5EF4-FFF2-40B4-BE49-F238E27FC236}">
                <a16:creationId xmlns:a16="http://schemas.microsoft.com/office/drawing/2014/main" id="{9F29CB2D-C568-440A-A09E-82C09E22285B}"/>
              </a:ext>
            </a:extLst>
          </p:cNvPr>
          <p:cNvCxnSpPr>
            <a:cxnSpLocks/>
          </p:cNvCxnSpPr>
          <p:nvPr/>
        </p:nvCxnSpPr>
        <p:spPr>
          <a:xfrm flipH="1">
            <a:off x="3332022" y="6056814"/>
            <a:ext cx="3600001" cy="2084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文本框 24">
            <a:extLst>
              <a:ext uri="{FF2B5EF4-FFF2-40B4-BE49-F238E27FC236}">
                <a16:creationId xmlns:a16="http://schemas.microsoft.com/office/drawing/2014/main" id="{4ECC64AD-39CC-4427-AC59-30421C936739}"/>
              </a:ext>
            </a:extLst>
          </p:cNvPr>
          <p:cNvSpPr txBox="1"/>
          <p:nvPr/>
        </p:nvSpPr>
        <p:spPr>
          <a:xfrm>
            <a:off x="4767976" y="6038341"/>
            <a:ext cx="1071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10cm</a:t>
            </a:r>
            <a:endParaRPr lang="zh-CN" altLang="en-US" dirty="0"/>
          </a:p>
        </p:txBody>
      </p:sp>
      <p:grpSp>
        <p:nvGrpSpPr>
          <p:cNvPr id="14" name="组合 23">
            <a:extLst>
              <a:ext uri="{FF2B5EF4-FFF2-40B4-BE49-F238E27FC236}">
                <a16:creationId xmlns:a16="http://schemas.microsoft.com/office/drawing/2014/main" id="{17FC0C0F-9890-4957-991B-691BF68F0311}"/>
              </a:ext>
            </a:extLst>
          </p:cNvPr>
          <p:cNvGrpSpPr/>
          <p:nvPr/>
        </p:nvGrpSpPr>
        <p:grpSpPr>
          <a:xfrm>
            <a:off x="7504936" y="2593972"/>
            <a:ext cx="4285140" cy="1857388"/>
            <a:chOff x="142844" y="3000372"/>
            <a:chExt cx="4285140" cy="1857388"/>
          </a:xfrm>
        </p:grpSpPr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1D9119B8-BE3D-41B6-8B01-F3F2981580E7}"/>
                </a:ext>
              </a:extLst>
            </p:cNvPr>
            <p:cNvSpPr/>
            <p:nvPr/>
          </p:nvSpPr>
          <p:spPr>
            <a:xfrm>
              <a:off x="142844" y="3000372"/>
              <a:ext cx="4285140" cy="114300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2300"/>
                </a:lnSpc>
              </a:pPr>
              <a:r>
                <a:rPr lang="zh-CN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禁止将头伸入通风橱</a:t>
              </a:r>
              <a:endPara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lnSpc>
                  <a:spcPts val="2300"/>
                </a:lnSpc>
              </a:pPr>
              <a:r>
                <a:rPr lang="en-US" altLang="zh-CN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Please do not put your head into fume hood</a:t>
              </a:r>
            </a:p>
            <a:p>
              <a:pPr algn="ctr">
                <a:lnSpc>
                  <a:spcPts val="2300"/>
                </a:lnSpc>
              </a:pPr>
              <a:r>
                <a:rPr lang="zh-CN" altLang="en-US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操作时，玻璃视窗打开高度不可高于</a:t>
              </a:r>
              <a:r>
                <a:rPr lang="en-US" altLang="zh-CN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20cm</a:t>
              </a:r>
            </a:p>
            <a:p>
              <a:pPr algn="ctr">
                <a:lnSpc>
                  <a:spcPts val="2300"/>
                </a:lnSpc>
              </a:pPr>
              <a:r>
                <a:rPr lang="en-US" altLang="zh-CN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The glass window mustn’t be higher than </a:t>
              </a:r>
              <a:r>
                <a:rPr lang="en-US" altLang="zh-CN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20cm</a:t>
              </a:r>
              <a:endParaRPr lang="zh-CN" alt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A7247279-B6F1-4016-B7FE-13324509E6E7}"/>
                </a:ext>
              </a:extLst>
            </p:cNvPr>
            <p:cNvSpPr/>
            <p:nvPr/>
          </p:nvSpPr>
          <p:spPr>
            <a:xfrm>
              <a:off x="142844" y="4143380"/>
              <a:ext cx="4285140" cy="71438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不操作时，玻璃视窗保持关闭</a:t>
              </a:r>
              <a:endParaRPr lang="en-US" altLang="zh-CN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en-US" altLang="zh-CN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keep the window closed after operation</a:t>
              </a:r>
              <a:endParaRPr lang="zh-CN" alt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97537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组合 28">
            <a:extLst>
              <a:ext uri="{FF2B5EF4-FFF2-40B4-BE49-F238E27FC236}">
                <a16:creationId xmlns:a16="http://schemas.microsoft.com/office/drawing/2014/main" id="{BB891B8D-0E9E-486B-A725-759C2438F2F4}"/>
              </a:ext>
            </a:extLst>
          </p:cNvPr>
          <p:cNvGrpSpPr/>
          <p:nvPr/>
        </p:nvGrpSpPr>
        <p:grpSpPr>
          <a:xfrm>
            <a:off x="3497072" y="-3060441"/>
            <a:ext cx="3474085" cy="25091266"/>
            <a:chOff x="3497072" y="-3060441"/>
            <a:chExt cx="3474085" cy="25091266"/>
          </a:xfrm>
        </p:grpSpPr>
        <p:sp>
          <p:nvSpPr>
            <p:cNvPr id="15" name="矩形: 一个圆顶角，剪去另一个顶角 14">
              <a:extLst>
                <a:ext uri="{FF2B5EF4-FFF2-40B4-BE49-F238E27FC236}">
                  <a16:creationId xmlns:a16="http://schemas.microsoft.com/office/drawing/2014/main" id="{53C766F3-2AE1-4D7B-9277-0003D0962BC0}"/>
                </a:ext>
              </a:extLst>
            </p:cNvPr>
            <p:cNvSpPr/>
            <p:nvPr/>
          </p:nvSpPr>
          <p:spPr>
            <a:xfrm rot="10800000" flipH="1">
              <a:off x="3578658" y="-3060441"/>
              <a:ext cx="1260000" cy="7091262"/>
            </a:xfrm>
            <a:prstGeom prst="snipRoundRect">
              <a:avLst/>
            </a:prstGeom>
            <a:blipFill>
              <a:blip r:embed="rId2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4" name="组合 13">
              <a:extLst>
                <a:ext uri="{FF2B5EF4-FFF2-40B4-BE49-F238E27FC236}">
                  <a16:creationId xmlns:a16="http://schemas.microsoft.com/office/drawing/2014/main" id="{42332EC6-746B-42FD-AB46-C97E7A7B5F7E}"/>
                </a:ext>
              </a:extLst>
            </p:cNvPr>
            <p:cNvGrpSpPr/>
            <p:nvPr/>
          </p:nvGrpSpPr>
          <p:grpSpPr>
            <a:xfrm>
              <a:off x="3578289" y="4002834"/>
              <a:ext cx="1355248" cy="18027991"/>
              <a:chOff x="3718248" y="46654"/>
              <a:chExt cx="1355248" cy="18027991"/>
            </a:xfrm>
          </p:grpSpPr>
          <p:sp>
            <p:nvSpPr>
              <p:cNvPr id="5" name="矩形: 一个圆顶角，剪去另一个顶角 4">
                <a:extLst>
                  <a:ext uri="{FF2B5EF4-FFF2-40B4-BE49-F238E27FC236}">
                    <a16:creationId xmlns:a16="http://schemas.microsoft.com/office/drawing/2014/main" id="{E118F681-7097-40FC-AB88-57D8CEF70AB5}"/>
                  </a:ext>
                </a:extLst>
              </p:cNvPr>
              <p:cNvSpPr/>
              <p:nvPr/>
            </p:nvSpPr>
            <p:spPr>
              <a:xfrm>
                <a:off x="3718248" y="74645"/>
                <a:ext cx="1260000" cy="18000000"/>
              </a:xfrm>
              <a:prstGeom prst="snipRoundRect">
                <a:avLst/>
              </a:prstGeom>
              <a:gradFill flip="none" rotWithShape="1">
                <a:gsLst>
                  <a:gs pos="36260">
                    <a:srgbClr val="FFFF00"/>
                  </a:gs>
                  <a:gs pos="15929">
                    <a:srgbClr val="FFFF00"/>
                  </a:gs>
                  <a:gs pos="86720">
                    <a:srgbClr val="22BA46"/>
                  </a:gs>
                  <a:gs pos="79600">
                    <a:srgbClr val="34C040"/>
                  </a:gs>
                  <a:gs pos="100000">
                    <a:srgbClr val="00B050"/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" name="箭头: 下 5">
                <a:extLst>
                  <a:ext uri="{FF2B5EF4-FFF2-40B4-BE49-F238E27FC236}">
                    <a16:creationId xmlns:a16="http://schemas.microsoft.com/office/drawing/2014/main" id="{74FAB150-7A17-42AD-A88C-DA2978089B93}"/>
                  </a:ext>
                </a:extLst>
              </p:cNvPr>
              <p:cNvSpPr/>
              <p:nvPr/>
            </p:nvSpPr>
            <p:spPr>
              <a:xfrm>
                <a:off x="3825551" y="1031657"/>
                <a:ext cx="1073019" cy="15567501"/>
              </a:xfrm>
              <a:prstGeom prst="downArrow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3B3D7ED1-FC50-43E1-B933-D36A9B0EB5FB}"/>
                  </a:ext>
                </a:extLst>
              </p:cNvPr>
              <p:cNvSpPr/>
              <p:nvPr/>
            </p:nvSpPr>
            <p:spPr>
              <a:xfrm>
                <a:off x="3767660" y="323772"/>
                <a:ext cx="1210588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20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确保视窗</a:t>
                </a:r>
                <a:endParaRPr lang="en-US" altLang="zh-CN" sz="200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r>
                  <a:rPr lang="zh-CN" altLang="en-US" sz="20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低于此线</a:t>
                </a:r>
              </a:p>
            </p:txBody>
          </p:sp>
          <p:sp>
            <p:nvSpPr>
              <p:cNvPr id="11" name="矩形 10">
                <a:extLst>
                  <a:ext uri="{FF2B5EF4-FFF2-40B4-BE49-F238E27FC236}">
                    <a16:creationId xmlns:a16="http://schemas.microsoft.com/office/drawing/2014/main" id="{54D5F8F1-1AE3-49C6-A1FF-DB228F943696}"/>
                  </a:ext>
                </a:extLst>
              </p:cNvPr>
              <p:cNvSpPr/>
              <p:nvPr/>
            </p:nvSpPr>
            <p:spPr>
              <a:xfrm>
                <a:off x="3780092" y="16782351"/>
                <a:ext cx="1210588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20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不操作时</a:t>
                </a:r>
                <a:endParaRPr lang="en-US" altLang="zh-CN" sz="200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r>
                  <a:rPr lang="zh-CN" altLang="en-US" sz="20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拉下视窗</a:t>
                </a:r>
              </a:p>
            </p:txBody>
          </p:sp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0FE27216-9F57-4DCF-B4DD-8BA24655A9FA}"/>
                  </a:ext>
                </a:extLst>
              </p:cNvPr>
              <p:cNvSpPr txBox="1"/>
              <p:nvPr/>
            </p:nvSpPr>
            <p:spPr>
              <a:xfrm>
                <a:off x="4104000" y="7921688"/>
                <a:ext cx="969496" cy="7408508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pPr>
                  <a:lnSpc>
                    <a:spcPct val="250000"/>
                  </a:lnSpc>
                </a:pPr>
                <a:r>
                  <a:rPr lang="zh-CN" altLang="en-US" sz="2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更安全 </a:t>
                </a:r>
                <a:r>
                  <a:rPr lang="en-US" altLang="zh-CN" sz="2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           </a:t>
                </a:r>
                <a:r>
                  <a:rPr lang="zh-CN" altLang="en-US" sz="2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             更节能                     更绿色   </a:t>
                </a:r>
                <a:endParaRPr lang="en-US" altLang="zh-CN" sz="240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cxnSp>
            <p:nvCxnSpPr>
              <p:cNvPr id="9" name="直接连接符 8">
                <a:extLst>
                  <a:ext uri="{FF2B5EF4-FFF2-40B4-BE49-F238E27FC236}">
                    <a16:creationId xmlns:a16="http://schemas.microsoft.com/office/drawing/2014/main" id="{F4D3E3D9-4EAF-4CD2-912C-1B046BB1814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90091" y="46654"/>
                <a:ext cx="916313" cy="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68D8F051-B7CC-43EC-A367-32FFBE579D0E}"/>
                </a:ext>
              </a:extLst>
            </p:cNvPr>
            <p:cNvSpPr/>
            <p:nvPr/>
          </p:nvSpPr>
          <p:spPr>
            <a:xfrm>
              <a:off x="4220559" y="-1351436"/>
              <a:ext cx="571075" cy="489364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n-US" altLang="zh-CN" sz="24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2400" dirty="0">
                  <a:solidFill>
                    <a:srgbClr val="FFFF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仅用于安装</a:t>
              </a:r>
              <a:endParaRPr lang="en-US" altLang="zh-CN" sz="24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2400" dirty="0">
                  <a:solidFill>
                    <a:srgbClr val="FFFF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设备等特殊情况</a:t>
              </a:r>
            </a:p>
          </p:txBody>
        </p:sp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A42DD0D3-6E67-4464-B186-5A8F2DCD11DF}"/>
                </a:ext>
              </a:extLst>
            </p:cNvPr>
            <p:cNvSpPr/>
            <p:nvPr/>
          </p:nvSpPr>
          <p:spPr>
            <a:xfrm>
              <a:off x="3759644" y="-1221784"/>
              <a:ext cx="571075" cy="489364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400" dirty="0">
                  <a:solidFill>
                    <a:srgbClr val="FFFF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实验时</a:t>
              </a:r>
              <a:endParaRPr lang="en-US" altLang="zh-CN" sz="24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2400" dirty="0">
                  <a:solidFill>
                    <a:srgbClr val="FFFF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确保视窗低于红色区域</a:t>
              </a:r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7457EB81-0FFF-46DE-8B2D-5B40B2BF53B9}"/>
                </a:ext>
              </a:extLst>
            </p:cNvPr>
            <p:cNvSpPr/>
            <p:nvPr/>
          </p:nvSpPr>
          <p:spPr>
            <a:xfrm>
              <a:off x="3497072" y="-2098042"/>
              <a:ext cx="3474085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n-US" altLang="zh-CN" sz="24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2400" dirty="0">
                  <a:solidFill>
                    <a:srgbClr val="FFFF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非安全区</a:t>
              </a:r>
            </a:p>
          </p:txBody>
        </p:sp>
        <p:pic>
          <p:nvPicPr>
            <p:cNvPr id="1026" name="Picture 2" descr="http://syks.cas.scut.edu.cn/upload/material_pic/upload__7f78e51f_15f7513b35b__7ffe_00000002.tmp">
              <a:extLst>
                <a:ext uri="{FF2B5EF4-FFF2-40B4-BE49-F238E27FC236}">
                  <a16:creationId xmlns:a16="http://schemas.microsoft.com/office/drawing/2014/main" id="{17C67709-E309-4DFC-A578-F2EE8EA19CA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480" t="35349" r="709" b="45488"/>
            <a:stretch/>
          </p:blipFill>
          <p:spPr bwMode="auto">
            <a:xfrm>
              <a:off x="3732243" y="-2810290"/>
              <a:ext cx="1026368" cy="914400"/>
            </a:xfrm>
            <a:prstGeom prst="triangle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14731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组合 23">
            <a:extLst>
              <a:ext uri="{FF2B5EF4-FFF2-40B4-BE49-F238E27FC236}">
                <a16:creationId xmlns:a16="http://schemas.microsoft.com/office/drawing/2014/main" id="{D0E74866-6090-4D42-B8A5-0D2AC9F7BA4D}"/>
              </a:ext>
            </a:extLst>
          </p:cNvPr>
          <p:cNvGrpSpPr/>
          <p:nvPr/>
        </p:nvGrpSpPr>
        <p:grpSpPr>
          <a:xfrm>
            <a:off x="1539895" y="615820"/>
            <a:ext cx="6689704" cy="4553339"/>
            <a:chOff x="1543386" y="615820"/>
            <a:chExt cx="5414826" cy="3563905"/>
          </a:xfrm>
        </p:grpSpPr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A9FA745A-AC67-47BB-94A6-BE94525F30B2}"/>
                </a:ext>
              </a:extLst>
            </p:cNvPr>
            <p:cNvSpPr/>
            <p:nvPr/>
          </p:nvSpPr>
          <p:spPr>
            <a:xfrm>
              <a:off x="1543386" y="2279216"/>
              <a:ext cx="5400000" cy="1869063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000"/>
            </a:p>
          </p:txBody>
        </p:sp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B8097D2E-85A0-4252-9E8D-A520C1E1B7D7}"/>
                </a:ext>
              </a:extLst>
            </p:cNvPr>
            <p:cNvSpPr/>
            <p:nvPr/>
          </p:nvSpPr>
          <p:spPr>
            <a:xfrm>
              <a:off x="3543617" y="2477689"/>
              <a:ext cx="3388067" cy="148151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39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尽量减少台面物品</a:t>
              </a:r>
              <a:endParaRPr lang="en-US" altLang="zh-CN" sz="3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39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或用支架架高物品</a:t>
              </a:r>
              <a:endParaRPr lang="en-US" altLang="zh-CN" sz="3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39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确保柜内气流通畅</a:t>
              </a:r>
            </a:p>
          </p:txBody>
        </p:sp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FCB8B05B-B717-4CF9-9481-142418EDB1DF}"/>
                </a:ext>
              </a:extLst>
            </p:cNvPr>
            <p:cNvSpPr/>
            <p:nvPr/>
          </p:nvSpPr>
          <p:spPr>
            <a:xfrm>
              <a:off x="1558212" y="615820"/>
              <a:ext cx="5400000" cy="1639248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000"/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2F88E686-5686-4E77-9EB6-F3DCD2564CC5}"/>
                </a:ext>
              </a:extLst>
            </p:cNvPr>
            <p:cNvSpPr/>
            <p:nvPr/>
          </p:nvSpPr>
          <p:spPr>
            <a:xfrm>
              <a:off x="3594004" y="1005195"/>
              <a:ext cx="3055904" cy="103585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39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禁止堵塞导流板</a:t>
              </a:r>
              <a:endParaRPr lang="en-US" altLang="zh-CN" sz="3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zh-CN" altLang="en-US" sz="39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下方开口处</a:t>
              </a:r>
              <a:endParaRPr lang="zh-CN" altLang="en-US" sz="3900" dirty="0">
                <a:solidFill>
                  <a:schemeClr val="bg1"/>
                </a:solidFill>
              </a:endParaRPr>
            </a:p>
          </p:txBody>
        </p:sp>
        <p:grpSp>
          <p:nvGrpSpPr>
            <p:cNvPr id="13" name="组合 12">
              <a:extLst>
                <a:ext uri="{FF2B5EF4-FFF2-40B4-BE49-F238E27FC236}">
                  <a16:creationId xmlns:a16="http://schemas.microsoft.com/office/drawing/2014/main" id="{CA984D5C-EF1F-460B-9FA4-6CD7E0A2EB6F}"/>
                </a:ext>
              </a:extLst>
            </p:cNvPr>
            <p:cNvGrpSpPr/>
            <p:nvPr/>
          </p:nvGrpSpPr>
          <p:grpSpPr>
            <a:xfrm>
              <a:off x="1623531" y="2787659"/>
              <a:ext cx="1451569" cy="757974"/>
              <a:chOff x="5359105" y="2659224"/>
              <a:chExt cx="1012111" cy="400204"/>
            </a:xfrm>
          </p:grpSpPr>
          <p:cxnSp>
            <p:nvCxnSpPr>
              <p:cNvPr id="9" name="直接连接符 8">
                <a:extLst>
                  <a:ext uri="{FF2B5EF4-FFF2-40B4-BE49-F238E27FC236}">
                    <a16:creationId xmlns:a16="http://schemas.microsoft.com/office/drawing/2014/main" id="{7C64961B-6DE3-477A-B9C4-3DDC36E0016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59105" y="2659224"/>
                <a:ext cx="1012111" cy="0"/>
              </a:xfrm>
              <a:prstGeom prst="line">
                <a:avLst/>
              </a:prstGeom>
              <a:ln w="1905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直接连接符 9">
                <a:extLst>
                  <a:ext uri="{FF2B5EF4-FFF2-40B4-BE49-F238E27FC236}">
                    <a16:creationId xmlns:a16="http://schemas.microsoft.com/office/drawing/2014/main" id="{8BA7C32C-24DC-4CBA-B1D0-0D592FB0B9B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82817" y="2659224"/>
                <a:ext cx="0" cy="400204"/>
              </a:xfrm>
              <a:prstGeom prst="line">
                <a:avLst/>
              </a:prstGeom>
              <a:ln w="1016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接连接符 11">
                <a:extLst>
                  <a:ext uri="{FF2B5EF4-FFF2-40B4-BE49-F238E27FC236}">
                    <a16:creationId xmlns:a16="http://schemas.microsoft.com/office/drawing/2014/main" id="{CC659094-A836-4F1F-9F3C-144DE2A1BF4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96000" y="2659224"/>
                <a:ext cx="0" cy="400204"/>
              </a:xfrm>
              <a:prstGeom prst="line">
                <a:avLst/>
              </a:prstGeom>
              <a:ln w="1016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1B93E82E-1194-47B5-BC15-371A893E01BD}"/>
                </a:ext>
              </a:extLst>
            </p:cNvPr>
            <p:cNvSpPr/>
            <p:nvPr/>
          </p:nvSpPr>
          <p:spPr>
            <a:xfrm>
              <a:off x="2744740" y="3010281"/>
              <a:ext cx="905924" cy="50588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3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5cm</a:t>
              </a:r>
              <a:endParaRPr lang="zh-CN" altLang="en-US" sz="3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17" name="直接箭头连接符 16">
              <a:extLst>
                <a:ext uri="{FF2B5EF4-FFF2-40B4-BE49-F238E27FC236}">
                  <a16:creationId xmlns:a16="http://schemas.microsoft.com/office/drawing/2014/main" id="{C04FDB7B-29BD-40B5-8F1C-27745EED463D}"/>
                </a:ext>
              </a:extLst>
            </p:cNvPr>
            <p:cNvCxnSpPr/>
            <p:nvPr/>
          </p:nvCxnSpPr>
          <p:spPr>
            <a:xfrm>
              <a:off x="2814338" y="2866278"/>
              <a:ext cx="0" cy="662474"/>
            </a:xfrm>
            <a:prstGeom prst="straightConnector1">
              <a:avLst/>
            </a:prstGeom>
            <a:ln>
              <a:solidFill>
                <a:schemeClr val="bg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2" name="图形 21" descr="箭头顺时针弯曲">
              <a:extLst>
                <a:ext uri="{FF2B5EF4-FFF2-40B4-BE49-F238E27FC236}">
                  <a16:creationId xmlns:a16="http://schemas.microsoft.com/office/drawing/2014/main" id="{9C2FFAFC-29A3-4BFB-B41B-65579AECAE8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915299" y="3265325"/>
              <a:ext cx="914400" cy="914400"/>
            </a:xfrm>
            <a:prstGeom prst="rect">
              <a:avLst/>
            </a:prstGeom>
          </p:spPr>
        </p:pic>
        <p:pic>
          <p:nvPicPr>
            <p:cNvPr id="23" name="图片 22">
              <a:extLst>
                <a:ext uri="{FF2B5EF4-FFF2-40B4-BE49-F238E27FC236}">
                  <a16:creationId xmlns:a16="http://schemas.microsoft.com/office/drawing/2014/main" id="{5B482CEB-7AB3-4899-9732-A5E54F092FA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558212" y="615820"/>
              <a:ext cx="1714309" cy="166823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71196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114</Words>
  <Application>Microsoft Office PowerPoint</Application>
  <PresentationFormat>宽屏</PresentationFormat>
  <Paragraphs>28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9" baseType="lpstr">
      <vt:lpstr>Arial</vt:lpstr>
      <vt:lpstr>Times New Roman</vt:lpstr>
      <vt:lpstr>等线</vt:lpstr>
      <vt:lpstr>等线 Light</vt:lpstr>
      <vt:lpstr>微软雅黑</vt:lpstr>
      <vt:lpstr>Office 主题​​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HP</dc:creator>
  <cp:lastModifiedBy>HP</cp:lastModifiedBy>
  <cp:revision>17</cp:revision>
  <dcterms:created xsi:type="dcterms:W3CDTF">2025-02-26T02:25:42Z</dcterms:created>
  <dcterms:modified xsi:type="dcterms:W3CDTF">2025-03-31T02:00:47Z</dcterms:modified>
</cp:coreProperties>
</file>